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70" r:id="rId4"/>
    <p:sldId id="272" r:id="rId5"/>
    <p:sldId id="307" r:id="rId6"/>
    <p:sldId id="309" r:id="rId7"/>
    <p:sldId id="308" r:id="rId8"/>
    <p:sldId id="311" r:id="rId9"/>
    <p:sldId id="304" r:id="rId10"/>
    <p:sldId id="287" r:id="rId11"/>
    <p:sldId id="313" r:id="rId12"/>
    <p:sldId id="312" r:id="rId13"/>
    <p:sldId id="314" r:id="rId14"/>
    <p:sldId id="306" r:id="rId15"/>
    <p:sldId id="261" r:id="rId16"/>
    <p:sldId id="262" r:id="rId17"/>
    <p:sldId id="298" r:id="rId18"/>
    <p:sldId id="266" r:id="rId19"/>
    <p:sldId id="265" r:id="rId20"/>
    <p:sldId id="268" r:id="rId21"/>
    <p:sldId id="302" r:id="rId22"/>
    <p:sldId id="303" r:id="rId23"/>
    <p:sldId id="301" r:id="rId24"/>
    <p:sldId id="316" r:id="rId25"/>
    <p:sldId id="317" r:id="rId26"/>
    <p:sldId id="318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051"/>
    <a:srgbClr val="1D3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EB2FB9-AF21-C377-936E-132725979F6E}" v="15" dt="2024-10-19T11:44:03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957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8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4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99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6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2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9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2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2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38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32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969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528">
          <p15:clr>
            <a:srgbClr val="F26B43"/>
          </p15:clr>
        </p15:guide>
        <p15:guide id="19" orient="horz" pos="2160">
          <p15:clr>
            <a:srgbClr val="F26B43"/>
          </p15:clr>
        </p15:guide>
        <p15:guide id="20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JongHyeok" TargetMode="External"/><Relationship Id="rId2" Type="http://schemas.openxmlformats.org/officeDocument/2006/relationships/hyperlink" Target="mailto:gurpaper@naver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wbieProgrammerCrew/graduation-projec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wbieProgrammerCrew/graduation-project/blob/main/Server/Lobby%20Server/Server.cpp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HanK/NTP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JongHyeok/spgpTermProjec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JongHyeok/Final_Projec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2JongHyeok/GameServerTermProject/tree/ma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ea typeface="맑은 고딕"/>
              </a:rPr>
              <a:t>포트폴리오</a:t>
            </a:r>
            <a:br>
              <a:rPr lang="en-US" altLang="ko-KR" dirty="0">
                <a:ea typeface="맑은 고딕"/>
              </a:rPr>
            </a:br>
            <a:br>
              <a:rPr lang="en-US" altLang="ko-KR" dirty="0">
                <a:ea typeface="맑은 고딕"/>
              </a:rPr>
            </a:br>
            <a:r>
              <a:rPr lang="ko-KR" altLang="en-US" sz="2200" dirty="0">
                <a:ea typeface="맑은 고딕"/>
              </a:rPr>
              <a:t>게임 서버 프로그래머 지원</a:t>
            </a:r>
            <a:br>
              <a:rPr lang="ko-KR" altLang="en-US" dirty="0">
                <a:ea typeface="맑은 고딕"/>
              </a:rPr>
            </a:br>
            <a:br>
              <a:rPr lang="ko-KR" altLang="en-US" dirty="0">
                <a:ea typeface="맑은 고딕"/>
              </a:rPr>
            </a:br>
            <a:br>
              <a:rPr lang="ko-KR" altLang="en-US" dirty="0">
                <a:ea typeface="맑은 고딕"/>
              </a:rPr>
            </a:br>
            <a:br>
              <a:rPr lang="ko-KR" altLang="en-US" dirty="0">
                <a:ea typeface="맑은 고딕"/>
              </a:rPr>
            </a:br>
            <a:endParaRPr lang="ko-KR" altLang="en-US" dirty="0">
              <a:ea typeface="맑은 고딕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8035" y="4127157"/>
            <a:ext cx="8132227" cy="21004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ko-KR" altLang="en-US" dirty="0">
                <a:ea typeface="맑은 고딕"/>
              </a:rPr>
              <a:t>이종혁</a:t>
            </a:r>
            <a:endParaRPr lang="en-US" altLang="ko-KR" dirty="0">
              <a:ea typeface="맑은 고딕"/>
            </a:endParaRPr>
          </a:p>
          <a:p>
            <a:pPr algn="r"/>
            <a:r>
              <a:rPr lang="en-US" altLang="ko-KR" dirty="0">
                <a:ea typeface="맑은 고딕"/>
              </a:rPr>
              <a:t>010-8995-9851</a:t>
            </a:r>
          </a:p>
          <a:p>
            <a:pPr algn="r"/>
            <a:r>
              <a:rPr lang="en-US" altLang="ko-KR" dirty="0">
                <a:ea typeface="맑은 고딕"/>
                <a:hlinkClick r:id="rId2"/>
              </a:rPr>
              <a:t>gurpaper@naver.com</a:t>
            </a:r>
            <a:endParaRPr lang="en-US" altLang="ko-KR" dirty="0">
              <a:ea typeface="맑은 고딕"/>
            </a:endParaRPr>
          </a:p>
          <a:p>
            <a:pPr algn="r"/>
            <a:r>
              <a:rPr lang="en-US" altLang="ko-KR" dirty="0">
                <a:ea typeface="맑은 고딕"/>
                <a:hlinkClick r:id="rId3"/>
              </a:rPr>
              <a:t>https://github.com/2JongHyeok</a:t>
            </a:r>
            <a:endParaRPr lang="en-US" altLang="ko-KR" dirty="0">
              <a:ea typeface="맑은 고딕"/>
            </a:endParaRPr>
          </a:p>
          <a:p>
            <a:pPr algn="r"/>
            <a:endParaRPr lang="en-US" altLang="ko-KR" dirty="0">
              <a:ea typeface="맑은 고딕"/>
            </a:endParaRPr>
          </a:p>
          <a:p>
            <a:pPr algn="r"/>
            <a:endParaRPr lang="en-US" altLang="ko-KR" dirty="0">
              <a:ea typeface="맑은 고딕"/>
            </a:endParaRPr>
          </a:p>
          <a:p>
            <a:pPr algn="r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D07F-A2DB-40AF-23E6-3AEE1732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86095" cy="689272"/>
          </a:xfrm>
        </p:spPr>
        <p:txBody>
          <a:bodyPr>
            <a:normAutofit/>
          </a:bodyPr>
          <a:lstStyle/>
          <a:p>
            <a:r>
              <a:rPr lang="ko-KR" altLang="en-US" sz="3000" dirty="0" err="1"/>
              <a:t>Academy</a:t>
            </a:r>
            <a:r>
              <a:rPr lang="ko-KR" altLang="en-US" sz="3000" dirty="0"/>
              <a:t> RPG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5B741E5-E913-2124-308F-1CF1EC00C6C5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로직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32B0FB-6E85-D0F0-013F-B4243F551275}"/>
              </a:ext>
            </a:extLst>
          </p:cNvPr>
          <p:cNvSpPr txBox="1"/>
          <p:nvPr/>
        </p:nvSpPr>
        <p:spPr>
          <a:xfrm>
            <a:off x="0" y="668681"/>
            <a:ext cx="5022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rgbClr val="FFC000"/>
                </a:solidFill>
              </a:rPr>
              <a:t>Shared_mutex</a:t>
            </a:r>
            <a:r>
              <a:rPr lang="ko-KR" altLang="en-US" sz="2000" b="1" dirty="0">
                <a:solidFill>
                  <a:srgbClr val="FFC000"/>
                </a:solidFill>
              </a:rPr>
              <a:t>를 사용한 주변 검색 최적화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ABE99DD-79E7-FD09-2660-9E8F87915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90" y="1432149"/>
            <a:ext cx="7096227" cy="46257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84F891-EBA1-409E-B40B-E5617E935B1B}"/>
              </a:ext>
            </a:extLst>
          </p:cNvPr>
          <p:cNvSpPr txBox="1"/>
          <p:nvPr/>
        </p:nvSpPr>
        <p:spPr>
          <a:xfrm>
            <a:off x="7964905" y="2881563"/>
            <a:ext cx="3627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기존에는 주변 오브젝트 탐색 시 </a:t>
            </a:r>
            <a:endParaRPr lang="en-US" altLang="ko-KR" dirty="0"/>
          </a:p>
          <a:p>
            <a:r>
              <a:rPr lang="en-US" altLang="ko-KR" dirty="0"/>
              <a:t>Mutex</a:t>
            </a:r>
            <a:r>
              <a:rPr lang="ko-KR" altLang="en-US" dirty="0"/>
              <a:t>를 사용하여 셀을 </a:t>
            </a:r>
            <a:r>
              <a:rPr lang="en-US" altLang="ko-KR" dirty="0"/>
              <a:t>lock</a:t>
            </a:r>
            <a:r>
              <a:rPr lang="ko-KR" altLang="en-US" dirty="0"/>
              <a:t>한 뒤</a:t>
            </a:r>
            <a:endParaRPr lang="en-US" altLang="ko-KR" dirty="0"/>
          </a:p>
          <a:p>
            <a:r>
              <a:rPr lang="ko-KR" altLang="en-US" dirty="0"/>
              <a:t>탐색</a:t>
            </a:r>
          </a:p>
        </p:txBody>
      </p:sp>
    </p:spTree>
    <p:extLst>
      <p:ext uri="{BB962C8B-B14F-4D97-AF65-F5344CB8AC3E}">
        <p14:creationId xmlns:p14="http://schemas.microsoft.com/office/powerpoint/2010/main" val="2361881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03A48-1F6E-958F-ACE1-07688483C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4CDA4-37B8-8427-E10D-6BE5DBC4C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86095" cy="689272"/>
          </a:xfrm>
        </p:spPr>
        <p:txBody>
          <a:bodyPr>
            <a:normAutofit/>
          </a:bodyPr>
          <a:lstStyle/>
          <a:p>
            <a:r>
              <a:rPr lang="ko-KR" altLang="en-US" sz="3000" dirty="0" err="1"/>
              <a:t>Academy</a:t>
            </a:r>
            <a:r>
              <a:rPr lang="ko-KR" altLang="en-US" sz="3000" dirty="0"/>
              <a:t> RPG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2E6BA1A-9B2D-447C-86A0-43202732CBD9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로직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43FE66-32BC-2B93-3CCD-53693C7371C4}"/>
              </a:ext>
            </a:extLst>
          </p:cNvPr>
          <p:cNvSpPr txBox="1"/>
          <p:nvPr/>
        </p:nvSpPr>
        <p:spPr>
          <a:xfrm>
            <a:off x="0" y="668681"/>
            <a:ext cx="5022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rgbClr val="FFC000"/>
                </a:solidFill>
              </a:rPr>
              <a:t>Shared_mutex</a:t>
            </a:r>
            <a:r>
              <a:rPr lang="ko-KR" altLang="en-US" sz="2000" b="1" dirty="0">
                <a:solidFill>
                  <a:srgbClr val="FFC000"/>
                </a:solidFill>
              </a:rPr>
              <a:t>를 사용한 주변 검색 최적화</a:t>
            </a:r>
          </a:p>
        </p:txBody>
      </p:sp>
      <p:pic>
        <p:nvPicPr>
          <p:cNvPr id="6" name="그림 5" descr="텍스트, 스크린샷, 별, 별자리이(가) 표시된 사진&#10;&#10;자동 생성된 설명">
            <a:extLst>
              <a:ext uri="{FF2B5EF4-FFF2-40B4-BE49-F238E27FC236}">
                <a16:creationId xmlns:a16="http://schemas.microsoft.com/office/drawing/2014/main" id="{742F6FC7-5DE7-1821-C20F-88901A60E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57" y="1369421"/>
            <a:ext cx="6083613" cy="48198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6AE327-F6CF-4EDA-EB28-4CE1C3C30079}"/>
              </a:ext>
            </a:extLst>
          </p:cNvPr>
          <p:cNvSpPr txBox="1"/>
          <p:nvPr/>
        </p:nvSpPr>
        <p:spPr>
          <a:xfrm>
            <a:off x="7507706" y="3133039"/>
            <a:ext cx="276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Mutex</a:t>
            </a:r>
            <a:r>
              <a:rPr lang="ko-KR" altLang="en-US" dirty="0"/>
              <a:t>를 </a:t>
            </a:r>
            <a:r>
              <a:rPr lang="ko-KR" altLang="en-US" dirty="0" err="1"/>
              <a:t>사용했을때의</a:t>
            </a:r>
            <a:r>
              <a:rPr lang="en-US" altLang="ko-KR" dirty="0"/>
              <a:t> </a:t>
            </a:r>
          </a:p>
          <a:p>
            <a:r>
              <a:rPr lang="ko-KR" altLang="en-US" dirty="0" err="1"/>
              <a:t>최고동접은</a:t>
            </a:r>
            <a:r>
              <a:rPr lang="ko-KR" altLang="en-US" dirty="0"/>
              <a:t> </a:t>
            </a:r>
            <a:r>
              <a:rPr lang="en-US" altLang="ko-KR" dirty="0"/>
              <a:t>6375</a:t>
            </a:r>
            <a:r>
              <a:rPr lang="ko-KR" altLang="en-US" dirty="0"/>
              <a:t>가 나옴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9391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529FD-3C46-CEF5-62D0-03721DB77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D7098-89BD-F9E2-8489-F677C35A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86095" cy="689272"/>
          </a:xfrm>
        </p:spPr>
        <p:txBody>
          <a:bodyPr>
            <a:normAutofit/>
          </a:bodyPr>
          <a:lstStyle/>
          <a:p>
            <a:r>
              <a:rPr lang="ko-KR" altLang="en-US" sz="3000" dirty="0" err="1"/>
              <a:t>Academy</a:t>
            </a:r>
            <a:r>
              <a:rPr lang="ko-KR" altLang="en-US" sz="3000" dirty="0"/>
              <a:t> RPG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F51C31-C0E2-0454-9939-0ABE5E0F0EC5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로직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557E7-CF67-6B59-F695-A5AFD27BB91A}"/>
              </a:ext>
            </a:extLst>
          </p:cNvPr>
          <p:cNvSpPr txBox="1"/>
          <p:nvPr/>
        </p:nvSpPr>
        <p:spPr>
          <a:xfrm>
            <a:off x="0" y="668681"/>
            <a:ext cx="5022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rgbClr val="FFC000"/>
                </a:solidFill>
              </a:rPr>
              <a:t>Shared_mutex</a:t>
            </a:r>
            <a:r>
              <a:rPr lang="ko-KR" altLang="en-US" sz="2000" b="1" dirty="0">
                <a:solidFill>
                  <a:srgbClr val="FFC000"/>
                </a:solidFill>
              </a:rPr>
              <a:t>를 사용한 주변 검색 최적화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B4DE55-3D78-9404-CD06-E934F01BE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20" y="1452718"/>
            <a:ext cx="6831980" cy="43092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8EE8F0-78A0-16FD-D45D-4CB9BF165F19}"/>
              </a:ext>
            </a:extLst>
          </p:cNvPr>
          <p:cNvSpPr txBox="1"/>
          <p:nvPr/>
        </p:nvSpPr>
        <p:spPr>
          <a:xfrm>
            <a:off x="7279105" y="2153653"/>
            <a:ext cx="47103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맵을</a:t>
            </a:r>
            <a:r>
              <a:rPr lang="ko-KR" altLang="en-US" dirty="0"/>
              <a:t> </a:t>
            </a:r>
            <a:r>
              <a:rPr lang="en-US" altLang="ko-KR" dirty="0"/>
              <a:t>cell</a:t>
            </a:r>
            <a:r>
              <a:rPr lang="ko-KR" altLang="en-US" dirty="0"/>
              <a:t>로 나누어 주변 검색을 최적화 할 경우</a:t>
            </a:r>
            <a:endParaRPr lang="en-US" altLang="ko-KR" dirty="0"/>
          </a:p>
          <a:p>
            <a:r>
              <a:rPr lang="ko-KR" altLang="en-US" dirty="0"/>
              <a:t>읽기 연산의 양이 쓰기 연산의 양보다 상대적으로 많음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 </a:t>
            </a:r>
            <a:r>
              <a:rPr lang="en-US" altLang="ko-KR" dirty="0" err="1"/>
              <a:t>Shared_mutex</a:t>
            </a:r>
            <a:r>
              <a:rPr lang="ko-KR" altLang="en-US" dirty="0"/>
              <a:t>를 사용할 경우 성능 향상이 일어날 것이라고 생각을 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 err="1"/>
              <a:t>Shared_mutex</a:t>
            </a:r>
            <a:r>
              <a:rPr lang="ko-KR" altLang="en-US" dirty="0"/>
              <a:t>를 사용하여 읽기 연산이 일어나는 부분을 여러 스레드가 같이 </a:t>
            </a:r>
            <a:r>
              <a:rPr lang="ko-KR" altLang="en-US" dirty="0" err="1"/>
              <a:t>작업할수</a:t>
            </a:r>
            <a:r>
              <a:rPr lang="ko-KR" altLang="en-US" dirty="0"/>
              <a:t> 있도록 </a:t>
            </a:r>
            <a:r>
              <a:rPr lang="en-US" altLang="ko-KR" dirty="0" err="1"/>
              <a:t>Shared_lock</a:t>
            </a:r>
            <a:r>
              <a:rPr lang="ko-KR" altLang="en-US" dirty="0"/>
              <a:t>으로 처리하고</a:t>
            </a:r>
            <a:endParaRPr lang="en-US" altLang="ko-KR" dirty="0"/>
          </a:p>
          <a:p>
            <a:r>
              <a:rPr lang="ko-KR" altLang="en-US" dirty="0" err="1"/>
              <a:t>동접을</a:t>
            </a:r>
            <a:r>
              <a:rPr lang="ko-KR" altLang="en-US" dirty="0"/>
              <a:t> 재 측정 해보았다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6678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0E04A-9C5C-637C-D368-07F051641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0970-2A5A-6CCF-A923-F355C5174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86095" cy="689272"/>
          </a:xfrm>
        </p:spPr>
        <p:txBody>
          <a:bodyPr>
            <a:normAutofit/>
          </a:bodyPr>
          <a:lstStyle/>
          <a:p>
            <a:r>
              <a:rPr lang="ko-KR" altLang="en-US" sz="3000" dirty="0" err="1"/>
              <a:t>Academy</a:t>
            </a:r>
            <a:r>
              <a:rPr lang="ko-KR" altLang="en-US" sz="3000" dirty="0"/>
              <a:t> RPG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4123F3-7E00-281B-A62C-ECF1CDDB3FCE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로직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8A66D-B93D-8FBB-329B-C6FFD478CAEA}"/>
              </a:ext>
            </a:extLst>
          </p:cNvPr>
          <p:cNvSpPr txBox="1"/>
          <p:nvPr/>
        </p:nvSpPr>
        <p:spPr>
          <a:xfrm>
            <a:off x="0" y="668681"/>
            <a:ext cx="5022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rgbClr val="FFC000"/>
                </a:solidFill>
              </a:rPr>
              <a:t>Shared_mutex</a:t>
            </a:r>
            <a:r>
              <a:rPr lang="ko-KR" altLang="en-US" sz="2000" b="1" dirty="0">
                <a:solidFill>
                  <a:srgbClr val="FFC000"/>
                </a:solidFill>
              </a:rPr>
              <a:t>를 사용한 주변 검색 최적화</a:t>
            </a:r>
          </a:p>
        </p:txBody>
      </p:sp>
      <p:pic>
        <p:nvPicPr>
          <p:cNvPr id="5" name="그림 4" descr="텍스트, 스크린샷, 천문학, 별자리이(가) 표시된 사진&#10;&#10;자동 생성된 설명">
            <a:extLst>
              <a:ext uri="{FF2B5EF4-FFF2-40B4-BE49-F238E27FC236}">
                <a16:creationId xmlns:a16="http://schemas.microsoft.com/office/drawing/2014/main" id="{20E04E70-46F8-EA8C-0D2A-C6EC443E9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76" y="1184682"/>
            <a:ext cx="6083613" cy="4826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6BCDF5-130D-5109-5609-9C61AA218028}"/>
              </a:ext>
            </a:extLst>
          </p:cNvPr>
          <p:cNvSpPr txBox="1"/>
          <p:nvPr/>
        </p:nvSpPr>
        <p:spPr>
          <a:xfrm>
            <a:off x="6894094" y="2262252"/>
            <a:ext cx="42050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Shared_lock</a:t>
            </a:r>
            <a:r>
              <a:rPr lang="ko-KR" altLang="en-US" dirty="0"/>
              <a:t>을 사용한 경우</a:t>
            </a:r>
            <a:endParaRPr lang="en-US" altLang="ko-KR" dirty="0"/>
          </a:p>
          <a:p>
            <a:r>
              <a:rPr lang="ko-KR" altLang="en-US" dirty="0"/>
              <a:t>최대 </a:t>
            </a:r>
            <a:r>
              <a:rPr lang="ko-KR" altLang="en-US" dirty="0" err="1"/>
              <a:t>동접은</a:t>
            </a:r>
            <a:r>
              <a:rPr lang="ko-KR" altLang="en-US" dirty="0"/>
              <a:t> </a:t>
            </a:r>
            <a:r>
              <a:rPr lang="en-US" altLang="ko-KR" dirty="0"/>
              <a:t>8075</a:t>
            </a:r>
            <a:r>
              <a:rPr lang="ko-KR" altLang="en-US" dirty="0"/>
              <a:t>명으로</a:t>
            </a:r>
            <a:endParaRPr lang="en-US" altLang="ko-KR" dirty="0"/>
          </a:p>
          <a:p>
            <a:r>
              <a:rPr lang="ko-KR" altLang="en-US" dirty="0"/>
              <a:t>기존 </a:t>
            </a:r>
            <a:r>
              <a:rPr lang="en-US" altLang="ko-KR" dirty="0"/>
              <a:t>Mutex</a:t>
            </a:r>
            <a:r>
              <a:rPr lang="ko-KR" altLang="en-US" dirty="0"/>
              <a:t>를 사용한</a:t>
            </a:r>
            <a:r>
              <a:rPr lang="en-US" altLang="ko-KR" dirty="0"/>
              <a:t> 6735</a:t>
            </a:r>
            <a:r>
              <a:rPr lang="ko-KR" altLang="en-US" dirty="0"/>
              <a:t>에 비해</a:t>
            </a:r>
            <a:endParaRPr lang="en-US" altLang="ko-KR" dirty="0"/>
          </a:p>
          <a:p>
            <a:r>
              <a:rPr lang="en-US" altLang="ko-KR" dirty="0"/>
              <a:t>20%</a:t>
            </a:r>
            <a:r>
              <a:rPr lang="ko-KR" altLang="en-US" dirty="0"/>
              <a:t>정도의 성능 향상이 일어났다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1594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D07F-A2DB-40AF-23E6-3AEE1732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86095" cy="689272"/>
          </a:xfrm>
        </p:spPr>
        <p:txBody>
          <a:bodyPr>
            <a:normAutofit/>
          </a:bodyPr>
          <a:lstStyle/>
          <a:p>
            <a:r>
              <a:rPr lang="ko-KR" altLang="en-US" sz="3000" dirty="0" err="1"/>
              <a:t>Academy</a:t>
            </a:r>
            <a:r>
              <a:rPr lang="ko-KR" altLang="en-US" sz="3000" dirty="0"/>
              <a:t> RPG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5B741E5-E913-2124-308F-1CF1EC00C6C5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로직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5263620-F901-477E-9CE1-09A3AB3FBBEC}"/>
              </a:ext>
            </a:extLst>
          </p:cNvPr>
          <p:cNvSpPr txBox="1">
            <a:spLocks/>
          </p:cNvSpPr>
          <p:nvPr/>
        </p:nvSpPr>
        <p:spPr>
          <a:xfrm>
            <a:off x="7398159" y="631556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kern="1200" cap="all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B4D6C1-F4C6-46E6-91D8-542EB613D7BA}"/>
              </a:ext>
            </a:extLst>
          </p:cNvPr>
          <p:cNvSpPr txBox="1"/>
          <p:nvPr/>
        </p:nvSpPr>
        <p:spPr>
          <a:xfrm>
            <a:off x="88918" y="996681"/>
            <a:ext cx="5245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타이머 </a:t>
            </a:r>
            <a:r>
              <a:rPr lang="ko-KR" altLang="en-US" sz="2000" b="1" dirty="0" err="1">
                <a:solidFill>
                  <a:srgbClr val="FFC000"/>
                </a:solidFill>
              </a:rPr>
              <a:t>쓰레드를</a:t>
            </a:r>
            <a:r>
              <a:rPr lang="ko-KR" altLang="en-US" sz="2000" b="1" dirty="0">
                <a:solidFill>
                  <a:srgbClr val="FFC000"/>
                </a:solidFill>
              </a:rPr>
              <a:t> 사용한 </a:t>
            </a:r>
            <a:r>
              <a:rPr lang="en-US" altLang="ko-KR" sz="2000" b="1" dirty="0">
                <a:solidFill>
                  <a:srgbClr val="FFC000"/>
                </a:solidFill>
              </a:rPr>
              <a:t>Content </a:t>
            </a:r>
            <a:r>
              <a:rPr lang="ko-KR" altLang="en-US" sz="2000" b="1" dirty="0">
                <a:solidFill>
                  <a:srgbClr val="FFC000"/>
                </a:solidFill>
              </a:rPr>
              <a:t>시간 동기화 구현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7735CF-C49F-4757-9D07-E87CCC88ECB0}"/>
              </a:ext>
            </a:extLst>
          </p:cNvPr>
          <p:cNvSpPr txBox="1"/>
          <p:nvPr/>
        </p:nvSpPr>
        <p:spPr>
          <a:xfrm>
            <a:off x="208548" y="2557714"/>
            <a:ext cx="55181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IOCP</a:t>
            </a:r>
            <a:r>
              <a:rPr lang="ko-KR" altLang="en-US" dirty="0"/>
              <a:t>는 </a:t>
            </a:r>
            <a:r>
              <a:rPr lang="en-US" altLang="ko-KR" dirty="0"/>
              <a:t>Timer</a:t>
            </a:r>
            <a:r>
              <a:rPr lang="ko-KR" altLang="en-US" dirty="0"/>
              <a:t>기능을 지원하지 않기 때문에</a:t>
            </a:r>
            <a:endParaRPr lang="en-US" altLang="ko-KR" dirty="0"/>
          </a:p>
          <a:p>
            <a:r>
              <a:rPr lang="ko-KR" altLang="en-US" dirty="0"/>
              <a:t>타이머 스레드를 따로 </a:t>
            </a:r>
            <a:r>
              <a:rPr lang="ko-KR" altLang="en-US" dirty="0" err="1"/>
              <a:t>만듬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타이머 </a:t>
            </a:r>
            <a:r>
              <a:rPr lang="en-US" altLang="ko-KR" dirty="0"/>
              <a:t>event </a:t>
            </a:r>
            <a:r>
              <a:rPr lang="ko-KR" altLang="en-US" dirty="0"/>
              <a:t>큐로 </a:t>
            </a:r>
            <a:r>
              <a:rPr lang="en-US" altLang="ko-KR" dirty="0" err="1"/>
              <a:t>concurrent_priority_queue</a:t>
            </a:r>
            <a:r>
              <a:rPr lang="ko-KR" altLang="en-US" dirty="0"/>
              <a:t>를 사용해서 </a:t>
            </a:r>
            <a:r>
              <a:rPr lang="en-US" altLang="ko-KR" dirty="0"/>
              <a:t>locking overhead</a:t>
            </a:r>
            <a:r>
              <a:rPr lang="ko-KR" altLang="en-US" dirty="0"/>
              <a:t>를 없애고 </a:t>
            </a:r>
            <a:r>
              <a:rPr lang="en-US" altLang="ko-KR" dirty="0"/>
              <a:t> </a:t>
            </a:r>
            <a:r>
              <a:rPr lang="ko-KR" altLang="en-US" dirty="0"/>
              <a:t>타이머 쓰레드의 부하 감소를 위해 실제 컨텐츠 수행은 </a:t>
            </a:r>
            <a:r>
              <a:rPr lang="en-US" altLang="ko-KR" dirty="0" err="1"/>
              <a:t>PostQueuedCompletionStatus</a:t>
            </a:r>
            <a:r>
              <a:rPr lang="en-US" altLang="ko-KR" dirty="0"/>
              <a:t> </a:t>
            </a:r>
            <a:r>
              <a:rPr lang="ko-KR" altLang="en-US" dirty="0"/>
              <a:t>함수로 </a:t>
            </a:r>
            <a:r>
              <a:rPr lang="en-US" altLang="ko-KR" dirty="0"/>
              <a:t>worker thread</a:t>
            </a:r>
            <a:r>
              <a:rPr lang="ko-KR" altLang="en-US" dirty="0"/>
              <a:t>에게 넘김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D8326E-E104-44EF-86B3-4EE2327BD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9" y="814118"/>
            <a:ext cx="6657422" cy="568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31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E7CCD-1316-B096-A376-0DB74A9FE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252" y="1279535"/>
            <a:ext cx="11480748" cy="523038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ko-KR" altLang="en-US" sz="2500" dirty="0"/>
              <a:t>목적 :             </a:t>
            </a:r>
            <a:r>
              <a:rPr lang="ko-KR" altLang="en-US" sz="2500" dirty="0" err="1"/>
              <a:t>언리얼을</a:t>
            </a:r>
            <a:r>
              <a:rPr lang="ko-KR" altLang="en-US" sz="2500" dirty="0"/>
              <a:t> 사용한 비대칭 </a:t>
            </a:r>
            <a:r>
              <a:rPr lang="en-US" altLang="ko-KR" sz="2500" dirty="0"/>
              <a:t>PvP </a:t>
            </a:r>
            <a:r>
              <a:rPr lang="ko-KR" altLang="en-US" sz="2500" dirty="0"/>
              <a:t>게임 제작</a:t>
            </a: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개발 기간 :     2023년 12월 ~ 2024년 7월</a:t>
            </a:r>
          </a:p>
          <a:p>
            <a:pPr marL="0" indent="0">
              <a:buNone/>
            </a:pPr>
            <a:r>
              <a:rPr lang="ko-KR" altLang="en-US" sz="2500" dirty="0"/>
              <a:t>사용 도구 :     </a:t>
            </a:r>
            <a:r>
              <a:rPr lang="ko-KR" altLang="en-US" sz="2500" dirty="0">
                <a:solidFill>
                  <a:srgbClr val="E3F051"/>
                </a:solidFill>
              </a:rPr>
              <a:t>C++(서버),</a:t>
            </a:r>
            <a:r>
              <a:rPr lang="ko-KR" altLang="en-US" sz="2500" dirty="0"/>
              <a:t> </a:t>
            </a:r>
            <a:r>
              <a:rPr lang="ko-KR" altLang="en-US" sz="2500" dirty="0" err="1"/>
              <a:t>Unreal</a:t>
            </a:r>
            <a:r>
              <a:rPr lang="ko-KR" altLang="en-US" sz="2500" dirty="0"/>
              <a:t> 5(클라이언트)</a:t>
            </a:r>
            <a:r>
              <a:rPr lang="en-US" altLang="ko-KR" sz="2500" dirty="0"/>
              <a:t>, </a:t>
            </a:r>
            <a:r>
              <a:rPr lang="en-US" altLang="ko-KR" sz="2500" dirty="0">
                <a:solidFill>
                  <a:srgbClr val="E3F051"/>
                </a:solidFill>
              </a:rPr>
              <a:t>IOCP, Boost ASIO</a:t>
            </a:r>
            <a:endParaRPr lang="ko-KR" altLang="en-US" sz="2500" dirty="0">
              <a:solidFill>
                <a:srgbClr val="E3F051"/>
              </a:solidFill>
            </a:endParaRPr>
          </a:p>
          <a:p>
            <a:pPr marL="0" indent="0">
              <a:buNone/>
            </a:pPr>
            <a:r>
              <a:rPr lang="ko-KR" altLang="en-US" sz="2500" dirty="0"/>
              <a:t>개발 인원 :     3명 (서버 1명, 클라이언트 1명, </a:t>
            </a:r>
            <a:r>
              <a:rPr lang="ko-KR" altLang="en-US" sz="2500" dirty="0" err="1"/>
              <a:t>모델러</a:t>
            </a:r>
            <a:r>
              <a:rPr lang="ko-KR" altLang="en-US" sz="2500" dirty="0"/>
              <a:t>/기획자 1명)</a:t>
            </a:r>
          </a:p>
          <a:p>
            <a:pPr marL="0" indent="0">
              <a:buNone/>
            </a:pPr>
            <a:r>
              <a:rPr lang="ko-KR" altLang="en-US" sz="2500" dirty="0"/>
              <a:t>담당 업무 :     </a:t>
            </a:r>
            <a:r>
              <a:rPr lang="ko-KR" altLang="en-US" sz="2500" dirty="0">
                <a:solidFill>
                  <a:srgbClr val="E3F051"/>
                </a:solidFill>
              </a:rPr>
              <a:t>IOCP 로비 서버</a:t>
            </a:r>
            <a:r>
              <a:rPr lang="ko-KR" altLang="en-US" sz="2500" dirty="0"/>
              <a:t> 구현, </a:t>
            </a:r>
          </a:p>
          <a:p>
            <a:pPr marL="0" indent="0">
              <a:buNone/>
            </a:pPr>
            <a:r>
              <a:rPr lang="ko-KR" altLang="en-US" sz="2500" dirty="0"/>
              <a:t>                       </a:t>
            </a:r>
            <a:r>
              <a:rPr lang="ko-KR" altLang="en-US" sz="2500" dirty="0" err="1">
                <a:solidFill>
                  <a:srgbClr val="E3F051"/>
                </a:solidFill>
              </a:rPr>
              <a:t>Boost</a:t>
            </a:r>
            <a:r>
              <a:rPr lang="ko-KR" altLang="en-US" sz="2500" dirty="0">
                <a:solidFill>
                  <a:srgbClr val="E3F051"/>
                </a:solidFill>
              </a:rPr>
              <a:t> ASIO 게임 서버</a:t>
            </a:r>
            <a:r>
              <a:rPr lang="ko-KR" altLang="en-US" sz="2500" dirty="0"/>
              <a:t> 구현,</a:t>
            </a:r>
          </a:p>
          <a:p>
            <a:pPr marL="0" indent="0">
              <a:buNone/>
            </a:pPr>
            <a:r>
              <a:rPr lang="ko-KR" altLang="en-US" sz="2500" dirty="0"/>
              <a:t>                       로비 서버에서 </a:t>
            </a:r>
            <a:r>
              <a:rPr lang="ko-KR" altLang="en-US" sz="2500" dirty="0">
                <a:solidFill>
                  <a:srgbClr val="E3F051"/>
                </a:solidFill>
              </a:rPr>
              <a:t>매칭 시스템</a:t>
            </a:r>
            <a:r>
              <a:rPr lang="ko-KR" altLang="en-US" sz="2500" dirty="0"/>
              <a:t> 구현, </a:t>
            </a: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작업 비중 :     서버(100%), 클라이언트 (5%, 서버와 연동 부분)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 err="1"/>
              <a:t>Github</a:t>
            </a:r>
            <a:r>
              <a:rPr lang="en-US" altLang="ko-KR" sz="2500" dirty="0"/>
              <a:t> :          </a:t>
            </a:r>
            <a:r>
              <a:rPr lang="en-US" altLang="ko-KR" sz="2500" dirty="0">
                <a:hlinkClick r:id="rId2"/>
              </a:rPr>
              <a:t>https://github.com/NewbieProgrammerCrew/graduation-project</a:t>
            </a:r>
            <a:endParaRPr lang="en-US" altLang="ko-KR" sz="2500" dirty="0"/>
          </a:p>
          <a:p>
            <a:pPr marL="0" indent="0">
              <a:buNone/>
            </a:pPr>
            <a:endParaRPr lang="ko-KR" altLang="en-US" sz="25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2518-7080-D151-6ACF-95913B1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8DA0-A60E-7A60-F6F7-1FF7FFE0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1EA434-1E63-4559-B9B1-1D52CAA372E7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설명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1924FB6-D05F-4F87-92B7-35331AE50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355718" cy="63318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The Toys</a:t>
            </a:r>
          </a:p>
        </p:txBody>
      </p:sp>
    </p:spTree>
    <p:extLst>
      <p:ext uri="{BB962C8B-B14F-4D97-AF65-F5344CB8AC3E}">
        <p14:creationId xmlns:p14="http://schemas.microsoft.com/office/powerpoint/2010/main" val="888042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2518-7080-D151-6ACF-95913B1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8DA0-A60E-7A60-F6F7-1FF7FFE0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16</a:t>
            </a:fld>
            <a:endParaRPr lang="en-US" dirty="0"/>
          </a:p>
        </p:txBody>
      </p:sp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0E90054E-060C-E340-A01F-61BF3B630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88" y="2531292"/>
            <a:ext cx="3077733" cy="2286802"/>
          </a:xfrm>
          <a:prstGeom prst="rect">
            <a:avLst/>
          </a:prstGeom>
        </p:spPr>
      </p:pic>
      <p:pic>
        <p:nvPicPr>
          <p:cNvPr id="8" name="Picture 7" descr="A video game screen with a toy bear and a fireball&#10;&#10;Description automatically generated">
            <a:extLst>
              <a:ext uri="{FF2B5EF4-FFF2-40B4-BE49-F238E27FC236}">
                <a16:creationId xmlns:a16="http://schemas.microsoft.com/office/drawing/2014/main" id="{83DCA2AA-4551-B0DC-B626-6C517F393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053" y="2498577"/>
            <a:ext cx="3074528" cy="2359352"/>
          </a:xfrm>
          <a:prstGeom prst="rect">
            <a:avLst/>
          </a:prstGeom>
        </p:spPr>
      </p:pic>
      <p:pic>
        <p:nvPicPr>
          <p:cNvPr id="9" name="Picture 8" descr="A street with buildings and buildings&#10;&#10;Description automatically generated">
            <a:extLst>
              <a:ext uri="{FF2B5EF4-FFF2-40B4-BE49-F238E27FC236}">
                <a16:creationId xmlns:a16="http://schemas.microsoft.com/office/drawing/2014/main" id="{5896B82F-BED1-543A-A84E-40C636DAB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394" y="2500891"/>
            <a:ext cx="3286036" cy="235472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54F7DBD-73EF-4719-BC8D-062C274FC3DB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 err="1"/>
              <a:t>인게임</a:t>
            </a:r>
            <a:r>
              <a:rPr lang="ko-KR" altLang="en-US" sz="2000" dirty="0"/>
              <a:t> 화면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65AEB66-84B7-474E-A310-BF6A223D63E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355718" cy="6331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The Toys</a:t>
            </a:r>
          </a:p>
        </p:txBody>
      </p:sp>
    </p:spTree>
    <p:extLst>
      <p:ext uri="{BB962C8B-B14F-4D97-AF65-F5344CB8AC3E}">
        <p14:creationId xmlns:p14="http://schemas.microsoft.com/office/powerpoint/2010/main" val="1490860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2518-7080-D151-6ACF-95913B1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8DA0-A60E-7A60-F6F7-1FF7FFE0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ADC28E-093A-A1BF-B696-47A42FDB45B1}"/>
              </a:ext>
            </a:extLst>
          </p:cNvPr>
          <p:cNvSpPr txBox="1"/>
          <p:nvPr/>
        </p:nvSpPr>
        <p:spPr>
          <a:xfrm>
            <a:off x="469044" y="2821815"/>
            <a:ext cx="362169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Client</a:t>
            </a:r>
            <a:r>
              <a:rPr lang="ko-KR" altLang="en-US" dirty="0"/>
              <a:t>가 </a:t>
            </a:r>
            <a:r>
              <a:rPr lang="ko-KR" altLang="en-US" dirty="0" err="1"/>
              <a:t>실행될때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FRunnable</a:t>
            </a:r>
            <a:r>
              <a:rPr lang="en-US" altLang="ko-KR" dirty="0"/>
              <a:t> </a:t>
            </a:r>
            <a:r>
              <a:rPr lang="ko-KR" altLang="en-US" dirty="0"/>
              <a:t>을 상속받아 </a:t>
            </a:r>
            <a:r>
              <a:rPr lang="en-US" altLang="ko-KR" dirty="0" err="1"/>
              <a:t>FsocketThread</a:t>
            </a:r>
            <a:r>
              <a:rPr lang="ko-KR" altLang="en-US" dirty="0"/>
              <a:t>를 생성</a:t>
            </a:r>
            <a:endParaRPr lang="en-US" altLang="ko-KR" dirty="0"/>
          </a:p>
          <a:p>
            <a:r>
              <a:rPr lang="en-US" altLang="ko-KR" dirty="0"/>
              <a:t>Run()</a:t>
            </a:r>
            <a:r>
              <a:rPr lang="ko-KR" altLang="en-US" dirty="0"/>
              <a:t> 함수가 불리고</a:t>
            </a:r>
            <a:endParaRPr lang="en-US" altLang="ko-KR" dirty="0"/>
          </a:p>
          <a:p>
            <a:r>
              <a:rPr lang="en-US" dirty="0" err="1"/>
              <a:t>SignupPacket</a:t>
            </a:r>
            <a:r>
              <a:rPr lang="ko-KR" altLang="en-US" dirty="0"/>
              <a:t>과 </a:t>
            </a:r>
            <a:r>
              <a:rPr lang="en-US" altLang="ko-KR" dirty="0" err="1"/>
              <a:t>LoginPacket</a:t>
            </a:r>
            <a:r>
              <a:rPr lang="ko-KR" altLang="en-US" dirty="0"/>
              <a:t>을 보내 로그인 </a:t>
            </a:r>
            <a:r>
              <a:rPr lang="ko-KR" altLang="en-US" dirty="0" err="1"/>
              <a:t>시도및</a:t>
            </a:r>
            <a:r>
              <a:rPr lang="ko-KR" altLang="en-US" dirty="0"/>
              <a:t> 완료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54F13A2-A6C4-419A-AD09-D941724E95B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355718" cy="6331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/>
              <a:t>The Toys</a:t>
            </a:r>
            <a:endParaRPr lang="ko-KR" altLang="en-US" sz="2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50970B1-EA95-490E-9223-F9C6382BDD67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로직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2476DD-387D-4FA1-A87D-62DC2EF27E35}"/>
              </a:ext>
            </a:extLst>
          </p:cNvPr>
          <p:cNvSpPr txBox="1"/>
          <p:nvPr/>
        </p:nvSpPr>
        <p:spPr>
          <a:xfrm>
            <a:off x="222011" y="989198"/>
            <a:ext cx="22674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rgbClr val="FFC000"/>
                </a:solidFill>
              </a:rPr>
              <a:t>언리얼엔진에서</a:t>
            </a:r>
            <a:r>
              <a:rPr lang="ko-KR" altLang="en-US" sz="2000" b="1" dirty="0">
                <a:solidFill>
                  <a:srgbClr val="FFC000"/>
                </a:solidFill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</a:rPr>
              <a:t>Custom </a:t>
            </a:r>
            <a:r>
              <a:rPr lang="ko-KR" altLang="en-US" sz="2000" b="1" dirty="0">
                <a:solidFill>
                  <a:srgbClr val="FFC000"/>
                </a:solidFill>
              </a:rPr>
              <a:t>서버와의 연동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DEB268-8DFB-4C32-BEAF-764103577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256" y="44936"/>
            <a:ext cx="6320187" cy="662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2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2518-7080-D151-6ACF-95913B1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8DA0-A60E-7A60-F6F7-1FF7FFE0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ADC28E-093A-A1BF-B696-47A42FDB45B1}"/>
              </a:ext>
            </a:extLst>
          </p:cNvPr>
          <p:cNvSpPr txBox="1"/>
          <p:nvPr/>
        </p:nvSpPr>
        <p:spPr>
          <a:xfrm>
            <a:off x="370334" y="1973579"/>
            <a:ext cx="447113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술래 1명, 도망자 4명이 모이면 </a:t>
            </a:r>
            <a:endParaRPr lang="en-US" altLang="ko-KR" dirty="0"/>
          </a:p>
          <a:p>
            <a:r>
              <a:rPr lang="ko-KR" altLang="en-US" dirty="0"/>
              <a:t>플레이어들을 큐에서 빼 와서 </a:t>
            </a:r>
            <a:endParaRPr lang="ko-KR" dirty="0"/>
          </a:p>
          <a:p>
            <a:r>
              <a:rPr lang="ko-KR" altLang="en-US" dirty="0"/>
              <a:t>게임을 시작할 준비를 함.</a:t>
            </a:r>
            <a:endParaRPr lang="ko-KR" dirty="0"/>
          </a:p>
          <a:p>
            <a:endParaRPr lang="ko-KR" altLang="en-US" dirty="0"/>
          </a:p>
          <a:p>
            <a:r>
              <a:rPr lang="ko-KR" altLang="en-US" dirty="0" err="1"/>
              <a:t>ChaserQueue와</a:t>
            </a:r>
            <a:r>
              <a:rPr lang="ko-KR" altLang="en-US" dirty="0"/>
              <a:t> </a:t>
            </a:r>
            <a:r>
              <a:rPr lang="ko-KR" altLang="en-US" dirty="0" err="1"/>
              <a:t>RunnerQueue는</a:t>
            </a:r>
            <a:endParaRPr lang="ko-KR" altLang="en-US" dirty="0"/>
          </a:p>
          <a:p>
            <a:r>
              <a:rPr lang="ko-KR" dirty="0" err="1">
                <a:ea typeface="+mn-lt"/>
                <a:cs typeface="+mn-lt"/>
              </a:rPr>
              <a:t>concurrent_queue</a:t>
            </a:r>
            <a:r>
              <a:rPr lang="ko-KR" dirty="0">
                <a:ea typeface="+mn-lt"/>
                <a:cs typeface="+mn-lt"/>
              </a:rPr>
              <a:t> 로 구현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게임을 시작 가능한 최소 인원이 모이면</a:t>
            </a:r>
          </a:p>
          <a:p>
            <a:r>
              <a:rPr lang="ko-KR" altLang="en-US" dirty="0" err="1"/>
              <a:t>Try_pop으로</a:t>
            </a:r>
            <a:r>
              <a:rPr lang="ko-KR" altLang="en-US" dirty="0"/>
              <a:t> </a:t>
            </a:r>
            <a:r>
              <a:rPr lang="ko-KR" altLang="en-US" dirty="0" err="1"/>
              <a:t>queue에서</a:t>
            </a:r>
            <a:r>
              <a:rPr lang="ko-KR" altLang="en-US" dirty="0"/>
              <a:t> </a:t>
            </a:r>
            <a:r>
              <a:rPr lang="ko-KR" altLang="en-US" dirty="0" err="1"/>
              <a:t>pop시도</a:t>
            </a:r>
            <a:r>
              <a:rPr lang="ko-KR" altLang="en-US" dirty="0"/>
              <a:t>. </a:t>
            </a:r>
          </a:p>
          <a:p>
            <a:r>
              <a:rPr lang="ko-KR" altLang="en-US" dirty="0"/>
              <a:t>다른 쓰레드가 이미 </a:t>
            </a:r>
            <a:r>
              <a:rPr lang="ko-KR" altLang="en-US" dirty="0" err="1"/>
              <a:t>pop을</a:t>
            </a:r>
            <a:r>
              <a:rPr lang="ko-KR" altLang="en-US" dirty="0"/>
              <a:t> 해서 </a:t>
            </a:r>
          </a:p>
          <a:p>
            <a:r>
              <a:rPr lang="ko-KR" altLang="en-US" dirty="0"/>
              <a:t>게임을 시작할 인원이 부족하면 </a:t>
            </a:r>
            <a:endParaRPr lang="ko-KR" dirty="0"/>
          </a:p>
          <a:p>
            <a:r>
              <a:rPr lang="ko-KR" altLang="en-US" dirty="0"/>
              <a:t>지금까지 </a:t>
            </a:r>
            <a:r>
              <a:rPr lang="ko-KR" altLang="en-US" dirty="0" err="1"/>
              <a:t>pop한</a:t>
            </a:r>
            <a:r>
              <a:rPr lang="ko-KR" altLang="en-US" dirty="0"/>
              <a:t> 플레이어들을 </a:t>
            </a:r>
            <a:endParaRPr lang="ko-KR" dirty="0"/>
          </a:p>
          <a:p>
            <a:r>
              <a:rPr lang="ko-KR" altLang="en-US" dirty="0"/>
              <a:t>다시 </a:t>
            </a:r>
            <a:r>
              <a:rPr lang="ko-KR" altLang="en-US" dirty="0" err="1"/>
              <a:t>queue에</a:t>
            </a:r>
            <a:r>
              <a:rPr lang="ko-KR" altLang="en-US" dirty="0"/>
              <a:t> </a:t>
            </a:r>
            <a:r>
              <a:rPr lang="ko-KR" altLang="en-US" dirty="0" err="1"/>
              <a:t>push</a:t>
            </a:r>
            <a:r>
              <a:rPr lang="ko-KR" altLang="en-US" dirty="0"/>
              <a:t> 한 후. </a:t>
            </a:r>
            <a:endParaRPr lang="ko-KR" dirty="0"/>
          </a:p>
          <a:p>
            <a:r>
              <a:rPr lang="ko-KR" altLang="en-US" dirty="0"/>
              <a:t>재시도</a:t>
            </a:r>
            <a:endParaRPr lang="ko-KR" dirty="0"/>
          </a:p>
        </p:txBody>
      </p:sp>
      <p:pic>
        <p:nvPicPr>
          <p:cNvPr id="13" name="Content Placeholder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B5C07B6-0700-2B85-FC18-02371915B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0915" y="56378"/>
            <a:ext cx="5303586" cy="673302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E68F6F-48AE-4F3B-A26E-8BFDDADF15A5}"/>
              </a:ext>
            </a:extLst>
          </p:cNvPr>
          <p:cNvSpPr txBox="1"/>
          <p:nvPr/>
        </p:nvSpPr>
        <p:spPr>
          <a:xfrm>
            <a:off x="45411" y="1103327"/>
            <a:ext cx="2267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게임 매칭 구현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DCB15C9-7FE8-4EEC-A128-9DD94F331EEE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로직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2B7320D-F79C-42D1-BC90-BF5891477AE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355718" cy="6331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/>
              <a:t>The Toys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43675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2518-7080-D151-6ACF-95913B1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8DA0-A60E-7A60-F6F7-1FF7FFE0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ADC28E-093A-A1BF-B696-47A42FDB45B1}"/>
              </a:ext>
            </a:extLst>
          </p:cNvPr>
          <p:cNvSpPr txBox="1"/>
          <p:nvPr/>
        </p:nvSpPr>
        <p:spPr>
          <a:xfrm>
            <a:off x="296766" y="3012212"/>
            <a:ext cx="420880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rgbClr val="E3F051"/>
                </a:solidFill>
              </a:rPr>
              <a:t>매칭이 잡히면</a:t>
            </a:r>
          </a:p>
          <a:p>
            <a:r>
              <a:rPr lang="ko-KR" altLang="en-US" dirty="0"/>
              <a:t>관리하는 방이 가장 적은</a:t>
            </a:r>
          </a:p>
          <a:p>
            <a:r>
              <a:rPr lang="ko-KR" altLang="en-US" dirty="0">
                <a:solidFill>
                  <a:srgbClr val="E3F051"/>
                </a:solidFill>
              </a:rPr>
              <a:t>게임서버의 쓰레드에게</a:t>
            </a:r>
          </a:p>
          <a:p>
            <a:r>
              <a:rPr lang="ko-KR" altLang="en-US" dirty="0">
                <a:solidFill>
                  <a:srgbClr val="E3F051"/>
                </a:solidFill>
              </a:rPr>
              <a:t>방 생성 요청</a:t>
            </a:r>
            <a:r>
              <a:rPr lang="ko-KR" altLang="en-US" dirty="0"/>
              <a:t>을 보낸 후</a:t>
            </a:r>
          </a:p>
          <a:p>
            <a:r>
              <a:rPr lang="ko-KR" altLang="en-US" dirty="0"/>
              <a:t>각각의 클라이언트에게</a:t>
            </a:r>
          </a:p>
          <a:p>
            <a:r>
              <a:rPr lang="ko-KR" altLang="en-US" dirty="0"/>
              <a:t>접속해야 할 게임서버의</a:t>
            </a:r>
          </a:p>
          <a:p>
            <a:r>
              <a:rPr lang="ko-KR" altLang="en-US" dirty="0"/>
              <a:t>주소 및 포트번호를 전송</a:t>
            </a:r>
          </a:p>
        </p:txBody>
      </p:sp>
      <p:pic>
        <p:nvPicPr>
          <p:cNvPr id="13" name="Content Placeholder 12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FFBE0C24-D191-4AE2-27DD-EAC8E8F11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73" y="1552840"/>
            <a:ext cx="8847161" cy="414079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89FD78-8C18-4F47-9D72-4F56E87F0445}"/>
              </a:ext>
            </a:extLst>
          </p:cNvPr>
          <p:cNvSpPr txBox="1"/>
          <p:nvPr/>
        </p:nvSpPr>
        <p:spPr>
          <a:xfrm>
            <a:off x="133752" y="1219721"/>
            <a:ext cx="2371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게임 서버로</a:t>
            </a:r>
            <a:endParaRPr lang="en-US" altLang="ko-KR" sz="2000" b="1" dirty="0">
              <a:solidFill>
                <a:srgbClr val="FFC000"/>
              </a:solidFill>
            </a:endParaRPr>
          </a:p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클라이언트 </a:t>
            </a:r>
            <a:r>
              <a:rPr lang="ko-KR" altLang="en-US" sz="2000" b="1" dirty="0" err="1">
                <a:solidFill>
                  <a:srgbClr val="FFC000"/>
                </a:solidFill>
              </a:rPr>
              <a:t>재연결</a:t>
            </a:r>
            <a:endParaRPr lang="en-US" altLang="ko-KR" sz="2000" b="1" dirty="0">
              <a:solidFill>
                <a:srgbClr val="FFC000"/>
              </a:solidFill>
            </a:endParaRPr>
          </a:p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구현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AD28DF-EA67-459A-8354-95EC3E7D99FA}"/>
              </a:ext>
            </a:extLst>
          </p:cNvPr>
          <p:cNvSpPr/>
          <p:nvPr/>
        </p:nvSpPr>
        <p:spPr>
          <a:xfrm>
            <a:off x="6819900" y="471626"/>
            <a:ext cx="343100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hlinkClick r:id="rId3"/>
              </a:rPr>
              <a:t>https://github.com/NewbieProgrammerCrew/graduation-project/blob/main/Server/Lobby%20Server/Server.cpp</a:t>
            </a:r>
            <a:endParaRPr lang="en-US" altLang="ko-KR" sz="1000" dirty="0"/>
          </a:p>
          <a:p>
            <a:r>
              <a:rPr lang="en-US" altLang="ko-KR" sz="1000" dirty="0"/>
              <a:t>Line 136 ~ 157</a:t>
            </a:r>
            <a:endParaRPr lang="ko-KR" altLang="en-US" sz="1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DFF0F88-8609-4BFE-9EB1-8A6244918D8B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로직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E7B9185-D46C-4CAE-9CB6-8B9BF9F111C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355718" cy="6331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/>
              <a:t>The Toys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4336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D07F-A2DB-40AF-23E6-3AEE1732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39" y="131682"/>
            <a:ext cx="2080374" cy="716988"/>
          </a:xfrm>
        </p:spPr>
        <p:txBody>
          <a:bodyPr>
            <a:noAutofit/>
          </a:bodyPr>
          <a:lstStyle/>
          <a:p>
            <a:r>
              <a:rPr lang="ko-KR" altLang="en-US" sz="3000" dirty="0"/>
              <a:t>목차</a:t>
            </a:r>
            <a:endParaRPr lang="en-US" altLang="ko-KR" sz="9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E7CCD-1316-B096-A376-0DB74A9FE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048" y="737588"/>
            <a:ext cx="10858393" cy="586973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ctr">
              <a:buNone/>
            </a:pPr>
            <a:endParaRPr lang="ko-KR" altLang="en-US" sz="2500" dirty="0"/>
          </a:p>
          <a:p>
            <a:pPr marL="457200" indent="-457200" algn="ctr">
              <a:buAutoNum type="arabicPeriod"/>
            </a:pPr>
            <a:r>
              <a:rPr lang="en-US" altLang="ko-KR" sz="2500" dirty="0"/>
              <a:t>Academy RPG</a:t>
            </a:r>
            <a:endParaRPr lang="ko-KR" dirty="0"/>
          </a:p>
          <a:p>
            <a:pPr marL="457200" indent="-457200" algn="ctr">
              <a:buAutoNum type="arabicPeriod"/>
            </a:pPr>
            <a:endParaRPr lang="ko-KR" altLang="en-US" sz="2500" dirty="0"/>
          </a:p>
          <a:p>
            <a:pPr marL="342900" indent="-342900" algn="ctr">
              <a:buAutoNum type="arabicPeriod"/>
            </a:pPr>
            <a:r>
              <a:rPr lang="en-US" altLang="ko-KR" sz="2500" dirty="0"/>
              <a:t>The Toys</a:t>
            </a:r>
          </a:p>
          <a:p>
            <a:pPr marL="342900" indent="-342900" algn="ctr">
              <a:buAutoNum type="arabicPeriod"/>
            </a:pPr>
            <a:endParaRPr lang="en-US" altLang="ko-KR" sz="2500" dirty="0"/>
          </a:p>
          <a:p>
            <a:pPr marL="342900" indent="-342900" algn="ctr">
              <a:buAutoNum type="arabicPeriod"/>
            </a:pPr>
            <a:r>
              <a:rPr lang="en-US" altLang="ko-KR" sz="2500" dirty="0"/>
              <a:t>Tank Boy</a:t>
            </a:r>
          </a:p>
          <a:p>
            <a:pPr marL="342900" indent="-342900" algn="ctr">
              <a:buAutoNum type="arabicPeriod"/>
            </a:pPr>
            <a:endParaRPr lang="en-US" altLang="ko-KR" sz="2500" dirty="0"/>
          </a:p>
          <a:p>
            <a:pPr marL="342900" indent="-342900" algn="ctr">
              <a:buAutoNum type="arabicPeriod"/>
            </a:pPr>
            <a:r>
              <a:rPr lang="ko-KR" altLang="en-US" sz="2500" dirty="0"/>
              <a:t>용사님 키우기</a:t>
            </a:r>
            <a:r>
              <a:rPr lang="en-US" altLang="ko-KR" sz="2500" dirty="0"/>
              <a:t>!</a:t>
            </a:r>
          </a:p>
          <a:p>
            <a:pPr marL="342900" indent="-342900" algn="ctr">
              <a:buAutoNum type="arabicPeriod"/>
            </a:pPr>
            <a:endParaRPr lang="en-US" altLang="ko-KR" sz="2500" dirty="0"/>
          </a:p>
          <a:p>
            <a:pPr marL="342900" indent="-342900" algn="ctr">
              <a:buAutoNum type="arabicPeriod"/>
            </a:pPr>
            <a:r>
              <a:rPr lang="en-US" altLang="ko-KR" sz="2500" dirty="0"/>
              <a:t>Super</a:t>
            </a:r>
            <a:r>
              <a:rPr lang="ko-KR" altLang="en-US" sz="2500" dirty="0"/>
              <a:t> </a:t>
            </a:r>
            <a:r>
              <a:rPr lang="en-US" altLang="ko-KR" sz="2500" dirty="0"/>
              <a:t>Mario</a:t>
            </a:r>
            <a:r>
              <a:rPr lang="ko-KR" altLang="en-US" sz="2500" dirty="0"/>
              <a:t> 모작</a:t>
            </a:r>
            <a:endParaRPr lang="en-US" altLang="ko-KR" sz="2500" dirty="0"/>
          </a:p>
          <a:p>
            <a:pPr marL="342900" indent="-342900" algn="ctr">
              <a:buAutoNum type="arabicPeriod"/>
            </a:pPr>
            <a:endParaRPr lang="ko-KR" altLang="en-US" sz="2500" dirty="0"/>
          </a:p>
          <a:p>
            <a:pPr marL="342900" indent="-342900" algn="ctr">
              <a:buAutoNum type="arabicPeriod"/>
            </a:pPr>
            <a:r>
              <a:rPr lang="ko-KR" altLang="en-US" sz="2500" dirty="0"/>
              <a:t>추가 사항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2518-7080-D151-6ACF-95913B1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8DA0-A60E-7A60-F6F7-1FF7FFE0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253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2518-7080-D151-6ACF-95913B1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8DA0-A60E-7A60-F6F7-1FF7FFE0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20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ADC28E-093A-A1BF-B696-47A42FDB45B1}"/>
              </a:ext>
            </a:extLst>
          </p:cNvPr>
          <p:cNvSpPr txBox="1"/>
          <p:nvPr/>
        </p:nvSpPr>
        <p:spPr>
          <a:xfrm>
            <a:off x="119839" y="2751641"/>
            <a:ext cx="447737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매칭이 잡힌 </a:t>
            </a:r>
          </a:p>
          <a:p>
            <a:r>
              <a:rPr lang="ko-KR" altLang="en-US" dirty="0"/>
              <a:t>클라이언트들이 로비서버에서 준 주소로</a:t>
            </a:r>
          </a:p>
          <a:p>
            <a:r>
              <a:rPr lang="ko-KR" altLang="en-US" dirty="0"/>
              <a:t>게임서버에 접속을 하면</a:t>
            </a:r>
          </a:p>
          <a:p>
            <a:r>
              <a:rPr lang="ko-KR" altLang="en-US" dirty="0"/>
              <a:t>게임서버에서는 해당 </a:t>
            </a:r>
            <a:r>
              <a:rPr lang="ko-KR" altLang="en-US" dirty="0" err="1"/>
              <a:t>Room</a:t>
            </a:r>
            <a:r>
              <a:rPr lang="ko-KR" altLang="en-US" dirty="0"/>
              <a:t> 플레이어들이</a:t>
            </a:r>
          </a:p>
          <a:p>
            <a:r>
              <a:rPr lang="ko-KR" altLang="en-US" dirty="0">
                <a:solidFill>
                  <a:srgbClr val="E3F051"/>
                </a:solidFill>
              </a:rPr>
              <a:t>모두 </a:t>
            </a:r>
            <a:r>
              <a:rPr lang="ko-KR" altLang="en-US" dirty="0" err="1">
                <a:solidFill>
                  <a:srgbClr val="E3F051"/>
                </a:solidFill>
              </a:rPr>
              <a:t>접속할때까지</a:t>
            </a:r>
            <a:r>
              <a:rPr lang="ko-KR" altLang="en-US" dirty="0">
                <a:solidFill>
                  <a:srgbClr val="E3F051"/>
                </a:solidFill>
              </a:rPr>
              <a:t> 대기</a:t>
            </a:r>
            <a:r>
              <a:rPr lang="ko-KR" altLang="en-US" dirty="0"/>
              <a:t>하였다가.</a:t>
            </a:r>
          </a:p>
          <a:p>
            <a:r>
              <a:rPr lang="ko-KR" altLang="en-US" dirty="0">
                <a:solidFill>
                  <a:srgbClr val="E3F051"/>
                </a:solidFill>
              </a:rPr>
              <a:t>모든 플레이어들이 접속을 하면</a:t>
            </a:r>
          </a:p>
          <a:p>
            <a:r>
              <a:rPr lang="ko-KR" altLang="en-US" dirty="0">
                <a:solidFill>
                  <a:srgbClr val="E3F051"/>
                </a:solidFill>
              </a:rPr>
              <a:t>게임을 시작 함.</a:t>
            </a:r>
          </a:p>
          <a:p>
            <a:r>
              <a:rPr lang="ko-KR" altLang="en-US" dirty="0"/>
              <a:t>게임 서버는 </a:t>
            </a:r>
            <a:r>
              <a:rPr lang="ko-KR" altLang="en-US" dirty="0" err="1"/>
              <a:t>멀티쓰레드를</a:t>
            </a:r>
            <a:r>
              <a:rPr lang="ko-KR" altLang="en-US" dirty="0"/>
              <a:t> 사용하지만 </a:t>
            </a:r>
          </a:p>
          <a:p>
            <a:r>
              <a:rPr lang="ko-KR" altLang="en-US" dirty="0"/>
              <a:t>각 쓰레드가 각각 다른 방을 관리. 따라서 </a:t>
            </a:r>
            <a:endParaRPr lang="ko-KR" dirty="0"/>
          </a:p>
          <a:p>
            <a:r>
              <a:rPr lang="ko-KR" altLang="en-US" dirty="0"/>
              <a:t>컨테이너들의 </a:t>
            </a:r>
            <a:r>
              <a:rPr lang="ko-KR" altLang="en-US" dirty="0" err="1"/>
              <a:t>lock</a:t>
            </a:r>
            <a:r>
              <a:rPr lang="ko-KR" altLang="en-US" dirty="0"/>
              <a:t>/</a:t>
            </a:r>
            <a:r>
              <a:rPr lang="ko-KR" altLang="en-US" dirty="0" err="1"/>
              <a:t>unlock</a:t>
            </a:r>
            <a:r>
              <a:rPr lang="ko-KR" altLang="en-US" dirty="0"/>
              <a:t> 불필요.</a:t>
            </a:r>
          </a:p>
        </p:txBody>
      </p:sp>
      <p:pic>
        <p:nvPicPr>
          <p:cNvPr id="10" name="Content Placeholder 9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AA422420-13FC-76E6-0090-FB58DBC1C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4694" y="67059"/>
            <a:ext cx="5795040" cy="3033229"/>
          </a:xfrm>
        </p:spPr>
      </p:pic>
      <p:pic>
        <p:nvPicPr>
          <p:cNvPr id="11" name="Picture 10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DA9C9DA4-1D36-0255-E88C-960A17232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511" y="3121173"/>
            <a:ext cx="4619625" cy="34861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31E8C4-032C-4251-9AA8-F49699BC2BFC}"/>
              </a:ext>
            </a:extLst>
          </p:cNvPr>
          <p:cNvSpPr txBox="1"/>
          <p:nvPr/>
        </p:nvSpPr>
        <p:spPr>
          <a:xfrm>
            <a:off x="237916" y="1066117"/>
            <a:ext cx="2267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게임 시작 구현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353680B-7AF9-4519-A47E-8B54283D714D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로직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B5367E-F8AC-4CA9-A65E-17F948B5704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355718" cy="6331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/>
              <a:t>The Toys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8240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2518-7080-D151-6ACF-95913B1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8DA0-A60E-7A60-F6F7-1FF7FFE0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21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1E8C4-032C-4251-9AA8-F49699BC2BFC}"/>
              </a:ext>
            </a:extLst>
          </p:cNvPr>
          <p:cNvSpPr txBox="1"/>
          <p:nvPr/>
        </p:nvSpPr>
        <p:spPr>
          <a:xfrm>
            <a:off x="237916" y="1066117"/>
            <a:ext cx="2267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맵 오브젝트 로드</a:t>
            </a:r>
            <a:endParaRPr lang="en-US" altLang="ko-KR" sz="2000" b="1" dirty="0">
              <a:solidFill>
                <a:srgbClr val="FFC000"/>
              </a:solidFill>
            </a:endParaRPr>
          </a:p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구현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353680B-7AF9-4519-A47E-8B54283D714D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로직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B5367E-F8AC-4CA9-A65E-17F948B5704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355718" cy="6331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/>
              <a:t>The Toys</a:t>
            </a:r>
            <a:endParaRPr lang="ko-KR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89CDF0-F9FF-46B1-BE53-01C446988652}"/>
              </a:ext>
            </a:extLst>
          </p:cNvPr>
          <p:cNvSpPr txBox="1"/>
          <p:nvPr/>
        </p:nvSpPr>
        <p:spPr>
          <a:xfrm>
            <a:off x="107806" y="2258346"/>
            <a:ext cx="4704825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클라이언트에서 지형 </a:t>
            </a:r>
            <a:r>
              <a:rPr lang="en-US" altLang="ko-KR" dirty="0"/>
              <a:t>object</a:t>
            </a:r>
            <a:r>
              <a:rPr lang="ko-KR" altLang="en-US" dirty="0"/>
              <a:t>들의 정보를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.json </a:t>
            </a:r>
            <a:r>
              <a:rPr lang="ko-KR" altLang="en-US" dirty="0"/>
              <a:t>파일로 넘겨주면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 부팅 시 그 파일들을 읽어 </a:t>
            </a:r>
            <a:r>
              <a:rPr lang="en-US" altLang="ko-KR" dirty="0"/>
              <a:t>Sector</a:t>
            </a:r>
            <a:r>
              <a:rPr lang="ko-KR" altLang="en-US" dirty="0"/>
              <a:t>에 배치</a:t>
            </a:r>
            <a:r>
              <a:rPr lang="en-US" altLang="ko-KR" dirty="0"/>
              <a:t>,</a:t>
            </a:r>
            <a:r>
              <a:rPr lang="ko-KR" altLang="en-US" dirty="0"/>
              <a:t> 이후 캐릭터들의 이동시 </a:t>
            </a:r>
            <a:r>
              <a:rPr lang="ko-KR" altLang="en-US" dirty="0" err="1"/>
              <a:t>충돌처리</a:t>
            </a:r>
            <a:r>
              <a:rPr lang="ko-KR" altLang="en-US" dirty="0"/>
              <a:t> 및 상호작용에 사용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지형 충돌 </a:t>
            </a:r>
            <a:r>
              <a:rPr lang="ko-KR" altLang="en-US" dirty="0" err="1"/>
              <a:t>로직의</a:t>
            </a:r>
            <a:r>
              <a:rPr lang="ko-KR" altLang="en-US" dirty="0"/>
              <a:t> 최적화를 위해서 지형을 여러 개의 </a:t>
            </a:r>
            <a:r>
              <a:rPr lang="en-US" altLang="ko-KR" dirty="0"/>
              <a:t>sector</a:t>
            </a:r>
            <a:r>
              <a:rPr lang="ko-KR" altLang="en-US" dirty="0"/>
              <a:t>로 나누고 검색 범위를 플레이어 주위 </a:t>
            </a:r>
            <a:r>
              <a:rPr lang="en-US" altLang="ko-KR" dirty="0"/>
              <a:t>sector</a:t>
            </a:r>
            <a:r>
              <a:rPr lang="ko-KR" altLang="en-US" dirty="0"/>
              <a:t>들로 축소 시킴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9E2A920-94B7-4F75-9E0D-8233420CD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096" y="132129"/>
            <a:ext cx="5263655" cy="64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2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2518-7080-D151-6ACF-95913B1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8DA0-A60E-7A60-F6F7-1FF7FFE0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22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1E8C4-032C-4251-9AA8-F49699BC2BFC}"/>
              </a:ext>
            </a:extLst>
          </p:cNvPr>
          <p:cNvSpPr txBox="1"/>
          <p:nvPr/>
        </p:nvSpPr>
        <p:spPr>
          <a:xfrm>
            <a:off x="237915" y="1066117"/>
            <a:ext cx="3558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rgbClr val="FFC000"/>
                </a:solidFill>
              </a:rPr>
              <a:t>Asio</a:t>
            </a:r>
            <a:r>
              <a:rPr lang="en-US" altLang="ko-KR" sz="2000" b="1" dirty="0">
                <a:solidFill>
                  <a:srgbClr val="FFC000"/>
                </a:solidFill>
              </a:rPr>
              <a:t>::</a:t>
            </a:r>
            <a:r>
              <a:rPr lang="en-US" altLang="ko-KR" sz="2000" b="1" dirty="0" err="1">
                <a:solidFill>
                  <a:srgbClr val="FFC000"/>
                </a:solidFill>
              </a:rPr>
              <a:t>steady_timer</a:t>
            </a:r>
            <a:r>
              <a:rPr lang="ko-KR" altLang="en-US" sz="2000" b="1" dirty="0">
                <a:solidFill>
                  <a:srgbClr val="FFC000"/>
                </a:solidFill>
              </a:rPr>
              <a:t>를 사용한 게임 타이머 </a:t>
            </a:r>
            <a:r>
              <a:rPr lang="ko-KR" altLang="en-US" sz="2000" b="1" dirty="0" err="1">
                <a:solidFill>
                  <a:srgbClr val="FFC000"/>
                </a:solidFill>
              </a:rPr>
              <a:t>로직</a:t>
            </a:r>
            <a:r>
              <a:rPr lang="ko-KR" altLang="en-US" sz="2000" b="1" dirty="0">
                <a:solidFill>
                  <a:srgbClr val="FFC000"/>
                </a:solidFill>
              </a:rPr>
              <a:t> 구현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353680B-7AF9-4519-A47E-8B54283D714D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로직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B5367E-F8AC-4CA9-A65E-17F948B5704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355718" cy="6331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/>
              <a:t>The Toys</a:t>
            </a:r>
            <a:endParaRPr lang="ko-KR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89CDF0-F9FF-46B1-BE53-01C446988652}"/>
              </a:ext>
            </a:extLst>
          </p:cNvPr>
          <p:cNvSpPr txBox="1"/>
          <p:nvPr/>
        </p:nvSpPr>
        <p:spPr>
          <a:xfrm>
            <a:off x="119839" y="2751641"/>
            <a:ext cx="447737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/>
              <a:t>IOCP</a:t>
            </a:r>
            <a:r>
              <a:rPr lang="ko-KR" altLang="en-US" dirty="0"/>
              <a:t>와는 달리 </a:t>
            </a:r>
            <a:r>
              <a:rPr lang="en-US" altLang="ko-KR" dirty="0"/>
              <a:t>ASIO</a:t>
            </a:r>
            <a:r>
              <a:rPr lang="ko-KR" altLang="en-US" dirty="0"/>
              <a:t>에서는 비동기 타이머 이벤트를 지원하므로</a:t>
            </a:r>
            <a:r>
              <a:rPr lang="en-US" altLang="ko-KR" dirty="0"/>
              <a:t>, </a:t>
            </a:r>
            <a:r>
              <a:rPr lang="ko-KR" altLang="en-US" dirty="0"/>
              <a:t>이를 사용해서 </a:t>
            </a:r>
            <a:r>
              <a:rPr lang="en-US" altLang="ko-KR" dirty="0"/>
              <a:t>timer </a:t>
            </a:r>
            <a:r>
              <a:rPr lang="ko-KR" altLang="en-US" dirty="0"/>
              <a:t>로직을 구현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599468-FAB0-4A6F-BF4C-9C4732AFB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804" y="2824022"/>
            <a:ext cx="7449835" cy="33568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135C60-6CD6-CBF6-75D4-128D6DF96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064" y="316592"/>
            <a:ext cx="5915851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93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37F31043-1E46-40C4-83FD-4EE9DDC95694}"/>
              </a:ext>
            </a:extLst>
          </p:cNvPr>
          <p:cNvSpPr txBox="1"/>
          <p:nvPr/>
        </p:nvSpPr>
        <p:spPr>
          <a:xfrm>
            <a:off x="-556168" y="717202"/>
            <a:ext cx="2267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소감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845430AC-8FF2-47DB-A90B-26D0DF67007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355718" cy="6331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/>
              <a:t>The Toys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26D623-EA22-47FA-B10D-72F5ED2E6023}"/>
              </a:ext>
            </a:extLst>
          </p:cNvPr>
          <p:cNvSpPr txBox="1"/>
          <p:nvPr/>
        </p:nvSpPr>
        <p:spPr>
          <a:xfrm>
            <a:off x="270711" y="1515978"/>
            <a:ext cx="80551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팀 프로젝트에서 팀장을 맡고</a:t>
            </a:r>
            <a:endParaRPr lang="en-US" altLang="ko-KR" dirty="0"/>
          </a:p>
          <a:p>
            <a:r>
              <a:rPr lang="ko-KR" altLang="en-US" dirty="0"/>
              <a:t>처음으로 팀을 이끌며 제작한 게임입니다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ko-KR" altLang="en-US" dirty="0" err="1"/>
              <a:t>모델러의</a:t>
            </a:r>
            <a:r>
              <a:rPr lang="ko-KR" altLang="en-US" dirty="0"/>
              <a:t> 갑작스러운 포지션 변환</a:t>
            </a:r>
            <a:r>
              <a:rPr lang="en-US" altLang="ko-KR" dirty="0"/>
              <a:t>, </a:t>
            </a:r>
            <a:r>
              <a:rPr lang="ko-KR" altLang="en-US" dirty="0"/>
              <a:t>기획자와의 </a:t>
            </a:r>
            <a:r>
              <a:rPr lang="ko-KR" altLang="en-US" dirty="0" err="1"/>
              <a:t>마찰등</a:t>
            </a:r>
            <a:r>
              <a:rPr lang="ko-KR" altLang="en-US" dirty="0"/>
              <a:t> 여려 요소에 의해</a:t>
            </a:r>
            <a:endParaRPr lang="en-US" altLang="ko-KR" dirty="0"/>
          </a:p>
          <a:p>
            <a:r>
              <a:rPr lang="ko-KR" altLang="en-US" dirty="0"/>
              <a:t>게임 </a:t>
            </a:r>
            <a:r>
              <a:rPr lang="ko-KR" altLang="en-US" dirty="0" err="1"/>
              <a:t>제작시</a:t>
            </a:r>
            <a:r>
              <a:rPr lang="ko-KR" altLang="en-US" dirty="0"/>
              <a:t> 소통이 중요하다는 것을 절실하게 느꼈던 프로젝트였습니다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많은 중압감과 부족한 일정에 개인적으로 아쉬움이 많이 남은 프로젝트였습니다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제가 지금까지 배워온 내용을 일부 잘 녹여낸 게임이라고 생각합니다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6175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7C1F7-3D6B-90F5-3B85-EAECB987A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AC863-B620-AABF-D3CD-7248F0487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252" y="1279535"/>
            <a:ext cx="11480748" cy="52303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500" dirty="0"/>
              <a:t>목적 :             간단한 </a:t>
            </a:r>
            <a:r>
              <a:rPr lang="en-US" altLang="ko-KR" sz="2500" dirty="0"/>
              <a:t>TCP </a:t>
            </a:r>
            <a:r>
              <a:rPr lang="ko-KR" altLang="en-US" sz="2500" dirty="0"/>
              <a:t>통신을 사용한 </a:t>
            </a:r>
            <a:r>
              <a:rPr lang="en-US" altLang="ko-KR" sz="2500" dirty="0"/>
              <a:t>3D </a:t>
            </a:r>
            <a:r>
              <a:rPr lang="ko-KR" altLang="en-US" sz="2500" dirty="0"/>
              <a:t>게임 제작</a:t>
            </a: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개발 기간 :     202</a:t>
            </a:r>
            <a:r>
              <a:rPr lang="en-US" altLang="ko-KR" sz="2500" dirty="0"/>
              <a:t>3</a:t>
            </a:r>
            <a:r>
              <a:rPr lang="ko-KR" altLang="en-US" sz="2500" dirty="0"/>
              <a:t>년 1</a:t>
            </a:r>
            <a:r>
              <a:rPr lang="en-US" altLang="ko-KR" sz="2500" dirty="0"/>
              <a:t>1</a:t>
            </a:r>
            <a:r>
              <a:rPr lang="ko-KR" altLang="en-US" sz="2500" dirty="0"/>
              <a:t>월 ~ 202</a:t>
            </a:r>
            <a:r>
              <a:rPr lang="en-US" altLang="ko-KR" sz="2500" dirty="0"/>
              <a:t>3</a:t>
            </a:r>
            <a:r>
              <a:rPr lang="ko-KR" altLang="en-US" sz="2500" dirty="0"/>
              <a:t>년 </a:t>
            </a:r>
            <a:r>
              <a:rPr lang="en-US" altLang="ko-KR" sz="2500" dirty="0"/>
              <a:t>12</a:t>
            </a:r>
            <a:r>
              <a:rPr lang="ko-KR" altLang="en-US" sz="2500" dirty="0"/>
              <a:t>월</a:t>
            </a:r>
          </a:p>
          <a:p>
            <a:pPr marL="0" indent="0">
              <a:buNone/>
            </a:pPr>
            <a:r>
              <a:rPr lang="ko-KR" altLang="en-US" sz="2500" dirty="0"/>
              <a:t>사용 도구 :     </a:t>
            </a:r>
            <a:r>
              <a:rPr lang="ko-KR" altLang="en-US" sz="2500" dirty="0">
                <a:solidFill>
                  <a:srgbClr val="E3F051"/>
                </a:solidFill>
              </a:rPr>
              <a:t>C++(서버), </a:t>
            </a:r>
            <a:r>
              <a:rPr lang="en-US" altLang="ko-KR" sz="2500" dirty="0">
                <a:solidFill>
                  <a:srgbClr val="E3F051"/>
                </a:solidFill>
              </a:rPr>
              <a:t>TCP, </a:t>
            </a:r>
            <a:r>
              <a:rPr lang="ko-KR" altLang="en-US" sz="2500" dirty="0"/>
              <a:t> </a:t>
            </a:r>
            <a:r>
              <a:rPr lang="en-US" altLang="ko-KR" sz="2500" dirty="0"/>
              <a:t>Direct X12(</a:t>
            </a:r>
            <a:r>
              <a:rPr lang="ko-KR" altLang="en-US" sz="2500" dirty="0"/>
              <a:t>클라이언트</a:t>
            </a:r>
            <a:r>
              <a:rPr lang="en-US" altLang="ko-KR" sz="2500" dirty="0"/>
              <a:t>)</a:t>
            </a:r>
          </a:p>
          <a:p>
            <a:pPr marL="0" indent="0">
              <a:buNone/>
            </a:pPr>
            <a:r>
              <a:rPr lang="ko-KR" altLang="en-US" sz="2500" dirty="0"/>
              <a:t>개발 인원 :     3명 (서버 1명, 클라이언트 </a:t>
            </a:r>
            <a:r>
              <a:rPr lang="en-US" altLang="ko-KR" sz="2500" dirty="0"/>
              <a:t>2</a:t>
            </a:r>
            <a:r>
              <a:rPr lang="ko-KR" altLang="en-US" sz="2500" dirty="0"/>
              <a:t>명)</a:t>
            </a:r>
          </a:p>
          <a:p>
            <a:pPr marL="0" indent="0">
              <a:buNone/>
            </a:pPr>
            <a:r>
              <a:rPr lang="ko-KR" altLang="en-US" sz="2500" dirty="0"/>
              <a:t>담당 업무 :     </a:t>
            </a:r>
            <a:r>
              <a:rPr lang="ko-KR" altLang="en-US" sz="2500" dirty="0">
                <a:solidFill>
                  <a:srgbClr val="E3F051"/>
                </a:solidFill>
              </a:rPr>
              <a:t>서버 로직 및 통신 구현</a:t>
            </a:r>
            <a:r>
              <a:rPr lang="en-US" altLang="ko-KR" sz="2500" dirty="0">
                <a:solidFill>
                  <a:srgbClr val="E3F051"/>
                </a:solidFill>
              </a:rPr>
              <a:t>, </a:t>
            </a:r>
            <a:r>
              <a:rPr lang="ko-KR" altLang="en-US" sz="2500" dirty="0">
                <a:solidFill>
                  <a:srgbClr val="E3F051"/>
                </a:solidFill>
              </a:rPr>
              <a:t>클라이언트와 서버 연동</a:t>
            </a:r>
            <a:endParaRPr lang="en-US" altLang="ko-KR" sz="2500" dirty="0">
              <a:solidFill>
                <a:srgbClr val="E3F051"/>
              </a:solidFill>
            </a:endParaRPr>
          </a:p>
          <a:p>
            <a:pPr marL="0" indent="0">
              <a:buNone/>
            </a:pPr>
            <a:r>
              <a:rPr lang="ko-KR" altLang="en-US" sz="2500" dirty="0"/>
              <a:t>작업 비중 :     서버(100%), 클라이언트 (5%, 서버와 연동 부분)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 err="1"/>
              <a:t>Github</a:t>
            </a:r>
            <a:r>
              <a:rPr lang="en-US" altLang="ko-KR" sz="2500" dirty="0"/>
              <a:t> :          </a:t>
            </a:r>
            <a:r>
              <a:rPr lang="en-US" altLang="ko-KR" sz="2500" dirty="0">
                <a:hlinkClick r:id="rId2"/>
              </a:rPr>
              <a:t>https://github.com/DoHanK/NTP</a:t>
            </a:r>
            <a:endParaRPr lang="en-US" altLang="ko-KR" sz="2500" dirty="0"/>
          </a:p>
          <a:p>
            <a:pPr marL="0" indent="0">
              <a:buNone/>
            </a:pPr>
            <a:endParaRPr lang="ko-KR" altLang="en-US" sz="25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464C0-A545-621C-8CA9-5A62A2A4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9A327-6E24-4419-76CE-655A3E14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24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6D2B49D-68C3-F222-FD1F-5D4C40E77004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설명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90D87AA-0E66-80F5-F0BD-0C0C82628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355718" cy="63318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Tank Boy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16815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57BE0-140E-0F50-0142-BD04865C7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AE5F5-934C-8828-6C83-5C3FE482B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252" y="1279535"/>
            <a:ext cx="11480748" cy="52303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500" dirty="0"/>
              <a:t>목적 :             </a:t>
            </a:r>
            <a:r>
              <a:rPr lang="en-US" altLang="ko-KR" sz="2500" dirty="0"/>
              <a:t>Java</a:t>
            </a:r>
            <a:r>
              <a:rPr lang="ko-KR" altLang="en-US" sz="2500" dirty="0"/>
              <a:t>를 사용한 안드로이드 게임 개발</a:t>
            </a: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개발 기간 :     202</a:t>
            </a:r>
            <a:r>
              <a:rPr lang="en-US" altLang="ko-KR" sz="2500" dirty="0"/>
              <a:t>4</a:t>
            </a:r>
            <a:r>
              <a:rPr lang="ko-KR" altLang="en-US" sz="2500" dirty="0"/>
              <a:t>년 </a:t>
            </a:r>
            <a:r>
              <a:rPr lang="en-US" altLang="ko-KR" sz="2500" dirty="0"/>
              <a:t>4</a:t>
            </a:r>
            <a:r>
              <a:rPr lang="ko-KR" altLang="en-US" sz="2500" dirty="0"/>
              <a:t>월 ~ 202</a:t>
            </a:r>
            <a:r>
              <a:rPr lang="en-US" altLang="ko-KR" sz="2500" dirty="0"/>
              <a:t>4</a:t>
            </a:r>
            <a:r>
              <a:rPr lang="ko-KR" altLang="en-US" sz="2500" dirty="0"/>
              <a:t>년 </a:t>
            </a:r>
            <a:r>
              <a:rPr lang="en-US" altLang="ko-KR" sz="2500" dirty="0"/>
              <a:t>6</a:t>
            </a:r>
            <a:r>
              <a:rPr lang="ko-KR" altLang="en-US" sz="2500" dirty="0"/>
              <a:t>월</a:t>
            </a:r>
          </a:p>
          <a:p>
            <a:pPr marL="0" indent="0">
              <a:buNone/>
            </a:pPr>
            <a:r>
              <a:rPr lang="ko-KR" altLang="en-US" sz="2500" dirty="0"/>
              <a:t>사용 도구 :     </a:t>
            </a:r>
            <a:r>
              <a:rPr lang="en-US" altLang="ko-KR" sz="2500" dirty="0"/>
              <a:t>Java, Android Studio</a:t>
            </a:r>
          </a:p>
          <a:p>
            <a:pPr marL="0" indent="0">
              <a:buNone/>
            </a:pPr>
            <a:r>
              <a:rPr lang="ko-KR" altLang="en-US" sz="2500" dirty="0"/>
              <a:t>개발 인원 :     </a:t>
            </a:r>
            <a:r>
              <a:rPr lang="en-US" altLang="ko-KR" sz="2500" dirty="0"/>
              <a:t>1</a:t>
            </a:r>
            <a:r>
              <a:rPr lang="ko-KR" altLang="en-US" sz="2500" dirty="0"/>
              <a:t>인 개발</a:t>
            </a:r>
          </a:p>
          <a:p>
            <a:pPr marL="0" indent="0">
              <a:buNone/>
            </a:pPr>
            <a:r>
              <a:rPr lang="ko-KR" altLang="en-US" sz="2500" dirty="0"/>
              <a:t>담당 업무 :     </a:t>
            </a:r>
            <a:r>
              <a:rPr lang="ko-KR" altLang="en-US" sz="2500" dirty="0">
                <a:solidFill>
                  <a:srgbClr val="E3F051"/>
                </a:solidFill>
              </a:rPr>
              <a:t>클라이언트 제작</a:t>
            </a:r>
            <a:r>
              <a:rPr lang="en-US" altLang="ko-KR" sz="2500" dirty="0">
                <a:solidFill>
                  <a:srgbClr val="E3F051"/>
                </a:solidFill>
              </a:rPr>
              <a:t>, </a:t>
            </a:r>
            <a:r>
              <a:rPr lang="ko-KR" altLang="en-US" sz="2500" dirty="0">
                <a:solidFill>
                  <a:srgbClr val="E3F051"/>
                </a:solidFill>
              </a:rPr>
              <a:t>게임 그래픽 제작</a:t>
            </a:r>
            <a:endParaRPr lang="en-US" altLang="ko-KR" sz="2500" dirty="0">
              <a:solidFill>
                <a:srgbClr val="E3F051"/>
              </a:solidFill>
            </a:endParaRPr>
          </a:p>
          <a:p>
            <a:pPr marL="0" indent="0">
              <a:buNone/>
            </a:pPr>
            <a:r>
              <a:rPr lang="ko-KR" altLang="en-US" sz="2500" dirty="0"/>
              <a:t>작업 비중 : </a:t>
            </a:r>
            <a:r>
              <a:rPr lang="en-US" altLang="ko-KR" sz="2500" dirty="0"/>
              <a:t>	 </a:t>
            </a:r>
            <a:r>
              <a:rPr lang="ko-KR" altLang="en-US" sz="2500" dirty="0"/>
              <a:t>클라이언트 제작</a:t>
            </a:r>
            <a:r>
              <a:rPr lang="en-US" altLang="ko-KR" sz="2500" dirty="0"/>
              <a:t>(100%)</a:t>
            </a:r>
          </a:p>
          <a:p>
            <a:pPr marL="0" indent="0">
              <a:buNone/>
            </a:pPr>
            <a:r>
              <a:rPr lang="en-US" altLang="ko-KR" sz="2500" dirty="0" err="1"/>
              <a:t>Github</a:t>
            </a:r>
            <a:r>
              <a:rPr lang="en-US" altLang="ko-KR" sz="2500" dirty="0"/>
              <a:t> :          </a:t>
            </a:r>
            <a:r>
              <a:rPr lang="en-US" altLang="ko-KR" sz="2500" dirty="0">
                <a:hlinkClick r:id="rId2"/>
              </a:rPr>
              <a:t>https://github.com/2JongHyeok/spgpTermProject</a:t>
            </a:r>
            <a:endParaRPr lang="en-US" altLang="ko-KR" sz="2500" dirty="0"/>
          </a:p>
          <a:p>
            <a:pPr marL="0" indent="0">
              <a:buNone/>
            </a:pPr>
            <a:endParaRPr lang="ko-KR" altLang="en-US" sz="25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2F58B-90F2-6AC2-9B0D-8D5E8D76A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F2266-BAFA-1BFC-4AAC-4B88CFD6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25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587655-BEFE-E377-F6C0-056E57077D42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설명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2D96087-6D37-B02E-C9E6-2B4E3DE4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645508" cy="633185"/>
          </a:xfrm>
        </p:spPr>
        <p:txBody>
          <a:bodyPr>
            <a:normAutofit fontScale="90000"/>
          </a:bodyPr>
          <a:lstStyle/>
          <a:p>
            <a:r>
              <a:rPr lang="ko-KR" altLang="en-US" sz="2000" dirty="0"/>
              <a:t>용사님 키우기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9749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E7DE5-9459-9DD6-3268-ABEE06E36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D48EE-E4AC-E141-22D3-A16FEDFA4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252" y="1279535"/>
            <a:ext cx="11480748" cy="52303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500" dirty="0"/>
              <a:t>목적 :             </a:t>
            </a:r>
            <a:r>
              <a:rPr lang="en-US" altLang="ko-KR" sz="2500" dirty="0"/>
              <a:t>Python</a:t>
            </a:r>
            <a:r>
              <a:rPr lang="ko-KR" altLang="en-US" sz="2500" dirty="0"/>
              <a:t>을 사용한 </a:t>
            </a:r>
            <a:r>
              <a:rPr lang="en-US" altLang="ko-KR" sz="2500" dirty="0"/>
              <a:t>2D</a:t>
            </a:r>
            <a:r>
              <a:rPr lang="ko-KR" altLang="en-US" sz="2500" dirty="0"/>
              <a:t>게임 제작</a:t>
            </a: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개발 기간 :     202</a:t>
            </a:r>
            <a:r>
              <a:rPr lang="en-US" altLang="ko-KR" sz="2500" dirty="0"/>
              <a:t>2</a:t>
            </a:r>
            <a:r>
              <a:rPr lang="ko-KR" altLang="en-US" sz="2500" dirty="0"/>
              <a:t>년 1</a:t>
            </a:r>
            <a:r>
              <a:rPr lang="en-US" altLang="ko-KR" sz="2500" dirty="0"/>
              <a:t>0</a:t>
            </a:r>
            <a:r>
              <a:rPr lang="ko-KR" altLang="en-US" sz="2500" dirty="0"/>
              <a:t>월 ~ 202</a:t>
            </a:r>
            <a:r>
              <a:rPr lang="en-US" altLang="ko-KR" sz="2500" dirty="0"/>
              <a:t>2</a:t>
            </a:r>
            <a:r>
              <a:rPr lang="ko-KR" altLang="en-US" sz="2500" dirty="0"/>
              <a:t>년 </a:t>
            </a:r>
            <a:r>
              <a:rPr lang="en-US" altLang="ko-KR" sz="2500" dirty="0"/>
              <a:t>11</a:t>
            </a:r>
            <a:r>
              <a:rPr lang="ko-KR" altLang="en-US" sz="2500" dirty="0"/>
              <a:t>월</a:t>
            </a:r>
          </a:p>
          <a:p>
            <a:pPr marL="0" indent="0">
              <a:buNone/>
            </a:pPr>
            <a:r>
              <a:rPr lang="ko-KR" altLang="en-US" sz="2500" dirty="0"/>
              <a:t>사용 도구 :     </a:t>
            </a:r>
            <a:r>
              <a:rPr lang="en-US" altLang="ko-KR" sz="2500" dirty="0"/>
              <a:t>Python, Pico2D</a:t>
            </a:r>
          </a:p>
          <a:p>
            <a:pPr marL="0" indent="0">
              <a:buNone/>
            </a:pPr>
            <a:r>
              <a:rPr lang="ko-KR" altLang="en-US" sz="2500" dirty="0"/>
              <a:t>개발 인원 :     </a:t>
            </a:r>
            <a:r>
              <a:rPr lang="en-US" altLang="ko-KR" sz="2500" dirty="0"/>
              <a:t>1</a:t>
            </a:r>
            <a:r>
              <a:rPr lang="ko-KR" altLang="en-US" sz="2500" dirty="0"/>
              <a:t>인 개발</a:t>
            </a: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담당 업무 :     클라이언트 제작</a:t>
            </a:r>
            <a:endParaRPr lang="en-US" altLang="ko-KR" sz="2500" dirty="0">
              <a:solidFill>
                <a:srgbClr val="E3F051"/>
              </a:solidFill>
            </a:endParaRPr>
          </a:p>
          <a:p>
            <a:pPr marL="0" indent="0">
              <a:buNone/>
            </a:pPr>
            <a:r>
              <a:rPr lang="ko-KR" altLang="en-US" sz="2500" dirty="0"/>
              <a:t>작업 비중 : </a:t>
            </a:r>
            <a:r>
              <a:rPr lang="en-US" altLang="ko-KR" sz="2500" dirty="0"/>
              <a:t>	 </a:t>
            </a:r>
            <a:r>
              <a:rPr lang="ko-KR" altLang="en-US" sz="2500" dirty="0"/>
              <a:t>클라이언트 제작</a:t>
            </a:r>
            <a:r>
              <a:rPr lang="en-US" altLang="ko-KR" sz="2500" dirty="0"/>
              <a:t>(100%)</a:t>
            </a:r>
          </a:p>
          <a:p>
            <a:pPr marL="0" indent="0">
              <a:buNone/>
            </a:pPr>
            <a:r>
              <a:rPr lang="en-US" altLang="ko-KR" sz="2500" dirty="0" err="1"/>
              <a:t>Github</a:t>
            </a:r>
            <a:r>
              <a:rPr lang="en-US" altLang="ko-KR" sz="2500" dirty="0"/>
              <a:t> :          </a:t>
            </a:r>
            <a:r>
              <a:rPr lang="en-US" altLang="ko-KR" sz="2500" dirty="0">
                <a:hlinkClick r:id="rId2"/>
              </a:rPr>
              <a:t>https://github.com/2JongHyeok/Final_Project</a:t>
            </a:r>
            <a:endParaRPr lang="en-US" altLang="ko-KR" sz="2500" dirty="0"/>
          </a:p>
          <a:p>
            <a:pPr marL="0" indent="0">
              <a:buNone/>
            </a:pPr>
            <a:endParaRPr lang="ko-KR" altLang="en-US" sz="25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0FDFF-98C9-53E0-F25A-DC23150E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A490A-74EB-D760-1E4B-11F2A1FF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26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55D8954-A5C8-CEBB-3CD0-720B672B2DE1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설명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42EC871-6232-D6D7-29D4-FDA0039A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2658979" cy="63318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Super Mario </a:t>
            </a:r>
            <a:r>
              <a:rPr lang="ko-KR" altLang="en-US" sz="2000" dirty="0"/>
              <a:t>모작</a:t>
            </a:r>
          </a:p>
        </p:txBody>
      </p:sp>
    </p:spTree>
    <p:extLst>
      <p:ext uri="{BB962C8B-B14F-4D97-AF65-F5344CB8AC3E}">
        <p14:creationId xmlns:p14="http://schemas.microsoft.com/office/powerpoint/2010/main" val="39745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D07F-A2DB-40AF-23E6-3AEE1732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88" y="570234"/>
            <a:ext cx="2886095" cy="689272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추가 사항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2518-7080-D151-6ACF-95913B1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8DA0-A60E-7A60-F6F7-1FF7FFE0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27</a:t>
            </a:fld>
            <a:endParaRPr 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D034455-5419-E5CF-C225-78CD4A6FA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 OPIC IM</a:t>
            </a:r>
            <a:r>
              <a:rPr lang="en-US" altLang="ko-KR" dirty="0"/>
              <a:t>3</a:t>
            </a:r>
            <a:r>
              <a:rPr lang="ko-KR" altLang="en-US" dirty="0"/>
              <a:t> 보유</a:t>
            </a:r>
            <a:endParaRPr 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746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D07F-A2DB-40AF-23E6-3AEE1732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43"/>
            <a:ext cx="2886095" cy="689272"/>
          </a:xfrm>
        </p:spPr>
        <p:txBody>
          <a:bodyPr>
            <a:normAutofit/>
          </a:bodyPr>
          <a:lstStyle/>
          <a:p>
            <a:r>
              <a:rPr lang="ko-KR" altLang="en-US" sz="3000" dirty="0" err="1"/>
              <a:t>Academy</a:t>
            </a:r>
            <a:r>
              <a:rPr lang="ko-KR" altLang="en-US" sz="3000" dirty="0"/>
              <a:t> RPG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E7CCD-1316-B096-A376-0DB74A9FE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252" y="1279535"/>
            <a:ext cx="11480748" cy="523038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2500" dirty="0"/>
              <a:t>목적 :             소규모 MMORPG 제작</a:t>
            </a:r>
            <a:endParaRPr lang="ko-KR" altLang="en-US" sz="2500" dirty="0">
              <a:solidFill>
                <a:srgbClr val="E3F051"/>
              </a:solidFill>
            </a:endParaRPr>
          </a:p>
          <a:p>
            <a:pPr marL="0" indent="0">
              <a:buNone/>
            </a:pPr>
            <a:r>
              <a:rPr lang="ko-KR" altLang="en-US" sz="2500" dirty="0"/>
              <a:t>개발 기간 :     2024년 6월 10일 ~ 2024년 6월 </a:t>
            </a:r>
            <a:r>
              <a:rPr lang="en-US" altLang="ko-KR" sz="2500" dirty="0"/>
              <a:t>30</a:t>
            </a:r>
            <a:r>
              <a:rPr lang="ko-KR" altLang="en-US" sz="2500" dirty="0"/>
              <a:t>일</a:t>
            </a:r>
          </a:p>
          <a:p>
            <a:pPr marL="0" indent="0">
              <a:buNone/>
            </a:pPr>
            <a:r>
              <a:rPr lang="ko-KR" altLang="en-US" sz="2500" dirty="0"/>
              <a:t>사용 도구 :     </a:t>
            </a:r>
            <a:r>
              <a:rPr lang="ko-KR" altLang="en-US" sz="2500" dirty="0">
                <a:solidFill>
                  <a:srgbClr val="E3F051"/>
                </a:solidFill>
              </a:rPr>
              <a:t>C++(서버, 클라이언트)</a:t>
            </a:r>
            <a:r>
              <a:rPr lang="en-US" altLang="ko-KR" sz="2500" dirty="0">
                <a:solidFill>
                  <a:srgbClr val="E3F051"/>
                </a:solidFill>
              </a:rPr>
              <a:t>, MSSQL, IOCP</a:t>
            </a:r>
          </a:p>
          <a:p>
            <a:pPr marL="0" indent="0">
              <a:buNone/>
            </a:pPr>
            <a:r>
              <a:rPr lang="en-US" altLang="ko-KR" sz="2500" dirty="0">
                <a:solidFill>
                  <a:srgbClr val="E3F051"/>
                </a:solidFill>
              </a:rPr>
              <a:t>		,SFML</a:t>
            </a:r>
            <a:endParaRPr lang="ko-KR" altLang="en-US" sz="2500" dirty="0">
              <a:solidFill>
                <a:srgbClr val="E3F051"/>
              </a:solidFill>
            </a:endParaRPr>
          </a:p>
          <a:p>
            <a:pPr marL="0" indent="0">
              <a:buNone/>
            </a:pPr>
            <a:r>
              <a:rPr lang="ko-KR" altLang="en-US" sz="2500" dirty="0"/>
              <a:t>개발 인원 :     1명</a:t>
            </a:r>
          </a:p>
          <a:p>
            <a:pPr marL="0" indent="0">
              <a:buNone/>
            </a:pPr>
            <a:r>
              <a:rPr lang="ko-KR" altLang="en-US" sz="2500" dirty="0"/>
              <a:t>담당 업무 :     </a:t>
            </a:r>
            <a:r>
              <a:rPr lang="ko-KR" altLang="en-US" sz="2500" dirty="0" err="1"/>
              <a:t>MultiThread와</a:t>
            </a:r>
            <a:r>
              <a:rPr lang="ko-KR" altLang="en-US" sz="2500" dirty="0"/>
              <a:t> </a:t>
            </a:r>
            <a:r>
              <a:rPr lang="ko-KR" altLang="en-US" sz="2500" dirty="0" err="1"/>
              <a:t>IOCP를</a:t>
            </a:r>
            <a:r>
              <a:rPr lang="ko-KR" altLang="en-US" sz="2500" dirty="0"/>
              <a:t> 사용한 소규모 MMORPG 서버 제작.</a:t>
            </a:r>
          </a:p>
          <a:p>
            <a:pPr marL="0" indent="0">
              <a:buNone/>
            </a:pPr>
            <a:r>
              <a:rPr lang="ko-KR" altLang="en-US" sz="2500" dirty="0"/>
              <a:t>                       </a:t>
            </a:r>
            <a:r>
              <a:rPr lang="ko-KR" altLang="en-US" sz="2500" dirty="0" err="1"/>
              <a:t>SFML을</a:t>
            </a:r>
            <a:r>
              <a:rPr lang="ko-KR" altLang="en-US" sz="2500" dirty="0"/>
              <a:t> 사용한 간단한 클라이언트 제작.  </a:t>
            </a:r>
            <a:endParaRPr lang="ko-KR" dirty="0"/>
          </a:p>
          <a:p>
            <a:pPr marL="0" indent="0">
              <a:buNone/>
            </a:pPr>
            <a:r>
              <a:rPr lang="ko-KR" altLang="en-US" sz="2500" dirty="0"/>
              <a:t>게임 설명 </a:t>
            </a:r>
            <a:r>
              <a:rPr lang="en-US" altLang="ko-KR" sz="2500" dirty="0"/>
              <a:t>:     </a:t>
            </a:r>
            <a:r>
              <a:rPr lang="ko-KR" altLang="en-US" sz="2500" dirty="0"/>
              <a:t>넓은 </a:t>
            </a:r>
            <a:r>
              <a:rPr lang="ko-KR" altLang="en-US" sz="2500" dirty="0" err="1"/>
              <a:t>맵을</a:t>
            </a:r>
            <a:r>
              <a:rPr lang="ko-KR" altLang="en-US" sz="2500" dirty="0"/>
              <a:t> 돌아다니며 몬스터를 사냥하고 레벨 업을 하며 더 강한    </a:t>
            </a: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                       </a:t>
            </a:r>
            <a:r>
              <a:rPr lang="ko-KR" altLang="en-US" sz="2500" dirty="0" err="1"/>
              <a:t>몬스터들을</a:t>
            </a:r>
            <a:r>
              <a:rPr lang="ko-KR" altLang="en-US" sz="2500" dirty="0"/>
              <a:t> 사냥하는 게임입니다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en-US" altLang="ko-KR" sz="2500" dirty="0" err="1"/>
              <a:t>Github</a:t>
            </a:r>
            <a:r>
              <a:rPr lang="en-US" altLang="ko-KR" sz="2500" dirty="0"/>
              <a:t> :         </a:t>
            </a:r>
            <a:r>
              <a:rPr lang="ko-KR" altLang="en-US" sz="2500" dirty="0"/>
              <a:t> </a:t>
            </a:r>
            <a:r>
              <a:rPr lang="en-US" altLang="ko-KR" sz="2500" dirty="0">
                <a:hlinkClick r:id="rId2"/>
              </a:rPr>
              <a:t>https://github.com/2JongHyeok/GameServerTermProject/tree/main</a:t>
            </a:r>
            <a:endParaRPr lang="en-US" altLang="ko-KR" sz="2500" dirty="0"/>
          </a:p>
          <a:p>
            <a:pPr marL="0" indent="0">
              <a:buNone/>
            </a:pPr>
            <a:endParaRPr lang="ko-KR" altLang="en-US" sz="25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2518-7080-D151-6ACF-95913B1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8DA0-A60E-7A60-F6F7-1FF7FFE0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3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0C5D31-AE72-8C7B-8F9E-083E2ECD3C85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설명</a:t>
            </a:r>
          </a:p>
        </p:txBody>
      </p:sp>
      <p:pic>
        <p:nvPicPr>
          <p:cNvPr id="7" name="Content Placeholder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7074957D-0589-3699-D133-7E45005DC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861" y="903514"/>
            <a:ext cx="3898057" cy="255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3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D07F-A2DB-40AF-23E6-3AEE1732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86095" cy="689272"/>
          </a:xfrm>
        </p:spPr>
        <p:txBody>
          <a:bodyPr>
            <a:normAutofit/>
          </a:bodyPr>
          <a:lstStyle/>
          <a:p>
            <a:r>
              <a:rPr lang="ko-KR" altLang="en-US" sz="3000" dirty="0" err="1"/>
              <a:t>Academy</a:t>
            </a:r>
            <a:r>
              <a:rPr lang="ko-KR" altLang="en-US" sz="3000" dirty="0"/>
              <a:t> RPG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2518-7080-D151-6ACF-95913B1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8DA0-A60E-7A60-F6F7-1FF7FFE0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2CDD8B-ADC6-C070-DE6F-192BF8F8D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686" y="1260763"/>
            <a:ext cx="6498561" cy="491619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몬스터 20만 마리 배치</a:t>
            </a:r>
          </a:p>
          <a:p>
            <a:pPr marL="0" indent="0">
              <a:buNone/>
            </a:pPr>
            <a:r>
              <a:rPr lang="ko-KR" altLang="en-US" dirty="0"/>
              <a:t>몬스터 5종류 구현</a:t>
            </a:r>
          </a:p>
          <a:p>
            <a:pPr marL="0" indent="0">
              <a:buNone/>
            </a:pPr>
            <a:r>
              <a:rPr lang="ko-KR" altLang="en-US" dirty="0"/>
              <a:t>보스 몬스터 구현</a:t>
            </a:r>
          </a:p>
          <a:p>
            <a:pPr marL="0" indent="0">
              <a:buNone/>
            </a:pPr>
            <a:r>
              <a:rPr lang="ko-KR" altLang="en-US" dirty="0" err="1"/>
              <a:t>몬스터별</a:t>
            </a:r>
            <a:r>
              <a:rPr lang="ko-KR" altLang="en-US" dirty="0"/>
              <a:t> 공격범위를 다르게 구현</a:t>
            </a:r>
          </a:p>
          <a:p>
            <a:pPr marL="0" indent="0">
              <a:buNone/>
            </a:pPr>
            <a:r>
              <a:rPr lang="ko-KR" altLang="en-US" dirty="0"/>
              <a:t>몬스터 레벨에 따른 공격력, 체력 구현</a:t>
            </a:r>
          </a:p>
          <a:p>
            <a:pPr marL="0" indent="0">
              <a:buNone/>
            </a:pPr>
            <a:r>
              <a:rPr lang="ko-KR" altLang="en-US" dirty="0" err="1"/>
              <a:t>고정몬스터</a:t>
            </a:r>
            <a:r>
              <a:rPr lang="ko-KR" altLang="en-US" dirty="0"/>
              <a:t> + </a:t>
            </a:r>
            <a:r>
              <a:rPr lang="ko-KR" altLang="en-US" dirty="0" err="1"/>
              <a:t>로밍몬스터</a:t>
            </a:r>
            <a:r>
              <a:rPr lang="ko-KR" altLang="en-US" dirty="0"/>
              <a:t> 구현</a:t>
            </a:r>
          </a:p>
          <a:p>
            <a:pPr marL="0" indent="0">
              <a:buNone/>
            </a:pPr>
            <a:r>
              <a:rPr lang="ko-KR" altLang="en-US" dirty="0"/>
              <a:t>몬스터 </a:t>
            </a:r>
            <a:r>
              <a:rPr lang="ko-KR" altLang="en-US" dirty="0" err="1"/>
              <a:t>사망시</a:t>
            </a:r>
            <a:r>
              <a:rPr lang="ko-KR" altLang="en-US" dirty="0"/>
              <a:t> 30초 후 부활하도록 구현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플레이어 3종류 구현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경험치 </a:t>
            </a:r>
            <a:r>
              <a:rPr lang="ko-KR" altLang="en-US" dirty="0" err="1"/>
              <a:t>시스텀</a:t>
            </a:r>
            <a:r>
              <a:rPr lang="ko-KR" altLang="en-US" dirty="0"/>
              <a:t>, </a:t>
            </a:r>
            <a:r>
              <a:rPr lang="ko-KR" altLang="en-US" dirty="0" err="1"/>
              <a:t>레벨업</a:t>
            </a:r>
            <a:r>
              <a:rPr lang="ko-KR" altLang="en-US" dirty="0"/>
              <a:t>, 성장 공격력, 방어력 구현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42F464-0814-D967-B902-CE3613DD4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700" y="4321444"/>
            <a:ext cx="3887008" cy="1108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70C298-693D-3CDE-07EB-5A27F8C87AD1}"/>
              </a:ext>
            </a:extLst>
          </p:cNvPr>
          <p:cNvSpPr txBox="1"/>
          <p:nvPr/>
        </p:nvSpPr>
        <p:spPr>
          <a:xfrm>
            <a:off x="7071745" y="1260763"/>
            <a:ext cx="46044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/>
              <a:t>M</a:t>
            </a:r>
            <a:r>
              <a:rPr lang="ko-KR" altLang="en-US" dirty="0" err="1"/>
              <a:t>ssql을</a:t>
            </a:r>
            <a:r>
              <a:rPr lang="ko-KR" altLang="en-US" dirty="0"/>
              <a:t> 사용한 데이터 저장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19E59B-70E6-7C7D-342B-EEC4B29AE300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구현 내용</a:t>
            </a:r>
          </a:p>
        </p:txBody>
      </p:sp>
    </p:spTree>
    <p:extLst>
      <p:ext uri="{BB962C8B-B14F-4D97-AF65-F5344CB8AC3E}">
        <p14:creationId xmlns:p14="http://schemas.microsoft.com/office/powerpoint/2010/main" val="142875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4AC52-6662-7C29-6531-962D43B03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043D-4664-99F0-1620-E4AC0FF84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86095" cy="689272"/>
          </a:xfrm>
        </p:spPr>
        <p:txBody>
          <a:bodyPr>
            <a:normAutofit/>
          </a:bodyPr>
          <a:lstStyle/>
          <a:p>
            <a:r>
              <a:rPr lang="ko-KR" altLang="en-US" sz="3000" dirty="0" err="1"/>
              <a:t>Academy</a:t>
            </a:r>
            <a:r>
              <a:rPr lang="ko-KR" altLang="en-US" sz="3000" dirty="0"/>
              <a:t> RPG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FDEC6-CDD8-C569-FB28-6DA31807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8A986-16C2-B0B6-579D-9FBF6898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5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0D03EC-D5AD-2C47-480F-495A15C360CA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로직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3F2AB5-DE98-DC1F-2616-1D856B580A3B}"/>
              </a:ext>
            </a:extLst>
          </p:cNvPr>
          <p:cNvSpPr txBox="1"/>
          <p:nvPr/>
        </p:nvSpPr>
        <p:spPr>
          <a:xfrm>
            <a:off x="0" y="689272"/>
            <a:ext cx="4644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게임 로그인 </a:t>
            </a:r>
            <a:r>
              <a:rPr lang="en-US" altLang="ko-KR" sz="2000" b="1" dirty="0">
                <a:solidFill>
                  <a:srgbClr val="FFC000"/>
                </a:solidFill>
              </a:rPr>
              <a:t>– blocking,</a:t>
            </a:r>
            <a:r>
              <a:rPr lang="ko-KR" altLang="en-US" sz="2000" b="1" dirty="0">
                <a:solidFill>
                  <a:srgbClr val="FFC000"/>
                </a:solidFill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</a:rPr>
              <a:t>synchronous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D27D05-03F8-F102-428C-38BE5B0C2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64" y="1291768"/>
            <a:ext cx="6088973" cy="15263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C62DACD-0419-C9A5-FCBD-494BF62C9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64" y="3292703"/>
            <a:ext cx="7563906" cy="27150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DE1227-1220-91A9-07AD-EC63E3818DF6}"/>
              </a:ext>
            </a:extLst>
          </p:cNvPr>
          <p:cNvSpPr txBox="1"/>
          <p:nvPr/>
        </p:nvSpPr>
        <p:spPr>
          <a:xfrm>
            <a:off x="7267075" y="962526"/>
            <a:ext cx="46983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기존방식 </a:t>
            </a:r>
            <a:r>
              <a:rPr lang="en-US" altLang="ko-KR" dirty="0"/>
              <a:t>: DB</a:t>
            </a:r>
            <a:r>
              <a:rPr lang="ko-KR" altLang="en-US" dirty="0"/>
              <a:t> </a:t>
            </a:r>
            <a:r>
              <a:rPr lang="en-US" altLang="ko-KR" dirty="0"/>
              <a:t>Thread</a:t>
            </a:r>
            <a:r>
              <a:rPr lang="ko-KR" altLang="en-US" dirty="0"/>
              <a:t>에서 로그인 정보를 </a:t>
            </a:r>
            <a:r>
              <a:rPr lang="en-US" altLang="ko-KR" dirty="0"/>
              <a:t>DB</a:t>
            </a:r>
            <a:r>
              <a:rPr lang="ko-KR" altLang="en-US" dirty="0"/>
              <a:t>에서 </a:t>
            </a:r>
            <a:r>
              <a:rPr lang="ko-KR" altLang="en-US" dirty="0" err="1"/>
              <a:t>처리할때까지</a:t>
            </a:r>
            <a:r>
              <a:rPr lang="ko-KR" altLang="en-US" dirty="0"/>
              <a:t> </a:t>
            </a:r>
            <a:r>
              <a:rPr lang="en-US" altLang="ko-KR" dirty="0"/>
              <a:t>While</a:t>
            </a:r>
            <a:r>
              <a:rPr lang="ko-KR" altLang="en-US" dirty="0"/>
              <a:t>문으로 대기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문제점 </a:t>
            </a:r>
            <a:r>
              <a:rPr lang="en-US" altLang="ko-KR" dirty="0"/>
              <a:t>: DB </a:t>
            </a:r>
            <a:r>
              <a:rPr lang="ko-KR" altLang="en-US" dirty="0"/>
              <a:t>검색이 </a:t>
            </a:r>
            <a:r>
              <a:rPr lang="ko-KR" altLang="en-US" dirty="0" err="1"/>
              <a:t>끝날동안</a:t>
            </a:r>
            <a:r>
              <a:rPr lang="ko-KR" altLang="en-US" dirty="0"/>
              <a:t> 스레드는 </a:t>
            </a:r>
            <a:r>
              <a:rPr lang="ko-KR" altLang="en-US" dirty="0" err="1"/>
              <a:t>멈춰있음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DB Thread</a:t>
            </a:r>
            <a:r>
              <a:rPr lang="ko-KR" altLang="en-US" dirty="0"/>
              <a:t>에 이미 처리할 정보가 많을 경우 스레드가 오랫동안 대기를 해야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404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389C9-6784-0517-06CF-A629248BD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A48D8-24DA-CE45-C210-163244EA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86095" cy="689272"/>
          </a:xfrm>
        </p:spPr>
        <p:txBody>
          <a:bodyPr>
            <a:normAutofit/>
          </a:bodyPr>
          <a:lstStyle/>
          <a:p>
            <a:r>
              <a:rPr lang="ko-KR" altLang="en-US" sz="3000" dirty="0" err="1"/>
              <a:t>Academy</a:t>
            </a:r>
            <a:r>
              <a:rPr lang="ko-KR" altLang="en-US" sz="3000" dirty="0"/>
              <a:t> RPG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A6000-1C81-A923-D51A-2A6A1012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B0CE1-5DF0-05EA-A3F9-5B77448C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6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E7369BF-970A-2A73-F6F1-42C53956D42A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로직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257AE2-5222-BC4F-EED0-59F2472419D3}"/>
              </a:ext>
            </a:extLst>
          </p:cNvPr>
          <p:cNvSpPr txBox="1"/>
          <p:nvPr/>
        </p:nvSpPr>
        <p:spPr>
          <a:xfrm>
            <a:off x="0" y="689272"/>
            <a:ext cx="4644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게임 로그인 </a:t>
            </a:r>
            <a:r>
              <a:rPr lang="en-US" altLang="ko-KR" sz="2000" b="1" dirty="0">
                <a:solidFill>
                  <a:srgbClr val="FFC000"/>
                </a:solidFill>
              </a:rPr>
              <a:t>– blocking,</a:t>
            </a:r>
            <a:r>
              <a:rPr lang="ko-KR" altLang="en-US" sz="2000" b="1" dirty="0">
                <a:solidFill>
                  <a:srgbClr val="FFC000"/>
                </a:solidFill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</a:rPr>
              <a:t>synchronous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  <p:pic>
        <p:nvPicPr>
          <p:cNvPr id="8" name="그림 7" descr="스크린샷, 텍스트, 천문학, 별자리이(가) 표시된 사진&#10;&#10;자동 생성된 설명">
            <a:extLst>
              <a:ext uri="{FF2B5EF4-FFF2-40B4-BE49-F238E27FC236}">
                <a16:creationId xmlns:a16="http://schemas.microsoft.com/office/drawing/2014/main" id="{19DF5D49-AA41-3758-0294-3348ABC58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51" y="1378544"/>
            <a:ext cx="6064562" cy="48008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4128DE-EDA5-8399-4FF8-9E94A922B662}"/>
              </a:ext>
            </a:extLst>
          </p:cNvPr>
          <p:cNvSpPr txBox="1"/>
          <p:nvPr/>
        </p:nvSpPr>
        <p:spPr>
          <a:xfrm>
            <a:off x="7682162" y="3105154"/>
            <a:ext cx="405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While</a:t>
            </a:r>
            <a:r>
              <a:rPr lang="ko-KR" altLang="en-US" dirty="0"/>
              <a:t>문으로 대기를 할 때</a:t>
            </a:r>
            <a:endParaRPr lang="en-US" altLang="ko-KR" dirty="0"/>
          </a:p>
          <a:p>
            <a:r>
              <a:rPr lang="ko-KR" altLang="en-US" dirty="0"/>
              <a:t>최고 </a:t>
            </a:r>
            <a:r>
              <a:rPr lang="ko-KR" altLang="en-US" dirty="0" err="1"/>
              <a:t>동접</a:t>
            </a:r>
            <a:r>
              <a:rPr lang="ko-KR" altLang="en-US" dirty="0"/>
              <a:t> </a:t>
            </a:r>
            <a:r>
              <a:rPr lang="en-US" altLang="ko-KR" dirty="0"/>
              <a:t>5354</a:t>
            </a:r>
            <a:r>
              <a:rPr lang="ko-KR" altLang="en-US" dirty="0"/>
              <a:t>가 나왔다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0082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DB6F5-6DD1-A9EA-A460-8717F961F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AD55-B17D-10C4-8C21-7EECDCC9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86095" cy="689272"/>
          </a:xfrm>
        </p:spPr>
        <p:txBody>
          <a:bodyPr>
            <a:normAutofit/>
          </a:bodyPr>
          <a:lstStyle/>
          <a:p>
            <a:r>
              <a:rPr lang="ko-KR" altLang="en-US" sz="3000" dirty="0" err="1"/>
              <a:t>Academy</a:t>
            </a:r>
            <a:r>
              <a:rPr lang="ko-KR" altLang="en-US" sz="3000" dirty="0"/>
              <a:t> RPG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47090-F580-4687-2661-7861711CC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F3711-1EC9-B4A3-75CF-DA3F68730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7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68B91CB-E6A5-C9AD-88B4-5AC379D513A7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로직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66DF01-D831-B73E-C59F-CBEDF3548F20}"/>
              </a:ext>
            </a:extLst>
          </p:cNvPr>
          <p:cNvSpPr txBox="1"/>
          <p:nvPr/>
        </p:nvSpPr>
        <p:spPr>
          <a:xfrm>
            <a:off x="0" y="689272"/>
            <a:ext cx="526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게임 로그인 </a:t>
            </a:r>
            <a:r>
              <a:rPr lang="en-US" altLang="ko-KR" sz="2000" b="1" dirty="0">
                <a:solidFill>
                  <a:srgbClr val="FFC000"/>
                </a:solidFill>
              </a:rPr>
              <a:t>– non-blocking, asynchronous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C0467A-EFE8-D13A-F546-77FF4E644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0" y="1268388"/>
            <a:ext cx="7106642" cy="24006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1D8F65-EB76-0ED2-FC62-A79C59173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90" y="3828129"/>
            <a:ext cx="5933358" cy="27791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1330E1-D3CE-2FB3-7662-D157D3C83084}"/>
              </a:ext>
            </a:extLst>
          </p:cNvPr>
          <p:cNvSpPr txBox="1"/>
          <p:nvPr/>
        </p:nvSpPr>
        <p:spPr>
          <a:xfrm>
            <a:off x="7344017" y="1335505"/>
            <a:ext cx="4374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오버헤드를 줄이고 병렬성을 높이기 위해</a:t>
            </a:r>
            <a:endParaRPr lang="en-US" altLang="ko-KR" dirty="0"/>
          </a:p>
          <a:p>
            <a:r>
              <a:rPr lang="en-US" altLang="ko-KR" dirty="0" err="1"/>
              <a:t>db_queue</a:t>
            </a:r>
            <a:r>
              <a:rPr lang="ko-KR" altLang="en-US" dirty="0"/>
              <a:t>에 값을 삽입 후 바로 </a:t>
            </a:r>
            <a:r>
              <a:rPr lang="en-US" altLang="ko-KR" dirty="0"/>
              <a:t>break</a:t>
            </a:r>
          </a:p>
          <a:p>
            <a:endParaRPr lang="en-US" altLang="ko-KR" dirty="0"/>
          </a:p>
          <a:p>
            <a:r>
              <a:rPr lang="en-US" altLang="ko-KR" dirty="0"/>
              <a:t>DB Thread</a:t>
            </a:r>
            <a:r>
              <a:rPr lang="ko-KR" altLang="en-US" dirty="0"/>
              <a:t>는 </a:t>
            </a:r>
            <a:r>
              <a:rPr lang="en-US" altLang="ko-KR" dirty="0"/>
              <a:t>PQCS</a:t>
            </a:r>
            <a:r>
              <a:rPr lang="ko-KR" altLang="en-US" dirty="0"/>
              <a:t>로 작업 완료를 알림  </a:t>
            </a:r>
          </a:p>
        </p:txBody>
      </p:sp>
    </p:spTree>
    <p:extLst>
      <p:ext uri="{BB962C8B-B14F-4D97-AF65-F5344CB8AC3E}">
        <p14:creationId xmlns:p14="http://schemas.microsoft.com/office/powerpoint/2010/main" val="4322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534AE-98B6-4CE6-8EEF-57CA5E674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AE68A-26D3-EF42-85EA-DB091DC9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86095" cy="689272"/>
          </a:xfrm>
        </p:spPr>
        <p:txBody>
          <a:bodyPr>
            <a:normAutofit/>
          </a:bodyPr>
          <a:lstStyle/>
          <a:p>
            <a:r>
              <a:rPr lang="ko-KR" altLang="en-US" sz="3000" dirty="0" err="1"/>
              <a:t>Academy</a:t>
            </a:r>
            <a:r>
              <a:rPr lang="ko-KR" altLang="en-US" sz="3000" dirty="0"/>
              <a:t> RPG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EDA1B-0EF6-A2D7-EF51-8A1BF4C6D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D8436-1A82-3F94-8CF5-CBC6DF45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8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B2FB84D-0BF1-B628-47E9-E591F48CB5E8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로직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AD7B80-7CD3-8DC4-B6F5-B04ADE990F08}"/>
              </a:ext>
            </a:extLst>
          </p:cNvPr>
          <p:cNvSpPr txBox="1"/>
          <p:nvPr/>
        </p:nvSpPr>
        <p:spPr>
          <a:xfrm>
            <a:off x="0" y="689272"/>
            <a:ext cx="526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게임 로그인 </a:t>
            </a:r>
            <a:r>
              <a:rPr lang="en-US" altLang="ko-KR" sz="2000" b="1" dirty="0">
                <a:solidFill>
                  <a:srgbClr val="FFC000"/>
                </a:solidFill>
              </a:rPr>
              <a:t>– non-blocking, asynchronous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9614EE-0E67-2336-CC55-8E95D23F53A9}"/>
              </a:ext>
            </a:extLst>
          </p:cNvPr>
          <p:cNvSpPr txBox="1"/>
          <p:nvPr/>
        </p:nvSpPr>
        <p:spPr>
          <a:xfrm>
            <a:off x="108284" y="6205111"/>
            <a:ext cx="11405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결론 </a:t>
            </a:r>
            <a:r>
              <a:rPr lang="en-US" altLang="ko-KR" sz="3200" dirty="0"/>
              <a:t>: Login </a:t>
            </a:r>
            <a:r>
              <a:rPr lang="ko-KR" altLang="en-US" sz="3200" dirty="0"/>
              <a:t>패킷의 </a:t>
            </a:r>
            <a:r>
              <a:rPr lang="en-US" altLang="ko-KR" sz="3200" dirty="0"/>
              <a:t>DB </a:t>
            </a:r>
            <a:r>
              <a:rPr lang="ko-KR" altLang="en-US" sz="3200" dirty="0"/>
              <a:t>접근을 비동기로 </a:t>
            </a:r>
            <a:r>
              <a:rPr lang="ko-KR" altLang="en-US" sz="3200" dirty="0" err="1"/>
              <a:t>변경후</a:t>
            </a:r>
            <a:r>
              <a:rPr lang="ko-KR" altLang="en-US" sz="3200" dirty="0"/>
              <a:t> </a:t>
            </a:r>
            <a:r>
              <a:rPr lang="ko-KR" altLang="en-US" sz="3200" dirty="0" err="1"/>
              <a:t>동접이</a:t>
            </a:r>
            <a:r>
              <a:rPr lang="ko-KR" altLang="en-US" sz="3200" dirty="0"/>
              <a:t> 증가함</a:t>
            </a:r>
          </a:p>
        </p:txBody>
      </p:sp>
      <p:pic>
        <p:nvPicPr>
          <p:cNvPr id="9" name="그림 8" descr="텍스트, 스크린샷, 천문학, 별자리이(가) 표시된 사진&#10;&#10;자동 생성된 설명">
            <a:extLst>
              <a:ext uri="{FF2B5EF4-FFF2-40B4-BE49-F238E27FC236}">
                <a16:creationId xmlns:a16="http://schemas.microsoft.com/office/drawing/2014/main" id="{4BE1FC73-369C-3960-015F-8F4107881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76" y="1184682"/>
            <a:ext cx="6083613" cy="48262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76E921-CE41-53FD-11B9-8840978D466D}"/>
              </a:ext>
            </a:extLst>
          </p:cNvPr>
          <p:cNvSpPr txBox="1"/>
          <p:nvPr/>
        </p:nvSpPr>
        <p:spPr>
          <a:xfrm>
            <a:off x="6894094" y="2262252"/>
            <a:ext cx="42050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PQCS</a:t>
            </a:r>
            <a:r>
              <a:rPr lang="ko-KR" altLang="en-US" dirty="0"/>
              <a:t>를 사용하여 비동기 방식으로 처리를 해주었을 경우</a:t>
            </a:r>
            <a:endParaRPr lang="en-US" altLang="ko-KR" dirty="0"/>
          </a:p>
          <a:p>
            <a:r>
              <a:rPr lang="en-US" altLang="ko-KR" dirty="0"/>
              <a:t>8075</a:t>
            </a:r>
            <a:r>
              <a:rPr lang="ko-KR" altLang="en-US" dirty="0"/>
              <a:t>명까지 </a:t>
            </a:r>
            <a:r>
              <a:rPr lang="ko-KR" altLang="en-US" dirty="0" err="1"/>
              <a:t>동접이</a:t>
            </a:r>
            <a:r>
              <a:rPr lang="ko-KR" altLang="en-US" dirty="0"/>
              <a:t> 늘어남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대략 </a:t>
            </a:r>
            <a:r>
              <a:rPr lang="en-US" altLang="ko-KR" dirty="0"/>
              <a:t>50% </a:t>
            </a:r>
            <a:r>
              <a:rPr lang="ko-KR" altLang="en-US" dirty="0"/>
              <a:t>증가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11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D07F-A2DB-40AF-23E6-3AEE1732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86095" cy="689272"/>
          </a:xfrm>
        </p:spPr>
        <p:txBody>
          <a:bodyPr>
            <a:normAutofit/>
          </a:bodyPr>
          <a:lstStyle/>
          <a:p>
            <a:r>
              <a:rPr lang="ko-KR" altLang="en-US" sz="3000" dirty="0" err="1"/>
              <a:t>Academy</a:t>
            </a:r>
            <a:r>
              <a:rPr lang="ko-KR" altLang="en-US" sz="3000" dirty="0"/>
              <a:t> RPG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2518-7080-D151-6ACF-95913B1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8DA0-A60E-7A60-F6F7-1FF7FFE0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9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5B741E5-E913-2124-308F-1CF1EC00C6C5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로직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324671-832C-7D6B-0DB9-79E6BD161DE7}"/>
              </a:ext>
            </a:extLst>
          </p:cNvPr>
          <p:cNvSpPr txBox="1"/>
          <p:nvPr/>
        </p:nvSpPr>
        <p:spPr>
          <a:xfrm>
            <a:off x="66828" y="873938"/>
            <a:ext cx="4627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게임 로그인 </a:t>
            </a:r>
            <a:r>
              <a:rPr lang="en-US" altLang="ko-KR" sz="2000" b="1" dirty="0">
                <a:solidFill>
                  <a:srgbClr val="FFC000"/>
                </a:solidFill>
              </a:rPr>
              <a:t>– Stored Procedure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EA8690-4775-4B8E-8073-40A4C8D732D9}"/>
              </a:ext>
            </a:extLst>
          </p:cNvPr>
          <p:cNvSpPr txBox="1"/>
          <p:nvPr/>
        </p:nvSpPr>
        <p:spPr>
          <a:xfrm>
            <a:off x="6315569" y="2926570"/>
            <a:ext cx="551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SearchClient</a:t>
            </a:r>
            <a:endParaRPr lang="en-US" altLang="ko-KR" dirty="0"/>
          </a:p>
          <a:p>
            <a:r>
              <a:rPr lang="en-US" altLang="ko-KR" dirty="0"/>
              <a:t>Stored Procedure </a:t>
            </a:r>
            <a:r>
              <a:rPr lang="ko-KR" altLang="en-US" dirty="0"/>
              <a:t>쿼리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6F8476D-8EC9-D670-4E8F-E1A34C9B9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48" y="1458714"/>
            <a:ext cx="4697162" cy="509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80824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DylanVTI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Dylan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Dylan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CD0E21EA-FD0B-4FCD-9D95-B274E3CB7535}" vid="{F2F2D961-94DA-46D9-ABD7-77D6D5FB2C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1965</TotalTime>
  <Words>1314</Words>
  <Application>Microsoft Office PowerPoint</Application>
  <PresentationFormat>와이드스크린</PresentationFormat>
  <Paragraphs>269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Neue Haas Grotesk Text Pro</vt:lpstr>
      <vt:lpstr>DylanVTI</vt:lpstr>
      <vt:lpstr>포트폴리오  게임 서버 프로그래머 지원    </vt:lpstr>
      <vt:lpstr>목차</vt:lpstr>
      <vt:lpstr>Academy RPG</vt:lpstr>
      <vt:lpstr>Academy RPG</vt:lpstr>
      <vt:lpstr>Academy RPG</vt:lpstr>
      <vt:lpstr>Academy RPG</vt:lpstr>
      <vt:lpstr>Academy RPG</vt:lpstr>
      <vt:lpstr>Academy RPG</vt:lpstr>
      <vt:lpstr>Academy RPG</vt:lpstr>
      <vt:lpstr>Academy RPG</vt:lpstr>
      <vt:lpstr>Academy RPG</vt:lpstr>
      <vt:lpstr>Academy RPG</vt:lpstr>
      <vt:lpstr>Academy RPG</vt:lpstr>
      <vt:lpstr>Academy RPG</vt:lpstr>
      <vt:lpstr>The Toys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Tank Boy</vt:lpstr>
      <vt:lpstr>용사님 키우기!</vt:lpstr>
      <vt:lpstr>Super Mario 모작</vt:lpstr>
      <vt:lpstr>추가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이종혁(2019180032)</cp:lastModifiedBy>
  <cp:revision>702</cp:revision>
  <dcterms:created xsi:type="dcterms:W3CDTF">2024-08-11T03:03:50Z</dcterms:created>
  <dcterms:modified xsi:type="dcterms:W3CDTF">2024-12-05T04:04:14Z</dcterms:modified>
</cp:coreProperties>
</file>