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66" r:id="rId12"/>
    <p:sldId id="274" r:id="rId13"/>
    <p:sldId id="264" r:id="rId14"/>
    <p:sldId id="259" r:id="rId15"/>
    <p:sldId id="261" r:id="rId16"/>
    <p:sldId id="258" r:id="rId17"/>
    <p:sldId id="262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425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hyperlink" Target="https://github.com/sungone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4.png"  /><Relationship Id="rId6" Type="http://schemas.openxmlformats.org/officeDocument/2006/relationships/image" Target="../media/image14.png"  /><Relationship Id="rId7" Type="http://schemas.openxmlformats.org/officeDocument/2006/relationships/hyperlink" Target="https://github.com/sungone/GP2025/tree/main/Source/GP2025/UI" TargetMode="External" /><Relationship Id="rId8" Type="http://schemas.openxmlformats.org/officeDocument/2006/relationships/image" Target="../media/image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4.png"  /><Relationship Id="rId6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4.png"  /><Relationship Id="rId6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7.png"  /><Relationship Id="rId11" Type="http://schemas.openxmlformats.org/officeDocument/2006/relationships/image" Target="../media/image27.png"  /><Relationship Id="rId12" Type="http://schemas.openxmlformats.org/officeDocument/2006/relationships/image" Target="../media/image28.png"  /><Relationship Id="rId13" Type="http://schemas.openxmlformats.org/officeDocument/2006/relationships/image" Target="../media/image29.png"  /><Relationship Id="rId14" Type="http://schemas.openxmlformats.org/officeDocument/2006/relationships/image" Target="../media/image29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25.png"  /><Relationship Id="rId5" Type="http://schemas.openxmlformats.org/officeDocument/2006/relationships/image" Target="../media/image6.png"  /><Relationship Id="rId6" Type="http://schemas.openxmlformats.org/officeDocument/2006/relationships/image" Target="../media/image6.png"  /><Relationship Id="rId7" Type="http://schemas.openxmlformats.org/officeDocument/2006/relationships/image" Target="../media/image6.png"  /><Relationship Id="rId8" Type="http://schemas.openxmlformats.org/officeDocument/2006/relationships/image" Target="../media/image26.png"  /><Relationship Id="rId9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12" Type="http://schemas.openxmlformats.org/officeDocument/2006/relationships/image" Target="../media/image37.png"  /><Relationship Id="rId13" Type="http://schemas.openxmlformats.org/officeDocument/2006/relationships/image" Target="../media/image38.png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4.png"  /><Relationship Id="rId11" Type="http://schemas.openxmlformats.org/officeDocument/2006/relationships/image" Target="../media/image45.png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39.png"  /><Relationship Id="rId5" Type="http://schemas.openxmlformats.org/officeDocument/2006/relationships/image" Target="../media/image3.png"  /><Relationship Id="rId6" Type="http://schemas.openxmlformats.org/officeDocument/2006/relationships/image" Target="../media/image40.png"  /><Relationship Id="rId7" Type="http://schemas.openxmlformats.org/officeDocument/2006/relationships/image" Target="../media/image41.png"  /><Relationship Id="rId8" Type="http://schemas.openxmlformats.org/officeDocument/2006/relationships/image" Target="../media/image42.png"  /><Relationship Id="rId9" Type="http://schemas.openxmlformats.org/officeDocument/2006/relationships/image" Target="../media/image4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8.png"  /><Relationship Id="rId11" Type="http://schemas.openxmlformats.org/officeDocument/2006/relationships/image" Target="../media/image37.png"  /><Relationship Id="rId12" Type="http://schemas.openxmlformats.org/officeDocument/2006/relationships/image" Target="../media/image50.png"  /><Relationship Id="rId13" Type="http://schemas.openxmlformats.org/officeDocument/2006/relationships/image" Target="../media/image51.png"  /><Relationship Id="rId14" Type="http://schemas.openxmlformats.org/officeDocument/2006/relationships/image" Target="../media/image52.png"  /><Relationship Id="rId15" Type="http://schemas.openxmlformats.org/officeDocument/2006/relationships/image" Target="../media/image53.png"  /><Relationship Id="rId16" Type="http://schemas.openxmlformats.org/officeDocument/2006/relationships/image" Target="../media/image52.png"  /><Relationship Id="rId17" Type="http://schemas.openxmlformats.org/officeDocument/2006/relationships/image" Target="../media/image54.png"  /><Relationship Id="rId18" Type="http://schemas.openxmlformats.org/officeDocument/2006/relationships/image" Target="../media/image54.png"  /><Relationship Id="rId19" Type="http://schemas.openxmlformats.org/officeDocument/2006/relationships/image" Target="../media/image54.png"  /><Relationship Id="rId2" Type="http://schemas.openxmlformats.org/officeDocument/2006/relationships/image" Target="../media/image1.png"  /><Relationship Id="rId20" Type="http://schemas.openxmlformats.org/officeDocument/2006/relationships/image" Target="../media/image54.png"  /><Relationship Id="rId21" Type="http://schemas.openxmlformats.org/officeDocument/2006/relationships/image" Target="../media/image52.png"  /><Relationship Id="rId22" Type="http://schemas.openxmlformats.org/officeDocument/2006/relationships/image" Target="../media/image55.png"  /><Relationship Id="rId23" Type="http://schemas.openxmlformats.org/officeDocument/2006/relationships/image" Target="../media/image55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30.png"  /><Relationship Id="rId6" Type="http://schemas.openxmlformats.org/officeDocument/2006/relationships/image" Target="../media/image46.png"  /><Relationship Id="rId7" Type="http://schemas.openxmlformats.org/officeDocument/2006/relationships/image" Target="../media/image47.png"  /><Relationship Id="rId8" Type="http://schemas.openxmlformats.org/officeDocument/2006/relationships/image" Target="../media/image48.png"  /><Relationship Id="rId9" Type="http://schemas.openxmlformats.org/officeDocument/2006/relationships/image" Target="../media/image4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3.png"  /><Relationship Id="rId7" Type="http://schemas.openxmlformats.org/officeDocument/2006/relationships/image" Target="../media/image7.png"  /><Relationship Id="rId8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6.png"  /><Relationship Id="rId5" Type="http://schemas.openxmlformats.org/officeDocument/2006/relationships/image" Target="../media/image6.png"  /><Relationship Id="rId6" Type="http://schemas.openxmlformats.org/officeDocument/2006/relationships/image" Target="../media/image6.png"  /><Relationship Id="rId7" Type="http://schemas.openxmlformats.org/officeDocument/2006/relationships/hyperlink" Target="https://github.com/sungone/GP2025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6.png"  /><Relationship Id="rId5" Type="http://schemas.openxmlformats.org/officeDocument/2006/relationships/image" Target="../media/image6.png"  /><Relationship Id="rId6" Type="http://schemas.openxmlformats.org/officeDocument/2006/relationships/image" Target="../media/image6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hyperlink" Target="https://github.com/sungone/GP2025/blob/main/Source/GP2025/Network/GPNetworkManager.h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4.png"  /><Relationship Id="rId6" Type="http://schemas.openxmlformats.org/officeDocument/2006/relationships/image" Target="../media/image14.png"  /><Relationship Id="rId7" Type="http://schemas.openxmlformats.org/officeDocument/2006/relationships/hyperlink" Target="https://github.com/sungone/GP2025/blob/main/Source/GP2025/Network/GPNetworkManager.cpp" TargetMode="External"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9.png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4.png"  /><Relationship Id="rId6" Type="http://schemas.openxmlformats.org/officeDocument/2006/relationships/image" Target="../media/image14.png"  /><Relationship Id="rId7" Type="http://schemas.openxmlformats.org/officeDocument/2006/relationships/hyperlink" Target="https://github.com/sungone/GP2025/blob/main/Source/GP2025/Network/GPObjectManager.h" TargetMode="External"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4.png"  /><Relationship Id="rId6" Type="http://schemas.openxmlformats.org/officeDocument/2006/relationships/image" Target="../media/image14.png"  /><Relationship Id="rId7" Type="http://schemas.openxmlformats.org/officeDocument/2006/relationships/hyperlink" Target="https://github.com/sungone/GP2025/tree/main/Source/GP2025/Character" TargetMode="External" /><Relationship Id="rId8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4.png"  /><Relationship Id="rId6" Type="http://schemas.openxmlformats.org/officeDocument/2006/relationships/image" Target="../media/image14.png"  /><Relationship Id="rId7" Type="http://schemas.openxmlformats.org/officeDocument/2006/relationships/hyperlink" Target="https://github.com/sungone/GP2025/blob/main/Source/GP2025/Character/Modules/GPCharacterCombatHandler.h" TargetMode="External"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3.png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4.png"  /><Relationship Id="rId6" Type="http://schemas.openxmlformats.org/officeDocument/2006/relationships/image" Target="../media/image14.png"  /><Relationship Id="rId7" Type="http://schemas.openxmlformats.org/officeDocument/2006/relationships/hyperlink" Target="https://github.com/sungone/GP2025/tree/main/Source/GP2025/Item" TargetMode="External" /><Relationship Id="rId8" Type="http://schemas.openxmlformats.org/officeDocument/2006/relationships/hyperlink" Target="https://github.com/sungone/GP2025/tree/main/Source/GP2025/Inventory" TargetMode="External" /><Relationship Id="rId9" Type="http://schemas.openxmlformats.org/officeDocument/2006/relationships/hyperlink" Target="https://github.com/sungone/GP2025/tree/main/Source/GP2025/Shop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85800" y="787400"/>
            <a:ext cx="16916400" cy="869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7734300"/>
            <a:ext cx="15925800" cy="12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172200" y="5334000"/>
            <a:ext cx="64770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altLang="ko-KR" sz="2400" b="0" i="0" u="none" strike="noStrike" spc="1700">
                <a:solidFill>
                  <a:srgbClr val="000000"/>
                </a:solidFill>
                <a:latin typeface="Pretendard SemiBold"/>
              </a:rPr>
              <a:t>JO</a:t>
            </a:r>
            <a:r>
              <a:rPr lang="en-US" sz="2400" b="0" i="0" u="none" strike="noStrike" spc="1700">
                <a:solidFill>
                  <a:srgbClr val="000000"/>
                </a:solidFill>
                <a:latin typeface="Pretendard SemiBold"/>
              </a:rPr>
              <a:t>-</a:t>
            </a:r>
            <a:r>
              <a:rPr lang="en-US" altLang="ko-KR" sz="2400" b="0" i="0" u="none" strike="noStrike" spc="1700">
                <a:solidFill>
                  <a:srgbClr val="000000"/>
                </a:solidFill>
                <a:latin typeface="Pretendard SemiBold"/>
              </a:rPr>
              <a:t>SUNGWON</a:t>
            </a:r>
            <a:endParaRPr lang="en-US" altLang="ko-KR" sz="2400" b="0" i="0" u="none" strike="noStrike" spc="1700">
              <a:solidFill>
                <a:srgbClr val="000000"/>
              </a:solidFill>
              <a:latin typeface="Pretendard Semi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28800" y="3835400"/>
            <a:ext cx="14478000" cy="160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9000" b="0" i="0" u="none" strike="noStrike" spc="-500">
                <a:solidFill>
                  <a:srgbClr val="000000"/>
                </a:solidFill>
                <a:latin typeface="Pretendard Bold"/>
              </a:rPr>
              <a:t>  </a:t>
            </a:r>
            <a:r>
              <a:rPr lang="ko-KR" altLang="en-US" sz="9000" b="1" i="0" u="none" strike="noStrike" spc="-500">
                <a:solidFill>
                  <a:srgbClr val="000000"/>
                </a:solidFill>
                <a:latin typeface="Pretendard Bold"/>
              </a:rPr>
              <a:t>게임 클라이언트 포트폴리오</a:t>
            </a:r>
            <a:r>
              <a:rPr lang="en-US" sz="9000" b="0" i="0" u="none" strike="noStrike" spc="-500">
                <a:solidFill>
                  <a:srgbClr val="000000"/>
                </a:solidFill>
                <a:latin typeface="Pretendard Bold"/>
              </a:rPr>
              <a:t> </a:t>
            </a:r>
            <a:endParaRPr lang="en-US" sz="9000" b="0" i="0" u="none" strike="noStrike" spc="-500">
              <a:solidFill>
                <a:srgbClr val="000000"/>
              </a:solidFill>
              <a:latin typeface="Pretendard Bold"/>
            </a:endParaRP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8585200" y="8597900"/>
            <a:ext cx="1104900" cy="127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841500" y="8293100"/>
            <a:ext cx="66294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CONTACT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41500" y="8661400"/>
            <a:ext cx="6616700" cy="24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400" b="0" i="0" u="none" strike="noStrike">
                <a:solidFill>
                  <a:srgbClr val="000000"/>
                </a:solidFill>
                <a:latin typeface="Pretendard Light"/>
              </a:rPr>
              <a:t>PHONE : 010 </a:t>
            </a:r>
            <a:r>
              <a:rPr lang="en-US" altLang="ko-KR" sz="1400" b="0" i="0" u="none" strike="noStrike">
                <a:solidFill>
                  <a:srgbClr val="000000"/>
                </a:solidFill>
                <a:latin typeface="Pretendard Light"/>
              </a:rPr>
              <a:t>9742 4028</a:t>
            </a:r>
            <a:r>
              <a:rPr lang="en-US" sz="1400" b="0" i="0" u="none" strike="noStrike">
                <a:solidFill>
                  <a:srgbClr val="000000"/>
                </a:solidFill>
                <a:latin typeface="Pretendard Light"/>
              </a:rPr>
              <a:t>   ⏐   MAIL : </a:t>
            </a:r>
            <a:r>
              <a:rPr lang="en-US" altLang="ko-KR" sz="1400" b="0" i="0" u="none" strike="noStrike">
                <a:solidFill>
                  <a:srgbClr val="000000"/>
                </a:solidFill>
                <a:latin typeface="Pretendard Light"/>
              </a:rPr>
              <a:t>sungone000604@gmail.com</a:t>
            </a:r>
            <a:endParaRPr lang="en-US" altLang="ko-KR" sz="1400" b="0" i="0" u="none" strike="noStrike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04400" y="8293100"/>
            <a:ext cx="6629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altLang="ko-KR" sz="1800" b="0" i="0" u="none" strike="noStrike">
                <a:solidFill>
                  <a:srgbClr val="000000"/>
                </a:solidFill>
                <a:latin typeface="Pretendard SemiBold"/>
              </a:rPr>
              <a:t>Programmer</a:t>
            </a:r>
            <a:endParaRPr lang="en-US" altLang="ko-KR" sz="1800" b="0" i="0" u="none" strike="noStrike">
              <a:solidFill>
                <a:srgbClr val="000000"/>
              </a:solidFill>
              <a:latin typeface="Pretendard Semi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817100" y="8661400"/>
            <a:ext cx="6616700" cy="24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1400" b="0" i="0" u="none" strike="noStrike">
                <a:solidFill>
                  <a:srgbClr val="000000"/>
                </a:solidFill>
                <a:latin typeface="Pretendard Light"/>
              </a:rPr>
              <a:t>조성원</a:t>
            </a:r>
            <a:r>
              <a:rPr lang="en-US" sz="1400" b="0" i="0" u="none" strike="noStrike">
                <a:solidFill>
                  <a:srgbClr val="000000"/>
                </a:solidFill>
                <a:latin typeface="Pretendard Light"/>
              </a:rPr>
              <a:t> (</a:t>
            </a:r>
            <a:r>
              <a:rPr lang="en-US" altLang="ko-KR" sz="1400" b="0" i="0" u="none" strike="noStrike">
                <a:solidFill>
                  <a:srgbClr val="000000"/>
                </a:solidFill>
                <a:latin typeface="Pretendard Light"/>
              </a:rPr>
              <a:t>2000</a:t>
            </a:r>
            <a:r>
              <a:rPr lang="en-US" sz="1400" b="0" i="0" u="none" strike="noStrike">
                <a:solidFill>
                  <a:srgbClr val="000000"/>
                </a:solidFill>
                <a:latin typeface="Pretendard Light"/>
              </a:rPr>
              <a:t>.0</a:t>
            </a:r>
            <a:r>
              <a:rPr lang="en-US" altLang="ko-KR" sz="1400" b="0" i="0" u="none" strike="noStrike">
                <a:solidFill>
                  <a:srgbClr val="000000"/>
                </a:solidFill>
                <a:latin typeface="Pretendard Light"/>
              </a:rPr>
              <a:t>6</a:t>
            </a:r>
            <a:r>
              <a:rPr lang="en-US" sz="1400" b="0" i="0" u="none" strike="noStrike">
                <a:solidFill>
                  <a:srgbClr val="000000"/>
                </a:solidFill>
                <a:latin typeface="Pretendard Light"/>
              </a:rPr>
              <a:t>.0</a:t>
            </a:r>
            <a:r>
              <a:rPr lang="en-US" altLang="ko-KR" sz="1400" b="0" i="0" u="none" strike="noStrike">
                <a:solidFill>
                  <a:srgbClr val="000000"/>
                </a:solidFill>
                <a:latin typeface="Pretendard Light"/>
              </a:rPr>
              <a:t>4</a:t>
            </a:r>
            <a:r>
              <a:rPr lang="en-US" sz="1400" b="0" i="0" u="none" strike="noStrike">
                <a:solidFill>
                  <a:srgbClr val="000000"/>
                </a:solidFill>
                <a:latin typeface="Pretendard Light"/>
              </a:rPr>
              <a:t>)   ⏐ </a:t>
            </a:r>
            <a:r>
              <a:rPr lang="en-US" sz="1400" b="0" i="0" u="none" strike="noStrike">
                <a:solidFill>
                  <a:srgbClr val="000000"/>
                </a:solidFill>
                <a:latin typeface="Pretendard Light"/>
                <a:hlinkClick r:id="rId6"/>
              </a:rPr>
              <a:t>  </a:t>
            </a:r>
            <a:r>
              <a:rPr lang="en-US" altLang="ko-KR" sz="1400" b="0" i="0" u="none" strike="noStrike">
                <a:solidFill>
                  <a:srgbClr val="000000"/>
                </a:solidFill>
                <a:latin typeface="Pretendard Light"/>
                <a:hlinkClick r:id="rId6"/>
              </a:rPr>
              <a:t>https://github.com/sungone</a:t>
            </a:r>
            <a:endParaRPr lang="en-US" altLang="ko-KR" sz="1400" b="0" i="0" u="none" strike="noStrike">
              <a:solidFill>
                <a:srgbClr val="000000"/>
              </a:solidFill>
              <a:latin typeface="Pretendar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1100" y="8851900"/>
            <a:ext cx="159258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1100" y="2590800"/>
            <a:ext cx="159258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30300" y="1625600"/>
            <a:ext cx="160020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000000"/>
                </a:solidFill>
                <a:ea typeface="Pretendard SemiBold"/>
              </a:rPr>
              <a:t>티유월드</a:t>
            </a:r>
            <a:endParaRPr lang="ko-KR" altLang="en-US" sz="38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713200" y="1625600"/>
            <a:ext cx="381000" cy="266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sz="1500" b="0" i="0" u="none" strike="noStrike">
                <a:solidFill>
                  <a:srgbClr val="000000"/>
                </a:solidFill>
                <a:latin typeface="Pretendard Bold"/>
              </a:rPr>
              <a:t>0</a:t>
            </a:r>
            <a:r>
              <a:rPr lang="en-US" altLang="ko-KR" sz="1500" b="0" i="0" u="none" strike="noStrike">
                <a:solidFill>
                  <a:srgbClr val="000000"/>
                </a:solidFill>
                <a:latin typeface="Pretendard Bold"/>
              </a:rPr>
              <a:t>1</a:t>
            </a:r>
            <a:endParaRPr lang="en-US" altLang="ko-KR" sz="15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1219200" y="3733800"/>
            <a:ext cx="10058400" cy="2819400"/>
          </a:xfrm>
          <a:prstGeom prst="rect">
            <a:avLst/>
          </a:prstGeom>
        </p:spPr>
        <p:txBody>
          <a:bodyPr lIns="0" tIns="0" rIns="0" bIns="0" anchor="ctr"/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구현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인벤토리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상점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퀘스트 등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)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로그인, 로비, 인게임 UI 전반을 설계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구현하였습니다. 로그인 UI에서 계정 접속을 처리하고, 로비 UI에서 캐릭터 선택과 진입 과정을 거쳐, 인게임 UI에서는 채널 선택, 캐릭터 상태, 채팅, 퀘스트, NPC 상호작용, 인벤토리, 상점, 친구 목록 등 다양한 기능을 모듈화된 위젯 형태로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구현했습니다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 이를 통해 각 UI가 독립적으로 동작하면서도 유기적으로 연결되도록 구조화하여, 확장성과 유지보수성을 고려한 UI 시스템을 구축하였습니다.</a:t>
            </a:r>
            <a:endPara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43000" y="9029700"/>
            <a:ext cx="15925800" cy="4743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코드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hlinkClick r:id="rId7"/>
              </a:rPr>
              <a:t>https://github.com/sungone/GP2025/tree/main/Source/GP2025/UI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639800" y="2908803"/>
            <a:ext cx="2044700" cy="55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4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1100" y="8851900"/>
            <a:ext cx="159258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1100" y="2590800"/>
            <a:ext cx="159258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30300" y="1625600"/>
            <a:ext cx="160020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altLang="ko-KR" sz="3800" b="0" i="0" u="none" strike="noStrike">
                <a:solidFill>
                  <a:srgbClr val="000000"/>
                </a:solidFill>
                <a:ea typeface="Pretendard SemiBold"/>
              </a:rPr>
              <a:t>Unity Of Mind</a:t>
            </a:r>
            <a:endParaRPr lang="en-US" altLang="ko-KR" sz="38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713200" y="1625600"/>
            <a:ext cx="381000" cy="266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sz="1500" b="0" i="0" u="none" strike="noStrike">
                <a:solidFill>
                  <a:srgbClr val="000000"/>
                </a:solidFill>
                <a:latin typeface="Pretendard Bold"/>
              </a:rPr>
              <a:t>0</a:t>
            </a:r>
            <a:r>
              <a:rPr lang="en-US" altLang="ko-KR" sz="1500" b="0" i="0" u="none" strike="noStrike">
                <a:solidFill>
                  <a:srgbClr val="000000"/>
                </a:solidFill>
                <a:latin typeface="Pretendard Bold"/>
              </a:rPr>
              <a:t>2</a:t>
            </a:r>
            <a:endParaRPr lang="en-US" altLang="ko-KR" sz="1500" b="0" i="0" u="none" strike="noStrike">
              <a:solidFill>
                <a:srgbClr val="000000"/>
              </a:solidFill>
              <a:latin typeface="Pretendard Bold"/>
            </a:endParaRPr>
          </a:p>
        </p:txBody>
      </p:sp>
    </p:spTree>
    <p:extLst>
      <p:ext uri="{BB962C8B-B14F-4D97-AF65-F5344CB8AC3E}">
        <p14:creationId xmlns:p14="http://schemas.microsoft.com/office/powerpoint/2010/main" val="407471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1100" y="8851900"/>
            <a:ext cx="159258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1100" y="2590800"/>
            <a:ext cx="159258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30300" y="1625600"/>
            <a:ext cx="160020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altLang="ko-KR" sz="3800" b="0" i="0" u="none" strike="noStrike">
                <a:solidFill>
                  <a:srgbClr val="000000"/>
                </a:solidFill>
                <a:ea typeface="Pretendard SemiBold"/>
              </a:rPr>
              <a:t>Unity Of Mind</a:t>
            </a:r>
            <a:endParaRPr lang="en-US" altLang="ko-KR" sz="38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713200" y="1625600"/>
            <a:ext cx="381000" cy="266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sz="1500" b="0" i="0" u="none" strike="noStrike">
                <a:solidFill>
                  <a:srgbClr val="000000"/>
                </a:solidFill>
                <a:latin typeface="Pretendard Bold"/>
              </a:rPr>
              <a:t>0</a:t>
            </a:r>
            <a:r>
              <a:rPr lang="en-US" altLang="ko-KR" sz="1500" b="0" i="0" u="none" strike="noStrike">
                <a:solidFill>
                  <a:srgbClr val="000000"/>
                </a:solidFill>
                <a:latin typeface="Pretendard Bold"/>
              </a:rPr>
              <a:t>2</a:t>
            </a:r>
            <a:endParaRPr lang="en-US" altLang="ko-KR" sz="1500" b="0" i="0" u="none" strike="noStrike">
              <a:solidFill>
                <a:srgbClr val="000000"/>
              </a:solidFill>
              <a:latin typeface="Pretendard Bold"/>
            </a:endParaRPr>
          </a:p>
        </p:txBody>
      </p:sp>
    </p:spTree>
    <p:extLst>
      <p:ext uri="{BB962C8B-B14F-4D97-AF65-F5344CB8AC3E}">
        <p14:creationId xmlns:p14="http://schemas.microsoft.com/office/powerpoint/2010/main" val="85083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1100" y="2603500"/>
            <a:ext cx="15925800" cy="787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1100" y="8851900"/>
            <a:ext cx="159258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81100" y="2590800"/>
            <a:ext cx="159258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30300" y="1625600"/>
            <a:ext cx="160020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000000"/>
                </a:solidFill>
                <a:ea typeface="Pretendard SemiBold"/>
              </a:rPr>
              <a:t>티유월드</a:t>
            </a:r>
            <a:endParaRPr lang="ko-KR" altLang="en-US" sz="38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713200" y="1625600"/>
            <a:ext cx="381000" cy="266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sz="1500" b="0" i="0" u="none" strike="noStrike">
                <a:solidFill>
                  <a:srgbClr val="000000"/>
                </a:solidFill>
                <a:latin typeface="Pretendard Bold"/>
              </a:rPr>
              <a:t>0</a:t>
            </a:r>
            <a:r>
              <a:rPr lang="en-US" altLang="ko-KR" sz="1500" b="0" i="0" u="none" strike="noStrike">
                <a:solidFill>
                  <a:srgbClr val="000000"/>
                </a:solidFill>
                <a:latin typeface="Pretendard Bold"/>
              </a:rPr>
              <a:t>1</a:t>
            </a:r>
            <a:endParaRPr lang="en-US" altLang="ko-KR" sz="15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81100" y="3390900"/>
            <a:ext cx="159258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81100" y="4635500"/>
            <a:ext cx="159258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6200000">
            <a:off x="11468100" y="4013200"/>
            <a:ext cx="6477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6172200" y="4013200"/>
            <a:ext cx="6477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6200000">
            <a:off x="7366000" y="6743700"/>
            <a:ext cx="35560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181100" y="4965700"/>
            <a:ext cx="3594100" cy="3556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092700" y="4965700"/>
            <a:ext cx="3594100" cy="35560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435100" y="2794000"/>
            <a:ext cx="154305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2200" b="0" i="0" u="none" strike="noStrike">
                <a:solidFill>
                  <a:srgbClr val="000000"/>
                </a:solidFill>
                <a:ea typeface="Pretendard SemiBold"/>
              </a:rPr>
              <a:t> 점령당한 한국공학대학교를 되찾기 위해 싸우는 </a:t>
            </a:r>
            <a:r>
              <a:rPr lang="en-US" altLang="ko-KR" sz="2200" b="0" i="0" u="none" strike="noStrike">
                <a:solidFill>
                  <a:srgbClr val="000000"/>
                </a:solidFill>
                <a:ea typeface="Pretendard SemiBold"/>
              </a:rPr>
              <a:t>MMORPG</a:t>
            </a:r>
            <a:r>
              <a:rPr lang="ko-KR" altLang="en-US" sz="2200" b="0" i="0" u="none" strike="noStrike">
                <a:solidFill>
                  <a:srgbClr val="000000"/>
                </a:solidFill>
                <a:ea typeface="Pretendard SemiBold"/>
              </a:rPr>
              <a:t> 게임</a:t>
            </a:r>
            <a:endParaRPr lang="ko-KR" altLang="en-US" sz="22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55700" y="3860800"/>
            <a:ext cx="49149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ko-KR" sz="1700" b="0" i="0" u="none" strike="noStrike">
                <a:solidFill>
                  <a:srgbClr val="000000"/>
                </a:solidFill>
                <a:ea typeface="Pretendard Light"/>
              </a:rPr>
              <a:t>이곳에</a:t>
            </a: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0" i="0" u="none" strike="noStrike">
                <a:solidFill>
                  <a:srgbClr val="000000"/>
                </a:solidFill>
                <a:ea typeface="Pretendard Light"/>
              </a:rPr>
              <a:t>브랜드</a:t>
            </a: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0" i="0" u="none" strike="noStrike">
                <a:solidFill>
                  <a:srgbClr val="000000"/>
                </a:solidFill>
                <a:ea typeface="Pretendard Light"/>
              </a:rPr>
              <a:t>이름을</a:t>
            </a: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0" i="0" u="none" strike="noStrike">
                <a:solidFill>
                  <a:srgbClr val="000000"/>
                </a:solidFill>
                <a:ea typeface="Pretendard Light"/>
              </a:rPr>
              <a:t>입력해</a:t>
            </a: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0" i="0" u="none" strike="noStrike">
                <a:solidFill>
                  <a:srgbClr val="000000"/>
                </a:solidFill>
                <a:ea typeface="Pretendard Light"/>
              </a:rPr>
              <a:t>주세요</a:t>
            </a: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.</a:t>
            </a:r>
            <a:endParaRPr lang="en-US" sz="1700" b="0" i="0" u="none" strike="noStrike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692900" y="3860800"/>
            <a:ext cx="49149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ko-KR" sz="1700" b="0" i="0" u="none" strike="noStrike">
                <a:solidFill>
                  <a:srgbClr val="000000"/>
                </a:solidFill>
                <a:ea typeface="Pretendard Light"/>
              </a:rPr>
              <a:t>사용</a:t>
            </a: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0" i="0" u="none" strike="noStrike">
                <a:solidFill>
                  <a:srgbClr val="000000"/>
                </a:solidFill>
                <a:ea typeface="Pretendard Light"/>
              </a:rPr>
              <a:t>기술을</a:t>
            </a: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0" i="0" u="none" strike="noStrike">
                <a:solidFill>
                  <a:srgbClr val="000000"/>
                </a:solidFill>
                <a:ea typeface="Pretendard Light"/>
              </a:rPr>
              <a:t>입력해</a:t>
            </a: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0" i="0" u="none" strike="noStrike">
                <a:solidFill>
                  <a:srgbClr val="000000"/>
                </a:solidFill>
                <a:ea typeface="Pretendard Light"/>
              </a:rPr>
              <a:t>주세요</a:t>
            </a: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.</a:t>
            </a:r>
            <a:endParaRPr lang="en-US" sz="1700" b="0" i="0" u="none" strike="noStrike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217400" y="3860800"/>
            <a:ext cx="49149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20</a:t>
            </a: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24</a:t>
            </a: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.0</a:t>
            </a: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9</a:t>
            </a:r>
            <a:r>
              <a:rPr lang="ko-KR" altLang="en-US" sz="17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~</a:t>
            </a:r>
            <a:r>
              <a:rPr lang="ko-KR" altLang="en-US" sz="17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20</a:t>
            </a: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25</a:t>
            </a:r>
            <a:r>
              <a:rPr lang="en-US" sz="1700" b="0" i="0" u="none" strike="noStrike">
                <a:solidFill>
                  <a:srgbClr val="000000"/>
                </a:solidFill>
                <a:latin typeface="Pretendard Light"/>
              </a:rPr>
              <a:t>.0</a:t>
            </a: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7</a:t>
            </a:r>
            <a:endParaRPr lang="en-US" altLang="ko-KR" sz="1700" b="0" i="0" u="none" strike="noStrike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563100" y="5029200"/>
            <a:ext cx="7594600" cy="342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1100"/>
              </a:lnSpc>
              <a:defRPr/>
            </a:pP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참여한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주요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프로젝트의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결과물을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간략하게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입력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 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하세요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프로젝트의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정성적인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내용과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결과의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정량적인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수치를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적어주는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것이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좋습니다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얼마나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효율이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올랐는지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숫자로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보여주면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더욱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깔끔합니다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참여한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주요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프로젝트의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결과물을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간략하게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입력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 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하세요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프로젝트의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정성적인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내용과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결과의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정량적인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수치를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적어주는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것이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좋습니다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얼마나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효율이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올랐는지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숫자로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보여주면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더욱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깔끔합니다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참여한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주요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프로젝트의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결과물을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간략하게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입력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 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하세요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.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프로젝트의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정성적인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내용과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결과의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정량적인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수치를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적어주는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것이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SemiBold"/>
              </a:rPr>
              <a:t>좋습니다</a:t>
            </a:r>
            <a:r>
              <a:rPr lang="en-US" sz="1800" b="0" i="0" u="none" strike="noStrike">
                <a:solidFill>
                  <a:srgbClr val="000000"/>
                </a:solidFill>
                <a:latin typeface="Pretendard SemiBold"/>
              </a:rPr>
              <a:t>.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얼마나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효율이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올랐는지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숫자로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보여주면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더욱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깔끔합니다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참여한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주요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프로젝트의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결과물을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간략하게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입력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 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하세요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프로젝트의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정성적인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내용과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결과의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정량적인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수치를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적어주는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것이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0" i="0" u="none" strike="noStrike">
                <a:solidFill>
                  <a:srgbClr val="000000"/>
                </a:solidFill>
                <a:ea typeface="Pretendard Light"/>
              </a:rPr>
              <a:t>좋습니다</a:t>
            </a:r>
            <a:r>
              <a:rPr lang="en-US" sz="1800" b="0" i="0" u="none" strike="noStrike">
                <a:solidFill>
                  <a:srgbClr val="000000"/>
                </a:solidFill>
                <a:latin typeface="Pretendard Light"/>
              </a:rPr>
              <a:t>. </a:t>
            </a:r>
            <a:endParaRPr lang="en-US" sz="1800" b="0" i="0" u="none" strike="noStrike">
              <a:solidFill>
                <a:srgbClr val="000000"/>
              </a:solidFill>
              <a:latin typeface="Pretend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198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8851900"/>
            <a:ext cx="159258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2590800"/>
            <a:ext cx="159258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6464300" y="5715000"/>
            <a:ext cx="5359400" cy="127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155700" y="9118600"/>
            <a:ext cx="15963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32800"/>
              </a:lnSpc>
            </a:pP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이곳에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자신의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매력을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보일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수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있는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소개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글을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기재해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주세요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개성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있는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 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자기소개를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입력해주세요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. 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또는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목차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페이지에서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필요한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내용을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적어도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좋아요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8400" y="863600"/>
            <a:ext cx="15951200" cy="24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400" b="false" i="false" u="none" strike="noStrike" spc="100">
                <a:solidFill>
                  <a:srgbClr val="000000"/>
                </a:solidFill>
                <a:latin typeface="Pretendard Light"/>
              </a:rPr>
              <a:t>KIM MI RI PORTFOLIO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0300" y="1625600"/>
            <a:ext cx="160020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800" b="false" i="false" u="none" strike="noStrike">
                <a:solidFill>
                  <a:srgbClr val="000000"/>
                </a:solidFill>
                <a:ea typeface="Pretendard SemiBold"/>
              </a:rPr>
              <a:t>스킬</a:t>
            </a:r>
            <a:r>
              <a:rPr lang="en-US" sz="38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800" b="false" i="false" u="none" strike="noStrike">
                <a:solidFill>
                  <a:srgbClr val="000000"/>
                </a:solidFill>
                <a:ea typeface="Pretendard SemiBold"/>
              </a:rPr>
              <a:t>및</a:t>
            </a:r>
            <a:r>
              <a:rPr lang="en-US" sz="38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800" b="false" i="false" u="none" strike="noStrike">
                <a:solidFill>
                  <a:srgbClr val="000000"/>
                </a:solidFill>
                <a:ea typeface="Pretendard SemiBold"/>
              </a:rPr>
              <a:t>역량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13200" y="1625600"/>
            <a:ext cx="3810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Pretendard Bold"/>
              </a:rPr>
              <a:t>02</a:t>
            </a:r>
          </a:p>
        </p:txBody>
      </p: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39900" y="5575300"/>
            <a:ext cx="190500" cy="190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30400" y="5575300"/>
            <a:ext cx="190500" cy="190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133600" y="5575300"/>
            <a:ext cx="190500" cy="19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336800" y="5575300"/>
            <a:ext cx="190500" cy="190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40000" y="5575300"/>
            <a:ext cx="190500" cy="190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43300" y="5575300"/>
            <a:ext cx="190500" cy="190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746500" y="5575300"/>
            <a:ext cx="190500" cy="190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949700" y="5575300"/>
            <a:ext cx="190500" cy="190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152900" y="5575300"/>
            <a:ext cx="190500" cy="190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343400" y="5575300"/>
            <a:ext cx="190500" cy="190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59400" y="5575300"/>
            <a:ext cx="190500" cy="190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562600" y="5575300"/>
            <a:ext cx="190500" cy="190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765800" y="5575300"/>
            <a:ext cx="190500" cy="190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956300" y="5575300"/>
            <a:ext cx="190500" cy="1905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159500" y="5575300"/>
            <a:ext cx="190500" cy="1905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175500" y="5575300"/>
            <a:ext cx="190500" cy="1905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378700" y="5575300"/>
            <a:ext cx="190500" cy="1905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569200" y="5575300"/>
            <a:ext cx="190500" cy="1905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72400" y="5575300"/>
            <a:ext cx="190500" cy="1905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975600" y="5575300"/>
            <a:ext cx="190500" cy="1905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35100" y="3276600"/>
            <a:ext cx="1587500" cy="1587500"/>
          </a:xfrm>
          <a:prstGeom prst="rect">
            <a:avLst/>
          </a:prstGeom>
        </p:spPr>
      </p:pic>
      <p:sp>
        <p:nvSpPr>
          <p:cNvPr name="TextBox 34" id="34"/>
          <p:cNvSpPr txBox="true"/>
          <p:nvPr/>
        </p:nvSpPr>
        <p:spPr>
          <a:xfrm rot="0">
            <a:off x="1587500" y="3886200"/>
            <a:ext cx="12827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Pretendard SemiBold"/>
              </a:rPr>
              <a:t>PPT</a:t>
            </a:r>
          </a:p>
        </p:txBody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251200" y="3276600"/>
            <a:ext cx="1587500" cy="1587500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3403600" y="3886200"/>
            <a:ext cx="12827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Pretendard SemiBold"/>
              </a:rPr>
              <a:t>EXCEL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067300" y="3276600"/>
            <a:ext cx="1587500" cy="1587500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5219700" y="3886200"/>
            <a:ext cx="12827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Pretendard SemiBold"/>
              </a:rPr>
              <a:t>DATA</a:t>
            </a:r>
          </a:p>
        </p:txBody>
      </p:sp>
      <p:pic>
        <p:nvPicPr>
          <p:cNvPr name="Picture 39" id="3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883400" y="3276600"/>
            <a:ext cx="1587500" cy="1587500"/>
          </a:xfrm>
          <a:prstGeom prst="rect">
            <a:avLst/>
          </a:prstGeom>
        </p:spPr>
      </p:pic>
      <p:sp>
        <p:nvSpPr>
          <p:cNvPr name="TextBox 40" id="40"/>
          <p:cNvSpPr txBox="true"/>
          <p:nvPr/>
        </p:nvSpPr>
        <p:spPr>
          <a:xfrm rot="0">
            <a:off x="7023100" y="3886200"/>
            <a:ext cx="12827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Pretendard SemiBold"/>
              </a:rPr>
              <a:t>PS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09700" y="5067300"/>
            <a:ext cx="16383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Pretendard SemiBold"/>
              </a:rPr>
              <a:t>프레젠테이션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225800" y="5067300"/>
            <a:ext cx="16383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Pretendard SemiBold"/>
              </a:rPr>
              <a:t>통계</a:t>
            </a:r>
            <a:r>
              <a:rPr lang="en-US" sz="20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Pretendard SemiBold"/>
              </a:rPr>
              <a:t>분석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041900" y="5067300"/>
            <a:ext cx="16383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Pretendard SemiBold"/>
              </a:rPr>
              <a:t>데이터</a:t>
            </a:r>
            <a:r>
              <a:rPr lang="en-US" sz="20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Pretendard SemiBold"/>
              </a:rPr>
              <a:t>분석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858000" y="5067300"/>
            <a:ext cx="16383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Pretendard SemiBold"/>
              </a:rPr>
              <a:t>그래픽툴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804400" y="5067300"/>
            <a:ext cx="16383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Pretendard SemiBold"/>
              </a:rPr>
              <a:t>70%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620500" y="5067300"/>
            <a:ext cx="16383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Pretendard SemiBold"/>
              </a:rPr>
              <a:t>80%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423900" y="5067300"/>
            <a:ext cx="16383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Pretendard SemiBold"/>
              </a:rPr>
              <a:t>70%</a:t>
            </a:r>
          </a:p>
        </p:txBody>
      </p:sp>
      <p:pic>
        <p:nvPicPr>
          <p:cNvPr name="Picture 48" id="4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829800" y="3175000"/>
            <a:ext cx="1574800" cy="1790700"/>
          </a:xfrm>
          <a:prstGeom prst="rect">
            <a:avLst/>
          </a:prstGeom>
        </p:spPr>
      </p:pic>
      <p:sp>
        <p:nvSpPr>
          <p:cNvPr name="TextBox 49" id="49"/>
          <p:cNvSpPr txBox="true"/>
          <p:nvPr/>
        </p:nvSpPr>
        <p:spPr>
          <a:xfrm rot="0">
            <a:off x="9982200" y="3886200"/>
            <a:ext cx="12827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Pretendard SemiBold"/>
              </a:rPr>
              <a:t>분석력</a:t>
            </a:r>
          </a:p>
        </p:txBody>
      </p:sp>
      <p:pic>
        <p:nvPicPr>
          <p:cNvPr name="Picture 50" id="5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645900" y="3175000"/>
            <a:ext cx="1574800" cy="1790700"/>
          </a:xfrm>
          <a:prstGeom prst="rect">
            <a:avLst/>
          </a:prstGeom>
        </p:spPr>
      </p:pic>
      <p:sp>
        <p:nvSpPr>
          <p:cNvPr name="TextBox 51" id="51"/>
          <p:cNvSpPr txBox="true"/>
          <p:nvPr/>
        </p:nvSpPr>
        <p:spPr>
          <a:xfrm rot="0">
            <a:off x="11785600" y="3886200"/>
            <a:ext cx="12827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Pretendard SemiBold"/>
              </a:rPr>
              <a:t>기획력</a:t>
            </a:r>
          </a:p>
        </p:txBody>
      </p:sp>
      <p:pic>
        <p:nvPicPr>
          <p:cNvPr name="Picture 52" id="5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449300" y="3175000"/>
            <a:ext cx="1574800" cy="1790700"/>
          </a:xfrm>
          <a:prstGeom prst="rect">
            <a:avLst/>
          </a:prstGeom>
        </p:spPr>
      </p:pic>
      <p:sp>
        <p:nvSpPr>
          <p:cNvPr name="TextBox 53" id="53"/>
          <p:cNvSpPr txBox="true"/>
          <p:nvPr/>
        </p:nvSpPr>
        <p:spPr>
          <a:xfrm rot="0">
            <a:off x="13601700" y="3886200"/>
            <a:ext cx="12827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Pretendard SemiBold"/>
              </a:rPr>
              <a:t>설득력</a:t>
            </a:r>
          </a:p>
        </p:txBody>
      </p:sp>
      <p:pic>
        <p:nvPicPr>
          <p:cNvPr name="Picture 54" id="5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265400" y="3175000"/>
            <a:ext cx="1574800" cy="17907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21900" y="5575300"/>
            <a:ext cx="190500" cy="190500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325100" y="5575300"/>
            <a:ext cx="190500" cy="190500"/>
          </a:xfrm>
          <a:prstGeom prst="rect">
            <a:avLst/>
          </a:prstGeom>
        </p:spPr>
      </p:pic>
      <p:pic>
        <p:nvPicPr>
          <p:cNvPr name="Picture 57" id="5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528300" y="5575300"/>
            <a:ext cx="190500" cy="190500"/>
          </a:xfrm>
          <a:prstGeom prst="rect">
            <a:avLst/>
          </a:prstGeom>
        </p:spPr>
      </p:pic>
      <p:pic>
        <p:nvPicPr>
          <p:cNvPr name="Picture 58" id="5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18800" y="5575300"/>
            <a:ext cx="190500" cy="190500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922000" y="5575300"/>
            <a:ext cx="190500" cy="190500"/>
          </a:xfrm>
          <a:prstGeom prst="rect">
            <a:avLst/>
          </a:prstGeom>
        </p:spPr>
      </p:pic>
      <p:pic>
        <p:nvPicPr>
          <p:cNvPr name="Picture 60" id="6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938000" y="5575300"/>
            <a:ext cx="190500" cy="190500"/>
          </a:xfrm>
          <a:prstGeom prst="rect">
            <a:avLst/>
          </a:prstGeom>
        </p:spPr>
      </p:pic>
      <p:pic>
        <p:nvPicPr>
          <p:cNvPr name="Picture 61" id="6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141200" y="5575300"/>
            <a:ext cx="190500" cy="190500"/>
          </a:xfrm>
          <a:prstGeom prst="rect">
            <a:avLst/>
          </a:prstGeom>
        </p:spPr>
      </p:pic>
      <p:pic>
        <p:nvPicPr>
          <p:cNvPr name="Picture 62" id="6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331700" y="5575300"/>
            <a:ext cx="190500" cy="190500"/>
          </a:xfrm>
          <a:prstGeom prst="rect">
            <a:avLst/>
          </a:prstGeom>
        </p:spPr>
      </p:pic>
      <p:pic>
        <p:nvPicPr>
          <p:cNvPr name="Picture 63" id="6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34900" y="5575300"/>
            <a:ext cx="190500" cy="190500"/>
          </a:xfrm>
          <a:prstGeom prst="rect">
            <a:avLst/>
          </a:prstGeom>
        </p:spPr>
      </p:pic>
      <p:pic>
        <p:nvPicPr>
          <p:cNvPr name="Picture 64" id="6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738100" y="5575300"/>
            <a:ext cx="190500" cy="190500"/>
          </a:xfrm>
          <a:prstGeom prst="rect">
            <a:avLst/>
          </a:prstGeom>
        </p:spPr>
      </p:pic>
      <p:pic>
        <p:nvPicPr>
          <p:cNvPr name="Picture 65" id="6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741400" y="5575300"/>
            <a:ext cx="190500" cy="190500"/>
          </a:xfrm>
          <a:prstGeom prst="rect">
            <a:avLst/>
          </a:prstGeom>
        </p:spPr>
      </p:pic>
      <p:pic>
        <p:nvPicPr>
          <p:cNvPr name="Picture 66" id="6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944600" y="5575300"/>
            <a:ext cx="190500" cy="190500"/>
          </a:xfrm>
          <a:prstGeom prst="rect">
            <a:avLst/>
          </a:prstGeom>
        </p:spPr>
      </p:pic>
      <p:pic>
        <p:nvPicPr>
          <p:cNvPr name="Picture 67" id="6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147800" y="5575300"/>
            <a:ext cx="190500" cy="190500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338300" y="5575300"/>
            <a:ext cx="190500" cy="190500"/>
          </a:xfrm>
          <a:prstGeom prst="rect">
            <a:avLst/>
          </a:prstGeom>
        </p:spPr>
      </p:pic>
      <p:pic>
        <p:nvPicPr>
          <p:cNvPr name="Picture 69" id="6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541500" y="5575300"/>
            <a:ext cx="190500" cy="190500"/>
          </a:xfrm>
          <a:prstGeom prst="rect">
            <a:avLst/>
          </a:prstGeom>
        </p:spPr>
      </p:pic>
      <p:pic>
        <p:nvPicPr>
          <p:cNvPr name="Picture 70" id="7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557500" y="5575300"/>
            <a:ext cx="190500" cy="190500"/>
          </a:xfrm>
          <a:prstGeom prst="rect">
            <a:avLst/>
          </a:prstGeom>
        </p:spPr>
      </p:pic>
      <p:pic>
        <p:nvPicPr>
          <p:cNvPr name="Picture 71" id="7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60700" y="5575300"/>
            <a:ext cx="190500" cy="190500"/>
          </a:xfrm>
          <a:prstGeom prst="rect">
            <a:avLst/>
          </a:prstGeom>
        </p:spPr>
      </p:pic>
      <p:pic>
        <p:nvPicPr>
          <p:cNvPr name="Picture 72" id="7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951200" y="5575300"/>
            <a:ext cx="190500" cy="190500"/>
          </a:xfrm>
          <a:prstGeom prst="rect">
            <a:avLst/>
          </a:prstGeom>
        </p:spPr>
      </p:pic>
      <p:pic>
        <p:nvPicPr>
          <p:cNvPr name="Picture 73" id="7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154400" y="5575300"/>
            <a:ext cx="190500" cy="190500"/>
          </a:xfrm>
          <a:prstGeom prst="rect">
            <a:avLst/>
          </a:prstGeom>
        </p:spPr>
      </p:pic>
      <p:pic>
        <p:nvPicPr>
          <p:cNvPr name="Picture 74" id="7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357600" y="5575300"/>
            <a:ext cx="190500" cy="190500"/>
          </a:xfrm>
          <a:prstGeom prst="rect">
            <a:avLst/>
          </a:prstGeom>
        </p:spPr>
      </p:pic>
      <p:sp>
        <p:nvSpPr>
          <p:cNvPr name="TextBox 75" id="75"/>
          <p:cNvSpPr txBox="true"/>
          <p:nvPr/>
        </p:nvSpPr>
        <p:spPr>
          <a:xfrm rot="0">
            <a:off x="15405100" y="3886200"/>
            <a:ext cx="12827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Pretendard SemiBold"/>
              </a:rPr>
              <a:t>포용력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5240000" y="5067300"/>
            <a:ext cx="16383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Pretendard SemiBold"/>
              </a:rPr>
              <a:t>90%</a:t>
            </a:r>
          </a:p>
        </p:txBody>
      </p:sp>
      <p:pic>
        <p:nvPicPr>
          <p:cNvPr name="Picture 77" id="7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81100" y="6451600"/>
            <a:ext cx="7543800" cy="596900"/>
          </a:xfrm>
          <a:prstGeom prst="rect">
            <a:avLst/>
          </a:prstGeom>
        </p:spPr>
      </p:pic>
      <p:pic>
        <p:nvPicPr>
          <p:cNvPr name="Picture 78" id="7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81100" y="6426200"/>
            <a:ext cx="7543800" cy="12700"/>
          </a:xfrm>
          <a:prstGeom prst="rect">
            <a:avLst/>
          </a:prstGeom>
        </p:spPr>
      </p:pic>
      <p:pic>
        <p:nvPicPr>
          <p:cNvPr name="Picture 79" id="7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81100" y="7048500"/>
            <a:ext cx="7543800" cy="12700"/>
          </a:xfrm>
          <a:prstGeom prst="rect">
            <a:avLst/>
          </a:prstGeom>
        </p:spPr>
      </p:pic>
      <p:sp>
        <p:nvSpPr>
          <p:cNvPr name="TextBox 80" id="80"/>
          <p:cNvSpPr txBox="true"/>
          <p:nvPr/>
        </p:nvSpPr>
        <p:spPr>
          <a:xfrm rot="0">
            <a:off x="1422400" y="6591300"/>
            <a:ext cx="7061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프로그램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사용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능력</a:t>
            </a:r>
          </a:p>
        </p:txBody>
      </p:sp>
      <p:pic>
        <p:nvPicPr>
          <p:cNvPr name="Picture 81" id="8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563100" y="6438900"/>
            <a:ext cx="7543800" cy="12700"/>
          </a:xfrm>
          <a:prstGeom prst="rect">
            <a:avLst/>
          </a:prstGeom>
        </p:spPr>
      </p:pic>
      <p:pic>
        <p:nvPicPr>
          <p:cNvPr name="Picture 82" id="8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563100" y="7048500"/>
            <a:ext cx="7543800" cy="12700"/>
          </a:xfrm>
          <a:prstGeom prst="rect">
            <a:avLst/>
          </a:prstGeom>
        </p:spPr>
      </p:pic>
      <p:pic>
        <p:nvPicPr>
          <p:cNvPr name="Picture 83" id="8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63100" y="6451600"/>
            <a:ext cx="7543800" cy="596900"/>
          </a:xfrm>
          <a:prstGeom prst="rect">
            <a:avLst/>
          </a:prstGeom>
        </p:spPr>
      </p:pic>
      <p:sp>
        <p:nvSpPr>
          <p:cNvPr name="TextBox 84" id="84"/>
          <p:cNvSpPr txBox="true"/>
          <p:nvPr/>
        </p:nvSpPr>
        <p:spPr>
          <a:xfrm rot="0">
            <a:off x="9804400" y="6591300"/>
            <a:ext cx="7061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마케터로서의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역량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181100" y="7353300"/>
            <a:ext cx="7581900" cy="1041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사용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가능한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프로그램과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자신의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역량을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연결시켜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간략하게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입력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 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하세요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얼마나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사용할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수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있는지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숫자로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보여주면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더욱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깔끔합니다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사용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가능한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프로그램과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자신의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역량을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연결시켜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간략하게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입력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 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하세요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얼마나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사용할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수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있는지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숫자로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보여주면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더욱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깔끔합니다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.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9563100" y="7353300"/>
            <a:ext cx="7581900" cy="1041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자신의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역량과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중요한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키워드를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연결시켜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간략하게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입력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 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하세요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구체적인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예시를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이용해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설명하면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좋습니다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자신의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역량과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중요한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키워드를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연결시켜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간략하게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입력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 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하세요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구체적인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예시를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이용해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설명하면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좋습니다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자신의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역량에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대한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내용을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입력해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주세요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2603500"/>
            <a:ext cx="15925800" cy="78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81100" y="8851900"/>
            <a:ext cx="159258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81100" y="2590800"/>
            <a:ext cx="15925800" cy="127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155700" y="9118600"/>
            <a:ext cx="15963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32800"/>
              </a:lnSpc>
            </a:pP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이곳에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자신의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매력을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보일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수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있는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소개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글을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기재해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주세요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개성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있는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 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자기소개를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입력해주세요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. 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또는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목차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페이지에서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필요한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내용을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적어도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좋아요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8400" y="863600"/>
            <a:ext cx="15951200" cy="24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400" b="false" i="false" u="none" strike="noStrike" spc="100">
                <a:solidFill>
                  <a:srgbClr val="000000"/>
                </a:solidFill>
                <a:latin typeface="Pretendard Light"/>
              </a:rPr>
              <a:t>KIM MI RI PORTFOLIO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0300" y="1625600"/>
            <a:ext cx="160020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800" b="false" i="false" u="none" strike="noStrike">
                <a:solidFill>
                  <a:srgbClr val="000000"/>
                </a:solidFill>
                <a:ea typeface="Pretendard SemiBold"/>
              </a:rPr>
              <a:t>자기소개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13200" y="1625600"/>
            <a:ext cx="3810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Pretendard Bold"/>
              </a:rPr>
              <a:t>03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81100" y="3390900"/>
            <a:ext cx="15925800" cy="1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4000500" y="6121400"/>
            <a:ext cx="4813300" cy="1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9474200" y="6121400"/>
            <a:ext cx="4813300" cy="127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435100" y="2794000"/>
            <a:ext cx="154305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이곳에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나를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소개하는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한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문장을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입력해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주세요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.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81100" y="7797800"/>
            <a:ext cx="4978400" cy="127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155700" y="5435600"/>
            <a:ext cx="50165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프로젝트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리더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경험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8400" y="5994400"/>
            <a:ext cx="5016500" cy="148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자기소개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회사에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보여주고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싶은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페르소나를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만들어</a:t>
            </a:r>
          </a:p>
          <a:p>
            <a:pPr algn="ct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보세요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페르소나에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맞춰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나의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이야기를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스토리화</a:t>
            </a:r>
          </a:p>
          <a:p>
            <a:pPr algn="ct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해보세요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. 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설명하는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것이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훨씬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쉬워질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것입니다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다만</a:t>
            </a:r>
          </a:p>
          <a:p>
            <a:pPr algn="ct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너무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 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자세히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쓰면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읽는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사람이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지루해질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수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있습니다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8400" y="8128000"/>
            <a:ext cx="50165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#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키워드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   #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키워드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   #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키워드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54800" y="7797800"/>
            <a:ext cx="4978400" cy="1270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6629400" y="5435600"/>
            <a:ext cx="50165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퍼스널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브랜딩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스토어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운영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42100" y="5994400"/>
            <a:ext cx="5016500" cy="148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나를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나타낼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수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있는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슬로건을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만들어보세요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.</a:t>
            </a:r>
          </a:p>
          <a:p>
            <a:pPr algn="ct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또한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슬로건과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부합하는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경험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3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가지를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뽑아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설명해</a:t>
            </a:r>
          </a:p>
          <a:p>
            <a:pPr algn="ct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보세요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. 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스토리화된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나의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경험은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면접관에게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좋은</a:t>
            </a:r>
          </a:p>
          <a:p>
            <a:pPr algn="ct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이미지를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 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심어줄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수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있습니다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642100" y="8128000"/>
            <a:ext cx="50165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#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키워드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   #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키워드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   #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키워드</a:t>
            </a:r>
          </a:p>
        </p:txBody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128500" y="7797800"/>
            <a:ext cx="4978400" cy="12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420100" y="3797300"/>
            <a:ext cx="1435100" cy="1435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882900" y="3721100"/>
            <a:ext cx="1574800" cy="1574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881100" y="3771900"/>
            <a:ext cx="1473200" cy="1473200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12103100" y="5435600"/>
            <a:ext cx="50165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핵심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역량을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입력해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SemiBold"/>
              </a:rPr>
              <a:t>주세요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115800" y="5994400"/>
            <a:ext cx="5016500" cy="148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경력을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기술할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때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주의해야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할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점은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,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단순히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사실을</a:t>
            </a:r>
          </a:p>
          <a:p>
            <a:pPr algn="ct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나열해서는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안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된다는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것입니다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. 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프로젝트에서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사용한</a:t>
            </a:r>
          </a:p>
          <a:p>
            <a:pPr algn="ct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기술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,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개인적으로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느낀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점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,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성장한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점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,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발전해야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할</a:t>
            </a:r>
          </a:p>
          <a:p>
            <a:pPr algn="ct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부분들을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적어주면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더욱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Light"/>
              </a:rPr>
              <a:t>풍성해집니다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15800" y="8128000"/>
            <a:ext cx="50165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#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키워드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   #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키워드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   #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키워드</a:t>
            </a: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8851900"/>
            <a:ext cx="159258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81100" y="2590800"/>
            <a:ext cx="159258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6464300" y="5715000"/>
            <a:ext cx="5359400" cy="127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155700" y="9118600"/>
            <a:ext cx="15963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32800"/>
              </a:lnSpc>
            </a:pP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이곳에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자신의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매력을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보일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수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있는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소개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글을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기재해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주세요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.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개성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있는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 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자기소개를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입력해주세요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. 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또는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목차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페이지에서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필요한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내용을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적어도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Light"/>
              </a:rPr>
              <a:t>좋아요</a:t>
            </a: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8400" y="863600"/>
            <a:ext cx="15951200" cy="24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400" b="false" i="false" u="none" strike="noStrike" spc="100">
                <a:solidFill>
                  <a:srgbClr val="000000"/>
                </a:solidFill>
                <a:latin typeface="Pretendard Light"/>
              </a:rPr>
              <a:t>KIM MI RI PORTFOLIO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0300" y="1625600"/>
            <a:ext cx="16002000" cy="673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800" b="false" i="false" u="none" strike="noStrike">
                <a:solidFill>
                  <a:srgbClr val="000000"/>
                </a:solidFill>
                <a:ea typeface="Pretendard SemiBold"/>
              </a:rPr>
              <a:t>이력사항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13200" y="1625600"/>
            <a:ext cx="3810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Pretendard Bold"/>
              </a:rPr>
              <a:t>01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47900" y="3086100"/>
            <a:ext cx="1701800" cy="2082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32000" y="5105400"/>
            <a:ext cx="2120900" cy="114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041900" y="4381500"/>
            <a:ext cx="215900" cy="215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029200" y="4813300"/>
            <a:ext cx="241300" cy="1778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5029200" y="3251200"/>
            <a:ext cx="3378200" cy="457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2500" b="false" i="false" u="none" strike="noStrike">
                <a:solidFill>
                  <a:srgbClr val="000000"/>
                </a:solidFill>
                <a:ea typeface="Pretendard SemiBold"/>
              </a:rPr>
              <a:t>김미리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Light"/>
              </a:rPr>
              <a:t>1990.01.05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29200" y="3746500"/>
            <a:ext cx="33655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프리랜서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마케터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73700" y="4343400"/>
            <a:ext cx="29083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010-000-0000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73700" y="4762500"/>
            <a:ext cx="29083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Light"/>
              </a:rPr>
              <a:t>KIMMIRI@MIRIDIH.COM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63100" y="3022600"/>
            <a:ext cx="7543800" cy="12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563100" y="3632200"/>
            <a:ext cx="7543800" cy="12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9563100" y="3035300"/>
            <a:ext cx="7543800" cy="5969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6200000">
            <a:off x="10782300" y="4787900"/>
            <a:ext cx="1587500" cy="12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181100" y="6070600"/>
            <a:ext cx="7543800" cy="5969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181100" y="6045200"/>
            <a:ext cx="7543800" cy="12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1181100" y="6667500"/>
            <a:ext cx="7543800" cy="1270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1422400" y="6210300"/>
            <a:ext cx="7061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학력사항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9563100" y="6057900"/>
            <a:ext cx="7543800" cy="12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9563100" y="6667500"/>
            <a:ext cx="7543800" cy="12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9563100" y="6070600"/>
            <a:ext cx="7543800" cy="596900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9804400" y="6210300"/>
            <a:ext cx="7061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자격사항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 rot="16200000">
            <a:off x="10858500" y="7708900"/>
            <a:ext cx="1371600" cy="127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 rot="16200000">
            <a:off x="2476500" y="7708900"/>
            <a:ext cx="1371600" cy="12700"/>
          </a:xfrm>
          <a:prstGeom prst="rect">
            <a:avLst/>
          </a:prstGeom>
        </p:spPr>
      </p:pic>
      <p:sp>
        <p:nvSpPr>
          <p:cNvPr name="TextBox 34" id="34"/>
          <p:cNvSpPr txBox="true"/>
          <p:nvPr/>
        </p:nvSpPr>
        <p:spPr>
          <a:xfrm rot="0">
            <a:off x="9804400" y="3175000"/>
            <a:ext cx="7061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SemiBold"/>
              </a:rPr>
              <a:t>경력사항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550400" y="3987800"/>
            <a:ext cx="18288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20XX.01~20XX.05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811000" y="3975100"/>
            <a:ext cx="53340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미리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기업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마케팅부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인턴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550400" y="4419600"/>
            <a:ext cx="18288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20XX.03~20XX.11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811000" y="4419600"/>
            <a:ext cx="53340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미리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기업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마케팅부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근무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550400" y="4864100"/>
            <a:ext cx="18288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20XX.01~20XX.12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811000" y="4851400"/>
            <a:ext cx="53340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이곳에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경력사항에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대한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내용을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간단하게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입력해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주세요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550400" y="5308600"/>
            <a:ext cx="18288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20XX.01~</a:t>
            </a:r>
            <a:r>
              <a:rPr lang="ko-KR" sz="1600" b="false" i="false" u="none" strike="noStrike">
                <a:solidFill>
                  <a:srgbClr val="000000"/>
                </a:solidFill>
                <a:ea typeface="Pretendard Regular"/>
              </a:rPr>
              <a:t>현재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811000" y="5295900"/>
            <a:ext cx="53340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이곳에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경력사항에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대한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내용을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간단하게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입력해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주세요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55700" y="7124700"/>
            <a:ext cx="18288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20XX.03~20XX.02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55700" y="7569200"/>
            <a:ext cx="18288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20XX.03~20XX.02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55700" y="8026400"/>
            <a:ext cx="18288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20XX.01~20XX.12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429000" y="7112000"/>
            <a:ext cx="53340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미리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외국어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고등학교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졸업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429000" y="7556500"/>
            <a:ext cx="53340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미리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대학교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경영학과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졸업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429000" y="8013700"/>
            <a:ext cx="53340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이곳에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학력사항에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대한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내용을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간단하게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입력해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주세요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550400" y="7124700"/>
            <a:ext cx="18288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20XX.10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550400" y="7569200"/>
            <a:ext cx="18288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20XX.05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550400" y="8026400"/>
            <a:ext cx="18288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20XX.06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811000" y="7112000"/>
            <a:ext cx="53340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광고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기획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1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급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1811000" y="7556500"/>
            <a:ext cx="53340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공인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외국어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인증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(900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점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)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811000" y="8013700"/>
            <a:ext cx="53340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온라인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통계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분석사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85800" y="787400"/>
            <a:ext cx="16916400" cy="869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7734300"/>
            <a:ext cx="15925800" cy="127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197600" y="3352800"/>
            <a:ext cx="59055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000" b="false" i="false" u="none" strike="noStrike">
                <a:solidFill>
                  <a:srgbClr val="000000"/>
                </a:solidFill>
                <a:ea typeface="Pretendard Light"/>
              </a:rPr>
              <a:t>검토해</a:t>
            </a:r>
            <a:r>
              <a:rPr lang="en-US" sz="30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Pretendard Light"/>
              </a:rPr>
              <a:t>주셔서</a:t>
            </a:r>
            <a:r>
              <a:rPr lang="en-US" sz="30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Pretendard Light"/>
              </a:rPr>
              <a:t>감사합니다</a:t>
            </a:r>
            <a:r>
              <a:rPr lang="en-US" sz="3000" b="false" i="false" u="none" strike="noStrike">
                <a:solidFill>
                  <a:srgbClr val="000000"/>
                </a:solidFill>
                <a:latin typeface="Pretendard Light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58000" y="5334000"/>
            <a:ext cx="46355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400" b="false" i="false" u="none" strike="noStrike" spc="1700">
                <a:solidFill>
                  <a:srgbClr val="000000"/>
                </a:solidFill>
                <a:latin typeface="Pretendard SemiBold"/>
              </a:rPr>
              <a:t>KIM-MIRI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11900" y="3835400"/>
            <a:ext cx="6985000" cy="160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9000" b="false" i="false" u="none" strike="noStrike" spc="-400">
                <a:solidFill>
                  <a:srgbClr val="000000"/>
                </a:solidFill>
                <a:latin typeface="Pretendard Bold"/>
              </a:rPr>
              <a:t>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40300" y="3505200"/>
            <a:ext cx="1790700" cy="2463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3300" b="false" i="false" u="none" strike="noStrike" spc="-700">
                <a:solidFill>
                  <a:srgbClr val="000000"/>
                </a:solidFill>
                <a:latin typeface="Mr Dafoe Regular"/>
              </a:rPr>
              <a:t>T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8585200" y="8597900"/>
            <a:ext cx="1104900" cy="127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841500" y="8293100"/>
            <a:ext cx="66294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41500" y="8661400"/>
            <a:ext cx="6616700" cy="24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400" b="false" i="false" u="none" strike="noStrike">
                <a:solidFill>
                  <a:srgbClr val="000000"/>
                </a:solidFill>
                <a:latin typeface="Pretendard Light"/>
              </a:rPr>
              <a:t>PHONE : 010 000 0000   ⏐   MAIL : KIMMIRI@MIRIDIH.COM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04400" y="8293100"/>
            <a:ext cx="66294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SemiBold"/>
              </a:rPr>
              <a:t>MARKETER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17100" y="8661400"/>
            <a:ext cx="6616700" cy="24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400" b="false" i="false" u="none" strike="noStrike">
                <a:solidFill>
                  <a:srgbClr val="000000"/>
                </a:solidFill>
                <a:latin typeface="Pretendard Light"/>
              </a:rPr>
              <a:t>KIM MI RI (1990.01.05)   ⏐   WWW.KIMMIRI-SITE.CO.KR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62700" y="1384300"/>
            <a:ext cx="5562600" cy="22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300" b="false" i="false" u="none" strike="noStrike" spc="100">
                <a:solidFill>
                  <a:srgbClr val="000000"/>
                </a:solidFill>
                <a:latin typeface="Pretendard Light"/>
              </a:rPr>
              <a:t>KIM MI RI PORTFOLIO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1100" y="4089400"/>
            <a:ext cx="159258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8420100" y="5156200"/>
            <a:ext cx="14478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81100" y="6223000"/>
            <a:ext cx="159258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8420100" y="7289800"/>
            <a:ext cx="14478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81100" y="8356600"/>
            <a:ext cx="159258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435850" y="1485899"/>
            <a:ext cx="3416300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altLang="ko-KR" sz="4300" b="1" i="0" u="none" strike="noStrike" spc="-200">
                <a:solidFill>
                  <a:srgbClr val="000000"/>
                </a:solidFill>
                <a:latin typeface="Pretendard Bold"/>
              </a:rPr>
              <a:t>Contents</a:t>
            </a:r>
            <a:endParaRPr lang="en-US" altLang="ko-KR" sz="4300" b="1" i="0" u="none" strike="noStrike" spc="-200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51000" y="4559300"/>
            <a:ext cx="64643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2400" b="0" i="0" u="none" strike="noStrike">
                <a:solidFill>
                  <a:srgbClr val="000000"/>
                </a:solidFill>
                <a:ea typeface="Pretendard SemiBold"/>
              </a:rPr>
              <a:t>티유월드 </a:t>
            </a:r>
            <a:endParaRPr lang="ko-KR" altLang="en-US" sz="24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51000" y="5092700"/>
            <a:ext cx="64389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1100"/>
              </a:lnSpc>
              <a:defRPr/>
            </a:pP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-</a:t>
            </a:r>
            <a:r>
              <a:rPr lang="ko-KR" altLang="en-US" sz="17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3D MMORPG </a:t>
            </a:r>
            <a:endParaRPr lang="en-US" altLang="ko-KR" sz="1700" b="0" i="0" u="none" strike="noStrike">
              <a:solidFill>
                <a:srgbClr val="000000"/>
              </a:solidFill>
              <a:latin typeface="Pretendard Light"/>
            </a:endParaRPr>
          </a:p>
          <a:p>
            <a:pPr lvl="0" algn="l">
              <a:lnSpc>
                <a:spcPct val="141100"/>
              </a:lnSpc>
              <a:defRPr/>
            </a:pP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-</a:t>
            </a:r>
            <a:r>
              <a:rPr lang="ko-KR" altLang="en-US" sz="17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Unreal Engine 5 , C++</a:t>
            </a:r>
            <a:endParaRPr lang="en-US" altLang="ko-KR" sz="1700" b="0" i="0" u="none" strike="noStrike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name="TextBox 15" id="15"/>
          <p:cNvSpPr txBox="true"/>
          <p:nvPr/>
        </p:nvSpPr>
        <p:spPr>
          <a:xfrm rot="0">
            <a:off x="8382000" y="4432300"/>
            <a:ext cx="3810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Pretendard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26600" y="4559300"/>
            <a:ext cx="64643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ea typeface="Pretendard SemiBold"/>
              </a:rPr>
              <a:t>Unity Of Mind</a:t>
            </a:r>
            <a:endParaRPr lang="en-US" altLang="ko-KR" sz="24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26600" y="5092700"/>
            <a:ext cx="64389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1100"/>
              </a:lnSpc>
              <a:defRPr/>
            </a:pP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-</a:t>
            </a:r>
            <a:r>
              <a:rPr lang="ko-KR" altLang="en-US" sz="1700" b="0" i="0" u="none" strike="noStrike">
                <a:solidFill>
                  <a:srgbClr val="000000"/>
                </a:solidFill>
                <a:latin typeface="Pretendard Light"/>
              </a:rPr>
              <a:t> 벽 피하기 게임</a:t>
            </a:r>
            <a:endParaRPr lang="ko-KR" altLang="en-US" sz="1700" b="0" i="0" u="none" strike="noStrike">
              <a:solidFill>
                <a:srgbClr val="000000"/>
              </a:solidFill>
              <a:latin typeface="Pretendard Light"/>
            </a:endParaRPr>
          </a:p>
          <a:p>
            <a:pPr lvl="0" algn="l">
              <a:lnSpc>
                <a:spcPct val="141100"/>
              </a:lnSpc>
              <a:defRPr/>
            </a:pP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-</a:t>
            </a:r>
            <a:r>
              <a:rPr lang="ko-KR" altLang="en-US" sz="17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OpenGL , C++</a:t>
            </a:r>
            <a:endParaRPr lang="en-US" altLang="ko-KR" sz="1700" b="0" i="0" u="none" strike="noStrike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name="TextBox 18" id="18"/>
          <p:cNvSpPr txBox="true"/>
          <p:nvPr/>
        </p:nvSpPr>
        <p:spPr>
          <a:xfrm rot="0">
            <a:off x="16344900" y="4432300"/>
            <a:ext cx="3810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Pretendard Bold"/>
              </a:rPr>
              <a:t>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51000" y="6692900"/>
            <a:ext cx="64643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ea typeface="Pretendard SemiBold"/>
              </a:rPr>
              <a:t>Unity Of Mind + Multiplay</a:t>
            </a:r>
            <a:endParaRPr lang="en-US" altLang="ko-KR" sz="24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651000" y="7226300"/>
            <a:ext cx="64389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1100"/>
              </a:lnSpc>
              <a:defRPr/>
            </a:pP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- 3</a:t>
            </a:r>
            <a:r>
              <a:rPr lang="ko-KR" altLang="en-US" sz="1700" b="0" i="0" u="none" strike="noStrike">
                <a:solidFill>
                  <a:srgbClr val="000000"/>
                </a:solidFill>
                <a:latin typeface="Pretendard Light"/>
              </a:rPr>
              <a:t>인 협동 벽 피하기 게임</a:t>
            </a:r>
            <a:endParaRPr lang="ko-KR" altLang="en-US" sz="1700" b="0" i="0" u="none" strike="noStrike">
              <a:solidFill>
                <a:srgbClr val="000000"/>
              </a:solidFill>
              <a:latin typeface="Pretendard Light"/>
            </a:endParaRPr>
          </a:p>
          <a:p>
            <a:pPr lvl="0" algn="l">
              <a:lnSpc>
                <a:spcPct val="141100"/>
              </a:lnSpc>
              <a:defRPr/>
            </a:pP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-</a:t>
            </a:r>
            <a:r>
              <a:rPr lang="ko-KR" altLang="en-US" sz="1700" b="0" i="0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en-US" altLang="ko-KR" sz="1700" b="0" i="0" u="none" strike="noStrike">
                <a:solidFill>
                  <a:srgbClr val="000000"/>
                </a:solidFill>
                <a:latin typeface="Pretendard Light"/>
              </a:rPr>
              <a:t>OpenGL , C++</a:t>
            </a:r>
            <a:endParaRPr lang="en-US" altLang="ko-KR" sz="1700" b="0" i="0" u="none" strike="noStrike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name="TextBox 21" id="21"/>
          <p:cNvSpPr txBox="true"/>
          <p:nvPr/>
        </p:nvSpPr>
        <p:spPr>
          <a:xfrm rot="0">
            <a:off x="8382000" y="6565900"/>
            <a:ext cx="3810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Pretendard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626600" y="6692900"/>
            <a:ext cx="64643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2400" b="0" i="0" u="none" strike="noStrike">
                <a:solidFill>
                  <a:srgbClr val="000000"/>
                </a:solidFill>
                <a:ea typeface="Pretendard SemiBold"/>
              </a:rPr>
              <a:t>아직 없음</a:t>
            </a:r>
            <a:endParaRPr lang="ko-KR" altLang="en-US" sz="24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name="TextBox 23" id="23"/>
          <p:cNvSpPr txBox="true"/>
          <p:nvPr/>
        </p:nvSpPr>
        <p:spPr>
          <a:xfrm rot="0">
            <a:off x="9626600" y="7226300"/>
            <a:ext cx="64389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이곳에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목차의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세부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내용을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 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입력해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주세요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.</a:t>
            </a:r>
          </a:p>
          <a:p>
            <a:pPr algn="l" lvl="0">
              <a:lnSpc>
                <a:spcPct val="141100"/>
              </a:lnSpc>
            </a:pP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이곳에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목차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설명에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필요한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내용을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간단하게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입력해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Light"/>
              </a:rPr>
              <a:t>주세요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Light"/>
              </a:rPr>
              <a:t>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344900" y="6565900"/>
            <a:ext cx="3810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Pretendard Bold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1100" y="8851900"/>
            <a:ext cx="159258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1100" y="2590800"/>
            <a:ext cx="159258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30300" y="1625600"/>
            <a:ext cx="160020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000000"/>
                </a:solidFill>
                <a:ea typeface="Pretendard SemiBold"/>
              </a:rPr>
              <a:t>티유월드</a:t>
            </a:r>
            <a:endParaRPr lang="ko-KR" altLang="en-US" sz="38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713200" y="1625600"/>
            <a:ext cx="381000" cy="266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sz="1500" b="0" i="0" u="none" strike="noStrike">
                <a:solidFill>
                  <a:srgbClr val="000000"/>
                </a:solidFill>
                <a:latin typeface="Pretendard Bold"/>
              </a:rPr>
              <a:t>0</a:t>
            </a:r>
            <a:r>
              <a:rPr lang="en-US" altLang="ko-KR" sz="1500" b="0" i="0" u="none" strike="noStrike">
                <a:solidFill>
                  <a:srgbClr val="000000"/>
                </a:solidFill>
                <a:latin typeface="Pretendard Bold"/>
              </a:rPr>
              <a:t>1</a:t>
            </a:r>
            <a:endParaRPr lang="en-US" altLang="ko-KR" sz="15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9200" y="3314700"/>
            <a:ext cx="15849600" cy="5257800"/>
          </a:xfrm>
          <a:prstGeom prst="rect">
            <a:avLst/>
          </a:prstGeom>
        </p:spPr>
        <p:txBody>
          <a:bodyPr lIns="0" tIns="0" rIns="0" bIns="0" anchor="ctr"/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 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팀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팀 구성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클라이언트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서버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그래픽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팀 내 역할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클라이언트 개발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 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클라이언트 주요작업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클라이언트 행동에 따른 패킷 송신 및 수신 패킷 처리 로직 구현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캐릭터 클래스 구조를 설계하고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각 캐릭터 특성에 맞는 기능을 가지도록 모듈화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캐릭터 전투시스템 구현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아이템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인벤토리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상점 시스템 구현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구현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인벤토리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상점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퀘스트 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 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작업물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소스코드 및 팁 작업일지 깃허브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  <a:hlinkClick r:id="rId7"/>
              </a:rPr>
              <a:t>https://github.com/sungone/GP2025</a:t>
            </a:r>
            <a:b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</a:b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유튜브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718123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1100" y="8851900"/>
            <a:ext cx="159258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1100" y="2590800"/>
            <a:ext cx="159258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30300" y="1625600"/>
            <a:ext cx="160020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000000"/>
                </a:solidFill>
                <a:ea typeface="Pretendard SemiBold"/>
              </a:rPr>
              <a:t>티유월드</a:t>
            </a:r>
            <a:endParaRPr lang="ko-KR" altLang="en-US" sz="38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713200" y="1625600"/>
            <a:ext cx="381000" cy="266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sz="1500" b="0" i="0" u="none" strike="noStrike">
                <a:solidFill>
                  <a:srgbClr val="000000"/>
                </a:solidFill>
                <a:latin typeface="Pretendard Bold"/>
              </a:rPr>
              <a:t>0</a:t>
            </a:r>
            <a:r>
              <a:rPr lang="en-US" altLang="ko-KR" sz="1500" b="0" i="0" u="none" strike="noStrike">
                <a:solidFill>
                  <a:srgbClr val="000000"/>
                </a:solidFill>
                <a:latin typeface="Pretendard Bold"/>
              </a:rPr>
              <a:t>1</a:t>
            </a:r>
            <a:endParaRPr lang="en-US" altLang="ko-KR" sz="15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1219200" y="4305300"/>
            <a:ext cx="10058400" cy="1676400"/>
          </a:xfrm>
          <a:prstGeom prst="rect">
            <a:avLst/>
          </a:prstGeom>
        </p:spPr>
        <p:txBody>
          <a:bodyPr lIns="0" tIns="0" rIns="0" bIns="0" anchor="ctr"/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클라이언트 행동에 따른 패킷 송신 및 수신 패킷 처리 로직 구현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패킷 송신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플레이어가 움직이거나 공격을 실행했을 때 현재 캐릭터의 방향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위치 정보를 해당 행동에 맞는 패킷 구조체에 담아 서버로 전송했습니다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서버는 이 데이터를 기반으로 실제 판정을 처리하고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결과를 다시 클라이언트에 전달하여 모든 클라이언트 간 상태를 동기화합니다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이를 위해 각 행동에 맞는 패킷 구조를 정의하고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송신 로직을 구현했습니다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506200" y="2673672"/>
            <a:ext cx="5587730" cy="6051228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91000" y="6134100"/>
            <a:ext cx="7196748" cy="2607744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1143000" y="9029700"/>
            <a:ext cx="15925800" cy="4743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전체 코드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hlinkClick r:id="rId9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hlinkClick r:id="rId9"/>
              </a:rPr>
              <a:t>https://github.com/sungone/GP2025/blob/main/Source/GP2025/Network/GPNetworkManager.h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3672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1100" y="8851900"/>
            <a:ext cx="159258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1100" y="2590800"/>
            <a:ext cx="159258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30300" y="1625600"/>
            <a:ext cx="160020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000000"/>
                </a:solidFill>
                <a:ea typeface="Pretendard SemiBold"/>
              </a:rPr>
              <a:t>티유월드</a:t>
            </a:r>
            <a:endParaRPr lang="ko-KR" altLang="en-US" sz="38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713200" y="1625600"/>
            <a:ext cx="381000" cy="266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sz="1500" b="0" i="0" u="none" strike="noStrike">
                <a:solidFill>
                  <a:srgbClr val="000000"/>
                </a:solidFill>
                <a:latin typeface="Pretendard Bold"/>
              </a:rPr>
              <a:t>0</a:t>
            </a:r>
            <a:r>
              <a:rPr lang="en-US" altLang="ko-KR" sz="1500" b="0" i="0" u="none" strike="noStrike">
                <a:solidFill>
                  <a:srgbClr val="000000"/>
                </a:solidFill>
                <a:latin typeface="Pretendard Bold"/>
              </a:rPr>
              <a:t>1</a:t>
            </a:r>
            <a:endParaRPr lang="en-US" altLang="ko-KR" sz="15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1219200" y="3771900"/>
            <a:ext cx="10058400" cy="2209800"/>
          </a:xfrm>
          <a:prstGeom prst="rect">
            <a:avLst/>
          </a:prstGeom>
        </p:spPr>
        <p:txBody>
          <a:bodyPr lIns="0" tIns="0" rIns="0" bIns="0" anchor="ctr"/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클라이언트 행동에 따른 패킷 송신 및 수신 패킷 처리 로직 구현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수신 패킷 분기 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서버에서 전달받은 패킷 데이터를 큐에서 꺼내고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패킷 헤더를 해석하여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EPacketType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에 따라 분기 처리하는 로직을 구현했습니다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43000" y="9029700"/>
            <a:ext cx="15925800" cy="4743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전체 코드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hlinkClick r:id="rId7"/>
              </a:rPr>
              <a:t>https://github.com/sungone/GP2025/blob/main/Source/GP2025/Network/GPNetworkManager.cpp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573000" y="2730211"/>
            <a:ext cx="4419600" cy="591848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966523" y="5753100"/>
            <a:ext cx="7454076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9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1100" y="8851900"/>
            <a:ext cx="159258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1100" y="2590800"/>
            <a:ext cx="159258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30300" y="1625600"/>
            <a:ext cx="160020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000000"/>
                </a:solidFill>
                <a:ea typeface="Pretendard SemiBold"/>
              </a:rPr>
              <a:t>티유월드</a:t>
            </a:r>
            <a:endParaRPr lang="ko-KR" altLang="en-US" sz="38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713200" y="1625600"/>
            <a:ext cx="381000" cy="266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sz="1500" b="0" i="0" u="none" strike="noStrike">
                <a:solidFill>
                  <a:srgbClr val="000000"/>
                </a:solidFill>
                <a:latin typeface="Pretendard Bold"/>
              </a:rPr>
              <a:t>0</a:t>
            </a:r>
            <a:r>
              <a:rPr lang="en-US" altLang="ko-KR" sz="1500" b="0" i="0" u="none" strike="noStrike">
                <a:solidFill>
                  <a:srgbClr val="000000"/>
                </a:solidFill>
                <a:latin typeface="Pretendard Bold"/>
              </a:rPr>
              <a:t>1</a:t>
            </a:r>
            <a:endParaRPr lang="en-US" altLang="ko-KR" sz="15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1219200" y="4076700"/>
            <a:ext cx="10058400" cy="1905000"/>
          </a:xfrm>
          <a:prstGeom prst="rect">
            <a:avLst/>
          </a:prstGeom>
        </p:spPr>
        <p:txBody>
          <a:bodyPr lIns="0" tIns="0" rIns="0" bIns="0" anchor="ctr"/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클라이언트 행동에 따른 패킷 송신 및 수신 패킷 처리 로직 구현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수신 패킷 게임 반영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서버에서 수신한 패킷 데이터를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UGPObjectManager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를 통해 게임 오브젝트에 반영하였습니다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게임 월드 내의 모든 플레이어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몬스터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아이템은 고유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ID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와 객체 포인터로 매핑되어 관리되며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서버에서 전달된 상태 변화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이동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공격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체력 감소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아이템 스폰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친구 처리 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를 해당 오브젝트에 동기화하도록 구현했습니다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43000" y="9029700"/>
            <a:ext cx="15925800" cy="4743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전체 코드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hlinkClick r:id="rId7"/>
              </a:rPr>
              <a:t>https://github.com/sungone/GP2025/blob/main/Source/GP2025/Network/GPObjectManager.h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353800" y="2781300"/>
            <a:ext cx="6023053" cy="5791199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029200" y="6694941"/>
            <a:ext cx="6201449" cy="1877559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38444" y="5600700"/>
            <a:ext cx="3738356" cy="29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4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1100" y="8851900"/>
            <a:ext cx="159258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1100" y="2590800"/>
            <a:ext cx="159258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30300" y="1625600"/>
            <a:ext cx="160020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000000"/>
                </a:solidFill>
                <a:ea typeface="Pretendard SemiBold"/>
              </a:rPr>
              <a:t>티유월드</a:t>
            </a:r>
            <a:endParaRPr lang="ko-KR" altLang="en-US" sz="38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713200" y="1625600"/>
            <a:ext cx="381000" cy="266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sz="1500" b="0" i="0" u="none" strike="noStrike">
                <a:solidFill>
                  <a:srgbClr val="000000"/>
                </a:solidFill>
                <a:latin typeface="Pretendard Bold"/>
              </a:rPr>
              <a:t>0</a:t>
            </a:r>
            <a:r>
              <a:rPr lang="en-US" altLang="ko-KR" sz="1500" b="0" i="0" u="none" strike="noStrike">
                <a:solidFill>
                  <a:srgbClr val="000000"/>
                </a:solidFill>
                <a:latin typeface="Pretendard Bold"/>
              </a:rPr>
              <a:t>1</a:t>
            </a:r>
            <a:endParaRPr lang="en-US" altLang="ko-KR" sz="15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1219200" y="4076700"/>
            <a:ext cx="10058400" cy="3810000"/>
          </a:xfrm>
          <a:prstGeom prst="rect">
            <a:avLst/>
          </a:prstGeom>
        </p:spPr>
        <p:txBody>
          <a:bodyPr lIns="0" tIns="0" rIns="0" bIns="0" anchor="ctr"/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캐릭터 클래스 구조를 설계하고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각 캐릭터 특성에 맞는 기능을 가지도록 모듈화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MMORPG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의 다양한 캐릭터가 공통적으로 가지는 기능은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AGPCharacterBase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에서 정의하고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이를 상속받아 플레이어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몬스터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NPC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로 세분화하였습니다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로컬 플레이어의 입력 및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처리를 위해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AGPCharacterMyplayer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클래스를 별도로 설계하였습니다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캐릭터 클래스 내부에 모든 기능을 직접 구현하지 않고 전투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스탯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등 기능 단위를 모듈화하여 각 캐릭터 클래스가 필요한 모듈만 조합하도록 설계하였습니다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이를 통해 유지보수성과 확장성을 높이고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 캐릭터별 특성을 잘 반영할 수 있도록 하였습니다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43000" y="9029700"/>
            <a:ext cx="15925800" cy="4743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전체 코드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hlinkClick r:id="rId7"/>
              </a:rPr>
              <a:t>https://github.com/sungone/GP2025/tree/main/Source/GP2025/Character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153899" y="2815530"/>
            <a:ext cx="4762500" cy="57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2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1100" y="8851900"/>
            <a:ext cx="159258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1100" y="2590800"/>
            <a:ext cx="159258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30300" y="1625600"/>
            <a:ext cx="160020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000000"/>
                </a:solidFill>
                <a:ea typeface="Pretendard SemiBold"/>
              </a:rPr>
              <a:t>티유월드</a:t>
            </a:r>
            <a:endParaRPr lang="ko-KR" altLang="en-US" sz="38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713200" y="1625600"/>
            <a:ext cx="381000" cy="266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sz="1500" b="0" i="0" u="none" strike="noStrike">
                <a:solidFill>
                  <a:srgbClr val="000000"/>
                </a:solidFill>
                <a:latin typeface="Pretendard Bold"/>
              </a:rPr>
              <a:t>0</a:t>
            </a:r>
            <a:r>
              <a:rPr lang="en-US" altLang="ko-KR" sz="1500" b="0" i="0" u="none" strike="noStrike">
                <a:solidFill>
                  <a:srgbClr val="000000"/>
                </a:solidFill>
                <a:latin typeface="Pretendard Bold"/>
              </a:rPr>
              <a:t>1</a:t>
            </a:r>
            <a:endParaRPr lang="en-US" altLang="ko-KR" sz="15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1219200" y="3238500"/>
            <a:ext cx="10058400" cy="2819400"/>
          </a:xfrm>
          <a:prstGeom prst="rect">
            <a:avLst/>
          </a:prstGeom>
        </p:spPr>
        <p:txBody>
          <a:bodyPr lIns="0" tIns="0" rIns="0" bIns="0" anchor="ctr"/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 Light"/>
              </a:rPr>
              <a:t>캐릭터 전투시스템 구현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UGPCharacterCombatHandler 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모듈을 통해 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MMORPG 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캐릭터의 전투 시스템을 모듈화하여 구현했습니다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이 모듈은 기본 공격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스킬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피격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사망 처리와 관련된 애니메이션을 몽타주 단위로 관리하며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공격 속도 증가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돌진형 스킬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멀티 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Hit 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스킬의 특성에 따른 전투 기능을 타이머와 상태 플래그로 제어해서 구현했습니다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또한 플레이어의 공격 상태를 정확히 추적하고 판단해서 서버 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클라이언트간 동기화가 원활히 이루어지도록 설계하였습니다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43000" y="9029700"/>
            <a:ext cx="15925800" cy="4743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전체 코드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hlinkClick r:id="rId7"/>
              </a:rPr>
              <a:t>https://github.com/sungone/GP2025/blob/main/Source/GP2025/Character/Modules/GPCharacterCombatHandler.h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877092" y="5600700"/>
            <a:ext cx="5705308" cy="3094055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658600" y="2933700"/>
            <a:ext cx="553235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4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520700"/>
            <a:ext cx="17475200" cy="924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495300"/>
            <a:ext cx="17513300" cy="9283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1099" y="8102600"/>
            <a:ext cx="159258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1100" y="1422400"/>
            <a:ext cx="159258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1100" y="2590800"/>
            <a:ext cx="159258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30300" y="1625600"/>
            <a:ext cx="160020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000000"/>
                </a:solidFill>
                <a:ea typeface="Pretendard SemiBold"/>
              </a:rPr>
              <a:t>티유월드</a:t>
            </a:r>
            <a:endParaRPr lang="ko-KR" altLang="en-US" sz="3800" b="0" i="0" u="none" strike="noStrike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713200" y="1625600"/>
            <a:ext cx="381000" cy="266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sz="1500" b="0" i="0" u="none" strike="noStrike">
                <a:solidFill>
                  <a:srgbClr val="000000"/>
                </a:solidFill>
                <a:latin typeface="Pretendard Bold"/>
              </a:rPr>
              <a:t>0</a:t>
            </a:r>
            <a:r>
              <a:rPr lang="en-US" altLang="ko-KR" sz="1500" b="0" i="0" u="none" strike="noStrike">
                <a:solidFill>
                  <a:srgbClr val="000000"/>
                </a:solidFill>
                <a:latin typeface="Pretendard Bold"/>
              </a:rPr>
              <a:t>1</a:t>
            </a:r>
            <a:endParaRPr lang="en-US" altLang="ko-KR" sz="1500" b="0" i="0" u="none" strike="noStrike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1219200" y="3848100"/>
            <a:ext cx="9525000" cy="4038600"/>
          </a:xfrm>
          <a:prstGeom prst="rect">
            <a:avLst/>
          </a:prstGeom>
        </p:spPr>
        <p:txBody>
          <a:bodyPr lIns="0" tIns="0" rIns="0" bIns="0" anchor="ctr"/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아이템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인벤토리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상점 시스템 구현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아이템 데이터는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GPItemTable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을 활용해 관리하여 손쉽게 아이템의 확장과 수정을 가능하게 했습니다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ItemSlot 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클래스를 인벤토리와 상점 양쪽에서 공통적으로 사용하도록 구조화하여 코드의 일관성과 재사용성을 높였습니다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또한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인벤토리와 상점에서 공통적으로 활용할 수 있는 기능들은 별도로 모듈화하여 중복 코드를 최소화하고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이를 통해 유지보수성과 확장성을 고려한 시스템을 구축했습니다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81100" y="8267700"/>
            <a:ext cx="15925800" cy="16363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아이템 코드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hlinkClick r:id="rId7"/>
              </a:rPr>
              <a:t>https://github.com/sungone/GP2025/tree/main/Source/GP2025/Item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인벤토리 코드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hlinkClick r:id="rId8"/>
              </a:rPr>
              <a:t>https://github.com/sungone/GP2025/tree/main/Source/GP2025/Inventory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상점 코드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hlinkClick r:id="rId9"/>
              </a:rPr>
              <a:t>https://github.com/sungone/GP2025/tree/main/Source/GP2025/Shop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0" hangingPunct="1">
              <a:lnSpc>
                <a:spcPct val="1411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744200" y="2842310"/>
            <a:ext cx="6172200" cy="50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1046</ep:Words>
  <ep:PresentationFormat>On-screen Show (4:3)</ep:PresentationFormat>
  <ep:Paragraphs>215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ASUS</cp:lastModifiedBy>
  <dcterms:modified xsi:type="dcterms:W3CDTF">2025-08-25T09:19:37.468</dcterms:modified>
  <cp:revision>70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