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PT Sans Narrow"/>
      <p:regular r:id="rId25"/>
      <p:bold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DAE8ECA-E0AA-49F2-8B63-35A93E5CF293}">
  <a:tblStyle styleId="{0DAE8ECA-E0AA-49F2-8B63-35A93E5CF29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TSansNarrow-bold.fntdata"/><Relationship Id="rId25" Type="http://schemas.openxmlformats.org/officeDocument/2006/relationships/font" Target="fonts/PTSansNarrow-regular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30110cbca0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30110cbca0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(Dayna)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33eb84e78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33eb84e78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30110cbca0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30110cbca0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(Sungmoon)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30110cbca0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30110cbca0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(Sungmoon)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30110cbca0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30110cbca0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(Sungmoon)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30110cbca0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30110cbca0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(Sungmoon)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30110cbca0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30110cbca0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might not even need this slide- </a:t>
            </a:r>
            <a:r>
              <a:rPr lang="en">
                <a:solidFill>
                  <a:schemeClr val="dk1"/>
                </a:solidFill>
              </a:rPr>
              <a:t>(Sungmoon)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30110cbca0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30110cbca0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architecture models - (see derivation process second par.) </a:t>
            </a:r>
            <a:r>
              <a:rPr lang="en">
                <a:solidFill>
                  <a:schemeClr val="dk1"/>
                </a:solidFill>
              </a:rPr>
              <a:t>(Sungmoon)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30110cbca0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30110cbca0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(Sungmoon)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30f6f1e6b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30f6f1e6b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0110cbca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0110cbca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(Dayna)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30110cbca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30110cbca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(Dayna)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30110cbca0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30110cbca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(Dayna)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30110cbca0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30110cbca0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(Dayna)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33eb84e78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33eb84e78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33eb84e78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33eb84e78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Could be combined with components if need be- (Dayna)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30110cbca0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30110cbca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(Dayna)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youtu.be/4FowPZlbfpQ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Conceptual Architecture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</a:rPr>
              <a:t>G17:</a:t>
            </a:r>
            <a:r>
              <a:rPr lang="en">
                <a:solidFill>
                  <a:schemeClr val="lt2"/>
                </a:solidFill>
              </a:rPr>
              <a:t> </a:t>
            </a:r>
            <a:r>
              <a:rPr lang="en">
                <a:solidFill>
                  <a:schemeClr val="lt2"/>
                </a:solidFill>
              </a:rPr>
              <a:t>Architecture </a:t>
            </a:r>
            <a:endParaRPr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Addicted Aficionados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165225" y="3570550"/>
            <a:ext cx="2631000" cy="40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https://youtu.be/4FowPZlbfpQ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and Data Flow II</a:t>
            </a:r>
            <a:endParaRPr/>
          </a:p>
        </p:txBody>
      </p:sp>
      <p:sp>
        <p:nvSpPr>
          <p:cNvPr id="186" name="Google Shape;186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A diagram of a software application&#10;&#10;AI-generated content may be incorrect." id="187" name="Google Shape;18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1088"/>
            <a:ext cx="4836375" cy="2950425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A diagram of a software application&#10;&#10;AI-generated content may be incorrect." id="188" name="Google Shape;18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4775" y="1221100"/>
            <a:ext cx="3037525" cy="2950425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and Data flow III</a:t>
            </a:r>
            <a:endParaRPr/>
          </a:p>
        </p:txBody>
      </p:sp>
      <p:pic>
        <p:nvPicPr>
          <p:cNvPr descr="A diagram of a diagram&#10;&#10;AI-generated content may be incorrect." id="194" name="Google Shape;19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300" y="1696800"/>
            <a:ext cx="7613400" cy="244175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Areas of Concurrency</a:t>
            </a:r>
            <a:endParaRPr/>
          </a:p>
        </p:txBody>
      </p:sp>
      <p:sp>
        <p:nvSpPr>
          <p:cNvPr id="200" name="Google Shape;200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201" name="Google Shape;201;p24"/>
          <p:cNvGrpSpPr/>
          <p:nvPr/>
        </p:nvGrpSpPr>
        <p:grpSpPr>
          <a:xfrm>
            <a:off x="223525" y="1220875"/>
            <a:ext cx="2769600" cy="3708000"/>
            <a:chOff x="452125" y="1220875"/>
            <a:chExt cx="2769600" cy="3708000"/>
          </a:xfrm>
        </p:grpSpPr>
        <p:sp>
          <p:nvSpPr>
            <p:cNvPr id="202" name="Google Shape;202;p24"/>
            <p:cNvSpPr/>
            <p:nvPr/>
          </p:nvSpPr>
          <p:spPr>
            <a:xfrm>
              <a:off x="474775" y="1220875"/>
              <a:ext cx="2724300" cy="3708000"/>
            </a:xfrm>
            <a:prstGeom prst="rect">
              <a:avLst/>
            </a:prstGeom>
            <a:solidFill>
              <a:schemeClr val="accent3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3" name="Google Shape;203;p24"/>
            <p:cNvSpPr txBox="1"/>
            <p:nvPr/>
          </p:nvSpPr>
          <p:spPr>
            <a:xfrm>
              <a:off x="452125" y="1236775"/>
              <a:ext cx="2769600" cy="36762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 u="sng">
                  <a:latin typeface="PT Sans Narrow"/>
                  <a:ea typeface="PT Sans Narrow"/>
                  <a:cs typeface="PT Sans Narrow"/>
                  <a:sym typeface="PT Sans Narrow"/>
                </a:rPr>
                <a:t>GUI Processing</a:t>
              </a:r>
              <a:endParaRPr b="1" sz="2100" u="sng">
                <a:latin typeface="PT Sans Narrow"/>
                <a:ea typeface="PT Sans Narrow"/>
                <a:cs typeface="PT Sans Narrow"/>
                <a:sym typeface="PT Sans Narrow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en" sz="1700">
                  <a:latin typeface="PT Sans Narrow"/>
                  <a:ea typeface="PT Sans Narrow"/>
                  <a:cs typeface="PT Sans Narrow"/>
                  <a:sym typeface="PT Sans Narrow"/>
                </a:rPr>
                <a:t>As a </a:t>
              </a:r>
              <a:r>
                <a:rPr lang="en" sz="1700" u="sng">
                  <a:latin typeface="PT Sans Narrow"/>
                  <a:ea typeface="PT Sans Narrow"/>
                  <a:cs typeface="PT Sans Narrow"/>
                  <a:sym typeface="PT Sans Narrow"/>
                </a:rPr>
                <a:t>Framework for GUI application</a:t>
              </a:r>
              <a:r>
                <a:rPr lang="en" sz="1700">
                  <a:latin typeface="PT Sans Narrow"/>
                  <a:ea typeface="PT Sans Narrow"/>
                  <a:cs typeface="PT Sans Narrow"/>
                  <a:sym typeface="PT Sans Narrow"/>
                </a:rPr>
                <a:t>, users are able to interact with their application.</a:t>
              </a:r>
              <a:endParaRPr sz="1700">
                <a:latin typeface="PT Sans Narrow"/>
                <a:ea typeface="PT Sans Narrow"/>
                <a:cs typeface="PT Sans Narrow"/>
                <a:sym typeface="PT Sans Narrow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en" sz="1700" u="sng">
                  <a:latin typeface="PT Sans Narrow"/>
                  <a:ea typeface="PT Sans Narrow"/>
                  <a:cs typeface="PT Sans Narrow"/>
                  <a:sym typeface="PT Sans Narrow"/>
                </a:rPr>
                <a:t>Low response time</a:t>
              </a:r>
              <a:r>
                <a:rPr lang="en" sz="1700">
                  <a:latin typeface="PT Sans Narrow"/>
                  <a:ea typeface="PT Sans Narrow"/>
                  <a:cs typeface="PT Sans Narrow"/>
                  <a:sym typeface="PT Sans Narrow"/>
                </a:rPr>
                <a:t> to ensure satisfactory user experience.</a:t>
              </a:r>
              <a:endParaRPr sz="1700">
                <a:latin typeface="PT Sans Narrow"/>
                <a:ea typeface="PT Sans Narrow"/>
                <a:cs typeface="PT Sans Narrow"/>
                <a:sym typeface="PT Sans Narrow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1200"/>
                </a:spcAft>
                <a:buNone/>
              </a:pPr>
              <a:r>
                <a:rPr lang="en" sz="1700">
                  <a:latin typeface="PT Sans Narrow"/>
                  <a:ea typeface="PT Sans Narrow"/>
                  <a:cs typeface="PT Sans Narrow"/>
                  <a:sym typeface="PT Sans Narrow"/>
                </a:rPr>
                <a:t>Offloading tasks to focus on </a:t>
              </a:r>
              <a:r>
                <a:rPr lang="en" sz="1700" u="sng">
                  <a:latin typeface="PT Sans Narrow"/>
                  <a:ea typeface="PT Sans Narrow"/>
                  <a:cs typeface="PT Sans Narrow"/>
                  <a:sym typeface="PT Sans Narrow"/>
                </a:rPr>
                <a:t>user input</a:t>
              </a:r>
              <a:r>
                <a:rPr lang="en" sz="1700">
                  <a:latin typeface="PT Sans Narrow"/>
                  <a:ea typeface="PT Sans Narrow"/>
                  <a:cs typeface="PT Sans Narrow"/>
                  <a:sym typeface="PT Sans Narrow"/>
                </a:rPr>
                <a:t> or </a:t>
              </a:r>
              <a:r>
                <a:rPr lang="en" sz="1700" u="sng">
                  <a:latin typeface="PT Sans Narrow"/>
                  <a:ea typeface="PT Sans Narrow"/>
                  <a:cs typeface="PT Sans Narrow"/>
                  <a:sym typeface="PT Sans Narrow"/>
                </a:rPr>
                <a:t>GUI updates</a:t>
              </a:r>
              <a:r>
                <a:rPr lang="en" sz="1700">
                  <a:latin typeface="PT Sans Narrow"/>
                  <a:ea typeface="PT Sans Narrow"/>
                  <a:cs typeface="PT Sans Narrow"/>
                  <a:sym typeface="PT Sans Narrow"/>
                </a:rPr>
                <a:t>.</a:t>
              </a:r>
              <a:endParaRPr sz="1700">
                <a:latin typeface="PT Sans Narrow"/>
                <a:ea typeface="PT Sans Narrow"/>
                <a:cs typeface="PT Sans Narrow"/>
                <a:sym typeface="PT Sans Narrow"/>
              </a:endParaRPr>
            </a:p>
          </p:txBody>
        </p:sp>
      </p:grpSp>
      <p:sp>
        <p:nvSpPr>
          <p:cNvPr id="204" name="Google Shape;204;p24"/>
          <p:cNvSpPr/>
          <p:nvPr/>
        </p:nvSpPr>
        <p:spPr>
          <a:xfrm>
            <a:off x="3303588" y="1220875"/>
            <a:ext cx="2724300" cy="3708000"/>
          </a:xfrm>
          <a:prstGeom prst="rect">
            <a:avLst/>
          </a:prstGeom>
          <a:solidFill>
            <a:schemeClr val="accent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5" name="Google Shape;205;p24"/>
          <p:cNvSpPr txBox="1"/>
          <p:nvPr/>
        </p:nvSpPr>
        <p:spPr>
          <a:xfrm>
            <a:off x="3292263" y="1254025"/>
            <a:ext cx="2769600" cy="3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latin typeface="PT Sans Narrow"/>
                <a:ea typeface="PT Sans Narrow"/>
                <a:cs typeface="PT Sans Narrow"/>
                <a:sym typeface="PT Sans Narrow"/>
              </a:rPr>
              <a:t>Input Handling</a:t>
            </a:r>
            <a:endParaRPr b="1" sz="2000" u="sng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latin typeface="PT Sans Narrow"/>
                <a:ea typeface="PT Sans Narrow"/>
                <a:cs typeface="PT Sans Narrow"/>
                <a:sym typeface="PT Sans Narrow"/>
              </a:rPr>
              <a:t>Input from keyboard and mouse used to manipulate the </a:t>
            </a:r>
            <a:r>
              <a:rPr lang="en" sz="1700" u="sng">
                <a:latin typeface="PT Sans Narrow"/>
                <a:ea typeface="PT Sans Narrow"/>
                <a:cs typeface="PT Sans Narrow"/>
                <a:sym typeface="PT Sans Narrow"/>
              </a:rPr>
              <a:t>GNUstep environment</a:t>
            </a:r>
            <a:r>
              <a:rPr lang="en" sz="1700">
                <a:latin typeface="PT Sans Narrow"/>
                <a:ea typeface="PT Sans Narrow"/>
                <a:cs typeface="PT Sans Narrow"/>
                <a:sym typeface="PT Sans Narrow"/>
              </a:rPr>
              <a:t>.</a:t>
            </a:r>
            <a:endParaRPr sz="17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latin typeface="PT Sans Narrow"/>
                <a:ea typeface="PT Sans Narrow"/>
                <a:cs typeface="PT Sans Narrow"/>
                <a:sym typeface="PT Sans Narrow"/>
              </a:rPr>
              <a:t>Executed on the main thread where events are dispatched and processed.</a:t>
            </a:r>
            <a:endParaRPr sz="17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>
                <a:latin typeface="PT Sans Narrow"/>
                <a:ea typeface="PT Sans Narrow"/>
                <a:cs typeface="PT Sans Narrow"/>
                <a:sym typeface="PT Sans Narrow"/>
              </a:rPr>
              <a:t>Offload tasks as </a:t>
            </a:r>
            <a:r>
              <a:rPr lang="en" sz="1700" u="sng">
                <a:latin typeface="PT Sans Narrow"/>
                <a:ea typeface="PT Sans Narrow"/>
                <a:cs typeface="PT Sans Narrow"/>
                <a:sym typeface="PT Sans Narrow"/>
              </a:rPr>
              <a:t>background threads</a:t>
            </a:r>
            <a:r>
              <a:rPr lang="en" sz="1700">
                <a:latin typeface="PT Sans Narrow"/>
                <a:ea typeface="PT Sans Narrow"/>
                <a:cs typeface="PT Sans Narrow"/>
                <a:sym typeface="PT Sans Narrow"/>
              </a:rPr>
              <a:t> to prevent main thread blockage.</a:t>
            </a:r>
            <a:endParaRPr sz="17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06" name="Google Shape;206;p24"/>
          <p:cNvSpPr/>
          <p:nvPr/>
        </p:nvSpPr>
        <p:spPr>
          <a:xfrm>
            <a:off x="6284800" y="1220875"/>
            <a:ext cx="2724300" cy="3708000"/>
          </a:xfrm>
          <a:prstGeom prst="rect">
            <a:avLst/>
          </a:prstGeom>
          <a:solidFill>
            <a:schemeClr val="accent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7" name="Google Shape;207;p24"/>
          <p:cNvSpPr txBox="1"/>
          <p:nvPr/>
        </p:nvSpPr>
        <p:spPr>
          <a:xfrm>
            <a:off x="6307450" y="1254025"/>
            <a:ext cx="2679000" cy="32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latin typeface="PT Sans Narrow"/>
                <a:ea typeface="PT Sans Narrow"/>
                <a:cs typeface="PT Sans Narrow"/>
                <a:sym typeface="PT Sans Narrow"/>
              </a:rPr>
              <a:t>File Manipulation</a:t>
            </a:r>
            <a:endParaRPr b="1" sz="2000" u="sng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latin typeface="PT Sans Narrow"/>
                <a:ea typeface="PT Sans Narrow"/>
                <a:cs typeface="PT Sans Narrow"/>
                <a:sym typeface="PT Sans Narrow"/>
              </a:rPr>
              <a:t>Handles file </a:t>
            </a:r>
            <a:r>
              <a:rPr lang="en" sz="1700" u="sng">
                <a:latin typeface="PT Sans Narrow"/>
                <a:ea typeface="PT Sans Narrow"/>
                <a:cs typeface="PT Sans Narrow"/>
                <a:sym typeface="PT Sans Narrow"/>
              </a:rPr>
              <a:t>synchronously</a:t>
            </a:r>
            <a:r>
              <a:rPr lang="en" sz="1700">
                <a:latin typeface="PT Sans Narrow"/>
                <a:ea typeface="PT Sans Narrow"/>
                <a:cs typeface="PT Sans Narrow"/>
                <a:sym typeface="PT Sans Narrow"/>
              </a:rPr>
              <a:t> and</a:t>
            </a:r>
            <a:r>
              <a:rPr lang="en" sz="1700" u="sng">
                <a:latin typeface="PT Sans Narrow"/>
                <a:ea typeface="PT Sans Narrow"/>
                <a:cs typeface="PT Sans Narrow"/>
                <a:sym typeface="PT Sans Narrow"/>
              </a:rPr>
              <a:t> asynchronously</a:t>
            </a:r>
            <a:r>
              <a:rPr lang="en" sz="1700">
                <a:latin typeface="PT Sans Narrow"/>
                <a:ea typeface="PT Sans Narrow"/>
                <a:cs typeface="PT Sans Narrow"/>
                <a:sym typeface="PT Sans Narrow"/>
              </a:rPr>
              <a:t> using </a:t>
            </a:r>
            <a:r>
              <a:rPr lang="en" sz="1700" u="sng">
                <a:latin typeface="PT Sans Narrow"/>
                <a:ea typeface="PT Sans Narrow"/>
                <a:cs typeface="PT Sans Narrow"/>
                <a:sym typeface="PT Sans Narrow"/>
              </a:rPr>
              <a:t>NSFileManager</a:t>
            </a:r>
            <a:r>
              <a:rPr lang="en" sz="1700">
                <a:latin typeface="PT Sans Narrow"/>
                <a:ea typeface="PT Sans Narrow"/>
                <a:cs typeface="PT Sans Narrow"/>
                <a:sym typeface="PT Sans Narrow"/>
              </a:rPr>
              <a:t> and </a:t>
            </a:r>
            <a:r>
              <a:rPr lang="en" sz="1700" u="sng">
                <a:latin typeface="PT Sans Narrow"/>
                <a:ea typeface="PT Sans Narrow"/>
                <a:cs typeface="PT Sans Narrow"/>
                <a:sym typeface="PT Sans Narrow"/>
              </a:rPr>
              <a:t>NSFileHandle</a:t>
            </a:r>
            <a:r>
              <a:rPr lang="en" sz="1700">
                <a:latin typeface="PT Sans Narrow"/>
                <a:ea typeface="PT Sans Narrow"/>
                <a:cs typeface="PT Sans Narrow"/>
                <a:sym typeface="PT Sans Narrow"/>
              </a:rPr>
              <a:t>.</a:t>
            </a:r>
            <a:endParaRPr sz="17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>
                <a:latin typeface="PT Sans Narrow"/>
                <a:ea typeface="PT Sans Narrow"/>
                <a:cs typeface="PT Sans Narrow"/>
                <a:sym typeface="PT Sans Narrow"/>
              </a:rPr>
              <a:t>Uses </a:t>
            </a:r>
            <a:r>
              <a:rPr lang="en" sz="1700" u="sng">
                <a:latin typeface="PT Sans Narrow"/>
                <a:ea typeface="PT Sans Narrow"/>
                <a:cs typeface="PT Sans Narrow"/>
                <a:sym typeface="PT Sans Narrow"/>
              </a:rPr>
              <a:t>NSThread</a:t>
            </a:r>
            <a:r>
              <a:rPr lang="en" sz="1700">
                <a:latin typeface="PT Sans Narrow"/>
                <a:ea typeface="PT Sans Narrow"/>
                <a:cs typeface="PT Sans Narrow"/>
                <a:sym typeface="PT Sans Narrow"/>
              </a:rPr>
              <a:t> to read and write to files asynchronously and </a:t>
            </a:r>
            <a:r>
              <a:rPr lang="en" sz="1700" u="sng">
                <a:latin typeface="PT Sans Narrow"/>
                <a:ea typeface="PT Sans Narrow"/>
                <a:cs typeface="PT Sans Narrow"/>
                <a:sym typeface="PT Sans Narrow"/>
              </a:rPr>
              <a:t>NSData</a:t>
            </a:r>
            <a:r>
              <a:rPr lang="en" sz="1700">
                <a:latin typeface="PT Sans Narrow"/>
                <a:ea typeface="PT Sans Narrow"/>
                <a:cs typeface="PT Sans Narrow"/>
                <a:sym typeface="PT Sans Narrow"/>
              </a:rPr>
              <a:t> to read files synchronously.</a:t>
            </a:r>
            <a:endParaRPr sz="17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Concurrency Control Mechanisms</a:t>
            </a:r>
            <a:endParaRPr/>
          </a:p>
        </p:txBody>
      </p:sp>
      <p:sp>
        <p:nvSpPr>
          <p:cNvPr id="213" name="Google Shape;213;p25"/>
          <p:cNvSpPr/>
          <p:nvPr/>
        </p:nvSpPr>
        <p:spPr>
          <a:xfrm>
            <a:off x="311700" y="1473525"/>
            <a:ext cx="8448000" cy="11757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4" name="Google Shape;214;p25"/>
          <p:cNvSpPr txBox="1"/>
          <p:nvPr/>
        </p:nvSpPr>
        <p:spPr>
          <a:xfrm>
            <a:off x="368175" y="1610275"/>
            <a:ext cx="83916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700">
                <a:latin typeface="PT Sans Narrow"/>
                <a:ea typeface="PT Sans Narrow"/>
                <a:cs typeface="PT Sans Narrow"/>
                <a:sym typeface="PT Sans Narrow"/>
              </a:rPr>
              <a:t>Thread-Based Concurrency</a:t>
            </a:r>
            <a:r>
              <a:rPr b="1" lang="en" sz="1700">
                <a:latin typeface="PT Sans Narrow"/>
                <a:ea typeface="PT Sans Narrow"/>
                <a:cs typeface="PT Sans Narrow"/>
                <a:sym typeface="PT Sans Narrow"/>
              </a:rPr>
              <a:t>: </a:t>
            </a:r>
            <a:r>
              <a:rPr lang="en" sz="1700">
                <a:latin typeface="PT Sans Narrow"/>
                <a:ea typeface="PT Sans Narrow"/>
                <a:cs typeface="PT Sans Narrow"/>
                <a:sym typeface="PT Sans Narrow"/>
              </a:rPr>
              <a:t>Used to run multiple threads concurrently through NSThread Apple’s Grand Central Dispatch. Executing background tasks asynchronously.</a:t>
            </a:r>
            <a:endParaRPr/>
          </a:p>
        </p:txBody>
      </p:sp>
      <p:sp>
        <p:nvSpPr>
          <p:cNvPr id="215" name="Google Shape;215;p25"/>
          <p:cNvSpPr/>
          <p:nvPr/>
        </p:nvSpPr>
        <p:spPr>
          <a:xfrm>
            <a:off x="255450" y="2970325"/>
            <a:ext cx="8448000" cy="11757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6" name="Google Shape;216;p25"/>
          <p:cNvSpPr txBox="1"/>
          <p:nvPr/>
        </p:nvSpPr>
        <p:spPr>
          <a:xfrm>
            <a:off x="311925" y="3107075"/>
            <a:ext cx="83916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700">
                <a:latin typeface="PT Sans Narrow"/>
                <a:ea typeface="PT Sans Narrow"/>
                <a:cs typeface="PT Sans Narrow"/>
                <a:sym typeface="PT Sans Narrow"/>
              </a:rPr>
              <a:t>Event</a:t>
            </a:r>
            <a:r>
              <a:rPr b="1" lang="en" sz="1700">
                <a:latin typeface="PT Sans Narrow"/>
                <a:ea typeface="PT Sans Narrow"/>
                <a:cs typeface="PT Sans Narrow"/>
                <a:sym typeface="PT Sans Narrow"/>
              </a:rPr>
              <a:t>-Based Concurrency: </a:t>
            </a:r>
            <a:r>
              <a:rPr lang="en" sz="1700">
                <a:latin typeface="PT Sans Narrow"/>
                <a:ea typeface="PT Sans Narrow"/>
                <a:cs typeface="PT Sans Narrow"/>
                <a:sym typeface="PT Sans Narrow"/>
              </a:rPr>
              <a:t>Used to handle user input and networking to ensure a low response time using NSRunLoop to prevent blocking the main thread. Maintaining responsiveness while performing operations.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Sequence Diagrams</a:t>
            </a:r>
            <a:endParaRPr/>
          </a:p>
        </p:txBody>
      </p:sp>
      <p:pic>
        <p:nvPicPr>
          <p:cNvPr id="222" name="Google Shape;22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700" y="1598825"/>
            <a:ext cx="8406600" cy="316595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6"/>
          <p:cNvSpPr txBox="1"/>
          <p:nvPr/>
        </p:nvSpPr>
        <p:spPr>
          <a:xfrm>
            <a:off x="765150" y="1152425"/>
            <a:ext cx="7613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700">
                <a:latin typeface="PT Sans Narrow"/>
                <a:ea typeface="PT Sans Narrow"/>
                <a:cs typeface="PT Sans Narrow"/>
                <a:sym typeface="PT Sans Narrow"/>
              </a:rPr>
              <a:t>Use Case</a:t>
            </a:r>
            <a:r>
              <a:rPr b="1" lang="en" sz="1700">
                <a:latin typeface="PT Sans Narrow"/>
                <a:ea typeface="PT Sans Narrow"/>
                <a:cs typeface="PT Sans Narrow"/>
                <a:sym typeface="PT Sans Narrow"/>
              </a:rPr>
              <a:t>: </a:t>
            </a:r>
            <a:r>
              <a:rPr lang="en" sz="1700">
                <a:latin typeface="PT Sans Narrow"/>
                <a:ea typeface="PT Sans Narrow"/>
                <a:cs typeface="PT Sans Narrow"/>
                <a:sym typeface="PT Sans Narrow"/>
              </a:rPr>
              <a:t>The user creates a new window by selecting “New Window”</a:t>
            </a:r>
            <a:endParaRPr/>
          </a:p>
        </p:txBody>
      </p:sp>
      <p:pic>
        <p:nvPicPr>
          <p:cNvPr id="224" name="Google Shape;22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8350" y="275775"/>
            <a:ext cx="2956950" cy="8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Sequence Diagrams II</a:t>
            </a:r>
            <a:endParaRPr/>
          </a:p>
        </p:txBody>
      </p:sp>
      <p:sp>
        <p:nvSpPr>
          <p:cNvPr id="230" name="Google Shape;230;p27"/>
          <p:cNvSpPr txBox="1"/>
          <p:nvPr/>
        </p:nvSpPr>
        <p:spPr>
          <a:xfrm>
            <a:off x="765150" y="1152425"/>
            <a:ext cx="7613700" cy="9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PT Sans Narrow"/>
                <a:ea typeface="PT Sans Narrow"/>
                <a:cs typeface="PT Sans Narrow"/>
                <a:sym typeface="PT Sans Narrow"/>
              </a:rPr>
              <a:t>Use Case: </a:t>
            </a:r>
            <a:r>
              <a:rPr lang="en" sz="1700">
                <a:latin typeface="PT Sans Narrow"/>
                <a:ea typeface="PT Sans Narrow"/>
                <a:cs typeface="PT Sans Narrow"/>
                <a:sym typeface="PT Sans Narrow"/>
              </a:rPr>
              <a:t>T</a:t>
            </a:r>
            <a:r>
              <a:rPr lang="en" sz="1700">
                <a:latin typeface="PT Sans Narrow"/>
                <a:ea typeface="PT Sans Narrow"/>
                <a:cs typeface="PT Sans Narrow"/>
                <a:sym typeface="PT Sans Narrow"/>
              </a:rPr>
              <a:t>he user saves the application they are working on</a:t>
            </a:r>
            <a:endParaRPr sz="17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231" name="Google Shape;23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1259" y="1598825"/>
            <a:ext cx="6041482" cy="316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8350" y="275775"/>
            <a:ext cx="2956950" cy="8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Implications</a:t>
            </a:r>
            <a:r>
              <a:rPr lang="en"/>
              <a:t> for Developers</a:t>
            </a:r>
            <a:endParaRPr/>
          </a:p>
        </p:txBody>
      </p:sp>
      <p:pic>
        <p:nvPicPr>
          <p:cNvPr id="238" name="Google Shape;23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709" y="1249750"/>
            <a:ext cx="2815515" cy="211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2225" y="1249750"/>
            <a:ext cx="2639549" cy="2111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91775" y="1249750"/>
            <a:ext cx="2639549" cy="2111634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8"/>
          <p:cNvSpPr txBox="1"/>
          <p:nvPr/>
        </p:nvSpPr>
        <p:spPr>
          <a:xfrm>
            <a:off x="436675" y="3361400"/>
            <a:ext cx="28155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latin typeface="PT Sans Narrow"/>
                <a:ea typeface="PT Sans Narrow"/>
                <a:cs typeface="PT Sans Narrow"/>
                <a:sym typeface="PT Sans Narrow"/>
              </a:rPr>
              <a:t>Figure 1:</a:t>
            </a: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 Example image of an active desktop in GNUstep, interface elements in GNUstep resembles the NeXTSTEP interface.</a:t>
            </a:r>
            <a:endParaRPr sz="11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42" name="Google Shape;242;p28"/>
          <p:cNvSpPr txBox="1"/>
          <p:nvPr/>
        </p:nvSpPr>
        <p:spPr>
          <a:xfrm>
            <a:off x="3252300" y="3361400"/>
            <a:ext cx="26397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latin typeface="PT Sans Narrow"/>
                <a:ea typeface="PT Sans Narrow"/>
                <a:cs typeface="PT Sans Narrow"/>
                <a:sym typeface="PT Sans Narrow"/>
              </a:rPr>
              <a:t>Figure 2:</a:t>
            </a: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 ProjectCenter is GNUstep’s IDE for development and </a:t>
            </a: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management</a:t>
            </a: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 of applications.</a:t>
            </a:r>
            <a:endParaRPr sz="11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43" name="Google Shape;243;p28"/>
          <p:cNvSpPr txBox="1"/>
          <p:nvPr/>
        </p:nvSpPr>
        <p:spPr>
          <a:xfrm>
            <a:off x="5891775" y="3361400"/>
            <a:ext cx="28155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latin typeface="PT Sans Narrow"/>
                <a:ea typeface="PT Sans Narrow"/>
                <a:cs typeface="PT Sans Narrow"/>
                <a:sym typeface="PT Sans Narrow"/>
              </a:rPr>
              <a:t>Figure 3:</a:t>
            </a: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 Gorm allows developers to quickly create and edit graphical application interface.</a:t>
            </a:r>
            <a:endParaRPr sz="11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Alternatives and Potential Tradeoffs </a:t>
            </a:r>
            <a:endParaRPr/>
          </a:p>
        </p:txBody>
      </p:sp>
      <p:sp>
        <p:nvSpPr>
          <p:cNvPr id="249" name="Google Shape;249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T Sans Narrow"/>
                <a:ea typeface="PT Sans Narrow"/>
                <a:cs typeface="PT Sans Narrow"/>
                <a:sym typeface="PT Sans Narrow"/>
              </a:rPr>
              <a:t>Repository:</a:t>
            </a: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 offers centralized data management and streamlined communication, it lacks event-driven </a:t>
            </a: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interactions.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PT Sans Narrow"/>
                <a:ea typeface="PT Sans Narrow"/>
                <a:cs typeface="PT Sans Narrow"/>
                <a:sym typeface="PT Sans Narrow"/>
              </a:rPr>
              <a:t>Interpreter:</a:t>
            </a: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 offers dynamic script execution and flexibility, but not suited GNUstep’s more structured approach.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Ultimately, object-oriented and layered design styles are the most effective for maintaining cross-platform compatibility, independent development and modularity.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55" name="Google Shape;255;p30"/>
          <p:cNvSpPr txBox="1"/>
          <p:nvPr>
            <p:ph idx="1" type="body"/>
          </p:nvPr>
        </p:nvSpPr>
        <p:spPr>
          <a:xfrm>
            <a:off x="357050" y="1152425"/>
            <a:ext cx="8520600" cy="36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T Sans Narrow"/>
              <a:buChar char="●"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Analyzed the conceptual architecture, focusing on its structure and key subsystems, data flow and concurrency.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T Sans Narrow"/>
              <a:buChar char="●"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GNUstep follows a layered architecture comprising five main object-oriented components.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T Sans Narrow"/>
              <a:buChar char="●"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Explored how different components interact to ensure seamless functionality.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T Sans Narrow"/>
              <a:buChar char="●"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Different concurrency types to handle user interaction and system events.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T Sans Narrow"/>
              <a:buChar char="●"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Examined structured control and data flow between layers.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T Sans Narrow"/>
                <a:ea typeface="PT Sans Narrow"/>
                <a:cs typeface="PT Sans Narrow"/>
                <a:sym typeface="PT Sans Narrow"/>
              </a:rPr>
              <a:t>Important Lessons: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T Sans Narrow"/>
              <a:buChar char="●"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Importance of flexibility in the system to adapt to changes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PT Sans Narrow"/>
              <a:buChar char="○"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GNUstep has demonstrated the necessity of flexibility in a system to continuously adapt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T Sans Narrow"/>
              <a:buChar char="●"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Valuable insight into large-scale software architecture and development process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T Sans Narrow"/>
              <a:buChar char="●"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Experience analyzing and breaking down open-source software.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Members </a:t>
            </a:r>
            <a:endParaRPr/>
          </a:p>
        </p:txBody>
      </p:sp>
      <p:graphicFrame>
        <p:nvGraphicFramePr>
          <p:cNvPr id="74" name="Google Shape;74;p14"/>
          <p:cNvGraphicFramePr/>
          <p:nvPr/>
        </p:nvGraphicFramePr>
        <p:xfrm>
          <a:off x="95250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{0DAE8ECA-E0AA-49F2-8B63-35A93E5CF293}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Group Member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Role in Report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Sungmoon Choi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Implications for Developers / Presenter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Dayna Corman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Concurrency / Presenter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Michael Cox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Architecture Overview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Aydan Macgregor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Use-Case Sequence Diagrams / Leader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Samantha Mak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Control and Data Flow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Kylie Wong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Evolution of GNUstep &amp; conclusions and lessons learned 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5"/>
          <p:cNvCxnSpPr/>
          <p:nvPr/>
        </p:nvCxnSpPr>
        <p:spPr>
          <a:xfrm>
            <a:off x="1650450" y="0"/>
            <a:ext cx="0" cy="518880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5"/>
          <p:cNvSpPr txBox="1"/>
          <p:nvPr/>
        </p:nvSpPr>
        <p:spPr>
          <a:xfrm>
            <a:off x="2365500" y="477525"/>
            <a:ext cx="59235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Derivation Process </a:t>
            </a:r>
            <a:endParaRPr b="1" sz="2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1106100" y="3886200"/>
            <a:ext cx="1088700" cy="10887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1106100" y="2647950"/>
            <a:ext cx="1088700" cy="10887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1106100" y="1409700"/>
            <a:ext cx="1088700" cy="10887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1106100" y="152400"/>
            <a:ext cx="1088700" cy="10887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1426794" y="338375"/>
            <a:ext cx="4182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2800">
              <a:solidFill>
                <a:schemeClr val="accent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1426794" y="1598563"/>
            <a:ext cx="4182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2800">
              <a:solidFill>
                <a:schemeClr val="accent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1426794" y="2858738"/>
            <a:ext cx="4182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sz="2800">
              <a:solidFill>
                <a:schemeClr val="accent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1426794" y="4078625"/>
            <a:ext cx="4182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sz="2800">
              <a:solidFill>
                <a:schemeClr val="accent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2365500" y="1719971"/>
            <a:ext cx="67785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Architecture Overview and Components</a:t>
            </a:r>
            <a:endParaRPr b="1" sz="2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2365500" y="2962417"/>
            <a:ext cx="67785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Control and Data Flow </a:t>
            </a:r>
            <a:endParaRPr b="1" sz="2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2365500" y="4204863"/>
            <a:ext cx="67785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Concurrency and Use Case Diagrams</a:t>
            </a:r>
            <a:endParaRPr b="1" sz="2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Derivation Process of GNUstep</a:t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422800" y="1329375"/>
            <a:ext cx="561300" cy="5613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595600" y="1392277"/>
            <a:ext cx="2157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1300">
              <a:solidFill>
                <a:schemeClr val="accent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" name="Google Shape;99;p16"/>
          <p:cNvSpPr/>
          <p:nvPr/>
        </p:nvSpPr>
        <p:spPr>
          <a:xfrm>
            <a:off x="422800" y="2271488"/>
            <a:ext cx="561300" cy="5613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595600" y="2334389"/>
            <a:ext cx="2157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1300">
              <a:solidFill>
                <a:schemeClr val="accent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422800" y="3117538"/>
            <a:ext cx="561300" cy="5613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595600" y="3180439"/>
            <a:ext cx="2157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sz="1300">
              <a:solidFill>
                <a:schemeClr val="accent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422800" y="4026500"/>
            <a:ext cx="561300" cy="5613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595600" y="4089402"/>
            <a:ext cx="2157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sz="1300">
              <a:solidFill>
                <a:schemeClr val="accent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1059663" y="1374450"/>
            <a:ext cx="37491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PT Sans Narrow"/>
                <a:ea typeface="PT Sans Narrow"/>
                <a:cs typeface="PT Sans Narrow"/>
                <a:sym typeface="PT Sans Narrow"/>
              </a:rPr>
              <a:t>Individual research, discussions </a:t>
            </a:r>
            <a:endParaRPr sz="21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1059663" y="2334400"/>
            <a:ext cx="31062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PT Sans Narrow"/>
                <a:ea typeface="PT Sans Narrow"/>
                <a:cs typeface="PT Sans Narrow"/>
                <a:sym typeface="PT Sans Narrow"/>
              </a:rPr>
              <a:t>GNUstep vision, major components</a:t>
            </a:r>
            <a:endParaRPr b="1" sz="15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1051271" y="3098950"/>
            <a:ext cx="31230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PT Sans Narrow"/>
                <a:ea typeface="PT Sans Narrow"/>
                <a:cs typeface="PT Sans Narrow"/>
                <a:sym typeface="PT Sans Narrow"/>
              </a:rPr>
              <a:t>GNUstep documentation, source code, and historical development</a:t>
            </a:r>
            <a:endParaRPr b="1" sz="19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1059663" y="4025425"/>
            <a:ext cx="31062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PT Sans Narrow"/>
                <a:ea typeface="PT Sans Narrow"/>
                <a:cs typeface="PT Sans Narrow"/>
                <a:sym typeface="PT Sans Narrow"/>
              </a:rPr>
              <a:t>Community-driven resources: wiki pages, developer forums</a:t>
            </a:r>
            <a:endParaRPr b="1" sz="15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5903775" y="1269525"/>
            <a:ext cx="31809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PT Sans Narrow"/>
                <a:ea typeface="PT Sans Narrow"/>
                <a:cs typeface="PT Sans Narrow"/>
                <a:sym typeface="PT Sans Narrow"/>
              </a:rPr>
              <a:t>Interaction and connection between components</a:t>
            </a:r>
            <a:endParaRPr b="1" sz="15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5903775" y="3205553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PT Sans Narrow"/>
                <a:ea typeface="PT Sans Narrow"/>
                <a:cs typeface="PT Sans Narrow"/>
                <a:sym typeface="PT Sans Narrow"/>
              </a:rPr>
              <a:t>Architecture format</a:t>
            </a:r>
            <a:endParaRPr b="1" sz="15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5903775" y="4116932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PT Sans Narrow"/>
                <a:ea typeface="PT Sans Narrow"/>
                <a:cs typeface="PT Sans Narrow"/>
                <a:sym typeface="PT Sans Narrow"/>
              </a:rPr>
              <a:t>Examples of architecture format</a:t>
            </a:r>
            <a:endParaRPr b="1" sz="15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5932725" y="2231250"/>
            <a:ext cx="31230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PT Sans Narrow"/>
                <a:ea typeface="PT Sans Narrow"/>
                <a:cs typeface="PT Sans Narrow"/>
                <a:sym typeface="PT Sans Narrow"/>
              </a:rPr>
              <a:t>GNUstep </a:t>
            </a:r>
            <a:r>
              <a:rPr b="1" lang="en" sz="1500">
                <a:latin typeface="PT Sans Narrow"/>
                <a:ea typeface="PT Sans Narrow"/>
                <a:cs typeface="PT Sans Narrow"/>
                <a:sym typeface="PT Sans Narrow"/>
              </a:rPr>
              <a:t>strengths</a:t>
            </a:r>
            <a:r>
              <a:rPr b="1" lang="en" sz="1500">
                <a:latin typeface="PT Sans Narrow"/>
                <a:ea typeface="PT Sans Narrow"/>
                <a:cs typeface="PT Sans Narrow"/>
                <a:sym typeface="PT Sans Narrow"/>
              </a:rPr>
              <a:t>, </a:t>
            </a:r>
            <a:r>
              <a:rPr b="1" lang="en" sz="1500">
                <a:latin typeface="PT Sans Narrow"/>
                <a:ea typeface="PT Sans Narrow"/>
                <a:cs typeface="PT Sans Narrow"/>
                <a:sym typeface="PT Sans Narrow"/>
              </a:rPr>
              <a:t>challenges</a:t>
            </a:r>
            <a:r>
              <a:rPr b="1" lang="en" sz="1500">
                <a:latin typeface="PT Sans Narrow"/>
                <a:ea typeface="PT Sans Narrow"/>
                <a:cs typeface="PT Sans Narrow"/>
                <a:sym typeface="PT Sans Narrow"/>
              </a:rPr>
              <a:t>, adaptability </a:t>
            </a:r>
            <a:endParaRPr b="1" sz="15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13" name="Google Shape;113;p16"/>
          <p:cNvSpPr/>
          <p:nvPr/>
        </p:nvSpPr>
        <p:spPr>
          <a:xfrm>
            <a:off x="5276925" y="1327988"/>
            <a:ext cx="561300" cy="5613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5449725" y="1390889"/>
            <a:ext cx="2157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endParaRPr sz="1300">
              <a:solidFill>
                <a:schemeClr val="accent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" name="Google Shape;115;p16"/>
          <p:cNvSpPr/>
          <p:nvPr/>
        </p:nvSpPr>
        <p:spPr>
          <a:xfrm>
            <a:off x="5276925" y="2270100"/>
            <a:ext cx="561300" cy="5613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5449725" y="2333002"/>
            <a:ext cx="2157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 sz="1300">
              <a:solidFill>
                <a:schemeClr val="accent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" name="Google Shape;117;p16"/>
          <p:cNvSpPr/>
          <p:nvPr/>
        </p:nvSpPr>
        <p:spPr>
          <a:xfrm>
            <a:off x="5276925" y="3116150"/>
            <a:ext cx="561300" cy="5613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5449725" y="3179052"/>
            <a:ext cx="2157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sz="1300">
              <a:solidFill>
                <a:schemeClr val="accent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9" name="Google Shape;119;p16"/>
          <p:cNvSpPr/>
          <p:nvPr/>
        </p:nvSpPr>
        <p:spPr>
          <a:xfrm>
            <a:off x="5276925" y="4025113"/>
            <a:ext cx="561300" cy="5613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5449725" y="4088014"/>
            <a:ext cx="2157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  <a:endParaRPr sz="1300">
              <a:solidFill>
                <a:schemeClr val="accent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Overview: Layered Style &amp; OO Components</a:t>
            </a:r>
            <a:endParaRPr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4796073" y="1187141"/>
            <a:ext cx="2090337" cy="2090337"/>
            <a:chOff x="5493900" y="1582575"/>
            <a:chExt cx="2520300" cy="2520300"/>
          </a:xfrm>
        </p:grpSpPr>
        <p:sp>
          <p:nvSpPr>
            <p:cNvPr id="127" name="Google Shape;127;p17"/>
            <p:cNvSpPr/>
            <p:nvPr/>
          </p:nvSpPr>
          <p:spPr>
            <a:xfrm>
              <a:off x="5493900" y="1582575"/>
              <a:ext cx="2520300" cy="2520300"/>
            </a:xfrm>
            <a:prstGeom prst="ellipse">
              <a:avLst/>
            </a:prstGeom>
            <a:solidFill>
              <a:schemeClr val="accent3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5838450" y="1927125"/>
              <a:ext cx="1831200" cy="1831200"/>
            </a:xfrm>
            <a:prstGeom prst="ellipse">
              <a:avLst/>
            </a:prstGeom>
            <a:solidFill>
              <a:schemeClr val="accent3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6084450" y="2173125"/>
              <a:ext cx="1339200" cy="1339200"/>
            </a:xfrm>
            <a:prstGeom prst="ellipse">
              <a:avLst/>
            </a:prstGeom>
            <a:solidFill>
              <a:schemeClr val="accent3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30" name="Google Shape;130;p17"/>
          <p:cNvGrpSpPr/>
          <p:nvPr/>
        </p:nvGrpSpPr>
        <p:grpSpPr>
          <a:xfrm>
            <a:off x="1987825" y="1276115"/>
            <a:ext cx="2149124" cy="1912389"/>
            <a:chOff x="246920" y="1661725"/>
            <a:chExt cx="2591180" cy="2305750"/>
          </a:xfrm>
        </p:grpSpPr>
        <p:cxnSp>
          <p:nvCxnSpPr>
            <p:cNvPr id="131" name="Google Shape;131;p17"/>
            <p:cNvCxnSpPr/>
            <p:nvPr/>
          </p:nvCxnSpPr>
          <p:spPr>
            <a:xfrm>
              <a:off x="1130500" y="1851450"/>
              <a:ext cx="916200" cy="4011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32" name="Google Shape;132;p17"/>
            <p:cNvCxnSpPr/>
            <p:nvPr/>
          </p:nvCxnSpPr>
          <p:spPr>
            <a:xfrm>
              <a:off x="1103100" y="2280600"/>
              <a:ext cx="916200" cy="4011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33" name="Google Shape;133;p17"/>
            <p:cNvCxnSpPr/>
            <p:nvPr/>
          </p:nvCxnSpPr>
          <p:spPr>
            <a:xfrm rot="3045249">
              <a:off x="583774" y="2508195"/>
              <a:ext cx="916148" cy="401262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34" name="Google Shape;134;p17"/>
            <p:cNvCxnSpPr/>
            <p:nvPr/>
          </p:nvCxnSpPr>
          <p:spPr>
            <a:xfrm rot="3045249">
              <a:off x="234047" y="2682218"/>
              <a:ext cx="916148" cy="401262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35" name="Google Shape;135;p17"/>
            <p:cNvCxnSpPr/>
            <p:nvPr/>
          </p:nvCxnSpPr>
          <p:spPr>
            <a:xfrm flipH="1">
              <a:off x="1424275" y="2961750"/>
              <a:ext cx="1322700" cy="8592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36" name="Google Shape;136;p17"/>
            <p:cNvCxnSpPr/>
            <p:nvPr/>
          </p:nvCxnSpPr>
          <p:spPr>
            <a:xfrm rot="7611969">
              <a:off x="1283431" y="2967880"/>
              <a:ext cx="916080" cy="40116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sp>
          <p:nvSpPr>
            <p:cNvPr id="137" name="Google Shape;137;p17"/>
            <p:cNvSpPr/>
            <p:nvPr/>
          </p:nvSpPr>
          <p:spPr>
            <a:xfrm>
              <a:off x="311700" y="1661725"/>
              <a:ext cx="791400" cy="791400"/>
            </a:xfrm>
            <a:prstGeom prst="rect">
              <a:avLst/>
            </a:prstGeom>
            <a:solidFill>
              <a:schemeClr val="accent3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8" name="Google Shape;138;p17"/>
            <p:cNvSpPr/>
            <p:nvPr/>
          </p:nvSpPr>
          <p:spPr>
            <a:xfrm>
              <a:off x="2046700" y="2085450"/>
              <a:ext cx="791400" cy="791400"/>
            </a:xfrm>
            <a:prstGeom prst="rect">
              <a:avLst/>
            </a:prstGeom>
            <a:solidFill>
              <a:schemeClr val="accent3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9" name="Google Shape;139;p17"/>
            <p:cNvSpPr/>
            <p:nvPr/>
          </p:nvSpPr>
          <p:spPr>
            <a:xfrm>
              <a:off x="695650" y="3176075"/>
              <a:ext cx="791400" cy="791400"/>
            </a:xfrm>
            <a:prstGeom prst="rect">
              <a:avLst/>
            </a:prstGeom>
            <a:solidFill>
              <a:schemeClr val="accent3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40" name="Google Shape;140;p17"/>
          <p:cNvSpPr txBox="1"/>
          <p:nvPr/>
        </p:nvSpPr>
        <p:spPr>
          <a:xfrm>
            <a:off x="-23250" y="3312200"/>
            <a:ext cx="9190500" cy="17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PT Sans Narrow"/>
                <a:ea typeface="PT Sans Narrow"/>
                <a:cs typeface="PT Sans Narrow"/>
                <a:sym typeface="PT Sans Narrow"/>
              </a:rPr>
              <a:t>Layered Style</a:t>
            </a:r>
            <a:r>
              <a:rPr lang="en" sz="1900">
                <a:latin typeface="PT Sans Narrow"/>
                <a:ea typeface="PT Sans Narrow"/>
                <a:cs typeface="PT Sans Narrow"/>
                <a:sym typeface="PT Sans Narrow"/>
              </a:rPr>
              <a:t> enables developers to </a:t>
            </a:r>
            <a:r>
              <a:rPr b="1" lang="en" sz="1900">
                <a:latin typeface="PT Sans Narrow"/>
                <a:ea typeface="PT Sans Narrow"/>
                <a:cs typeface="PT Sans Narrow"/>
                <a:sym typeface="PT Sans Narrow"/>
              </a:rPr>
              <a:t>focus on the application's functionality</a:t>
            </a:r>
            <a:r>
              <a:rPr lang="en" sz="1900">
                <a:latin typeface="PT Sans Narrow"/>
                <a:ea typeface="PT Sans Narrow"/>
                <a:cs typeface="PT Sans Narrow"/>
                <a:sym typeface="PT Sans Narrow"/>
              </a:rPr>
              <a:t> without worrying about the user's operating system or windowing system. </a:t>
            </a:r>
            <a:endParaRPr sz="19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PT Sans Narrow"/>
                <a:ea typeface="PT Sans Narrow"/>
                <a:cs typeface="PT Sans Narrow"/>
                <a:sym typeface="PT Sans Narrow"/>
              </a:rPr>
              <a:t>The </a:t>
            </a:r>
            <a:r>
              <a:rPr b="1" lang="en" sz="1900">
                <a:latin typeface="PT Sans Narrow"/>
                <a:ea typeface="PT Sans Narrow"/>
                <a:cs typeface="PT Sans Narrow"/>
                <a:sym typeface="PT Sans Narrow"/>
              </a:rPr>
              <a:t>lower layers</a:t>
            </a:r>
            <a:r>
              <a:rPr lang="en" sz="1900">
                <a:latin typeface="PT Sans Narrow"/>
                <a:ea typeface="PT Sans Narrow"/>
                <a:cs typeface="PT Sans Narrow"/>
                <a:sym typeface="PT Sans Narrow"/>
              </a:rPr>
              <a:t> can be </a:t>
            </a:r>
            <a:r>
              <a:rPr b="1" lang="en" sz="1900">
                <a:latin typeface="PT Sans Narrow"/>
                <a:ea typeface="PT Sans Narrow"/>
                <a:cs typeface="PT Sans Narrow"/>
                <a:sym typeface="PT Sans Narrow"/>
              </a:rPr>
              <a:t>adjusted to suit the user's OS</a:t>
            </a:r>
            <a:r>
              <a:rPr lang="en" sz="1900">
                <a:latin typeface="PT Sans Narrow"/>
                <a:ea typeface="PT Sans Narrow"/>
                <a:cs typeface="PT Sans Narrow"/>
                <a:sym typeface="PT Sans Narrow"/>
              </a:rPr>
              <a:t>, without affecting how the application's code interacts with the app-kit.</a:t>
            </a:r>
            <a:endParaRPr sz="19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 </a:t>
            </a: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384375" y="1365325"/>
            <a:ext cx="8448000" cy="6444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7" name="Google Shape;147;p18"/>
          <p:cNvSpPr/>
          <p:nvPr/>
        </p:nvSpPr>
        <p:spPr>
          <a:xfrm>
            <a:off x="384375" y="2204350"/>
            <a:ext cx="8448000" cy="11757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8" name="Google Shape;148;p18"/>
          <p:cNvSpPr/>
          <p:nvPr/>
        </p:nvSpPr>
        <p:spPr>
          <a:xfrm>
            <a:off x="384375" y="3574675"/>
            <a:ext cx="8448000" cy="11757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9" name="Google Shape;149;p18"/>
          <p:cNvSpPr txBox="1"/>
          <p:nvPr/>
        </p:nvSpPr>
        <p:spPr>
          <a:xfrm>
            <a:off x="429600" y="3745225"/>
            <a:ext cx="8342700" cy="8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700">
                <a:latin typeface="PT Sans Narrow"/>
                <a:ea typeface="PT Sans Narrow"/>
                <a:cs typeface="PT Sans Narrow"/>
                <a:sym typeface="PT Sans Narrow"/>
              </a:rPr>
              <a:t>Libs-GUI: </a:t>
            </a:r>
            <a:r>
              <a:rPr lang="en" sz="1700">
                <a:latin typeface="PT Sans Narrow"/>
                <a:ea typeface="PT Sans Narrow"/>
                <a:cs typeface="PT Sans Narrow"/>
                <a:sym typeface="PT Sans Narrow"/>
              </a:rPr>
              <a:t>This is the part of the app-kit that handles all graphical user interface functionality, and contains classes and methods useful for all kinds of elements like buttons, select menus, and the like.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0" name="Google Shape;150;p18"/>
          <p:cNvSpPr txBox="1"/>
          <p:nvPr/>
        </p:nvSpPr>
        <p:spPr>
          <a:xfrm>
            <a:off x="429600" y="1469975"/>
            <a:ext cx="7613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700">
                <a:latin typeface="PT Sans Narrow"/>
                <a:ea typeface="PT Sans Narrow"/>
                <a:cs typeface="PT Sans Narrow"/>
                <a:sym typeface="PT Sans Narrow"/>
              </a:rPr>
              <a:t>Application: </a:t>
            </a:r>
            <a:r>
              <a:rPr lang="en" sz="1700">
                <a:latin typeface="PT Sans Narrow"/>
                <a:ea typeface="PT Sans Narrow"/>
                <a:cs typeface="PT Sans Narrow"/>
                <a:sym typeface="PT Sans Narrow"/>
              </a:rPr>
              <a:t>This is the program that the user creates that uses a GNUstep powered user interface. </a:t>
            </a:r>
            <a:endParaRPr/>
          </a:p>
        </p:txBody>
      </p:sp>
      <p:sp>
        <p:nvSpPr>
          <p:cNvPr id="151" name="Google Shape;151;p18"/>
          <p:cNvSpPr txBox="1"/>
          <p:nvPr/>
        </p:nvSpPr>
        <p:spPr>
          <a:xfrm>
            <a:off x="429600" y="2268100"/>
            <a:ext cx="7613700" cy="10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700">
                <a:latin typeface="PT Sans Narrow"/>
                <a:ea typeface="PT Sans Narrow"/>
                <a:cs typeface="PT Sans Narrow"/>
                <a:sym typeface="PT Sans Narrow"/>
              </a:rPr>
              <a:t>Application Kit/app-kit: </a:t>
            </a:r>
            <a:r>
              <a:rPr lang="en" sz="1700">
                <a:latin typeface="PT Sans Narrow"/>
                <a:ea typeface="PT Sans Narrow"/>
                <a:cs typeface="PT Sans Narrow"/>
                <a:sym typeface="PT Sans Narrow"/>
              </a:rPr>
              <a:t>The app-kit is the collection of user interface elements, event-related classes, and classes designed to help with the development of tools, wrappers, and interfaces with web servers.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 II</a:t>
            </a:r>
            <a:endParaRPr/>
          </a:p>
        </p:txBody>
      </p:sp>
      <p:sp>
        <p:nvSpPr>
          <p:cNvPr id="157" name="Google Shape;157;p19"/>
          <p:cNvSpPr/>
          <p:nvPr/>
        </p:nvSpPr>
        <p:spPr>
          <a:xfrm>
            <a:off x="311700" y="1473525"/>
            <a:ext cx="8448000" cy="11757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8" name="Google Shape;158;p19"/>
          <p:cNvSpPr/>
          <p:nvPr/>
        </p:nvSpPr>
        <p:spPr>
          <a:xfrm>
            <a:off x="311700" y="3148650"/>
            <a:ext cx="8448000" cy="11757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9" name="Google Shape;159;p19"/>
          <p:cNvSpPr txBox="1"/>
          <p:nvPr/>
        </p:nvSpPr>
        <p:spPr>
          <a:xfrm>
            <a:off x="368175" y="1610275"/>
            <a:ext cx="83916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700">
                <a:latin typeface="PT Sans Narrow"/>
                <a:ea typeface="PT Sans Narrow"/>
                <a:cs typeface="PT Sans Narrow"/>
                <a:sym typeface="PT Sans Narrow"/>
              </a:rPr>
              <a:t>Libs-base: </a:t>
            </a:r>
            <a:r>
              <a:rPr lang="en" sz="1700">
                <a:latin typeface="PT Sans Narrow"/>
                <a:ea typeface="PT Sans Narrow"/>
                <a:cs typeface="PT Sans Narrow"/>
                <a:sym typeface="PT Sans Narrow"/>
              </a:rPr>
              <a:t>This is the part of the app-kit that handles all other functionalities that are useful to a developer, like interfacing with web servers, to utilities for tools.</a:t>
            </a:r>
            <a:endParaRPr/>
          </a:p>
        </p:txBody>
      </p:sp>
      <p:sp>
        <p:nvSpPr>
          <p:cNvPr id="160" name="Google Shape;160;p19"/>
          <p:cNvSpPr txBox="1"/>
          <p:nvPr>
            <p:ph idx="1" type="body"/>
          </p:nvPr>
        </p:nvSpPr>
        <p:spPr>
          <a:xfrm>
            <a:off x="368175" y="3255450"/>
            <a:ext cx="8391600" cy="7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7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Back end: </a:t>
            </a:r>
            <a:r>
              <a:rPr lang="en" sz="170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The layer below the App-kit layer is the backend. This is where GNU-step starts to get very particular on the specific implementation of the operating system and windowing system that the end-user is using. </a:t>
            </a:r>
            <a:endParaRPr sz="17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Interactions</a:t>
            </a:r>
            <a:endParaRPr/>
          </a:p>
        </p:txBody>
      </p:sp>
      <p:sp>
        <p:nvSpPr>
          <p:cNvPr id="166" name="Google Shape;166;p20"/>
          <p:cNvSpPr/>
          <p:nvPr/>
        </p:nvSpPr>
        <p:spPr>
          <a:xfrm>
            <a:off x="3303588" y="1220875"/>
            <a:ext cx="2724300" cy="3708000"/>
          </a:xfrm>
          <a:prstGeom prst="rect">
            <a:avLst/>
          </a:prstGeom>
          <a:solidFill>
            <a:schemeClr val="accent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7" name="Google Shape;167;p20"/>
          <p:cNvSpPr/>
          <p:nvPr/>
        </p:nvSpPr>
        <p:spPr>
          <a:xfrm>
            <a:off x="6284800" y="1220875"/>
            <a:ext cx="2724300" cy="3708000"/>
          </a:xfrm>
          <a:prstGeom prst="rect">
            <a:avLst/>
          </a:prstGeom>
          <a:solidFill>
            <a:schemeClr val="accent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68" name="Google Shape;168;p20"/>
          <p:cNvGrpSpPr/>
          <p:nvPr/>
        </p:nvGrpSpPr>
        <p:grpSpPr>
          <a:xfrm>
            <a:off x="223525" y="1220875"/>
            <a:ext cx="2769600" cy="3708000"/>
            <a:chOff x="452125" y="1220875"/>
            <a:chExt cx="2769600" cy="3708000"/>
          </a:xfrm>
        </p:grpSpPr>
        <p:sp>
          <p:nvSpPr>
            <p:cNvPr id="169" name="Google Shape;169;p20"/>
            <p:cNvSpPr/>
            <p:nvPr/>
          </p:nvSpPr>
          <p:spPr>
            <a:xfrm>
              <a:off x="474775" y="1220875"/>
              <a:ext cx="2724300" cy="3708000"/>
            </a:xfrm>
            <a:prstGeom prst="rect">
              <a:avLst/>
            </a:prstGeom>
            <a:solidFill>
              <a:schemeClr val="accent3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0" name="Google Shape;170;p20"/>
            <p:cNvSpPr txBox="1"/>
            <p:nvPr/>
          </p:nvSpPr>
          <p:spPr>
            <a:xfrm>
              <a:off x="452125" y="1236775"/>
              <a:ext cx="2769600" cy="36762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 u="sng">
                  <a:latin typeface="PT Sans Narrow"/>
                  <a:ea typeface="PT Sans Narrow"/>
                  <a:cs typeface="PT Sans Narrow"/>
                  <a:sym typeface="PT Sans Narrow"/>
                </a:rPr>
                <a:t>Application</a:t>
              </a:r>
              <a:endParaRPr b="1" sz="2100" u="sng">
                <a:latin typeface="PT Sans Narrow"/>
                <a:ea typeface="PT Sans Narrow"/>
                <a:cs typeface="PT Sans Narrow"/>
                <a:sym typeface="PT Sans Narrow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en" sz="1700">
                  <a:latin typeface="PT Sans Narrow"/>
                  <a:ea typeface="PT Sans Narrow"/>
                  <a:cs typeface="PT Sans Narrow"/>
                  <a:sym typeface="PT Sans Narrow"/>
                </a:rPr>
                <a:t>The application layer interacts mainly with the </a:t>
              </a:r>
              <a:r>
                <a:rPr lang="en" sz="1700" u="sng">
                  <a:latin typeface="PT Sans Narrow"/>
                  <a:ea typeface="PT Sans Narrow"/>
                  <a:cs typeface="PT Sans Narrow"/>
                  <a:sym typeface="PT Sans Narrow"/>
                </a:rPr>
                <a:t>app-kit</a:t>
              </a:r>
              <a:r>
                <a:rPr lang="en" sz="1700">
                  <a:latin typeface="PT Sans Narrow"/>
                  <a:ea typeface="PT Sans Narrow"/>
                  <a:cs typeface="PT Sans Narrow"/>
                  <a:sym typeface="PT Sans Narrow"/>
                </a:rPr>
                <a:t> and shared library in </a:t>
              </a:r>
              <a:r>
                <a:rPr lang="en" sz="1700" u="sng">
                  <a:latin typeface="PT Sans Narrow"/>
                  <a:ea typeface="PT Sans Narrow"/>
                  <a:cs typeface="PT Sans Narrow"/>
                  <a:sym typeface="PT Sans Narrow"/>
                </a:rPr>
                <a:t>GNUstep</a:t>
              </a:r>
              <a:r>
                <a:rPr lang="en" sz="1700">
                  <a:latin typeface="PT Sans Narrow"/>
                  <a:ea typeface="PT Sans Narrow"/>
                  <a:cs typeface="PT Sans Narrow"/>
                  <a:sym typeface="PT Sans Narrow"/>
                </a:rPr>
                <a:t>, allowing developers to program in a </a:t>
              </a:r>
              <a:r>
                <a:rPr lang="en" sz="1700" u="sng">
                  <a:latin typeface="PT Sans Narrow"/>
                  <a:ea typeface="PT Sans Narrow"/>
                  <a:cs typeface="PT Sans Narrow"/>
                  <a:sym typeface="PT Sans Narrow"/>
                </a:rPr>
                <a:t>platform-independent</a:t>
              </a:r>
              <a:r>
                <a:rPr lang="en" sz="1700">
                  <a:latin typeface="PT Sans Narrow"/>
                  <a:ea typeface="PT Sans Narrow"/>
                  <a:cs typeface="PT Sans Narrow"/>
                  <a:sym typeface="PT Sans Narrow"/>
                </a:rPr>
                <a:t> way.</a:t>
              </a:r>
              <a:endParaRPr sz="1700">
                <a:latin typeface="PT Sans Narrow"/>
                <a:ea typeface="PT Sans Narrow"/>
                <a:cs typeface="PT Sans Narrow"/>
                <a:sym typeface="PT Sans Narrow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1200"/>
                </a:spcAft>
                <a:buNone/>
              </a:pPr>
              <a:r>
                <a:rPr lang="en" sz="1700">
                  <a:latin typeface="PT Sans Narrow"/>
                  <a:ea typeface="PT Sans Narrow"/>
                  <a:cs typeface="PT Sans Narrow"/>
                  <a:sym typeface="PT Sans Narrow"/>
                </a:rPr>
                <a:t>This ensures that developers don’t need to worry about </a:t>
              </a:r>
              <a:r>
                <a:rPr lang="en" sz="1700" u="sng">
                  <a:latin typeface="PT Sans Narrow"/>
                  <a:ea typeface="PT Sans Narrow"/>
                  <a:cs typeface="PT Sans Narrow"/>
                  <a:sym typeface="PT Sans Narrow"/>
                </a:rPr>
                <a:t>system differences</a:t>
              </a:r>
              <a:r>
                <a:rPr lang="en" sz="1700">
                  <a:latin typeface="PT Sans Narrow"/>
                  <a:ea typeface="PT Sans Narrow"/>
                  <a:cs typeface="PT Sans Narrow"/>
                  <a:sym typeface="PT Sans Narrow"/>
                </a:rPr>
                <a:t>, thanks to the app-kit’s bindings.</a:t>
              </a:r>
              <a:endParaRPr sz="1500"/>
            </a:p>
          </p:txBody>
        </p:sp>
      </p:grpSp>
      <p:sp>
        <p:nvSpPr>
          <p:cNvPr id="171" name="Google Shape;171;p20"/>
          <p:cNvSpPr txBox="1"/>
          <p:nvPr/>
        </p:nvSpPr>
        <p:spPr>
          <a:xfrm>
            <a:off x="3292263" y="1254025"/>
            <a:ext cx="2769600" cy="3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latin typeface="PT Sans Narrow"/>
                <a:ea typeface="PT Sans Narrow"/>
                <a:cs typeface="PT Sans Narrow"/>
                <a:sym typeface="PT Sans Narrow"/>
              </a:rPr>
              <a:t>App kit</a:t>
            </a:r>
            <a:endParaRPr b="1" sz="2000" u="sng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PT Sans Narrow"/>
                <a:ea typeface="PT Sans Narrow"/>
                <a:cs typeface="PT Sans Narrow"/>
                <a:sym typeface="PT Sans Narrow"/>
              </a:rPr>
              <a:t>The </a:t>
            </a:r>
            <a:r>
              <a:rPr lang="en" sz="1600" u="sng">
                <a:latin typeface="PT Sans Narrow"/>
                <a:ea typeface="PT Sans Narrow"/>
                <a:cs typeface="PT Sans Narrow"/>
                <a:sym typeface="PT Sans Narrow"/>
              </a:rPr>
              <a:t>app-kit </a:t>
            </a:r>
            <a:r>
              <a:rPr lang="en" sz="1600">
                <a:latin typeface="PT Sans Narrow"/>
                <a:ea typeface="PT Sans Narrow"/>
                <a:cs typeface="PT Sans Narrow"/>
                <a:sym typeface="PT Sans Narrow"/>
              </a:rPr>
              <a:t>interacts with the </a:t>
            </a:r>
            <a:r>
              <a:rPr lang="en" sz="1600" u="sng">
                <a:latin typeface="PT Sans Narrow"/>
                <a:ea typeface="PT Sans Narrow"/>
                <a:cs typeface="PT Sans Narrow"/>
                <a:sym typeface="PT Sans Narrow"/>
              </a:rPr>
              <a:t>shared library,</a:t>
            </a:r>
            <a:r>
              <a:rPr lang="en" sz="1600">
                <a:latin typeface="PT Sans Narrow"/>
                <a:ea typeface="PT Sans Narrow"/>
                <a:cs typeface="PT Sans Narrow"/>
                <a:sym typeface="PT Sans Narrow"/>
              </a:rPr>
              <a:t> the back-end, and the application. </a:t>
            </a:r>
            <a:endParaRPr sz="16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latin typeface="PT Sans Narrow"/>
                <a:ea typeface="PT Sans Narrow"/>
                <a:cs typeface="PT Sans Narrow"/>
                <a:sym typeface="PT Sans Narrow"/>
              </a:rPr>
              <a:t>It uses </a:t>
            </a:r>
            <a:r>
              <a:rPr lang="en" sz="1600" u="sng">
                <a:latin typeface="PT Sans Narrow"/>
                <a:ea typeface="PT Sans Narrow"/>
                <a:cs typeface="PT Sans Narrow"/>
                <a:sym typeface="PT Sans Narrow"/>
              </a:rPr>
              <a:t>shared bindings </a:t>
            </a:r>
            <a:r>
              <a:rPr lang="en" sz="1600">
                <a:latin typeface="PT Sans Narrow"/>
                <a:ea typeface="PT Sans Narrow"/>
                <a:cs typeface="PT Sans Narrow"/>
                <a:sym typeface="PT Sans Narrow"/>
              </a:rPr>
              <a:t>to communicate with the back-end, allowing the </a:t>
            </a:r>
            <a:r>
              <a:rPr lang="en" sz="1600" u="sng">
                <a:latin typeface="PT Sans Narrow"/>
                <a:ea typeface="PT Sans Narrow"/>
                <a:cs typeface="PT Sans Narrow"/>
                <a:sym typeface="PT Sans Narrow"/>
              </a:rPr>
              <a:t>back-end to be swapped</a:t>
            </a:r>
            <a:r>
              <a:rPr lang="en" sz="1600">
                <a:latin typeface="PT Sans Narrow"/>
                <a:ea typeface="PT Sans Narrow"/>
                <a:cs typeface="PT Sans Narrow"/>
                <a:sym typeface="PT Sans Narrow"/>
              </a:rPr>
              <a:t> for one that handles a different operating system, without affecting the app-kit or application.</a:t>
            </a:r>
            <a:endParaRPr/>
          </a:p>
        </p:txBody>
      </p:sp>
      <p:sp>
        <p:nvSpPr>
          <p:cNvPr id="172" name="Google Shape;172;p20"/>
          <p:cNvSpPr txBox="1"/>
          <p:nvPr/>
        </p:nvSpPr>
        <p:spPr>
          <a:xfrm>
            <a:off x="6307450" y="1254025"/>
            <a:ext cx="2679000" cy="3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latin typeface="PT Sans Narrow"/>
                <a:ea typeface="PT Sans Narrow"/>
                <a:cs typeface="PT Sans Narrow"/>
                <a:sym typeface="PT Sans Narrow"/>
              </a:rPr>
              <a:t>Back end</a:t>
            </a:r>
            <a:endParaRPr b="1" sz="2000" u="sng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PT Sans Narrow"/>
                <a:ea typeface="PT Sans Narrow"/>
                <a:cs typeface="PT Sans Narrow"/>
                <a:sym typeface="PT Sans Narrow"/>
              </a:rPr>
              <a:t>The </a:t>
            </a:r>
            <a:r>
              <a:rPr lang="en" sz="1600" u="sng">
                <a:latin typeface="PT Sans Narrow"/>
                <a:ea typeface="PT Sans Narrow"/>
                <a:cs typeface="PT Sans Narrow"/>
                <a:sym typeface="PT Sans Narrow"/>
              </a:rPr>
              <a:t>back-end </a:t>
            </a:r>
            <a:r>
              <a:rPr lang="en" sz="1600">
                <a:latin typeface="PT Sans Narrow"/>
                <a:ea typeface="PT Sans Narrow"/>
                <a:cs typeface="PT Sans Narrow"/>
                <a:sym typeface="PT Sans Narrow"/>
              </a:rPr>
              <a:t>interacts directly with the </a:t>
            </a:r>
            <a:r>
              <a:rPr lang="en" sz="1600" u="sng">
                <a:latin typeface="PT Sans Narrow"/>
                <a:ea typeface="PT Sans Narrow"/>
                <a:cs typeface="PT Sans Narrow"/>
                <a:sym typeface="PT Sans Narrow"/>
              </a:rPr>
              <a:t>windowing and operating systems</a:t>
            </a:r>
            <a:r>
              <a:rPr lang="en" sz="1600">
                <a:latin typeface="PT Sans Narrow"/>
                <a:ea typeface="PT Sans Narrow"/>
                <a:cs typeface="PT Sans Narrow"/>
                <a:sym typeface="PT Sans Narrow"/>
              </a:rPr>
              <a:t>, requiring different versions for each system.</a:t>
            </a:r>
            <a:endParaRPr sz="16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latin typeface="PT Sans Narrow"/>
                <a:ea typeface="PT Sans Narrow"/>
                <a:cs typeface="PT Sans Narrow"/>
                <a:sym typeface="PT Sans Narrow"/>
              </a:rPr>
              <a:t>It works with the shared library for certain functions and is </a:t>
            </a:r>
            <a:r>
              <a:rPr lang="en" sz="1600" u="sng">
                <a:latin typeface="PT Sans Narrow"/>
                <a:ea typeface="PT Sans Narrow"/>
                <a:cs typeface="PT Sans Narrow"/>
                <a:sym typeface="PT Sans Narrow"/>
              </a:rPr>
              <a:t>relied upon </a:t>
            </a:r>
            <a:r>
              <a:rPr lang="en" sz="1600">
                <a:latin typeface="PT Sans Narrow"/>
                <a:ea typeface="PT Sans Narrow"/>
                <a:cs typeface="PT Sans Narrow"/>
                <a:sym typeface="PT Sans Narrow"/>
              </a:rPr>
              <a:t>by the app-kit and, indirectly, the application. However, the application </a:t>
            </a:r>
            <a:r>
              <a:rPr lang="en" sz="1600" u="sng">
                <a:latin typeface="PT Sans Narrow"/>
                <a:ea typeface="PT Sans Narrow"/>
                <a:cs typeface="PT Sans Narrow"/>
                <a:sym typeface="PT Sans Narrow"/>
              </a:rPr>
              <a:t>interacts minimally with the back-end.</a:t>
            </a:r>
            <a:endParaRPr u="sng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and Data Flow </a:t>
            </a:r>
            <a:endParaRPr/>
          </a:p>
        </p:txBody>
      </p:sp>
      <p:sp>
        <p:nvSpPr>
          <p:cNvPr id="178" name="Google Shape;178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A diagram of a application&#10;&#10;AI-generated content may be incorrect." id="179" name="Google Shape;17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5375" y="1152425"/>
            <a:ext cx="3499414" cy="378725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0" name="Google Shape;18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100" y="1152425"/>
            <a:ext cx="2978899" cy="378725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