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PT Sans Narrow"/>
      <p:regular r:id="rId39"/>
      <p:bold r:id="rId40"/>
    </p:embeddedFont>
    <p:embeddedFont>
      <p:font typeface="Average"/>
      <p:regular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2EBD53-4CF6-4405-86BD-2D16C32AFD9C}">
  <a:tblStyle styleId="{302EBD53-4CF6-4405-86BD-2D16C32AFD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20" Type="http://schemas.openxmlformats.org/officeDocument/2006/relationships/slide" Target="slides/slide14.xml"/><Relationship Id="rId42" Type="http://schemas.openxmlformats.org/officeDocument/2006/relationships/font" Target="fonts/OpenSans-regular.fntdata"/><Relationship Id="rId41" Type="http://schemas.openxmlformats.org/officeDocument/2006/relationships/font" Target="fonts/Average-regular.fntdata"/><Relationship Id="rId22" Type="http://schemas.openxmlformats.org/officeDocument/2006/relationships/slide" Target="slides/slide16.xml"/><Relationship Id="rId44" Type="http://schemas.openxmlformats.org/officeDocument/2006/relationships/font" Target="fonts/OpenSans-italic.fntdata"/><Relationship Id="rId21" Type="http://schemas.openxmlformats.org/officeDocument/2006/relationships/slide" Target="slides/slide15.xml"/><Relationship Id="rId43" Type="http://schemas.openxmlformats.org/officeDocument/2006/relationships/font" Target="fonts/OpenSans-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PTSansNarrow-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 video link in this slide after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4013279e7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4013279e7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6836c7c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46836c7c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4013279e7c_1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4013279e7c_1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47d30d73b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47d30d73b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013279e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4013279e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46836c7c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46836c7c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4013279e7c_1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4013279e7c_1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46836c7c7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46836c7c7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46836c7c7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46836c7c7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4013279e7c_1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4013279e7c_1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b2d754a0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b2d754a0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47c3cc65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47c3cc65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4013279e7c_1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4013279e7c_1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46836c7c7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46836c7c7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4013279e7c_1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4013279e7c_1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47c3cc65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47c3cc65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46836c7c7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46836c7c7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4013279e7c_1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4013279e7c_1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(Sungmoon)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4013279e7c_1_1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4013279e7c_1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4013279e7c_1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4013279e7c_1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b2d754a0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b2d754a0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(Dayna)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b2d754a0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b2d754a0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47d30d73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47d30d73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3b2d754a0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b2d754a0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013279e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4013279e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7d30d73b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7d30d73b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7d30d73b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7d30d73b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youtu.be/OqvlP9FN_I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Architecture Enhancement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0"/>
              </a:spcAft>
              <a:buNone/>
            </a:pPr>
            <a:r>
              <a:rPr b="1" lang="en"/>
              <a:t>G17</a:t>
            </a:r>
            <a:r>
              <a:rPr lang="en"/>
              <a:t>: Architecture Addicted Aficionados</a:t>
            </a:r>
            <a:endParaRPr/>
          </a:p>
          <a:p>
            <a:pPr indent="0" lvl="0" marL="0" rtl="0" algn="ctr">
              <a:spcBef>
                <a:spcPts val="0"/>
              </a:spcBef>
              <a:spcAft>
                <a:spcPts val="0"/>
              </a:spcAft>
              <a:buNone/>
            </a:pPr>
            <a:r>
              <a:rPr lang="en"/>
              <a:t>Link: </a:t>
            </a:r>
            <a:r>
              <a:rPr lang="en" u="sng">
                <a:solidFill>
                  <a:schemeClr val="hlink"/>
                </a:solidFill>
                <a:hlinkClick r:id="rId3"/>
              </a:rPr>
              <a:t>https://youtu.be/OqvlP9FN_Ic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44925" y="175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and Interface Changes II </a:t>
            </a:r>
            <a:endParaRPr/>
          </a:p>
        </p:txBody>
      </p:sp>
      <p:sp>
        <p:nvSpPr>
          <p:cNvPr id="165" name="Google Shape;165;p22"/>
          <p:cNvSpPr txBox="1"/>
          <p:nvPr>
            <p:ph idx="1" type="body"/>
          </p:nvPr>
        </p:nvSpPr>
        <p:spPr>
          <a:xfrm>
            <a:off x="3718475" y="3791000"/>
            <a:ext cx="4343400" cy="8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000000"/>
                </a:solidFill>
                <a:latin typeface="PT Sans Narrow"/>
                <a:ea typeface="PT Sans Narrow"/>
                <a:cs typeface="PT Sans Narrow"/>
                <a:sym typeface="PT Sans Narrow"/>
              </a:rPr>
              <a:t>UI implementation for 3D object manipulation</a:t>
            </a:r>
            <a:endParaRPr b="1" sz="2300">
              <a:solidFill>
                <a:srgbClr val="000000"/>
              </a:solidFill>
              <a:latin typeface="PT Sans Narrow"/>
              <a:ea typeface="PT Sans Narrow"/>
              <a:cs typeface="PT Sans Narrow"/>
              <a:sym typeface="PT Sans Narrow"/>
            </a:endParaRPr>
          </a:p>
          <a:p>
            <a:pPr indent="0" lvl="0" marL="0" rtl="0" algn="l">
              <a:spcBef>
                <a:spcPts val="0"/>
              </a:spcBef>
              <a:spcAft>
                <a:spcPts val="0"/>
              </a:spcAft>
              <a:buNone/>
            </a:pPr>
            <a:r>
              <a:rPr i="1" lang="en" sz="1700">
                <a:solidFill>
                  <a:srgbClr val="000000"/>
                </a:solidFill>
                <a:latin typeface="PT Sans Narrow"/>
                <a:ea typeface="PT Sans Narrow"/>
                <a:cs typeface="PT Sans Narrow"/>
                <a:sym typeface="PT Sans Narrow"/>
              </a:rPr>
              <a:t>Changed directory/file: apps-gorm/3DObjects </a:t>
            </a:r>
            <a:endParaRPr i="1" sz="1900">
              <a:solidFill>
                <a:srgbClr val="000000"/>
              </a:solidFill>
              <a:latin typeface="PT Sans Narrow"/>
              <a:ea typeface="PT Sans Narrow"/>
              <a:cs typeface="PT Sans Narrow"/>
              <a:sym typeface="PT Sans Narrow"/>
            </a:endParaRPr>
          </a:p>
          <a:p>
            <a:pPr indent="0" lvl="0" marL="0" rtl="0" algn="l">
              <a:spcBef>
                <a:spcPts val="0"/>
              </a:spcBef>
              <a:spcAft>
                <a:spcPts val="0"/>
              </a:spcAft>
              <a:buNone/>
            </a:pPr>
            <a:r>
              <a:t/>
            </a:r>
            <a:endParaRPr sz="1500">
              <a:solidFill>
                <a:srgbClr val="000000"/>
              </a:solidFill>
              <a:latin typeface="PT Sans Narrow"/>
              <a:ea typeface="PT Sans Narrow"/>
              <a:cs typeface="PT Sans Narrow"/>
              <a:sym typeface="PT Sans Narrow"/>
            </a:endParaRPr>
          </a:p>
        </p:txBody>
      </p:sp>
      <p:cxnSp>
        <p:nvCxnSpPr>
          <p:cNvPr id="166" name="Google Shape;166;p22"/>
          <p:cNvCxnSpPr/>
          <p:nvPr/>
        </p:nvCxnSpPr>
        <p:spPr>
          <a:xfrm flipH="1">
            <a:off x="3084800" y="797350"/>
            <a:ext cx="300" cy="4368900"/>
          </a:xfrm>
          <a:prstGeom prst="straightConnector1">
            <a:avLst/>
          </a:prstGeom>
          <a:noFill/>
          <a:ln cap="flat" cmpd="sng" w="76200">
            <a:solidFill>
              <a:schemeClr val="accent4"/>
            </a:solidFill>
            <a:prstDash val="solid"/>
            <a:round/>
            <a:headEnd len="med" w="med" type="none"/>
            <a:tailEnd len="med" w="med" type="none"/>
          </a:ln>
        </p:spPr>
      </p:cxnSp>
      <p:sp>
        <p:nvSpPr>
          <p:cNvPr id="167" name="Google Shape;167;p22"/>
          <p:cNvSpPr/>
          <p:nvPr/>
        </p:nvSpPr>
        <p:spPr>
          <a:xfrm>
            <a:off x="2540350" y="3615900"/>
            <a:ext cx="1088700" cy="1088700"/>
          </a:xfrm>
          <a:prstGeom prst="ellipse">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68" name="Google Shape;168;p22"/>
          <p:cNvSpPr/>
          <p:nvPr/>
        </p:nvSpPr>
        <p:spPr>
          <a:xfrm>
            <a:off x="2540350" y="2377650"/>
            <a:ext cx="1088700" cy="1088700"/>
          </a:xfrm>
          <a:prstGeom prst="ellipse">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69" name="Google Shape;169;p22"/>
          <p:cNvSpPr/>
          <p:nvPr/>
        </p:nvSpPr>
        <p:spPr>
          <a:xfrm>
            <a:off x="2540350" y="1120350"/>
            <a:ext cx="1088700" cy="1088700"/>
          </a:xfrm>
          <a:prstGeom prst="ellipse">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70" name="Google Shape;170;p22"/>
          <p:cNvSpPr txBox="1"/>
          <p:nvPr/>
        </p:nvSpPr>
        <p:spPr>
          <a:xfrm>
            <a:off x="2675000" y="1367200"/>
            <a:ext cx="8199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accent4"/>
                </a:solidFill>
                <a:latin typeface="Open Sans"/>
                <a:ea typeface="Open Sans"/>
                <a:cs typeface="Open Sans"/>
                <a:sym typeface="Open Sans"/>
              </a:rPr>
              <a:t>VRS</a:t>
            </a:r>
            <a:endParaRPr sz="1600">
              <a:solidFill>
                <a:schemeClr val="accent4"/>
              </a:solidFill>
              <a:latin typeface="Open Sans"/>
              <a:ea typeface="Open Sans"/>
              <a:cs typeface="Open Sans"/>
              <a:sym typeface="Open Sans"/>
            </a:endParaRPr>
          </a:p>
        </p:txBody>
      </p:sp>
      <p:sp>
        <p:nvSpPr>
          <p:cNvPr id="171" name="Google Shape;171;p22"/>
          <p:cNvSpPr txBox="1"/>
          <p:nvPr/>
        </p:nvSpPr>
        <p:spPr>
          <a:xfrm>
            <a:off x="2674999" y="2659275"/>
            <a:ext cx="819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accent4"/>
                </a:solidFill>
                <a:latin typeface="Open Sans"/>
                <a:ea typeface="Open Sans"/>
                <a:cs typeface="Open Sans"/>
                <a:sym typeface="Open Sans"/>
              </a:rPr>
              <a:t>PRS</a:t>
            </a:r>
            <a:endParaRPr sz="1800">
              <a:solidFill>
                <a:schemeClr val="accent4"/>
              </a:solidFill>
              <a:latin typeface="Open Sans"/>
              <a:ea typeface="Open Sans"/>
              <a:cs typeface="Open Sans"/>
              <a:sym typeface="Open Sans"/>
            </a:endParaRPr>
          </a:p>
        </p:txBody>
      </p:sp>
      <p:sp>
        <p:nvSpPr>
          <p:cNvPr id="172" name="Google Shape;172;p22"/>
          <p:cNvSpPr txBox="1"/>
          <p:nvPr/>
        </p:nvSpPr>
        <p:spPr>
          <a:xfrm>
            <a:off x="2822605" y="3883850"/>
            <a:ext cx="7503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accent4"/>
                </a:solidFill>
                <a:latin typeface="Open Sans"/>
                <a:ea typeface="Open Sans"/>
                <a:cs typeface="Open Sans"/>
                <a:sym typeface="Open Sans"/>
              </a:rPr>
              <a:t>G</a:t>
            </a:r>
            <a:endParaRPr sz="2400">
              <a:solidFill>
                <a:schemeClr val="accent4"/>
              </a:solidFill>
              <a:latin typeface="Open Sans"/>
              <a:ea typeface="Open Sans"/>
              <a:cs typeface="Open Sans"/>
              <a:sym typeface="Open Sans"/>
            </a:endParaRPr>
          </a:p>
        </p:txBody>
      </p:sp>
      <p:sp>
        <p:nvSpPr>
          <p:cNvPr id="173" name="Google Shape;173;p22"/>
          <p:cNvSpPr txBox="1"/>
          <p:nvPr/>
        </p:nvSpPr>
        <p:spPr>
          <a:xfrm>
            <a:off x="-31275" y="1411500"/>
            <a:ext cx="2667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Virtual Rendering Services</a:t>
            </a:r>
            <a:r>
              <a:rPr lang="en" sz="1800">
                <a:solidFill>
                  <a:schemeClr val="dk2"/>
                </a:solidFill>
                <a:latin typeface="Open Sans"/>
                <a:ea typeface="Open Sans"/>
                <a:cs typeface="Open Sans"/>
                <a:sym typeface="Open Sans"/>
              </a:rPr>
              <a:t> </a:t>
            </a:r>
            <a:endParaRPr sz="1800">
              <a:solidFill>
                <a:schemeClr val="dk2"/>
              </a:solidFill>
              <a:latin typeface="Open Sans"/>
              <a:ea typeface="Open Sans"/>
              <a:cs typeface="Open Sans"/>
              <a:sym typeface="Open Sans"/>
            </a:endParaRPr>
          </a:p>
        </p:txBody>
      </p:sp>
      <p:sp>
        <p:nvSpPr>
          <p:cNvPr id="174" name="Google Shape;174;p22"/>
          <p:cNvSpPr txBox="1"/>
          <p:nvPr/>
        </p:nvSpPr>
        <p:spPr>
          <a:xfrm>
            <a:off x="-31275" y="2728600"/>
            <a:ext cx="2667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Physical</a:t>
            </a:r>
            <a:r>
              <a:rPr b="1" lang="en" sz="1800">
                <a:solidFill>
                  <a:schemeClr val="dk2"/>
                </a:solidFill>
                <a:latin typeface="Open Sans"/>
                <a:ea typeface="Open Sans"/>
                <a:cs typeface="Open Sans"/>
                <a:sym typeface="Open Sans"/>
              </a:rPr>
              <a:t> Rendering Services</a:t>
            </a:r>
            <a:endParaRPr b="1" sz="1800">
              <a:solidFill>
                <a:schemeClr val="dk2"/>
              </a:solidFill>
              <a:latin typeface="Open Sans"/>
              <a:ea typeface="Open Sans"/>
              <a:cs typeface="Open Sans"/>
              <a:sym typeface="Open Sans"/>
            </a:endParaRPr>
          </a:p>
        </p:txBody>
      </p:sp>
      <p:sp>
        <p:nvSpPr>
          <p:cNvPr id="175" name="Google Shape;175;p22"/>
          <p:cNvSpPr txBox="1"/>
          <p:nvPr/>
        </p:nvSpPr>
        <p:spPr>
          <a:xfrm>
            <a:off x="-31275" y="3955700"/>
            <a:ext cx="24168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Gorm</a:t>
            </a:r>
            <a:endParaRPr b="1" sz="1800">
              <a:solidFill>
                <a:schemeClr val="dk2"/>
              </a:solidFill>
              <a:latin typeface="Open Sans"/>
              <a:ea typeface="Open Sans"/>
              <a:cs typeface="Open Sans"/>
              <a:sym typeface="Open Sans"/>
            </a:endParaRPr>
          </a:p>
        </p:txBody>
      </p:sp>
      <p:sp>
        <p:nvSpPr>
          <p:cNvPr id="176" name="Google Shape;176;p22"/>
          <p:cNvSpPr txBox="1"/>
          <p:nvPr/>
        </p:nvSpPr>
        <p:spPr>
          <a:xfrm>
            <a:off x="3774850" y="1373950"/>
            <a:ext cx="47361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latin typeface="PT Sans Narrow"/>
                <a:ea typeface="PT Sans Narrow"/>
                <a:cs typeface="PT Sans Narrow"/>
                <a:sym typeface="PT Sans Narrow"/>
              </a:rPr>
              <a:t>Integration for 2D viewport</a:t>
            </a:r>
            <a:endParaRPr b="1" sz="2300">
              <a:latin typeface="PT Sans Narrow"/>
              <a:ea typeface="PT Sans Narrow"/>
              <a:cs typeface="PT Sans Narrow"/>
              <a:sym typeface="PT Sans Narrow"/>
            </a:endParaRPr>
          </a:p>
          <a:p>
            <a:pPr indent="0" lvl="0" marL="0" rtl="0" algn="l">
              <a:lnSpc>
                <a:spcPct val="115000"/>
              </a:lnSpc>
              <a:spcBef>
                <a:spcPts val="0"/>
              </a:spcBef>
              <a:spcAft>
                <a:spcPts val="0"/>
              </a:spcAft>
              <a:buNone/>
            </a:pPr>
            <a:r>
              <a:rPr i="1" lang="en" sz="1700">
                <a:latin typeface="PT Sans Narrow"/>
                <a:ea typeface="PT Sans Narrow"/>
                <a:cs typeface="PT Sans Narrow"/>
                <a:sym typeface="PT Sans Narrow"/>
              </a:rPr>
              <a:t>Changed directory/file: libs-gui/Rendering </a:t>
            </a:r>
            <a:endParaRPr i="1" sz="1700">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i="1" sz="1700">
              <a:latin typeface="PT Sans Narrow"/>
              <a:ea typeface="PT Sans Narrow"/>
              <a:cs typeface="PT Sans Narrow"/>
              <a:sym typeface="PT Sans Narrow"/>
            </a:endParaRPr>
          </a:p>
          <a:p>
            <a:pPr indent="0" lvl="0" marL="457200" rtl="0" algn="l">
              <a:lnSpc>
                <a:spcPct val="115000"/>
              </a:lnSpc>
              <a:spcBef>
                <a:spcPts val="0"/>
              </a:spcBef>
              <a:spcAft>
                <a:spcPts val="0"/>
              </a:spcAft>
              <a:buNone/>
            </a:pPr>
            <a:r>
              <a:t/>
            </a:r>
            <a:endParaRPr sz="1700">
              <a:latin typeface="PT Sans Narrow"/>
              <a:ea typeface="PT Sans Narrow"/>
              <a:cs typeface="PT Sans Narrow"/>
              <a:sym typeface="PT Sans Narrow"/>
            </a:endParaRPr>
          </a:p>
          <a:p>
            <a:pPr indent="0" lvl="0" marL="0" rtl="0" algn="l">
              <a:spcBef>
                <a:spcPts val="0"/>
              </a:spcBef>
              <a:spcAft>
                <a:spcPts val="0"/>
              </a:spcAft>
              <a:buNone/>
            </a:pPr>
            <a:r>
              <a:t/>
            </a:r>
            <a:endParaRPr sz="2000">
              <a:solidFill>
                <a:schemeClr val="dk2"/>
              </a:solidFill>
              <a:latin typeface="Open Sans"/>
              <a:ea typeface="Open Sans"/>
              <a:cs typeface="Open Sans"/>
              <a:sym typeface="Open Sans"/>
            </a:endParaRPr>
          </a:p>
        </p:txBody>
      </p:sp>
      <p:sp>
        <p:nvSpPr>
          <p:cNvPr id="177" name="Google Shape;177;p22"/>
          <p:cNvSpPr txBox="1"/>
          <p:nvPr/>
        </p:nvSpPr>
        <p:spPr>
          <a:xfrm>
            <a:off x="3774850" y="2628100"/>
            <a:ext cx="47361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latin typeface="PT Sans Narrow"/>
                <a:ea typeface="PT Sans Narrow"/>
                <a:cs typeface="PT Sans Narrow"/>
                <a:sym typeface="PT Sans Narrow"/>
              </a:rPr>
              <a:t>I</a:t>
            </a:r>
            <a:r>
              <a:rPr b="1" lang="en" sz="1900">
                <a:latin typeface="PT Sans Narrow"/>
                <a:ea typeface="PT Sans Narrow"/>
                <a:cs typeface="PT Sans Narrow"/>
                <a:sym typeface="PT Sans Narrow"/>
              </a:rPr>
              <a:t>ntegration for GPU-bound rendering work</a:t>
            </a:r>
            <a:endParaRPr b="1" sz="2700">
              <a:latin typeface="PT Sans Narrow"/>
              <a:ea typeface="PT Sans Narrow"/>
              <a:cs typeface="PT Sans Narrow"/>
              <a:sym typeface="PT Sans Narrow"/>
            </a:endParaRPr>
          </a:p>
          <a:p>
            <a:pPr indent="0" lvl="0" marL="0" rtl="0" algn="l">
              <a:lnSpc>
                <a:spcPct val="115000"/>
              </a:lnSpc>
              <a:spcBef>
                <a:spcPts val="0"/>
              </a:spcBef>
              <a:spcAft>
                <a:spcPts val="0"/>
              </a:spcAft>
              <a:buNone/>
            </a:pPr>
            <a:r>
              <a:rPr i="1" lang="en" sz="1700">
                <a:latin typeface="PT Sans Narrow"/>
                <a:ea typeface="PT Sans Narrow"/>
                <a:cs typeface="PT Sans Narrow"/>
                <a:sym typeface="PT Sans Narrow"/>
              </a:rPr>
              <a:t>Changed directory/file: libs-back/3DRendering </a:t>
            </a:r>
            <a:endParaRPr i="1" sz="1700">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i="1" sz="1700">
              <a:latin typeface="PT Sans Narrow"/>
              <a:ea typeface="PT Sans Narrow"/>
              <a:cs typeface="PT Sans Narrow"/>
              <a:sym typeface="PT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cxnSp>
        <p:nvCxnSpPr>
          <p:cNvPr id="182" name="Google Shape;182;p23"/>
          <p:cNvCxnSpPr>
            <a:stCxn id="183" idx="2"/>
            <a:endCxn id="184" idx="0"/>
          </p:cNvCxnSpPr>
          <p:nvPr/>
        </p:nvCxnSpPr>
        <p:spPr>
          <a:xfrm flipH="1" rot="-5400000">
            <a:off x="4867134" y="530026"/>
            <a:ext cx="1150800" cy="2158500"/>
          </a:xfrm>
          <a:prstGeom prst="bentConnector3">
            <a:avLst>
              <a:gd fmla="val 50008" name="adj1"/>
            </a:avLst>
          </a:prstGeom>
          <a:noFill/>
          <a:ln cap="flat" cmpd="sng" w="19050">
            <a:solidFill>
              <a:srgbClr val="C2C2C2"/>
            </a:solidFill>
            <a:prstDash val="solid"/>
            <a:miter lim="8000"/>
            <a:headEnd len="sm" w="sm" type="none"/>
            <a:tailEnd len="sm" w="sm" type="none"/>
          </a:ln>
        </p:spPr>
      </p:cxnSp>
      <p:cxnSp>
        <p:nvCxnSpPr>
          <p:cNvPr id="185" name="Google Shape;185;p23"/>
          <p:cNvCxnSpPr>
            <a:stCxn id="186" idx="0"/>
            <a:endCxn id="183" idx="2"/>
          </p:cNvCxnSpPr>
          <p:nvPr/>
        </p:nvCxnSpPr>
        <p:spPr>
          <a:xfrm rot="-5400000">
            <a:off x="2708583" y="529888"/>
            <a:ext cx="1150800" cy="2158500"/>
          </a:xfrm>
          <a:prstGeom prst="bentConnector3">
            <a:avLst>
              <a:gd fmla="val 50008" name="adj1"/>
            </a:avLst>
          </a:prstGeom>
          <a:noFill/>
          <a:ln cap="flat" cmpd="sng" w="19050">
            <a:solidFill>
              <a:srgbClr val="C2C2C2"/>
            </a:solidFill>
            <a:prstDash val="solid"/>
            <a:miter lim="8000"/>
            <a:headEnd len="sm" w="sm" type="none"/>
            <a:tailEnd len="sm" w="sm" type="none"/>
          </a:ln>
        </p:spPr>
      </p:cxnSp>
      <p:cxnSp>
        <p:nvCxnSpPr>
          <p:cNvPr id="187" name="Google Shape;187;p23"/>
          <p:cNvCxnSpPr>
            <a:stCxn id="186" idx="2"/>
            <a:endCxn id="188" idx="0"/>
          </p:cNvCxnSpPr>
          <p:nvPr/>
        </p:nvCxnSpPr>
        <p:spPr>
          <a:xfrm flipH="1" rot="-5400000">
            <a:off x="2110833" y="2929438"/>
            <a:ext cx="1218300" cy="10305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189" name="Google Shape;189;p23"/>
          <p:cNvCxnSpPr>
            <a:stCxn id="190" idx="0"/>
            <a:endCxn id="186" idx="2"/>
          </p:cNvCxnSpPr>
          <p:nvPr/>
        </p:nvCxnSpPr>
        <p:spPr>
          <a:xfrm rot="-5400000">
            <a:off x="1080225" y="2929311"/>
            <a:ext cx="1218300" cy="10305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191" name="Google Shape;191;p23"/>
          <p:cNvCxnSpPr>
            <a:stCxn id="184" idx="2"/>
            <a:endCxn id="192" idx="0"/>
          </p:cNvCxnSpPr>
          <p:nvPr/>
        </p:nvCxnSpPr>
        <p:spPr>
          <a:xfrm flipH="1" rot="-5400000">
            <a:off x="6427862" y="2929438"/>
            <a:ext cx="1218300" cy="10305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193" name="Google Shape;193;p23"/>
          <p:cNvCxnSpPr>
            <a:stCxn id="194" idx="0"/>
            <a:endCxn id="184" idx="2"/>
          </p:cNvCxnSpPr>
          <p:nvPr/>
        </p:nvCxnSpPr>
        <p:spPr>
          <a:xfrm rot="-5400000">
            <a:off x="5397255" y="2929311"/>
            <a:ext cx="1218300" cy="1030500"/>
          </a:xfrm>
          <a:prstGeom prst="bentConnector3">
            <a:avLst>
              <a:gd fmla="val 50000" name="adj1"/>
            </a:avLst>
          </a:prstGeom>
          <a:noFill/>
          <a:ln cap="flat" cmpd="sng" w="19050">
            <a:solidFill>
              <a:srgbClr val="C2C2C2"/>
            </a:solidFill>
            <a:prstDash val="solid"/>
            <a:miter lim="8000"/>
            <a:headEnd len="sm" w="sm" type="none"/>
            <a:tailEnd len="sm" w="sm" type="none"/>
          </a:ln>
        </p:spPr>
      </p:cxnSp>
      <p:sp>
        <p:nvSpPr>
          <p:cNvPr id="183" name="Google Shape;183;p23"/>
          <p:cNvSpPr txBox="1"/>
          <p:nvPr/>
        </p:nvSpPr>
        <p:spPr>
          <a:xfrm>
            <a:off x="3424134" y="382876"/>
            <a:ext cx="1878300" cy="651000"/>
          </a:xfrm>
          <a:prstGeom prst="rect">
            <a:avLst/>
          </a:prstGeom>
          <a:noFill/>
          <a:ln cap="flat" cmpd="sng" w="1905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C57D3"/>
                </a:solidFill>
                <a:latin typeface="Roboto"/>
                <a:ea typeface="Roboto"/>
                <a:cs typeface="Roboto"/>
                <a:sym typeface="Roboto"/>
              </a:rPr>
              <a:t>3D-HAR Risks</a:t>
            </a:r>
            <a:endParaRPr b="1" sz="1500">
              <a:solidFill>
                <a:srgbClr val="0C57D3"/>
              </a:solidFill>
              <a:latin typeface="Roboto"/>
              <a:ea typeface="Roboto"/>
              <a:cs typeface="Roboto"/>
              <a:sym typeface="Roboto"/>
            </a:endParaRPr>
          </a:p>
        </p:txBody>
      </p:sp>
      <p:sp>
        <p:nvSpPr>
          <p:cNvPr id="186" name="Google Shape;186;p23"/>
          <p:cNvSpPr txBox="1"/>
          <p:nvPr/>
        </p:nvSpPr>
        <p:spPr>
          <a:xfrm>
            <a:off x="1267083" y="2184538"/>
            <a:ext cx="1875300" cy="651000"/>
          </a:xfrm>
          <a:prstGeom prst="rect">
            <a:avLst/>
          </a:prstGeom>
          <a:noFill/>
          <a:ln cap="flat" cmpd="sng" w="1905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0C57D3"/>
                </a:solidFill>
                <a:latin typeface="Roboto"/>
                <a:ea typeface="Roboto"/>
                <a:cs typeface="Roboto"/>
                <a:sym typeface="Roboto"/>
              </a:rPr>
              <a:t>Security</a:t>
            </a:r>
            <a:endParaRPr b="1" sz="1300">
              <a:solidFill>
                <a:srgbClr val="0C57D3"/>
              </a:solidFill>
              <a:latin typeface="Roboto"/>
              <a:ea typeface="Roboto"/>
              <a:cs typeface="Roboto"/>
              <a:sym typeface="Roboto"/>
            </a:endParaRPr>
          </a:p>
        </p:txBody>
      </p:sp>
      <p:sp>
        <p:nvSpPr>
          <p:cNvPr id="184" name="Google Shape;184;p23"/>
          <p:cNvSpPr txBox="1"/>
          <p:nvPr/>
        </p:nvSpPr>
        <p:spPr>
          <a:xfrm>
            <a:off x="5584112" y="2184538"/>
            <a:ext cx="1875300" cy="651000"/>
          </a:xfrm>
          <a:prstGeom prst="rect">
            <a:avLst/>
          </a:prstGeom>
          <a:noFill/>
          <a:ln cap="flat" cmpd="sng" w="1905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0C57D3"/>
                </a:solidFill>
                <a:latin typeface="Roboto"/>
                <a:ea typeface="Roboto"/>
                <a:cs typeface="Roboto"/>
                <a:sym typeface="Roboto"/>
              </a:rPr>
              <a:t>Maintainability</a:t>
            </a:r>
            <a:endParaRPr b="1" sz="1300">
              <a:solidFill>
                <a:srgbClr val="0C57D3"/>
              </a:solidFill>
              <a:latin typeface="Roboto"/>
              <a:ea typeface="Roboto"/>
              <a:cs typeface="Roboto"/>
              <a:sym typeface="Roboto"/>
            </a:endParaRPr>
          </a:p>
        </p:txBody>
      </p:sp>
      <p:sp>
        <p:nvSpPr>
          <p:cNvPr id="192" name="Google Shape;192;p23"/>
          <p:cNvSpPr txBox="1"/>
          <p:nvPr/>
        </p:nvSpPr>
        <p:spPr>
          <a:xfrm>
            <a:off x="6614720" y="4053711"/>
            <a:ext cx="1875300" cy="651000"/>
          </a:xfrm>
          <a:prstGeom prst="rect">
            <a:avLst/>
          </a:prstGeom>
          <a:noFill/>
          <a:ln cap="flat" cmpd="sng" w="1905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0C57D3"/>
                </a:solidFill>
                <a:latin typeface="Roboto"/>
                <a:ea typeface="Roboto"/>
                <a:cs typeface="Roboto"/>
                <a:sym typeface="Roboto"/>
              </a:rPr>
              <a:t>Increased Technical Debt</a:t>
            </a:r>
            <a:endParaRPr b="1" sz="1300">
              <a:solidFill>
                <a:srgbClr val="0C57D3"/>
              </a:solidFill>
              <a:latin typeface="Roboto"/>
              <a:ea typeface="Roboto"/>
              <a:cs typeface="Roboto"/>
              <a:sym typeface="Roboto"/>
            </a:endParaRPr>
          </a:p>
        </p:txBody>
      </p:sp>
      <p:sp>
        <p:nvSpPr>
          <p:cNvPr id="194" name="Google Shape;194;p23"/>
          <p:cNvSpPr txBox="1"/>
          <p:nvPr/>
        </p:nvSpPr>
        <p:spPr>
          <a:xfrm>
            <a:off x="4553505" y="4053711"/>
            <a:ext cx="1875300" cy="651000"/>
          </a:xfrm>
          <a:prstGeom prst="rect">
            <a:avLst/>
          </a:prstGeom>
          <a:noFill/>
          <a:ln cap="flat" cmpd="sng" w="1905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0C57D3"/>
                </a:solidFill>
                <a:latin typeface="Roboto"/>
                <a:ea typeface="Roboto"/>
                <a:cs typeface="Roboto"/>
                <a:sym typeface="Roboto"/>
              </a:rPr>
              <a:t>Codebase Expansion</a:t>
            </a:r>
            <a:endParaRPr b="1" sz="1300">
              <a:solidFill>
                <a:srgbClr val="0C57D3"/>
              </a:solidFill>
              <a:latin typeface="Roboto"/>
              <a:ea typeface="Roboto"/>
              <a:cs typeface="Roboto"/>
              <a:sym typeface="Roboto"/>
            </a:endParaRPr>
          </a:p>
        </p:txBody>
      </p:sp>
      <p:sp>
        <p:nvSpPr>
          <p:cNvPr id="188" name="Google Shape;188;p23"/>
          <p:cNvSpPr txBox="1"/>
          <p:nvPr/>
        </p:nvSpPr>
        <p:spPr>
          <a:xfrm>
            <a:off x="2297690" y="4053711"/>
            <a:ext cx="1875300" cy="651000"/>
          </a:xfrm>
          <a:prstGeom prst="rect">
            <a:avLst/>
          </a:prstGeom>
          <a:noFill/>
          <a:ln cap="flat" cmpd="sng" w="1905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0C57D3"/>
                </a:solidFill>
                <a:latin typeface="Roboto"/>
                <a:ea typeface="Roboto"/>
                <a:cs typeface="Roboto"/>
                <a:sym typeface="Roboto"/>
              </a:rPr>
              <a:t>Memory Leaks</a:t>
            </a:r>
            <a:endParaRPr b="1" sz="1300">
              <a:solidFill>
                <a:srgbClr val="0C57D3"/>
              </a:solidFill>
              <a:latin typeface="Roboto"/>
              <a:ea typeface="Roboto"/>
              <a:cs typeface="Roboto"/>
              <a:sym typeface="Roboto"/>
            </a:endParaRPr>
          </a:p>
        </p:txBody>
      </p:sp>
      <p:sp>
        <p:nvSpPr>
          <p:cNvPr id="190" name="Google Shape;190;p23"/>
          <p:cNvSpPr txBox="1"/>
          <p:nvPr/>
        </p:nvSpPr>
        <p:spPr>
          <a:xfrm>
            <a:off x="236475" y="4053711"/>
            <a:ext cx="1875300" cy="651000"/>
          </a:xfrm>
          <a:prstGeom prst="rect">
            <a:avLst/>
          </a:prstGeom>
          <a:noFill/>
          <a:ln cap="flat" cmpd="sng" w="1905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0C57D3"/>
                </a:solidFill>
                <a:latin typeface="Roboto"/>
                <a:ea typeface="Roboto"/>
                <a:cs typeface="Roboto"/>
                <a:sym typeface="Roboto"/>
              </a:rPr>
              <a:t>Buffer Overflow</a:t>
            </a:r>
            <a:endParaRPr b="1" sz="1300">
              <a:solidFill>
                <a:srgbClr val="0C57D3"/>
              </a:solidFill>
              <a:latin typeface="Roboto"/>
              <a:ea typeface="Roboto"/>
              <a:cs typeface="Roboto"/>
              <a:sym typeface="Roboto"/>
            </a:endParaRPr>
          </a:p>
        </p:txBody>
      </p:sp>
      <p:sp>
        <p:nvSpPr>
          <p:cNvPr id="195" name="Google Shape;195;p23"/>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3D-HAR Risks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p:nvPr/>
        </p:nvSpPr>
        <p:spPr>
          <a:xfrm>
            <a:off x="2663700" y="818025"/>
            <a:ext cx="3474900" cy="3154500"/>
          </a:xfrm>
          <a:prstGeom prst="ellipse">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01" name="Google Shape;201;p24"/>
          <p:cNvSpPr txBox="1"/>
          <p:nvPr/>
        </p:nvSpPr>
        <p:spPr>
          <a:xfrm>
            <a:off x="3317250" y="1789723"/>
            <a:ext cx="2167800" cy="14289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b="1" lang="en" sz="3650">
                <a:solidFill>
                  <a:schemeClr val="accent1"/>
                </a:solidFill>
                <a:latin typeface="PT Sans Narrow"/>
                <a:ea typeface="PT Sans Narrow"/>
                <a:cs typeface="PT Sans Narrow"/>
                <a:sym typeface="PT Sans Narrow"/>
              </a:rPr>
              <a:t>Limitations </a:t>
            </a:r>
            <a:r>
              <a:rPr b="1" lang="en" sz="3650">
                <a:solidFill>
                  <a:schemeClr val="accent1"/>
                </a:solidFill>
                <a:latin typeface="PT Sans Narrow"/>
                <a:ea typeface="PT Sans Narrow"/>
                <a:cs typeface="PT Sans Narrow"/>
                <a:sym typeface="PT Sans Narrow"/>
              </a:rPr>
              <a:t>of 3D-HAR</a:t>
            </a:r>
            <a:endParaRPr b="1" sz="3650">
              <a:solidFill>
                <a:schemeClr val="accent1"/>
              </a:solidFill>
              <a:latin typeface="PT Sans Narrow"/>
              <a:ea typeface="PT Sans Narrow"/>
              <a:cs typeface="PT Sans Narrow"/>
              <a:sym typeface="PT Sans Narrow"/>
            </a:endParaRPr>
          </a:p>
        </p:txBody>
      </p:sp>
      <p:cxnSp>
        <p:nvCxnSpPr>
          <p:cNvPr id="202" name="Google Shape;202;p24"/>
          <p:cNvCxnSpPr>
            <a:stCxn id="200" idx="1"/>
          </p:cNvCxnSpPr>
          <p:nvPr/>
        </p:nvCxnSpPr>
        <p:spPr>
          <a:xfrm flipH="1">
            <a:off x="-56313" y="1279991"/>
            <a:ext cx="3228900" cy="3900"/>
          </a:xfrm>
          <a:prstGeom prst="straightConnector1">
            <a:avLst/>
          </a:prstGeom>
          <a:noFill/>
          <a:ln cap="flat" cmpd="sng" w="76200">
            <a:solidFill>
              <a:schemeClr val="accent1"/>
            </a:solidFill>
            <a:prstDash val="solid"/>
            <a:round/>
            <a:headEnd len="med" w="med" type="none"/>
            <a:tailEnd len="med" w="med" type="none"/>
          </a:ln>
        </p:spPr>
      </p:cxnSp>
      <p:sp>
        <p:nvSpPr>
          <p:cNvPr id="203" name="Google Shape;203;p24"/>
          <p:cNvSpPr txBox="1"/>
          <p:nvPr/>
        </p:nvSpPr>
        <p:spPr>
          <a:xfrm>
            <a:off x="172575" y="8180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accent1"/>
                </a:solidFill>
                <a:latin typeface="Average"/>
                <a:ea typeface="Average"/>
                <a:cs typeface="Average"/>
                <a:sym typeface="Average"/>
              </a:rPr>
              <a:t>Increased Complexity</a:t>
            </a:r>
            <a:r>
              <a:rPr b="1" lang="en" sz="2200">
                <a:solidFill>
                  <a:schemeClr val="accent1"/>
                </a:solidFill>
                <a:latin typeface="Average"/>
                <a:ea typeface="Average"/>
                <a:cs typeface="Average"/>
                <a:sym typeface="Average"/>
              </a:rPr>
              <a:t> </a:t>
            </a:r>
            <a:endParaRPr sz="2400">
              <a:solidFill>
                <a:schemeClr val="accent1"/>
              </a:solidFill>
              <a:latin typeface="Average"/>
              <a:ea typeface="Average"/>
              <a:cs typeface="Average"/>
              <a:sym typeface="Average"/>
            </a:endParaRPr>
          </a:p>
        </p:txBody>
      </p:sp>
      <p:sp>
        <p:nvSpPr>
          <p:cNvPr id="204" name="Google Shape;204;p24"/>
          <p:cNvSpPr txBox="1"/>
          <p:nvPr/>
        </p:nvSpPr>
        <p:spPr>
          <a:xfrm>
            <a:off x="0" y="3023150"/>
            <a:ext cx="33582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accent1"/>
                </a:solidFill>
                <a:latin typeface="Average"/>
                <a:ea typeface="Average"/>
                <a:cs typeface="Average"/>
                <a:sym typeface="Average"/>
              </a:rPr>
              <a:t>Hardware Dependency </a:t>
            </a:r>
            <a:endParaRPr sz="2400">
              <a:solidFill>
                <a:schemeClr val="accent1"/>
              </a:solidFill>
              <a:latin typeface="Average"/>
              <a:ea typeface="Average"/>
              <a:cs typeface="Average"/>
              <a:sym typeface="Average"/>
            </a:endParaRPr>
          </a:p>
        </p:txBody>
      </p:sp>
      <p:cxnSp>
        <p:nvCxnSpPr>
          <p:cNvPr id="205" name="Google Shape;205;p24"/>
          <p:cNvCxnSpPr/>
          <p:nvPr/>
        </p:nvCxnSpPr>
        <p:spPr>
          <a:xfrm flipH="1">
            <a:off x="-22413" y="3523416"/>
            <a:ext cx="3195000" cy="12600"/>
          </a:xfrm>
          <a:prstGeom prst="straightConnector1">
            <a:avLst/>
          </a:prstGeom>
          <a:noFill/>
          <a:ln cap="flat" cmpd="sng" w="76200">
            <a:solidFill>
              <a:schemeClr val="accent1"/>
            </a:solidFill>
            <a:prstDash val="solid"/>
            <a:round/>
            <a:headEnd len="med" w="med" type="none"/>
            <a:tailEnd len="med" w="med" type="none"/>
          </a:ln>
        </p:spPr>
      </p:cxnSp>
      <p:sp>
        <p:nvSpPr>
          <p:cNvPr id="206" name="Google Shape;206;p24"/>
          <p:cNvSpPr txBox="1"/>
          <p:nvPr/>
        </p:nvSpPr>
        <p:spPr>
          <a:xfrm>
            <a:off x="5934250" y="765375"/>
            <a:ext cx="31491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accent1"/>
                </a:solidFill>
                <a:latin typeface="Average"/>
                <a:ea typeface="Average"/>
                <a:cs typeface="Average"/>
                <a:sym typeface="Average"/>
              </a:rPr>
              <a:t>Memory Management</a:t>
            </a:r>
            <a:endParaRPr sz="2400">
              <a:solidFill>
                <a:schemeClr val="accent1"/>
              </a:solidFill>
              <a:latin typeface="Average"/>
              <a:ea typeface="Average"/>
              <a:cs typeface="Average"/>
              <a:sym typeface="Average"/>
            </a:endParaRPr>
          </a:p>
        </p:txBody>
      </p:sp>
      <p:sp>
        <p:nvSpPr>
          <p:cNvPr id="207" name="Google Shape;207;p24"/>
          <p:cNvSpPr txBox="1"/>
          <p:nvPr/>
        </p:nvSpPr>
        <p:spPr>
          <a:xfrm>
            <a:off x="6138600" y="3030800"/>
            <a:ext cx="3495000" cy="5079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100">
                <a:solidFill>
                  <a:schemeClr val="accent1"/>
                </a:solidFill>
                <a:latin typeface="Average"/>
                <a:ea typeface="Average"/>
                <a:cs typeface="Average"/>
                <a:sym typeface="Average"/>
              </a:rPr>
              <a:t>Compatibility Issues</a:t>
            </a:r>
            <a:endParaRPr sz="2300">
              <a:solidFill>
                <a:schemeClr val="accent1"/>
              </a:solidFill>
              <a:latin typeface="Average"/>
              <a:ea typeface="Average"/>
              <a:cs typeface="Average"/>
              <a:sym typeface="Average"/>
            </a:endParaRPr>
          </a:p>
        </p:txBody>
      </p:sp>
      <p:cxnSp>
        <p:nvCxnSpPr>
          <p:cNvPr id="208" name="Google Shape;208;p24"/>
          <p:cNvCxnSpPr/>
          <p:nvPr/>
        </p:nvCxnSpPr>
        <p:spPr>
          <a:xfrm rot="10800000">
            <a:off x="5640775" y="1288575"/>
            <a:ext cx="3537000" cy="17700"/>
          </a:xfrm>
          <a:prstGeom prst="straightConnector1">
            <a:avLst/>
          </a:prstGeom>
          <a:noFill/>
          <a:ln cap="flat" cmpd="sng" w="76200">
            <a:solidFill>
              <a:schemeClr val="accent1"/>
            </a:solidFill>
            <a:prstDash val="solid"/>
            <a:round/>
            <a:headEnd len="med" w="med" type="none"/>
            <a:tailEnd len="med" w="med" type="none"/>
          </a:ln>
        </p:spPr>
      </p:cxnSp>
      <p:cxnSp>
        <p:nvCxnSpPr>
          <p:cNvPr id="209" name="Google Shape;209;p24"/>
          <p:cNvCxnSpPr/>
          <p:nvPr/>
        </p:nvCxnSpPr>
        <p:spPr>
          <a:xfrm rot="10800000">
            <a:off x="5629850" y="3523525"/>
            <a:ext cx="3559200" cy="120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 Diagram 1</a:t>
            </a:r>
            <a:endParaRPr sz="1400"/>
          </a:p>
        </p:txBody>
      </p:sp>
      <p:sp>
        <p:nvSpPr>
          <p:cNvPr id="215" name="Google Shape;215;p25"/>
          <p:cNvSpPr txBox="1"/>
          <p:nvPr>
            <p:ph idx="1" type="body"/>
          </p:nvPr>
        </p:nvSpPr>
        <p:spPr>
          <a:xfrm>
            <a:off x="311700" y="2218050"/>
            <a:ext cx="21180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t>Use Case 1:</a:t>
            </a:r>
            <a:endParaRPr b="1" u="sng"/>
          </a:p>
          <a:p>
            <a:pPr indent="0" lvl="0" marL="0" rtl="0" algn="ctr">
              <a:spcBef>
                <a:spcPts val="1200"/>
              </a:spcBef>
              <a:spcAft>
                <a:spcPts val="1200"/>
              </a:spcAft>
              <a:buNone/>
            </a:pPr>
            <a:r>
              <a:rPr b="1" lang="en"/>
              <a:t>User creates a 3D object </a:t>
            </a:r>
            <a:endParaRPr b="1"/>
          </a:p>
        </p:txBody>
      </p:sp>
      <p:pic>
        <p:nvPicPr>
          <p:cNvPr id="216" name="Google Shape;216;p25"/>
          <p:cNvPicPr preferRelativeResize="0"/>
          <p:nvPr/>
        </p:nvPicPr>
        <p:blipFill>
          <a:blip r:embed="rId3">
            <a:alphaModFix/>
          </a:blip>
          <a:stretch>
            <a:fillRect/>
          </a:stretch>
        </p:blipFill>
        <p:spPr>
          <a:xfrm>
            <a:off x="5819775" y="0"/>
            <a:ext cx="3324225" cy="990600"/>
          </a:xfrm>
          <a:prstGeom prst="rect">
            <a:avLst/>
          </a:prstGeom>
          <a:noFill/>
          <a:ln>
            <a:noFill/>
          </a:ln>
        </p:spPr>
      </p:pic>
      <p:pic>
        <p:nvPicPr>
          <p:cNvPr id="217" name="Google Shape;217;p25"/>
          <p:cNvPicPr preferRelativeResize="0"/>
          <p:nvPr/>
        </p:nvPicPr>
        <p:blipFill>
          <a:blip r:embed="rId4">
            <a:alphaModFix/>
          </a:blip>
          <a:stretch>
            <a:fillRect/>
          </a:stretch>
        </p:blipFill>
        <p:spPr>
          <a:xfrm>
            <a:off x="2490375" y="1232182"/>
            <a:ext cx="6653625" cy="38000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 Diagram 2</a:t>
            </a:r>
            <a:endParaRPr sz="1400"/>
          </a:p>
        </p:txBody>
      </p:sp>
      <p:sp>
        <p:nvSpPr>
          <p:cNvPr id="223" name="Google Shape;223;p26"/>
          <p:cNvSpPr txBox="1"/>
          <p:nvPr>
            <p:ph idx="1" type="body"/>
          </p:nvPr>
        </p:nvSpPr>
        <p:spPr>
          <a:xfrm>
            <a:off x="6422888" y="2474700"/>
            <a:ext cx="2118000" cy="118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t>Use Case 2:</a:t>
            </a:r>
            <a:endParaRPr b="1" u="sng"/>
          </a:p>
          <a:p>
            <a:pPr indent="0" lvl="0" marL="0" rtl="0" algn="ctr">
              <a:spcBef>
                <a:spcPts val="1200"/>
              </a:spcBef>
              <a:spcAft>
                <a:spcPts val="1200"/>
              </a:spcAft>
              <a:buNone/>
            </a:pPr>
            <a:r>
              <a:rPr b="1" lang="en"/>
              <a:t>Applying a transformation to a 3D object </a:t>
            </a:r>
            <a:r>
              <a:rPr b="1" lang="en"/>
              <a:t> </a:t>
            </a:r>
            <a:endParaRPr b="1"/>
          </a:p>
        </p:txBody>
      </p:sp>
      <p:pic>
        <p:nvPicPr>
          <p:cNvPr id="224" name="Google Shape;224;p26"/>
          <p:cNvPicPr preferRelativeResize="0"/>
          <p:nvPr/>
        </p:nvPicPr>
        <p:blipFill>
          <a:blip r:embed="rId3">
            <a:alphaModFix/>
          </a:blip>
          <a:stretch>
            <a:fillRect/>
          </a:stretch>
        </p:blipFill>
        <p:spPr>
          <a:xfrm>
            <a:off x="5819775" y="0"/>
            <a:ext cx="3324225" cy="990600"/>
          </a:xfrm>
          <a:prstGeom prst="rect">
            <a:avLst/>
          </a:prstGeom>
          <a:noFill/>
          <a:ln>
            <a:noFill/>
          </a:ln>
        </p:spPr>
      </p:pic>
      <p:pic>
        <p:nvPicPr>
          <p:cNvPr id="225" name="Google Shape;225;p26"/>
          <p:cNvPicPr preferRelativeResize="0"/>
          <p:nvPr/>
        </p:nvPicPr>
        <p:blipFill>
          <a:blip r:embed="rId4">
            <a:alphaModFix/>
          </a:blip>
          <a:stretch>
            <a:fillRect/>
          </a:stretch>
        </p:blipFill>
        <p:spPr>
          <a:xfrm>
            <a:off x="0" y="1257786"/>
            <a:ext cx="6422901" cy="34893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5302450" y="0"/>
            <a:ext cx="38418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40"/>
              <a:t>Testing Plan for Each NFR I</a:t>
            </a:r>
            <a:endParaRPr sz="2940"/>
          </a:p>
        </p:txBody>
      </p:sp>
      <p:cxnSp>
        <p:nvCxnSpPr>
          <p:cNvPr id="231" name="Google Shape;231;p27"/>
          <p:cNvCxnSpPr/>
          <p:nvPr/>
        </p:nvCxnSpPr>
        <p:spPr>
          <a:xfrm>
            <a:off x="1345650" y="0"/>
            <a:ext cx="0" cy="5188800"/>
          </a:xfrm>
          <a:prstGeom prst="straightConnector1">
            <a:avLst/>
          </a:prstGeom>
          <a:noFill/>
          <a:ln cap="flat" cmpd="sng" w="76200">
            <a:solidFill>
              <a:schemeClr val="accent4"/>
            </a:solidFill>
            <a:prstDash val="solid"/>
            <a:round/>
            <a:headEnd len="med" w="med" type="none"/>
            <a:tailEnd len="med" w="med" type="none"/>
          </a:ln>
        </p:spPr>
      </p:cxnSp>
      <p:sp>
        <p:nvSpPr>
          <p:cNvPr id="232" name="Google Shape;232;p27"/>
          <p:cNvSpPr/>
          <p:nvPr/>
        </p:nvSpPr>
        <p:spPr>
          <a:xfrm>
            <a:off x="223775" y="553950"/>
            <a:ext cx="2256600" cy="782400"/>
          </a:xfrm>
          <a:prstGeom prst="roundRect">
            <a:avLst>
              <a:gd fmla="val 16667" name="adj"/>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3" name="Google Shape;233;p27"/>
          <p:cNvSpPr/>
          <p:nvPr/>
        </p:nvSpPr>
        <p:spPr>
          <a:xfrm>
            <a:off x="223775" y="1696950"/>
            <a:ext cx="2256600" cy="782400"/>
          </a:xfrm>
          <a:prstGeom prst="roundRect">
            <a:avLst>
              <a:gd fmla="val 16667" name="adj"/>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4" name="Google Shape;234;p27"/>
          <p:cNvSpPr/>
          <p:nvPr/>
        </p:nvSpPr>
        <p:spPr>
          <a:xfrm>
            <a:off x="223775" y="2916150"/>
            <a:ext cx="2256600" cy="782400"/>
          </a:xfrm>
          <a:prstGeom prst="roundRect">
            <a:avLst>
              <a:gd fmla="val 16667" name="adj"/>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5" name="Google Shape;235;p27"/>
          <p:cNvSpPr/>
          <p:nvPr/>
        </p:nvSpPr>
        <p:spPr>
          <a:xfrm>
            <a:off x="223775" y="4059150"/>
            <a:ext cx="2256600" cy="782400"/>
          </a:xfrm>
          <a:prstGeom prst="roundRect">
            <a:avLst>
              <a:gd fmla="val 16667" name="adj"/>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6" name="Google Shape;236;p27"/>
          <p:cNvSpPr txBox="1"/>
          <p:nvPr>
            <p:ph type="title"/>
          </p:nvPr>
        </p:nvSpPr>
        <p:spPr>
          <a:xfrm>
            <a:off x="299975" y="702450"/>
            <a:ext cx="2091600" cy="4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t>Maintainability</a:t>
            </a:r>
            <a:endParaRPr sz="2440"/>
          </a:p>
        </p:txBody>
      </p:sp>
      <p:sp>
        <p:nvSpPr>
          <p:cNvPr id="237" name="Google Shape;237;p27"/>
          <p:cNvSpPr txBox="1"/>
          <p:nvPr>
            <p:ph type="title"/>
          </p:nvPr>
        </p:nvSpPr>
        <p:spPr>
          <a:xfrm>
            <a:off x="312575" y="1807350"/>
            <a:ext cx="2091600" cy="4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t>Modifiability </a:t>
            </a:r>
            <a:endParaRPr sz="2440"/>
          </a:p>
        </p:txBody>
      </p:sp>
      <p:sp>
        <p:nvSpPr>
          <p:cNvPr id="238" name="Google Shape;238;p27"/>
          <p:cNvSpPr txBox="1"/>
          <p:nvPr>
            <p:ph type="title"/>
          </p:nvPr>
        </p:nvSpPr>
        <p:spPr>
          <a:xfrm>
            <a:off x="312575" y="2988450"/>
            <a:ext cx="2091600" cy="4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t>Reusability</a:t>
            </a:r>
            <a:endParaRPr sz="2440"/>
          </a:p>
        </p:txBody>
      </p:sp>
      <p:sp>
        <p:nvSpPr>
          <p:cNvPr id="239" name="Google Shape;239;p27"/>
          <p:cNvSpPr txBox="1"/>
          <p:nvPr>
            <p:ph type="title"/>
          </p:nvPr>
        </p:nvSpPr>
        <p:spPr>
          <a:xfrm>
            <a:off x="313925" y="4155750"/>
            <a:ext cx="2091600" cy="4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t>Usability</a:t>
            </a:r>
            <a:endParaRPr sz="2440"/>
          </a:p>
        </p:txBody>
      </p:sp>
      <p:sp>
        <p:nvSpPr>
          <p:cNvPr id="240" name="Google Shape;240;p27"/>
          <p:cNvSpPr txBox="1"/>
          <p:nvPr/>
        </p:nvSpPr>
        <p:spPr>
          <a:xfrm>
            <a:off x="2581925" y="650400"/>
            <a:ext cx="6282000" cy="5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PT Sans Narrow"/>
                <a:ea typeface="PT Sans Narrow"/>
                <a:cs typeface="PT Sans Narrow"/>
                <a:sym typeface="PT Sans Narrow"/>
              </a:rPr>
              <a:t>The idea of maintainability can be estimated with a “maintainability index”, which defines a formula that combines several other code metrics. </a:t>
            </a:r>
            <a:endParaRPr>
              <a:solidFill>
                <a:schemeClr val="dk2"/>
              </a:solidFill>
              <a:latin typeface="PT Sans Narrow"/>
              <a:ea typeface="PT Sans Narrow"/>
              <a:cs typeface="PT Sans Narrow"/>
              <a:sym typeface="PT Sans Narrow"/>
            </a:endParaRPr>
          </a:p>
        </p:txBody>
      </p:sp>
      <p:sp>
        <p:nvSpPr>
          <p:cNvPr id="241" name="Google Shape;241;p27"/>
          <p:cNvSpPr txBox="1"/>
          <p:nvPr/>
        </p:nvSpPr>
        <p:spPr>
          <a:xfrm>
            <a:off x="2581925" y="1756200"/>
            <a:ext cx="6404100" cy="81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PT Sans Narrow"/>
                <a:ea typeface="PT Sans Narrow"/>
                <a:cs typeface="PT Sans Narrow"/>
                <a:sym typeface="PT Sans Narrow"/>
              </a:rPr>
              <a:t>Maintainability indices, also describe ease of modification, so we can group these two NFRs into one test. We can also utilize tests for the next NFR to satisfy both this and the next NFR as well.</a:t>
            </a:r>
            <a:endParaRPr>
              <a:latin typeface="PT Sans Narrow"/>
              <a:ea typeface="PT Sans Narrow"/>
              <a:cs typeface="PT Sans Narrow"/>
              <a:sym typeface="PT Sans Narrow"/>
            </a:endParaRPr>
          </a:p>
        </p:txBody>
      </p:sp>
      <p:sp>
        <p:nvSpPr>
          <p:cNvPr id="242" name="Google Shape;242;p27"/>
          <p:cNvSpPr txBox="1"/>
          <p:nvPr/>
        </p:nvSpPr>
        <p:spPr>
          <a:xfrm>
            <a:off x="2581925" y="2936400"/>
            <a:ext cx="6363300" cy="81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PT Sans Narrow"/>
                <a:ea typeface="PT Sans Narrow"/>
                <a:cs typeface="PT Sans Narrow"/>
                <a:sym typeface="PT Sans Narrow"/>
              </a:rPr>
              <a:t>Reusability is another NFR that cannot be tested as is and must be analyzed through sub-criteria. In particular, we will focus on Modularity. Modularity can be assessed using unit testing and integration testing. </a:t>
            </a:r>
            <a:endParaRPr>
              <a:latin typeface="PT Sans Narrow"/>
              <a:ea typeface="PT Sans Narrow"/>
              <a:cs typeface="PT Sans Narrow"/>
              <a:sym typeface="PT Sans Narrow"/>
            </a:endParaRPr>
          </a:p>
        </p:txBody>
      </p:sp>
      <p:sp>
        <p:nvSpPr>
          <p:cNvPr id="243" name="Google Shape;243;p27"/>
          <p:cNvSpPr txBox="1"/>
          <p:nvPr/>
        </p:nvSpPr>
        <p:spPr>
          <a:xfrm>
            <a:off x="2581925" y="4059150"/>
            <a:ext cx="6363300" cy="81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PT Sans Narrow"/>
                <a:ea typeface="PT Sans Narrow"/>
                <a:cs typeface="PT Sans Narrow"/>
                <a:sym typeface="PT Sans Narrow"/>
              </a:rPr>
              <a:t>Usability is very difficult to quantify objectively, so the best way that we have to test it in a concrete way, is to do user testing. This is where you let many users test the software to ensure that they are easily able to perform intended tasks with as little issue as possible</a:t>
            </a:r>
            <a:endParaRPr>
              <a:latin typeface="PT Sans Narrow"/>
              <a:ea typeface="PT Sans Narrow"/>
              <a:cs typeface="PT Sans Narrow"/>
              <a:sym typeface="PT Sans Narr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4833900" y="0"/>
            <a:ext cx="43101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Plan for Each NFR II</a:t>
            </a:r>
            <a:endParaRPr/>
          </a:p>
        </p:txBody>
      </p:sp>
      <p:cxnSp>
        <p:nvCxnSpPr>
          <p:cNvPr id="249" name="Google Shape;249;p28"/>
          <p:cNvCxnSpPr/>
          <p:nvPr/>
        </p:nvCxnSpPr>
        <p:spPr>
          <a:xfrm>
            <a:off x="1345650" y="0"/>
            <a:ext cx="0" cy="5188800"/>
          </a:xfrm>
          <a:prstGeom prst="straightConnector1">
            <a:avLst/>
          </a:prstGeom>
          <a:noFill/>
          <a:ln cap="flat" cmpd="sng" w="76200">
            <a:solidFill>
              <a:schemeClr val="accent4"/>
            </a:solidFill>
            <a:prstDash val="solid"/>
            <a:round/>
            <a:headEnd len="med" w="med" type="none"/>
            <a:tailEnd len="med" w="med" type="none"/>
          </a:ln>
        </p:spPr>
      </p:cxnSp>
      <p:sp>
        <p:nvSpPr>
          <p:cNvPr id="250" name="Google Shape;250;p28"/>
          <p:cNvSpPr/>
          <p:nvPr/>
        </p:nvSpPr>
        <p:spPr>
          <a:xfrm>
            <a:off x="223775" y="1315950"/>
            <a:ext cx="2256600" cy="782400"/>
          </a:xfrm>
          <a:prstGeom prst="roundRect">
            <a:avLst>
              <a:gd fmla="val 16667" name="adj"/>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1" name="Google Shape;251;p28"/>
          <p:cNvSpPr/>
          <p:nvPr/>
        </p:nvSpPr>
        <p:spPr>
          <a:xfrm>
            <a:off x="223775" y="2611350"/>
            <a:ext cx="2256600" cy="782400"/>
          </a:xfrm>
          <a:prstGeom prst="roundRect">
            <a:avLst>
              <a:gd fmla="val 16667" name="adj"/>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2" name="Google Shape;252;p28"/>
          <p:cNvSpPr/>
          <p:nvPr/>
        </p:nvSpPr>
        <p:spPr>
          <a:xfrm>
            <a:off x="223775" y="3906750"/>
            <a:ext cx="2256600" cy="782400"/>
          </a:xfrm>
          <a:prstGeom prst="roundRect">
            <a:avLst>
              <a:gd fmla="val 16667" name="adj"/>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3" name="Google Shape;253;p28"/>
          <p:cNvSpPr txBox="1"/>
          <p:nvPr>
            <p:ph type="title"/>
          </p:nvPr>
        </p:nvSpPr>
        <p:spPr>
          <a:xfrm>
            <a:off x="312575" y="1388250"/>
            <a:ext cx="2091600" cy="4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t>Availability</a:t>
            </a:r>
            <a:endParaRPr sz="2440"/>
          </a:p>
        </p:txBody>
      </p:sp>
      <p:sp>
        <p:nvSpPr>
          <p:cNvPr id="254" name="Google Shape;254;p28"/>
          <p:cNvSpPr txBox="1"/>
          <p:nvPr>
            <p:ph type="title"/>
          </p:nvPr>
        </p:nvSpPr>
        <p:spPr>
          <a:xfrm>
            <a:off x="306275" y="2761788"/>
            <a:ext cx="2091600" cy="4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t>Portability</a:t>
            </a:r>
            <a:endParaRPr sz="2440"/>
          </a:p>
        </p:txBody>
      </p:sp>
      <p:sp>
        <p:nvSpPr>
          <p:cNvPr id="255" name="Google Shape;255;p28"/>
          <p:cNvSpPr txBox="1"/>
          <p:nvPr>
            <p:ph type="title"/>
          </p:nvPr>
        </p:nvSpPr>
        <p:spPr>
          <a:xfrm>
            <a:off x="286900" y="4017150"/>
            <a:ext cx="2091600" cy="4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t>Performance</a:t>
            </a:r>
            <a:endParaRPr sz="2440"/>
          </a:p>
        </p:txBody>
      </p:sp>
      <p:sp>
        <p:nvSpPr>
          <p:cNvPr id="256" name="Google Shape;256;p28"/>
          <p:cNvSpPr txBox="1"/>
          <p:nvPr/>
        </p:nvSpPr>
        <p:spPr>
          <a:xfrm>
            <a:off x="2592050" y="1351350"/>
            <a:ext cx="6292200" cy="71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PT Sans Narrow"/>
                <a:ea typeface="PT Sans Narrow"/>
                <a:cs typeface="PT Sans Narrow"/>
                <a:sym typeface="PT Sans Narrow"/>
              </a:rPr>
              <a:t>The main way to test for availability is to just make sure that all tests pass before release, and record if and when a major issue is reported by users, and how fast the mean developer response is.</a:t>
            </a:r>
            <a:endParaRPr>
              <a:solidFill>
                <a:schemeClr val="dk2"/>
              </a:solidFill>
              <a:latin typeface="PT Sans Narrow"/>
              <a:ea typeface="PT Sans Narrow"/>
              <a:cs typeface="PT Sans Narrow"/>
              <a:sym typeface="PT Sans Narrow"/>
            </a:endParaRPr>
          </a:p>
        </p:txBody>
      </p:sp>
      <p:sp>
        <p:nvSpPr>
          <p:cNvPr id="257" name="Google Shape;257;p28"/>
          <p:cNvSpPr txBox="1"/>
          <p:nvPr/>
        </p:nvSpPr>
        <p:spPr>
          <a:xfrm>
            <a:off x="2592050" y="2571750"/>
            <a:ext cx="6292200" cy="71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PT Sans Narrow"/>
                <a:ea typeface="PT Sans Narrow"/>
                <a:cs typeface="PT Sans Narrow"/>
                <a:sym typeface="PT Sans Narrow"/>
              </a:rPr>
              <a:t>Portability can be tested, again with a kind of integration testing, where tests are run on different kinds of hardware/OS/windowing systems, such that proper functionality can be assured regardless of the environment the end-user is using.</a:t>
            </a:r>
            <a:endParaRPr>
              <a:solidFill>
                <a:schemeClr val="dk2"/>
              </a:solidFill>
              <a:latin typeface="PT Sans Narrow"/>
              <a:ea typeface="PT Sans Narrow"/>
              <a:cs typeface="PT Sans Narrow"/>
              <a:sym typeface="PT Sans Narrow"/>
            </a:endParaRPr>
          </a:p>
        </p:txBody>
      </p:sp>
      <p:sp>
        <p:nvSpPr>
          <p:cNvPr id="258" name="Google Shape;258;p28"/>
          <p:cNvSpPr txBox="1"/>
          <p:nvPr/>
        </p:nvSpPr>
        <p:spPr>
          <a:xfrm>
            <a:off x="2642900" y="4013550"/>
            <a:ext cx="6190500" cy="56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PT Sans Narrow"/>
                <a:ea typeface="PT Sans Narrow"/>
                <a:cs typeface="PT Sans Narrow"/>
                <a:sym typeface="PT Sans Narrow"/>
              </a:rPr>
              <a:t>The test for performance is easy to define concretely. Performance metrics can be defined, depending on some minimum hardware requirements</a:t>
            </a:r>
            <a:endParaRPr>
              <a:solidFill>
                <a:schemeClr val="dk2"/>
              </a:solidFill>
              <a:latin typeface="PT Sans Narrow"/>
              <a:ea typeface="PT Sans Narrow"/>
              <a:cs typeface="PT Sans Narrow"/>
              <a:sym typeface="PT Sans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311700" y="18643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Architectural Approach 1: </a:t>
            </a:r>
            <a:endParaRPr/>
          </a:p>
          <a:p>
            <a:pPr indent="0" lvl="0" marL="0" rtl="0" algn="ctr">
              <a:spcBef>
                <a:spcPts val="0"/>
              </a:spcBef>
              <a:spcAft>
                <a:spcPts val="0"/>
              </a:spcAft>
              <a:buNone/>
            </a:pPr>
            <a:r>
              <a:rPr lang="en"/>
              <a:t>Layered Style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Approach 1:</a:t>
            </a:r>
            <a:r>
              <a:rPr lang="en"/>
              <a:t> NFR’s</a:t>
            </a:r>
            <a:endParaRPr/>
          </a:p>
        </p:txBody>
      </p:sp>
      <p:sp>
        <p:nvSpPr>
          <p:cNvPr id="269" name="Google Shape;269;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Modifiability: </a:t>
            </a:r>
            <a:r>
              <a:rPr lang="en" sz="1400">
                <a:solidFill>
                  <a:srgbClr val="000000"/>
                </a:solidFill>
                <a:latin typeface="Times New Roman"/>
                <a:ea typeface="Times New Roman"/>
                <a:cs typeface="Times New Roman"/>
                <a:sym typeface="Times New Roman"/>
              </a:rPr>
              <a:t>The layered architectural style will reduce the need for interdependencies by organizing the functional partitions into layers. This implementation will allow for isolated modifications to be made to specific layers.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Maintainability: </a:t>
            </a:r>
            <a:r>
              <a:rPr lang="en" sz="1400">
                <a:solidFill>
                  <a:srgbClr val="000000"/>
                </a:solidFill>
                <a:latin typeface="Times New Roman"/>
                <a:ea typeface="Times New Roman"/>
                <a:cs typeface="Times New Roman"/>
                <a:sym typeface="Times New Roman"/>
              </a:rPr>
              <a:t>Each layer has a focused functionality of the system, for example, the UI or rendering. This can simplify debugging, allowing for each layer to be tested and debugged independently of the others. Layers can be updated and fixed independently, leading to faster maintenance.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Reusability: </a:t>
            </a:r>
            <a:r>
              <a:rPr lang="en" sz="1400">
                <a:solidFill>
                  <a:srgbClr val="000000"/>
                </a:solidFill>
                <a:latin typeface="Times New Roman"/>
                <a:ea typeface="Times New Roman"/>
                <a:cs typeface="Times New Roman"/>
                <a:sym typeface="Times New Roman"/>
              </a:rPr>
              <a:t>With clear and defined layers, components of the functionality can be reused independently. With layers designed to abstract platform-specific details, we can reuse the code across different platforms. As new platforms emerge, we can reuse code to integrate new platform-specific layers that can be added, swapped, or removed. </a:t>
            </a:r>
            <a:endParaRPr b="1" sz="17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Approach 1: Stakeholders</a:t>
            </a:r>
            <a:endParaRPr/>
          </a:p>
        </p:txBody>
      </p:sp>
      <p:sp>
        <p:nvSpPr>
          <p:cNvPr id="275" name="Google Shape;275;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GNUstep Project Community: </a:t>
            </a:r>
            <a:r>
              <a:rPr lang="en" sz="1400">
                <a:solidFill>
                  <a:srgbClr val="000000"/>
                </a:solidFill>
                <a:latin typeface="Times New Roman"/>
                <a:ea typeface="Times New Roman"/>
                <a:cs typeface="Times New Roman"/>
                <a:sym typeface="Times New Roman"/>
              </a:rPr>
              <a:t>A layered architecture provides the community with clearer transparency and decision-making.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Enhancement Contributors: </a:t>
            </a:r>
            <a:r>
              <a:rPr lang="en" sz="1400">
                <a:solidFill>
                  <a:srgbClr val="000000"/>
                </a:solidFill>
                <a:latin typeface="Times New Roman"/>
                <a:ea typeface="Times New Roman"/>
                <a:cs typeface="Times New Roman"/>
                <a:sym typeface="Times New Roman"/>
              </a:rPr>
              <a:t>Separating the concerns in our layered architecture makes it easier for the contributors to understand the project.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GNUstep Application Developers: </a:t>
            </a:r>
            <a:r>
              <a:rPr lang="en" sz="1400">
                <a:solidFill>
                  <a:srgbClr val="000000"/>
                </a:solidFill>
                <a:latin typeface="Times New Roman"/>
                <a:ea typeface="Times New Roman"/>
                <a:cs typeface="Times New Roman"/>
                <a:sym typeface="Times New Roman"/>
              </a:rPr>
              <a:t>Since layers are well defined, developers can focus on their specific application logic without the requirement of knowledge on the inner workings of lower level services.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GNUstep Application Users: </a:t>
            </a:r>
            <a:r>
              <a:rPr lang="en" sz="1400">
                <a:solidFill>
                  <a:srgbClr val="000000"/>
                </a:solidFill>
                <a:latin typeface="Times New Roman"/>
                <a:ea typeface="Times New Roman"/>
                <a:cs typeface="Times New Roman"/>
                <a:sym typeface="Times New Roman"/>
              </a:rPr>
              <a:t>With a layered architecture, changes made to the underlying system will not affect the UI, resulting in stable and predictable behaviour across applications. </a:t>
            </a:r>
            <a:endParaRPr sz="2000"/>
          </a:p>
        </p:txBody>
      </p:sp>
      <p:cxnSp>
        <p:nvCxnSpPr>
          <p:cNvPr id="276" name="Google Shape;276;p31"/>
          <p:cNvCxnSpPr/>
          <p:nvPr/>
        </p:nvCxnSpPr>
        <p:spPr>
          <a:xfrm>
            <a:off x="418675" y="2903975"/>
            <a:ext cx="8017800" cy="21000"/>
          </a:xfrm>
          <a:prstGeom prst="straightConnector1">
            <a:avLst/>
          </a:prstGeom>
          <a:noFill/>
          <a:ln cap="flat" cmpd="sng" w="28575">
            <a:solidFill>
              <a:schemeClr val="accent1"/>
            </a:solidFill>
            <a:prstDash val="dot"/>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 Roles</a:t>
            </a:r>
            <a:endParaRPr/>
          </a:p>
        </p:txBody>
      </p:sp>
      <p:graphicFrame>
        <p:nvGraphicFramePr>
          <p:cNvPr id="73" name="Google Shape;73;p14"/>
          <p:cNvGraphicFramePr/>
          <p:nvPr/>
        </p:nvGraphicFramePr>
        <p:xfrm>
          <a:off x="475650" y="1209500"/>
          <a:ext cx="3000000" cy="3000000"/>
        </p:xfrm>
        <a:graphic>
          <a:graphicData uri="http://schemas.openxmlformats.org/drawingml/2006/table">
            <a:tbl>
              <a:tblPr>
                <a:noFill/>
                <a:tableStyleId>{302EBD53-4CF6-4405-86BD-2D16C32AFD9C}</a:tableStyleId>
              </a:tblPr>
              <a:tblGrid>
                <a:gridCol w="4113425"/>
                <a:gridCol w="4113425"/>
              </a:tblGrid>
              <a:tr h="497775">
                <a:tc>
                  <a:txBody>
                    <a:bodyPr/>
                    <a:lstStyle/>
                    <a:p>
                      <a:pPr indent="0" lvl="0" marL="0" rtl="0" algn="l">
                        <a:spcBef>
                          <a:spcPts val="0"/>
                        </a:spcBef>
                        <a:spcAft>
                          <a:spcPts val="0"/>
                        </a:spcAft>
                        <a:buNone/>
                      </a:pPr>
                      <a:r>
                        <a:rPr b="1" lang="en"/>
                        <a:t>Group Members</a:t>
                      </a:r>
                      <a:endParaRPr b="1"/>
                    </a:p>
                  </a:txBody>
                  <a:tcPr marT="91425" marB="91425" marR="91425" marL="91425"/>
                </a:tc>
                <a:tc>
                  <a:txBody>
                    <a:bodyPr/>
                    <a:lstStyle/>
                    <a:p>
                      <a:pPr indent="0" lvl="0" marL="0" rtl="0" algn="l">
                        <a:spcBef>
                          <a:spcPts val="0"/>
                        </a:spcBef>
                        <a:spcAft>
                          <a:spcPts val="0"/>
                        </a:spcAft>
                        <a:buNone/>
                      </a:pPr>
                      <a:r>
                        <a:rPr b="1" lang="en"/>
                        <a:t>Roles in Report </a:t>
                      </a:r>
                      <a:endParaRPr b="1"/>
                    </a:p>
                  </a:txBody>
                  <a:tcPr marT="91425" marB="91425" marR="91425" marL="91425"/>
                </a:tc>
              </a:tr>
              <a:tr h="497775">
                <a:tc>
                  <a:txBody>
                    <a:bodyPr/>
                    <a:lstStyle/>
                    <a:p>
                      <a:pPr indent="0" lvl="0" marL="0" rtl="0" algn="l">
                        <a:spcBef>
                          <a:spcPts val="0"/>
                        </a:spcBef>
                        <a:spcAft>
                          <a:spcPts val="0"/>
                        </a:spcAft>
                        <a:buNone/>
                      </a:pPr>
                      <a:r>
                        <a:rPr lang="en"/>
                        <a:t>Sungmoon Choi</a:t>
                      </a:r>
                      <a:endParaRPr/>
                    </a:p>
                  </a:txBody>
                  <a:tcPr marT="91425" marB="91425" marR="91425" marL="91425"/>
                </a:tc>
                <a:tc>
                  <a:txBody>
                    <a:bodyPr/>
                    <a:lstStyle/>
                    <a:p>
                      <a:pPr indent="0" lvl="0" marL="0" rtl="0" algn="l">
                        <a:spcBef>
                          <a:spcPts val="0"/>
                        </a:spcBef>
                        <a:spcAft>
                          <a:spcPts val="0"/>
                        </a:spcAft>
                        <a:buNone/>
                      </a:pPr>
                      <a:r>
                        <a:rPr lang="en">
                          <a:highlight>
                            <a:srgbClr val="FFFFFF"/>
                          </a:highlight>
                        </a:rPr>
                        <a:t>Mapping of Functional partitioning onto architecture’s structural decomposition</a:t>
                      </a:r>
                      <a:r>
                        <a:rPr lang="en"/>
                        <a:t>(</a:t>
                      </a:r>
                      <a:r>
                        <a:rPr lang="en"/>
                        <a:t>Presenter)</a:t>
                      </a:r>
                      <a:endParaRPr/>
                    </a:p>
                  </a:txBody>
                  <a:tcPr marT="91425" marB="91425" marR="91425" marL="91425"/>
                </a:tc>
              </a:tr>
              <a:tr h="497775">
                <a:tc>
                  <a:txBody>
                    <a:bodyPr/>
                    <a:lstStyle/>
                    <a:p>
                      <a:pPr indent="0" lvl="0" marL="0" rtl="0" algn="l">
                        <a:spcBef>
                          <a:spcPts val="0"/>
                        </a:spcBef>
                        <a:spcAft>
                          <a:spcPts val="0"/>
                        </a:spcAft>
                        <a:buNone/>
                      </a:pPr>
                      <a:r>
                        <a:rPr lang="en"/>
                        <a:t>Dayna Corman</a:t>
                      </a:r>
                      <a:endParaRPr/>
                    </a:p>
                  </a:txBody>
                  <a:tcPr marT="91425" marB="91425" marR="91425" marL="91425"/>
                </a:tc>
                <a:tc>
                  <a:txBody>
                    <a:bodyPr/>
                    <a:lstStyle/>
                    <a:p>
                      <a:pPr indent="0" lvl="0" marL="0" rtl="0" algn="l">
                        <a:spcBef>
                          <a:spcPts val="0"/>
                        </a:spcBef>
                        <a:spcAft>
                          <a:spcPts val="0"/>
                        </a:spcAft>
                        <a:buNone/>
                      </a:pPr>
                      <a:r>
                        <a:rPr lang="en">
                          <a:highlight>
                            <a:srgbClr val="FFFFFF"/>
                          </a:highlight>
                        </a:rPr>
                        <a:t>Comparison &amp; Conclusion </a:t>
                      </a:r>
                      <a:r>
                        <a:rPr lang="en"/>
                        <a:t>(Presenter)</a:t>
                      </a:r>
                      <a:endParaRPr/>
                    </a:p>
                  </a:txBody>
                  <a:tcPr marT="91425" marB="91425" marR="91425" marL="91425"/>
                </a:tc>
              </a:tr>
              <a:tr h="497775">
                <a:tc>
                  <a:txBody>
                    <a:bodyPr/>
                    <a:lstStyle/>
                    <a:p>
                      <a:pPr indent="0" lvl="0" marL="0" rtl="0" algn="l">
                        <a:spcBef>
                          <a:spcPts val="0"/>
                        </a:spcBef>
                        <a:spcAft>
                          <a:spcPts val="0"/>
                        </a:spcAft>
                        <a:buNone/>
                      </a:pPr>
                      <a:r>
                        <a:rPr lang="en"/>
                        <a:t>Michael Cox </a:t>
                      </a:r>
                      <a:endParaRPr/>
                    </a:p>
                  </a:txBody>
                  <a:tcPr marT="91425" marB="91425" marR="91425" marL="91425"/>
                </a:tc>
                <a:tc>
                  <a:txBody>
                    <a:bodyPr/>
                    <a:lstStyle/>
                    <a:p>
                      <a:pPr indent="0" lvl="0" marL="0" rtl="0" algn="l">
                        <a:lnSpc>
                          <a:spcPct val="125454"/>
                        </a:lnSpc>
                        <a:spcBef>
                          <a:spcPts val="0"/>
                        </a:spcBef>
                        <a:spcAft>
                          <a:spcPts val="800"/>
                        </a:spcAft>
                        <a:buNone/>
                      </a:pPr>
                      <a:r>
                        <a:rPr lang="en">
                          <a:highlight>
                            <a:srgbClr val="FFFFFF"/>
                          </a:highlight>
                        </a:rPr>
                        <a:t>Testing Plan</a:t>
                      </a:r>
                      <a:endParaRPr/>
                    </a:p>
                  </a:txBody>
                  <a:tcPr marT="91425" marB="91425" marR="91425" marL="91425"/>
                </a:tc>
              </a:tr>
              <a:tr h="497775">
                <a:tc>
                  <a:txBody>
                    <a:bodyPr/>
                    <a:lstStyle/>
                    <a:p>
                      <a:pPr indent="0" lvl="0" marL="0" rtl="0" algn="l">
                        <a:spcBef>
                          <a:spcPts val="0"/>
                        </a:spcBef>
                        <a:spcAft>
                          <a:spcPts val="0"/>
                        </a:spcAft>
                        <a:buNone/>
                      </a:pPr>
                      <a:r>
                        <a:rPr lang="en"/>
                        <a:t>Aydan Macgregor</a:t>
                      </a:r>
                      <a:endParaRPr/>
                    </a:p>
                  </a:txBody>
                  <a:tcPr marT="91425" marB="91425" marR="91425" marL="91425"/>
                </a:tc>
                <a:tc>
                  <a:txBody>
                    <a:bodyPr/>
                    <a:lstStyle/>
                    <a:p>
                      <a:pPr indent="0" lvl="0" marL="0" rtl="0" algn="l">
                        <a:spcBef>
                          <a:spcPts val="0"/>
                        </a:spcBef>
                        <a:spcAft>
                          <a:spcPts val="0"/>
                        </a:spcAft>
                        <a:buNone/>
                      </a:pPr>
                      <a:r>
                        <a:rPr lang="en">
                          <a:highlight>
                            <a:srgbClr val="FFFFFF"/>
                          </a:highlight>
                        </a:rPr>
                        <a:t>Comparison &amp; Conclusion </a:t>
                      </a:r>
                      <a:r>
                        <a:rPr lang="en"/>
                        <a:t>(Leader)</a:t>
                      </a:r>
                      <a:endParaRPr/>
                    </a:p>
                  </a:txBody>
                  <a:tcPr marT="91425" marB="91425" marR="91425" marL="91425"/>
                </a:tc>
              </a:tr>
              <a:tr h="497775">
                <a:tc>
                  <a:txBody>
                    <a:bodyPr/>
                    <a:lstStyle/>
                    <a:p>
                      <a:pPr indent="0" lvl="0" marL="0" rtl="0" algn="l">
                        <a:spcBef>
                          <a:spcPts val="0"/>
                        </a:spcBef>
                        <a:spcAft>
                          <a:spcPts val="0"/>
                        </a:spcAft>
                        <a:buNone/>
                      </a:pPr>
                      <a:r>
                        <a:rPr lang="en"/>
                        <a:t>Samantha Mak</a:t>
                      </a:r>
                      <a:endParaRPr/>
                    </a:p>
                  </a:txBody>
                  <a:tcPr marT="91425" marB="91425" marR="91425" marL="91425"/>
                </a:tc>
                <a:tc>
                  <a:txBody>
                    <a:bodyPr/>
                    <a:lstStyle/>
                    <a:p>
                      <a:pPr indent="0" lvl="0" marL="0" rtl="0" algn="l">
                        <a:spcBef>
                          <a:spcPts val="0"/>
                        </a:spcBef>
                        <a:spcAft>
                          <a:spcPts val="0"/>
                        </a:spcAft>
                        <a:buNone/>
                      </a:pPr>
                      <a:r>
                        <a:rPr lang="en"/>
                        <a:t>Proposed enhancement</a:t>
                      </a:r>
                      <a:endParaRPr/>
                    </a:p>
                  </a:txBody>
                  <a:tcPr marT="91425" marB="91425" marR="91425" marL="91425"/>
                </a:tc>
              </a:tr>
              <a:tr h="497775">
                <a:tc>
                  <a:txBody>
                    <a:bodyPr/>
                    <a:lstStyle/>
                    <a:p>
                      <a:pPr indent="0" lvl="0" marL="0" rtl="0" algn="l">
                        <a:spcBef>
                          <a:spcPts val="0"/>
                        </a:spcBef>
                        <a:spcAft>
                          <a:spcPts val="0"/>
                        </a:spcAft>
                        <a:buNone/>
                      </a:pPr>
                      <a:r>
                        <a:rPr lang="en"/>
                        <a:t>Kylie Wong</a:t>
                      </a:r>
                      <a:endParaRPr/>
                    </a:p>
                  </a:txBody>
                  <a:tcPr marT="91425" marB="91425" marR="91425" marL="91425"/>
                </a:tc>
                <a:tc>
                  <a:txBody>
                    <a:bodyPr/>
                    <a:lstStyle/>
                    <a:p>
                      <a:pPr indent="0" lvl="0" marL="0" rtl="0" algn="l">
                        <a:lnSpc>
                          <a:spcPct val="125454"/>
                        </a:lnSpc>
                        <a:spcBef>
                          <a:spcPts val="0"/>
                        </a:spcBef>
                        <a:spcAft>
                          <a:spcPts val="800"/>
                        </a:spcAft>
                        <a:buNone/>
                      </a:pPr>
                      <a:r>
                        <a:rPr lang="en">
                          <a:highlight>
                            <a:srgbClr val="FFFFFF"/>
                          </a:highlight>
                        </a:rPr>
                        <a:t>Non-Functional Requirements</a:t>
                      </a:r>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Approach 1:</a:t>
            </a:r>
            <a:r>
              <a:rPr lang="en"/>
              <a:t> Pros and Cons Table </a:t>
            </a:r>
            <a:endParaRPr/>
          </a:p>
        </p:txBody>
      </p:sp>
      <p:graphicFrame>
        <p:nvGraphicFramePr>
          <p:cNvPr id="282" name="Google Shape;282;p32"/>
          <p:cNvGraphicFramePr/>
          <p:nvPr/>
        </p:nvGraphicFramePr>
        <p:xfrm>
          <a:off x="952500" y="1713000"/>
          <a:ext cx="3000000" cy="3000000"/>
        </p:xfrm>
        <a:graphic>
          <a:graphicData uri="http://schemas.openxmlformats.org/drawingml/2006/table">
            <a:tbl>
              <a:tblPr>
                <a:noFill/>
                <a:tableStyleId>{302EBD53-4CF6-4405-86BD-2D16C32AFD9C}</a:tableStyleId>
              </a:tblPr>
              <a:tblGrid>
                <a:gridCol w="3619500"/>
                <a:gridCol w="3619500"/>
              </a:tblGrid>
              <a:tr h="381000">
                <a:tc>
                  <a:txBody>
                    <a:bodyPr/>
                    <a:lstStyle/>
                    <a:p>
                      <a:pPr indent="0" lvl="0" marL="0" rtl="0" algn="ctr">
                        <a:spcBef>
                          <a:spcPts val="0"/>
                        </a:spcBef>
                        <a:spcAft>
                          <a:spcPts val="0"/>
                        </a:spcAft>
                        <a:buNone/>
                      </a:pPr>
                      <a:r>
                        <a:rPr b="1" lang="en" sz="2000">
                          <a:latin typeface="PT Sans Narrow"/>
                          <a:ea typeface="PT Sans Narrow"/>
                          <a:cs typeface="PT Sans Narrow"/>
                          <a:sym typeface="PT Sans Narrow"/>
                        </a:rPr>
                        <a:t>Pros </a:t>
                      </a:r>
                      <a:endParaRPr b="1" sz="2000">
                        <a:latin typeface="PT Sans Narrow"/>
                        <a:ea typeface="PT Sans Narrow"/>
                        <a:cs typeface="PT Sans Narrow"/>
                        <a:sym typeface="PT Sans Narrow"/>
                      </a:endParaRPr>
                    </a:p>
                  </a:txBody>
                  <a:tcPr marT="91425" marB="91425" marR="91425" marL="91425"/>
                </a:tc>
                <a:tc>
                  <a:txBody>
                    <a:bodyPr/>
                    <a:lstStyle/>
                    <a:p>
                      <a:pPr indent="0" lvl="0" marL="0" rtl="0" algn="ctr">
                        <a:spcBef>
                          <a:spcPts val="0"/>
                        </a:spcBef>
                        <a:spcAft>
                          <a:spcPts val="0"/>
                        </a:spcAft>
                        <a:buNone/>
                      </a:pPr>
                      <a:r>
                        <a:rPr b="1" lang="en" sz="2000">
                          <a:latin typeface="PT Sans Narrow"/>
                          <a:ea typeface="PT Sans Narrow"/>
                          <a:cs typeface="PT Sans Narrow"/>
                          <a:sym typeface="PT Sans Narrow"/>
                        </a:rPr>
                        <a:t>Cons </a:t>
                      </a:r>
                      <a:endParaRPr b="1" sz="2000">
                        <a:latin typeface="PT Sans Narrow"/>
                        <a:ea typeface="PT Sans Narrow"/>
                        <a:cs typeface="PT Sans Narrow"/>
                        <a:sym typeface="PT Sans Narrow"/>
                      </a:endParaRPr>
                    </a:p>
                  </a:txBody>
                  <a:tcPr marT="91425" marB="91425" marR="91425" marL="91425"/>
                </a:tc>
              </a:tr>
              <a:tr h="381000">
                <a:tc>
                  <a:txBody>
                    <a:bodyPr/>
                    <a:lstStyle/>
                    <a:p>
                      <a:pPr indent="0" lvl="0" marL="0" rtl="0" algn="l">
                        <a:spcBef>
                          <a:spcPts val="0"/>
                        </a:spcBef>
                        <a:spcAft>
                          <a:spcPts val="0"/>
                        </a:spcAft>
                        <a:buNone/>
                      </a:pPr>
                      <a:r>
                        <a:rPr lang="en" sz="1600">
                          <a:latin typeface="PT Sans Narrow"/>
                          <a:ea typeface="PT Sans Narrow"/>
                          <a:cs typeface="PT Sans Narrow"/>
                          <a:sym typeface="PT Sans Narrow"/>
                        </a:rPr>
                        <a:t>Separates</a:t>
                      </a:r>
                      <a:r>
                        <a:rPr lang="en" sz="1600">
                          <a:latin typeface="PT Sans Narrow"/>
                          <a:ea typeface="PT Sans Narrow"/>
                          <a:cs typeface="PT Sans Narrow"/>
                          <a:sym typeface="PT Sans Narrow"/>
                        </a:rPr>
                        <a:t> logical components for clear and independent layers</a:t>
                      </a:r>
                      <a:endParaRPr sz="16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 sz="1600">
                          <a:latin typeface="PT Sans Narrow"/>
                          <a:ea typeface="PT Sans Narrow"/>
                          <a:cs typeface="PT Sans Narrow"/>
                          <a:sym typeface="PT Sans Narrow"/>
                        </a:rPr>
                        <a:t>More layers mean more components to manage, this can complicate debugging</a:t>
                      </a:r>
                      <a:endParaRPr sz="1600">
                        <a:latin typeface="PT Sans Narrow"/>
                        <a:ea typeface="PT Sans Narrow"/>
                        <a:cs typeface="PT Sans Narrow"/>
                        <a:sym typeface="PT Sans Narrow"/>
                      </a:endParaRPr>
                    </a:p>
                  </a:txBody>
                  <a:tcPr marT="91425" marB="91425" marR="91425" marL="91425"/>
                </a:tc>
              </a:tr>
              <a:tr h="381000">
                <a:tc>
                  <a:txBody>
                    <a:bodyPr/>
                    <a:lstStyle/>
                    <a:p>
                      <a:pPr indent="0" lvl="0" marL="0" rtl="0" algn="l">
                        <a:spcBef>
                          <a:spcPts val="0"/>
                        </a:spcBef>
                        <a:spcAft>
                          <a:spcPts val="0"/>
                        </a:spcAft>
                        <a:buNone/>
                      </a:pPr>
                      <a:r>
                        <a:rPr lang="en" sz="1600">
                          <a:latin typeface="PT Sans Narrow"/>
                          <a:ea typeface="PT Sans Narrow"/>
                          <a:cs typeface="PT Sans Narrow"/>
                          <a:sym typeface="PT Sans Narrow"/>
                        </a:rPr>
                        <a:t>Enables independent development, testing and optimization </a:t>
                      </a:r>
                      <a:endParaRPr sz="16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 sz="1600">
                          <a:latin typeface="PT Sans Narrow"/>
                          <a:ea typeface="PT Sans Narrow"/>
                          <a:cs typeface="PT Sans Narrow"/>
                          <a:sym typeface="PT Sans Narrow"/>
                        </a:rPr>
                        <a:t>Some functionalities may need to be repeated across layers leading to code duplicates</a:t>
                      </a:r>
                      <a:endParaRPr sz="1600">
                        <a:latin typeface="PT Sans Narrow"/>
                        <a:ea typeface="PT Sans Narrow"/>
                        <a:cs typeface="PT Sans Narrow"/>
                        <a:sym typeface="PT Sans Narrow"/>
                      </a:endParaRPr>
                    </a:p>
                  </a:txBody>
                  <a:tcPr marT="91425" marB="91425" marR="91425" marL="91425"/>
                </a:tc>
              </a:tr>
              <a:tr h="381000">
                <a:tc>
                  <a:txBody>
                    <a:bodyPr/>
                    <a:lstStyle/>
                    <a:p>
                      <a:pPr indent="0" lvl="0" marL="0" rtl="0" algn="l">
                        <a:spcBef>
                          <a:spcPts val="0"/>
                        </a:spcBef>
                        <a:spcAft>
                          <a:spcPts val="0"/>
                        </a:spcAft>
                        <a:buNone/>
                      </a:pPr>
                      <a:r>
                        <a:rPr lang="en" sz="1600">
                          <a:latin typeface="PT Sans Narrow"/>
                          <a:ea typeface="PT Sans Narrow"/>
                          <a:cs typeface="PT Sans Narrow"/>
                          <a:sym typeface="PT Sans Narrow"/>
                        </a:rPr>
                        <a:t>Allows hardware and rendering service updates without disrupting other layers </a:t>
                      </a:r>
                      <a:endParaRPr sz="16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 sz="1600">
                          <a:latin typeface="PT Sans Narrow"/>
                          <a:ea typeface="PT Sans Narrow"/>
                          <a:cs typeface="PT Sans Narrow"/>
                          <a:sym typeface="PT Sans Narrow"/>
                        </a:rPr>
                        <a:t>Too many layers can make the system </a:t>
                      </a:r>
                      <a:r>
                        <a:rPr lang="en" sz="1600">
                          <a:latin typeface="PT Sans Narrow"/>
                          <a:ea typeface="PT Sans Narrow"/>
                          <a:cs typeface="PT Sans Narrow"/>
                          <a:sym typeface="PT Sans Narrow"/>
                        </a:rPr>
                        <a:t>challenging</a:t>
                      </a:r>
                      <a:r>
                        <a:rPr lang="en" sz="1600">
                          <a:latin typeface="PT Sans Narrow"/>
                          <a:ea typeface="PT Sans Narrow"/>
                          <a:cs typeface="PT Sans Narrow"/>
                          <a:sym typeface="PT Sans Narrow"/>
                        </a:rPr>
                        <a:t> to scale</a:t>
                      </a:r>
                      <a:endParaRPr sz="1600">
                        <a:latin typeface="PT Sans Narrow"/>
                        <a:ea typeface="PT Sans Narrow"/>
                        <a:cs typeface="PT Sans Narrow"/>
                        <a:sym typeface="PT Sans Narrow"/>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311700" y="18643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Architectural Approach 2: </a:t>
            </a:r>
            <a:endParaRPr/>
          </a:p>
          <a:p>
            <a:pPr indent="0" lvl="0" marL="0" rtl="0" algn="ctr">
              <a:spcBef>
                <a:spcPts val="0"/>
              </a:spcBef>
              <a:spcAft>
                <a:spcPts val="0"/>
              </a:spcAft>
              <a:buNone/>
            </a:pPr>
            <a:r>
              <a:rPr lang="en"/>
              <a:t>Event-Driven Style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Approach 2:</a:t>
            </a:r>
            <a:r>
              <a:rPr lang="en"/>
              <a:t> NFR’s </a:t>
            </a:r>
            <a:endParaRPr/>
          </a:p>
        </p:txBody>
      </p:sp>
      <p:sp>
        <p:nvSpPr>
          <p:cNvPr id="293" name="Google Shape;293;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Modifiability: </a:t>
            </a:r>
            <a:r>
              <a:rPr lang="en" sz="1400">
                <a:solidFill>
                  <a:srgbClr val="000000"/>
                </a:solidFill>
                <a:latin typeface="Times New Roman"/>
                <a:ea typeface="Times New Roman"/>
                <a:cs typeface="Times New Roman"/>
                <a:sym typeface="Times New Roman"/>
              </a:rPr>
              <a:t>Since our components interact through events instead of dependencies, modifying one component does not require a change to the other components. Additionally, event-driven object behaviours will be more flexible, allowing for adjustments without the modification of the core rendering pipeline.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Maintainability: </a:t>
            </a:r>
            <a:r>
              <a:rPr lang="en" sz="1400">
                <a:solidFill>
                  <a:srgbClr val="000000"/>
                </a:solidFill>
                <a:latin typeface="Times New Roman"/>
                <a:ea typeface="Times New Roman"/>
                <a:cs typeface="Times New Roman"/>
                <a:sym typeface="Times New Roman"/>
              </a:rPr>
              <a:t>If components interact through event triggers, then it becomes easier to track the flow of events instead of dealing with complicated dependencies. As time goes on and GNUstep expands, it will become easier to maintain an event-driven system since developers just need to update specific event handlers.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Reusability: </a:t>
            </a:r>
            <a:r>
              <a:rPr lang="en" sz="1400">
                <a:solidFill>
                  <a:srgbClr val="000000"/>
                </a:solidFill>
                <a:latin typeface="Times New Roman"/>
                <a:ea typeface="Times New Roman"/>
                <a:cs typeface="Times New Roman"/>
                <a:sym typeface="Times New Roman"/>
              </a:rPr>
              <a:t>Common 3D operations such as object transformation or input handling can be made with independent event listeners that can be reused across different GNUstep applications. Developers can reuse the event-driven components.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Approach 2: Stakeholders</a:t>
            </a:r>
            <a:endParaRPr/>
          </a:p>
        </p:txBody>
      </p:sp>
      <p:sp>
        <p:nvSpPr>
          <p:cNvPr id="299" name="Google Shape;299;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GNUstep Project Community: </a:t>
            </a:r>
            <a:r>
              <a:rPr lang="en" sz="1200">
                <a:solidFill>
                  <a:srgbClr val="000000"/>
                </a:solidFill>
                <a:latin typeface="Times New Roman"/>
                <a:ea typeface="Times New Roman"/>
                <a:cs typeface="Times New Roman"/>
                <a:sym typeface="Times New Roman"/>
              </a:rPr>
              <a:t>Event-driven architecture provides a well-defined event flow, making the project easy to understand. </a:t>
            </a:r>
            <a:r>
              <a:rPr lang="en" sz="1200">
                <a:solidFill>
                  <a:srgbClr val="000000"/>
                </a:solidFill>
                <a:latin typeface="Times New Roman"/>
                <a:ea typeface="Times New Roman"/>
                <a:cs typeface="Times New Roman"/>
                <a:sym typeface="Times New Roman"/>
              </a:rPr>
              <a:t>There is also a faster adoption</a:t>
            </a:r>
            <a:r>
              <a:rPr b="1" lang="en" sz="12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of new features for the community, allowing new enhancements incrementally by adding new events instead of refactoring the whole system. </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Enhancement Contributors: </a:t>
            </a:r>
            <a:r>
              <a:rPr lang="en" sz="1200">
                <a:solidFill>
                  <a:srgbClr val="000000"/>
                </a:solidFill>
                <a:latin typeface="Times New Roman"/>
                <a:ea typeface="Times New Roman"/>
                <a:cs typeface="Times New Roman"/>
                <a:sym typeface="Times New Roman"/>
              </a:rPr>
              <a:t>Contributors can work on isolated event-driven modules without worrying about breaking other parts of the system.</a:t>
            </a:r>
            <a:r>
              <a:rPr lang="en" sz="1200">
                <a:solidFill>
                  <a:srgbClr val="000000"/>
                </a:solidFill>
                <a:latin typeface="Times New Roman"/>
                <a:ea typeface="Times New Roman"/>
                <a:cs typeface="Times New Roman"/>
                <a:sym typeface="Times New Roman"/>
              </a:rPr>
              <a:t> Since we don’t need to modify existing components, we can extend the functionality without any deep integration challenges from other components or functionalities. </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GNUstep Application Developers: </a:t>
            </a:r>
            <a:r>
              <a:rPr lang="en" sz="1200">
                <a:solidFill>
                  <a:srgbClr val="000000"/>
                </a:solidFill>
                <a:latin typeface="Times New Roman"/>
                <a:ea typeface="Times New Roman"/>
                <a:cs typeface="Times New Roman"/>
                <a:sym typeface="Times New Roman"/>
              </a:rPr>
              <a:t>The applications are designed to only react when necessary, which reduces the amount of unnecessary computations. </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GNUstep Application Users: </a:t>
            </a:r>
            <a:r>
              <a:rPr lang="en" sz="1200">
                <a:solidFill>
                  <a:srgbClr val="000000"/>
                </a:solidFill>
                <a:latin typeface="Times New Roman"/>
                <a:ea typeface="Times New Roman"/>
                <a:cs typeface="Times New Roman"/>
                <a:sym typeface="Times New Roman"/>
              </a:rPr>
              <a:t>Since event-driven architecture reduces the processing overload, applications will feel faster and more interactive, where users will benefit from real-time updates. </a:t>
            </a:r>
            <a:endParaRPr/>
          </a:p>
        </p:txBody>
      </p:sp>
      <p:cxnSp>
        <p:nvCxnSpPr>
          <p:cNvPr id="300" name="Google Shape;300;p35"/>
          <p:cNvCxnSpPr/>
          <p:nvPr/>
        </p:nvCxnSpPr>
        <p:spPr>
          <a:xfrm>
            <a:off x="418675" y="3132575"/>
            <a:ext cx="8017800" cy="21000"/>
          </a:xfrm>
          <a:prstGeom prst="straightConnector1">
            <a:avLst/>
          </a:prstGeom>
          <a:noFill/>
          <a:ln cap="flat" cmpd="sng" w="28575">
            <a:solidFill>
              <a:schemeClr val="accent1"/>
            </a:solidFill>
            <a:prstDash val="dot"/>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Approach 2:</a:t>
            </a:r>
            <a:r>
              <a:rPr lang="en"/>
              <a:t> Pros and Cons Table</a:t>
            </a:r>
            <a:endParaRPr/>
          </a:p>
        </p:txBody>
      </p:sp>
      <p:graphicFrame>
        <p:nvGraphicFramePr>
          <p:cNvPr id="306" name="Google Shape;306;p36"/>
          <p:cNvGraphicFramePr/>
          <p:nvPr/>
        </p:nvGraphicFramePr>
        <p:xfrm>
          <a:off x="952500" y="1809750"/>
          <a:ext cx="3000000" cy="3000000"/>
        </p:xfrm>
        <a:graphic>
          <a:graphicData uri="http://schemas.openxmlformats.org/drawingml/2006/table">
            <a:tbl>
              <a:tblPr>
                <a:noFill/>
                <a:tableStyleId>{302EBD53-4CF6-4405-86BD-2D16C32AFD9C}</a:tableStyleId>
              </a:tblPr>
              <a:tblGrid>
                <a:gridCol w="3619500"/>
                <a:gridCol w="3619500"/>
              </a:tblGrid>
              <a:tr h="381000">
                <a:tc>
                  <a:txBody>
                    <a:bodyPr/>
                    <a:lstStyle/>
                    <a:p>
                      <a:pPr indent="0" lvl="0" marL="0" rtl="0" algn="ctr">
                        <a:spcBef>
                          <a:spcPts val="0"/>
                        </a:spcBef>
                        <a:spcAft>
                          <a:spcPts val="0"/>
                        </a:spcAft>
                        <a:buNone/>
                      </a:pPr>
                      <a:r>
                        <a:rPr b="1" lang="en" sz="2000">
                          <a:latin typeface="PT Sans Narrow"/>
                          <a:ea typeface="PT Sans Narrow"/>
                          <a:cs typeface="PT Sans Narrow"/>
                          <a:sym typeface="PT Sans Narrow"/>
                        </a:rPr>
                        <a:t>Pros </a:t>
                      </a:r>
                      <a:endParaRPr b="1" sz="2000">
                        <a:latin typeface="PT Sans Narrow"/>
                        <a:ea typeface="PT Sans Narrow"/>
                        <a:cs typeface="PT Sans Narrow"/>
                        <a:sym typeface="PT Sans Narrow"/>
                      </a:endParaRPr>
                    </a:p>
                  </a:txBody>
                  <a:tcPr marT="91425" marB="91425" marR="91425" marL="91425"/>
                </a:tc>
                <a:tc>
                  <a:txBody>
                    <a:bodyPr/>
                    <a:lstStyle/>
                    <a:p>
                      <a:pPr indent="0" lvl="0" marL="0" rtl="0" algn="ctr">
                        <a:spcBef>
                          <a:spcPts val="0"/>
                        </a:spcBef>
                        <a:spcAft>
                          <a:spcPts val="0"/>
                        </a:spcAft>
                        <a:buNone/>
                      </a:pPr>
                      <a:r>
                        <a:rPr b="1" lang="en" sz="2000">
                          <a:latin typeface="PT Sans Narrow"/>
                          <a:ea typeface="PT Sans Narrow"/>
                          <a:cs typeface="PT Sans Narrow"/>
                          <a:sym typeface="PT Sans Narrow"/>
                        </a:rPr>
                        <a:t>Cons </a:t>
                      </a:r>
                      <a:endParaRPr b="1" sz="2000">
                        <a:latin typeface="PT Sans Narrow"/>
                        <a:ea typeface="PT Sans Narrow"/>
                        <a:cs typeface="PT Sans Narrow"/>
                        <a:sym typeface="PT Sans Narrow"/>
                      </a:endParaRPr>
                    </a:p>
                  </a:txBody>
                  <a:tcPr marT="91425" marB="91425" marR="91425" marL="91425"/>
                </a:tc>
              </a:tr>
              <a:tr h="381000">
                <a:tc>
                  <a:txBody>
                    <a:bodyPr/>
                    <a:lstStyle/>
                    <a:p>
                      <a:pPr indent="0" lvl="0" marL="0" rtl="0" algn="l">
                        <a:spcBef>
                          <a:spcPts val="0"/>
                        </a:spcBef>
                        <a:spcAft>
                          <a:spcPts val="0"/>
                        </a:spcAft>
                        <a:buNone/>
                      </a:pPr>
                      <a:r>
                        <a:rPr lang="en" sz="1600">
                          <a:highlight>
                            <a:srgbClr val="FFFFFF"/>
                          </a:highlight>
                          <a:latin typeface="PT Sans Narrow"/>
                          <a:ea typeface="PT Sans Narrow"/>
                          <a:cs typeface="PT Sans Narrow"/>
                          <a:sym typeface="PT Sans Narrow"/>
                        </a:rPr>
                        <a:t>Increased performance through event-driven processing</a:t>
                      </a:r>
                      <a:endParaRPr sz="16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 sz="1600">
                          <a:latin typeface="PT Sans Narrow"/>
                          <a:ea typeface="PT Sans Narrow"/>
                          <a:cs typeface="PT Sans Narrow"/>
                          <a:sym typeface="PT Sans Narrow"/>
                        </a:rPr>
                        <a:t>Events must be processed sequentially or queued which may cause delays in rendering</a:t>
                      </a:r>
                      <a:endParaRPr sz="1600">
                        <a:latin typeface="PT Sans Narrow"/>
                        <a:ea typeface="PT Sans Narrow"/>
                        <a:cs typeface="PT Sans Narrow"/>
                        <a:sym typeface="PT Sans Narrow"/>
                      </a:endParaRPr>
                    </a:p>
                  </a:txBody>
                  <a:tcPr marT="91425" marB="91425" marR="91425" marL="91425"/>
                </a:tc>
              </a:tr>
              <a:tr h="381000">
                <a:tc>
                  <a:txBody>
                    <a:bodyPr/>
                    <a:lstStyle/>
                    <a:p>
                      <a:pPr indent="0" lvl="0" marL="0" rtl="0" algn="l">
                        <a:spcBef>
                          <a:spcPts val="0"/>
                        </a:spcBef>
                        <a:spcAft>
                          <a:spcPts val="0"/>
                        </a:spcAft>
                        <a:buNone/>
                      </a:pPr>
                      <a:r>
                        <a:rPr lang="en" sz="1600">
                          <a:highlight>
                            <a:srgbClr val="FFFFFF"/>
                          </a:highlight>
                          <a:latin typeface="PT Sans Narrow"/>
                          <a:ea typeface="PT Sans Narrow"/>
                          <a:cs typeface="PT Sans Narrow"/>
                          <a:sym typeface="PT Sans Narrow"/>
                        </a:rPr>
                        <a:t>Independent component development, testing, and debugging</a:t>
                      </a:r>
                      <a:endParaRPr sz="16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 sz="1600">
                          <a:latin typeface="PT Sans Narrow"/>
                          <a:ea typeface="PT Sans Narrow"/>
                          <a:cs typeface="PT Sans Narrow"/>
                          <a:sym typeface="PT Sans Narrow"/>
                        </a:rPr>
                        <a:t>Handling bugs in an event-driven system since errors can </a:t>
                      </a:r>
                      <a:r>
                        <a:rPr lang="en" sz="1600">
                          <a:latin typeface="PT Sans Narrow"/>
                          <a:ea typeface="PT Sans Narrow"/>
                          <a:cs typeface="PT Sans Narrow"/>
                          <a:sym typeface="PT Sans Narrow"/>
                        </a:rPr>
                        <a:t>propagate</a:t>
                      </a:r>
                      <a:r>
                        <a:rPr lang="en" sz="1600">
                          <a:latin typeface="PT Sans Narrow"/>
                          <a:ea typeface="PT Sans Narrow"/>
                          <a:cs typeface="PT Sans Narrow"/>
                          <a:sym typeface="PT Sans Narrow"/>
                        </a:rPr>
                        <a:t> unpredictably  </a:t>
                      </a:r>
                      <a:endParaRPr sz="1600">
                        <a:latin typeface="PT Sans Narrow"/>
                        <a:ea typeface="PT Sans Narrow"/>
                        <a:cs typeface="PT Sans Narrow"/>
                        <a:sym typeface="PT Sans Narrow"/>
                      </a:endParaRPr>
                    </a:p>
                  </a:txBody>
                  <a:tcPr marT="91425" marB="91425" marR="91425" marL="91425"/>
                </a:tc>
              </a:tr>
              <a:tr h="381000">
                <a:tc>
                  <a:txBody>
                    <a:bodyPr/>
                    <a:lstStyle/>
                    <a:p>
                      <a:pPr indent="0" lvl="0" marL="0" rtl="0" algn="l">
                        <a:spcBef>
                          <a:spcPts val="0"/>
                        </a:spcBef>
                        <a:spcAft>
                          <a:spcPts val="0"/>
                        </a:spcAft>
                        <a:buNone/>
                      </a:pPr>
                      <a:r>
                        <a:rPr lang="en" sz="1600">
                          <a:highlight>
                            <a:srgbClr val="FFFFFF"/>
                          </a:highlight>
                          <a:latin typeface="PT Sans Narrow"/>
                          <a:ea typeface="PT Sans Narrow"/>
                          <a:cs typeface="PT Sans Narrow"/>
                          <a:sym typeface="PT Sans Narrow"/>
                        </a:rPr>
                        <a:t>Reactive components reduce processing requirements</a:t>
                      </a:r>
                      <a:endParaRPr sz="16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 sz="1600">
                          <a:latin typeface="PT Sans Narrow"/>
                          <a:ea typeface="PT Sans Narrow"/>
                          <a:cs typeface="PT Sans Narrow"/>
                          <a:sym typeface="PT Sans Narrow"/>
                        </a:rPr>
                        <a:t>Asynchronous event flows make it harder to track execution order</a:t>
                      </a:r>
                      <a:endParaRPr sz="1600">
                        <a:latin typeface="PT Sans Narrow"/>
                        <a:ea typeface="PT Sans Narrow"/>
                        <a:cs typeface="PT Sans Narrow"/>
                        <a:sym typeface="PT Sans Narrow"/>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Realization of </a:t>
            </a:r>
            <a:r>
              <a:rPr lang="en"/>
              <a:t>Architectural Approach </a:t>
            </a:r>
            <a:endParaRPr/>
          </a:p>
        </p:txBody>
      </p:sp>
      <p:graphicFrame>
        <p:nvGraphicFramePr>
          <p:cNvPr id="312" name="Google Shape;312;p37"/>
          <p:cNvGraphicFramePr/>
          <p:nvPr/>
        </p:nvGraphicFramePr>
        <p:xfrm>
          <a:off x="941975" y="1510275"/>
          <a:ext cx="3000000" cy="3000000"/>
        </p:xfrm>
        <a:graphic>
          <a:graphicData uri="http://schemas.openxmlformats.org/drawingml/2006/table">
            <a:tbl>
              <a:tblPr>
                <a:noFill/>
                <a:tableStyleId>{302EBD53-4CF6-4405-86BD-2D16C32AFD9C}</a:tableStyleId>
              </a:tblPr>
              <a:tblGrid>
                <a:gridCol w="3619500"/>
                <a:gridCol w="3619500"/>
              </a:tblGrid>
              <a:tr h="381000">
                <a:tc>
                  <a:txBody>
                    <a:bodyPr/>
                    <a:lstStyle/>
                    <a:p>
                      <a:pPr indent="0" lvl="0" marL="0" rtl="0" algn="ctr">
                        <a:spcBef>
                          <a:spcPts val="0"/>
                        </a:spcBef>
                        <a:spcAft>
                          <a:spcPts val="0"/>
                        </a:spcAft>
                        <a:buNone/>
                      </a:pPr>
                      <a:r>
                        <a:rPr b="1" lang="en" sz="1600">
                          <a:latin typeface="PT Sans Narrow"/>
                          <a:ea typeface="PT Sans Narrow"/>
                          <a:cs typeface="PT Sans Narrow"/>
                          <a:sym typeface="PT Sans Narrow"/>
                        </a:rPr>
                        <a:t>Layered Architecture </a:t>
                      </a:r>
                      <a:endParaRPr b="1" sz="1600">
                        <a:latin typeface="PT Sans Narrow"/>
                        <a:ea typeface="PT Sans Narrow"/>
                        <a:cs typeface="PT Sans Narrow"/>
                        <a:sym typeface="PT Sans Narrow"/>
                      </a:endParaRPr>
                    </a:p>
                  </a:txBody>
                  <a:tcPr marT="91425" marB="91425" marR="91425" marL="91425"/>
                </a:tc>
                <a:tc>
                  <a:txBody>
                    <a:bodyPr/>
                    <a:lstStyle/>
                    <a:p>
                      <a:pPr indent="0" lvl="0" marL="0" rtl="0" algn="ctr">
                        <a:spcBef>
                          <a:spcPts val="0"/>
                        </a:spcBef>
                        <a:spcAft>
                          <a:spcPts val="0"/>
                        </a:spcAft>
                        <a:buNone/>
                      </a:pPr>
                      <a:r>
                        <a:rPr b="1" lang="en" sz="1600">
                          <a:latin typeface="PT Sans Narrow"/>
                          <a:ea typeface="PT Sans Narrow"/>
                          <a:cs typeface="PT Sans Narrow"/>
                          <a:sym typeface="PT Sans Narrow"/>
                        </a:rPr>
                        <a:t>Event-Driven Architecture </a:t>
                      </a:r>
                      <a:endParaRPr b="1" sz="1600">
                        <a:latin typeface="PT Sans Narrow"/>
                        <a:ea typeface="PT Sans Narrow"/>
                        <a:cs typeface="PT Sans Narrow"/>
                        <a:sym typeface="PT Sans Narrow"/>
                      </a:endParaRPr>
                    </a:p>
                  </a:txBody>
                  <a:tcPr marT="91425" marB="91425" marR="91425" marL="91425"/>
                </a:tc>
              </a:tr>
              <a:tr h="381000">
                <a:tc>
                  <a:txBody>
                    <a:bodyPr/>
                    <a:lstStyle/>
                    <a:p>
                      <a:pPr indent="0" lvl="0" marL="0" rtl="0" algn="l">
                        <a:spcBef>
                          <a:spcPts val="0"/>
                        </a:spcBef>
                        <a:spcAft>
                          <a:spcPts val="0"/>
                        </a:spcAft>
                        <a:buNone/>
                      </a:pPr>
                      <a:r>
                        <a:rPr lang="en"/>
                        <a:t>Clear </a:t>
                      </a:r>
                      <a:r>
                        <a:rPr lang="en"/>
                        <a:t>separation</a:t>
                      </a:r>
                      <a:r>
                        <a:rPr lang="en"/>
                        <a:t> of logical components </a:t>
                      </a:r>
                      <a:endParaRPr/>
                    </a:p>
                  </a:txBody>
                  <a:tcPr marT="91425" marB="91425" marR="91425" marL="91425"/>
                </a:tc>
                <a:tc>
                  <a:txBody>
                    <a:bodyPr/>
                    <a:lstStyle/>
                    <a:p>
                      <a:pPr indent="0" lvl="0" marL="0" rtl="0" algn="l">
                        <a:spcBef>
                          <a:spcPts val="0"/>
                        </a:spcBef>
                        <a:spcAft>
                          <a:spcPts val="0"/>
                        </a:spcAft>
                        <a:buNone/>
                      </a:pPr>
                      <a:r>
                        <a:rPr lang="en"/>
                        <a:t>Provides real-time updates and asynchronous processing</a:t>
                      </a:r>
                      <a:endParaRPr/>
                    </a:p>
                  </a:txBody>
                  <a:tcPr marT="91425" marB="91425" marR="91425" marL="91425"/>
                </a:tc>
              </a:tr>
              <a:tr h="381000">
                <a:tc>
                  <a:txBody>
                    <a:bodyPr/>
                    <a:lstStyle/>
                    <a:p>
                      <a:pPr indent="0" lvl="0" marL="0" rtl="0" algn="l">
                        <a:spcBef>
                          <a:spcPts val="0"/>
                        </a:spcBef>
                        <a:spcAft>
                          <a:spcPts val="0"/>
                        </a:spcAft>
                        <a:buNone/>
                      </a:pPr>
                      <a:r>
                        <a:rPr lang="en"/>
                        <a:t>Improves project understanding for contributors and developers</a:t>
                      </a:r>
                      <a:endParaRPr/>
                    </a:p>
                  </a:txBody>
                  <a:tcPr marT="91425" marB="91425" marR="91425" marL="91425"/>
                </a:tc>
                <a:tc>
                  <a:txBody>
                    <a:bodyPr/>
                    <a:lstStyle/>
                    <a:p>
                      <a:pPr indent="0" lvl="0" marL="0" rtl="0" algn="l">
                        <a:spcBef>
                          <a:spcPts val="0"/>
                        </a:spcBef>
                        <a:spcAft>
                          <a:spcPts val="0"/>
                        </a:spcAft>
                        <a:buNone/>
                      </a:pPr>
                      <a:r>
                        <a:rPr lang="en"/>
                        <a:t>Faster compute time benefits only a niche group of users</a:t>
                      </a:r>
                      <a:endParaRPr/>
                    </a:p>
                  </a:txBody>
                  <a:tcPr marT="91425" marB="91425" marR="91425" marL="91425"/>
                </a:tc>
              </a:tr>
              <a:tr h="381000">
                <a:tc>
                  <a:txBody>
                    <a:bodyPr/>
                    <a:lstStyle/>
                    <a:p>
                      <a:pPr indent="0" lvl="0" marL="0" rtl="0" algn="l">
                        <a:spcBef>
                          <a:spcPts val="0"/>
                        </a:spcBef>
                        <a:spcAft>
                          <a:spcPts val="0"/>
                        </a:spcAft>
                        <a:buNone/>
                      </a:pPr>
                      <a:r>
                        <a:rPr lang="en"/>
                        <a:t>Clear separation of logical components.</a:t>
                      </a:r>
                      <a:endParaRPr/>
                    </a:p>
                  </a:txBody>
                  <a:tcPr marT="91425" marB="91425" marR="91425" marL="91425"/>
                </a:tc>
                <a:tc>
                  <a:txBody>
                    <a:bodyPr/>
                    <a:lstStyle/>
                    <a:p>
                      <a:pPr indent="0" lvl="0" marL="0" rtl="0" algn="l">
                        <a:spcBef>
                          <a:spcPts val="0"/>
                        </a:spcBef>
                        <a:spcAft>
                          <a:spcPts val="0"/>
                        </a:spcAft>
                        <a:buNone/>
                      </a:pPr>
                      <a:r>
                        <a:rPr lang="en"/>
                        <a:t>Shares some benefits with layered architecture but lacks maintainability advantages</a:t>
                      </a:r>
                      <a:endParaRPr/>
                    </a:p>
                  </a:txBody>
                  <a:tcPr marT="91425" marB="91425" marR="91425" marL="91425"/>
                </a:tc>
              </a:tr>
            </a:tbl>
          </a:graphicData>
        </a:graphic>
      </p:graphicFrame>
      <p:sp>
        <p:nvSpPr>
          <p:cNvPr id="313" name="Google Shape;313;p37"/>
          <p:cNvSpPr txBox="1"/>
          <p:nvPr/>
        </p:nvSpPr>
        <p:spPr>
          <a:xfrm>
            <a:off x="365950" y="3978975"/>
            <a:ext cx="8569200" cy="9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u="sng">
                <a:latin typeface="PT Sans Narrow"/>
                <a:ea typeface="PT Sans Narrow"/>
                <a:cs typeface="PT Sans Narrow"/>
                <a:sym typeface="PT Sans Narrow"/>
              </a:rPr>
              <a:t>Conclusion:</a:t>
            </a:r>
            <a:endParaRPr b="1" sz="1900" u="sng">
              <a:latin typeface="PT Sans Narrow"/>
              <a:ea typeface="PT Sans Narrow"/>
              <a:cs typeface="PT Sans Narrow"/>
              <a:sym typeface="PT Sans Narrow"/>
            </a:endParaRPr>
          </a:p>
          <a:p>
            <a:pPr indent="0" lvl="0" marL="0" rtl="0" algn="l">
              <a:spcBef>
                <a:spcPts val="0"/>
              </a:spcBef>
              <a:spcAft>
                <a:spcPts val="0"/>
              </a:spcAft>
              <a:buNone/>
            </a:pPr>
            <a:r>
              <a:rPr lang="en" sz="1800">
                <a:highlight>
                  <a:srgbClr val="FFF2CC"/>
                </a:highlight>
                <a:latin typeface="PT Sans Narrow"/>
                <a:ea typeface="PT Sans Narrow"/>
                <a:cs typeface="PT Sans Narrow"/>
                <a:sym typeface="PT Sans Narrow"/>
              </a:rPr>
              <a:t>Layered architecture</a:t>
            </a:r>
            <a:r>
              <a:rPr lang="en" sz="1800">
                <a:latin typeface="PT Sans Narrow"/>
                <a:ea typeface="PT Sans Narrow"/>
                <a:cs typeface="PT Sans Narrow"/>
                <a:sym typeface="PT Sans Narrow"/>
              </a:rPr>
              <a:t> offers better long-term scalability, maintainability, and optimization for 3D-HAR. It provides a more refined experience for stakeholders than an event-driven approach</a:t>
            </a:r>
            <a:endParaRPr sz="2500">
              <a:solidFill>
                <a:schemeClr val="dk2"/>
              </a:solidFill>
              <a:latin typeface="PT Sans Narrow"/>
              <a:ea typeface="PT Sans Narrow"/>
              <a:cs typeface="PT Sans Narrow"/>
              <a:sym typeface="PT Sans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GNUstep Concurrency Application for 3D-HAR</a:t>
            </a:r>
            <a:endParaRPr/>
          </a:p>
        </p:txBody>
      </p:sp>
      <p:sp>
        <p:nvSpPr>
          <p:cNvPr id="319" name="Google Shape;319;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320" name="Google Shape;320;p38"/>
          <p:cNvGrpSpPr/>
          <p:nvPr/>
        </p:nvGrpSpPr>
        <p:grpSpPr>
          <a:xfrm>
            <a:off x="223525" y="1220875"/>
            <a:ext cx="2769600" cy="3708000"/>
            <a:chOff x="452125" y="1220875"/>
            <a:chExt cx="2769600" cy="3708000"/>
          </a:xfrm>
        </p:grpSpPr>
        <p:sp>
          <p:nvSpPr>
            <p:cNvPr id="321" name="Google Shape;321;p38"/>
            <p:cNvSpPr/>
            <p:nvPr/>
          </p:nvSpPr>
          <p:spPr>
            <a:xfrm>
              <a:off x="474775" y="1220875"/>
              <a:ext cx="2724300" cy="3708000"/>
            </a:xfrm>
            <a:prstGeom prst="rect">
              <a:avLst/>
            </a:prstGeom>
            <a:solidFill>
              <a:schemeClr val="accent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22" name="Google Shape;322;p38"/>
            <p:cNvSpPr txBox="1"/>
            <p:nvPr/>
          </p:nvSpPr>
          <p:spPr>
            <a:xfrm>
              <a:off x="452125" y="1236775"/>
              <a:ext cx="2769600" cy="36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u="sng">
                  <a:latin typeface="PT Sans Narrow"/>
                  <a:ea typeface="PT Sans Narrow"/>
                  <a:cs typeface="PT Sans Narrow"/>
                  <a:sym typeface="PT Sans Narrow"/>
                </a:rPr>
                <a:t>GUI Processing</a:t>
              </a:r>
              <a:endParaRPr b="1" sz="2100" u="sng">
                <a:latin typeface="PT Sans Narrow"/>
                <a:ea typeface="PT Sans Narrow"/>
                <a:cs typeface="PT Sans Narrow"/>
                <a:sym typeface="PT Sans Narrow"/>
              </a:endParaRPr>
            </a:p>
            <a:p>
              <a:pPr indent="0" lvl="0" marL="0" rtl="0" algn="l">
                <a:lnSpc>
                  <a:spcPct val="115000"/>
                </a:lnSpc>
                <a:spcBef>
                  <a:spcPts val="1200"/>
                </a:spcBef>
                <a:spcAft>
                  <a:spcPts val="0"/>
                </a:spcAft>
                <a:buNone/>
              </a:pPr>
              <a:r>
                <a:rPr lang="en" sz="1700">
                  <a:latin typeface="PT Sans Narrow"/>
                  <a:ea typeface="PT Sans Narrow"/>
                  <a:cs typeface="PT Sans Narrow"/>
                  <a:sym typeface="PT Sans Narrow"/>
                </a:rPr>
                <a:t>As a </a:t>
              </a:r>
              <a:r>
                <a:rPr lang="en" sz="1700" u="sng">
                  <a:latin typeface="PT Sans Narrow"/>
                  <a:ea typeface="PT Sans Narrow"/>
                  <a:cs typeface="PT Sans Narrow"/>
                  <a:sym typeface="PT Sans Narrow"/>
                </a:rPr>
                <a:t>Framework for GUI application</a:t>
              </a:r>
              <a:r>
                <a:rPr lang="en" sz="1700">
                  <a:latin typeface="PT Sans Narrow"/>
                  <a:ea typeface="PT Sans Narrow"/>
                  <a:cs typeface="PT Sans Narrow"/>
                  <a:sym typeface="PT Sans Narrow"/>
                </a:rPr>
                <a:t>, users are able to interact with their application.</a:t>
              </a:r>
              <a:endParaRPr sz="1700">
                <a:latin typeface="PT Sans Narrow"/>
                <a:ea typeface="PT Sans Narrow"/>
                <a:cs typeface="PT Sans Narrow"/>
                <a:sym typeface="PT Sans Narrow"/>
              </a:endParaRPr>
            </a:p>
            <a:p>
              <a:pPr indent="0" lvl="0" marL="0" rtl="0" algn="l">
                <a:lnSpc>
                  <a:spcPct val="115000"/>
                </a:lnSpc>
                <a:spcBef>
                  <a:spcPts val="1200"/>
                </a:spcBef>
                <a:spcAft>
                  <a:spcPts val="0"/>
                </a:spcAft>
                <a:buNone/>
              </a:pPr>
              <a:r>
                <a:rPr lang="en" sz="1700" u="sng">
                  <a:latin typeface="PT Sans Narrow"/>
                  <a:ea typeface="PT Sans Narrow"/>
                  <a:cs typeface="PT Sans Narrow"/>
                  <a:sym typeface="PT Sans Narrow"/>
                </a:rPr>
                <a:t>Low response time</a:t>
              </a:r>
              <a:r>
                <a:rPr lang="en" sz="1700">
                  <a:latin typeface="PT Sans Narrow"/>
                  <a:ea typeface="PT Sans Narrow"/>
                  <a:cs typeface="PT Sans Narrow"/>
                  <a:sym typeface="PT Sans Narrow"/>
                </a:rPr>
                <a:t> to ensure satisfactory user experience.</a:t>
              </a:r>
              <a:endParaRPr sz="1700">
                <a:latin typeface="PT Sans Narrow"/>
                <a:ea typeface="PT Sans Narrow"/>
                <a:cs typeface="PT Sans Narrow"/>
                <a:sym typeface="PT Sans Narrow"/>
              </a:endParaRPr>
            </a:p>
            <a:p>
              <a:pPr indent="0" lvl="0" marL="0" rtl="0" algn="l">
                <a:lnSpc>
                  <a:spcPct val="115000"/>
                </a:lnSpc>
                <a:spcBef>
                  <a:spcPts val="1200"/>
                </a:spcBef>
                <a:spcAft>
                  <a:spcPts val="1200"/>
                </a:spcAft>
                <a:buNone/>
              </a:pPr>
              <a:r>
                <a:rPr lang="en" sz="1700">
                  <a:latin typeface="PT Sans Narrow"/>
                  <a:ea typeface="PT Sans Narrow"/>
                  <a:cs typeface="PT Sans Narrow"/>
                  <a:sym typeface="PT Sans Narrow"/>
                </a:rPr>
                <a:t>Offloading tasks to focus on </a:t>
              </a:r>
              <a:r>
                <a:rPr lang="en" sz="1700" u="sng">
                  <a:latin typeface="PT Sans Narrow"/>
                  <a:ea typeface="PT Sans Narrow"/>
                  <a:cs typeface="PT Sans Narrow"/>
                  <a:sym typeface="PT Sans Narrow"/>
                </a:rPr>
                <a:t>user input</a:t>
              </a:r>
              <a:r>
                <a:rPr lang="en" sz="1700">
                  <a:latin typeface="PT Sans Narrow"/>
                  <a:ea typeface="PT Sans Narrow"/>
                  <a:cs typeface="PT Sans Narrow"/>
                  <a:sym typeface="PT Sans Narrow"/>
                </a:rPr>
                <a:t> or </a:t>
              </a:r>
              <a:r>
                <a:rPr lang="en" sz="1700" u="sng">
                  <a:latin typeface="PT Sans Narrow"/>
                  <a:ea typeface="PT Sans Narrow"/>
                  <a:cs typeface="PT Sans Narrow"/>
                  <a:sym typeface="PT Sans Narrow"/>
                </a:rPr>
                <a:t>GUI updates</a:t>
              </a:r>
              <a:r>
                <a:rPr lang="en" sz="1700">
                  <a:latin typeface="PT Sans Narrow"/>
                  <a:ea typeface="PT Sans Narrow"/>
                  <a:cs typeface="PT Sans Narrow"/>
                  <a:sym typeface="PT Sans Narrow"/>
                </a:rPr>
                <a:t>.</a:t>
              </a:r>
              <a:endParaRPr sz="1700">
                <a:latin typeface="PT Sans Narrow"/>
                <a:ea typeface="PT Sans Narrow"/>
                <a:cs typeface="PT Sans Narrow"/>
                <a:sym typeface="PT Sans Narrow"/>
              </a:endParaRPr>
            </a:p>
          </p:txBody>
        </p:sp>
      </p:grpSp>
      <p:sp>
        <p:nvSpPr>
          <p:cNvPr id="323" name="Google Shape;323;p38"/>
          <p:cNvSpPr/>
          <p:nvPr/>
        </p:nvSpPr>
        <p:spPr>
          <a:xfrm>
            <a:off x="3303588" y="1220875"/>
            <a:ext cx="2724300" cy="3708000"/>
          </a:xfrm>
          <a:prstGeom prst="rect">
            <a:avLst/>
          </a:prstGeom>
          <a:solidFill>
            <a:schemeClr val="accent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24" name="Google Shape;324;p38"/>
          <p:cNvSpPr txBox="1"/>
          <p:nvPr/>
        </p:nvSpPr>
        <p:spPr>
          <a:xfrm>
            <a:off x="3292263" y="1254025"/>
            <a:ext cx="2769600" cy="366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u="sng">
                <a:latin typeface="PT Sans Narrow"/>
                <a:ea typeface="PT Sans Narrow"/>
                <a:cs typeface="PT Sans Narrow"/>
                <a:sym typeface="PT Sans Narrow"/>
              </a:rPr>
              <a:t>Input Handling</a:t>
            </a:r>
            <a:endParaRPr b="1" sz="2000" u="sng">
              <a:latin typeface="PT Sans Narrow"/>
              <a:ea typeface="PT Sans Narrow"/>
              <a:cs typeface="PT Sans Narrow"/>
              <a:sym typeface="PT Sans Narrow"/>
            </a:endParaRPr>
          </a:p>
          <a:p>
            <a:pPr indent="0" lvl="0" marL="0" rtl="0" algn="l">
              <a:lnSpc>
                <a:spcPct val="115000"/>
              </a:lnSpc>
              <a:spcBef>
                <a:spcPts val="1200"/>
              </a:spcBef>
              <a:spcAft>
                <a:spcPts val="0"/>
              </a:spcAft>
              <a:buNone/>
            </a:pPr>
            <a:r>
              <a:rPr lang="en" sz="1700">
                <a:latin typeface="PT Sans Narrow"/>
                <a:ea typeface="PT Sans Narrow"/>
                <a:cs typeface="PT Sans Narrow"/>
                <a:sym typeface="PT Sans Narrow"/>
              </a:rPr>
              <a:t>Input from keyboard and mouse used to manipulate the </a:t>
            </a:r>
            <a:r>
              <a:rPr lang="en" sz="1700" u="sng">
                <a:latin typeface="PT Sans Narrow"/>
                <a:ea typeface="PT Sans Narrow"/>
                <a:cs typeface="PT Sans Narrow"/>
                <a:sym typeface="PT Sans Narrow"/>
              </a:rPr>
              <a:t>GNUstep environment</a:t>
            </a:r>
            <a:r>
              <a:rPr lang="en" sz="1700">
                <a:latin typeface="PT Sans Narrow"/>
                <a:ea typeface="PT Sans Narrow"/>
                <a:cs typeface="PT Sans Narrow"/>
                <a:sym typeface="PT Sans Narrow"/>
              </a:rPr>
              <a:t>.</a:t>
            </a:r>
            <a:endParaRPr sz="1700">
              <a:latin typeface="PT Sans Narrow"/>
              <a:ea typeface="PT Sans Narrow"/>
              <a:cs typeface="PT Sans Narrow"/>
              <a:sym typeface="PT Sans Narrow"/>
            </a:endParaRPr>
          </a:p>
          <a:p>
            <a:pPr indent="0" lvl="0" marL="0" rtl="0" algn="l">
              <a:lnSpc>
                <a:spcPct val="115000"/>
              </a:lnSpc>
              <a:spcBef>
                <a:spcPts val="1200"/>
              </a:spcBef>
              <a:spcAft>
                <a:spcPts val="0"/>
              </a:spcAft>
              <a:buNone/>
            </a:pPr>
            <a:r>
              <a:rPr lang="en" sz="1700">
                <a:latin typeface="PT Sans Narrow"/>
                <a:ea typeface="PT Sans Narrow"/>
                <a:cs typeface="PT Sans Narrow"/>
                <a:sym typeface="PT Sans Narrow"/>
              </a:rPr>
              <a:t>Executed on the main thread where events are dispatched and processed.</a:t>
            </a:r>
            <a:endParaRPr sz="1700">
              <a:latin typeface="PT Sans Narrow"/>
              <a:ea typeface="PT Sans Narrow"/>
              <a:cs typeface="PT Sans Narrow"/>
              <a:sym typeface="PT Sans Narrow"/>
            </a:endParaRPr>
          </a:p>
          <a:p>
            <a:pPr indent="0" lvl="0" marL="0" rtl="0" algn="l">
              <a:lnSpc>
                <a:spcPct val="115000"/>
              </a:lnSpc>
              <a:spcBef>
                <a:spcPts val="1200"/>
              </a:spcBef>
              <a:spcAft>
                <a:spcPts val="1200"/>
              </a:spcAft>
              <a:buNone/>
            </a:pPr>
            <a:r>
              <a:rPr lang="en" sz="1700">
                <a:latin typeface="PT Sans Narrow"/>
                <a:ea typeface="PT Sans Narrow"/>
                <a:cs typeface="PT Sans Narrow"/>
                <a:sym typeface="PT Sans Narrow"/>
              </a:rPr>
              <a:t>Offload tasks as </a:t>
            </a:r>
            <a:r>
              <a:rPr lang="en" sz="1700" u="sng">
                <a:latin typeface="PT Sans Narrow"/>
                <a:ea typeface="PT Sans Narrow"/>
                <a:cs typeface="PT Sans Narrow"/>
                <a:sym typeface="PT Sans Narrow"/>
              </a:rPr>
              <a:t>background threads</a:t>
            </a:r>
            <a:r>
              <a:rPr lang="en" sz="1700">
                <a:latin typeface="PT Sans Narrow"/>
                <a:ea typeface="PT Sans Narrow"/>
                <a:cs typeface="PT Sans Narrow"/>
                <a:sym typeface="PT Sans Narrow"/>
              </a:rPr>
              <a:t> to prevent main thread blockage.</a:t>
            </a:r>
            <a:endParaRPr sz="1700">
              <a:latin typeface="PT Sans Narrow"/>
              <a:ea typeface="PT Sans Narrow"/>
              <a:cs typeface="PT Sans Narrow"/>
              <a:sym typeface="PT Sans Narrow"/>
            </a:endParaRPr>
          </a:p>
        </p:txBody>
      </p:sp>
      <p:sp>
        <p:nvSpPr>
          <p:cNvPr id="325" name="Google Shape;325;p38"/>
          <p:cNvSpPr/>
          <p:nvPr/>
        </p:nvSpPr>
        <p:spPr>
          <a:xfrm>
            <a:off x="6284800" y="1220875"/>
            <a:ext cx="2724300" cy="3708000"/>
          </a:xfrm>
          <a:prstGeom prst="rect">
            <a:avLst/>
          </a:prstGeom>
          <a:solidFill>
            <a:schemeClr val="accent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26" name="Google Shape;326;p38"/>
          <p:cNvSpPr txBox="1"/>
          <p:nvPr/>
        </p:nvSpPr>
        <p:spPr>
          <a:xfrm>
            <a:off x="6307450" y="1254025"/>
            <a:ext cx="2679000" cy="321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u="sng">
                <a:latin typeface="PT Sans Narrow"/>
                <a:ea typeface="PT Sans Narrow"/>
                <a:cs typeface="PT Sans Narrow"/>
                <a:sym typeface="PT Sans Narrow"/>
              </a:rPr>
              <a:t>File Manipulation</a:t>
            </a:r>
            <a:endParaRPr b="1" sz="2000" u="sng">
              <a:latin typeface="PT Sans Narrow"/>
              <a:ea typeface="PT Sans Narrow"/>
              <a:cs typeface="PT Sans Narrow"/>
              <a:sym typeface="PT Sans Narrow"/>
            </a:endParaRPr>
          </a:p>
          <a:p>
            <a:pPr indent="0" lvl="0" marL="0" rtl="0" algn="l">
              <a:lnSpc>
                <a:spcPct val="115000"/>
              </a:lnSpc>
              <a:spcBef>
                <a:spcPts val="1200"/>
              </a:spcBef>
              <a:spcAft>
                <a:spcPts val="0"/>
              </a:spcAft>
              <a:buNone/>
            </a:pPr>
            <a:r>
              <a:rPr lang="en" sz="1700">
                <a:latin typeface="PT Sans Narrow"/>
                <a:ea typeface="PT Sans Narrow"/>
                <a:cs typeface="PT Sans Narrow"/>
                <a:sym typeface="PT Sans Narrow"/>
              </a:rPr>
              <a:t>Handles file </a:t>
            </a:r>
            <a:r>
              <a:rPr lang="en" sz="1700" u="sng">
                <a:latin typeface="PT Sans Narrow"/>
                <a:ea typeface="PT Sans Narrow"/>
                <a:cs typeface="PT Sans Narrow"/>
                <a:sym typeface="PT Sans Narrow"/>
              </a:rPr>
              <a:t>synchronously</a:t>
            </a:r>
            <a:r>
              <a:rPr lang="en" sz="1700">
                <a:latin typeface="PT Sans Narrow"/>
                <a:ea typeface="PT Sans Narrow"/>
                <a:cs typeface="PT Sans Narrow"/>
                <a:sym typeface="PT Sans Narrow"/>
              </a:rPr>
              <a:t> and</a:t>
            </a:r>
            <a:r>
              <a:rPr lang="en" sz="1700" u="sng">
                <a:latin typeface="PT Sans Narrow"/>
                <a:ea typeface="PT Sans Narrow"/>
                <a:cs typeface="PT Sans Narrow"/>
                <a:sym typeface="PT Sans Narrow"/>
              </a:rPr>
              <a:t> asynchronously</a:t>
            </a:r>
            <a:r>
              <a:rPr lang="en" sz="1700">
                <a:latin typeface="PT Sans Narrow"/>
                <a:ea typeface="PT Sans Narrow"/>
                <a:cs typeface="PT Sans Narrow"/>
                <a:sym typeface="PT Sans Narrow"/>
              </a:rPr>
              <a:t> using </a:t>
            </a:r>
            <a:r>
              <a:rPr lang="en" sz="1700" u="sng">
                <a:latin typeface="PT Sans Narrow"/>
                <a:ea typeface="PT Sans Narrow"/>
                <a:cs typeface="PT Sans Narrow"/>
                <a:sym typeface="PT Sans Narrow"/>
              </a:rPr>
              <a:t>NSFileManager</a:t>
            </a:r>
            <a:r>
              <a:rPr lang="en" sz="1700">
                <a:latin typeface="PT Sans Narrow"/>
                <a:ea typeface="PT Sans Narrow"/>
                <a:cs typeface="PT Sans Narrow"/>
                <a:sym typeface="PT Sans Narrow"/>
              </a:rPr>
              <a:t> and </a:t>
            </a:r>
            <a:r>
              <a:rPr lang="en" sz="1700" u="sng">
                <a:latin typeface="PT Sans Narrow"/>
                <a:ea typeface="PT Sans Narrow"/>
                <a:cs typeface="PT Sans Narrow"/>
                <a:sym typeface="PT Sans Narrow"/>
              </a:rPr>
              <a:t>NSFileHandle</a:t>
            </a:r>
            <a:r>
              <a:rPr lang="en" sz="1700">
                <a:latin typeface="PT Sans Narrow"/>
                <a:ea typeface="PT Sans Narrow"/>
                <a:cs typeface="PT Sans Narrow"/>
                <a:sym typeface="PT Sans Narrow"/>
              </a:rPr>
              <a:t>.</a:t>
            </a:r>
            <a:endParaRPr sz="1700">
              <a:latin typeface="PT Sans Narrow"/>
              <a:ea typeface="PT Sans Narrow"/>
              <a:cs typeface="PT Sans Narrow"/>
              <a:sym typeface="PT Sans Narrow"/>
            </a:endParaRPr>
          </a:p>
          <a:p>
            <a:pPr indent="0" lvl="0" marL="0" rtl="0" algn="l">
              <a:lnSpc>
                <a:spcPct val="115000"/>
              </a:lnSpc>
              <a:spcBef>
                <a:spcPts val="1200"/>
              </a:spcBef>
              <a:spcAft>
                <a:spcPts val="1200"/>
              </a:spcAft>
              <a:buNone/>
            </a:pPr>
            <a:r>
              <a:rPr lang="en" sz="1700">
                <a:latin typeface="PT Sans Narrow"/>
                <a:ea typeface="PT Sans Narrow"/>
                <a:cs typeface="PT Sans Narrow"/>
                <a:sym typeface="PT Sans Narrow"/>
              </a:rPr>
              <a:t>Uses </a:t>
            </a:r>
            <a:r>
              <a:rPr lang="en" sz="1700" u="sng">
                <a:latin typeface="PT Sans Narrow"/>
                <a:ea typeface="PT Sans Narrow"/>
                <a:cs typeface="PT Sans Narrow"/>
                <a:sym typeface="PT Sans Narrow"/>
              </a:rPr>
              <a:t>NSThread</a:t>
            </a:r>
            <a:r>
              <a:rPr lang="en" sz="1700">
                <a:latin typeface="PT Sans Narrow"/>
                <a:ea typeface="PT Sans Narrow"/>
                <a:cs typeface="PT Sans Narrow"/>
                <a:sym typeface="PT Sans Narrow"/>
              </a:rPr>
              <a:t> to read and write to files asynchronously and </a:t>
            </a:r>
            <a:r>
              <a:rPr lang="en" sz="1700" u="sng">
                <a:latin typeface="PT Sans Narrow"/>
                <a:ea typeface="PT Sans Narrow"/>
                <a:cs typeface="PT Sans Narrow"/>
                <a:sym typeface="PT Sans Narrow"/>
              </a:rPr>
              <a:t>NSData</a:t>
            </a:r>
            <a:r>
              <a:rPr lang="en" sz="1700">
                <a:latin typeface="PT Sans Narrow"/>
                <a:ea typeface="PT Sans Narrow"/>
                <a:cs typeface="PT Sans Narrow"/>
                <a:sym typeface="PT Sans Narrow"/>
              </a:rPr>
              <a:t> to read files synchronously.</a:t>
            </a:r>
            <a:endParaRPr sz="1700">
              <a:latin typeface="PT Sans Narrow"/>
              <a:ea typeface="PT Sans Narrow"/>
              <a:cs typeface="PT Sans Narrow"/>
              <a:sym typeface="PT Sans Narro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Issues and Report Limitations </a:t>
            </a:r>
            <a:endParaRPr/>
          </a:p>
        </p:txBody>
      </p:sp>
      <p:sp>
        <p:nvSpPr>
          <p:cNvPr id="332" name="Google Shape;332;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Diverging Priorities</a:t>
            </a:r>
            <a:r>
              <a:rPr b="1"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Some of our team members prioritize stability and maintainability while other prioritize performance and new features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Lack of Expertise</a:t>
            </a:r>
            <a:r>
              <a:rPr b="1"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Our team has very limited experience on 3D graphics programming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Changing Development Roadmap: </a:t>
            </a:r>
            <a:r>
              <a:rPr lang="en" sz="1400">
                <a:solidFill>
                  <a:srgbClr val="000000"/>
                </a:solidFill>
                <a:latin typeface="Times New Roman"/>
                <a:ea typeface="Times New Roman"/>
                <a:cs typeface="Times New Roman"/>
                <a:sym typeface="Times New Roman"/>
              </a:rPr>
              <a:t>Future</a:t>
            </a:r>
            <a:r>
              <a:rPr lang="en" sz="1400">
                <a:solidFill>
                  <a:srgbClr val="000000"/>
                </a:solidFill>
                <a:latin typeface="Times New Roman"/>
                <a:ea typeface="Times New Roman"/>
                <a:cs typeface="Times New Roman"/>
                <a:sym typeface="Times New Roman"/>
              </a:rPr>
              <a:t> GNUstep updates could alter their API structure or architectural requirements making research outdated.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Hardware Dependency</a:t>
            </a:r>
            <a:r>
              <a:rPr b="1"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The impact of 3D-HAR on GNUstep can vary based on GPU capabilities which makes discovered findings much harder to generalize.</a:t>
            </a:r>
            <a:r>
              <a:rPr lang="en" sz="1400">
                <a:solidFill>
                  <a:srgbClr val="000000"/>
                </a:solidFill>
                <a:latin typeface="Times New Roman"/>
                <a:ea typeface="Times New Roman"/>
                <a:cs typeface="Times New Roman"/>
                <a:sym typeface="Times New Roman"/>
              </a:rPr>
              <a:t> </a:t>
            </a:r>
            <a:endParaRPr sz="2000"/>
          </a:p>
        </p:txBody>
      </p:sp>
      <p:cxnSp>
        <p:nvCxnSpPr>
          <p:cNvPr id="333" name="Google Shape;333;p39"/>
          <p:cNvCxnSpPr/>
          <p:nvPr/>
        </p:nvCxnSpPr>
        <p:spPr>
          <a:xfrm>
            <a:off x="418675" y="2751575"/>
            <a:ext cx="8017800" cy="21000"/>
          </a:xfrm>
          <a:prstGeom prst="straightConnector1">
            <a:avLst/>
          </a:prstGeom>
          <a:noFill/>
          <a:ln cap="flat" cmpd="sng" w="28575">
            <a:solidFill>
              <a:schemeClr val="accent1"/>
            </a:solidFill>
            <a:prstDash val="dot"/>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0"/>
          <p:cNvSpPr txBox="1"/>
          <p:nvPr>
            <p:ph type="title"/>
          </p:nvPr>
        </p:nvSpPr>
        <p:spPr>
          <a:xfrm>
            <a:off x="7442100" y="0"/>
            <a:ext cx="17019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940"/>
              <a:t>Conclusion</a:t>
            </a:r>
            <a:endParaRPr sz="2940"/>
          </a:p>
        </p:txBody>
      </p:sp>
      <p:cxnSp>
        <p:nvCxnSpPr>
          <p:cNvPr id="339" name="Google Shape;339;p40"/>
          <p:cNvCxnSpPr/>
          <p:nvPr/>
        </p:nvCxnSpPr>
        <p:spPr>
          <a:xfrm>
            <a:off x="1345650" y="0"/>
            <a:ext cx="0" cy="5188800"/>
          </a:xfrm>
          <a:prstGeom prst="straightConnector1">
            <a:avLst/>
          </a:prstGeom>
          <a:noFill/>
          <a:ln cap="flat" cmpd="sng" w="76200">
            <a:solidFill>
              <a:schemeClr val="accent4"/>
            </a:solidFill>
            <a:prstDash val="solid"/>
            <a:round/>
            <a:headEnd len="med" w="med" type="none"/>
            <a:tailEnd len="med" w="med" type="none"/>
          </a:ln>
        </p:spPr>
      </p:cxnSp>
      <p:sp>
        <p:nvSpPr>
          <p:cNvPr id="340" name="Google Shape;340;p40"/>
          <p:cNvSpPr/>
          <p:nvPr/>
        </p:nvSpPr>
        <p:spPr>
          <a:xfrm>
            <a:off x="223775" y="553950"/>
            <a:ext cx="2256600" cy="782400"/>
          </a:xfrm>
          <a:prstGeom prst="roundRect">
            <a:avLst>
              <a:gd fmla="val 16667" name="adj"/>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41" name="Google Shape;341;p40"/>
          <p:cNvSpPr/>
          <p:nvPr/>
        </p:nvSpPr>
        <p:spPr>
          <a:xfrm>
            <a:off x="223775" y="1696950"/>
            <a:ext cx="2256600" cy="782400"/>
          </a:xfrm>
          <a:prstGeom prst="roundRect">
            <a:avLst>
              <a:gd fmla="val 16667" name="adj"/>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42" name="Google Shape;342;p40"/>
          <p:cNvSpPr/>
          <p:nvPr/>
        </p:nvSpPr>
        <p:spPr>
          <a:xfrm>
            <a:off x="223775" y="2916150"/>
            <a:ext cx="2256600" cy="782400"/>
          </a:xfrm>
          <a:prstGeom prst="roundRect">
            <a:avLst>
              <a:gd fmla="val 16667" name="adj"/>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43" name="Google Shape;343;p40"/>
          <p:cNvSpPr/>
          <p:nvPr/>
        </p:nvSpPr>
        <p:spPr>
          <a:xfrm>
            <a:off x="223775" y="4059150"/>
            <a:ext cx="2256600" cy="782400"/>
          </a:xfrm>
          <a:prstGeom prst="roundRect">
            <a:avLst>
              <a:gd fmla="val 16667" name="adj"/>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44" name="Google Shape;344;p40"/>
          <p:cNvSpPr txBox="1"/>
          <p:nvPr>
            <p:ph type="title"/>
          </p:nvPr>
        </p:nvSpPr>
        <p:spPr>
          <a:xfrm>
            <a:off x="299975" y="702450"/>
            <a:ext cx="2091600" cy="4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t>Enhancement</a:t>
            </a:r>
            <a:endParaRPr sz="2440"/>
          </a:p>
        </p:txBody>
      </p:sp>
      <p:sp>
        <p:nvSpPr>
          <p:cNvPr id="345" name="Google Shape;345;p40"/>
          <p:cNvSpPr txBox="1"/>
          <p:nvPr>
            <p:ph type="title"/>
          </p:nvPr>
        </p:nvSpPr>
        <p:spPr>
          <a:xfrm>
            <a:off x="199625" y="1809300"/>
            <a:ext cx="2320200" cy="4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t>Impacts and Risks </a:t>
            </a:r>
            <a:endParaRPr sz="2400"/>
          </a:p>
        </p:txBody>
      </p:sp>
      <p:sp>
        <p:nvSpPr>
          <p:cNvPr id="346" name="Google Shape;346;p40"/>
          <p:cNvSpPr txBox="1"/>
          <p:nvPr>
            <p:ph type="title"/>
          </p:nvPr>
        </p:nvSpPr>
        <p:spPr>
          <a:xfrm>
            <a:off x="67475" y="2858025"/>
            <a:ext cx="2584500" cy="4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t>Architectural Decision </a:t>
            </a:r>
            <a:endParaRPr sz="2440"/>
          </a:p>
        </p:txBody>
      </p:sp>
      <p:sp>
        <p:nvSpPr>
          <p:cNvPr id="347" name="Google Shape;347;p40"/>
          <p:cNvSpPr txBox="1"/>
          <p:nvPr>
            <p:ph type="title"/>
          </p:nvPr>
        </p:nvSpPr>
        <p:spPr>
          <a:xfrm>
            <a:off x="313925" y="4155750"/>
            <a:ext cx="2091600" cy="4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t>Team Learning </a:t>
            </a:r>
            <a:endParaRPr sz="2440"/>
          </a:p>
        </p:txBody>
      </p:sp>
      <p:sp>
        <p:nvSpPr>
          <p:cNvPr id="348" name="Google Shape;348;p40"/>
          <p:cNvSpPr txBox="1"/>
          <p:nvPr/>
        </p:nvSpPr>
        <p:spPr>
          <a:xfrm>
            <a:off x="2581925" y="650400"/>
            <a:ext cx="6282000" cy="589500"/>
          </a:xfrm>
          <a:prstGeom prst="rect">
            <a:avLst/>
          </a:prstGeom>
          <a:noFill/>
          <a:ln>
            <a:noFill/>
          </a:ln>
        </p:spPr>
        <p:txBody>
          <a:bodyPr anchorCtr="0" anchor="t" bIns="91425" lIns="91425" spcFirstLastPara="1" rIns="91425" wrap="square" tIns="91425">
            <a:noAutofit/>
          </a:bodyPr>
          <a:lstStyle/>
          <a:p>
            <a:pPr indent="0" lvl="0" marL="0" rtl="0" algn="l">
              <a:lnSpc>
                <a:spcPct val="125454"/>
              </a:lnSpc>
              <a:spcBef>
                <a:spcPts val="0"/>
              </a:spcBef>
              <a:spcAft>
                <a:spcPts val="800"/>
              </a:spcAft>
              <a:buNone/>
            </a:pPr>
            <a:r>
              <a:rPr lang="en">
                <a:latin typeface="PT Sans Narrow"/>
                <a:ea typeface="PT Sans Narrow"/>
                <a:cs typeface="PT Sans Narrow"/>
                <a:sym typeface="PT Sans Narrow"/>
              </a:rPr>
              <a:t>We proposed to e</a:t>
            </a:r>
            <a:r>
              <a:rPr lang="en">
                <a:latin typeface="PT Sans Narrow"/>
                <a:ea typeface="PT Sans Narrow"/>
                <a:cs typeface="PT Sans Narrow"/>
                <a:sym typeface="PT Sans Narrow"/>
              </a:rPr>
              <a:t>nhance GNUstep with native three-dimensional graphics support with hardware accelerated rendering (3D-HAR).</a:t>
            </a:r>
            <a:endParaRPr>
              <a:latin typeface="PT Sans Narrow"/>
              <a:ea typeface="PT Sans Narrow"/>
              <a:cs typeface="PT Sans Narrow"/>
              <a:sym typeface="PT Sans Narrow"/>
            </a:endParaRPr>
          </a:p>
        </p:txBody>
      </p:sp>
      <p:sp>
        <p:nvSpPr>
          <p:cNvPr id="349" name="Google Shape;349;p40"/>
          <p:cNvSpPr txBox="1"/>
          <p:nvPr/>
        </p:nvSpPr>
        <p:spPr>
          <a:xfrm>
            <a:off x="2581925" y="1756200"/>
            <a:ext cx="6404100" cy="81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PT Sans Narrow"/>
                <a:ea typeface="PT Sans Narrow"/>
                <a:cs typeface="PT Sans Narrow"/>
                <a:sym typeface="PT Sans Narrow"/>
              </a:rPr>
              <a:t>The project will increase codebase complexity and introduce security vulnerabilities but will also provide performance and maintainability benefits.</a:t>
            </a:r>
            <a:endParaRPr>
              <a:latin typeface="PT Sans Narrow"/>
              <a:ea typeface="PT Sans Narrow"/>
              <a:cs typeface="PT Sans Narrow"/>
              <a:sym typeface="PT Sans Narrow"/>
            </a:endParaRPr>
          </a:p>
        </p:txBody>
      </p:sp>
      <p:sp>
        <p:nvSpPr>
          <p:cNvPr id="350" name="Google Shape;350;p40"/>
          <p:cNvSpPr txBox="1"/>
          <p:nvPr/>
        </p:nvSpPr>
        <p:spPr>
          <a:xfrm>
            <a:off x="2581925" y="2936400"/>
            <a:ext cx="6363300" cy="81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PT Sans Narrow"/>
                <a:ea typeface="PT Sans Narrow"/>
                <a:cs typeface="PT Sans Narrow"/>
                <a:sym typeface="PT Sans Narrow"/>
              </a:rPr>
              <a:t>A layered architecture was chosen for better maintainability, performance, and separation of components, benefiting all stakeholders.</a:t>
            </a:r>
            <a:endParaRPr>
              <a:latin typeface="PT Sans Narrow"/>
              <a:ea typeface="PT Sans Narrow"/>
              <a:cs typeface="PT Sans Narrow"/>
              <a:sym typeface="PT Sans Narrow"/>
            </a:endParaRPr>
          </a:p>
        </p:txBody>
      </p:sp>
      <p:sp>
        <p:nvSpPr>
          <p:cNvPr id="351" name="Google Shape;351;p40"/>
          <p:cNvSpPr txBox="1"/>
          <p:nvPr/>
        </p:nvSpPr>
        <p:spPr>
          <a:xfrm>
            <a:off x="2581925" y="4059150"/>
            <a:ext cx="6363300" cy="81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PT Sans Narrow"/>
                <a:ea typeface="PT Sans Narrow"/>
                <a:cs typeface="PT Sans Narrow"/>
                <a:sym typeface="PT Sans Narrow"/>
              </a:rPr>
              <a:t>The project provided valuable insights into architectural analysis, collaboration, and development, which our team will apply in our future careers.</a:t>
            </a:r>
            <a:endParaRPr>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cxnSp>
        <p:nvCxnSpPr>
          <p:cNvPr id="78" name="Google Shape;78;p15"/>
          <p:cNvCxnSpPr/>
          <p:nvPr/>
        </p:nvCxnSpPr>
        <p:spPr>
          <a:xfrm>
            <a:off x="1650450" y="0"/>
            <a:ext cx="0" cy="5188800"/>
          </a:xfrm>
          <a:prstGeom prst="straightConnector1">
            <a:avLst/>
          </a:prstGeom>
          <a:noFill/>
          <a:ln cap="flat" cmpd="sng" w="76200">
            <a:solidFill>
              <a:schemeClr val="accent4"/>
            </a:solidFill>
            <a:prstDash val="solid"/>
            <a:round/>
            <a:headEnd len="med" w="med" type="none"/>
            <a:tailEnd len="med" w="med" type="none"/>
          </a:ln>
        </p:spPr>
      </p:cxnSp>
      <p:sp>
        <p:nvSpPr>
          <p:cNvPr id="79" name="Google Shape;79;p15"/>
          <p:cNvSpPr txBox="1"/>
          <p:nvPr/>
        </p:nvSpPr>
        <p:spPr>
          <a:xfrm>
            <a:off x="2365500" y="477500"/>
            <a:ext cx="59235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latin typeface="Open Sans"/>
                <a:ea typeface="Open Sans"/>
                <a:cs typeface="Open Sans"/>
                <a:sym typeface="Open Sans"/>
              </a:rPr>
              <a:t>Proposed </a:t>
            </a:r>
            <a:r>
              <a:rPr b="1" lang="en" sz="2200">
                <a:solidFill>
                  <a:schemeClr val="dk2"/>
                </a:solidFill>
                <a:latin typeface="Open Sans"/>
                <a:ea typeface="Open Sans"/>
                <a:cs typeface="Open Sans"/>
                <a:sym typeface="Open Sans"/>
              </a:rPr>
              <a:t>Enhancement</a:t>
            </a:r>
            <a:r>
              <a:rPr b="1" lang="en" sz="2200">
                <a:solidFill>
                  <a:schemeClr val="dk2"/>
                </a:solidFill>
                <a:latin typeface="Open Sans"/>
                <a:ea typeface="Open Sans"/>
                <a:cs typeface="Open Sans"/>
                <a:sym typeface="Open Sans"/>
              </a:rPr>
              <a:t> Overview</a:t>
            </a:r>
            <a:endParaRPr b="1" sz="2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b="1" i="1" sz="1800">
              <a:solidFill>
                <a:schemeClr val="dk2"/>
              </a:solidFill>
              <a:latin typeface="Open Sans"/>
              <a:ea typeface="Open Sans"/>
              <a:cs typeface="Open Sans"/>
              <a:sym typeface="Open Sans"/>
            </a:endParaRPr>
          </a:p>
        </p:txBody>
      </p:sp>
      <p:sp>
        <p:nvSpPr>
          <p:cNvPr id="80" name="Google Shape;80;p15"/>
          <p:cNvSpPr/>
          <p:nvPr/>
        </p:nvSpPr>
        <p:spPr>
          <a:xfrm>
            <a:off x="1106100" y="3886200"/>
            <a:ext cx="1088700" cy="1088700"/>
          </a:xfrm>
          <a:prstGeom prst="ellipse">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1" name="Google Shape;81;p15"/>
          <p:cNvSpPr/>
          <p:nvPr/>
        </p:nvSpPr>
        <p:spPr>
          <a:xfrm>
            <a:off x="1106100" y="2647950"/>
            <a:ext cx="1088700" cy="1088700"/>
          </a:xfrm>
          <a:prstGeom prst="ellipse">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2" name="Google Shape;82;p15"/>
          <p:cNvSpPr/>
          <p:nvPr/>
        </p:nvSpPr>
        <p:spPr>
          <a:xfrm>
            <a:off x="1106100" y="1409700"/>
            <a:ext cx="1088700" cy="1088700"/>
          </a:xfrm>
          <a:prstGeom prst="ellipse">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3" name="Google Shape;83;p15"/>
          <p:cNvSpPr/>
          <p:nvPr/>
        </p:nvSpPr>
        <p:spPr>
          <a:xfrm>
            <a:off x="1106100" y="152400"/>
            <a:ext cx="1088700" cy="1088700"/>
          </a:xfrm>
          <a:prstGeom prst="ellipse">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4" name="Google Shape;84;p15"/>
          <p:cNvSpPr txBox="1"/>
          <p:nvPr/>
        </p:nvSpPr>
        <p:spPr>
          <a:xfrm>
            <a:off x="1426794" y="338375"/>
            <a:ext cx="4182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accent4"/>
                </a:solidFill>
                <a:latin typeface="Open Sans"/>
                <a:ea typeface="Open Sans"/>
                <a:cs typeface="Open Sans"/>
                <a:sym typeface="Open Sans"/>
              </a:rPr>
              <a:t>1</a:t>
            </a:r>
            <a:endParaRPr sz="2800">
              <a:solidFill>
                <a:schemeClr val="accent4"/>
              </a:solidFill>
              <a:latin typeface="Open Sans"/>
              <a:ea typeface="Open Sans"/>
              <a:cs typeface="Open Sans"/>
              <a:sym typeface="Open Sans"/>
            </a:endParaRPr>
          </a:p>
        </p:txBody>
      </p:sp>
      <p:sp>
        <p:nvSpPr>
          <p:cNvPr id="85" name="Google Shape;85;p15"/>
          <p:cNvSpPr txBox="1"/>
          <p:nvPr/>
        </p:nvSpPr>
        <p:spPr>
          <a:xfrm>
            <a:off x="1426794" y="1598563"/>
            <a:ext cx="4182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accent4"/>
                </a:solidFill>
                <a:latin typeface="Open Sans"/>
                <a:ea typeface="Open Sans"/>
                <a:cs typeface="Open Sans"/>
                <a:sym typeface="Open Sans"/>
              </a:rPr>
              <a:t>2</a:t>
            </a:r>
            <a:endParaRPr sz="2800">
              <a:solidFill>
                <a:schemeClr val="accent4"/>
              </a:solidFill>
              <a:latin typeface="Open Sans"/>
              <a:ea typeface="Open Sans"/>
              <a:cs typeface="Open Sans"/>
              <a:sym typeface="Open Sans"/>
            </a:endParaRPr>
          </a:p>
        </p:txBody>
      </p:sp>
      <p:sp>
        <p:nvSpPr>
          <p:cNvPr id="86" name="Google Shape;86;p15"/>
          <p:cNvSpPr txBox="1"/>
          <p:nvPr/>
        </p:nvSpPr>
        <p:spPr>
          <a:xfrm>
            <a:off x="1426794" y="2858738"/>
            <a:ext cx="4182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accent4"/>
                </a:solidFill>
                <a:latin typeface="Open Sans"/>
                <a:ea typeface="Open Sans"/>
                <a:cs typeface="Open Sans"/>
                <a:sym typeface="Open Sans"/>
              </a:rPr>
              <a:t>3</a:t>
            </a:r>
            <a:endParaRPr sz="2800">
              <a:solidFill>
                <a:schemeClr val="accent4"/>
              </a:solidFill>
              <a:latin typeface="Open Sans"/>
              <a:ea typeface="Open Sans"/>
              <a:cs typeface="Open Sans"/>
              <a:sym typeface="Open Sans"/>
            </a:endParaRPr>
          </a:p>
        </p:txBody>
      </p:sp>
      <p:sp>
        <p:nvSpPr>
          <p:cNvPr id="87" name="Google Shape;87;p15"/>
          <p:cNvSpPr txBox="1"/>
          <p:nvPr/>
        </p:nvSpPr>
        <p:spPr>
          <a:xfrm>
            <a:off x="1426794" y="4078625"/>
            <a:ext cx="4182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accent4"/>
                </a:solidFill>
                <a:latin typeface="Open Sans"/>
                <a:ea typeface="Open Sans"/>
                <a:cs typeface="Open Sans"/>
                <a:sym typeface="Open Sans"/>
              </a:rPr>
              <a:t>4</a:t>
            </a:r>
            <a:endParaRPr sz="2800">
              <a:solidFill>
                <a:schemeClr val="accent4"/>
              </a:solidFill>
              <a:latin typeface="Open Sans"/>
              <a:ea typeface="Open Sans"/>
              <a:cs typeface="Open Sans"/>
              <a:sym typeface="Open Sans"/>
            </a:endParaRPr>
          </a:p>
        </p:txBody>
      </p:sp>
      <p:sp>
        <p:nvSpPr>
          <p:cNvPr id="88" name="Google Shape;88;p15"/>
          <p:cNvSpPr txBox="1"/>
          <p:nvPr/>
        </p:nvSpPr>
        <p:spPr>
          <a:xfrm>
            <a:off x="2365500" y="1688408"/>
            <a:ext cx="67785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latin typeface="Open Sans"/>
                <a:ea typeface="Open Sans"/>
                <a:cs typeface="Open Sans"/>
                <a:sym typeface="Open Sans"/>
              </a:rPr>
              <a:t>Impact of Proposed A</a:t>
            </a:r>
            <a:r>
              <a:rPr b="1" lang="en" sz="2200">
                <a:solidFill>
                  <a:schemeClr val="dk2"/>
                </a:solidFill>
                <a:latin typeface="Open Sans"/>
                <a:ea typeface="Open Sans"/>
                <a:cs typeface="Open Sans"/>
                <a:sym typeface="Open Sans"/>
              </a:rPr>
              <a:t>rchitecture</a:t>
            </a:r>
            <a:r>
              <a:rPr b="1" lang="en" sz="2200">
                <a:solidFill>
                  <a:schemeClr val="dk2"/>
                </a:solidFill>
                <a:latin typeface="Open Sans"/>
                <a:ea typeface="Open Sans"/>
                <a:cs typeface="Open Sans"/>
                <a:sym typeface="Open Sans"/>
              </a:rPr>
              <a:t> </a:t>
            </a:r>
            <a:endParaRPr b="1" sz="2200">
              <a:solidFill>
                <a:schemeClr val="dk2"/>
              </a:solidFill>
              <a:latin typeface="Open Sans"/>
              <a:ea typeface="Open Sans"/>
              <a:cs typeface="Open Sans"/>
              <a:sym typeface="Open Sans"/>
            </a:endParaRPr>
          </a:p>
        </p:txBody>
      </p:sp>
      <p:sp>
        <p:nvSpPr>
          <p:cNvPr id="89" name="Google Shape;89;p15"/>
          <p:cNvSpPr txBox="1"/>
          <p:nvPr/>
        </p:nvSpPr>
        <p:spPr>
          <a:xfrm>
            <a:off x="2365500" y="2899292"/>
            <a:ext cx="67785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latin typeface="Open Sans"/>
                <a:ea typeface="Open Sans"/>
                <a:cs typeface="Open Sans"/>
                <a:sym typeface="Open Sans"/>
              </a:rPr>
              <a:t>Testing Plan</a:t>
            </a:r>
            <a:endParaRPr b="1" sz="2200">
              <a:solidFill>
                <a:schemeClr val="dk2"/>
              </a:solidFill>
              <a:latin typeface="Open Sans"/>
              <a:ea typeface="Open Sans"/>
              <a:cs typeface="Open Sans"/>
              <a:sym typeface="Open Sans"/>
            </a:endParaRPr>
          </a:p>
        </p:txBody>
      </p:sp>
      <p:sp>
        <p:nvSpPr>
          <p:cNvPr id="90" name="Google Shape;90;p15"/>
          <p:cNvSpPr txBox="1"/>
          <p:nvPr/>
        </p:nvSpPr>
        <p:spPr>
          <a:xfrm>
            <a:off x="2365500" y="4078632"/>
            <a:ext cx="67785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latin typeface="Open Sans"/>
                <a:ea typeface="Open Sans"/>
                <a:cs typeface="Open Sans"/>
                <a:sym typeface="Open Sans"/>
              </a:rPr>
              <a:t>Architectural Approaches of Proposed Enhancement</a:t>
            </a:r>
            <a:endParaRPr b="1" sz="2200">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Enhancement</a:t>
            </a:r>
            <a:endParaRPr/>
          </a:p>
        </p:txBody>
      </p:sp>
      <p:sp>
        <p:nvSpPr>
          <p:cNvPr id="96" name="Google Shape;96;p16"/>
          <p:cNvSpPr txBox="1"/>
          <p:nvPr>
            <p:ph idx="1" type="body"/>
          </p:nvPr>
        </p:nvSpPr>
        <p:spPr>
          <a:xfrm>
            <a:off x="311700" y="2086125"/>
            <a:ext cx="8520600" cy="1170600"/>
          </a:xfrm>
          <a:prstGeom prst="rect">
            <a:avLst/>
          </a:prstGeom>
        </p:spPr>
        <p:txBody>
          <a:bodyPr anchorCtr="0" anchor="t" bIns="91425" lIns="91425" spcFirstLastPara="1" rIns="91425" wrap="square" tIns="91425">
            <a:noAutofit/>
          </a:bodyPr>
          <a:lstStyle/>
          <a:p>
            <a:pPr indent="0" lvl="0" marL="0" rtl="0" algn="ctr">
              <a:lnSpc>
                <a:spcPct val="125454"/>
              </a:lnSpc>
              <a:spcBef>
                <a:spcPts val="0"/>
              </a:spcBef>
              <a:spcAft>
                <a:spcPts val="0"/>
              </a:spcAft>
              <a:buNone/>
            </a:pPr>
            <a:r>
              <a:rPr b="1" lang="en" sz="2300">
                <a:latin typeface="Times New Roman"/>
                <a:ea typeface="Times New Roman"/>
                <a:cs typeface="Times New Roman"/>
                <a:sym typeface="Times New Roman"/>
              </a:rPr>
              <a:t>We propose to enhance GNUstep with native three-dimensional graphics support with hardware accelerated rendering (3D-HAR).</a:t>
            </a:r>
            <a:endParaRPr b="1" sz="2300">
              <a:latin typeface="Times New Roman"/>
              <a:ea typeface="Times New Roman"/>
              <a:cs typeface="Times New Roman"/>
              <a:sym typeface="Times New Roman"/>
            </a:endParaRPr>
          </a:p>
          <a:p>
            <a:pPr indent="0" lvl="0" marL="0" rtl="0" algn="ctr">
              <a:lnSpc>
                <a:spcPct val="125454"/>
              </a:lnSpc>
              <a:spcBef>
                <a:spcPts val="800"/>
              </a:spcBef>
              <a:spcAft>
                <a:spcPts val="8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Values and Benefits of 3D-HAR</a:t>
            </a:r>
            <a:endParaRPr/>
          </a:p>
        </p:txBody>
      </p:sp>
      <p:sp>
        <p:nvSpPr>
          <p:cNvPr id="102" name="Google Shape;102;p17"/>
          <p:cNvSpPr txBox="1"/>
          <p:nvPr>
            <p:ph idx="1" type="body"/>
          </p:nvPr>
        </p:nvSpPr>
        <p:spPr>
          <a:xfrm>
            <a:off x="311700" y="1228625"/>
            <a:ext cx="8520600" cy="70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latin typeface="PT Sans Narrow"/>
                <a:ea typeface="PT Sans Narrow"/>
                <a:cs typeface="PT Sans Narrow"/>
                <a:sym typeface="PT Sans Narrow"/>
              </a:rPr>
              <a:t>Modernization</a:t>
            </a:r>
            <a:r>
              <a:rPr lang="en">
                <a:solidFill>
                  <a:srgbClr val="000000"/>
                </a:solidFill>
                <a:latin typeface="PT Sans Narrow"/>
                <a:ea typeface="PT Sans Narrow"/>
                <a:cs typeface="PT Sans Narrow"/>
                <a:sym typeface="PT Sans Narrow"/>
              </a:rPr>
              <a:t> – Updates and extends the GNUstep framework for modern graphical computing.</a:t>
            </a:r>
            <a:endParaRPr>
              <a:solidFill>
                <a:srgbClr val="000000"/>
              </a:solidFill>
              <a:latin typeface="PT Sans Narrow"/>
              <a:ea typeface="PT Sans Narrow"/>
              <a:cs typeface="PT Sans Narrow"/>
              <a:sym typeface="PT Sans Narrow"/>
            </a:endParaRPr>
          </a:p>
          <a:p>
            <a:pPr indent="0" lvl="0" marL="0" rtl="0" algn="l">
              <a:spcBef>
                <a:spcPts val="1200"/>
              </a:spcBef>
              <a:spcAft>
                <a:spcPts val="1200"/>
              </a:spcAft>
              <a:buNone/>
            </a:pPr>
            <a:r>
              <a:t/>
            </a:r>
            <a:endParaRPr/>
          </a:p>
        </p:txBody>
      </p:sp>
      <p:sp>
        <p:nvSpPr>
          <p:cNvPr id="103" name="Google Shape;103;p17"/>
          <p:cNvSpPr txBox="1"/>
          <p:nvPr>
            <p:ph idx="1" type="body"/>
          </p:nvPr>
        </p:nvSpPr>
        <p:spPr>
          <a:xfrm>
            <a:off x="311700" y="1807775"/>
            <a:ext cx="8520600" cy="70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a:solidFill>
                  <a:srgbClr val="000000"/>
                </a:solidFill>
                <a:latin typeface="PT Sans Narrow"/>
                <a:ea typeface="PT Sans Narrow"/>
                <a:cs typeface="PT Sans Narrow"/>
                <a:sym typeface="PT Sans Narrow"/>
              </a:rPr>
              <a:t>Platform Independence</a:t>
            </a:r>
            <a:r>
              <a:rPr lang="en">
                <a:solidFill>
                  <a:srgbClr val="000000"/>
                </a:solidFill>
                <a:latin typeface="PT Sans Narrow"/>
                <a:ea typeface="PT Sans Narrow"/>
                <a:cs typeface="PT Sans Narrow"/>
                <a:sym typeface="PT Sans Narrow"/>
              </a:rPr>
              <a:t> – Supports GNUstep developers in building cross-platform graphical systems.</a:t>
            </a:r>
            <a:endParaRPr/>
          </a:p>
        </p:txBody>
      </p:sp>
      <p:sp>
        <p:nvSpPr>
          <p:cNvPr id="104" name="Google Shape;104;p17"/>
          <p:cNvSpPr txBox="1"/>
          <p:nvPr>
            <p:ph idx="1" type="body"/>
          </p:nvPr>
        </p:nvSpPr>
        <p:spPr>
          <a:xfrm>
            <a:off x="311700" y="2419350"/>
            <a:ext cx="8520600" cy="70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a:solidFill>
                  <a:srgbClr val="000000"/>
                </a:solidFill>
                <a:latin typeface="PT Sans Narrow"/>
                <a:ea typeface="PT Sans Narrow"/>
                <a:cs typeface="PT Sans Narrow"/>
                <a:sym typeface="PT Sans Narrow"/>
              </a:rPr>
              <a:t>Value-Added Software</a:t>
            </a:r>
            <a:r>
              <a:rPr lang="en">
                <a:solidFill>
                  <a:srgbClr val="000000"/>
                </a:solidFill>
                <a:latin typeface="PT Sans Narrow"/>
                <a:ea typeface="PT Sans Narrow"/>
                <a:cs typeface="PT Sans Narrow"/>
                <a:sym typeface="PT Sans Narrow"/>
              </a:rPr>
              <a:t> – Facilitates the development of advanced 3D graphics applications.</a:t>
            </a:r>
            <a:endParaRPr sz="2000"/>
          </a:p>
        </p:txBody>
      </p:sp>
      <p:sp>
        <p:nvSpPr>
          <p:cNvPr id="105" name="Google Shape;105;p17"/>
          <p:cNvSpPr txBox="1"/>
          <p:nvPr>
            <p:ph idx="1" type="body"/>
          </p:nvPr>
        </p:nvSpPr>
        <p:spPr>
          <a:xfrm>
            <a:off x="311700" y="3291775"/>
            <a:ext cx="8520600" cy="70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a:solidFill>
                  <a:srgbClr val="000000"/>
                </a:solidFill>
                <a:latin typeface="PT Sans Narrow"/>
                <a:ea typeface="PT Sans Narrow"/>
                <a:cs typeface="PT Sans Narrow"/>
                <a:sym typeface="PT Sans Narrow"/>
              </a:rPr>
              <a:t>Hardware Abstraction</a:t>
            </a:r>
            <a:r>
              <a:rPr lang="en">
                <a:solidFill>
                  <a:srgbClr val="000000"/>
                </a:solidFill>
                <a:latin typeface="PT Sans Narrow"/>
                <a:ea typeface="PT Sans Narrow"/>
                <a:cs typeface="PT Sans Narrow"/>
                <a:sym typeface="PT Sans Narrow"/>
              </a:rPr>
              <a:t> – Shields developers from fast-changing hardware technologies.</a:t>
            </a:r>
            <a:endParaRPr sz="2000"/>
          </a:p>
        </p:txBody>
      </p:sp>
      <p:sp>
        <p:nvSpPr>
          <p:cNvPr id="106" name="Google Shape;106;p17"/>
          <p:cNvSpPr txBox="1"/>
          <p:nvPr>
            <p:ph idx="1" type="body"/>
          </p:nvPr>
        </p:nvSpPr>
        <p:spPr>
          <a:xfrm>
            <a:off x="311700" y="3856325"/>
            <a:ext cx="8520600" cy="70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a:solidFill>
                  <a:srgbClr val="000000"/>
                </a:solidFill>
                <a:latin typeface="PT Sans Narrow"/>
                <a:ea typeface="PT Sans Narrow"/>
                <a:cs typeface="PT Sans Narrow"/>
                <a:sym typeface="PT Sans Narrow"/>
              </a:rPr>
              <a:t>Efficiency</a:t>
            </a:r>
            <a:r>
              <a:rPr lang="en">
                <a:solidFill>
                  <a:srgbClr val="000000"/>
                </a:solidFill>
                <a:latin typeface="PT Sans Narrow"/>
                <a:ea typeface="PT Sans Narrow"/>
                <a:cs typeface="PT Sans Narrow"/>
                <a:sym typeface="PT Sans Narrow"/>
              </a:rPr>
              <a:t> – Speeds up development cycles and enhances investment sustainability.</a:t>
            </a:r>
            <a:endParaRPr sz="2000"/>
          </a:p>
        </p:txBody>
      </p:sp>
      <p:sp>
        <p:nvSpPr>
          <p:cNvPr id="107" name="Google Shape;107;p17"/>
          <p:cNvSpPr txBox="1"/>
          <p:nvPr>
            <p:ph idx="1" type="body"/>
          </p:nvPr>
        </p:nvSpPr>
        <p:spPr>
          <a:xfrm>
            <a:off x="311700" y="4430650"/>
            <a:ext cx="8520600" cy="70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a:solidFill>
                  <a:srgbClr val="000000"/>
                </a:solidFill>
                <a:latin typeface="PT Sans Narrow"/>
                <a:ea typeface="PT Sans Narrow"/>
                <a:cs typeface="PT Sans Narrow"/>
                <a:sym typeface="PT Sans Narrow"/>
              </a:rPr>
              <a:t>Functionality</a:t>
            </a:r>
            <a:r>
              <a:rPr lang="en">
                <a:solidFill>
                  <a:srgbClr val="000000"/>
                </a:solidFill>
                <a:latin typeface="PT Sans Narrow"/>
                <a:ea typeface="PT Sans Narrow"/>
                <a:cs typeface="PT Sans Narrow"/>
                <a:sym typeface="PT Sans Narrow"/>
              </a:rPr>
              <a:t> – Allows developers to concentrate on their application's core features.</a:t>
            </a:r>
            <a:endParaRPr sz="2200"/>
          </a:p>
        </p:txBody>
      </p:sp>
      <p:cxnSp>
        <p:nvCxnSpPr>
          <p:cNvPr id="108" name="Google Shape;108;p17"/>
          <p:cNvCxnSpPr/>
          <p:nvPr/>
        </p:nvCxnSpPr>
        <p:spPr>
          <a:xfrm>
            <a:off x="418675" y="3056375"/>
            <a:ext cx="8017800" cy="21000"/>
          </a:xfrm>
          <a:prstGeom prst="straightConnector1">
            <a:avLst/>
          </a:prstGeom>
          <a:noFill/>
          <a:ln cap="flat" cmpd="sng" w="28575">
            <a:solidFill>
              <a:schemeClr val="accent1"/>
            </a:solidFill>
            <a:prstDash val="dot"/>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p:nvPr/>
        </p:nvSpPr>
        <p:spPr>
          <a:xfrm>
            <a:off x="2663700" y="818025"/>
            <a:ext cx="3474900" cy="3154500"/>
          </a:xfrm>
          <a:prstGeom prst="ellipse">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4" name="Google Shape;114;p18"/>
          <p:cNvSpPr txBox="1"/>
          <p:nvPr/>
        </p:nvSpPr>
        <p:spPr>
          <a:xfrm>
            <a:off x="3317250" y="1680823"/>
            <a:ext cx="2167800" cy="14289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b="1" lang="en" sz="3650">
                <a:solidFill>
                  <a:schemeClr val="accent1"/>
                </a:solidFill>
                <a:latin typeface="PT Sans Narrow"/>
                <a:ea typeface="PT Sans Narrow"/>
                <a:cs typeface="PT Sans Narrow"/>
                <a:sym typeface="PT Sans Narrow"/>
              </a:rPr>
              <a:t>Functional Partitioning of 3D-HAR</a:t>
            </a:r>
            <a:endParaRPr b="1" sz="3650">
              <a:solidFill>
                <a:schemeClr val="accent1"/>
              </a:solidFill>
              <a:latin typeface="PT Sans Narrow"/>
              <a:ea typeface="PT Sans Narrow"/>
              <a:cs typeface="PT Sans Narrow"/>
              <a:sym typeface="PT Sans Narrow"/>
            </a:endParaRPr>
          </a:p>
        </p:txBody>
      </p:sp>
      <p:cxnSp>
        <p:nvCxnSpPr>
          <p:cNvPr id="115" name="Google Shape;115;p18"/>
          <p:cNvCxnSpPr>
            <a:stCxn id="113" idx="1"/>
          </p:cNvCxnSpPr>
          <p:nvPr/>
        </p:nvCxnSpPr>
        <p:spPr>
          <a:xfrm flipH="1">
            <a:off x="459387" y="1279991"/>
            <a:ext cx="2713200" cy="8700"/>
          </a:xfrm>
          <a:prstGeom prst="straightConnector1">
            <a:avLst/>
          </a:prstGeom>
          <a:noFill/>
          <a:ln cap="flat" cmpd="sng" w="76200">
            <a:solidFill>
              <a:schemeClr val="accent1"/>
            </a:solidFill>
            <a:prstDash val="solid"/>
            <a:round/>
            <a:headEnd len="med" w="med" type="none"/>
            <a:tailEnd len="med" w="med" type="none"/>
          </a:ln>
        </p:spPr>
      </p:cxnSp>
      <p:sp>
        <p:nvSpPr>
          <p:cNvPr id="116" name="Google Shape;116;p18"/>
          <p:cNvSpPr txBox="1"/>
          <p:nvPr/>
        </p:nvSpPr>
        <p:spPr>
          <a:xfrm>
            <a:off x="455550" y="8180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accent1"/>
                </a:solidFill>
                <a:latin typeface="Average"/>
                <a:ea typeface="Average"/>
                <a:cs typeface="Average"/>
                <a:sym typeface="Average"/>
              </a:rPr>
              <a:t>Core Model Services  </a:t>
            </a:r>
            <a:endParaRPr sz="2400">
              <a:solidFill>
                <a:schemeClr val="accent1"/>
              </a:solidFill>
              <a:latin typeface="Average"/>
              <a:ea typeface="Average"/>
              <a:cs typeface="Average"/>
              <a:sym typeface="Average"/>
            </a:endParaRPr>
          </a:p>
        </p:txBody>
      </p:sp>
      <p:cxnSp>
        <p:nvCxnSpPr>
          <p:cNvPr id="117" name="Google Shape;117;p18"/>
          <p:cNvCxnSpPr/>
          <p:nvPr/>
        </p:nvCxnSpPr>
        <p:spPr>
          <a:xfrm rot="10800000">
            <a:off x="-60588" y="2395266"/>
            <a:ext cx="2724300" cy="0"/>
          </a:xfrm>
          <a:prstGeom prst="straightConnector1">
            <a:avLst/>
          </a:prstGeom>
          <a:noFill/>
          <a:ln cap="flat" cmpd="sng" w="76200">
            <a:solidFill>
              <a:schemeClr val="accent1"/>
            </a:solidFill>
            <a:prstDash val="solid"/>
            <a:round/>
            <a:headEnd len="med" w="med" type="none"/>
            <a:tailEnd len="med" w="med" type="none"/>
          </a:ln>
        </p:spPr>
      </p:cxnSp>
      <p:sp>
        <p:nvSpPr>
          <p:cNvPr id="118" name="Google Shape;118;p18"/>
          <p:cNvSpPr txBox="1"/>
          <p:nvPr/>
        </p:nvSpPr>
        <p:spPr>
          <a:xfrm>
            <a:off x="459375" y="3000225"/>
            <a:ext cx="25206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accent1"/>
                </a:solidFill>
                <a:latin typeface="Average"/>
                <a:ea typeface="Average"/>
                <a:cs typeface="Average"/>
                <a:sym typeface="Average"/>
              </a:rPr>
              <a:t>Scene Services </a:t>
            </a:r>
            <a:endParaRPr sz="2400">
              <a:solidFill>
                <a:schemeClr val="accent1"/>
              </a:solidFill>
              <a:latin typeface="Average"/>
              <a:ea typeface="Average"/>
              <a:cs typeface="Average"/>
              <a:sym typeface="Average"/>
            </a:endParaRPr>
          </a:p>
        </p:txBody>
      </p:sp>
      <p:cxnSp>
        <p:nvCxnSpPr>
          <p:cNvPr id="119" name="Google Shape;119;p18"/>
          <p:cNvCxnSpPr/>
          <p:nvPr/>
        </p:nvCxnSpPr>
        <p:spPr>
          <a:xfrm rot="10800000">
            <a:off x="448287" y="3523416"/>
            <a:ext cx="2724300" cy="0"/>
          </a:xfrm>
          <a:prstGeom prst="straightConnector1">
            <a:avLst/>
          </a:prstGeom>
          <a:noFill/>
          <a:ln cap="flat" cmpd="sng" w="76200">
            <a:solidFill>
              <a:schemeClr val="accent1"/>
            </a:solidFill>
            <a:prstDash val="solid"/>
            <a:round/>
            <a:headEnd len="med" w="med" type="none"/>
            <a:tailEnd len="med" w="med" type="none"/>
          </a:ln>
        </p:spPr>
      </p:cxnSp>
      <p:sp>
        <p:nvSpPr>
          <p:cNvPr id="120" name="Google Shape;120;p18"/>
          <p:cNvSpPr txBox="1"/>
          <p:nvPr/>
        </p:nvSpPr>
        <p:spPr>
          <a:xfrm>
            <a:off x="-20175" y="194827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accent1"/>
                </a:solidFill>
                <a:latin typeface="Average"/>
                <a:ea typeface="Average"/>
                <a:cs typeface="Average"/>
                <a:sym typeface="Average"/>
              </a:rPr>
              <a:t>Transformer Services</a:t>
            </a:r>
            <a:endParaRPr sz="2400">
              <a:solidFill>
                <a:schemeClr val="accent1"/>
              </a:solidFill>
              <a:latin typeface="Average"/>
              <a:ea typeface="Average"/>
              <a:cs typeface="Average"/>
              <a:sym typeface="Average"/>
            </a:endParaRPr>
          </a:p>
        </p:txBody>
      </p:sp>
      <p:sp>
        <p:nvSpPr>
          <p:cNvPr id="121" name="Google Shape;121;p18"/>
          <p:cNvSpPr txBox="1"/>
          <p:nvPr/>
        </p:nvSpPr>
        <p:spPr>
          <a:xfrm>
            <a:off x="5641450" y="765500"/>
            <a:ext cx="37347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200">
                <a:solidFill>
                  <a:schemeClr val="accent1"/>
                </a:solidFill>
                <a:latin typeface="Average"/>
                <a:ea typeface="Average"/>
                <a:cs typeface="Average"/>
                <a:sym typeface="Average"/>
              </a:rPr>
              <a:t>Virtual Rendering Services </a:t>
            </a:r>
            <a:endParaRPr sz="2400">
              <a:solidFill>
                <a:schemeClr val="accent1"/>
              </a:solidFill>
              <a:latin typeface="Average"/>
              <a:ea typeface="Average"/>
              <a:cs typeface="Average"/>
              <a:sym typeface="Average"/>
            </a:endParaRPr>
          </a:p>
        </p:txBody>
      </p:sp>
      <p:sp>
        <p:nvSpPr>
          <p:cNvPr id="122" name="Google Shape;122;p18"/>
          <p:cNvSpPr txBox="1"/>
          <p:nvPr/>
        </p:nvSpPr>
        <p:spPr>
          <a:xfrm>
            <a:off x="5881125" y="3030800"/>
            <a:ext cx="3495000" cy="5079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100">
                <a:solidFill>
                  <a:schemeClr val="accent1"/>
                </a:solidFill>
                <a:latin typeface="Average"/>
                <a:ea typeface="Average"/>
                <a:cs typeface="Average"/>
                <a:sym typeface="Average"/>
              </a:rPr>
              <a:t>Physical Rendering Services </a:t>
            </a:r>
            <a:endParaRPr sz="2300">
              <a:solidFill>
                <a:schemeClr val="accent1"/>
              </a:solidFill>
              <a:latin typeface="Average"/>
              <a:ea typeface="Average"/>
              <a:cs typeface="Average"/>
              <a:sym typeface="Average"/>
            </a:endParaRPr>
          </a:p>
        </p:txBody>
      </p:sp>
      <p:cxnSp>
        <p:nvCxnSpPr>
          <p:cNvPr id="123" name="Google Shape;123;p18"/>
          <p:cNvCxnSpPr/>
          <p:nvPr/>
        </p:nvCxnSpPr>
        <p:spPr>
          <a:xfrm flipH="1">
            <a:off x="5640800" y="1284775"/>
            <a:ext cx="3385800" cy="3900"/>
          </a:xfrm>
          <a:prstGeom prst="straightConnector1">
            <a:avLst/>
          </a:prstGeom>
          <a:noFill/>
          <a:ln cap="flat" cmpd="sng" w="76200">
            <a:solidFill>
              <a:schemeClr val="accent1"/>
            </a:solidFill>
            <a:prstDash val="solid"/>
            <a:round/>
            <a:headEnd len="med" w="med" type="none"/>
            <a:tailEnd len="med" w="med" type="none"/>
          </a:ln>
        </p:spPr>
      </p:cxnSp>
      <p:cxnSp>
        <p:nvCxnSpPr>
          <p:cNvPr id="124" name="Google Shape;124;p18"/>
          <p:cNvCxnSpPr/>
          <p:nvPr/>
        </p:nvCxnSpPr>
        <p:spPr>
          <a:xfrm rot="10800000">
            <a:off x="5629900" y="3523475"/>
            <a:ext cx="3441000" cy="2070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Mapping of Functional Requirements </a:t>
            </a:r>
            <a:endParaRPr/>
          </a:p>
        </p:txBody>
      </p:sp>
      <p:pic>
        <p:nvPicPr>
          <p:cNvPr id="130" name="Google Shape;130;p19"/>
          <p:cNvPicPr preferRelativeResize="0"/>
          <p:nvPr/>
        </p:nvPicPr>
        <p:blipFill>
          <a:blip r:embed="rId3">
            <a:alphaModFix/>
          </a:blip>
          <a:stretch>
            <a:fillRect/>
          </a:stretch>
        </p:blipFill>
        <p:spPr>
          <a:xfrm>
            <a:off x="1355975" y="1152425"/>
            <a:ext cx="6056050" cy="370245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GNUstep Component Changes for 3D-HAR</a:t>
            </a:r>
            <a:endParaRPr/>
          </a:p>
        </p:txBody>
      </p:sp>
      <p:sp>
        <p:nvSpPr>
          <p:cNvPr id="136" name="Google Shape;136;p20"/>
          <p:cNvSpPr txBox="1"/>
          <p:nvPr>
            <p:ph idx="1" type="body"/>
          </p:nvPr>
        </p:nvSpPr>
        <p:spPr>
          <a:xfrm>
            <a:off x="311700" y="1228625"/>
            <a:ext cx="8520600" cy="707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PT Sans Narrow"/>
              <a:buChar char="●"/>
            </a:pPr>
            <a:r>
              <a:rPr lang="en" sz="1600">
                <a:solidFill>
                  <a:srgbClr val="000000"/>
                </a:solidFill>
                <a:latin typeface="PT Sans Narrow"/>
                <a:ea typeface="PT Sans Narrow"/>
                <a:cs typeface="PT Sans Narrow"/>
                <a:sym typeface="PT Sans Narrow"/>
              </a:rPr>
              <a:t>New 3D classes should derive from NSObject to ensure compatibility with GNUstep’s existing object-oriented framework</a:t>
            </a:r>
            <a:endParaRPr>
              <a:latin typeface="PT Sans Narrow"/>
              <a:ea typeface="PT Sans Narrow"/>
              <a:cs typeface="PT Sans Narrow"/>
              <a:sym typeface="PT Sans Narrow"/>
            </a:endParaRPr>
          </a:p>
        </p:txBody>
      </p:sp>
      <p:sp>
        <p:nvSpPr>
          <p:cNvPr id="137" name="Google Shape;137;p20"/>
          <p:cNvSpPr txBox="1"/>
          <p:nvPr>
            <p:ph idx="1" type="body"/>
          </p:nvPr>
        </p:nvSpPr>
        <p:spPr>
          <a:xfrm>
            <a:off x="311700" y="1960175"/>
            <a:ext cx="8520600" cy="707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PT Sans Narrow"/>
              <a:buChar char="●"/>
            </a:pPr>
            <a:r>
              <a:rPr lang="en" sz="1600">
                <a:solidFill>
                  <a:srgbClr val="000000"/>
                </a:solidFill>
                <a:latin typeface="PT Sans Narrow"/>
                <a:ea typeface="PT Sans Narrow"/>
                <a:cs typeface="PT Sans Narrow"/>
                <a:sym typeface="PT Sans Narrow"/>
              </a:rPr>
              <a:t>A new rendering engine must be integrated to support 3D visualization (OpenGL, Metal, Vulkan, etc.).</a:t>
            </a:r>
            <a:endParaRPr>
              <a:latin typeface="PT Sans Narrow"/>
              <a:ea typeface="PT Sans Narrow"/>
              <a:cs typeface="PT Sans Narrow"/>
              <a:sym typeface="PT Sans Narrow"/>
            </a:endParaRPr>
          </a:p>
        </p:txBody>
      </p:sp>
      <p:sp>
        <p:nvSpPr>
          <p:cNvPr id="138" name="Google Shape;138;p20"/>
          <p:cNvSpPr txBox="1"/>
          <p:nvPr>
            <p:ph idx="1" type="body"/>
          </p:nvPr>
        </p:nvSpPr>
        <p:spPr>
          <a:xfrm>
            <a:off x="311700" y="2495550"/>
            <a:ext cx="8520600" cy="707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PT Sans Narrow"/>
              <a:buChar char="●"/>
            </a:pPr>
            <a:r>
              <a:rPr lang="en" sz="1600">
                <a:solidFill>
                  <a:srgbClr val="000000"/>
                </a:solidFill>
                <a:latin typeface="PT Sans Narrow"/>
                <a:ea typeface="PT Sans Narrow"/>
                <a:cs typeface="PT Sans Narrow"/>
                <a:sym typeface="PT Sans Narrow"/>
              </a:rPr>
              <a:t>New UI elements in Gorm for designing and manipulating 3D objects.</a:t>
            </a:r>
            <a:endParaRPr sz="2000">
              <a:latin typeface="PT Sans Narrow"/>
              <a:ea typeface="PT Sans Narrow"/>
              <a:cs typeface="PT Sans Narrow"/>
              <a:sym typeface="PT Sans Narrow"/>
            </a:endParaRPr>
          </a:p>
        </p:txBody>
      </p:sp>
      <p:sp>
        <p:nvSpPr>
          <p:cNvPr id="139" name="Google Shape;139;p20"/>
          <p:cNvSpPr txBox="1"/>
          <p:nvPr>
            <p:ph idx="1" type="body"/>
          </p:nvPr>
        </p:nvSpPr>
        <p:spPr>
          <a:xfrm>
            <a:off x="311700" y="3672775"/>
            <a:ext cx="8520600" cy="707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PT Sans Narrow"/>
              <a:buChar char="●"/>
            </a:pPr>
            <a:r>
              <a:rPr lang="en" sz="1600">
                <a:solidFill>
                  <a:srgbClr val="000000"/>
                </a:solidFill>
                <a:latin typeface="PT Sans Narrow"/>
                <a:ea typeface="PT Sans Narrow"/>
                <a:cs typeface="PT Sans Narrow"/>
                <a:sym typeface="PT Sans Narrow"/>
              </a:rPr>
              <a:t>Gorm must be updated to make 3D objects interactable with a mouse and keyboard.</a:t>
            </a:r>
            <a:endParaRPr sz="2000">
              <a:latin typeface="PT Sans Narrow"/>
              <a:ea typeface="PT Sans Narrow"/>
              <a:cs typeface="PT Sans Narrow"/>
              <a:sym typeface="PT Sans Narrow"/>
            </a:endParaRPr>
          </a:p>
        </p:txBody>
      </p:sp>
      <p:sp>
        <p:nvSpPr>
          <p:cNvPr id="140" name="Google Shape;140;p20"/>
          <p:cNvSpPr txBox="1"/>
          <p:nvPr>
            <p:ph idx="1" type="body"/>
          </p:nvPr>
        </p:nvSpPr>
        <p:spPr>
          <a:xfrm>
            <a:off x="311700" y="4237325"/>
            <a:ext cx="8520600" cy="707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PT Sans Narrow"/>
              <a:buChar char="●"/>
            </a:pPr>
            <a:r>
              <a:rPr lang="en" sz="1600">
                <a:solidFill>
                  <a:srgbClr val="000000"/>
                </a:solidFill>
                <a:latin typeface="PT Sans Narrow"/>
                <a:ea typeface="PT Sans Narrow"/>
                <a:cs typeface="PT Sans Narrow"/>
                <a:sym typeface="PT Sans Narrow"/>
              </a:rPr>
              <a:t>Scene object hierarchy system to handle multiple 3D objects and lighting.</a:t>
            </a:r>
            <a:endParaRPr sz="2000">
              <a:latin typeface="PT Sans Narrow"/>
              <a:ea typeface="PT Sans Narrow"/>
              <a:cs typeface="PT Sans Narrow"/>
              <a:sym typeface="PT Sans Narrow"/>
            </a:endParaRPr>
          </a:p>
        </p:txBody>
      </p:sp>
      <p:cxnSp>
        <p:nvCxnSpPr>
          <p:cNvPr id="141" name="Google Shape;141;p20"/>
          <p:cNvCxnSpPr/>
          <p:nvPr/>
        </p:nvCxnSpPr>
        <p:spPr>
          <a:xfrm>
            <a:off x="418675" y="3284975"/>
            <a:ext cx="8017800" cy="21000"/>
          </a:xfrm>
          <a:prstGeom prst="straightConnector1">
            <a:avLst/>
          </a:prstGeom>
          <a:noFill/>
          <a:ln cap="flat" cmpd="sng" w="28575">
            <a:solidFill>
              <a:schemeClr val="accent1"/>
            </a:solidFill>
            <a:prstDash val="dot"/>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44925" y="175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and Interface Changes I</a:t>
            </a:r>
            <a:endParaRPr/>
          </a:p>
        </p:txBody>
      </p:sp>
      <p:sp>
        <p:nvSpPr>
          <p:cNvPr id="147" name="Google Shape;147;p21"/>
          <p:cNvSpPr txBox="1"/>
          <p:nvPr>
            <p:ph idx="1" type="body"/>
          </p:nvPr>
        </p:nvSpPr>
        <p:spPr>
          <a:xfrm>
            <a:off x="3718475" y="3791000"/>
            <a:ext cx="4343400" cy="8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000000"/>
                </a:solidFill>
                <a:latin typeface="PT Sans Narrow"/>
                <a:ea typeface="PT Sans Narrow"/>
                <a:cs typeface="PT Sans Narrow"/>
                <a:sym typeface="PT Sans Narrow"/>
              </a:rPr>
              <a:t>M</a:t>
            </a:r>
            <a:r>
              <a:rPr b="1" lang="en" sz="1900">
                <a:solidFill>
                  <a:srgbClr val="000000"/>
                </a:solidFill>
                <a:latin typeface="PT Sans Narrow"/>
                <a:ea typeface="PT Sans Narrow"/>
                <a:cs typeface="PT Sans Narrow"/>
                <a:sym typeface="PT Sans Narrow"/>
              </a:rPr>
              <a:t>anagement of objects and lighting in 3D space</a:t>
            </a:r>
            <a:endParaRPr b="1" sz="1900">
              <a:solidFill>
                <a:srgbClr val="000000"/>
              </a:solidFill>
              <a:latin typeface="PT Sans Narrow"/>
              <a:ea typeface="PT Sans Narrow"/>
              <a:cs typeface="PT Sans Narrow"/>
              <a:sym typeface="PT Sans Narrow"/>
            </a:endParaRPr>
          </a:p>
          <a:p>
            <a:pPr indent="0" lvl="0" marL="0" rtl="0" algn="l">
              <a:spcBef>
                <a:spcPts val="0"/>
              </a:spcBef>
              <a:spcAft>
                <a:spcPts val="0"/>
              </a:spcAft>
              <a:buNone/>
            </a:pPr>
            <a:r>
              <a:rPr i="1" lang="en" sz="1700">
                <a:solidFill>
                  <a:srgbClr val="000000"/>
                </a:solidFill>
                <a:latin typeface="PT Sans Narrow"/>
                <a:ea typeface="PT Sans Narrow"/>
                <a:cs typeface="PT Sans Narrow"/>
                <a:sym typeface="PT Sans Narrow"/>
              </a:rPr>
              <a:t>Changed directory/file: libs-gui/3DScene </a:t>
            </a:r>
            <a:endParaRPr i="1" sz="1700">
              <a:solidFill>
                <a:srgbClr val="000000"/>
              </a:solidFill>
              <a:latin typeface="PT Sans Narrow"/>
              <a:ea typeface="PT Sans Narrow"/>
              <a:cs typeface="PT Sans Narrow"/>
              <a:sym typeface="PT Sans Narrow"/>
            </a:endParaRPr>
          </a:p>
          <a:p>
            <a:pPr indent="0" lvl="0" marL="0" rtl="0" algn="l">
              <a:spcBef>
                <a:spcPts val="0"/>
              </a:spcBef>
              <a:spcAft>
                <a:spcPts val="0"/>
              </a:spcAft>
              <a:buNone/>
            </a:pPr>
            <a:r>
              <a:t/>
            </a:r>
            <a:endParaRPr sz="1500">
              <a:solidFill>
                <a:srgbClr val="000000"/>
              </a:solidFill>
              <a:latin typeface="PT Sans Narrow"/>
              <a:ea typeface="PT Sans Narrow"/>
              <a:cs typeface="PT Sans Narrow"/>
              <a:sym typeface="PT Sans Narrow"/>
            </a:endParaRPr>
          </a:p>
        </p:txBody>
      </p:sp>
      <p:cxnSp>
        <p:nvCxnSpPr>
          <p:cNvPr id="148" name="Google Shape;148;p21"/>
          <p:cNvCxnSpPr/>
          <p:nvPr/>
        </p:nvCxnSpPr>
        <p:spPr>
          <a:xfrm flipH="1">
            <a:off x="3084800" y="797350"/>
            <a:ext cx="300" cy="4368900"/>
          </a:xfrm>
          <a:prstGeom prst="straightConnector1">
            <a:avLst/>
          </a:prstGeom>
          <a:noFill/>
          <a:ln cap="flat" cmpd="sng" w="76200">
            <a:solidFill>
              <a:schemeClr val="accent4"/>
            </a:solidFill>
            <a:prstDash val="solid"/>
            <a:round/>
            <a:headEnd len="med" w="med" type="none"/>
            <a:tailEnd len="med" w="med" type="none"/>
          </a:ln>
        </p:spPr>
      </p:cxnSp>
      <p:sp>
        <p:nvSpPr>
          <p:cNvPr id="149" name="Google Shape;149;p21"/>
          <p:cNvSpPr/>
          <p:nvPr/>
        </p:nvSpPr>
        <p:spPr>
          <a:xfrm>
            <a:off x="2540350" y="3615900"/>
            <a:ext cx="1088700" cy="1088700"/>
          </a:xfrm>
          <a:prstGeom prst="ellipse">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0" name="Google Shape;150;p21"/>
          <p:cNvSpPr/>
          <p:nvPr/>
        </p:nvSpPr>
        <p:spPr>
          <a:xfrm>
            <a:off x="2540350" y="2377650"/>
            <a:ext cx="1088700" cy="1088700"/>
          </a:xfrm>
          <a:prstGeom prst="ellipse">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1" name="Google Shape;151;p21"/>
          <p:cNvSpPr/>
          <p:nvPr/>
        </p:nvSpPr>
        <p:spPr>
          <a:xfrm>
            <a:off x="2540350" y="1120350"/>
            <a:ext cx="1088700" cy="1088700"/>
          </a:xfrm>
          <a:prstGeom prst="ellipse">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2" name="Google Shape;152;p21"/>
          <p:cNvSpPr txBox="1"/>
          <p:nvPr/>
        </p:nvSpPr>
        <p:spPr>
          <a:xfrm>
            <a:off x="2674750" y="1367200"/>
            <a:ext cx="8199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accent4"/>
                </a:solidFill>
                <a:latin typeface="Open Sans"/>
                <a:ea typeface="Open Sans"/>
                <a:cs typeface="Open Sans"/>
                <a:sym typeface="Open Sans"/>
              </a:rPr>
              <a:t>CMS</a:t>
            </a:r>
            <a:endParaRPr sz="1600">
              <a:solidFill>
                <a:schemeClr val="accent4"/>
              </a:solidFill>
              <a:latin typeface="Open Sans"/>
              <a:ea typeface="Open Sans"/>
              <a:cs typeface="Open Sans"/>
              <a:sym typeface="Open Sans"/>
            </a:endParaRPr>
          </a:p>
        </p:txBody>
      </p:sp>
      <p:sp>
        <p:nvSpPr>
          <p:cNvPr id="153" name="Google Shape;153;p21"/>
          <p:cNvSpPr txBox="1"/>
          <p:nvPr/>
        </p:nvSpPr>
        <p:spPr>
          <a:xfrm>
            <a:off x="2791449" y="2630700"/>
            <a:ext cx="819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accent4"/>
                </a:solidFill>
                <a:latin typeface="Open Sans"/>
                <a:ea typeface="Open Sans"/>
                <a:cs typeface="Open Sans"/>
                <a:sym typeface="Open Sans"/>
              </a:rPr>
              <a:t>TS</a:t>
            </a:r>
            <a:endParaRPr sz="2400">
              <a:solidFill>
                <a:schemeClr val="accent4"/>
              </a:solidFill>
              <a:latin typeface="Open Sans"/>
              <a:ea typeface="Open Sans"/>
              <a:cs typeface="Open Sans"/>
              <a:sym typeface="Open Sans"/>
            </a:endParaRPr>
          </a:p>
        </p:txBody>
      </p:sp>
      <p:sp>
        <p:nvSpPr>
          <p:cNvPr id="154" name="Google Shape;154;p21"/>
          <p:cNvSpPr txBox="1"/>
          <p:nvPr/>
        </p:nvSpPr>
        <p:spPr>
          <a:xfrm>
            <a:off x="2786005" y="3902900"/>
            <a:ext cx="7503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accent4"/>
                </a:solidFill>
                <a:latin typeface="Open Sans"/>
                <a:ea typeface="Open Sans"/>
                <a:cs typeface="Open Sans"/>
                <a:sym typeface="Open Sans"/>
              </a:rPr>
              <a:t>SS</a:t>
            </a:r>
            <a:endParaRPr sz="2400">
              <a:solidFill>
                <a:schemeClr val="accent4"/>
              </a:solidFill>
              <a:latin typeface="Open Sans"/>
              <a:ea typeface="Open Sans"/>
              <a:cs typeface="Open Sans"/>
              <a:sym typeface="Open Sans"/>
            </a:endParaRPr>
          </a:p>
        </p:txBody>
      </p:sp>
      <p:sp>
        <p:nvSpPr>
          <p:cNvPr id="155" name="Google Shape;155;p21"/>
          <p:cNvSpPr txBox="1"/>
          <p:nvPr/>
        </p:nvSpPr>
        <p:spPr>
          <a:xfrm>
            <a:off x="-31275" y="1411500"/>
            <a:ext cx="2667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Core Model Services</a:t>
            </a:r>
            <a:r>
              <a:rPr lang="en" sz="1800">
                <a:solidFill>
                  <a:schemeClr val="dk2"/>
                </a:solidFill>
                <a:latin typeface="Open Sans"/>
                <a:ea typeface="Open Sans"/>
                <a:cs typeface="Open Sans"/>
                <a:sym typeface="Open Sans"/>
              </a:rPr>
              <a:t> </a:t>
            </a:r>
            <a:endParaRPr sz="1800">
              <a:solidFill>
                <a:schemeClr val="dk2"/>
              </a:solidFill>
              <a:latin typeface="Open Sans"/>
              <a:ea typeface="Open Sans"/>
              <a:cs typeface="Open Sans"/>
              <a:sym typeface="Open Sans"/>
            </a:endParaRPr>
          </a:p>
        </p:txBody>
      </p:sp>
      <p:sp>
        <p:nvSpPr>
          <p:cNvPr id="156" name="Google Shape;156;p21"/>
          <p:cNvSpPr txBox="1"/>
          <p:nvPr/>
        </p:nvSpPr>
        <p:spPr>
          <a:xfrm>
            <a:off x="-31275" y="2728600"/>
            <a:ext cx="2667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Transformer</a:t>
            </a:r>
            <a:r>
              <a:rPr b="1" lang="en" sz="1800">
                <a:solidFill>
                  <a:schemeClr val="dk2"/>
                </a:solidFill>
                <a:latin typeface="Open Sans"/>
                <a:ea typeface="Open Sans"/>
                <a:cs typeface="Open Sans"/>
                <a:sym typeface="Open Sans"/>
              </a:rPr>
              <a:t> Services</a:t>
            </a:r>
            <a:endParaRPr b="1" sz="1800">
              <a:solidFill>
                <a:schemeClr val="dk2"/>
              </a:solidFill>
              <a:latin typeface="Open Sans"/>
              <a:ea typeface="Open Sans"/>
              <a:cs typeface="Open Sans"/>
              <a:sym typeface="Open Sans"/>
            </a:endParaRPr>
          </a:p>
        </p:txBody>
      </p:sp>
      <p:sp>
        <p:nvSpPr>
          <p:cNvPr id="157" name="Google Shape;157;p21"/>
          <p:cNvSpPr txBox="1"/>
          <p:nvPr/>
        </p:nvSpPr>
        <p:spPr>
          <a:xfrm>
            <a:off x="-31275" y="3955700"/>
            <a:ext cx="24168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Scene Services</a:t>
            </a:r>
            <a:endParaRPr b="1" sz="1800">
              <a:solidFill>
                <a:schemeClr val="dk2"/>
              </a:solidFill>
              <a:latin typeface="Open Sans"/>
              <a:ea typeface="Open Sans"/>
              <a:cs typeface="Open Sans"/>
              <a:sym typeface="Open Sans"/>
            </a:endParaRPr>
          </a:p>
        </p:txBody>
      </p:sp>
      <p:sp>
        <p:nvSpPr>
          <p:cNvPr id="158" name="Google Shape;158;p21"/>
          <p:cNvSpPr txBox="1"/>
          <p:nvPr/>
        </p:nvSpPr>
        <p:spPr>
          <a:xfrm>
            <a:off x="3774850" y="1373950"/>
            <a:ext cx="47361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latin typeface="PT Sans Narrow"/>
                <a:ea typeface="PT Sans Narrow"/>
                <a:cs typeface="PT Sans Narrow"/>
                <a:sym typeface="PT Sans Narrow"/>
              </a:rPr>
              <a:t>New classes to represent 3D object representation</a:t>
            </a:r>
            <a:endParaRPr b="1" sz="1900">
              <a:latin typeface="PT Sans Narrow"/>
              <a:ea typeface="PT Sans Narrow"/>
              <a:cs typeface="PT Sans Narrow"/>
              <a:sym typeface="PT Sans Narrow"/>
            </a:endParaRPr>
          </a:p>
          <a:p>
            <a:pPr indent="0" lvl="0" marL="0" rtl="0" algn="l">
              <a:lnSpc>
                <a:spcPct val="115000"/>
              </a:lnSpc>
              <a:spcBef>
                <a:spcPts val="0"/>
              </a:spcBef>
              <a:spcAft>
                <a:spcPts val="0"/>
              </a:spcAft>
              <a:buNone/>
            </a:pPr>
            <a:r>
              <a:rPr i="1" lang="en" sz="1700">
                <a:latin typeface="PT Sans Narrow"/>
                <a:ea typeface="PT Sans Narrow"/>
                <a:cs typeface="PT Sans Narrow"/>
                <a:sym typeface="PT Sans Narrow"/>
              </a:rPr>
              <a:t>Changed directory/file: libs-base/3DModel </a:t>
            </a:r>
            <a:r>
              <a:rPr lang="en" sz="1700">
                <a:latin typeface="PT Sans Narrow"/>
                <a:ea typeface="PT Sans Narrow"/>
                <a:cs typeface="PT Sans Narrow"/>
                <a:sym typeface="PT Sans Narrow"/>
              </a:rPr>
              <a:t> </a:t>
            </a:r>
            <a:endParaRPr sz="1700">
              <a:latin typeface="PT Sans Narrow"/>
              <a:ea typeface="PT Sans Narrow"/>
              <a:cs typeface="PT Sans Narrow"/>
              <a:sym typeface="PT Sans Narrow"/>
            </a:endParaRPr>
          </a:p>
          <a:p>
            <a:pPr indent="0" lvl="0" marL="457200" rtl="0" algn="l">
              <a:lnSpc>
                <a:spcPct val="115000"/>
              </a:lnSpc>
              <a:spcBef>
                <a:spcPts val="0"/>
              </a:spcBef>
              <a:spcAft>
                <a:spcPts val="0"/>
              </a:spcAft>
              <a:buNone/>
            </a:pPr>
            <a:r>
              <a:t/>
            </a:r>
            <a:endParaRPr sz="1700">
              <a:latin typeface="PT Sans Narrow"/>
              <a:ea typeface="PT Sans Narrow"/>
              <a:cs typeface="PT Sans Narrow"/>
              <a:sym typeface="PT Sans Narrow"/>
            </a:endParaRPr>
          </a:p>
          <a:p>
            <a:pPr indent="0" lvl="0" marL="0" rtl="0" algn="l">
              <a:spcBef>
                <a:spcPts val="0"/>
              </a:spcBef>
              <a:spcAft>
                <a:spcPts val="0"/>
              </a:spcAft>
              <a:buNone/>
            </a:pPr>
            <a:r>
              <a:t/>
            </a:r>
            <a:endParaRPr sz="2000">
              <a:solidFill>
                <a:schemeClr val="dk2"/>
              </a:solidFill>
              <a:latin typeface="Open Sans"/>
              <a:ea typeface="Open Sans"/>
              <a:cs typeface="Open Sans"/>
              <a:sym typeface="Open Sans"/>
            </a:endParaRPr>
          </a:p>
        </p:txBody>
      </p:sp>
      <p:sp>
        <p:nvSpPr>
          <p:cNvPr id="159" name="Google Shape;159;p21"/>
          <p:cNvSpPr txBox="1"/>
          <p:nvPr/>
        </p:nvSpPr>
        <p:spPr>
          <a:xfrm>
            <a:off x="3774850" y="2628100"/>
            <a:ext cx="47361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latin typeface="PT Sans Narrow"/>
                <a:ea typeface="PT Sans Narrow"/>
                <a:cs typeface="PT Sans Narrow"/>
                <a:sym typeface="PT Sans Narrow"/>
              </a:rPr>
              <a:t>F</a:t>
            </a:r>
            <a:r>
              <a:rPr b="1" lang="en" sz="1900">
                <a:latin typeface="PT Sans Narrow"/>
                <a:ea typeface="PT Sans Narrow"/>
                <a:cs typeface="PT Sans Narrow"/>
                <a:sym typeface="PT Sans Narrow"/>
              </a:rPr>
              <a:t>unctions for scaling, rotating, and interaction</a:t>
            </a:r>
            <a:endParaRPr b="1" sz="2300">
              <a:latin typeface="PT Sans Narrow"/>
              <a:ea typeface="PT Sans Narrow"/>
              <a:cs typeface="PT Sans Narrow"/>
              <a:sym typeface="PT Sans Narrow"/>
            </a:endParaRPr>
          </a:p>
          <a:p>
            <a:pPr indent="0" lvl="0" marL="0" rtl="0" algn="l">
              <a:lnSpc>
                <a:spcPct val="115000"/>
              </a:lnSpc>
              <a:spcBef>
                <a:spcPts val="0"/>
              </a:spcBef>
              <a:spcAft>
                <a:spcPts val="0"/>
              </a:spcAft>
              <a:buNone/>
            </a:pPr>
            <a:r>
              <a:rPr i="1" lang="en" sz="1700">
                <a:latin typeface="PT Sans Narrow"/>
                <a:ea typeface="PT Sans Narrow"/>
                <a:cs typeface="PT Sans Narrow"/>
                <a:sym typeface="PT Sans Narrow"/>
              </a:rPr>
              <a:t>Changed directory/file: libs-gui/3DTransform</a:t>
            </a:r>
            <a:endParaRPr sz="2000">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