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Average"/>
      <p:regular r:id="rId32"/>
    </p:embeddedFont>
    <p:embeddedFont>
      <p:font typeface="Oswald"/>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7DE20D-716C-409B-88DF-E97B2F2783DB}">
  <a:tblStyle styleId="{207DE20D-716C-409B-88DF-E97B2F2783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fdacca8f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fdacca8f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59bbde9b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59bbde9b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fdacca8f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fdacca8f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fdacca8fd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fdacca8fd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fdacca8fd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fdacca8fd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e7c5ed4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e7c5ed4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ebd4964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3ebd4964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e7c5ed4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e7c5ed4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ebd4964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ebd4964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fdacca8fd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fdacca8fd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ebd4964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ebd4964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presentation </a:t>
            </a:r>
            <a:r>
              <a:rPr b="1" lang="en">
                <a:solidFill>
                  <a:schemeClr val="dk1"/>
                </a:solidFill>
              </a:rPr>
              <a:t>add Video link</a:t>
            </a:r>
            <a:r>
              <a:rPr lang="en">
                <a:solidFill>
                  <a:schemeClr val="dk1"/>
                </a:solidFill>
              </a:rPr>
              <a:t> in this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fdacca8fd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fdacca8fd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e7c5ed4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e7c5ed4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59bbde9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59bbde9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e7c5ed4a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e7c5ed4a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cc2fae51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cc2fae51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cc2fae5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cc2fae5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ebd4964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ebd4964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e7c5ed4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e7c5ed4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e7c5ed4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e7c5ed4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fdacca8f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fdacca8f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take this slide out if </a:t>
            </a:r>
            <a:r>
              <a:rPr lang="en"/>
              <a:t>necessary</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fdacca8f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fdacca8f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VwYC3YgyaW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Concrete Architecture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G17: Architecture Addicted Aficionados</a:t>
            </a:r>
            <a:endParaRPr/>
          </a:p>
        </p:txBody>
      </p:sp>
      <p:sp>
        <p:nvSpPr>
          <p:cNvPr id="61" name="Google Shape;61;p13"/>
          <p:cNvSpPr txBox="1"/>
          <p:nvPr>
            <p:ph idx="4294967295" type="body"/>
          </p:nvPr>
        </p:nvSpPr>
        <p:spPr>
          <a:xfrm>
            <a:off x="2491750" y="3657850"/>
            <a:ext cx="4338900" cy="389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200"/>
              </a:spcAft>
              <a:buNone/>
            </a:pPr>
            <a:r>
              <a:rPr b="1" lang="en"/>
              <a:t>Video Link:</a:t>
            </a:r>
            <a:r>
              <a:rPr lang="en"/>
              <a:t> </a:t>
            </a:r>
            <a:r>
              <a:rPr lang="en" u="sng">
                <a:solidFill>
                  <a:schemeClr val="hlink"/>
                </a:solidFill>
                <a:hlinkClick r:id="rId3"/>
              </a:rPr>
              <a:t>https://youtu.be/VwYC3YgyaW0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Components II</a:t>
            </a:r>
            <a:endParaRPr/>
          </a:p>
        </p:txBody>
      </p:sp>
      <p:sp>
        <p:nvSpPr>
          <p:cNvPr id="193" name="Google Shape;193;p22"/>
          <p:cNvSpPr/>
          <p:nvPr/>
        </p:nvSpPr>
        <p:spPr>
          <a:xfrm>
            <a:off x="311700" y="1143000"/>
            <a:ext cx="7901100" cy="830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4" name="Google Shape;194;p22"/>
          <p:cNvSpPr txBox="1"/>
          <p:nvPr/>
        </p:nvSpPr>
        <p:spPr>
          <a:xfrm>
            <a:off x="311700" y="122205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Applications:</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Standalone applications that complement Gorm’s functionality. </a:t>
            </a:r>
            <a:endParaRPr sz="2500">
              <a:solidFill>
                <a:schemeClr val="dk1"/>
              </a:solidFill>
              <a:latin typeface="Average"/>
              <a:ea typeface="Average"/>
              <a:cs typeface="Average"/>
              <a:sym typeface="Average"/>
            </a:endParaRPr>
          </a:p>
        </p:txBody>
      </p:sp>
      <p:sp>
        <p:nvSpPr>
          <p:cNvPr id="195" name="Google Shape;195;p22"/>
          <p:cNvSpPr/>
          <p:nvPr/>
        </p:nvSpPr>
        <p:spPr>
          <a:xfrm>
            <a:off x="311700" y="2185125"/>
            <a:ext cx="7901100" cy="1349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6" name="Google Shape;196;p22"/>
          <p:cNvSpPr txBox="1"/>
          <p:nvPr/>
        </p:nvSpPr>
        <p:spPr>
          <a:xfrm>
            <a:off x="311700" y="2264175"/>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Plugins:</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1000"/>
              </a:spcBef>
              <a:spcAft>
                <a:spcPts val="0"/>
              </a:spcAft>
              <a:buNone/>
            </a:pPr>
            <a:r>
              <a:rPr lang="en" sz="1500">
                <a:solidFill>
                  <a:schemeClr val="dk1"/>
                </a:solidFill>
                <a:latin typeface="Average"/>
                <a:ea typeface="Average"/>
                <a:cs typeface="Average"/>
                <a:sym typeface="Average"/>
              </a:rPr>
              <a:t>Plugins are modular extensions that enhance their functionality by adding support to different UI formats, data models, and additional interface features. They allow Gorm to be flexible and extensible without modifying its core architecture.</a:t>
            </a:r>
            <a:endParaRPr sz="1800">
              <a:solidFill>
                <a:schemeClr val="dk1"/>
              </a:solidFill>
              <a:latin typeface="Average"/>
              <a:ea typeface="Average"/>
              <a:cs typeface="Average"/>
              <a:sym typeface="Average"/>
            </a:endParaRPr>
          </a:p>
        </p:txBody>
      </p:sp>
      <p:sp>
        <p:nvSpPr>
          <p:cNvPr id="197" name="Google Shape;197;p22"/>
          <p:cNvSpPr/>
          <p:nvPr/>
        </p:nvSpPr>
        <p:spPr>
          <a:xfrm>
            <a:off x="311700" y="3821250"/>
            <a:ext cx="7901100" cy="1060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8" name="Google Shape;198;p22"/>
          <p:cNvSpPr txBox="1"/>
          <p:nvPr/>
        </p:nvSpPr>
        <p:spPr>
          <a:xfrm>
            <a:off x="311700" y="390030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Tools</a:t>
            </a:r>
            <a:r>
              <a:rPr b="1" lang="en" sz="1700">
                <a:solidFill>
                  <a:schemeClr val="dk1"/>
                </a:solidFill>
                <a:latin typeface="Average"/>
                <a:ea typeface="Average"/>
                <a:cs typeface="Average"/>
                <a:sym typeface="Average"/>
              </a:rPr>
              <a:t>:</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This component provides various utilities and tools that assist in the design and development process.</a:t>
            </a:r>
            <a:endParaRPr sz="1800">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Dependency Graphs (in app-gorm using Understand)</a:t>
            </a:r>
            <a:endParaRPr/>
          </a:p>
        </p:txBody>
      </p:sp>
      <p:sp>
        <p:nvSpPr>
          <p:cNvPr id="204" name="Google Shape;204;p23"/>
          <p:cNvSpPr txBox="1"/>
          <p:nvPr>
            <p:ph idx="1" type="body"/>
          </p:nvPr>
        </p:nvSpPr>
        <p:spPr>
          <a:xfrm>
            <a:off x="1508550" y="1313725"/>
            <a:ext cx="15327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GormCore</a:t>
            </a:r>
            <a:endParaRPr b="1" sz="2200">
              <a:solidFill>
                <a:schemeClr val="dk1"/>
              </a:solidFill>
            </a:endParaRPr>
          </a:p>
        </p:txBody>
      </p:sp>
      <p:pic>
        <p:nvPicPr>
          <p:cNvPr id="205" name="Google Shape;205;p23"/>
          <p:cNvPicPr preferRelativeResize="0"/>
          <p:nvPr/>
        </p:nvPicPr>
        <p:blipFill>
          <a:blip r:embed="rId3">
            <a:alphaModFix/>
          </a:blip>
          <a:stretch>
            <a:fillRect/>
          </a:stretch>
        </p:blipFill>
        <p:spPr>
          <a:xfrm>
            <a:off x="167050" y="1782400"/>
            <a:ext cx="5017895" cy="971550"/>
          </a:xfrm>
          <a:prstGeom prst="rect">
            <a:avLst/>
          </a:prstGeom>
          <a:noFill/>
          <a:ln>
            <a:noFill/>
          </a:ln>
        </p:spPr>
      </p:pic>
      <p:pic>
        <p:nvPicPr>
          <p:cNvPr id="206" name="Google Shape;206;p23"/>
          <p:cNvPicPr preferRelativeResize="0"/>
          <p:nvPr/>
        </p:nvPicPr>
        <p:blipFill>
          <a:blip r:embed="rId4">
            <a:alphaModFix/>
          </a:blip>
          <a:stretch>
            <a:fillRect/>
          </a:stretch>
        </p:blipFill>
        <p:spPr>
          <a:xfrm>
            <a:off x="235488" y="3518625"/>
            <a:ext cx="4881025" cy="1042829"/>
          </a:xfrm>
          <a:prstGeom prst="rect">
            <a:avLst/>
          </a:prstGeom>
          <a:noFill/>
          <a:ln>
            <a:noFill/>
          </a:ln>
        </p:spPr>
      </p:pic>
      <p:pic>
        <p:nvPicPr>
          <p:cNvPr id="207" name="Google Shape;207;p23"/>
          <p:cNvPicPr preferRelativeResize="0"/>
          <p:nvPr/>
        </p:nvPicPr>
        <p:blipFill>
          <a:blip r:embed="rId5">
            <a:alphaModFix/>
          </a:blip>
          <a:stretch>
            <a:fillRect/>
          </a:stretch>
        </p:blipFill>
        <p:spPr>
          <a:xfrm>
            <a:off x="6125250" y="1782400"/>
            <a:ext cx="2412800" cy="971550"/>
          </a:xfrm>
          <a:prstGeom prst="rect">
            <a:avLst/>
          </a:prstGeom>
          <a:noFill/>
          <a:ln>
            <a:noFill/>
          </a:ln>
        </p:spPr>
      </p:pic>
      <p:pic>
        <p:nvPicPr>
          <p:cNvPr id="208" name="Google Shape;208;p23"/>
          <p:cNvPicPr preferRelativeResize="0"/>
          <p:nvPr/>
        </p:nvPicPr>
        <p:blipFill>
          <a:blip r:embed="rId6">
            <a:alphaModFix/>
          </a:blip>
          <a:stretch>
            <a:fillRect/>
          </a:stretch>
        </p:blipFill>
        <p:spPr>
          <a:xfrm>
            <a:off x="5540910" y="3518625"/>
            <a:ext cx="3429777" cy="1042825"/>
          </a:xfrm>
          <a:prstGeom prst="rect">
            <a:avLst/>
          </a:prstGeom>
          <a:noFill/>
          <a:ln>
            <a:noFill/>
          </a:ln>
        </p:spPr>
      </p:pic>
      <p:sp>
        <p:nvSpPr>
          <p:cNvPr id="209" name="Google Shape;209;p23"/>
          <p:cNvSpPr txBox="1"/>
          <p:nvPr>
            <p:ph idx="1" type="body"/>
          </p:nvPr>
        </p:nvSpPr>
        <p:spPr>
          <a:xfrm>
            <a:off x="773925" y="3006300"/>
            <a:ext cx="41484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GormObjCHeaderParser</a:t>
            </a:r>
            <a:endParaRPr b="1" sz="2200">
              <a:solidFill>
                <a:schemeClr val="dk1"/>
              </a:solidFill>
            </a:endParaRPr>
          </a:p>
        </p:txBody>
      </p:sp>
      <p:sp>
        <p:nvSpPr>
          <p:cNvPr id="210" name="Google Shape;210;p23"/>
          <p:cNvSpPr txBox="1"/>
          <p:nvPr>
            <p:ph idx="1" type="body"/>
          </p:nvPr>
        </p:nvSpPr>
        <p:spPr>
          <a:xfrm>
            <a:off x="6763338" y="1295900"/>
            <a:ext cx="9849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Plugin</a:t>
            </a:r>
            <a:endParaRPr b="1" sz="2200">
              <a:solidFill>
                <a:schemeClr val="dk1"/>
              </a:solidFill>
            </a:endParaRPr>
          </a:p>
        </p:txBody>
      </p:sp>
      <p:sp>
        <p:nvSpPr>
          <p:cNvPr id="211" name="Google Shape;211;p23"/>
          <p:cNvSpPr txBox="1"/>
          <p:nvPr>
            <p:ph idx="1" type="body"/>
          </p:nvPr>
        </p:nvSpPr>
        <p:spPr>
          <a:xfrm>
            <a:off x="6444250" y="3053025"/>
            <a:ext cx="17748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Applications</a:t>
            </a:r>
            <a:endParaRPr b="1"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Dependency Graphs (in app-gorm using Understand)</a:t>
            </a:r>
            <a:endParaRPr/>
          </a:p>
        </p:txBody>
      </p:sp>
      <p:pic>
        <p:nvPicPr>
          <p:cNvPr id="217" name="Google Shape;217;p24"/>
          <p:cNvPicPr preferRelativeResize="0"/>
          <p:nvPr/>
        </p:nvPicPr>
        <p:blipFill>
          <a:blip r:embed="rId3">
            <a:alphaModFix/>
          </a:blip>
          <a:stretch>
            <a:fillRect/>
          </a:stretch>
        </p:blipFill>
        <p:spPr>
          <a:xfrm>
            <a:off x="311700" y="2261125"/>
            <a:ext cx="3426025" cy="1491500"/>
          </a:xfrm>
          <a:prstGeom prst="rect">
            <a:avLst/>
          </a:prstGeom>
          <a:noFill/>
          <a:ln>
            <a:noFill/>
          </a:ln>
        </p:spPr>
      </p:pic>
      <p:pic>
        <p:nvPicPr>
          <p:cNvPr id="218" name="Google Shape;218;p24"/>
          <p:cNvPicPr preferRelativeResize="0"/>
          <p:nvPr/>
        </p:nvPicPr>
        <p:blipFill>
          <a:blip r:embed="rId4">
            <a:alphaModFix/>
          </a:blip>
          <a:stretch>
            <a:fillRect/>
          </a:stretch>
        </p:blipFill>
        <p:spPr>
          <a:xfrm>
            <a:off x="4024400" y="2261125"/>
            <a:ext cx="4807892" cy="1491500"/>
          </a:xfrm>
          <a:prstGeom prst="rect">
            <a:avLst/>
          </a:prstGeom>
          <a:noFill/>
          <a:ln>
            <a:noFill/>
          </a:ln>
        </p:spPr>
      </p:pic>
      <p:sp>
        <p:nvSpPr>
          <p:cNvPr id="219" name="Google Shape;219;p24"/>
          <p:cNvSpPr txBox="1"/>
          <p:nvPr>
            <p:ph idx="1" type="body"/>
          </p:nvPr>
        </p:nvSpPr>
        <p:spPr>
          <a:xfrm>
            <a:off x="1464945" y="1871725"/>
            <a:ext cx="9336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Tools</a:t>
            </a:r>
            <a:endParaRPr b="1" sz="2200">
              <a:solidFill>
                <a:schemeClr val="dk1"/>
              </a:solidFill>
            </a:endParaRPr>
          </a:p>
        </p:txBody>
      </p:sp>
      <p:sp>
        <p:nvSpPr>
          <p:cNvPr id="220" name="Google Shape;220;p24"/>
          <p:cNvSpPr txBox="1"/>
          <p:nvPr>
            <p:ph idx="1" type="body"/>
          </p:nvPr>
        </p:nvSpPr>
        <p:spPr>
          <a:xfrm>
            <a:off x="5356175" y="1795525"/>
            <a:ext cx="23556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sz="2200">
                <a:solidFill>
                  <a:schemeClr val="dk1"/>
                </a:solidFill>
              </a:rPr>
              <a:t>InterfaceBuilder</a:t>
            </a:r>
            <a:endParaRPr b="1"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Component Interactions</a:t>
            </a:r>
            <a:endParaRPr/>
          </a:p>
        </p:txBody>
      </p:sp>
      <p:sp>
        <p:nvSpPr>
          <p:cNvPr id="226" name="Google Shape;226;p25"/>
          <p:cNvSpPr/>
          <p:nvPr/>
        </p:nvSpPr>
        <p:spPr>
          <a:xfrm>
            <a:off x="311700" y="1447800"/>
            <a:ext cx="7901100" cy="830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7" name="Google Shape;227;p25"/>
          <p:cNvSpPr txBox="1"/>
          <p:nvPr/>
        </p:nvSpPr>
        <p:spPr>
          <a:xfrm>
            <a:off x="311700" y="145065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Average"/>
                <a:ea typeface="Average"/>
                <a:cs typeface="Average"/>
                <a:sym typeface="Average"/>
              </a:rPr>
              <a:t>GormCore ↔ InterfaceBuilder:</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GormCore provides the foundational functionality for the InterfaceBuilder to create and edit UI elements and InterfaceBuilder depends on GormCore for managing the document.</a:t>
            </a:r>
            <a:endParaRPr sz="2800">
              <a:solidFill>
                <a:schemeClr val="dk1"/>
              </a:solidFill>
              <a:latin typeface="Average"/>
              <a:ea typeface="Average"/>
              <a:cs typeface="Average"/>
              <a:sym typeface="Average"/>
            </a:endParaRPr>
          </a:p>
        </p:txBody>
      </p:sp>
      <p:sp>
        <p:nvSpPr>
          <p:cNvPr id="228" name="Google Shape;228;p25"/>
          <p:cNvSpPr/>
          <p:nvPr/>
        </p:nvSpPr>
        <p:spPr>
          <a:xfrm>
            <a:off x="311700" y="2947125"/>
            <a:ext cx="7901100" cy="1349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9" name="Google Shape;229;p25"/>
          <p:cNvSpPr txBox="1"/>
          <p:nvPr/>
        </p:nvSpPr>
        <p:spPr>
          <a:xfrm>
            <a:off x="311700" y="2949975"/>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Average"/>
                <a:ea typeface="Average"/>
                <a:cs typeface="Average"/>
                <a:sym typeface="Average"/>
              </a:rPr>
              <a:t>GormCore ↔ GormObjCHeaderParser:</a:t>
            </a:r>
            <a:endParaRPr sz="23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GormObjCHeaderParser parses header files and provide method information to GormCore, such as in GormObjCHeaderParser.m, it parses an Objective-C header file and extracts class and method information which is then registered in GormClassManager.m in GormCore, being used for UI.</a:t>
            </a:r>
            <a:endParaRPr sz="1500">
              <a:solidFill>
                <a:schemeClr val="dk1"/>
              </a:solidFill>
              <a:latin typeface="Average"/>
              <a:ea typeface="Average"/>
              <a:cs typeface="Average"/>
              <a:sym typeface="Average"/>
            </a:endParaRPr>
          </a:p>
          <a:p>
            <a:pPr indent="0" lvl="0" marL="0" rtl="0" algn="l">
              <a:spcBef>
                <a:spcPts val="1000"/>
              </a:spcBef>
              <a:spcAft>
                <a:spcPts val="0"/>
              </a:spcAft>
              <a:buNone/>
            </a:pPr>
            <a:r>
              <a:t/>
            </a:r>
            <a:endParaRPr sz="1500">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Component Interactions II</a:t>
            </a:r>
            <a:endParaRPr/>
          </a:p>
        </p:txBody>
      </p:sp>
      <p:sp>
        <p:nvSpPr>
          <p:cNvPr id="235" name="Google Shape;235;p26"/>
          <p:cNvSpPr/>
          <p:nvPr/>
        </p:nvSpPr>
        <p:spPr>
          <a:xfrm>
            <a:off x="311700" y="1459050"/>
            <a:ext cx="7901100" cy="1060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6" name="Google Shape;236;p26"/>
          <p:cNvSpPr txBox="1"/>
          <p:nvPr/>
        </p:nvSpPr>
        <p:spPr>
          <a:xfrm>
            <a:off x="311700" y="146190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Average"/>
                <a:ea typeface="Average"/>
                <a:cs typeface="Average"/>
                <a:sym typeface="Average"/>
              </a:rPr>
              <a:t>GormCore ↔ Plugins:</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Plugins interact with GormCore to extend its functionality where in GormPluginPalette.m, it manages and loads the available UI elements into the palette where it is added to the document’s hierarchy in GormDocument.m.</a:t>
            </a:r>
            <a:endParaRPr sz="1500">
              <a:solidFill>
                <a:schemeClr val="dk1"/>
              </a:solidFill>
              <a:latin typeface="Average"/>
              <a:ea typeface="Average"/>
              <a:cs typeface="Average"/>
              <a:sym typeface="Average"/>
            </a:endParaRPr>
          </a:p>
          <a:p>
            <a:pPr indent="0" lvl="0" marL="0" rtl="0" algn="l">
              <a:spcBef>
                <a:spcPts val="0"/>
              </a:spcBef>
              <a:spcAft>
                <a:spcPts val="0"/>
              </a:spcAft>
              <a:buNone/>
            </a:pPr>
            <a:r>
              <a:t/>
            </a:r>
            <a:endParaRPr sz="1500">
              <a:solidFill>
                <a:schemeClr val="dk1"/>
              </a:solidFill>
              <a:latin typeface="Average"/>
              <a:ea typeface="Average"/>
              <a:cs typeface="Average"/>
              <a:sym typeface="Average"/>
            </a:endParaRPr>
          </a:p>
        </p:txBody>
      </p:sp>
      <p:sp>
        <p:nvSpPr>
          <p:cNvPr id="237" name="Google Shape;237;p26"/>
          <p:cNvSpPr/>
          <p:nvPr/>
        </p:nvSpPr>
        <p:spPr>
          <a:xfrm>
            <a:off x="311700" y="3028950"/>
            <a:ext cx="7901100" cy="8751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8" name="Google Shape;238;p26"/>
          <p:cNvSpPr txBox="1"/>
          <p:nvPr/>
        </p:nvSpPr>
        <p:spPr>
          <a:xfrm>
            <a:off x="311700" y="310800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Average"/>
                <a:ea typeface="Average"/>
                <a:cs typeface="Average"/>
                <a:sym typeface="Average"/>
              </a:rPr>
              <a:t>GormCore ↔ Tools:</a:t>
            </a:r>
            <a:endParaRPr sz="15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Tools interact with GormCore to manipulate the UI or generate code.</a:t>
            </a:r>
            <a:endParaRPr sz="1500">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235350" y="1366150"/>
            <a:ext cx="3081600" cy="281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verage"/>
                <a:ea typeface="Average"/>
                <a:cs typeface="Average"/>
                <a:sym typeface="Average"/>
              </a:rPr>
              <a:t>Gorm Sequence Diagram </a:t>
            </a:r>
            <a:endParaRPr b="1">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a:p>
            <a:pPr indent="0" lvl="0" marL="0" rtl="0" algn="ctr">
              <a:spcBef>
                <a:spcPts val="0"/>
              </a:spcBef>
              <a:spcAft>
                <a:spcPts val="0"/>
              </a:spcAft>
              <a:buNone/>
            </a:pPr>
            <a:r>
              <a:rPr lang="en" sz="1900">
                <a:latin typeface="Average"/>
                <a:ea typeface="Average"/>
                <a:cs typeface="Average"/>
                <a:sym typeface="Average"/>
              </a:rPr>
              <a:t>Gorm sequence diagram of the user making a UI change and saving the file.</a:t>
            </a:r>
            <a:endParaRPr sz="3700">
              <a:latin typeface="Average"/>
              <a:ea typeface="Average"/>
              <a:cs typeface="Average"/>
              <a:sym typeface="Average"/>
            </a:endParaRPr>
          </a:p>
        </p:txBody>
      </p:sp>
      <p:pic>
        <p:nvPicPr>
          <p:cNvPr id="244" name="Google Shape;244;p27"/>
          <p:cNvPicPr preferRelativeResize="0"/>
          <p:nvPr/>
        </p:nvPicPr>
        <p:blipFill>
          <a:blip r:embed="rId3">
            <a:alphaModFix/>
          </a:blip>
          <a:stretch>
            <a:fillRect/>
          </a:stretch>
        </p:blipFill>
        <p:spPr>
          <a:xfrm>
            <a:off x="3720350" y="730300"/>
            <a:ext cx="5099100" cy="387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Architecture Design Patterns </a:t>
            </a:r>
            <a:endParaRPr/>
          </a:p>
        </p:txBody>
      </p:sp>
      <p:sp>
        <p:nvSpPr>
          <p:cNvPr id="250" name="Google Shape;250;p28"/>
          <p:cNvSpPr/>
          <p:nvPr/>
        </p:nvSpPr>
        <p:spPr>
          <a:xfrm>
            <a:off x="384375" y="1143000"/>
            <a:ext cx="8448000" cy="14862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1" name="Google Shape;251;p28"/>
          <p:cNvSpPr txBox="1"/>
          <p:nvPr/>
        </p:nvSpPr>
        <p:spPr>
          <a:xfrm>
            <a:off x="496850" y="1222050"/>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Model View Controller:</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700">
                <a:solidFill>
                  <a:schemeClr val="dk1"/>
                </a:solidFill>
                <a:latin typeface="Average"/>
                <a:ea typeface="Average"/>
                <a:cs typeface="Average"/>
                <a:sym typeface="Average"/>
              </a:rPr>
              <a:t>Gorm acts as a view builder that shows the user the UI while we keep the model and controller separate as it works in Objective-C. By separating the different UI aspects, Gorm can promote flexibility, maintainability, and ease of testing in its subsystem.</a:t>
            </a:r>
            <a:endParaRPr sz="1900">
              <a:solidFill>
                <a:schemeClr val="dk1"/>
              </a:solidFill>
              <a:latin typeface="Average"/>
              <a:ea typeface="Average"/>
              <a:cs typeface="Average"/>
              <a:sym typeface="Average"/>
            </a:endParaRPr>
          </a:p>
        </p:txBody>
      </p:sp>
      <p:sp>
        <p:nvSpPr>
          <p:cNvPr id="252" name="Google Shape;252;p28"/>
          <p:cNvSpPr/>
          <p:nvPr/>
        </p:nvSpPr>
        <p:spPr>
          <a:xfrm>
            <a:off x="384375" y="3099525"/>
            <a:ext cx="8448000" cy="14862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3" name="Google Shape;253;p28"/>
          <p:cNvSpPr txBox="1"/>
          <p:nvPr/>
        </p:nvSpPr>
        <p:spPr>
          <a:xfrm>
            <a:off x="505800" y="3178575"/>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Decoder Pattern:</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700">
                <a:solidFill>
                  <a:schemeClr val="dk1"/>
                </a:solidFill>
                <a:latin typeface="Average"/>
                <a:ea typeface="Average"/>
                <a:cs typeface="Average"/>
                <a:sym typeface="Average"/>
              </a:rPr>
              <a:t>Gorm files store the UI information in a serialized format that must be decoded at runtime to reconstruct the UI components and connections without hardcoding. This allows for UI state preservation, making saving and loading Gorm files easier. </a:t>
            </a:r>
            <a:endParaRPr sz="2300">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Concrete</a:t>
            </a:r>
            <a:r>
              <a:rPr lang="en"/>
              <a:t> </a:t>
            </a:r>
            <a:r>
              <a:rPr lang="en"/>
              <a:t>Implementation</a:t>
            </a:r>
            <a:r>
              <a:rPr lang="en"/>
              <a:t> </a:t>
            </a:r>
            <a:endParaRPr/>
          </a:p>
        </p:txBody>
      </p:sp>
      <p:sp>
        <p:nvSpPr>
          <p:cNvPr id="259" name="Google Shape;259;p29"/>
          <p:cNvSpPr txBox="1"/>
          <p:nvPr>
            <p:ph idx="1" type="body"/>
          </p:nvPr>
        </p:nvSpPr>
        <p:spPr>
          <a:xfrm>
            <a:off x="879100" y="4376125"/>
            <a:ext cx="2758800" cy="646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1500">
                <a:solidFill>
                  <a:schemeClr val="dk1"/>
                </a:solidFill>
              </a:rPr>
              <a:t>Layered Diagram of Concrete Implementation (Reflexion Analysis - Static)</a:t>
            </a:r>
            <a:endParaRPr sz="2100">
              <a:solidFill>
                <a:schemeClr val="dk1"/>
              </a:solidFill>
            </a:endParaRPr>
          </a:p>
        </p:txBody>
      </p:sp>
      <p:pic>
        <p:nvPicPr>
          <p:cNvPr id="260" name="Google Shape;260;p29"/>
          <p:cNvPicPr preferRelativeResize="0"/>
          <p:nvPr/>
        </p:nvPicPr>
        <p:blipFill>
          <a:blip r:embed="rId3">
            <a:alphaModFix/>
          </a:blip>
          <a:stretch>
            <a:fillRect/>
          </a:stretch>
        </p:blipFill>
        <p:spPr>
          <a:xfrm>
            <a:off x="1026975" y="1017725"/>
            <a:ext cx="2570888" cy="3369125"/>
          </a:xfrm>
          <a:prstGeom prst="rect">
            <a:avLst/>
          </a:prstGeom>
          <a:noFill/>
          <a:ln cap="flat" cmpd="sng" w="28575">
            <a:solidFill>
              <a:schemeClr val="dk2"/>
            </a:solidFill>
            <a:prstDash val="solid"/>
            <a:round/>
            <a:headEnd len="sm" w="sm" type="none"/>
            <a:tailEnd len="sm" w="sm" type="none"/>
          </a:ln>
        </p:spPr>
      </p:pic>
      <p:pic>
        <p:nvPicPr>
          <p:cNvPr id="261" name="Google Shape;261;p29"/>
          <p:cNvPicPr preferRelativeResize="0"/>
          <p:nvPr/>
        </p:nvPicPr>
        <p:blipFill>
          <a:blip r:embed="rId4">
            <a:alphaModFix/>
          </a:blip>
          <a:stretch>
            <a:fillRect/>
          </a:stretch>
        </p:blipFill>
        <p:spPr>
          <a:xfrm>
            <a:off x="5263325" y="1017725"/>
            <a:ext cx="2633623" cy="3369125"/>
          </a:xfrm>
          <a:prstGeom prst="rect">
            <a:avLst/>
          </a:prstGeom>
          <a:noFill/>
          <a:ln cap="flat" cmpd="sng" w="28575">
            <a:solidFill>
              <a:schemeClr val="dk2"/>
            </a:solidFill>
            <a:prstDash val="solid"/>
            <a:round/>
            <a:headEnd len="sm" w="sm" type="none"/>
            <a:tailEnd len="sm" w="sm" type="none"/>
          </a:ln>
        </p:spPr>
      </p:pic>
      <p:sp>
        <p:nvSpPr>
          <p:cNvPr id="262" name="Google Shape;262;p29"/>
          <p:cNvSpPr txBox="1"/>
          <p:nvPr/>
        </p:nvSpPr>
        <p:spPr>
          <a:xfrm>
            <a:off x="4775875" y="4376125"/>
            <a:ext cx="3451500" cy="8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verage"/>
                <a:ea typeface="Average"/>
                <a:cs typeface="Average"/>
                <a:sym typeface="Average"/>
              </a:rPr>
              <a:t>Recapped - Layered Diagram of Conceptual Design (Control Flow) in Assignment 1</a:t>
            </a:r>
            <a:endParaRPr sz="2100">
              <a:solidFill>
                <a:schemeClr val="dk1"/>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p:nvPr/>
        </p:nvSpPr>
        <p:spPr>
          <a:xfrm>
            <a:off x="4712400" y="1354150"/>
            <a:ext cx="4119900" cy="3557400"/>
          </a:xfrm>
          <a:prstGeom prst="roundRect">
            <a:avLst>
              <a:gd fmla="val 16667" name="adj"/>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68" name="Google Shape;268;p30"/>
          <p:cNvSpPr/>
          <p:nvPr/>
        </p:nvSpPr>
        <p:spPr>
          <a:xfrm>
            <a:off x="263950" y="1354150"/>
            <a:ext cx="4119900" cy="3557400"/>
          </a:xfrm>
          <a:prstGeom prst="roundRect">
            <a:avLst>
              <a:gd fmla="val 16667" name="adj"/>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69" name="Google Shape;2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Discrepancies and Rational</a:t>
            </a:r>
            <a:endParaRPr/>
          </a:p>
        </p:txBody>
      </p:sp>
      <p:sp>
        <p:nvSpPr>
          <p:cNvPr id="270" name="Google Shape;270;p30"/>
          <p:cNvSpPr txBox="1"/>
          <p:nvPr/>
        </p:nvSpPr>
        <p:spPr>
          <a:xfrm>
            <a:off x="263950" y="2026000"/>
            <a:ext cx="39957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n" sz="1500" u="sng">
                <a:latin typeface="Average"/>
                <a:ea typeface="Average"/>
                <a:cs typeface="Average"/>
                <a:sym typeface="Average"/>
              </a:rPr>
              <a:t>Rationale</a:t>
            </a:r>
            <a:r>
              <a:rPr lang="en" sz="1500">
                <a:latin typeface="Average"/>
                <a:ea typeface="Average"/>
                <a:cs typeface="Average"/>
                <a:sym typeface="Average"/>
              </a:rPr>
              <a:t>: We have missed the relations, and entity, of libs-corebase.</a:t>
            </a:r>
            <a:r>
              <a:rPr lang="en" sz="1300">
                <a:latin typeface="Average"/>
                <a:ea typeface="Average"/>
                <a:cs typeface="Average"/>
                <a:sym typeface="Average"/>
              </a:rPr>
              <a:t> </a:t>
            </a:r>
            <a:endParaRPr sz="1900">
              <a:solidFill>
                <a:schemeClr val="accent3"/>
              </a:solidFill>
              <a:latin typeface="Average"/>
              <a:ea typeface="Average"/>
              <a:cs typeface="Average"/>
              <a:sym typeface="Average"/>
            </a:endParaRPr>
          </a:p>
        </p:txBody>
      </p:sp>
      <p:sp>
        <p:nvSpPr>
          <p:cNvPr id="271" name="Google Shape;271;p30"/>
          <p:cNvSpPr txBox="1"/>
          <p:nvPr/>
        </p:nvSpPr>
        <p:spPr>
          <a:xfrm>
            <a:off x="313775" y="1602500"/>
            <a:ext cx="4119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Average"/>
                <a:ea typeface="Average"/>
                <a:cs typeface="Average"/>
                <a:sym typeface="Average"/>
              </a:rPr>
              <a:t>Discrepancy #1: presence of libs-corebase</a:t>
            </a:r>
            <a:endParaRPr sz="2300" u="sng">
              <a:solidFill>
                <a:schemeClr val="accent3"/>
              </a:solidFill>
              <a:latin typeface="Average"/>
              <a:ea typeface="Average"/>
              <a:cs typeface="Average"/>
              <a:sym typeface="Average"/>
            </a:endParaRPr>
          </a:p>
        </p:txBody>
      </p:sp>
      <p:sp>
        <p:nvSpPr>
          <p:cNvPr id="272" name="Google Shape;272;p30"/>
          <p:cNvSpPr txBox="1"/>
          <p:nvPr/>
        </p:nvSpPr>
        <p:spPr>
          <a:xfrm>
            <a:off x="4698300" y="1430350"/>
            <a:ext cx="4119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latin typeface="Average"/>
                <a:ea typeface="Average"/>
                <a:cs typeface="Average"/>
                <a:sym typeface="Average"/>
              </a:rPr>
              <a:t>Discrepancy #2: Directions of flow between apps-gorm and libs-base</a:t>
            </a:r>
            <a:endParaRPr sz="2100" u="sng">
              <a:solidFill>
                <a:schemeClr val="accent3"/>
              </a:solidFill>
              <a:latin typeface="Average"/>
              <a:ea typeface="Average"/>
              <a:cs typeface="Average"/>
              <a:sym typeface="Average"/>
            </a:endParaRPr>
          </a:p>
        </p:txBody>
      </p:sp>
      <p:sp>
        <p:nvSpPr>
          <p:cNvPr id="273" name="Google Shape;273;p30"/>
          <p:cNvSpPr txBox="1"/>
          <p:nvPr/>
        </p:nvSpPr>
        <p:spPr>
          <a:xfrm>
            <a:off x="313775" y="2759975"/>
            <a:ext cx="3995700" cy="1664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little public documentation on </a:t>
            </a:r>
            <a:r>
              <a:rPr i="1" lang="en" sz="1500">
                <a:latin typeface="Average"/>
                <a:ea typeface="Average"/>
                <a:cs typeface="Average"/>
                <a:sym typeface="Average"/>
              </a:rPr>
              <a:t>libs-corebase</a:t>
            </a:r>
            <a:r>
              <a:rPr lang="en" sz="1500">
                <a:latin typeface="Average"/>
                <a:ea typeface="Average"/>
                <a:cs typeface="Average"/>
                <a:sym typeface="Average"/>
              </a:rPr>
              <a:t>,</a:t>
            </a:r>
            <a:r>
              <a:rPr lang="en" sz="1500">
                <a:latin typeface="Average"/>
                <a:ea typeface="Average"/>
                <a:cs typeface="Average"/>
                <a:sym typeface="Average"/>
              </a:rPr>
              <a:t> a library of general-purpose, non-graphical C objects.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317500" lvl="0" marL="457200" rtl="0" algn="l">
              <a:spcBef>
                <a:spcPts val="0"/>
              </a:spcBef>
              <a:spcAft>
                <a:spcPts val="0"/>
              </a:spcAft>
              <a:buSzPts val="1400"/>
              <a:buChar char="●"/>
            </a:pPr>
            <a:r>
              <a:rPr lang="en" sz="1500">
                <a:latin typeface="Average"/>
                <a:ea typeface="Average"/>
                <a:cs typeface="Average"/>
                <a:sym typeface="Average"/>
              </a:rPr>
              <a:t>functions seem to overlap significantly with </a:t>
            </a:r>
            <a:r>
              <a:rPr i="1" lang="en" sz="1500">
                <a:latin typeface="Average"/>
                <a:ea typeface="Average"/>
                <a:cs typeface="Average"/>
                <a:sym typeface="Average"/>
              </a:rPr>
              <a:t>libs-base</a:t>
            </a:r>
            <a:r>
              <a:rPr lang="en" sz="1500">
                <a:latin typeface="Average"/>
                <a:ea typeface="Average"/>
                <a:cs typeface="Average"/>
                <a:sym typeface="Average"/>
              </a:rPr>
              <a:t>, which is well-documented in its interactions with other libraries.</a:t>
            </a:r>
            <a:r>
              <a:rPr lang="en" sz="1100"/>
              <a:t> </a:t>
            </a:r>
            <a:endParaRPr sz="1800">
              <a:solidFill>
                <a:schemeClr val="accent3"/>
              </a:solidFill>
              <a:latin typeface="Average"/>
              <a:ea typeface="Average"/>
              <a:cs typeface="Average"/>
              <a:sym typeface="Average"/>
            </a:endParaRPr>
          </a:p>
        </p:txBody>
      </p:sp>
      <p:sp>
        <p:nvSpPr>
          <p:cNvPr id="274" name="Google Shape;274;p30"/>
          <p:cNvSpPr txBox="1"/>
          <p:nvPr/>
        </p:nvSpPr>
        <p:spPr>
          <a:xfrm>
            <a:off x="4774500" y="2026000"/>
            <a:ext cx="3995700" cy="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n" sz="1500" u="sng">
                <a:latin typeface="Average"/>
                <a:ea typeface="Average"/>
                <a:cs typeface="Average"/>
                <a:sym typeface="Average"/>
              </a:rPr>
              <a:t>Rationale</a:t>
            </a:r>
            <a:r>
              <a:rPr lang="en" sz="1500">
                <a:latin typeface="Average"/>
                <a:ea typeface="Average"/>
                <a:cs typeface="Average"/>
                <a:sym typeface="Average"/>
              </a:rPr>
              <a:t>: We used </a:t>
            </a:r>
            <a:r>
              <a:rPr lang="en" sz="1500">
                <a:latin typeface="Average"/>
                <a:ea typeface="Average"/>
                <a:cs typeface="Average"/>
                <a:sym typeface="Average"/>
              </a:rPr>
              <a:t>difference</a:t>
            </a:r>
            <a:r>
              <a:rPr lang="en" sz="1500">
                <a:latin typeface="Average"/>
                <a:ea typeface="Average"/>
                <a:cs typeface="Average"/>
                <a:sym typeface="Average"/>
              </a:rPr>
              <a:t> mechanisms in creating conceptual design vs. concrete </a:t>
            </a:r>
            <a:r>
              <a:rPr lang="en" sz="1500">
                <a:latin typeface="Average"/>
                <a:ea typeface="Average"/>
                <a:cs typeface="Average"/>
                <a:sym typeface="Average"/>
              </a:rPr>
              <a:t>implementation</a:t>
            </a:r>
            <a:r>
              <a:rPr lang="en" sz="1500">
                <a:latin typeface="Average"/>
                <a:ea typeface="Average"/>
                <a:cs typeface="Average"/>
                <a:sym typeface="Average"/>
              </a:rPr>
              <a:t> </a:t>
            </a:r>
            <a:endParaRPr sz="1900">
              <a:solidFill>
                <a:schemeClr val="accent3"/>
              </a:solidFill>
              <a:latin typeface="Average"/>
              <a:ea typeface="Average"/>
              <a:cs typeface="Average"/>
              <a:sym typeface="Average"/>
            </a:endParaRPr>
          </a:p>
        </p:txBody>
      </p:sp>
      <p:sp>
        <p:nvSpPr>
          <p:cNvPr id="275" name="Google Shape;275;p30"/>
          <p:cNvSpPr txBox="1"/>
          <p:nvPr/>
        </p:nvSpPr>
        <p:spPr>
          <a:xfrm>
            <a:off x="4760400" y="2783475"/>
            <a:ext cx="4119900" cy="1664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Limited knowledge in SciTools Understand runtime behaviours of program</a:t>
            </a:r>
            <a:endParaRPr sz="1500">
              <a:latin typeface="Average"/>
              <a:ea typeface="Average"/>
              <a:cs typeface="Average"/>
              <a:sym typeface="Average"/>
            </a:endParaRPr>
          </a:p>
          <a:p>
            <a:pPr indent="0" lvl="0" marL="0" rtl="0" algn="l">
              <a:spcBef>
                <a:spcPts val="800"/>
              </a:spcBef>
              <a:spcAft>
                <a:spcPts val="0"/>
              </a:spcAft>
              <a:buNone/>
            </a:pPr>
            <a:r>
              <a:t/>
            </a:r>
            <a:endParaRPr sz="1500">
              <a:latin typeface="Average"/>
              <a:ea typeface="Average"/>
              <a:cs typeface="Average"/>
              <a:sym typeface="Average"/>
            </a:endParaRPr>
          </a:p>
          <a:p>
            <a:pPr indent="-323850" lvl="0" marL="457200" rtl="0" algn="l">
              <a:spcBef>
                <a:spcPts val="0"/>
              </a:spcBef>
              <a:spcAft>
                <a:spcPts val="800"/>
              </a:spcAft>
              <a:buSzPts val="1500"/>
              <a:buFont typeface="Average"/>
              <a:buChar char="●"/>
            </a:pPr>
            <a:r>
              <a:rPr lang="en" sz="1500">
                <a:latin typeface="Average"/>
                <a:ea typeface="Average"/>
                <a:cs typeface="Average"/>
                <a:sym typeface="Average"/>
              </a:rPr>
              <a:t>At runtime, a user-defined object in a GNUstep application can register its interest in a notification with its selector method by names as string parameters to the notification center. </a:t>
            </a:r>
            <a:endParaRPr sz="15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p:nvPr/>
        </p:nvSpPr>
        <p:spPr>
          <a:xfrm>
            <a:off x="4712400" y="1354150"/>
            <a:ext cx="4119900" cy="3557400"/>
          </a:xfrm>
          <a:prstGeom prst="roundRect">
            <a:avLst>
              <a:gd fmla="val 16667" name="adj"/>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81" name="Google Shape;281;p31"/>
          <p:cNvSpPr/>
          <p:nvPr/>
        </p:nvSpPr>
        <p:spPr>
          <a:xfrm>
            <a:off x="263950" y="1354150"/>
            <a:ext cx="4119900" cy="3557400"/>
          </a:xfrm>
          <a:prstGeom prst="roundRect">
            <a:avLst>
              <a:gd fmla="val 16667" name="adj"/>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82" name="Google Shape;2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vs. Concrete</a:t>
            </a:r>
            <a:endParaRPr/>
          </a:p>
        </p:txBody>
      </p:sp>
      <p:sp>
        <p:nvSpPr>
          <p:cNvPr id="283" name="Google Shape;283;p31"/>
          <p:cNvSpPr txBox="1"/>
          <p:nvPr/>
        </p:nvSpPr>
        <p:spPr>
          <a:xfrm>
            <a:off x="201850" y="1350525"/>
            <a:ext cx="4119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Average"/>
                <a:ea typeface="Average"/>
                <a:cs typeface="Average"/>
                <a:sym typeface="Average"/>
              </a:rPr>
              <a:t>Conceptual</a:t>
            </a:r>
            <a:endParaRPr sz="2300" u="sng">
              <a:solidFill>
                <a:schemeClr val="accent3"/>
              </a:solidFill>
              <a:latin typeface="Average"/>
              <a:ea typeface="Average"/>
              <a:cs typeface="Average"/>
              <a:sym typeface="Average"/>
            </a:endParaRPr>
          </a:p>
        </p:txBody>
      </p:sp>
      <p:sp>
        <p:nvSpPr>
          <p:cNvPr id="284" name="Google Shape;284;p31"/>
          <p:cNvSpPr txBox="1"/>
          <p:nvPr/>
        </p:nvSpPr>
        <p:spPr>
          <a:xfrm>
            <a:off x="4712400" y="1350525"/>
            <a:ext cx="4119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Average"/>
                <a:ea typeface="Average"/>
                <a:cs typeface="Average"/>
                <a:sym typeface="Average"/>
              </a:rPr>
              <a:t>Concrete</a:t>
            </a:r>
            <a:endParaRPr sz="2300" u="sng">
              <a:solidFill>
                <a:schemeClr val="accent3"/>
              </a:solidFill>
              <a:latin typeface="Average"/>
              <a:ea typeface="Average"/>
              <a:cs typeface="Average"/>
              <a:sym typeface="Average"/>
            </a:endParaRPr>
          </a:p>
        </p:txBody>
      </p:sp>
      <p:sp>
        <p:nvSpPr>
          <p:cNvPr id="285" name="Google Shape;285;p31"/>
          <p:cNvSpPr txBox="1"/>
          <p:nvPr/>
        </p:nvSpPr>
        <p:spPr>
          <a:xfrm>
            <a:off x="313775" y="1845575"/>
            <a:ext cx="3995700" cy="282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Modular, centralized system structure</a:t>
            </a:r>
            <a:endParaRPr sz="1500">
              <a:latin typeface="Average"/>
              <a:ea typeface="Average"/>
              <a:cs typeface="Average"/>
              <a:sym typeface="Average"/>
            </a:endParaRPr>
          </a:p>
          <a:p>
            <a:pPr indent="0" lvl="0" marL="457200" rtl="0" algn="l">
              <a:spcBef>
                <a:spcPts val="0"/>
              </a:spcBef>
              <a:spcAft>
                <a:spcPts val="0"/>
              </a:spcAft>
              <a:buNone/>
            </a:pPr>
            <a:r>
              <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n" sz="1500">
                <a:latin typeface="Average"/>
                <a:ea typeface="Average"/>
                <a:cs typeface="Average"/>
                <a:sym typeface="Average"/>
              </a:rPr>
              <a:t>Gormcore acts as central hub for UI management </a:t>
            </a:r>
            <a:endParaRPr sz="1500">
              <a:latin typeface="Average"/>
              <a:ea typeface="Average"/>
              <a:cs typeface="Average"/>
              <a:sym typeface="Average"/>
            </a:endParaRPr>
          </a:p>
          <a:p>
            <a:pPr indent="0" lvl="0" marL="457200" rtl="0" algn="l">
              <a:spcBef>
                <a:spcPts val="0"/>
              </a:spcBef>
              <a:spcAft>
                <a:spcPts val="0"/>
              </a:spcAft>
              <a:buNone/>
            </a:pPr>
            <a:r>
              <a:t/>
            </a:r>
            <a:endParaRPr sz="1500">
              <a:latin typeface="Average"/>
              <a:ea typeface="Average"/>
              <a:cs typeface="Average"/>
              <a:sym typeface="Average"/>
            </a:endParaRPr>
          </a:p>
          <a:p>
            <a:pPr indent="-317500" lvl="0" marL="457200" rtl="0" algn="l">
              <a:spcBef>
                <a:spcPts val="0"/>
              </a:spcBef>
              <a:spcAft>
                <a:spcPts val="0"/>
              </a:spcAft>
              <a:buSzPts val="1400"/>
              <a:buChar char="●"/>
            </a:pPr>
            <a:r>
              <a:rPr lang="en" sz="1500">
                <a:latin typeface="Average"/>
                <a:ea typeface="Average"/>
                <a:cs typeface="Average"/>
                <a:sym typeface="Average"/>
              </a:rPr>
              <a:t>Bidirectional Dependencies </a:t>
            </a:r>
            <a:endParaRPr sz="1500">
              <a:latin typeface="Average"/>
              <a:ea typeface="Average"/>
              <a:cs typeface="Average"/>
              <a:sym typeface="Average"/>
            </a:endParaRPr>
          </a:p>
          <a:p>
            <a:pPr indent="-323850" lvl="1" marL="914400" rtl="0" algn="l">
              <a:spcBef>
                <a:spcPts val="0"/>
              </a:spcBef>
              <a:spcAft>
                <a:spcPts val="0"/>
              </a:spcAft>
              <a:buSzPts val="1500"/>
              <a:buFont typeface="Average"/>
              <a:buChar char="○"/>
            </a:pPr>
            <a:r>
              <a:rPr lang="en" sz="1500">
                <a:latin typeface="Average"/>
                <a:ea typeface="Average"/>
                <a:cs typeface="Average"/>
                <a:sym typeface="Average"/>
              </a:rPr>
              <a:t>Go</a:t>
            </a:r>
            <a:r>
              <a:rPr lang="en" sz="1500">
                <a:latin typeface="Average"/>
                <a:ea typeface="Average"/>
                <a:cs typeface="Average"/>
                <a:sym typeface="Average"/>
              </a:rPr>
              <a:t>rm </a:t>
            </a:r>
            <a:r>
              <a:rPr lang="en" sz="1500">
                <a:latin typeface="Average"/>
                <a:ea typeface="Average"/>
                <a:cs typeface="Average"/>
                <a:sym typeface="Average"/>
              </a:rPr>
              <a:t>↔ libs-GUI (visual comp.)</a:t>
            </a:r>
            <a:endParaRPr sz="1500">
              <a:latin typeface="Average"/>
              <a:ea typeface="Average"/>
              <a:cs typeface="Average"/>
              <a:sym typeface="Average"/>
            </a:endParaRPr>
          </a:p>
          <a:p>
            <a:pPr indent="-323850" lvl="1" marL="914400" rtl="0" algn="l">
              <a:spcBef>
                <a:spcPts val="0"/>
              </a:spcBef>
              <a:spcAft>
                <a:spcPts val="0"/>
              </a:spcAft>
              <a:buSzPts val="1500"/>
              <a:buFont typeface="Average"/>
              <a:buChar char="○"/>
            </a:pPr>
            <a:r>
              <a:rPr lang="en" sz="1500">
                <a:latin typeface="Average"/>
                <a:ea typeface="Average"/>
                <a:cs typeface="Average"/>
                <a:sym typeface="Average"/>
              </a:rPr>
              <a:t>Gorm ↔ libs-base (core logic)</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n" sz="1500">
                <a:latin typeface="Average"/>
                <a:ea typeface="Average"/>
                <a:cs typeface="Average"/>
                <a:sym typeface="Average"/>
              </a:rPr>
              <a:t>Interacting Components </a:t>
            </a:r>
            <a:endParaRPr sz="1500">
              <a:latin typeface="Average"/>
              <a:ea typeface="Average"/>
              <a:cs typeface="Average"/>
              <a:sym typeface="Average"/>
            </a:endParaRPr>
          </a:p>
          <a:p>
            <a:pPr indent="-323850" lvl="1" marL="914400" rtl="0" algn="l">
              <a:spcBef>
                <a:spcPts val="0"/>
              </a:spcBef>
              <a:spcAft>
                <a:spcPts val="0"/>
              </a:spcAft>
              <a:buSzPts val="1500"/>
              <a:buFont typeface="Average"/>
              <a:buChar char="○"/>
            </a:pPr>
            <a:r>
              <a:rPr lang="en" sz="1500">
                <a:latin typeface="Average"/>
                <a:ea typeface="Average"/>
                <a:cs typeface="Average"/>
                <a:sym typeface="Average"/>
              </a:rPr>
              <a:t>Interfacebuilder, plugins, tools, applications</a:t>
            </a:r>
            <a:endParaRPr sz="1500">
              <a:latin typeface="Average"/>
              <a:ea typeface="Average"/>
              <a:cs typeface="Average"/>
              <a:sym typeface="Average"/>
            </a:endParaRPr>
          </a:p>
        </p:txBody>
      </p:sp>
      <p:sp>
        <p:nvSpPr>
          <p:cNvPr id="286" name="Google Shape;286;p31"/>
          <p:cNvSpPr txBox="1"/>
          <p:nvPr/>
        </p:nvSpPr>
        <p:spPr>
          <a:xfrm>
            <a:off x="4854100" y="1847025"/>
            <a:ext cx="3995700" cy="282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Gorm only depends on libs-base</a:t>
            </a:r>
            <a:endParaRPr sz="1500">
              <a:latin typeface="Average"/>
              <a:ea typeface="Average"/>
              <a:cs typeface="Average"/>
              <a:sym typeface="Average"/>
            </a:endParaRPr>
          </a:p>
          <a:p>
            <a:pPr indent="0" lvl="0" marL="457200" rtl="0" algn="l">
              <a:spcBef>
                <a:spcPts val="0"/>
              </a:spcBef>
              <a:spcAft>
                <a:spcPts val="0"/>
              </a:spcAft>
              <a:buNone/>
            </a:pPr>
            <a:r>
              <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n" sz="1500">
                <a:latin typeface="Average"/>
                <a:ea typeface="Average"/>
                <a:cs typeface="Average"/>
                <a:sym typeface="Average"/>
              </a:rPr>
              <a:t>Bidirectional </a:t>
            </a:r>
            <a:r>
              <a:rPr lang="en" sz="1500">
                <a:latin typeface="Average"/>
                <a:ea typeface="Average"/>
                <a:cs typeface="Average"/>
                <a:sym typeface="Average"/>
              </a:rPr>
              <a:t>dependency</a:t>
            </a:r>
            <a:r>
              <a:rPr lang="en" sz="1500">
                <a:latin typeface="Average"/>
                <a:ea typeface="Average"/>
                <a:cs typeface="Average"/>
                <a:sym typeface="Average"/>
              </a:rPr>
              <a:t> between Gorm and libs-gui remains unchanged (visual comp.)</a:t>
            </a:r>
            <a:endParaRPr sz="1500">
              <a:latin typeface="Average"/>
              <a:ea typeface="Average"/>
              <a:cs typeface="Average"/>
              <a:sym typeface="Average"/>
            </a:endParaRPr>
          </a:p>
          <a:p>
            <a:pPr indent="0" lvl="0" marL="457200" rtl="0" algn="l">
              <a:spcBef>
                <a:spcPts val="0"/>
              </a:spcBef>
              <a:spcAft>
                <a:spcPts val="0"/>
              </a:spcAft>
              <a:buNone/>
            </a:pPr>
            <a:r>
              <a:t/>
            </a:r>
            <a:endParaRPr sz="1500">
              <a:latin typeface="Average"/>
              <a:ea typeface="Average"/>
              <a:cs typeface="Average"/>
              <a:sym typeface="Average"/>
            </a:endParaRPr>
          </a:p>
          <a:p>
            <a:pPr indent="-323850" lvl="0" marL="457200" rtl="0" algn="l">
              <a:spcBef>
                <a:spcPts val="0"/>
              </a:spcBef>
              <a:spcAft>
                <a:spcPts val="0"/>
              </a:spcAft>
              <a:buSzPts val="1500"/>
              <a:buFont typeface="Average"/>
              <a:buChar char="●"/>
            </a:pPr>
            <a:r>
              <a:rPr lang="en" sz="1500">
                <a:latin typeface="Average"/>
                <a:ea typeface="Average"/>
                <a:cs typeface="Average"/>
                <a:sym typeface="Average"/>
              </a:rPr>
              <a:t>Gorm depends on libs-corebase for string encoding </a:t>
            </a:r>
            <a:endParaRPr sz="1500">
              <a:latin typeface="Average"/>
              <a:ea typeface="Average"/>
              <a:cs typeface="Average"/>
              <a:sym typeface="Average"/>
            </a:endParaRPr>
          </a:p>
          <a:p>
            <a:pPr indent="0" lvl="0" marL="457200" rtl="0" algn="l">
              <a:spcBef>
                <a:spcPts val="0"/>
              </a:spcBef>
              <a:spcAft>
                <a:spcPts val="0"/>
              </a:spcAft>
              <a:buNone/>
            </a:pPr>
            <a:r>
              <a:t/>
            </a:r>
            <a:endParaRPr sz="1500">
              <a:latin typeface="Average"/>
              <a:ea typeface="Average"/>
              <a:cs typeface="Average"/>
              <a:sym typeface="Average"/>
            </a:endParaRPr>
          </a:p>
          <a:p>
            <a:pPr indent="-317500" lvl="0" marL="457200" rtl="0" algn="l">
              <a:spcBef>
                <a:spcPts val="0"/>
              </a:spcBef>
              <a:spcAft>
                <a:spcPts val="0"/>
              </a:spcAft>
              <a:buSzPts val="1400"/>
              <a:buChar char="●"/>
            </a:pPr>
            <a:r>
              <a:rPr lang="en" sz="1500">
                <a:latin typeface="Average"/>
                <a:ea typeface="Average"/>
                <a:cs typeface="Average"/>
                <a:sym typeface="Average"/>
              </a:rPr>
              <a:t>Introduction of libs-corebase</a:t>
            </a:r>
            <a:endParaRPr sz="15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8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Roles and Link</a:t>
            </a:r>
            <a:endParaRPr/>
          </a:p>
        </p:txBody>
      </p:sp>
      <p:graphicFrame>
        <p:nvGraphicFramePr>
          <p:cNvPr id="67" name="Google Shape;67;p14"/>
          <p:cNvGraphicFramePr/>
          <p:nvPr/>
        </p:nvGraphicFramePr>
        <p:xfrm>
          <a:off x="311700" y="961800"/>
          <a:ext cx="3000000" cy="3000000"/>
        </p:xfrm>
        <a:graphic>
          <a:graphicData uri="http://schemas.openxmlformats.org/drawingml/2006/table">
            <a:tbl>
              <a:tblPr>
                <a:noFill/>
                <a:tableStyleId>{207DE20D-716C-409B-88DF-E97B2F2783DB}</a:tableStyleId>
              </a:tblPr>
              <a:tblGrid>
                <a:gridCol w="4260300"/>
                <a:gridCol w="4260300"/>
              </a:tblGrid>
              <a:tr h="381000">
                <a:tc>
                  <a:txBody>
                    <a:bodyPr/>
                    <a:lstStyle/>
                    <a:p>
                      <a:pPr indent="0" lvl="0" marL="0" rtl="0" algn="l">
                        <a:spcBef>
                          <a:spcPts val="0"/>
                        </a:spcBef>
                        <a:spcAft>
                          <a:spcPts val="0"/>
                        </a:spcAft>
                        <a:buNone/>
                      </a:pPr>
                      <a:r>
                        <a:rPr b="1" lang="en" sz="1200">
                          <a:solidFill>
                            <a:schemeClr val="dk1"/>
                          </a:solidFill>
                        </a:rPr>
                        <a:t>Group Member</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Role in Report</a:t>
                      </a:r>
                      <a:endParaRPr b="1"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Sungmoon Choi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Gorm Components and Component Interactions (Presenter)</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Dayna Corman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Gorm Sequence Diagram and Notable Design Patterns (Presenter)</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Michael Cox</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Architecture top-level concrete with understand</a:t>
                      </a:r>
                      <a:r>
                        <a:rPr lang="en" sz="1200">
                          <a:solidFill>
                            <a:schemeClr val="dk1"/>
                          </a:solidFill>
                        </a:rPr>
                        <a:t>, dependency diagrams, components and component interactions</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Aydan Macgregor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Introduction, Derivation Process, Use case sequence diagrams, conclusions and lessons learned (Leader)</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Samantha Mak</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High level architecture reflection, concrete </a:t>
                      </a:r>
                      <a:r>
                        <a:rPr lang="en" sz="1200">
                          <a:solidFill>
                            <a:schemeClr val="dk1"/>
                          </a:solidFill>
                        </a:rPr>
                        <a:t>implementation, discrepancies and rational </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Kylie Wong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2nd level subsystem reflection, Conceptual vs concrete, </a:t>
                      </a:r>
                      <a:r>
                        <a:rPr lang="en" sz="1200">
                          <a:solidFill>
                            <a:schemeClr val="dk1"/>
                          </a:solidFill>
                        </a:rPr>
                        <a:t>dependencies</a:t>
                      </a:r>
                      <a:r>
                        <a:rPr lang="en" sz="1200">
                          <a:solidFill>
                            <a:schemeClr val="dk1"/>
                          </a:solidFill>
                        </a:rPr>
                        <a:t> and key </a:t>
                      </a:r>
                      <a:r>
                        <a:rPr lang="en" sz="1200">
                          <a:solidFill>
                            <a:schemeClr val="dk1"/>
                          </a:solidFill>
                        </a:rPr>
                        <a:t>discrepancies</a:t>
                      </a:r>
                      <a:r>
                        <a:rPr lang="en" sz="1200">
                          <a:solidFill>
                            <a:schemeClr val="dk1"/>
                          </a:solidFill>
                        </a:rPr>
                        <a:t> </a:t>
                      </a:r>
                      <a:endParaRPr sz="1200">
                        <a:solidFill>
                          <a:schemeClr val="dk1"/>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Unexpected Dependencies </a:t>
            </a:r>
            <a:endParaRPr/>
          </a:p>
        </p:txBody>
      </p:sp>
      <p:sp>
        <p:nvSpPr>
          <p:cNvPr id="292" name="Google Shape;292;p32"/>
          <p:cNvSpPr/>
          <p:nvPr/>
        </p:nvSpPr>
        <p:spPr>
          <a:xfrm>
            <a:off x="311700" y="1143000"/>
            <a:ext cx="7901100" cy="1175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3" name="Google Shape;293;p32"/>
          <p:cNvSpPr txBox="1"/>
          <p:nvPr/>
        </p:nvSpPr>
        <p:spPr>
          <a:xfrm>
            <a:off x="311700" y="114585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500">
                <a:solidFill>
                  <a:schemeClr val="dk1"/>
                </a:solidFill>
                <a:latin typeface="Average"/>
                <a:ea typeface="Average"/>
                <a:cs typeface="Average"/>
                <a:sym typeface="Average"/>
              </a:rPr>
              <a:t>1. GormCore —</a:t>
            </a:r>
            <a:r>
              <a:rPr lang="en" sz="1500">
                <a:solidFill>
                  <a:schemeClr val="dk1"/>
                </a:solidFill>
                <a:latin typeface="Average"/>
                <a:ea typeface="Average"/>
                <a:cs typeface="Average"/>
                <a:sym typeface="Average"/>
              </a:rPr>
              <a:t>(3)</a:t>
            </a:r>
            <a:r>
              <a:rPr b="1" lang="en" sz="1500">
                <a:solidFill>
                  <a:schemeClr val="dk1"/>
                </a:solidFill>
                <a:latin typeface="Average"/>
                <a:ea typeface="Average"/>
                <a:cs typeface="Average"/>
                <a:sym typeface="Average"/>
              </a:rPr>
              <a:t>→ libs-corebase</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There are two dependencies on libs-corebase in GormClassManager in using NSASCIIStringEncoding. This dependency was introduced by the lead developer of GNUstep Gregory Casamento on June 5, 2006.</a:t>
            </a:r>
            <a:endParaRPr sz="2500">
              <a:solidFill>
                <a:schemeClr val="dk1"/>
              </a:solidFill>
              <a:latin typeface="Average"/>
              <a:ea typeface="Average"/>
              <a:cs typeface="Average"/>
              <a:sym typeface="Average"/>
            </a:endParaRPr>
          </a:p>
        </p:txBody>
      </p:sp>
      <p:sp>
        <p:nvSpPr>
          <p:cNvPr id="294" name="Google Shape;294;p32"/>
          <p:cNvSpPr/>
          <p:nvPr/>
        </p:nvSpPr>
        <p:spPr>
          <a:xfrm>
            <a:off x="311700" y="2566125"/>
            <a:ext cx="7901100" cy="1060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5" name="Google Shape;295;p32"/>
          <p:cNvSpPr txBox="1"/>
          <p:nvPr/>
        </p:nvSpPr>
        <p:spPr>
          <a:xfrm>
            <a:off x="311700" y="2645175"/>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500">
                <a:solidFill>
                  <a:schemeClr val="dk1"/>
                </a:solidFill>
                <a:latin typeface="Average"/>
                <a:ea typeface="Average"/>
                <a:cs typeface="Average"/>
                <a:sym typeface="Average"/>
              </a:rPr>
              <a:t>2. Tools —</a:t>
            </a:r>
            <a:r>
              <a:rPr lang="en" sz="1500">
                <a:solidFill>
                  <a:schemeClr val="dk1"/>
                </a:solidFill>
                <a:latin typeface="Average"/>
                <a:ea typeface="Average"/>
                <a:cs typeface="Average"/>
                <a:sym typeface="Average"/>
              </a:rPr>
              <a:t>(6)</a:t>
            </a:r>
            <a:r>
              <a:rPr b="1" lang="en" sz="1500">
                <a:solidFill>
                  <a:schemeClr val="dk1"/>
                </a:solidFill>
                <a:latin typeface="Average"/>
                <a:ea typeface="Average"/>
                <a:cs typeface="Average"/>
                <a:sym typeface="Average"/>
              </a:rPr>
              <a:t>→ libs-corebase</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Tools depend on libs-corebase for using NSUTF8StringEncoding, which is used in AppDelegate.m for processing tasks such as text encoding and conversion</a:t>
            </a:r>
            <a:endParaRPr sz="1800">
              <a:solidFill>
                <a:schemeClr val="dk1"/>
              </a:solidFill>
              <a:latin typeface="Average"/>
              <a:ea typeface="Average"/>
              <a:cs typeface="Average"/>
              <a:sym typeface="Average"/>
            </a:endParaRPr>
          </a:p>
        </p:txBody>
      </p:sp>
      <p:sp>
        <p:nvSpPr>
          <p:cNvPr id="296" name="Google Shape;296;p32"/>
          <p:cNvSpPr/>
          <p:nvPr/>
        </p:nvSpPr>
        <p:spPr>
          <a:xfrm>
            <a:off x="311700" y="3897450"/>
            <a:ext cx="7901100" cy="1175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7" name="Google Shape;297;p32"/>
          <p:cNvSpPr txBox="1"/>
          <p:nvPr/>
        </p:nvSpPr>
        <p:spPr>
          <a:xfrm>
            <a:off x="311700" y="3894300"/>
            <a:ext cx="7613700" cy="14319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b="1" lang="en" sz="1500">
                <a:solidFill>
                  <a:schemeClr val="dk1"/>
                </a:solidFill>
                <a:latin typeface="Average"/>
                <a:ea typeface="Average"/>
                <a:cs typeface="Average"/>
                <a:sym typeface="Average"/>
              </a:rPr>
              <a:t>3. Plugins —</a:t>
            </a:r>
            <a:r>
              <a:rPr lang="en" sz="1500">
                <a:solidFill>
                  <a:schemeClr val="dk1"/>
                </a:solidFill>
                <a:latin typeface="Average"/>
                <a:ea typeface="Average"/>
                <a:cs typeface="Average"/>
                <a:sym typeface="Average"/>
              </a:rPr>
              <a:t>(3)</a:t>
            </a:r>
            <a:r>
              <a:rPr b="1" lang="en" sz="1500">
                <a:solidFill>
                  <a:schemeClr val="dk1"/>
                </a:solidFill>
                <a:latin typeface="Average"/>
                <a:ea typeface="Average"/>
                <a:cs typeface="Average"/>
                <a:sym typeface="Average"/>
              </a:rPr>
              <a:t>→ libs-corebase</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Plugins depend on libs-corebase for using NSUTF8StringEncoding and NSASCIIStringEncoding, specifically in Xib and GModel. This dependency was introduced by Gregory Casamento on October 22, 2023</a:t>
            </a:r>
            <a:endParaRPr sz="1800">
              <a:solidFill>
                <a:schemeClr val="dk1"/>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Sequence Diagrams</a:t>
            </a:r>
            <a:endParaRPr/>
          </a:p>
        </p:txBody>
      </p:sp>
      <p:pic>
        <p:nvPicPr>
          <p:cNvPr id="303" name="Google Shape;303;p33"/>
          <p:cNvPicPr preferRelativeResize="0"/>
          <p:nvPr/>
        </p:nvPicPr>
        <p:blipFill>
          <a:blip r:embed="rId3">
            <a:alphaModFix/>
          </a:blip>
          <a:stretch>
            <a:fillRect/>
          </a:stretch>
        </p:blipFill>
        <p:spPr>
          <a:xfrm>
            <a:off x="639350" y="1680875"/>
            <a:ext cx="7960025" cy="3462625"/>
          </a:xfrm>
          <a:prstGeom prst="rect">
            <a:avLst/>
          </a:prstGeom>
          <a:noFill/>
          <a:ln>
            <a:noFill/>
          </a:ln>
        </p:spPr>
      </p:pic>
      <p:pic>
        <p:nvPicPr>
          <p:cNvPr id="304" name="Google Shape;304;p33"/>
          <p:cNvPicPr preferRelativeResize="0"/>
          <p:nvPr/>
        </p:nvPicPr>
        <p:blipFill>
          <a:blip r:embed="rId4">
            <a:alphaModFix/>
          </a:blip>
          <a:stretch>
            <a:fillRect/>
          </a:stretch>
        </p:blipFill>
        <p:spPr>
          <a:xfrm>
            <a:off x="4777975" y="0"/>
            <a:ext cx="4366025" cy="1294400"/>
          </a:xfrm>
          <a:prstGeom prst="rect">
            <a:avLst/>
          </a:prstGeom>
          <a:noFill/>
          <a:ln>
            <a:noFill/>
          </a:ln>
        </p:spPr>
      </p:pic>
      <p:sp>
        <p:nvSpPr>
          <p:cNvPr id="305" name="Google Shape;305;p33"/>
          <p:cNvSpPr txBox="1"/>
          <p:nvPr/>
        </p:nvSpPr>
        <p:spPr>
          <a:xfrm>
            <a:off x="639350" y="1234475"/>
            <a:ext cx="761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solidFill>
                  <a:schemeClr val="dk1"/>
                </a:solidFill>
                <a:latin typeface="PT Sans Narrow"/>
                <a:ea typeface="PT Sans Narrow"/>
                <a:cs typeface="PT Sans Narrow"/>
                <a:sym typeface="PT Sans Narrow"/>
              </a:rPr>
              <a:t>Use Case: </a:t>
            </a:r>
            <a:r>
              <a:rPr lang="en" sz="1800">
                <a:solidFill>
                  <a:schemeClr val="dk1"/>
                </a:solidFill>
                <a:latin typeface="PT Sans Narrow"/>
                <a:ea typeface="PT Sans Narrow"/>
                <a:cs typeface="PT Sans Narrow"/>
                <a:sym typeface="PT Sans Narrow"/>
              </a:rPr>
              <a:t>The user selects a saved application to load</a:t>
            </a:r>
            <a:endParaRPr sz="1800">
              <a:solidFill>
                <a:schemeClr val="dk1"/>
              </a:solidFill>
              <a:latin typeface="PT Sans Narrow"/>
              <a:ea typeface="PT Sans Narrow"/>
              <a:cs typeface="PT Sans Narrow"/>
              <a:sym typeface="PT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Sequence Diagram II</a:t>
            </a:r>
            <a:endParaRPr/>
          </a:p>
        </p:txBody>
      </p:sp>
      <p:pic>
        <p:nvPicPr>
          <p:cNvPr id="311" name="Google Shape;311;p34"/>
          <p:cNvPicPr preferRelativeResize="0"/>
          <p:nvPr/>
        </p:nvPicPr>
        <p:blipFill>
          <a:blip r:embed="rId3">
            <a:alphaModFix/>
          </a:blip>
          <a:stretch>
            <a:fillRect/>
          </a:stretch>
        </p:blipFill>
        <p:spPr>
          <a:xfrm>
            <a:off x="227225" y="2218775"/>
            <a:ext cx="8689550" cy="2924725"/>
          </a:xfrm>
          <a:prstGeom prst="rect">
            <a:avLst/>
          </a:prstGeom>
          <a:noFill/>
          <a:ln>
            <a:noFill/>
          </a:ln>
        </p:spPr>
      </p:pic>
      <p:pic>
        <p:nvPicPr>
          <p:cNvPr id="312" name="Google Shape;312;p34"/>
          <p:cNvPicPr preferRelativeResize="0"/>
          <p:nvPr/>
        </p:nvPicPr>
        <p:blipFill>
          <a:blip r:embed="rId4">
            <a:alphaModFix/>
          </a:blip>
          <a:stretch>
            <a:fillRect/>
          </a:stretch>
        </p:blipFill>
        <p:spPr>
          <a:xfrm>
            <a:off x="4318400" y="0"/>
            <a:ext cx="4825599" cy="1430650"/>
          </a:xfrm>
          <a:prstGeom prst="rect">
            <a:avLst/>
          </a:prstGeom>
          <a:noFill/>
          <a:ln>
            <a:noFill/>
          </a:ln>
        </p:spPr>
      </p:pic>
      <p:sp>
        <p:nvSpPr>
          <p:cNvPr id="313" name="Google Shape;313;p34"/>
          <p:cNvSpPr txBox="1"/>
          <p:nvPr/>
        </p:nvSpPr>
        <p:spPr>
          <a:xfrm>
            <a:off x="650550" y="1757075"/>
            <a:ext cx="761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solidFill>
                  <a:schemeClr val="dk1"/>
                </a:solidFill>
                <a:latin typeface="PT Sans Narrow"/>
                <a:ea typeface="PT Sans Narrow"/>
                <a:cs typeface="PT Sans Narrow"/>
                <a:sym typeface="PT Sans Narrow"/>
              </a:rPr>
              <a:t>Use Case: </a:t>
            </a:r>
            <a:r>
              <a:rPr lang="en" sz="1800">
                <a:solidFill>
                  <a:schemeClr val="dk1"/>
                </a:solidFill>
                <a:latin typeface="PT Sans Narrow"/>
                <a:ea typeface="PT Sans Narrow"/>
                <a:cs typeface="PT Sans Narrow"/>
                <a:sym typeface="PT Sans Narrow"/>
              </a:rPr>
              <a:t>The user loads preferences built with Gorm</a:t>
            </a:r>
            <a:endParaRPr sz="1800">
              <a:solidFill>
                <a:schemeClr val="dk1"/>
              </a:solidFill>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Lessons Learned</a:t>
            </a:r>
            <a:endParaRPr/>
          </a:p>
        </p:txBody>
      </p:sp>
      <p:sp>
        <p:nvSpPr>
          <p:cNvPr id="319" name="Google Shape;319;p35"/>
          <p:cNvSpPr txBox="1"/>
          <p:nvPr>
            <p:ph idx="1" type="body"/>
          </p:nvPr>
        </p:nvSpPr>
        <p:spPr>
          <a:xfrm>
            <a:off x="162225" y="1137813"/>
            <a:ext cx="8520600" cy="97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Key Learnings and Appreciation</a:t>
            </a:r>
            <a:endParaRPr sz="1400"/>
          </a:p>
          <a:p>
            <a:pPr indent="-317500" lvl="1" marL="914400" rtl="0" algn="l">
              <a:spcBef>
                <a:spcPts val="0"/>
              </a:spcBef>
              <a:spcAft>
                <a:spcPts val="0"/>
              </a:spcAft>
              <a:buSzPts val="1400"/>
              <a:buChar char="○"/>
            </a:pPr>
            <a:r>
              <a:rPr lang="en"/>
              <a:t>Gained deeper insight into the scale and complexity of GNUstep</a:t>
            </a:r>
            <a:endParaRPr/>
          </a:p>
          <a:p>
            <a:pPr indent="-317500" lvl="1" marL="914400" rtl="0" algn="l">
              <a:spcBef>
                <a:spcPts val="0"/>
              </a:spcBef>
              <a:spcAft>
                <a:spcPts val="0"/>
              </a:spcAft>
              <a:buSzPts val="1400"/>
              <a:buChar char="○"/>
            </a:pPr>
            <a:r>
              <a:rPr lang="en"/>
              <a:t>Developed greater admiration for the efforts of the GNUstep development team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0" name="Google Shape;320;p35"/>
          <p:cNvSpPr txBox="1"/>
          <p:nvPr/>
        </p:nvSpPr>
        <p:spPr>
          <a:xfrm>
            <a:off x="162225" y="2368525"/>
            <a:ext cx="9011700" cy="5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Comparison With previous Report</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Comparison with conceptual architecture from the previous report</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Found discrepancies in initial understanding and made fixes to better reflect component interactions </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Confirmed layered style from previous assignment proposed does closely reflect the GNUstep architecture </a:t>
            </a:r>
            <a:endParaRPr sz="1800">
              <a:solidFill>
                <a:schemeClr val="accent3"/>
              </a:solidFill>
              <a:latin typeface="Average"/>
              <a:ea typeface="Average"/>
              <a:cs typeface="Average"/>
              <a:sym typeface="Average"/>
            </a:endParaRPr>
          </a:p>
        </p:txBody>
      </p:sp>
      <p:sp>
        <p:nvSpPr>
          <p:cNvPr id="321" name="Google Shape;321;p35"/>
          <p:cNvSpPr txBox="1"/>
          <p:nvPr/>
        </p:nvSpPr>
        <p:spPr>
          <a:xfrm>
            <a:off x="182400" y="3810000"/>
            <a:ext cx="8779200" cy="86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 of the Understand Tool</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Helped to analyze interactions and dependencies in GNUstep and Gorm</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Dependency graphs made understanding the concrete architecture easier than source code</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a:off x="1650450" y="0"/>
            <a:ext cx="0" cy="5188800"/>
          </a:xfrm>
          <a:prstGeom prst="straightConnector1">
            <a:avLst/>
          </a:prstGeom>
          <a:noFill/>
          <a:ln cap="flat" cmpd="sng" w="76200">
            <a:solidFill>
              <a:schemeClr val="dk1"/>
            </a:solidFill>
            <a:prstDash val="solid"/>
            <a:round/>
            <a:headEnd len="med" w="med" type="none"/>
            <a:tailEnd len="med" w="med" type="none"/>
          </a:ln>
        </p:spPr>
      </p:cxnSp>
      <p:sp>
        <p:nvSpPr>
          <p:cNvPr id="73" name="Google Shape;73;p15"/>
          <p:cNvSpPr/>
          <p:nvPr/>
        </p:nvSpPr>
        <p:spPr>
          <a:xfrm>
            <a:off x="1106100" y="3886200"/>
            <a:ext cx="1088700" cy="10887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4" name="Google Shape;74;p15"/>
          <p:cNvSpPr/>
          <p:nvPr/>
        </p:nvSpPr>
        <p:spPr>
          <a:xfrm>
            <a:off x="1106100" y="2647950"/>
            <a:ext cx="1088700" cy="10887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5" name="Google Shape;75;p15"/>
          <p:cNvSpPr/>
          <p:nvPr/>
        </p:nvSpPr>
        <p:spPr>
          <a:xfrm>
            <a:off x="1106100" y="1409700"/>
            <a:ext cx="1088700" cy="10887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6" name="Google Shape;76;p15"/>
          <p:cNvSpPr/>
          <p:nvPr/>
        </p:nvSpPr>
        <p:spPr>
          <a:xfrm>
            <a:off x="1106100" y="152400"/>
            <a:ext cx="1088700" cy="10887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7" name="Google Shape;77;p15"/>
          <p:cNvSpPr txBox="1"/>
          <p:nvPr/>
        </p:nvSpPr>
        <p:spPr>
          <a:xfrm>
            <a:off x="1426794" y="338375"/>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Open Sans"/>
                <a:ea typeface="Open Sans"/>
                <a:cs typeface="Open Sans"/>
                <a:sym typeface="Open Sans"/>
              </a:rPr>
              <a:t>1</a:t>
            </a:r>
            <a:endParaRPr sz="2800">
              <a:solidFill>
                <a:schemeClr val="dk1"/>
              </a:solidFill>
              <a:latin typeface="Open Sans"/>
              <a:ea typeface="Open Sans"/>
              <a:cs typeface="Open Sans"/>
              <a:sym typeface="Open Sans"/>
            </a:endParaRPr>
          </a:p>
        </p:txBody>
      </p:sp>
      <p:sp>
        <p:nvSpPr>
          <p:cNvPr id="78" name="Google Shape;78;p15"/>
          <p:cNvSpPr txBox="1"/>
          <p:nvPr/>
        </p:nvSpPr>
        <p:spPr>
          <a:xfrm>
            <a:off x="1426794" y="1598563"/>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Open Sans"/>
                <a:ea typeface="Open Sans"/>
                <a:cs typeface="Open Sans"/>
                <a:sym typeface="Open Sans"/>
              </a:rPr>
              <a:t>2</a:t>
            </a:r>
            <a:endParaRPr sz="2800">
              <a:solidFill>
                <a:schemeClr val="dk1"/>
              </a:solidFill>
              <a:latin typeface="Open Sans"/>
              <a:ea typeface="Open Sans"/>
              <a:cs typeface="Open Sans"/>
              <a:sym typeface="Open Sans"/>
            </a:endParaRPr>
          </a:p>
        </p:txBody>
      </p:sp>
      <p:sp>
        <p:nvSpPr>
          <p:cNvPr id="79" name="Google Shape;79;p15"/>
          <p:cNvSpPr txBox="1"/>
          <p:nvPr/>
        </p:nvSpPr>
        <p:spPr>
          <a:xfrm>
            <a:off x="1426794" y="2858738"/>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Open Sans"/>
                <a:ea typeface="Open Sans"/>
                <a:cs typeface="Open Sans"/>
                <a:sym typeface="Open Sans"/>
              </a:rPr>
              <a:t>3</a:t>
            </a:r>
            <a:endParaRPr sz="2800">
              <a:solidFill>
                <a:schemeClr val="dk1"/>
              </a:solidFill>
              <a:latin typeface="Open Sans"/>
              <a:ea typeface="Open Sans"/>
              <a:cs typeface="Open Sans"/>
              <a:sym typeface="Open Sans"/>
            </a:endParaRPr>
          </a:p>
        </p:txBody>
      </p:sp>
      <p:sp>
        <p:nvSpPr>
          <p:cNvPr id="80" name="Google Shape;80;p15"/>
          <p:cNvSpPr txBox="1"/>
          <p:nvPr/>
        </p:nvSpPr>
        <p:spPr>
          <a:xfrm>
            <a:off x="1426794" y="4078625"/>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Open Sans"/>
                <a:ea typeface="Open Sans"/>
                <a:cs typeface="Open Sans"/>
                <a:sym typeface="Open Sans"/>
              </a:rPr>
              <a:t>4</a:t>
            </a:r>
            <a:endParaRPr sz="2800">
              <a:solidFill>
                <a:schemeClr val="dk1"/>
              </a:solidFill>
              <a:latin typeface="Open Sans"/>
              <a:ea typeface="Open Sans"/>
              <a:cs typeface="Open Sans"/>
              <a:sym typeface="Open Sans"/>
            </a:endParaRPr>
          </a:p>
        </p:txBody>
      </p:sp>
      <p:sp>
        <p:nvSpPr>
          <p:cNvPr id="81" name="Google Shape;81;p15"/>
          <p:cNvSpPr txBox="1"/>
          <p:nvPr/>
        </p:nvSpPr>
        <p:spPr>
          <a:xfrm>
            <a:off x="2325175" y="533200"/>
            <a:ext cx="6282000" cy="5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dk1"/>
                </a:solidFill>
                <a:latin typeface="Average"/>
                <a:ea typeface="Average"/>
                <a:cs typeface="Average"/>
                <a:sym typeface="Average"/>
              </a:rPr>
              <a:t>Derivation Process, Architecture Overview and Style </a:t>
            </a:r>
            <a:endParaRPr b="1" sz="2000">
              <a:solidFill>
                <a:schemeClr val="dk1"/>
              </a:solidFill>
              <a:latin typeface="Average"/>
              <a:ea typeface="Average"/>
              <a:cs typeface="Average"/>
              <a:sym typeface="Average"/>
            </a:endParaRPr>
          </a:p>
        </p:txBody>
      </p:sp>
      <p:sp>
        <p:nvSpPr>
          <p:cNvPr id="82" name="Google Shape;82;p15"/>
          <p:cNvSpPr txBox="1"/>
          <p:nvPr/>
        </p:nvSpPr>
        <p:spPr>
          <a:xfrm>
            <a:off x="2325175" y="1734963"/>
            <a:ext cx="6348300" cy="4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dk1"/>
                </a:solidFill>
                <a:latin typeface="Average"/>
                <a:ea typeface="Average"/>
                <a:cs typeface="Average"/>
                <a:sym typeface="Average"/>
              </a:rPr>
              <a:t>The Gorm Subsystem and Gorm Discrepancies </a:t>
            </a:r>
            <a:endParaRPr b="1" sz="2000">
              <a:solidFill>
                <a:schemeClr val="dk1"/>
              </a:solidFill>
              <a:latin typeface="Average"/>
              <a:ea typeface="Average"/>
              <a:cs typeface="Average"/>
              <a:sym typeface="Average"/>
            </a:endParaRPr>
          </a:p>
        </p:txBody>
      </p:sp>
      <p:sp>
        <p:nvSpPr>
          <p:cNvPr id="83" name="Google Shape;83;p15"/>
          <p:cNvSpPr txBox="1"/>
          <p:nvPr/>
        </p:nvSpPr>
        <p:spPr>
          <a:xfrm>
            <a:off x="2325175" y="2997875"/>
            <a:ext cx="6348300" cy="4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dk1"/>
                </a:solidFill>
                <a:latin typeface="Average"/>
                <a:ea typeface="Average"/>
                <a:cs typeface="Average"/>
                <a:sym typeface="Average"/>
              </a:rPr>
              <a:t>Concrete and Conceptual Dependencies</a:t>
            </a:r>
            <a:endParaRPr b="1" sz="2000">
              <a:solidFill>
                <a:schemeClr val="dk1"/>
              </a:solidFill>
              <a:latin typeface="Average"/>
              <a:ea typeface="Average"/>
              <a:cs typeface="Average"/>
              <a:sym typeface="Average"/>
            </a:endParaRPr>
          </a:p>
        </p:txBody>
      </p:sp>
      <p:sp>
        <p:nvSpPr>
          <p:cNvPr id="84" name="Google Shape;84;p15"/>
          <p:cNvSpPr txBox="1"/>
          <p:nvPr/>
        </p:nvSpPr>
        <p:spPr>
          <a:xfrm>
            <a:off x="2358211" y="4280650"/>
            <a:ext cx="5015100" cy="5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dk1"/>
                </a:solidFill>
                <a:latin typeface="Average"/>
                <a:ea typeface="Average"/>
                <a:cs typeface="Average"/>
                <a:sym typeface="Average"/>
              </a:rPr>
              <a:t>Key Discrepancies and Use Case Diagrams  </a:t>
            </a:r>
            <a:endParaRPr b="1" sz="20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275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Process</a:t>
            </a:r>
            <a:endParaRPr/>
          </a:p>
        </p:txBody>
      </p:sp>
      <p:sp>
        <p:nvSpPr>
          <p:cNvPr id="90" name="Google Shape;90;p16"/>
          <p:cNvSpPr/>
          <p:nvPr/>
        </p:nvSpPr>
        <p:spPr>
          <a:xfrm>
            <a:off x="311700" y="1314450"/>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1" name="Google Shape;91;p16"/>
          <p:cNvSpPr txBox="1"/>
          <p:nvPr/>
        </p:nvSpPr>
        <p:spPr>
          <a:xfrm>
            <a:off x="484500" y="1377352"/>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1</a:t>
            </a:r>
            <a:endParaRPr sz="1300">
              <a:solidFill>
                <a:schemeClr val="dk1"/>
              </a:solidFill>
              <a:latin typeface="Open Sans"/>
              <a:ea typeface="Open Sans"/>
              <a:cs typeface="Open Sans"/>
              <a:sym typeface="Open Sans"/>
            </a:endParaRPr>
          </a:p>
        </p:txBody>
      </p:sp>
      <p:sp>
        <p:nvSpPr>
          <p:cNvPr id="92" name="Google Shape;92;p16"/>
          <p:cNvSpPr/>
          <p:nvPr/>
        </p:nvSpPr>
        <p:spPr>
          <a:xfrm>
            <a:off x="948575" y="2136163"/>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3" name="Google Shape;93;p16"/>
          <p:cNvSpPr txBox="1"/>
          <p:nvPr/>
        </p:nvSpPr>
        <p:spPr>
          <a:xfrm>
            <a:off x="1121375" y="2199064"/>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A</a:t>
            </a:r>
            <a:endParaRPr sz="1300">
              <a:solidFill>
                <a:schemeClr val="dk1"/>
              </a:solidFill>
              <a:latin typeface="Open Sans"/>
              <a:ea typeface="Open Sans"/>
              <a:cs typeface="Open Sans"/>
              <a:sym typeface="Open Sans"/>
            </a:endParaRPr>
          </a:p>
        </p:txBody>
      </p:sp>
      <p:sp>
        <p:nvSpPr>
          <p:cNvPr id="94" name="Google Shape;94;p16"/>
          <p:cNvSpPr/>
          <p:nvPr/>
        </p:nvSpPr>
        <p:spPr>
          <a:xfrm>
            <a:off x="5037375" y="1314450"/>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5" name="Google Shape;95;p16"/>
          <p:cNvSpPr txBox="1"/>
          <p:nvPr/>
        </p:nvSpPr>
        <p:spPr>
          <a:xfrm>
            <a:off x="5210175" y="1377352"/>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2</a:t>
            </a:r>
            <a:endParaRPr sz="1300">
              <a:solidFill>
                <a:schemeClr val="dk1"/>
              </a:solidFill>
              <a:latin typeface="Open Sans"/>
              <a:ea typeface="Open Sans"/>
              <a:cs typeface="Open Sans"/>
              <a:sym typeface="Open Sans"/>
            </a:endParaRPr>
          </a:p>
        </p:txBody>
      </p:sp>
      <p:sp>
        <p:nvSpPr>
          <p:cNvPr id="96" name="Google Shape;96;p16"/>
          <p:cNvSpPr/>
          <p:nvPr/>
        </p:nvSpPr>
        <p:spPr>
          <a:xfrm>
            <a:off x="5037375" y="2223413"/>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7" name="Google Shape;97;p16"/>
          <p:cNvSpPr txBox="1"/>
          <p:nvPr/>
        </p:nvSpPr>
        <p:spPr>
          <a:xfrm>
            <a:off x="5210175" y="2286314"/>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3</a:t>
            </a:r>
            <a:endParaRPr sz="1300">
              <a:solidFill>
                <a:schemeClr val="dk1"/>
              </a:solidFill>
              <a:latin typeface="Open Sans"/>
              <a:ea typeface="Open Sans"/>
              <a:cs typeface="Open Sans"/>
              <a:sym typeface="Open Sans"/>
            </a:endParaRPr>
          </a:p>
        </p:txBody>
      </p:sp>
      <p:sp>
        <p:nvSpPr>
          <p:cNvPr id="98" name="Google Shape;98;p16"/>
          <p:cNvSpPr txBox="1"/>
          <p:nvPr/>
        </p:nvSpPr>
        <p:spPr>
          <a:xfrm>
            <a:off x="966325" y="1309150"/>
            <a:ext cx="22833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Understand Tool </a:t>
            </a:r>
            <a:endParaRPr sz="2800">
              <a:solidFill>
                <a:schemeClr val="dk1"/>
              </a:solidFill>
              <a:latin typeface="Open Sans"/>
              <a:ea typeface="Open Sans"/>
              <a:cs typeface="Open Sans"/>
              <a:sym typeface="Open Sans"/>
            </a:endParaRPr>
          </a:p>
        </p:txBody>
      </p:sp>
      <p:sp>
        <p:nvSpPr>
          <p:cNvPr id="99" name="Google Shape;99;p16"/>
          <p:cNvSpPr txBox="1"/>
          <p:nvPr/>
        </p:nvSpPr>
        <p:spPr>
          <a:xfrm>
            <a:off x="1637121" y="2184000"/>
            <a:ext cx="23745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Dependency Graphs</a:t>
            </a:r>
            <a:endParaRPr b="1" sz="22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p:txBody>
      </p:sp>
      <p:sp>
        <p:nvSpPr>
          <p:cNvPr id="100" name="Google Shape;100;p16"/>
          <p:cNvSpPr txBox="1"/>
          <p:nvPr/>
        </p:nvSpPr>
        <p:spPr>
          <a:xfrm>
            <a:off x="5665846" y="1295863"/>
            <a:ext cx="31230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GNUstep documentation</a:t>
            </a:r>
            <a:endParaRPr b="1" sz="23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600">
              <a:latin typeface="PT Sans Narrow"/>
              <a:ea typeface="PT Sans Narrow"/>
              <a:cs typeface="PT Sans Narrow"/>
              <a:sym typeface="PT Sans Narrow"/>
            </a:endParaRPr>
          </a:p>
        </p:txBody>
      </p:sp>
      <p:sp>
        <p:nvSpPr>
          <p:cNvPr id="101" name="Google Shape;101;p16"/>
          <p:cNvSpPr txBox="1"/>
          <p:nvPr/>
        </p:nvSpPr>
        <p:spPr>
          <a:xfrm>
            <a:off x="5674238" y="2222338"/>
            <a:ext cx="31062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Community-driven Resources</a:t>
            </a:r>
            <a:endParaRPr sz="19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600">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600">
              <a:latin typeface="PT Sans Narrow"/>
              <a:ea typeface="PT Sans Narrow"/>
              <a:cs typeface="PT Sans Narrow"/>
              <a:sym typeface="PT Sans Narrow"/>
            </a:endParaRPr>
          </a:p>
        </p:txBody>
      </p:sp>
      <p:sp>
        <p:nvSpPr>
          <p:cNvPr id="102" name="Google Shape;102;p16"/>
          <p:cNvSpPr/>
          <p:nvPr/>
        </p:nvSpPr>
        <p:spPr>
          <a:xfrm>
            <a:off x="948575" y="2925988"/>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3" name="Google Shape;103;p16"/>
          <p:cNvSpPr txBox="1"/>
          <p:nvPr/>
        </p:nvSpPr>
        <p:spPr>
          <a:xfrm>
            <a:off x="1121375" y="2988889"/>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B</a:t>
            </a:r>
            <a:endParaRPr sz="1300">
              <a:solidFill>
                <a:schemeClr val="dk1"/>
              </a:solidFill>
              <a:latin typeface="Open Sans"/>
              <a:ea typeface="Open Sans"/>
              <a:cs typeface="Open Sans"/>
              <a:sym typeface="Open Sans"/>
            </a:endParaRPr>
          </a:p>
        </p:txBody>
      </p:sp>
      <p:sp>
        <p:nvSpPr>
          <p:cNvPr id="104" name="Google Shape;104;p16"/>
          <p:cNvSpPr txBox="1"/>
          <p:nvPr/>
        </p:nvSpPr>
        <p:spPr>
          <a:xfrm>
            <a:off x="1595022" y="2957900"/>
            <a:ext cx="26745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Component Interactions</a:t>
            </a:r>
            <a:endParaRPr b="1" sz="22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p:txBody>
      </p:sp>
      <p:sp>
        <p:nvSpPr>
          <p:cNvPr id="105" name="Google Shape;105;p16"/>
          <p:cNvSpPr/>
          <p:nvPr/>
        </p:nvSpPr>
        <p:spPr>
          <a:xfrm>
            <a:off x="948575" y="3641413"/>
            <a:ext cx="561300" cy="561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6" name="Google Shape;106;p16"/>
          <p:cNvSpPr txBox="1"/>
          <p:nvPr/>
        </p:nvSpPr>
        <p:spPr>
          <a:xfrm>
            <a:off x="1121375" y="3704314"/>
            <a:ext cx="2157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C</a:t>
            </a:r>
            <a:endParaRPr sz="1300">
              <a:solidFill>
                <a:schemeClr val="dk1"/>
              </a:solidFill>
              <a:latin typeface="Open Sans"/>
              <a:ea typeface="Open Sans"/>
              <a:cs typeface="Open Sans"/>
              <a:sym typeface="Open Sans"/>
            </a:endParaRPr>
          </a:p>
        </p:txBody>
      </p:sp>
      <p:sp>
        <p:nvSpPr>
          <p:cNvPr id="107" name="Google Shape;107;p16"/>
          <p:cNvSpPr txBox="1"/>
          <p:nvPr/>
        </p:nvSpPr>
        <p:spPr>
          <a:xfrm>
            <a:off x="1632973" y="3653375"/>
            <a:ext cx="2939100" cy="5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latin typeface="PT Sans Narrow"/>
                <a:ea typeface="PT Sans Narrow"/>
                <a:cs typeface="PT Sans Narrow"/>
                <a:sym typeface="PT Sans Narrow"/>
              </a:rPr>
              <a:t>Newfound Interactions Between Components </a:t>
            </a:r>
            <a:endParaRPr b="1" sz="22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7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1800">
              <a:solidFill>
                <a:schemeClr val="dk1"/>
              </a:solidFill>
              <a:latin typeface="PT Sans Narrow"/>
              <a:ea typeface="PT Sans Narrow"/>
              <a:cs typeface="PT Sans Narrow"/>
              <a:sym typeface="PT Sans Narrow"/>
            </a:endParaRPr>
          </a:p>
        </p:txBody>
      </p:sp>
      <p:pic>
        <p:nvPicPr>
          <p:cNvPr id="108" name="Google Shape;108;p16"/>
          <p:cNvPicPr preferRelativeResize="0"/>
          <p:nvPr/>
        </p:nvPicPr>
        <p:blipFill>
          <a:blip r:embed="rId3">
            <a:alphaModFix/>
          </a:blip>
          <a:stretch>
            <a:fillRect/>
          </a:stretch>
        </p:blipFill>
        <p:spPr>
          <a:xfrm flipH="1">
            <a:off x="2975459" y="207012"/>
            <a:ext cx="781566" cy="88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2663700" y="818025"/>
            <a:ext cx="3474900" cy="31545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7"/>
          <p:cNvSpPr txBox="1"/>
          <p:nvPr>
            <p:ph type="title"/>
          </p:nvPr>
        </p:nvSpPr>
        <p:spPr>
          <a:xfrm>
            <a:off x="3317182" y="1830084"/>
            <a:ext cx="2167800" cy="113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Architecture </a:t>
            </a:r>
            <a:endParaRPr/>
          </a:p>
          <a:p>
            <a:pPr indent="0" lvl="0" marL="0" rtl="0" algn="ctr">
              <a:spcBef>
                <a:spcPts val="0"/>
              </a:spcBef>
              <a:spcAft>
                <a:spcPts val="0"/>
              </a:spcAft>
              <a:buNone/>
            </a:pPr>
            <a:r>
              <a:rPr lang="en"/>
              <a:t>Components</a:t>
            </a:r>
            <a:endParaRPr/>
          </a:p>
        </p:txBody>
      </p:sp>
      <p:cxnSp>
        <p:nvCxnSpPr>
          <p:cNvPr id="115" name="Google Shape;115;p17"/>
          <p:cNvCxnSpPr>
            <a:stCxn id="113" idx="1"/>
          </p:cNvCxnSpPr>
          <p:nvPr/>
        </p:nvCxnSpPr>
        <p:spPr>
          <a:xfrm flipH="1">
            <a:off x="459387" y="1279991"/>
            <a:ext cx="2713200" cy="8700"/>
          </a:xfrm>
          <a:prstGeom prst="straightConnector1">
            <a:avLst/>
          </a:prstGeom>
          <a:noFill/>
          <a:ln cap="flat" cmpd="sng" w="38100">
            <a:solidFill>
              <a:schemeClr val="dk1"/>
            </a:solidFill>
            <a:prstDash val="solid"/>
            <a:round/>
            <a:headEnd len="med" w="med" type="none"/>
            <a:tailEnd len="med" w="med" type="none"/>
          </a:ln>
        </p:spPr>
      </p:cxnSp>
      <p:sp>
        <p:nvSpPr>
          <p:cNvPr id="116" name="Google Shape;116;p17"/>
          <p:cNvSpPr txBox="1"/>
          <p:nvPr/>
        </p:nvSpPr>
        <p:spPr>
          <a:xfrm>
            <a:off x="455550" y="818025"/>
            <a:ext cx="1692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apps-gorm</a:t>
            </a:r>
            <a:endParaRPr sz="2400">
              <a:solidFill>
                <a:schemeClr val="dk1"/>
              </a:solidFill>
              <a:latin typeface="Average"/>
              <a:ea typeface="Average"/>
              <a:cs typeface="Average"/>
              <a:sym typeface="Average"/>
            </a:endParaRPr>
          </a:p>
        </p:txBody>
      </p:sp>
      <p:cxnSp>
        <p:nvCxnSpPr>
          <p:cNvPr id="117" name="Google Shape;117;p17"/>
          <p:cNvCxnSpPr/>
          <p:nvPr/>
        </p:nvCxnSpPr>
        <p:spPr>
          <a:xfrm rot="10800000">
            <a:off x="-60588" y="2395266"/>
            <a:ext cx="2724300" cy="0"/>
          </a:xfrm>
          <a:prstGeom prst="straightConnector1">
            <a:avLst/>
          </a:prstGeom>
          <a:noFill/>
          <a:ln cap="flat" cmpd="sng" w="38100">
            <a:solidFill>
              <a:schemeClr val="dk1"/>
            </a:solidFill>
            <a:prstDash val="solid"/>
            <a:round/>
            <a:headEnd len="med" w="med" type="none"/>
            <a:tailEnd len="med" w="med" type="none"/>
          </a:ln>
        </p:spPr>
      </p:cxnSp>
      <p:sp>
        <p:nvSpPr>
          <p:cNvPr id="118" name="Google Shape;118;p17"/>
          <p:cNvSpPr txBox="1"/>
          <p:nvPr/>
        </p:nvSpPr>
        <p:spPr>
          <a:xfrm>
            <a:off x="459375" y="3000225"/>
            <a:ext cx="13449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libs-gui</a:t>
            </a:r>
            <a:endParaRPr sz="2400">
              <a:solidFill>
                <a:schemeClr val="dk1"/>
              </a:solidFill>
              <a:latin typeface="Average"/>
              <a:ea typeface="Average"/>
              <a:cs typeface="Average"/>
              <a:sym typeface="Average"/>
            </a:endParaRPr>
          </a:p>
        </p:txBody>
      </p:sp>
      <p:cxnSp>
        <p:nvCxnSpPr>
          <p:cNvPr id="119" name="Google Shape;119;p17"/>
          <p:cNvCxnSpPr/>
          <p:nvPr/>
        </p:nvCxnSpPr>
        <p:spPr>
          <a:xfrm rot="10800000">
            <a:off x="448287" y="3523416"/>
            <a:ext cx="2724300" cy="0"/>
          </a:xfrm>
          <a:prstGeom prst="straightConnector1">
            <a:avLst/>
          </a:prstGeom>
          <a:noFill/>
          <a:ln cap="flat" cmpd="sng" w="38100">
            <a:solidFill>
              <a:schemeClr val="dk1"/>
            </a:solidFill>
            <a:prstDash val="solid"/>
            <a:round/>
            <a:headEnd len="med" w="med" type="none"/>
            <a:tailEnd len="med" w="med" type="none"/>
          </a:ln>
        </p:spPr>
      </p:cxnSp>
      <p:sp>
        <p:nvSpPr>
          <p:cNvPr id="120" name="Google Shape;120;p17"/>
          <p:cNvSpPr txBox="1"/>
          <p:nvPr/>
        </p:nvSpPr>
        <p:spPr>
          <a:xfrm>
            <a:off x="56025" y="19482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libs-back</a:t>
            </a:r>
            <a:endParaRPr sz="2400">
              <a:solidFill>
                <a:schemeClr val="dk1"/>
              </a:solidFill>
              <a:latin typeface="Average"/>
              <a:ea typeface="Average"/>
              <a:cs typeface="Average"/>
              <a:sym typeface="Average"/>
            </a:endParaRPr>
          </a:p>
        </p:txBody>
      </p:sp>
      <p:sp>
        <p:nvSpPr>
          <p:cNvPr id="121" name="Google Shape;121;p17"/>
          <p:cNvSpPr txBox="1"/>
          <p:nvPr/>
        </p:nvSpPr>
        <p:spPr>
          <a:xfrm>
            <a:off x="6604775" y="8417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libs-corebase</a:t>
            </a:r>
            <a:endParaRPr sz="2400">
              <a:solidFill>
                <a:schemeClr val="dk1"/>
              </a:solidFill>
              <a:latin typeface="Average"/>
              <a:ea typeface="Average"/>
              <a:cs typeface="Average"/>
              <a:sym typeface="Average"/>
            </a:endParaRPr>
          </a:p>
        </p:txBody>
      </p:sp>
      <p:sp>
        <p:nvSpPr>
          <p:cNvPr id="122" name="Google Shape;122;p17"/>
          <p:cNvSpPr txBox="1"/>
          <p:nvPr/>
        </p:nvSpPr>
        <p:spPr>
          <a:xfrm>
            <a:off x="7166175" y="3076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libs-base</a:t>
            </a:r>
            <a:endParaRPr sz="2400">
              <a:solidFill>
                <a:schemeClr val="dk1"/>
              </a:solidFill>
              <a:latin typeface="Average"/>
              <a:ea typeface="Average"/>
              <a:cs typeface="Average"/>
              <a:sym typeface="Average"/>
            </a:endParaRPr>
          </a:p>
        </p:txBody>
      </p:sp>
      <p:cxnSp>
        <p:nvCxnSpPr>
          <p:cNvPr id="123" name="Google Shape;123;p17"/>
          <p:cNvCxnSpPr/>
          <p:nvPr/>
        </p:nvCxnSpPr>
        <p:spPr>
          <a:xfrm flipH="1">
            <a:off x="5640987" y="1279991"/>
            <a:ext cx="2713200" cy="8700"/>
          </a:xfrm>
          <a:prstGeom prst="straightConnector1">
            <a:avLst/>
          </a:prstGeom>
          <a:noFill/>
          <a:ln cap="flat" cmpd="sng" w="38100">
            <a:solidFill>
              <a:schemeClr val="dk1"/>
            </a:solidFill>
            <a:prstDash val="solid"/>
            <a:round/>
            <a:headEnd len="med" w="med" type="none"/>
            <a:tailEnd len="med" w="med" type="none"/>
          </a:ln>
        </p:spPr>
      </p:cxnSp>
      <p:cxnSp>
        <p:nvCxnSpPr>
          <p:cNvPr id="124" name="Google Shape;124;p17"/>
          <p:cNvCxnSpPr/>
          <p:nvPr/>
        </p:nvCxnSpPr>
        <p:spPr>
          <a:xfrm rot="10800000">
            <a:off x="5629887" y="3523416"/>
            <a:ext cx="2724300" cy="0"/>
          </a:xfrm>
          <a:prstGeom prst="straightConnector1">
            <a:avLst/>
          </a:prstGeom>
          <a:noFill/>
          <a:ln cap="flat" cmpd="sng" w="38100">
            <a:solidFill>
              <a:schemeClr val="dk1"/>
            </a:solidFill>
            <a:prstDash val="solid"/>
            <a:round/>
            <a:headEnd len="med" w="med" type="none"/>
            <a:tailEnd len="med" w="med" type="none"/>
          </a:ln>
        </p:spPr>
      </p:cxnSp>
      <p:sp>
        <p:nvSpPr>
          <p:cNvPr id="125" name="Google Shape;125;p17"/>
          <p:cNvSpPr txBox="1"/>
          <p:nvPr/>
        </p:nvSpPr>
        <p:spPr>
          <a:xfrm>
            <a:off x="1804275" y="4128375"/>
            <a:ext cx="5423700" cy="10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dk1"/>
                </a:solidFill>
                <a:latin typeface="Average"/>
                <a:ea typeface="Average"/>
                <a:cs typeface="Average"/>
                <a:sym typeface="Average"/>
              </a:rPr>
              <a:t>2nd Level Subsystem:</a:t>
            </a:r>
            <a:endParaRPr b="1" sz="2200" u="sng">
              <a:solidFill>
                <a:schemeClr val="dk1"/>
              </a:solidFill>
              <a:latin typeface="Average"/>
              <a:ea typeface="Average"/>
              <a:cs typeface="Average"/>
              <a:sym typeface="Average"/>
            </a:endParaRPr>
          </a:p>
          <a:p>
            <a:pPr indent="0" lvl="0" marL="0" rtl="0" algn="ctr">
              <a:spcBef>
                <a:spcPts val="0"/>
              </a:spcBef>
              <a:spcAft>
                <a:spcPts val="0"/>
              </a:spcAft>
              <a:buNone/>
            </a:pPr>
            <a:r>
              <a:rPr b="1" lang="en" sz="2200">
                <a:solidFill>
                  <a:schemeClr val="dk1"/>
                </a:solidFill>
                <a:latin typeface="Average"/>
                <a:ea typeface="Average"/>
                <a:cs typeface="Average"/>
                <a:sym typeface="Average"/>
              </a:rPr>
              <a:t>Gorm</a:t>
            </a:r>
            <a:endParaRPr b="1" sz="22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45025"/>
            <a:ext cx="331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Overview </a:t>
            </a:r>
            <a:endParaRPr/>
          </a:p>
        </p:txBody>
      </p:sp>
      <p:sp>
        <p:nvSpPr>
          <p:cNvPr id="131" name="Google Shape;131;p18"/>
          <p:cNvSpPr txBox="1"/>
          <p:nvPr>
            <p:ph idx="1" type="body"/>
          </p:nvPr>
        </p:nvSpPr>
        <p:spPr>
          <a:xfrm>
            <a:off x="210850" y="3645850"/>
            <a:ext cx="8520600" cy="1273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600">
                <a:solidFill>
                  <a:schemeClr val="dk1"/>
                </a:solidFill>
              </a:rPr>
              <a:t>Object-oriented:</a:t>
            </a:r>
            <a:r>
              <a:rPr lang="en" sz="1600">
                <a:solidFill>
                  <a:schemeClr val="dk1"/>
                </a:solidFill>
              </a:rPr>
              <a:t> Components are structured like objects with their responsibilities where they interact through method calls.</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b="1" lang="en" sz="1600">
                <a:solidFill>
                  <a:schemeClr val="dk1"/>
                </a:solidFill>
              </a:rPr>
              <a:t>Publish-subscribe:</a:t>
            </a:r>
            <a:r>
              <a:rPr lang="en" sz="1600">
                <a:solidFill>
                  <a:schemeClr val="dk1"/>
                </a:solidFill>
              </a:rPr>
              <a:t> Components interactions are event-based and react according to the current state. </a:t>
            </a:r>
            <a:endParaRPr sz="2200">
              <a:solidFill>
                <a:schemeClr val="dk1"/>
              </a:solidFill>
            </a:endParaRPr>
          </a:p>
        </p:txBody>
      </p:sp>
      <p:grpSp>
        <p:nvGrpSpPr>
          <p:cNvPr id="132" name="Google Shape;132;p18"/>
          <p:cNvGrpSpPr/>
          <p:nvPr/>
        </p:nvGrpSpPr>
        <p:grpSpPr>
          <a:xfrm>
            <a:off x="6763767" y="224083"/>
            <a:ext cx="2068539" cy="1815317"/>
            <a:chOff x="246920" y="1661725"/>
            <a:chExt cx="2591180" cy="2305750"/>
          </a:xfrm>
        </p:grpSpPr>
        <p:cxnSp>
          <p:nvCxnSpPr>
            <p:cNvPr id="133" name="Google Shape;133;p18"/>
            <p:cNvCxnSpPr/>
            <p:nvPr/>
          </p:nvCxnSpPr>
          <p:spPr>
            <a:xfrm>
              <a:off x="1130500" y="1851450"/>
              <a:ext cx="916200" cy="401100"/>
            </a:xfrm>
            <a:prstGeom prst="straightConnector1">
              <a:avLst/>
            </a:prstGeom>
            <a:noFill/>
            <a:ln cap="flat" cmpd="sng" w="38100">
              <a:solidFill>
                <a:schemeClr val="dk1"/>
              </a:solidFill>
              <a:prstDash val="dot"/>
              <a:round/>
              <a:headEnd len="med" w="med" type="none"/>
              <a:tailEnd len="med" w="med" type="none"/>
            </a:ln>
          </p:spPr>
        </p:cxnSp>
        <p:cxnSp>
          <p:nvCxnSpPr>
            <p:cNvPr id="134" name="Google Shape;134;p18"/>
            <p:cNvCxnSpPr/>
            <p:nvPr/>
          </p:nvCxnSpPr>
          <p:spPr>
            <a:xfrm>
              <a:off x="1103100" y="2280600"/>
              <a:ext cx="916200" cy="401100"/>
            </a:xfrm>
            <a:prstGeom prst="straightConnector1">
              <a:avLst/>
            </a:prstGeom>
            <a:noFill/>
            <a:ln cap="flat" cmpd="sng" w="38100">
              <a:solidFill>
                <a:schemeClr val="dk1"/>
              </a:solidFill>
              <a:prstDash val="dot"/>
              <a:round/>
              <a:headEnd len="med" w="med" type="none"/>
              <a:tailEnd len="med" w="med" type="none"/>
            </a:ln>
          </p:spPr>
        </p:cxnSp>
        <p:cxnSp>
          <p:nvCxnSpPr>
            <p:cNvPr id="135" name="Google Shape;135;p18"/>
            <p:cNvCxnSpPr/>
            <p:nvPr/>
          </p:nvCxnSpPr>
          <p:spPr>
            <a:xfrm rot="3045249">
              <a:off x="583774" y="2508195"/>
              <a:ext cx="916148" cy="401262"/>
            </a:xfrm>
            <a:prstGeom prst="straightConnector1">
              <a:avLst/>
            </a:prstGeom>
            <a:noFill/>
            <a:ln cap="flat" cmpd="sng" w="38100">
              <a:solidFill>
                <a:schemeClr val="dk1"/>
              </a:solidFill>
              <a:prstDash val="dot"/>
              <a:round/>
              <a:headEnd len="med" w="med" type="none"/>
              <a:tailEnd len="med" w="med" type="none"/>
            </a:ln>
          </p:spPr>
        </p:cxnSp>
        <p:cxnSp>
          <p:nvCxnSpPr>
            <p:cNvPr id="136" name="Google Shape;136;p18"/>
            <p:cNvCxnSpPr/>
            <p:nvPr/>
          </p:nvCxnSpPr>
          <p:spPr>
            <a:xfrm rot="3045249">
              <a:off x="234047" y="2682218"/>
              <a:ext cx="916148" cy="401262"/>
            </a:xfrm>
            <a:prstGeom prst="straightConnector1">
              <a:avLst/>
            </a:prstGeom>
            <a:noFill/>
            <a:ln cap="flat" cmpd="sng" w="38100">
              <a:solidFill>
                <a:schemeClr val="dk1"/>
              </a:solidFill>
              <a:prstDash val="dot"/>
              <a:round/>
              <a:headEnd len="med" w="med" type="none"/>
              <a:tailEnd len="med" w="med" type="none"/>
            </a:ln>
          </p:spPr>
        </p:cxnSp>
        <p:cxnSp>
          <p:nvCxnSpPr>
            <p:cNvPr id="137" name="Google Shape;137;p18"/>
            <p:cNvCxnSpPr/>
            <p:nvPr/>
          </p:nvCxnSpPr>
          <p:spPr>
            <a:xfrm flipH="1">
              <a:off x="1424275" y="2961750"/>
              <a:ext cx="1322700" cy="859200"/>
            </a:xfrm>
            <a:prstGeom prst="straightConnector1">
              <a:avLst/>
            </a:prstGeom>
            <a:noFill/>
            <a:ln cap="flat" cmpd="sng" w="38100">
              <a:solidFill>
                <a:schemeClr val="dk1"/>
              </a:solidFill>
              <a:prstDash val="dot"/>
              <a:round/>
              <a:headEnd len="med" w="med" type="none"/>
              <a:tailEnd len="med" w="med" type="none"/>
            </a:ln>
          </p:spPr>
        </p:cxnSp>
        <p:cxnSp>
          <p:nvCxnSpPr>
            <p:cNvPr id="138" name="Google Shape;138;p18"/>
            <p:cNvCxnSpPr/>
            <p:nvPr/>
          </p:nvCxnSpPr>
          <p:spPr>
            <a:xfrm rot="7611969">
              <a:off x="1283431" y="2967880"/>
              <a:ext cx="916080" cy="401160"/>
            </a:xfrm>
            <a:prstGeom prst="straightConnector1">
              <a:avLst/>
            </a:prstGeom>
            <a:noFill/>
            <a:ln cap="flat" cmpd="sng" w="38100">
              <a:solidFill>
                <a:schemeClr val="dk1"/>
              </a:solidFill>
              <a:prstDash val="dot"/>
              <a:round/>
              <a:headEnd len="med" w="med" type="none"/>
              <a:tailEnd len="med" w="med" type="none"/>
            </a:ln>
          </p:spPr>
        </p:cxnSp>
        <p:sp>
          <p:nvSpPr>
            <p:cNvPr id="139" name="Google Shape;139;p18"/>
            <p:cNvSpPr/>
            <p:nvPr/>
          </p:nvSpPr>
          <p:spPr>
            <a:xfrm>
              <a:off x="311700" y="1661725"/>
              <a:ext cx="791400" cy="7914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0" name="Google Shape;140;p18"/>
            <p:cNvSpPr/>
            <p:nvPr/>
          </p:nvSpPr>
          <p:spPr>
            <a:xfrm>
              <a:off x="2046700" y="2085450"/>
              <a:ext cx="791400" cy="7914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1" name="Google Shape;141;p18"/>
            <p:cNvSpPr/>
            <p:nvPr/>
          </p:nvSpPr>
          <p:spPr>
            <a:xfrm>
              <a:off x="695650" y="3176075"/>
              <a:ext cx="791400" cy="7914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42" name="Google Shape;142;p18"/>
          <p:cNvSpPr txBox="1"/>
          <p:nvPr/>
        </p:nvSpPr>
        <p:spPr>
          <a:xfrm>
            <a:off x="280175" y="1103800"/>
            <a:ext cx="4157400" cy="230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latin typeface="Average"/>
                <a:ea typeface="Average"/>
                <a:cs typeface="Average"/>
                <a:sym typeface="Average"/>
              </a:rPr>
              <a:t>Gorm comprises different components to function including frameworks:</a:t>
            </a:r>
            <a:endParaRPr b="1" sz="1600">
              <a:solidFill>
                <a:schemeClr val="dk1"/>
              </a:solidFill>
              <a:latin typeface="Average"/>
              <a:ea typeface="Average"/>
              <a:cs typeface="Average"/>
              <a:sym typeface="Average"/>
            </a:endParaRPr>
          </a:p>
          <a:p>
            <a:pPr indent="-330200" lvl="0" marL="457200" rtl="0" algn="l">
              <a:lnSpc>
                <a:spcPct val="150000"/>
              </a:lnSpc>
              <a:spcBef>
                <a:spcPts val="0"/>
              </a:spcBef>
              <a:spcAft>
                <a:spcPts val="0"/>
              </a:spcAft>
              <a:buClr>
                <a:schemeClr val="dk1"/>
              </a:buClr>
              <a:buSzPts val="1600"/>
              <a:buFont typeface="Average"/>
              <a:buChar char="●"/>
            </a:pPr>
            <a:r>
              <a:rPr b="1" lang="en" sz="1600">
                <a:solidFill>
                  <a:schemeClr val="dk1"/>
                </a:solidFill>
                <a:latin typeface="Average"/>
                <a:ea typeface="Average"/>
                <a:cs typeface="Average"/>
                <a:sym typeface="Average"/>
              </a:rPr>
              <a:t>GormCore </a:t>
            </a:r>
            <a:endParaRPr b="1" sz="1600">
              <a:solidFill>
                <a:schemeClr val="dk1"/>
              </a:solidFill>
              <a:latin typeface="Average"/>
              <a:ea typeface="Average"/>
              <a:cs typeface="Average"/>
              <a:sym typeface="Average"/>
            </a:endParaRPr>
          </a:p>
          <a:p>
            <a:pPr indent="-330200" lvl="0" marL="457200" rtl="0" algn="l">
              <a:lnSpc>
                <a:spcPct val="150000"/>
              </a:lnSpc>
              <a:spcBef>
                <a:spcPts val="0"/>
              </a:spcBef>
              <a:spcAft>
                <a:spcPts val="0"/>
              </a:spcAft>
              <a:buClr>
                <a:schemeClr val="dk1"/>
              </a:buClr>
              <a:buSzPts val="1600"/>
              <a:buFont typeface="Average"/>
              <a:buChar char="●"/>
            </a:pPr>
            <a:r>
              <a:rPr b="1" lang="en" sz="1600">
                <a:solidFill>
                  <a:schemeClr val="dk1"/>
                </a:solidFill>
                <a:latin typeface="Average"/>
                <a:ea typeface="Average"/>
                <a:cs typeface="Average"/>
                <a:sym typeface="Average"/>
              </a:rPr>
              <a:t>InterfaceBuilder</a:t>
            </a:r>
            <a:endParaRPr b="1" sz="1600">
              <a:solidFill>
                <a:schemeClr val="dk1"/>
              </a:solidFill>
              <a:latin typeface="Average"/>
              <a:ea typeface="Average"/>
              <a:cs typeface="Average"/>
              <a:sym typeface="Average"/>
            </a:endParaRPr>
          </a:p>
          <a:p>
            <a:pPr indent="-330200" lvl="0" marL="457200" rtl="0" algn="l">
              <a:lnSpc>
                <a:spcPct val="150000"/>
              </a:lnSpc>
              <a:spcBef>
                <a:spcPts val="0"/>
              </a:spcBef>
              <a:spcAft>
                <a:spcPts val="0"/>
              </a:spcAft>
              <a:buClr>
                <a:schemeClr val="dk1"/>
              </a:buClr>
              <a:buSzPts val="1600"/>
              <a:buFont typeface="Average"/>
              <a:buChar char="●"/>
            </a:pPr>
            <a:r>
              <a:rPr b="1" lang="en" sz="1600">
                <a:solidFill>
                  <a:schemeClr val="dk1"/>
                </a:solidFill>
                <a:latin typeface="Average"/>
                <a:ea typeface="Average"/>
                <a:cs typeface="Average"/>
                <a:sym typeface="Average"/>
              </a:rPr>
              <a:t>GormObjCHeaderParser </a:t>
            </a:r>
            <a:endParaRPr b="1" sz="1600">
              <a:solidFill>
                <a:schemeClr val="dk1"/>
              </a:solidFill>
              <a:latin typeface="Average"/>
              <a:ea typeface="Average"/>
              <a:cs typeface="Average"/>
              <a:sym typeface="Average"/>
            </a:endParaRPr>
          </a:p>
          <a:p>
            <a:pPr indent="0" lvl="0" marL="0" rtl="0" algn="l">
              <a:lnSpc>
                <a:spcPct val="150000"/>
              </a:lnSpc>
              <a:spcBef>
                <a:spcPts val="0"/>
              </a:spcBef>
              <a:spcAft>
                <a:spcPts val="0"/>
              </a:spcAft>
              <a:buNone/>
            </a:pPr>
            <a:r>
              <a:t/>
            </a:r>
            <a:endParaRPr sz="2000">
              <a:solidFill>
                <a:schemeClr val="accent3"/>
              </a:solidFill>
              <a:latin typeface="Average"/>
              <a:ea typeface="Average"/>
              <a:cs typeface="Average"/>
              <a:sym typeface="Average"/>
            </a:endParaRPr>
          </a:p>
        </p:txBody>
      </p:sp>
      <p:cxnSp>
        <p:nvCxnSpPr>
          <p:cNvPr id="143" name="Google Shape;143;p18"/>
          <p:cNvCxnSpPr/>
          <p:nvPr/>
        </p:nvCxnSpPr>
        <p:spPr>
          <a:xfrm>
            <a:off x="466175" y="3525375"/>
            <a:ext cx="7888800" cy="0"/>
          </a:xfrm>
          <a:prstGeom prst="straightConnector1">
            <a:avLst/>
          </a:prstGeom>
          <a:noFill/>
          <a:ln cap="flat" cmpd="sng" w="28575">
            <a:solidFill>
              <a:schemeClr val="dk1"/>
            </a:solidFill>
            <a:prstDash val="dash"/>
            <a:round/>
            <a:headEnd len="med" w="med" type="none"/>
            <a:tailEnd len="med" w="med" type="none"/>
          </a:ln>
        </p:spPr>
      </p:cxnSp>
      <p:sp>
        <p:nvSpPr>
          <p:cNvPr id="144" name="Google Shape;144;p18"/>
          <p:cNvSpPr txBox="1"/>
          <p:nvPr/>
        </p:nvSpPr>
        <p:spPr>
          <a:xfrm>
            <a:off x="7162750" y="2336400"/>
            <a:ext cx="15687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Average"/>
                <a:ea typeface="Average"/>
                <a:cs typeface="Average"/>
                <a:sym typeface="Average"/>
              </a:rPr>
              <a:t>Object Oriented</a:t>
            </a:r>
            <a:endParaRPr b="1" sz="2200">
              <a:solidFill>
                <a:schemeClr val="dk1"/>
              </a:solidFill>
              <a:latin typeface="Average"/>
              <a:ea typeface="Average"/>
              <a:cs typeface="Average"/>
              <a:sym typeface="Average"/>
            </a:endParaRPr>
          </a:p>
        </p:txBody>
      </p:sp>
      <p:sp>
        <p:nvSpPr>
          <p:cNvPr id="145" name="Google Shape;145;p18"/>
          <p:cNvSpPr txBox="1"/>
          <p:nvPr/>
        </p:nvSpPr>
        <p:spPr>
          <a:xfrm>
            <a:off x="4359075" y="2289375"/>
            <a:ext cx="19161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Average"/>
                <a:ea typeface="Average"/>
                <a:cs typeface="Average"/>
                <a:sym typeface="Average"/>
              </a:rPr>
              <a:t>Publish-</a:t>
            </a:r>
            <a:endParaRPr b="1" sz="2200">
              <a:solidFill>
                <a:schemeClr val="dk1"/>
              </a:solidFill>
              <a:latin typeface="Average"/>
              <a:ea typeface="Average"/>
              <a:cs typeface="Average"/>
              <a:sym typeface="Average"/>
            </a:endParaRPr>
          </a:p>
          <a:p>
            <a:pPr indent="0" lvl="0" marL="0" rtl="0" algn="ctr">
              <a:spcBef>
                <a:spcPts val="0"/>
              </a:spcBef>
              <a:spcAft>
                <a:spcPts val="0"/>
              </a:spcAft>
              <a:buNone/>
            </a:pPr>
            <a:r>
              <a:rPr b="1" lang="en" sz="2200">
                <a:solidFill>
                  <a:schemeClr val="dk1"/>
                </a:solidFill>
                <a:latin typeface="Average"/>
                <a:ea typeface="Average"/>
                <a:cs typeface="Average"/>
                <a:sym typeface="Average"/>
              </a:rPr>
              <a:t>Subscribe</a:t>
            </a:r>
            <a:endParaRPr b="1" sz="2200">
              <a:solidFill>
                <a:schemeClr val="dk1"/>
              </a:solidFill>
              <a:latin typeface="Average"/>
              <a:ea typeface="Average"/>
              <a:cs typeface="Average"/>
              <a:sym typeface="Average"/>
            </a:endParaRPr>
          </a:p>
        </p:txBody>
      </p:sp>
      <p:sp>
        <p:nvSpPr>
          <p:cNvPr id="146" name="Google Shape;146;p18"/>
          <p:cNvSpPr/>
          <p:nvPr/>
        </p:nvSpPr>
        <p:spPr>
          <a:xfrm>
            <a:off x="4174125" y="1512900"/>
            <a:ext cx="2286000" cy="5265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7" name="Google Shape;147;p18"/>
          <p:cNvSpPr/>
          <p:nvPr/>
        </p:nvSpPr>
        <p:spPr>
          <a:xfrm>
            <a:off x="5703675" y="672350"/>
            <a:ext cx="571500" cy="267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8" name="Google Shape;148;p18"/>
          <p:cNvSpPr/>
          <p:nvPr/>
        </p:nvSpPr>
        <p:spPr>
          <a:xfrm>
            <a:off x="4437575" y="672350"/>
            <a:ext cx="571500" cy="267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cxnSp>
        <p:nvCxnSpPr>
          <p:cNvPr id="149" name="Google Shape;149;p18"/>
          <p:cNvCxnSpPr>
            <a:endCxn id="147" idx="4"/>
          </p:cNvCxnSpPr>
          <p:nvPr/>
        </p:nvCxnSpPr>
        <p:spPr>
          <a:xfrm rot="10800000">
            <a:off x="5989425" y="939350"/>
            <a:ext cx="900" cy="552600"/>
          </a:xfrm>
          <a:prstGeom prst="straightConnector1">
            <a:avLst/>
          </a:prstGeom>
          <a:noFill/>
          <a:ln cap="flat" cmpd="sng" w="28575">
            <a:solidFill>
              <a:schemeClr val="dk1"/>
            </a:solidFill>
            <a:prstDash val="solid"/>
            <a:round/>
            <a:headEnd len="med" w="med" type="none"/>
            <a:tailEnd len="med" w="med" type="triangle"/>
          </a:ln>
        </p:spPr>
      </p:cxnSp>
      <p:cxnSp>
        <p:nvCxnSpPr>
          <p:cNvPr id="150" name="Google Shape;150;p18"/>
          <p:cNvCxnSpPr>
            <a:endCxn id="148" idx="4"/>
          </p:cNvCxnSpPr>
          <p:nvPr/>
        </p:nvCxnSpPr>
        <p:spPr>
          <a:xfrm flipH="1" rot="10800000">
            <a:off x="4719425" y="939350"/>
            <a:ext cx="3900" cy="570000"/>
          </a:xfrm>
          <a:prstGeom prst="straightConnector1">
            <a:avLst/>
          </a:prstGeom>
          <a:noFill/>
          <a:ln cap="flat" cmpd="sng" w="28575">
            <a:solidFill>
              <a:schemeClr val="dk1"/>
            </a:solidFill>
            <a:prstDash val="solid"/>
            <a:round/>
            <a:headEnd len="med" w="med" type="none"/>
            <a:tailEnd len="med" w="med" type="triangle"/>
          </a:ln>
        </p:spPr>
      </p:cxnSp>
      <p:cxnSp>
        <p:nvCxnSpPr>
          <p:cNvPr id="151" name="Google Shape;151;p18"/>
          <p:cNvCxnSpPr/>
          <p:nvPr/>
        </p:nvCxnSpPr>
        <p:spPr>
          <a:xfrm>
            <a:off x="4944450" y="1005900"/>
            <a:ext cx="9000" cy="498600"/>
          </a:xfrm>
          <a:prstGeom prst="straightConnector1">
            <a:avLst/>
          </a:prstGeom>
          <a:noFill/>
          <a:ln cap="flat" cmpd="sng" w="28575">
            <a:solidFill>
              <a:schemeClr val="dk1"/>
            </a:solidFill>
            <a:prstDash val="solid"/>
            <a:round/>
            <a:headEnd len="med" w="med" type="none"/>
            <a:tailEnd len="med" w="med" type="triangle"/>
          </a:ln>
        </p:spPr>
      </p:cxnSp>
      <p:cxnSp>
        <p:nvCxnSpPr>
          <p:cNvPr id="152" name="Google Shape;152;p18"/>
          <p:cNvCxnSpPr/>
          <p:nvPr/>
        </p:nvCxnSpPr>
        <p:spPr>
          <a:xfrm>
            <a:off x="4493200" y="976825"/>
            <a:ext cx="9000" cy="4986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Full Dependency Diagram</a:t>
            </a:r>
            <a:endParaRPr/>
          </a:p>
        </p:txBody>
      </p:sp>
      <p:pic>
        <p:nvPicPr>
          <p:cNvPr id="158" name="Google Shape;158;p19"/>
          <p:cNvPicPr preferRelativeResize="0"/>
          <p:nvPr/>
        </p:nvPicPr>
        <p:blipFill>
          <a:blip r:embed="rId3">
            <a:alphaModFix/>
          </a:blip>
          <a:stretch>
            <a:fillRect/>
          </a:stretch>
        </p:blipFill>
        <p:spPr>
          <a:xfrm>
            <a:off x="160550" y="1932150"/>
            <a:ext cx="8822900" cy="172097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p:nvPr/>
        </p:nvSpPr>
        <p:spPr>
          <a:xfrm>
            <a:off x="2663700" y="818025"/>
            <a:ext cx="3474900" cy="31545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4" name="Google Shape;164;p20"/>
          <p:cNvSpPr txBox="1"/>
          <p:nvPr>
            <p:ph type="title"/>
          </p:nvPr>
        </p:nvSpPr>
        <p:spPr>
          <a:xfrm>
            <a:off x="3317182" y="1830084"/>
            <a:ext cx="2167800" cy="113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Gorm</a:t>
            </a:r>
            <a:endParaRPr/>
          </a:p>
          <a:p>
            <a:pPr indent="0" lvl="0" marL="0" rtl="0" algn="ctr">
              <a:spcBef>
                <a:spcPts val="0"/>
              </a:spcBef>
              <a:spcAft>
                <a:spcPts val="0"/>
              </a:spcAft>
              <a:buNone/>
            </a:pPr>
            <a:r>
              <a:rPr lang="en"/>
              <a:t>Components</a:t>
            </a:r>
            <a:endParaRPr/>
          </a:p>
          <a:p>
            <a:pPr indent="0" lvl="0" marL="0" rtl="0" algn="ctr">
              <a:spcBef>
                <a:spcPts val="0"/>
              </a:spcBef>
              <a:spcAft>
                <a:spcPts val="0"/>
              </a:spcAft>
              <a:buNone/>
            </a:pPr>
            <a:r>
              <a:rPr lang="en"/>
              <a:t>Overview</a:t>
            </a:r>
            <a:endParaRPr/>
          </a:p>
        </p:txBody>
      </p:sp>
      <p:cxnSp>
        <p:nvCxnSpPr>
          <p:cNvPr id="165" name="Google Shape;165;p20"/>
          <p:cNvCxnSpPr>
            <a:stCxn id="163" idx="1"/>
          </p:cNvCxnSpPr>
          <p:nvPr/>
        </p:nvCxnSpPr>
        <p:spPr>
          <a:xfrm flipH="1">
            <a:off x="459387" y="1279991"/>
            <a:ext cx="2713200" cy="8700"/>
          </a:xfrm>
          <a:prstGeom prst="straightConnector1">
            <a:avLst/>
          </a:prstGeom>
          <a:noFill/>
          <a:ln cap="flat" cmpd="sng" w="38100">
            <a:solidFill>
              <a:schemeClr val="dk1"/>
            </a:solidFill>
            <a:prstDash val="solid"/>
            <a:round/>
            <a:headEnd len="med" w="med" type="none"/>
            <a:tailEnd len="med" w="med" type="none"/>
          </a:ln>
        </p:spPr>
      </p:cxnSp>
      <p:sp>
        <p:nvSpPr>
          <p:cNvPr id="166" name="Google Shape;166;p20"/>
          <p:cNvSpPr txBox="1"/>
          <p:nvPr/>
        </p:nvSpPr>
        <p:spPr>
          <a:xfrm>
            <a:off x="455550" y="818025"/>
            <a:ext cx="1692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GormCore</a:t>
            </a:r>
            <a:endParaRPr sz="2400">
              <a:solidFill>
                <a:schemeClr val="dk1"/>
              </a:solidFill>
              <a:latin typeface="Average"/>
              <a:ea typeface="Average"/>
              <a:cs typeface="Average"/>
              <a:sym typeface="Average"/>
            </a:endParaRPr>
          </a:p>
        </p:txBody>
      </p:sp>
      <p:cxnSp>
        <p:nvCxnSpPr>
          <p:cNvPr id="167" name="Google Shape;167;p20"/>
          <p:cNvCxnSpPr/>
          <p:nvPr/>
        </p:nvCxnSpPr>
        <p:spPr>
          <a:xfrm rot="10800000">
            <a:off x="-60588" y="2395266"/>
            <a:ext cx="2724300" cy="0"/>
          </a:xfrm>
          <a:prstGeom prst="straightConnector1">
            <a:avLst/>
          </a:prstGeom>
          <a:noFill/>
          <a:ln cap="flat" cmpd="sng" w="38100">
            <a:solidFill>
              <a:schemeClr val="dk1"/>
            </a:solidFill>
            <a:prstDash val="solid"/>
            <a:round/>
            <a:headEnd len="med" w="med" type="none"/>
            <a:tailEnd len="med" w="med" type="none"/>
          </a:ln>
        </p:spPr>
      </p:cxnSp>
      <p:sp>
        <p:nvSpPr>
          <p:cNvPr id="168" name="Google Shape;168;p20"/>
          <p:cNvSpPr txBox="1"/>
          <p:nvPr/>
        </p:nvSpPr>
        <p:spPr>
          <a:xfrm>
            <a:off x="459375" y="3000225"/>
            <a:ext cx="27132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InterfaceBuilder</a:t>
            </a:r>
            <a:endParaRPr sz="2400">
              <a:solidFill>
                <a:schemeClr val="dk1"/>
              </a:solidFill>
              <a:latin typeface="Average"/>
              <a:ea typeface="Average"/>
              <a:cs typeface="Average"/>
              <a:sym typeface="Average"/>
            </a:endParaRPr>
          </a:p>
        </p:txBody>
      </p:sp>
      <p:cxnSp>
        <p:nvCxnSpPr>
          <p:cNvPr id="169" name="Google Shape;169;p20"/>
          <p:cNvCxnSpPr/>
          <p:nvPr/>
        </p:nvCxnSpPr>
        <p:spPr>
          <a:xfrm rot="10800000">
            <a:off x="448287" y="3523416"/>
            <a:ext cx="2724300" cy="0"/>
          </a:xfrm>
          <a:prstGeom prst="straightConnector1">
            <a:avLst/>
          </a:prstGeom>
          <a:noFill/>
          <a:ln cap="flat" cmpd="sng" w="38100">
            <a:solidFill>
              <a:schemeClr val="dk1"/>
            </a:solidFill>
            <a:prstDash val="solid"/>
            <a:round/>
            <a:headEnd len="med" w="med" type="none"/>
            <a:tailEnd len="med" w="med" type="none"/>
          </a:ln>
        </p:spPr>
      </p:cxnSp>
      <p:sp>
        <p:nvSpPr>
          <p:cNvPr id="170" name="Google Shape;170;p20"/>
          <p:cNvSpPr txBox="1"/>
          <p:nvPr/>
        </p:nvSpPr>
        <p:spPr>
          <a:xfrm>
            <a:off x="0" y="1905963"/>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900">
                <a:solidFill>
                  <a:schemeClr val="dk1"/>
                </a:solidFill>
                <a:latin typeface="Average"/>
                <a:ea typeface="Average"/>
                <a:cs typeface="Average"/>
                <a:sym typeface="Average"/>
              </a:rPr>
              <a:t>GormObjCHeaderParser</a:t>
            </a:r>
            <a:endParaRPr sz="2100">
              <a:solidFill>
                <a:schemeClr val="dk1"/>
              </a:solidFill>
              <a:latin typeface="Average"/>
              <a:ea typeface="Average"/>
              <a:cs typeface="Average"/>
              <a:sym typeface="Average"/>
            </a:endParaRPr>
          </a:p>
        </p:txBody>
      </p:sp>
      <p:sp>
        <p:nvSpPr>
          <p:cNvPr id="171" name="Google Shape;171;p20"/>
          <p:cNvSpPr txBox="1"/>
          <p:nvPr/>
        </p:nvSpPr>
        <p:spPr>
          <a:xfrm>
            <a:off x="6604775" y="8417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Applications</a:t>
            </a:r>
            <a:endParaRPr sz="2400">
              <a:solidFill>
                <a:schemeClr val="dk1"/>
              </a:solidFill>
              <a:latin typeface="Average"/>
              <a:ea typeface="Average"/>
              <a:cs typeface="Average"/>
              <a:sym typeface="Average"/>
            </a:endParaRPr>
          </a:p>
        </p:txBody>
      </p:sp>
      <p:sp>
        <p:nvSpPr>
          <p:cNvPr id="172" name="Google Shape;172;p20"/>
          <p:cNvSpPr txBox="1"/>
          <p:nvPr/>
        </p:nvSpPr>
        <p:spPr>
          <a:xfrm>
            <a:off x="7166175" y="3076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Tools</a:t>
            </a:r>
            <a:endParaRPr sz="2400">
              <a:solidFill>
                <a:schemeClr val="dk1"/>
              </a:solidFill>
              <a:latin typeface="Average"/>
              <a:ea typeface="Average"/>
              <a:cs typeface="Average"/>
              <a:sym typeface="Average"/>
            </a:endParaRPr>
          </a:p>
        </p:txBody>
      </p:sp>
      <p:cxnSp>
        <p:nvCxnSpPr>
          <p:cNvPr id="173" name="Google Shape;173;p20"/>
          <p:cNvCxnSpPr/>
          <p:nvPr/>
        </p:nvCxnSpPr>
        <p:spPr>
          <a:xfrm flipH="1">
            <a:off x="5640987" y="1279991"/>
            <a:ext cx="2713200" cy="8700"/>
          </a:xfrm>
          <a:prstGeom prst="straightConnector1">
            <a:avLst/>
          </a:prstGeom>
          <a:noFill/>
          <a:ln cap="flat" cmpd="sng" w="38100">
            <a:solidFill>
              <a:schemeClr val="dk1"/>
            </a:solidFill>
            <a:prstDash val="solid"/>
            <a:round/>
            <a:headEnd len="med" w="med" type="none"/>
            <a:tailEnd len="med" w="med" type="none"/>
          </a:ln>
        </p:spPr>
      </p:cxnSp>
      <p:cxnSp>
        <p:nvCxnSpPr>
          <p:cNvPr id="174" name="Google Shape;174;p20"/>
          <p:cNvCxnSpPr/>
          <p:nvPr/>
        </p:nvCxnSpPr>
        <p:spPr>
          <a:xfrm rot="10800000">
            <a:off x="5629887" y="3523416"/>
            <a:ext cx="2724300" cy="0"/>
          </a:xfrm>
          <a:prstGeom prst="straightConnector1">
            <a:avLst/>
          </a:prstGeom>
          <a:noFill/>
          <a:ln cap="flat" cmpd="sng" w="38100">
            <a:solidFill>
              <a:schemeClr val="dk1"/>
            </a:solidFill>
            <a:prstDash val="solid"/>
            <a:round/>
            <a:headEnd len="med" w="med" type="none"/>
            <a:tailEnd len="med" w="med" type="none"/>
          </a:ln>
        </p:spPr>
      </p:cxnSp>
      <p:cxnSp>
        <p:nvCxnSpPr>
          <p:cNvPr id="175" name="Google Shape;175;p20"/>
          <p:cNvCxnSpPr>
            <a:endCxn id="163" idx="6"/>
          </p:cNvCxnSpPr>
          <p:nvPr/>
        </p:nvCxnSpPr>
        <p:spPr>
          <a:xfrm flipH="1">
            <a:off x="6138600" y="2386875"/>
            <a:ext cx="3050100" cy="8400"/>
          </a:xfrm>
          <a:prstGeom prst="straightConnector1">
            <a:avLst/>
          </a:prstGeom>
          <a:noFill/>
          <a:ln cap="flat" cmpd="sng" w="38100">
            <a:solidFill>
              <a:schemeClr val="dk1"/>
            </a:solidFill>
            <a:prstDash val="solid"/>
            <a:round/>
            <a:headEnd len="med" w="med" type="none"/>
            <a:tailEnd len="med" w="med" type="none"/>
          </a:ln>
        </p:spPr>
      </p:cxnSp>
      <p:sp>
        <p:nvSpPr>
          <p:cNvPr id="176" name="Google Shape;176;p20"/>
          <p:cNvSpPr txBox="1"/>
          <p:nvPr/>
        </p:nvSpPr>
        <p:spPr>
          <a:xfrm>
            <a:off x="7488575" y="1920963"/>
            <a:ext cx="12324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dk1"/>
                </a:solidFill>
                <a:latin typeface="Average"/>
                <a:ea typeface="Average"/>
                <a:cs typeface="Average"/>
                <a:sym typeface="Average"/>
              </a:rPr>
              <a:t>Plugins</a:t>
            </a:r>
            <a:endParaRPr sz="24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Gorm Components</a:t>
            </a:r>
            <a:endParaRPr/>
          </a:p>
        </p:txBody>
      </p:sp>
      <p:sp>
        <p:nvSpPr>
          <p:cNvPr id="182" name="Google Shape;182;p21"/>
          <p:cNvSpPr/>
          <p:nvPr/>
        </p:nvSpPr>
        <p:spPr>
          <a:xfrm>
            <a:off x="311700" y="1143000"/>
            <a:ext cx="7901100" cy="1060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3" name="Google Shape;183;p21"/>
          <p:cNvSpPr txBox="1"/>
          <p:nvPr/>
        </p:nvSpPr>
        <p:spPr>
          <a:xfrm>
            <a:off x="311700" y="122205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GormCore</a:t>
            </a:r>
            <a:r>
              <a:rPr b="1" lang="en" sz="1700">
                <a:solidFill>
                  <a:schemeClr val="dk1"/>
                </a:solidFill>
                <a:latin typeface="Average"/>
                <a:ea typeface="Average"/>
                <a:cs typeface="Average"/>
                <a:sym typeface="Average"/>
              </a:rPr>
              <a:t>:</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The central component of Gorm, responsible for managing the application state and handling .gorm files (loading, saving and parsing files). </a:t>
            </a:r>
            <a:endParaRPr sz="2200">
              <a:solidFill>
                <a:schemeClr val="dk1"/>
              </a:solidFill>
              <a:latin typeface="Average"/>
              <a:ea typeface="Average"/>
              <a:cs typeface="Average"/>
              <a:sym typeface="Average"/>
            </a:endParaRPr>
          </a:p>
        </p:txBody>
      </p:sp>
      <p:sp>
        <p:nvSpPr>
          <p:cNvPr id="184" name="Google Shape;184;p21"/>
          <p:cNvSpPr/>
          <p:nvPr/>
        </p:nvSpPr>
        <p:spPr>
          <a:xfrm>
            <a:off x="311700" y="2413725"/>
            <a:ext cx="7901100" cy="13497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5" name="Google Shape;185;p21"/>
          <p:cNvSpPr txBox="1"/>
          <p:nvPr/>
        </p:nvSpPr>
        <p:spPr>
          <a:xfrm>
            <a:off x="311700" y="2492775"/>
            <a:ext cx="76137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GormObjCHeaderParser</a:t>
            </a:r>
            <a:r>
              <a:rPr lang="en" sz="1700">
                <a:solidFill>
                  <a:schemeClr val="dk1"/>
                </a:solidFill>
                <a:latin typeface="Average"/>
                <a:ea typeface="Average"/>
                <a:cs typeface="Average"/>
                <a:sym typeface="Average"/>
              </a:rPr>
              <a:t>:</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Header file parser to read Objective-C.h files to extract class and method definitions used to understand the structure of custom classes and integrate them into Gorm’s UI design process.</a:t>
            </a:r>
            <a:r>
              <a:rPr lang="en" sz="1500">
                <a:solidFill>
                  <a:schemeClr val="dk1"/>
                </a:solidFill>
                <a:latin typeface="Average"/>
                <a:ea typeface="Average"/>
                <a:cs typeface="Average"/>
                <a:sym typeface="Average"/>
              </a:rPr>
              <a:t> </a:t>
            </a:r>
            <a:endParaRPr sz="1500">
              <a:solidFill>
                <a:schemeClr val="dk1"/>
              </a:solidFill>
              <a:latin typeface="Average"/>
              <a:ea typeface="Average"/>
              <a:cs typeface="Average"/>
              <a:sym typeface="Average"/>
            </a:endParaRPr>
          </a:p>
        </p:txBody>
      </p:sp>
      <p:sp>
        <p:nvSpPr>
          <p:cNvPr id="186" name="Google Shape;186;p21"/>
          <p:cNvSpPr/>
          <p:nvPr/>
        </p:nvSpPr>
        <p:spPr>
          <a:xfrm>
            <a:off x="311700" y="3897450"/>
            <a:ext cx="7901100" cy="1060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7" name="Google Shape;187;p21"/>
          <p:cNvSpPr txBox="1"/>
          <p:nvPr/>
        </p:nvSpPr>
        <p:spPr>
          <a:xfrm>
            <a:off x="311700" y="3976500"/>
            <a:ext cx="76137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Interfacebuilder</a:t>
            </a:r>
            <a:r>
              <a:rPr b="1" lang="en" sz="1700">
                <a:solidFill>
                  <a:schemeClr val="dk1"/>
                </a:solidFill>
                <a:latin typeface="Average"/>
                <a:ea typeface="Average"/>
                <a:cs typeface="Average"/>
                <a:sym typeface="Average"/>
              </a:rPr>
              <a:t>:</a:t>
            </a: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The graphical user interface for designing and modifying .gorm files, allow users to drag and group UI components and property inspectors to modify attributes.</a:t>
            </a:r>
            <a:endParaRPr sz="15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