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8" r:id="rId2"/>
    <p:sldId id="572" r:id="rId3"/>
    <p:sldId id="547" r:id="rId4"/>
    <p:sldId id="548" r:id="rId5"/>
    <p:sldId id="549" r:id="rId6"/>
    <p:sldId id="539" r:id="rId7"/>
    <p:sldId id="538" r:id="rId8"/>
    <p:sldId id="542" r:id="rId9"/>
    <p:sldId id="541" r:id="rId10"/>
    <p:sldId id="560" r:id="rId11"/>
    <p:sldId id="544" r:id="rId12"/>
    <p:sldId id="564" r:id="rId13"/>
    <p:sldId id="565" r:id="rId14"/>
    <p:sldId id="543" r:id="rId15"/>
    <p:sldId id="537" r:id="rId16"/>
    <p:sldId id="563" r:id="rId17"/>
    <p:sldId id="551" r:id="rId18"/>
    <p:sldId id="546" r:id="rId19"/>
    <p:sldId id="562" r:id="rId20"/>
    <p:sldId id="540" r:id="rId21"/>
    <p:sldId id="554" r:id="rId22"/>
    <p:sldId id="561" r:id="rId23"/>
    <p:sldId id="570" r:id="rId24"/>
    <p:sldId id="573" r:id="rId25"/>
    <p:sldId id="557" r:id="rId26"/>
    <p:sldId id="566" r:id="rId27"/>
    <p:sldId id="568" r:id="rId28"/>
    <p:sldId id="559" r:id="rId29"/>
    <p:sldId id="571" r:id="rId30"/>
    <p:sldId id="567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B5A0B765-00DD-A241-AA2E-130C5468B00A}">
          <p14:sldIdLst/>
        </p14:section>
        <p14:section name="Untitled Section" id="{B0F61AFC-E564-D548-AC48-81FB770A8188}">
          <p14:sldIdLst>
            <p14:sldId id="378"/>
            <p14:sldId id="572"/>
            <p14:sldId id="547"/>
            <p14:sldId id="548"/>
            <p14:sldId id="549"/>
            <p14:sldId id="539"/>
            <p14:sldId id="538"/>
            <p14:sldId id="542"/>
            <p14:sldId id="541"/>
            <p14:sldId id="560"/>
            <p14:sldId id="544"/>
            <p14:sldId id="564"/>
            <p14:sldId id="565"/>
            <p14:sldId id="543"/>
            <p14:sldId id="537"/>
            <p14:sldId id="563"/>
            <p14:sldId id="551"/>
            <p14:sldId id="546"/>
            <p14:sldId id="562"/>
            <p14:sldId id="540"/>
            <p14:sldId id="554"/>
            <p14:sldId id="561"/>
            <p14:sldId id="570"/>
            <p14:sldId id="573"/>
            <p14:sldId id="557"/>
            <p14:sldId id="566"/>
            <p14:sldId id="568"/>
            <p14:sldId id="559"/>
            <p14:sldId id="571"/>
            <p14:sldId id="5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Hanson (SQL SERVER)" initials="EH(S" lastIdx="4" clrIdx="0">
    <p:extLst>
      <p:ext uri="{19B8F6BF-5375-455C-9EA6-DF929625EA0E}">
        <p15:presenceInfo xmlns:p15="http://schemas.microsoft.com/office/powerpoint/2012/main" xmlns="" userId="S-1-5-21-2127521184-1604012920-1887927527-1199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5394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-5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77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Relationship Id="rId2" Type="http://schemas.openxmlformats.org/officeDocument/2006/relationships/slide" Target="slides/slide25.xml"/><Relationship Id="rId3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6/24/13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6/24/13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6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3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2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75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7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11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6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2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5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3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54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3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11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374085-3E80-6E4B-8D15-AE111E3F12C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29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77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3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1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0801" y="6539176"/>
            <a:ext cx="914400" cy="77602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85375" y="5720467"/>
            <a:ext cx="914400" cy="3253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4457" y="6522120"/>
            <a:ext cx="2760255" cy="33588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2013 by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Hortonworks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Microsoft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0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800"/>
            </a:lvl2pPr>
            <a:lvl3pPr marL="1081088" indent="-166688">
              <a:buFont typeface="Lucida Grande"/>
              <a:buChar char="–"/>
              <a:defRPr sz="1600"/>
            </a:lvl3pPr>
            <a:lvl4pPr marL="1543050" indent="-171450">
              <a:defRPr sz="1600"/>
            </a:lvl4pPr>
            <a:lvl5pPr marL="2005013" indent="-176213">
              <a:buFont typeface="Lucida Grande"/>
              <a:buChar char="-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6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0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800"/>
            </a:lvl2pPr>
            <a:lvl3pPr marL="1081088" indent="-166688">
              <a:buFont typeface="Lucida Grande"/>
              <a:buChar char="–"/>
              <a:defRPr sz="1600"/>
            </a:lvl3pPr>
            <a:lvl4pPr marL="1543050" indent="-171450">
              <a:defRPr sz="1600"/>
            </a:lvl4pPr>
            <a:lvl5pPr marL="2005013" indent="-176213">
              <a:buFont typeface="Lucida Grande"/>
              <a:buChar char="-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27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2718"/>
            <a:ext cx="8041619" cy="106758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7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6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84138"/>
            <a:ext cx="7086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61325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715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6FE21-F638-6545-B1CE-A17A1DB52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6524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owen@hortonworks.com" TargetMode="Externa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37" y="1070617"/>
            <a:ext cx="8431088" cy="986653"/>
          </a:xfrm>
        </p:spPr>
        <p:txBody>
          <a:bodyPr/>
          <a:lstStyle/>
          <a:p>
            <a:r>
              <a:rPr lang="en-US" sz="4000" dirty="0" smtClean="0"/>
              <a:t>ORC File &amp; Vectorization </a:t>
            </a:r>
            <a:br>
              <a:rPr lang="en-US" sz="4000" dirty="0" smtClean="0"/>
            </a:br>
            <a:r>
              <a:rPr lang="en-US" sz="2400" dirty="0" smtClean="0"/>
              <a:t>Improving Hive Data Storage and Query Performance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7038" y="5249118"/>
            <a:ext cx="4473575" cy="1077901"/>
          </a:xfrm>
        </p:spPr>
        <p:txBody>
          <a:bodyPr/>
          <a:lstStyle/>
          <a:p>
            <a:r>
              <a:rPr lang="en-US" dirty="0" smtClean="0"/>
              <a:t>June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038" y="2327567"/>
            <a:ext cx="3532566" cy="2210877"/>
          </a:xfrm>
        </p:spPr>
        <p:txBody>
          <a:bodyPr>
            <a:noAutofit/>
          </a:bodyPr>
          <a:lstStyle/>
          <a:p>
            <a:r>
              <a:rPr lang="en-US" sz="2000" dirty="0" smtClean="0"/>
              <a:t>Owen O’Malley</a:t>
            </a:r>
          </a:p>
          <a:p>
            <a:r>
              <a:rPr lang="en-US" sz="2000" dirty="0" smtClean="0"/>
              <a:t>owen@hortonworks.com</a:t>
            </a:r>
          </a:p>
          <a:p>
            <a:r>
              <a:rPr lang="en-US" sz="2000" dirty="0" smtClean="0"/>
              <a:t>@</a:t>
            </a:r>
            <a:r>
              <a:rPr lang="en-US" sz="2000" dirty="0" err="1" smtClean="0"/>
              <a:t>owen_omalley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Jitendra</a:t>
            </a:r>
            <a:r>
              <a:rPr lang="en-US" sz="2000" dirty="0" smtClean="0"/>
              <a:t> Pandey</a:t>
            </a:r>
          </a:p>
          <a:p>
            <a:r>
              <a:rPr lang="en-US" sz="2000" dirty="0" smtClean="0"/>
              <a:t>jitendra@hortonworks.com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370135" y="2324390"/>
            <a:ext cx="2767266" cy="14986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ヒラギノ角ゴ Pro W3" charset="-128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Eric Hanson</a:t>
            </a:r>
          </a:p>
          <a:p>
            <a:r>
              <a:rPr lang="en-US" dirty="0" smtClean="0"/>
              <a:t>ehans@microsoft.com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owen@hortonworks.com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24" y="234892"/>
            <a:ext cx="2069052" cy="7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Column Serialization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Protobuf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style variable length integers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Small integers have small representations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Run Length Encoding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byte for run length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Runs can include very small fixed delta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Non-runs use only 1 extra byte / 128 values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Integer columns have two streams: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Present bit stream – is the value non-null?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Data stream – stream of integers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92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Column Serialization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 a dictionary to uniquify column values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Speeds up predicate filtering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Improves compression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the same run length encoding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String columns have four streams: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Present bit stream – is the value non-null?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Dictionary data – the bytes for the strings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Dictionary length – the length of each entry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Row data – the row values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93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Hive Compound Types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330970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Creates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 tree of readers/writers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 different class of reader or writer for each type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Compound types use children for their values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n-US" sz="20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Tbl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col1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col2 map&lt;string,</a:t>
            </a:r>
            <a:endParaRPr lang="en-US" sz="2000" dirty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en-US" sz="20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&lt;col5:string,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                            col6:double&gt;&gt;,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20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col7 timestamp)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TreeWriter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43" y="3231676"/>
            <a:ext cx="3178257" cy="32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1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Type Serialization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Lists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Encode the number of items in each value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the same run length encoding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child writer for value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Maps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Encode the number of items in each value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the same run length encoding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the key and value child writers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1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Generic Compression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Codecs are used to compress blocks of bytes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Each compression block is prefixed by a 3 byte header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Was the codec used or not?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What is the compressed length?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To record a position in a compressed stream: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Offset of the start of compression header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Number of uncompressed bytes in block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Also the count from run length encoding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07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Column Projection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Hive puts the list of required column numbers for the current query in the configuration.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Only has ability to request top-level columns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uses the stripe footer to find the requested columns’ data streams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Reads of adjacent streams are merged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Large stripe size means the HDFS reads are reasonable size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15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 Use ORC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Added as a storage choice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Tbl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(col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stored as </a:t>
            </a:r>
            <a:r>
              <a:rPr lang="en-US" sz="28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Do NOT change the </a:t>
            </a:r>
            <a:r>
              <a:rPr lang="en-US" sz="2800" b="1" dirty="0" err="1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8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erde</a:t>
            </a:r>
            <a:r>
              <a:rPr lang="en-US" sz="28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!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 in/output formats require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OrcSerde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Control table properties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orc.compress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default ZLIB</a:t>
            </a:r>
          </a:p>
          <a:p>
            <a:pPr marL="8001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orc.compress.size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default 256K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8001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orc.stripe.size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default 256MB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8001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="1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orc.row.index.stride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default 10K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4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Managing Memory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The entire stripe needs to be buffered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 uses a memory manager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Scales down buffer sizes as number of writers increase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Configured using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hive.exec.orc.memory.pool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Defaults to 50% of JVM heap size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It may improve performance to provide more memory to insert queries.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Scaling down stripe size cuts disk IO size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MapReduce’s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High RAM jobs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3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TPC-DS File Sizes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OrcSiz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21" y="1016000"/>
            <a:ext cx="8613411" cy="51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8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ORC Predicate Pushdown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rcPushdow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1" y="1385856"/>
            <a:ext cx="7299461" cy="508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ORC – Optimized RC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24" y="234892"/>
            <a:ext cx="2069052" cy="7701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9777" y="658932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8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Details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Metadata is stored using Protocol Buffers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Allows addition and removal of fields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Reader supports seeking to a given row #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</a:rPr>
              <a:t>Metadata tool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Courier"/>
              </a:rPr>
              <a:t>hive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  <a:latin typeface="Courier"/>
              </a:rPr>
              <a:t>–service </a:t>
            </a: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  <a:latin typeface="Courier"/>
              </a:rPr>
              <a:t>orcfiledump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  <a:latin typeface="Courier"/>
              </a:rPr>
              <a:t>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Courier"/>
              </a:rPr>
              <a:t>file.orc</a:t>
            </a:r>
            <a:endParaRPr lang="en-US" sz="2400" dirty="0">
              <a:ln w="50800"/>
              <a:solidFill>
                <a:schemeClr val="bg1">
                  <a:shade val="50000"/>
                </a:schemeClr>
              </a:solidFill>
              <a:latin typeface="Courier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User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metadata can be added at any time before the ORC writer is closed.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ORC files can be read or written from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or Pig using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HCat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4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work for Hive 0.12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Predicate pushdown row group skipping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Take subset of where clause and compare to min/max values in index to skip 10k rows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Make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string columns sample the written data and pick their encoding appropriately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After 100k values, if dictionary has more than 80k entries use a direct encoding.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Add optional dictionary encoding of numbers.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Suppress present stream if no null values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Improve run length encoding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77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Support count(*), min, max, and average from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metadata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Improve integration with Pig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Extend index with optional bloom filter for string columns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Extend push down predicates with bloom filters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Allow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MapReduce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InputSplits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to split stripes.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Writer 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may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reorder 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rows to improve compression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M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ust preserve requested sort order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63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52697"/>
              </p:ext>
            </p:extLst>
          </p:nvPr>
        </p:nvGraphicFramePr>
        <p:xfrm>
          <a:off x="330398" y="1334899"/>
          <a:ext cx="8550065" cy="5191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32647"/>
                <a:gridCol w="1279419"/>
                <a:gridCol w="1145915"/>
                <a:gridCol w="1246042"/>
                <a:gridCol w="12460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Trevni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Parquet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r>
                        <a:rPr lang="en-US" baseline="0" dirty="0" smtClean="0"/>
                        <a:t> Type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Shred complex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Splits found quickly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Files per a 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or many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Versioned metadata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 length data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Store strings in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min,</a:t>
                      </a:r>
                      <a:r>
                        <a:rPr lang="en-US" baseline="0" dirty="0" smtClean="0"/>
                        <a:t> max, sum,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internal indexes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overhead for non-null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≥ 0.12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 Pushdown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≥ 0.12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75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24" y="234892"/>
            <a:ext cx="2069052" cy="7701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39777" y="658932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Vectorization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err="1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Columnstore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and vectorization </a:t>
            </a:r>
            <a:r>
              <a:rPr lang="en-US" sz="2400" i="1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together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are a once-in-a-generation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breakthrough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400" dirty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Being adopted by DW DBMSs</a:t>
            </a:r>
            <a:endParaRPr lang="en-US" sz="2400" dirty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Joint </a:t>
            </a: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Hortonworks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-Microsoft Hive project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Row-at-a-time processing is CPU-hungry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Vectorize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inner loop</a:t>
            </a:r>
            <a:endParaRPr lang="en-US" sz="2400" dirty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Operate on </a:t>
            </a: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1024 row batch </a:t>
            </a:r>
            <a:r>
              <a:rPr lang="en-US" sz="24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at once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4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Batch column is a vector of a primitive type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4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61" y="2147582"/>
            <a:ext cx="2011943" cy="1174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47" y="2272028"/>
            <a:ext cx="1825339" cy="10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84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row-at-a-time execution is slow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3712" y="1207008"/>
            <a:ext cx="785164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Hive uses Object Inspectors to work on a row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Enables level of abstraction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Costs major performance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Exacerbated by using lazy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serdes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Inner loop has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many method, new(), and if-then-else 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calls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Lots of CPU instructions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Pipeline stalls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Poor instructions/cycle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Poor cache locality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99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code works (simplified)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311" y="1690202"/>
            <a:ext cx="7279689" cy="41369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LongColumnAddLongScalarExpression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inputColumn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scalar;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evaluate(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VectorizedRowBatch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batch)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LongColumnVector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batch.columns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]).vector;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LongColumnVector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batch.columns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]).vector;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batch.selectedInUse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 = 0; j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j++)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batch.selected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scalar;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batch.size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outVector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inVector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scalar;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076765" y="4287913"/>
            <a:ext cx="2610035" cy="1171854"/>
          </a:xfrm>
          <a:prstGeom prst="wedgeRectCallout">
            <a:avLst>
              <a:gd name="adj1" fmla="val -71728"/>
              <a:gd name="adj2" fmla="val -209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No method calls</a:t>
            </a:r>
          </a:p>
          <a:p>
            <a:r>
              <a:rPr lang="en-US" sz="1400" dirty="0" smtClean="0"/>
              <a:t>Low instruction count</a:t>
            </a:r>
          </a:p>
          <a:p>
            <a:r>
              <a:rPr lang="en-US" sz="1400" dirty="0" smtClean="0"/>
              <a:t>Cache locality to 1024 values</a:t>
            </a:r>
          </a:p>
          <a:p>
            <a:r>
              <a:rPr lang="en-US" sz="1400" dirty="0" smtClean="0"/>
              <a:t>No pipeline stalls</a:t>
            </a:r>
          </a:p>
          <a:p>
            <a:r>
              <a:rPr lang="en-US" sz="1400" dirty="0" smtClean="0"/>
              <a:t>SIMD in Java 8</a:t>
            </a:r>
          </a:p>
        </p:txBody>
      </p:sp>
    </p:spTree>
    <p:extLst>
      <p:ext uri="{BB962C8B-B14F-4D97-AF65-F5344CB8AC3E}">
        <p14:creationId xmlns:p14="http://schemas.microsoft.com/office/powerpoint/2010/main" val="45748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Vectorization project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Prototype: 100M rows per core per second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Re-wrote large parts of engine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Using Hive ‘vectorization-branch’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Adapters to switch from vectorized to non-vectorized execution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single-table query code complete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24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</a:t>
            </a:r>
            <a:r>
              <a:rPr lang="en-US" dirty="0"/>
              <a:t>p</a:t>
            </a:r>
            <a:r>
              <a:rPr lang="en-US" dirty="0" smtClean="0"/>
              <a:t>erformance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2273221"/>
          </a:xfrm>
        </p:spPr>
        <p:txBody>
          <a:bodyPr/>
          <a:lstStyle/>
          <a:p>
            <a:r>
              <a:rPr lang="en-US" b="0" dirty="0" smtClean="0"/>
              <a:t>NOT a benchmark</a:t>
            </a:r>
          </a:p>
          <a:p>
            <a:r>
              <a:rPr lang="en-US" b="0" dirty="0" smtClean="0"/>
              <a:t>218 million row fact table of real data, 25 columns</a:t>
            </a:r>
          </a:p>
          <a:p>
            <a:r>
              <a:rPr lang="en-US" b="0" dirty="0" smtClean="0"/>
              <a:t>18GB raw data</a:t>
            </a:r>
          </a:p>
          <a:p>
            <a:r>
              <a:rPr lang="en-US" b="0" dirty="0" smtClean="0"/>
              <a:t>6 core, 12 thread workstation, 1 disk, 16GB RAM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a, b, count(*) from t </a:t>
            </a:r>
            <a:b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 &gt;=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 by a, b         -- 53 row result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90852"/>
              </p:ext>
            </p:extLst>
          </p:nvPr>
        </p:nvGraphicFramePr>
        <p:xfrm>
          <a:off x="564258" y="3701892"/>
          <a:ext cx="8005408" cy="257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352"/>
                <a:gridCol w="2001352"/>
                <a:gridCol w="2001352"/>
                <a:gridCol w="2001352"/>
              </a:tblGrid>
              <a:tr h="693077">
                <a:tc>
                  <a:txBody>
                    <a:bodyPr/>
                    <a:lstStyle/>
                    <a:p>
                      <a:r>
                        <a:rPr lang="en-US" dirty="0" smtClean="0"/>
                        <a:t>warm start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 non-vectorized (default, not compressed)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ORC non-vectorized (default, compressed)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ORC vectorized (default, compressed)</a:t>
                      </a:r>
                      <a:endParaRPr lang="en-US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CPU</a:t>
                      </a:r>
                      <a:r>
                        <a:rPr lang="en-US" baseline="0" dirty="0" smtClean="0"/>
                        <a:t> (sec)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71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Originally Hive used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MapReduce’s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FileFormats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Text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SequenceFile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RCFile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was developed to improve matters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Only read required columns (projection)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Each column is stored separately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Compresses columns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separately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Avoid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deserializing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extra columns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Lazy deserialization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8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 contributors!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712" y="1207008"/>
            <a:ext cx="7851648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Microsoft Big Data: 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Eric Hanson, Remus Rusanu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</a:rPr>
              <a:t>, Sarvesh 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Sakalanaga, Tony Murphy, </a:t>
            </a:r>
            <a:r>
              <a:rPr lang="en-US" sz="2800" dirty="0">
                <a:ln w="50800"/>
              </a:rPr>
              <a:t>Ashit Gosalia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Hortonworks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Jitendra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Pandey, Owen O’Malley,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Gopal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 V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Others: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Teddy Choi, Tim Chen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</a:rPr>
              <a:t>Jitendra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/Eric are joint leads</a:t>
            </a:r>
            <a:endParaRPr lang="en-US" sz="2800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062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Remaining Challenges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Stores columns as type-free binary blobs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Can’t optimize representation by type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Can’t keep meaningful indexes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Complex types were not decomposed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Seeking into file requires byte by byte search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Need to find the sync marker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Compression done using stream-based codecs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ecompress column from start of group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Metadata is added at beginning of file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Lazy deserialization is very slow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165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Two Primary Goals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Improve query 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peed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Improve </a:t>
            </a: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torage efficiency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Support for the Hive type model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Complex types (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struct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, list, map, union)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New types (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, decimal)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 single file as output of each task.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Dramatically simplifies integration with Hive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Lowers pressure on the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NameNode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Bound the amount of memory required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654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Break file into sets of rows called a stripe.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Default stripe size is 256 MB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Large size enables efficient read of columns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Footer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Contains list of stripe locations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Self-describing types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Count, min, max, and sum for each column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Postscript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Contains compression parameters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Size of compressed footer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7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Stripe Structure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Data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Composed of multiple streams per column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Index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Required for skipping rows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efaults to every 10,000 rows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Position in each stream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Min and max for each column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Footer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Directory of stream locations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Encoding of each column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72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Picture 3" descr="ORCFi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32" y="1145916"/>
            <a:ext cx="5227611" cy="53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6719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Light-Weight Compression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Type specific (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, string, timestamp, etc.)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Always enabled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Focus on being very inexpensive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Generic Compression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Support for none, Snappy, LZO, and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Zlib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Entire file uses the same compression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Applied to each stream and footer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Applied after light-weight compression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82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11366</TotalTime>
  <Words>1649</Words>
  <Application>Microsoft Macintosh PowerPoint</Application>
  <PresentationFormat>On-screen Show (4:3)</PresentationFormat>
  <Paragraphs>393</Paragraphs>
  <Slides>30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Hortonworks_PPT_5temp</vt:lpstr>
      <vt:lpstr>ORC File &amp; Vectorization  Improving Hive Data Storage and Query Performance</vt:lpstr>
      <vt:lpstr>ORC – Optimized RC File</vt:lpstr>
      <vt:lpstr>History</vt:lpstr>
      <vt:lpstr>Remaining Challenges</vt:lpstr>
      <vt:lpstr>Requirements</vt:lpstr>
      <vt:lpstr>File Structure</vt:lpstr>
      <vt:lpstr>Stripe Structure</vt:lpstr>
      <vt:lpstr>File Layout</vt:lpstr>
      <vt:lpstr>Compression</vt:lpstr>
      <vt:lpstr>Integer Column Serialization</vt:lpstr>
      <vt:lpstr>String Column Serialization</vt:lpstr>
      <vt:lpstr>Hive Compound Types</vt:lpstr>
      <vt:lpstr>Compound Type Serialization</vt:lpstr>
      <vt:lpstr>Generic Compression</vt:lpstr>
      <vt:lpstr>Column Projection</vt:lpstr>
      <vt:lpstr>How Do You Use ORC</vt:lpstr>
      <vt:lpstr>Managing Memory</vt:lpstr>
      <vt:lpstr>TPC-DS File Sizes</vt:lpstr>
      <vt:lpstr>ORC Predicate Pushdown</vt:lpstr>
      <vt:lpstr>Additional Details</vt:lpstr>
      <vt:lpstr>Current work for Hive 0.12</vt:lpstr>
      <vt:lpstr>Future Work</vt:lpstr>
      <vt:lpstr>Comparison</vt:lpstr>
      <vt:lpstr>Vectorization</vt:lpstr>
      <vt:lpstr>Vectorization</vt:lpstr>
      <vt:lpstr>Why row-at-a-time execution is slow</vt:lpstr>
      <vt:lpstr>How the code works (simplified)</vt:lpstr>
      <vt:lpstr>Vectorization project</vt:lpstr>
      <vt:lpstr>Preliminary performance results</vt:lpstr>
      <vt:lpstr>Thanks to contributors!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Stories</dc:title>
  <dc:subject/>
  <dc:creator>Owen O'Malley</dc:creator>
  <cp:keywords/>
  <dc:description/>
  <cp:lastModifiedBy>Owen O'Malley</cp:lastModifiedBy>
  <cp:revision>322</cp:revision>
  <cp:lastPrinted>2011-11-07T16:43:46Z</cp:lastPrinted>
  <dcterms:created xsi:type="dcterms:W3CDTF">2011-12-12T20:01:28Z</dcterms:created>
  <dcterms:modified xsi:type="dcterms:W3CDTF">2013-06-25T16:23:33Z</dcterms:modified>
  <cp:category/>
</cp:coreProperties>
</file>