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9"/>
  </p:notesMasterIdLst>
  <p:sldIdLst>
    <p:sldId id="293" r:id="rId2"/>
    <p:sldId id="260" r:id="rId3"/>
    <p:sldId id="305" r:id="rId4"/>
    <p:sldId id="312" r:id="rId5"/>
    <p:sldId id="307" r:id="rId6"/>
    <p:sldId id="313" r:id="rId7"/>
    <p:sldId id="278" r:id="rId8"/>
    <p:sldId id="261" r:id="rId9"/>
    <p:sldId id="262" r:id="rId10"/>
    <p:sldId id="308" r:id="rId11"/>
    <p:sldId id="269" r:id="rId12"/>
    <p:sldId id="300" r:id="rId13"/>
    <p:sldId id="301" r:id="rId14"/>
    <p:sldId id="287" r:id="rId15"/>
    <p:sldId id="257" r:id="rId16"/>
    <p:sldId id="294" r:id="rId17"/>
    <p:sldId id="283" r:id="rId18"/>
    <p:sldId id="314" r:id="rId19"/>
    <p:sldId id="258" r:id="rId20"/>
    <p:sldId id="315" r:id="rId21"/>
    <p:sldId id="259" r:id="rId22"/>
    <p:sldId id="267" r:id="rId23"/>
    <p:sldId id="310" r:id="rId24"/>
    <p:sldId id="292" r:id="rId25"/>
    <p:sldId id="286" r:id="rId26"/>
    <p:sldId id="309" r:id="rId27"/>
    <p:sldId id="295" r:id="rId28"/>
  </p:sldIdLst>
  <p:sldSz cx="9904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C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62" autoAdjust="0"/>
  </p:normalViewPr>
  <p:slideViewPr>
    <p:cSldViewPr snapToGrid="0">
      <p:cViewPr>
        <p:scale>
          <a:sx n="91" d="100"/>
          <a:sy n="91" d="100"/>
        </p:scale>
        <p:origin x="26" y="26"/>
      </p:cViewPr>
      <p:guideLst>
        <p:guide orient="horz" pos="2160"/>
        <p:guide pos="3120"/>
      </p:guideLst>
    </p:cSldViewPr>
  </p:slideViewPr>
  <p:outlineViewPr>
    <p:cViewPr>
      <p:scale>
        <a:sx n="33" d="100"/>
        <a:sy n="33" d="100"/>
      </p:scale>
      <p:origin x="48" y="69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DB1FA-84C8-4CA2-B38D-1DCEB77E56C0}" type="doc">
      <dgm:prSet loTypeId="urn:microsoft.com/office/officeart/2005/8/layout/venn1" loCatId="relationship" qsTypeId="urn:microsoft.com/office/officeart/2005/8/quickstyle/simple1" qsCatId="simple" csTypeId="urn:microsoft.com/office/officeart/2005/8/colors/colorful4" csCatId="colorful" phldr="1"/>
      <dgm:spPr/>
    </dgm:pt>
    <dgm:pt modelId="{42684E1F-BA90-4F07-86E8-7D22BDAC3C6B}">
      <dgm:prSet phldrT="[Metin]" custT="1"/>
      <dgm:spPr/>
      <dgm:t>
        <a:bodyPr/>
        <a:lstStyle/>
        <a:p>
          <a:pPr marL="0" indent="0" algn="l"/>
          <a:r>
            <a:rPr lang="tr-TR" sz="2000" dirty="0" err="1" smtClean="0"/>
            <a:t>Telecommunication</a:t>
          </a:r>
          <a:r>
            <a:rPr lang="tr-TR" sz="2000" dirty="0" smtClean="0"/>
            <a:t> </a:t>
          </a:r>
          <a:r>
            <a:rPr lang="tr-TR" sz="2000" dirty="0" err="1" smtClean="0"/>
            <a:t>technology</a:t>
          </a:r>
          <a:endParaRPr lang="tr-TR" sz="2000" dirty="0"/>
        </a:p>
      </dgm:t>
    </dgm:pt>
    <dgm:pt modelId="{859DCD7D-3219-47F3-88C3-C4356EFB920A}" type="parTrans" cxnId="{1A6F2ADB-4D55-4747-BAAF-8BCD14B05BF1}">
      <dgm:prSet/>
      <dgm:spPr/>
      <dgm:t>
        <a:bodyPr/>
        <a:lstStyle/>
        <a:p>
          <a:endParaRPr lang="tr-TR"/>
        </a:p>
      </dgm:t>
    </dgm:pt>
    <dgm:pt modelId="{1AEFBF64-6392-448A-9CF0-DA13141806BC}" type="sibTrans" cxnId="{1A6F2ADB-4D55-4747-BAAF-8BCD14B05BF1}">
      <dgm:prSet/>
      <dgm:spPr/>
      <dgm:t>
        <a:bodyPr/>
        <a:lstStyle/>
        <a:p>
          <a:endParaRPr lang="tr-TR"/>
        </a:p>
      </dgm:t>
    </dgm:pt>
    <dgm:pt modelId="{61372107-FD12-43D4-99CF-BCAEC05B1619}">
      <dgm:prSet phldrT="[Metin]" custT="1"/>
      <dgm:spPr/>
      <dgm:t>
        <a:bodyPr/>
        <a:lstStyle/>
        <a:p>
          <a:r>
            <a:rPr lang="tr-TR" sz="2000" dirty="0" err="1" smtClean="0"/>
            <a:t>Medicine</a:t>
          </a:r>
          <a:endParaRPr lang="tr-TR" sz="2000" dirty="0"/>
        </a:p>
      </dgm:t>
    </dgm:pt>
    <dgm:pt modelId="{C9758FAC-4E30-4299-9735-EDB25B39EBC4}" type="parTrans" cxnId="{E70C7DAF-5DE5-4398-B4C6-ED8CDEE5F872}">
      <dgm:prSet/>
      <dgm:spPr/>
      <dgm:t>
        <a:bodyPr/>
        <a:lstStyle/>
        <a:p>
          <a:endParaRPr lang="tr-TR"/>
        </a:p>
      </dgm:t>
    </dgm:pt>
    <dgm:pt modelId="{1874343A-885D-4E72-8978-9DD9ABC396BF}" type="sibTrans" cxnId="{E70C7DAF-5DE5-4398-B4C6-ED8CDEE5F872}">
      <dgm:prSet/>
      <dgm:spPr/>
      <dgm:t>
        <a:bodyPr/>
        <a:lstStyle/>
        <a:p>
          <a:endParaRPr lang="tr-TR"/>
        </a:p>
      </dgm:t>
    </dgm:pt>
    <dgm:pt modelId="{13E733A4-0EB0-4BDC-A714-AE9D1D8F59C5}" type="pres">
      <dgm:prSet presAssocID="{2F9DB1FA-84C8-4CA2-B38D-1DCEB77E56C0}" presName="compositeShape" presStyleCnt="0">
        <dgm:presLayoutVars>
          <dgm:chMax val="7"/>
          <dgm:dir/>
          <dgm:resizeHandles val="exact"/>
        </dgm:presLayoutVars>
      </dgm:prSet>
      <dgm:spPr/>
    </dgm:pt>
    <dgm:pt modelId="{7631E444-42A5-4F91-9E44-3096CC503AA7}" type="pres">
      <dgm:prSet presAssocID="{42684E1F-BA90-4F07-86E8-7D22BDAC3C6B}" presName="circ1" presStyleLbl="vennNode1" presStyleIdx="0" presStyleCnt="2" custScaleY="61089" custLinFactNeighborX="5714" custLinFactNeighborY="-520"/>
      <dgm:spPr/>
      <dgm:t>
        <a:bodyPr/>
        <a:lstStyle/>
        <a:p>
          <a:endParaRPr lang="tr-TR"/>
        </a:p>
      </dgm:t>
    </dgm:pt>
    <dgm:pt modelId="{A86F3387-784E-41CF-8561-98F5C18034B8}" type="pres">
      <dgm:prSet presAssocID="{42684E1F-BA90-4F07-86E8-7D22BDAC3C6B}" presName="circ1Tx" presStyleLbl="revTx" presStyleIdx="0" presStyleCnt="0">
        <dgm:presLayoutVars>
          <dgm:chMax val="0"/>
          <dgm:chPref val="0"/>
          <dgm:bulletEnabled val="1"/>
        </dgm:presLayoutVars>
      </dgm:prSet>
      <dgm:spPr/>
      <dgm:t>
        <a:bodyPr/>
        <a:lstStyle/>
        <a:p>
          <a:endParaRPr lang="tr-TR"/>
        </a:p>
      </dgm:t>
    </dgm:pt>
    <dgm:pt modelId="{AFF540A9-9D59-4284-99BF-A2131136BD91}" type="pres">
      <dgm:prSet presAssocID="{61372107-FD12-43D4-99CF-BCAEC05B1619}" presName="circ2" presStyleLbl="vennNode1" presStyleIdx="1" presStyleCnt="2" custScaleY="59022" custLinFactNeighborX="-6423" custLinFactNeighborY="-520"/>
      <dgm:spPr/>
      <dgm:t>
        <a:bodyPr/>
        <a:lstStyle/>
        <a:p>
          <a:endParaRPr lang="tr-TR"/>
        </a:p>
      </dgm:t>
    </dgm:pt>
    <dgm:pt modelId="{A2934D22-AF9C-4DB7-8A1F-A778830CCA48}" type="pres">
      <dgm:prSet presAssocID="{61372107-FD12-43D4-99CF-BCAEC05B1619}" presName="circ2Tx" presStyleLbl="revTx" presStyleIdx="0" presStyleCnt="0">
        <dgm:presLayoutVars>
          <dgm:chMax val="0"/>
          <dgm:chPref val="0"/>
          <dgm:bulletEnabled val="1"/>
        </dgm:presLayoutVars>
      </dgm:prSet>
      <dgm:spPr/>
      <dgm:t>
        <a:bodyPr/>
        <a:lstStyle/>
        <a:p>
          <a:endParaRPr lang="tr-TR"/>
        </a:p>
      </dgm:t>
    </dgm:pt>
  </dgm:ptLst>
  <dgm:cxnLst>
    <dgm:cxn modelId="{3D3EE9D6-CC15-4A9C-93B2-821CF0AF6322}" type="presOf" srcId="{42684E1F-BA90-4F07-86E8-7D22BDAC3C6B}" destId="{A86F3387-784E-41CF-8561-98F5C18034B8}" srcOrd="1" destOrd="0" presId="urn:microsoft.com/office/officeart/2005/8/layout/venn1"/>
    <dgm:cxn modelId="{382DBFD4-7ADA-4678-93F5-1346CD46999C}" type="presOf" srcId="{61372107-FD12-43D4-99CF-BCAEC05B1619}" destId="{A2934D22-AF9C-4DB7-8A1F-A778830CCA48}" srcOrd="1" destOrd="0" presId="urn:microsoft.com/office/officeart/2005/8/layout/venn1"/>
    <dgm:cxn modelId="{4D9B099A-D9D3-4732-8375-A51DF0B8A561}" type="presOf" srcId="{2F9DB1FA-84C8-4CA2-B38D-1DCEB77E56C0}" destId="{13E733A4-0EB0-4BDC-A714-AE9D1D8F59C5}" srcOrd="0" destOrd="0" presId="urn:microsoft.com/office/officeart/2005/8/layout/venn1"/>
    <dgm:cxn modelId="{4A7EDF9D-E3AC-4D6F-A86F-B6D5F6E2B16F}" type="presOf" srcId="{61372107-FD12-43D4-99CF-BCAEC05B1619}" destId="{AFF540A9-9D59-4284-99BF-A2131136BD91}" srcOrd="0" destOrd="0" presId="urn:microsoft.com/office/officeart/2005/8/layout/venn1"/>
    <dgm:cxn modelId="{3B2442DA-B4C7-43AA-A9D6-C574DCFB64E8}" type="presOf" srcId="{42684E1F-BA90-4F07-86E8-7D22BDAC3C6B}" destId="{7631E444-42A5-4F91-9E44-3096CC503AA7}" srcOrd="0" destOrd="0" presId="urn:microsoft.com/office/officeart/2005/8/layout/venn1"/>
    <dgm:cxn modelId="{1A6F2ADB-4D55-4747-BAAF-8BCD14B05BF1}" srcId="{2F9DB1FA-84C8-4CA2-B38D-1DCEB77E56C0}" destId="{42684E1F-BA90-4F07-86E8-7D22BDAC3C6B}" srcOrd="0" destOrd="0" parTransId="{859DCD7D-3219-47F3-88C3-C4356EFB920A}" sibTransId="{1AEFBF64-6392-448A-9CF0-DA13141806BC}"/>
    <dgm:cxn modelId="{E70C7DAF-5DE5-4398-B4C6-ED8CDEE5F872}" srcId="{2F9DB1FA-84C8-4CA2-B38D-1DCEB77E56C0}" destId="{61372107-FD12-43D4-99CF-BCAEC05B1619}" srcOrd="1" destOrd="0" parTransId="{C9758FAC-4E30-4299-9735-EDB25B39EBC4}" sibTransId="{1874343A-885D-4E72-8978-9DD9ABC396BF}"/>
    <dgm:cxn modelId="{BE82911C-296F-4ADD-BB9A-E9B74A0C40EB}" type="presParOf" srcId="{13E733A4-0EB0-4BDC-A714-AE9D1D8F59C5}" destId="{7631E444-42A5-4F91-9E44-3096CC503AA7}" srcOrd="0" destOrd="0" presId="urn:microsoft.com/office/officeart/2005/8/layout/venn1"/>
    <dgm:cxn modelId="{DEC6AD7B-1D43-4C54-8EBC-9D053D39D642}" type="presParOf" srcId="{13E733A4-0EB0-4BDC-A714-AE9D1D8F59C5}" destId="{A86F3387-784E-41CF-8561-98F5C18034B8}" srcOrd="1" destOrd="0" presId="urn:microsoft.com/office/officeart/2005/8/layout/venn1"/>
    <dgm:cxn modelId="{8C7FB7BA-583C-4B0B-BD42-CDA2F6DAE60D}" type="presParOf" srcId="{13E733A4-0EB0-4BDC-A714-AE9D1D8F59C5}" destId="{AFF540A9-9D59-4284-99BF-A2131136BD91}" srcOrd="2" destOrd="0" presId="urn:microsoft.com/office/officeart/2005/8/layout/venn1"/>
    <dgm:cxn modelId="{CB3F788D-0465-49DD-8644-99C790791224}" type="presParOf" srcId="{13E733A4-0EB0-4BDC-A714-AE9D1D8F59C5}" destId="{A2934D22-AF9C-4DB7-8A1F-A778830CCA48}"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1E444-42A5-4F91-9E44-3096CC503AA7}">
      <dsp:nvSpPr>
        <dsp:cNvPr id="0" name=""/>
        <dsp:cNvSpPr/>
      </dsp:nvSpPr>
      <dsp:spPr>
        <a:xfrm>
          <a:off x="979627" y="855169"/>
          <a:ext cx="4451925" cy="2719636"/>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pPr>
          <a:r>
            <a:rPr lang="tr-TR" sz="2000" kern="1200" dirty="0" err="1" smtClean="0"/>
            <a:t>Telecommunication</a:t>
          </a:r>
          <a:r>
            <a:rPr lang="tr-TR" sz="2000" kern="1200" dirty="0" smtClean="0"/>
            <a:t> </a:t>
          </a:r>
          <a:r>
            <a:rPr lang="tr-TR" sz="2000" kern="1200" dirty="0" err="1" smtClean="0"/>
            <a:t>technology</a:t>
          </a:r>
          <a:endParaRPr lang="tr-TR" sz="2000" kern="1200" dirty="0"/>
        </a:p>
      </dsp:txBody>
      <dsp:txXfrm>
        <a:off x="1601292" y="1175873"/>
        <a:ext cx="2566875" cy="2078229"/>
      </dsp:txXfrm>
    </dsp:sp>
    <dsp:sp modelId="{AFF540A9-9D59-4284-99BF-A2131136BD91}">
      <dsp:nvSpPr>
        <dsp:cNvPr id="0" name=""/>
        <dsp:cNvSpPr/>
      </dsp:nvSpPr>
      <dsp:spPr>
        <a:xfrm>
          <a:off x="3647892" y="901180"/>
          <a:ext cx="4451925" cy="2627615"/>
        </a:xfrm>
        <a:prstGeom prst="ellipse">
          <a:avLst/>
        </a:prstGeom>
        <a:solidFill>
          <a:schemeClr val="accent4">
            <a:alpha val="50000"/>
            <a:hueOff val="10412346"/>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tr-TR" sz="2000" kern="1200" dirty="0" err="1" smtClean="0"/>
            <a:t>Medicine</a:t>
          </a:r>
          <a:endParaRPr lang="tr-TR" sz="2000" kern="1200" dirty="0"/>
        </a:p>
      </dsp:txBody>
      <dsp:txXfrm>
        <a:off x="4911276" y="1211032"/>
        <a:ext cx="2566875" cy="200791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8D7C9-3629-4D24-B4DB-A4B6ABE3CE67}" type="datetimeFigureOut">
              <a:rPr lang="en-US" smtClean="0"/>
              <a:t>10/18/2015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5A77D-A063-48F8-B76E-A334D627485C}" type="slidenum">
              <a:rPr lang="en-US" smtClean="0"/>
              <a:t>‹#›</a:t>
            </a:fld>
            <a:endParaRPr lang="en-US"/>
          </a:p>
        </p:txBody>
      </p:sp>
    </p:spTree>
    <p:extLst>
      <p:ext uri="{BB962C8B-B14F-4D97-AF65-F5344CB8AC3E}">
        <p14:creationId xmlns:p14="http://schemas.microsoft.com/office/powerpoint/2010/main" val="349356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C5A77D-A063-48F8-B76E-A334D627485C}" type="slidenum">
              <a:rPr lang="en-US" smtClean="0"/>
              <a:t>4</a:t>
            </a:fld>
            <a:endParaRPr lang="en-US"/>
          </a:p>
        </p:txBody>
      </p:sp>
    </p:spTree>
    <p:extLst>
      <p:ext uri="{BB962C8B-B14F-4D97-AF65-F5344CB8AC3E}">
        <p14:creationId xmlns:p14="http://schemas.microsoft.com/office/powerpoint/2010/main" val="406902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648FC-B128-4BF1-8ABE-705C694AE4AC}" type="slidenum">
              <a:rPr lang="en-US" altLang="en-US"/>
              <a:pPr/>
              <a:t>5</a:t>
            </a:fld>
            <a:endParaRPr lang="en-US" altLang="en-US"/>
          </a:p>
        </p:txBody>
      </p:sp>
      <p:sp>
        <p:nvSpPr>
          <p:cNvPr id="128002" name="Rectangle 2"/>
          <p:cNvSpPr>
            <a:spLocks noGrp="1" noRot="1" noChangeAspect="1" noChangeArrowheads="1" noTextEdit="1"/>
          </p:cNvSpPr>
          <p:nvPr>
            <p:ph type="sldImg"/>
          </p:nvPr>
        </p:nvSpPr>
        <p:spPr>
          <a:xfrm>
            <a:off x="974725" y="681038"/>
            <a:ext cx="4913313" cy="3403600"/>
          </a:xfrm>
          <a:ln/>
        </p:spPr>
      </p:sp>
      <p:sp>
        <p:nvSpPr>
          <p:cNvPr id="1280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9070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C5A77D-A063-48F8-B76E-A334D627485C}" type="slidenum">
              <a:rPr lang="en-US" smtClean="0"/>
              <a:t>14</a:t>
            </a:fld>
            <a:endParaRPr lang="en-US"/>
          </a:p>
        </p:txBody>
      </p:sp>
    </p:spTree>
    <p:extLst>
      <p:ext uri="{BB962C8B-B14F-4D97-AF65-F5344CB8AC3E}">
        <p14:creationId xmlns:p14="http://schemas.microsoft.com/office/powerpoint/2010/main" val="373165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742831" y="1905001"/>
            <a:ext cx="8171141" cy="2593975"/>
          </a:xfrm>
        </p:spPr>
        <p:txBody>
          <a:bodyPr anchor="b"/>
          <a:lstStyle>
            <a:lvl1pPr>
              <a:defRPr sz="6600">
                <a:ln>
                  <a:noFill/>
                </a:ln>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742831" y="4572000"/>
            <a:ext cx="6999119"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A2A7C54-8B3E-488A-BA2F-5DB14C242E07}" type="datetime1">
              <a:rPr lang="en-US" smtClean="0"/>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02AAA-502A-445D-818D-B202F961DF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F1E1B77-BDB9-4E24-8D39-1714B87A8F8E}" type="datetime1">
              <a:rPr lang="en-US" smtClean="0"/>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02AAA-502A-445D-818D-B202F961DF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0699" y="274639"/>
            <a:ext cx="1898346" cy="58515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95221" y="274639"/>
            <a:ext cx="6520405"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F363DBA1-E91C-4BFF-88C5-441ED662AF3D}" type="datetime1">
              <a:rPr lang="en-US" smtClean="0"/>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02AAA-502A-445D-818D-B202F961DF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24566EEC-C323-4AF8-A9D5-F8B5189FD60C}" type="datetime1">
              <a:rPr lang="en-US" smtClean="0"/>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02AAA-502A-445D-818D-B202F961DF50}"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82381" y="5486400"/>
            <a:ext cx="8296665" cy="1168400"/>
          </a:xfrm>
        </p:spPr>
        <p:txBody>
          <a:bodyPr anchor="t"/>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82381" y="3852863"/>
            <a:ext cx="6645929"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FA85EC3-E35A-44D9-8833-3FFD9BA69370}" type="datetime1">
              <a:rPr lang="en-US" smtClean="0"/>
              <a:t>10/18/2015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02AAA-502A-445D-818D-B202F961DF5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95221" y="1536192"/>
            <a:ext cx="3961765"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787133" y="1536192"/>
            <a:ext cx="3961765"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85FBA4E-CEC6-41A3-81CB-B15ED28B5728}" type="datetime1">
              <a:rPr lang="en-US" smtClean="0"/>
              <a:t>10/18/2015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02AAA-502A-445D-818D-B202F961DF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95221" y="1535113"/>
            <a:ext cx="3961765"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95221" y="2174875"/>
            <a:ext cx="396176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787133" y="1535113"/>
            <a:ext cx="3961765"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87133" y="2174875"/>
            <a:ext cx="396176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43FB057A-A2FC-4C71-84EC-943D75899C56}" type="datetime1">
              <a:rPr lang="en-US" smtClean="0"/>
              <a:t>10/18/2015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02AAA-502A-445D-818D-B202F961DF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04174A23-D65C-4C3C-A9C7-697A660F13A6}" type="datetime1">
              <a:rPr lang="en-US" smtClean="0"/>
              <a:t>10/18/2015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02AAA-502A-445D-818D-B202F961DF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FCFD8-7088-49D6-9DAF-4EEF679F7807}" type="datetime1">
              <a:rPr lang="en-US" smtClean="0"/>
              <a:t>10/18/2015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02AAA-502A-445D-818D-B202F961DF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330148" y="5495544"/>
            <a:ext cx="8418751" cy="594360"/>
          </a:xfrm>
        </p:spPr>
        <p:txBody>
          <a:bodyPr anchor="b"/>
          <a:lstStyle>
            <a:lvl1pPr algn="ctr">
              <a:defRPr sz="2200" b="1"/>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330147" y="6096000"/>
            <a:ext cx="8418752"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CABEE9-8DE0-4C3A-A969-E129C563C252}" type="datetime1">
              <a:rPr lang="en-US" smtClean="0"/>
              <a:t>10/18/2015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02AAA-502A-445D-818D-B202F961DF50}" type="slidenum">
              <a:rPr lang="en-US" smtClean="0"/>
              <a:t>‹#›</a:t>
            </a:fld>
            <a:endParaRPr lang="en-US"/>
          </a:p>
        </p:txBody>
      </p:sp>
      <p:sp>
        <p:nvSpPr>
          <p:cNvPr id="9" name="Content Placeholder 8"/>
          <p:cNvSpPr>
            <a:spLocks noGrp="1"/>
          </p:cNvSpPr>
          <p:nvPr>
            <p:ph sz="quarter" idx="13"/>
          </p:nvPr>
        </p:nvSpPr>
        <p:spPr>
          <a:xfrm>
            <a:off x="330147" y="381000"/>
            <a:ext cx="8418751" cy="494284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326846" y="5495278"/>
            <a:ext cx="8418751" cy="594626"/>
          </a:xfrm>
        </p:spPr>
        <p:txBody>
          <a:bodyPr anchor="b"/>
          <a:lstStyle>
            <a:lvl1pPr algn="ctr">
              <a:defRPr sz="2200" b="1">
                <a:ln>
                  <a:noFill/>
                </a:ln>
                <a:solidFill>
                  <a:schemeClr val="tx2"/>
                </a:solidFill>
              </a:defRPr>
            </a:lvl1pPr>
          </a:lstStyle>
          <a:p>
            <a:r>
              <a:rPr lang="tr-TR" smtClean="0"/>
              <a:t>Asıl başlık stili için tıklatın</a:t>
            </a:r>
            <a:endParaRPr lang="en-US" dirty="0"/>
          </a:p>
        </p:txBody>
      </p:sp>
      <p:sp>
        <p:nvSpPr>
          <p:cNvPr id="3" name="Picture Placeholder 2"/>
          <p:cNvSpPr>
            <a:spLocks noGrp="1"/>
          </p:cNvSpPr>
          <p:nvPr>
            <p:ph type="pic" idx="1"/>
          </p:nvPr>
        </p:nvSpPr>
        <p:spPr>
          <a:xfrm>
            <a:off x="0" y="0"/>
            <a:ext cx="9161582"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326846" y="6096000"/>
            <a:ext cx="8418751"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 name="Date Placeholder 7"/>
          <p:cNvSpPr>
            <a:spLocks noGrp="1"/>
          </p:cNvSpPr>
          <p:nvPr>
            <p:ph type="dt" sz="half" idx="10"/>
          </p:nvPr>
        </p:nvSpPr>
        <p:spPr/>
        <p:txBody>
          <a:bodyPr/>
          <a:lstStyle/>
          <a:p>
            <a:fld id="{D3C92B4E-1C82-4DB2-AC19-25741778B8BD}" type="datetime1">
              <a:rPr lang="en-US" smtClean="0"/>
              <a:t>10/18/2015</a:t>
            </a:fld>
            <a:endParaRPr lang="en-US"/>
          </a:p>
        </p:txBody>
      </p:sp>
      <p:sp>
        <p:nvSpPr>
          <p:cNvPr id="9" name="Slide Number Placeholder 8"/>
          <p:cNvSpPr>
            <a:spLocks noGrp="1"/>
          </p:cNvSpPr>
          <p:nvPr>
            <p:ph type="sldNum" sz="quarter" idx="11"/>
          </p:nvPr>
        </p:nvSpPr>
        <p:spPr/>
        <p:txBody>
          <a:bodyPr/>
          <a:lstStyle/>
          <a:p>
            <a:fld id="{74902AAA-502A-445D-818D-B202F961DF5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220" y="274638"/>
            <a:ext cx="8253678" cy="114300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95220" y="1600200"/>
            <a:ext cx="8253678" cy="48006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Rectangle 6"/>
          <p:cNvSpPr/>
          <p:nvPr/>
        </p:nvSpPr>
        <p:spPr>
          <a:xfrm>
            <a:off x="9161582" y="0"/>
            <a:ext cx="74283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61582" y="5486400"/>
            <a:ext cx="742831"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241289" y="5648960"/>
            <a:ext cx="594265"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4902AAA-502A-445D-818D-B202F961DF50}" type="slidenum">
              <a:rPr lang="en-US" smtClean="0"/>
              <a:t>‹#›</a:t>
            </a:fld>
            <a:endParaRPr lang="en-US"/>
          </a:p>
        </p:txBody>
      </p:sp>
      <p:sp>
        <p:nvSpPr>
          <p:cNvPr id="5" name="Footer Placeholder 4"/>
          <p:cNvSpPr>
            <a:spLocks noGrp="1"/>
          </p:cNvSpPr>
          <p:nvPr>
            <p:ph type="ftr" sz="quarter" idx="3"/>
          </p:nvPr>
        </p:nvSpPr>
        <p:spPr>
          <a:xfrm rot="16200000">
            <a:off x="8316268" y="4033552"/>
            <a:ext cx="2367281" cy="396177"/>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8280709" y="1630712"/>
            <a:ext cx="2438399" cy="396177"/>
          </a:xfrm>
          <a:prstGeom prst="rect">
            <a:avLst/>
          </a:prstGeom>
        </p:spPr>
        <p:txBody>
          <a:bodyPr vert="horz" lIns="91440" tIns="45720" rIns="91440" bIns="45720" rtlCol="0" anchor="ctr"/>
          <a:lstStyle>
            <a:lvl1pPr algn="l">
              <a:defRPr sz="1200">
                <a:solidFill>
                  <a:schemeClr val="bg2"/>
                </a:solidFill>
              </a:defRPr>
            </a:lvl1pPr>
          </a:lstStyle>
          <a:p>
            <a:fld id="{E0032BD6-3C10-4023-8B75-BC5468217CD7}" type="datetime1">
              <a:rPr lang="en-US" smtClean="0"/>
              <a:t>10/18/2015</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Wt6O_RLTRl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m.tr/url?sa=i&amp;rct=j&amp;q=&amp;esrc=s&amp;source=images&amp;cd=&amp;cad=rja&amp;uact=8&amp;ved=0CAcQjRxqFQoTCOnb5ejlssgCFWXDcgodkOYGjg&amp;url=http://webb.deu.edu.tr/tb/index.php?option%3Dcom_content%26task%3Dblogcategory%26id%3D0%26Itemid%3D36&amp;psig=AFQjCNHZZm-q69pgKuy5-3CIpbEo-F1CqQ&amp;ust=144438972549484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iflscience.com/stephen-hawking-responds-questions-reddit-discusses-ai-and-women" TargetMode="External"/><Relationship Id="rId2" Type="http://schemas.openxmlformats.org/officeDocument/2006/relationships/hyperlink" Target="http://www.angelfire.com/ks2/kaz/ai_medicine/timeline.html" TargetMode="External"/><Relationship Id="rId1" Type="http://schemas.openxmlformats.org/officeDocument/2006/relationships/slideLayout" Target="../slideLayouts/slideLayout2.xml"/><Relationship Id="rId4" Type="http://schemas.openxmlformats.org/officeDocument/2006/relationships/hyperlink" Target="http://www.nap.edu/read/5296/chapter/5"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89157" y="2385391"/>
            <a:ext cx="7429500" cy="1316828"/>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spcBef>
                <a:spcPts val="0"/>
              </a:spcBef>
            </a:pPr>
            <a:r>
              <a:rPr lang="en-US" sz="2800" b="1" dirty="0" smtClean="0"/>
              <a:t>ETHICAL ISSUES IN ARTIFICIAL INTELLIGENCE APPL</a:t>
            </a:r>
            <a:r>
              <a:rPr lang="tr-TR" sz="2800" b="1" dirty="0"/>
              <a:t>I</a:t>
            </a:r>
            <a:r>
              <a:rPr lang="en-US" sz="2800" b="1" dirty="0" smtClean="0"/>
              <a:t>ED TO MEDICINE</a:t>
            </a:r>
            <a:endParaRPr lang="tr-TR" sz="2800" dirty="0"/>
          </a:p>
        </p:txBody>
      </p:sp>
      <p:sp>
        <p:nvSpPr>
          <p:cNvPr id="6" name="Subtitle 2"/>
          <p:cNvSpPr>
            <a:spLocks noGrp="1"/>
          </p:cNvSpPr>
          <p:nvPr>
            <p:ph type="subTitle" idx="1"/>
          </p:nvPr>
        </p:nvSpPr>
        <p:spPr>
          <a:xfrm>
            <a:off x="2701530" y="5410960"/>
            <a:ext cx="4423740" cy="1128988"/>
          </a:xfr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l"/>
            <a:r>
              <a:rPr lang="en-US" sz="2000" b="1" dirty="0" smtClean="0">
                <a:solidFill>
                  <a:schemeClr val="tx1"/>
                </a:solidFill>
                <a:latin typeface="Arial" panose="020B0604020202020204" pitchFamily="34" charset="0"/>
                <a:cs typeface="Arial" panose="020B0604020202020204" pitchFamily="34" charset="0"/>
              </a:rPr>
              <a:t>C</a:t>
            </a:r>
            <a:r>
              <a:rPr lang="tr-TR" sz="2000" b="1" dirty="0" err="1" smtClean="0">
                <a:solidFill>
                  <a:schemeClr val="tx1"/>
                </a:solidFill>
                <a:latin typeface="Arial" panose="020B0604020202020204" pitchFamily="34" charset="0"/>
                <a:cs typeface="Arial" panose="020B0604020202020204" pitchFamily="34" charset="0"/>
              </a:rPr>
              <a:t>emal</a:t>
            </a:r>
            <a:r>
              <a:rPr lang="tr-TR" sz="20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H</a:t>
            </a:r>
            <a:r>
              <a:rPr lang="en-US" sz="2000" b="1" dirty="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Guvercin</a:t>
            </a:r>
            <a:r>
              <a:rPr lang="tr-TR" sz="2000" b="1" dirty="0" smtClean="0">
                <a:solidFill>
                  <a:schemeClr val="tx1"/>
                </a:solidFill>
                <a:latin typeface="Arial" panose="020B0604020202020204" pitchFamily="34" charset="0"/>
                <a:cs typeface="Arial" panose="020B0604020202020204" pitchFamily="34" charset="0"/>
              </a:rPr>
              <a:t>, MD, </a:t>
            </a:r>
            <a:r>
              <a:rPr lang="tr-TR" sz="2000" b="1" dirty="0" err="1" smtClean="0">
                <a:solidFill>
                  <a:schemeClr val="tx1"/>
                </a:solidFill>
                <a:latin typeface="Arial" panose="020B0604020202020204" pitchFamily="34" charset="0"/>
                <a:cs typeface="Arial" panose="020B0604020202020204" pitchFamily="34" charset="0"/>
              </a:rPr>
              <a:t>PhD</a:t>
            </a:r>
            <a:endParaRPr lang="tr-TR" sz="2000" dirty="0">
              <a:solidFill>
                <a:schemeClr val="tx1"/>
              </a:solidFill>
              <a:latin typeface="Arial" panose="020B0604020202020204" pitchFamily="34" charset="0"/>
              <a:cs typeface="Arial" panose="020B0604020202020204" pitchFamily="34" charset="0"/>
            </a:endParaRPr>
          </a:p>
          <a:p>
            <a:pPr>
              <a:lnSpc>
                <a:spcPct val="110000"/>
              </a:lnSpc>
              <a:spcBef>
                <a:spcPts val="0"/>
              </a:spcBef>
            </a:pPr>
            <a:r>
              <a:rPr lang="tr-TR" sz="1600" dirty="0">
                <a:solidFill>
                  <a:schemeClr val="tx1"/>
                </a:solidFill>
                <a:latin typeface="Arial" panose="020B0604020202020204" pitchFamily="34" charset="0"/>
                <a:cs typeface="Arial" panose="020B0604020202020204" pitchFamily="34" charset="0"/>
              </a:rPr>
              <a:t>D</a:t>
            </a:r>
            <a:r>
              <a:rPr lang="en-US" sz="1600" dirty="0" err="1">
                <a:solidFill>
                  <a:schemeClr val="tx1"/>
                </a:solidFill>
                <a:latin typeface="Arial" panose="020B0604020202020204" pitchFamily="34" charset="0"/>
                <a:cs typeface="Arial" panose="020B0604020202020204" pitchFamily="34" charset="0"/>
              </a:rPr>
              <a:t>ivision</a:t>
            </a:r>
            <a:r>
              <a:rPr lang="tr-TR" sz="1600" dirty="0">
                <a:solidFill>
                  <a:schemeClr val="tx1"/>
                </a:solidFill>
                <a:latin typeface="Arial" panose="020B0604020202020204" pitchFamily="34" charset="0"/>
                <a:cs typeface="Arial" panose="020B0604020202020204" pitchFamily="34" charset="0"/>
              </a:rPr>
              <a:t> of </a:t>
            </a:r>
            <a:r>
              <a:rPr lang="tr-TR" sz="1600" dirty="0" err="1">
                <a:solidFill>
                  <a:schemeClr val="tx1"/>
                </a:solidFill>
                <a:latin typeface="Arial" panose="020B0604020202020204" pitchFamily="34" charset="0"/>
                <a:cs typeface="Arial" panose="020B0604020202020204" pitchFamily="34" charset="0"/>
              </a:rPr>
              <a:t>Developmental</a:t>
            </a:r>
            <a:r>
              <a:rPr lang="tr-TR" sz="1600" dirty="0">
                <a:solidFill>
                  <a:schemeClr val="tx1"/>
                </a:solidFill>
                <a:latin typeface="Arial" panose="020B0604020202020204" pitchFamily="34" charset="0"/>
                <a:cs typeface="Arial" panose="020B0604020202020204" pitchFamily="34" charset="0"/>
              </a:rPr>
              <a:t> </a:t>
            </a:r>
            <a:r>
              <a:rPr lang="tr-TR" sz="1600" dirty="0" err="1">
                <a:solidFill>
                  <a:schemeClr val="tx1"/>
                </a:solidFill>
                <a:latin typeface="Arial" panose="020B0604020202020204" pitchFamily="34" charset="0"/>
                <a:cs typeface="Arial" panose="020B0604020202020204" pitchFamily="34" charset="0"/>
              </a:rPr>
              <a:t>Medicine</a:t>
            </a:r>
            <a:endParaRPr lang="tr-TR" sz="1600" dirty="0">
              <a:solidFill>
                <a:schemeClr val="tx1"/>
              </a:solidFill>
              <a:latin typeface="Arial" panose="020B0604020202020204" pitchFamily="34" charset="0"/>
              <a:cs typeface="Arial" panose="020B0604020202020204" pitchFamily="34" charset="0"/>
            </a:endParaRPr>
          </a:p>
          <a:p>
            <a:pPr>
              <a:lnSpc>
                <a:spcPct val="110000"/>
              </a:lnSpc>
              <a:spcBef>
                <a:spcPts val="0"/>
              </a:spcBef>
            </a:pPr>
            <a:r>
              <a:rPr lang="tr-TR" sz="1600" dirty="0">
                <a:solidFill>
                  <a:schemeClr val="tx1"/>
                </a:solidFill>
                <a:latin typeface="Arial" panose="020B0604020202020204" pitchFamily="34" charset="0"/>
                <a:cs typeface="Arial" panose="020B0604020202020204" pitchFamily="34" charset="0"/>
              </a:rPr>
              <a:t>Boston </a:t>
            </a:r>
            <a:r>
              <a:rPr lang="tr-TR" sz="1600" dirty="0" err="1">
                <a:solidFill>
                  <a:schemeClr val="tx1"/>
                </a:solidFill>
                <a:latin typeface="Arial" panose="020B0604020202020204" pitchFamily="34" charset="0"/>
                <a:cs typeface="Arial" panose="020B0604020202020204" pitchFamily="34" charset="0"/>
              </a:rPr>
              <a:t>Childrens</a:t>
            </a:r>
            <a:r>
              <a:rPr lang="tr-TR" sz="1600" dirty="0">
                <a:solidFill>
                  <a:schemeClr val="tx1"/>
                </a:solidFill>
                <a:latin typeface="Arial" panose="020B0604020202020204" pitchFamily="34" charset="0"/>
                <a:cs typeface="Arial" panose="020B0604020202020204" pitchFamily="34" charset="0"/>
              </a:rPr>
              <a:t> </a:t>
            </a:r>
            <a:r>
              <a:rPr lang="tr-TR" sz="1600" dirty="0" err="1">
                <a:solidFill>
                  <a:schemeClr val="tx1"/>
                </a:solidFill>
                <a:latin typeface="Arial" panose="020B0604020202020204" pitchFamily="34" charset="0"/>
                <a:cs typeface="Arial" panose="020B0604020202020204" pitchFamily="34" charset="0"/>
              </a:rPr>
              <a:t>Hospital</a:t>
            </a:r>
            <a:r>
              <a:rPr lang="tr-TR" sz="1600" dirty="0">
                <a:solidFill>
                  <a:schemeClr val="tx1"/>
                </a:solidFill>
                <a:latin typeface="Arial" panose="020B0604020202020204" pitchFamily="34" charset="0"/>
                <a:cs typeface="Arial" panose="020B0604020202020204" pitchFamily="34" charset="0"/>
              </a:rPr>
              <a:t>, Harvard </a:t>
            </a:r>
            <a:r>
              <a:rPr lang="tr-TR" sz="1600" dirty="0" err="1">
                <a:solidFill>
                  <a:schemeClr val="tx1"/>
                </a:solidFill>
                <a:latin typeface="Arial" panose="020B0604020202020204" pitchFamily="34" charset="0"/>
                <a:cs typeface="Arial" panose="020B0604020202020204" pitchFamily="34" charset="0"/>
              </a:rPr>
              <a:t>University</a:t>
            </a:r>
            <a:endParaRPr lang="tr-TR" sz="1600" dirty="0">
              <a:solidFill>
                <a:schemeClr val="tx1"/>
              </a:solidFill>
              <a:latin typeface="Arial" panose="020B0604020202020204" pitchFamily="34" charset="0"/>
              <a:cs typeface="Arial" panose="020B0604020202020204" pitchFamily="34" charset="0"/>
            </a:endParaRPr>
          </a:p>
          <a:p>
            <a:pPr>
              <a:lnSpc>
                <a:spcPct val="110000"/>
              </a:lnSpc>
              <a:spcBef>
                <a:spcPts val="0"/>
              </a:spcBef>
            </a:pPr>
            <a:r>
              <a:rPr lang="tr-TR" sz="1600" dirty="0">
                <a:solidFill>
                  <a:schemeClr val="tx1"/>
                </a:solidFill>
                <a:latin typeface="Arial" panose="020B0604020202020204" pitchFamily="34" charset="0"/>
                <a:cs typeface="Arial" panose="020B0604020202020204" pitchFamily="34" charset="0"/>
              </a:rPr>
              <a:t>Boston, MA, US</a:t>
            </a:r>
          </a:p>
          <a:p>
            <a:endParaRPr lang="en-US" dirty="0"/>
          </a:p>
        </p:txBody>
      </p:sp>
      <p:pic>
        <p:nvPicPr>
          <p:cNvPr id="7" name="Picture 2" descr="http://4.bp.blogspot.com/-vVLgy5iebg4/TkCYKBpHF6I/AAAAAAAAB6Y/-1Q-V85ymww/s1600/childrens_hospital_bost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194" t="10225" r="5194" b="10238"/>
          <a:stretch/>
        </p:blipFill>
        <p:spPr bwMode="auto">
          <a:xfrm>
            <a:off x="1206205" y="115526"/>
            <a:ext cx="1495325" cy="18196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canan.yazici\AppData\Local\Microsoft\Windows\Temporary Internet Files\Content.IE5\ZDL4N7WL\Resi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670" y="334359"/>
            <a:ext cx="2497987" cy="138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301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4902AAA-502A-445D-818D-B202F961DF50}" type="slidenum">
              <a:rPr lang="en-US" smtClean="0"/>
              <a:t>10</a:t>
            </a:fld>
            <a:endParaRPr lang="en-US"/>
          </a:p>
        </p:txBody>
      </p:sp>
      <p:pic>
        <p:nvPicPr>
          <p:cNvPr id="3074" name="Picture 2" descr="A fully integrated medical AI appl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032" y="1417638"/>
            <a:ext cx="8293865" cy="544036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400" dirty="0"/>
              <a:t>The </a:t>
            </a:r>
            <a:r>
              <a:rPr lang="tr-TR" sz="2400" dirty="0" smtClean="0"/>
              <a:t>general </a:t>
            </a:r>
            <a:r>
              <a:rPr lang="en-US" sz="2400" dirty="0" smtClean="0"/>
              <a:t>structure </a:t>
            </a:r>
            <a:r>
              <a:rPr lang="en-US" sz="2400" dirty="0"/>
              <a:t>of </a:t>
            </a:r>
            <a:r>
              <a:rPr lang="en-US" sz="2400" dirty="0" smtClean="0"/>
              <a:t>an AI application in medicine</a:t>
            </a:r>
            <a:endParaRPr lang="en-US" sz="2400" dirty="0"/>
          </a:p>
        </p:txBody>
      </p:sp>
    </p:spTree>
    <p:extLst>
      <p:ext uri="{BB962C8B-B14F-4D97-AF65-F5344CB8AC3E}">
        <p14:creationId xmlns:p14="http://schemas.microsoft.com/office/powerpoint/2010/main" val="190793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929" y="506895"/>
            <a:ext cx="7930808" cy="815009"/>
          </a:xfrm>
        </p:spPr>
        <p:style>
          <a:lnRef idx="3">
            <a:schemeClr val="lt1"/>
          </a:lnRef>
          <a:fillRef idx="1">
            <a:schemeClr val="accent1"/>
          </a:fillRef>
          <a:effectRef idx="1">
            <a:schemeClr val="accent1"/>
          </a:effectRef>
          <a:fontRef idx="minor">
            <a:schemeClr val="lt1"/>
          </a:fontRef>
        </p:style>
        <p:txBody>
          <a:bodyPr>
            <a:normAutofit/>
          </a:bodyPr>
          <a:lstStyle/>
          <a:p>
            <a:r>
              <a:rPr lang="en-US" sz="3800" dirty="0" smtClean="0"/>
              <a:t>Medical Ethics</a:t>
            </a:r>
            <a:endParaRPr lang="en-US" sz="3800" dirty="0"/>
          </a:p>
        </p:txBody>
      </p:sp>
      <p:sp>
        <p:nvSpPr>
          <p:cNvPr id="3" name="Content Placeholder 2"/>
          <p:cNvSpPr>
            <a:spLocks noGrp="1"/>
          </p:cNvSpPr>
          <p:nvPr>
            <p:ph idx="1"/>
          </p:nvPr>
        </p:nvSpPr>
        <p:spPr>
          <a:xfrm>
            <a:off x="670990" y="1616903"/>
            <a:ext cx="7985993" cy="4351338"/>
          </a:xfrm>
        </p:spPr>
        <p:txBody>
          <a:bodyPr>
            <a:normAutofit/>
          </a:bodyPr>
          <a:lstStyle/>
          <a:p>
            <a:pPr algn="just">
              <a:buClr>
                <a:srgbClr val="0070C0"/>
              </a:buClr>
              <a:buFont typeface="Wingdings" panose="05000000000000000000" pitchFamily="2" charset="2"/>
              <a:buChar char="Ø"/>
            </a:pPr>
            <a:r>
              <a:rPr lang="en-US" sz="2800" dirty="0"/>
              <a:t>Medical ethics </a:t>
            </a:r>
            <a:r>
              <a:rPr lang="en-US" sz="2800" dirty="0" smtClean="0"/>
              <a:t>are </a:t>
            </a:r>
            <a:r>
              <a:rPr lang="en-US" sz="2800" dirty="0"/>
              <a:t>the </a:t>
            </a:r>
            <a:r>
              <a:rPr lang="en-US" sz="2800" dirty="0" smtClean="0"/>
              <a:t>extension </a:t>
            </a:r>
            <a:r>
              <a:rPr lang="en-US" sz="2800" dirty="0"/>
              <a:t>of ethics </a:t>
            </a:r>
            <a:r>
              <a:rPr lang="en-US" sz="2800" dirty="0" smtClean="0"/>
              <a:t>that deal </a:t>
            </a:r>
            <a:r>
              <a:rPr lang="en-US" sz="2800" dirty="0"/>
              <a:t>with value-related problems </a:t>
            </a:r>
            <a:r>
              <a:rPr lang="en-US" sz="2800" dirty="0" smtClean="0"/>
              <a:t>in medical practice. </a:t>
            </a:r>
          </a:p>
          <a:p>
            <a:pPr algn="just">
              <a:buClr>
                <a:srgbClr val="0070C0"/>
              </a:buClr>
              <a:buFont typeface="Wingdings" panose="05000000000000000000" pitchFamily="2" charset="2"/>
              <a:buChar char="Ø"/>
            </a:pPr>
            <a:r>
              <a:rPr lang="en-US" sz="2800" dirty="0" smtClean="0"/>
              <a:t>Principalism </a:t>
            </a:r>
            <a:r>
              <a:rPr lang="en-US" sz="2800" dirty="0"/>
              <a:t>suggests four basic principles of medical ethics: </a:t>
            </a:r>
            <a:endParaRPr lang="en-US" sz="2800" dirty="0" smtClean="0"/>
          </a:p>
          <a:p>
            <a:pPr lvl="1">
              <a:buClr>
                <a:srgbClr val="0070C0"/>
              </a:buClr>
            </a:pPr>
            <a:r>
              <a:rPr lang="en-US" sz="2800" dirty="0" smtClean="0"/>
              <a:t>beneficence</a:t>
            </a:r>
          </a:p>
          <a:p>
            <a:pPr lvl="1">
              <a:buClr>
                <a:srgbClr val="0070C0"/>
              </a:buClr>
            </a:pPr>
            <a:r>
              <a:rPr lang="en-US" sz="2800" dirty="0" smtClean="0"/>
              <a:t>non-maleficence</a:t>
            </a:r>
          </a:p>
          <a:p>
            <a:pPr lvl="1">
              <a:buClr>
                <a:srgbClr val="0070C0"/>
              </a:buClr>
            </a:pPr>
            <a:r>
              <a:rPr lang="en-US" sz="2800" dirty="0" smtClean="0"/>
              <a:t>respect </a:t>
            </a:r>
            <a:r>
              <a:rPr lang="en-US" sz="2800" dirty="0"/>
              <a:t>for </a:t>
            </a:r>
            <a:r>
              <a:rPr lang="en-US" sz="2800" dirty="0" smtClean="0"/>
              <a:t>autonomy </a:t>
            </a:r>
          </a:p>
          <a:p>
            <a:pPr lvl="1">
              <a:buClr>
                <a:srgbClr val="0070C0"/>
              </a:buClr>
            </a:pPr>
            <a:r>
              <a:rPr lang="en-US" sz="2800" dirty="0" smtClean="0"/>
              <a:t>justice</a:t>
            </a:r>
            <a:endParaRPr lang="en-US" sz="2800" dirty="0"/>
          </a:p>
        </p:txBody>
      </p:sp>
      <p:sp>
        <p:nvSpPr>
          <p:cNvPr id="4" name="Slayt Numarası Yer Tutucusu 3"/>
          <p:cNvSpPr>
            <a:spLocks noGrp="1"/>
          </p:cNvSpPr>
          <p:nvPr>
            <p:ph type="sldNum" sz="quarter" idx="12"/>
          </p:nvPr>
        </p:nvSpPr>
        <p:spPr/>
        <p:txBody>
          <a:bodyPr/>
          <a:lstStyle/>
          <a:p>
            <a:fld id="{74902AAA-502A-445D-818D-B202F961DF50}" type="slidenum">
              <a:rPr lang="en-US" smtClean="0"/>
              <a:t>11</a:t>
            </a:fld>
            <a:endParaRPr lang="en-US"/>
          </a:p>
        </p:txBody>
      </p:sp>
    </p:spTree>
    <p:extLst>
      <p:ext uri="{BB962C8B-B14F-4D97-AF65-F5344CB8AC3E}">
        <p14:creationId xmlns:p14="http://schemas.microsoft.com/office/powerpoint/2010/main" val="3797121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929" y="1691372"/>
            <a:ext cx="8115201" cy="4351338"/>
          </a:xfrm>
        </p:spPr>
        <p:txBody>
          <a:bodyPr>
            <a:noAutofit/>
          </a:bodyPr>
          <a:lstStyle/>
          <a:p>
            <a:pPr algn="just">
              <a:buClr>
                <a:srgbClr val="0070C0"/>
              </a:buClr>
              <a:buFont typeface="Wingdings" panose="05000000000000000000" pitchFamily="2" charset="2"/>
              <a:buChar char="Ø"/>
            </a:pPr>
            <a:r>
              <a:rPr lang="en-US" sz="2400" dirty="0" smtClean="0"/>
              <a:t>Technology </a:t>
            </a:r>
            <a:r>
              <a:rPr lang="en-US" sz="2400" dirty="0"/>
              <a:t>use in </a:t>
            </a:r>
            <a:r>
              <a:rPr lang="en-US" sz="2400" dirty="0" smtClean="0"/>
              <a:t>medicine </a:t>
            </a:r>
          </a:p>
          <a:p>
            <a:pPr algn="just">
              <a:buClr>
                <a:srgbClr val="0070C0"/>
              </a:buClr>
              <a:buFont typeface="Wingdings" panose="05000000000000000000" pitchFamily="2" charset="2"/>
              <a:buChar char="Ø"/>
            </a:pPr>
            <a:endParaRPr lang="en-US" sz="2400" dirty="0" smtClean="0"/>
          </a:p>
          <a:p>
            <a:pPr algn="just">
              <a:buClr>
                <a:srgbClr val="0070C0"/>
              </a:buClr>
              <a:buFont typeface="Wingdings" panose="05000000000000000000" pitchFamily="2" charset="2"/>
              <a:buChar char="Ø"/>
            </a:pPr>
            <a:r>
              <a:rPr lang="en-US" sz="2400" dirty="0" err="1" smtClean="0"/>
              <a:t>Tecno</a:t>
            </a:r>
            <a:r>
              <a:rPr lang="en-US" sz="2400" dirty="0" smtClean="0"/>
              <a:t>-Medicine</a:t>
            </a:r>
          </a:p>
          <a:p>
            <a:pPr algn="just">
              <a:buClr>
                <a:srgbClr val="0070C0"/>
              </a:buClr>
              <a:buFont typeface="Wingdings" panose="05000000000000000000" pitchFamily="2" charset="2"/>
              <a:buChar char="Ø"/>
            </a:pPr>
            <a:endParaRPr lang="en-US" sz="2400" dirty="0"/>
          </a:p>
          <a:p>
            <a:pPr algn="just">
              <a:buClr>
                <a:srgbClr val="0070C0"/>
              </a:buClr>
              <a:buFont typeface="Wingdings" panose="05000000000000000000" pitchFamily="2" charset="2"/>
              <a:buChar char="Ø"/>
            </a:pPr>
            <a:r>
              <a:rPr lang="en-US" sz="2400" dirty="0" smtClean="0"/>
              <a:t>Task of </a:t>
            </a:r>
            <a:r>
              <a:rPr lang="en-US" sz="2400" dirty="0" smtClean="0"/>
              <a:t>technology</a:t>
            </a:r>
          </a:p>
          <a:p>
            <a:pPr algn="just">
              <a:buClr>
                <a:srgbClr val="0070C0"/>
              </a:buClr>
              <a:buFont typeface="Wingdings" panose="05000000000000000000" pitchFamily="2" charset="2"/>
              <a:buChar char="Ø"/>
            </a:pPr>
            <a:endParaRPr lang="en-US" sz="2400" dirty="0"/>
          </a:p>
          <a:p>
            <a:pPr algn="just">
              <a:buClr>
                <a:srgbClr val="0070C0"/>
              </a:buClr>
              <a:buFont typeface="Wingdings" panose="05000000000000000000" pitchFamily="2" charset="2"/>
              <a:buChar char="Ø"/>
            </a:pPr>
            <a:r>
              <a:rPr lang="en-US" sz="2400" dirty="0" smtClean="0"/>
              <a:t> </a:t>
            </a:r>
            <a:r>
              <a:rPr lang="en-US" sz="2400" dirty="0" err="1" smtClean="0"/>
              <a:t>Roboethics</a:t>
            </a:r>
            <a:endParaRPr lang="en-US" sz="2400" dirty="0" smtClean="0"/>
          </a:p>
          <a:p>
            <a:pPr marL="411480" lvl="1" indent="0" algn="just">
              <a:buClr>
                <a:srgbClr val="0070C0"/>
              </a:buClr>
              <a:buNone/>
            </a:pPr>
            <a:endParaRPr lang="en-US" dirty="0"/>
          </a:p>
          <a:p>
            <a:pPr lvl="1" algn="just">
              <a:buClr>
                <a:srgbClr val="0070C0"/>
              </a:buClr>
              <a:buFont typeface="Wingdings" panose="05000000000000000000" pitchFamily="2" charset="2"/>
              <a:buChar char="Ø"/>
            </a:pPr>
            <a:r>
              <a:rPr lang="en-US" dirty="0" smtClean="0"/>
              <a:t>Robots rights??</a:t>
            </a:r>
            <a:endParaRPr lang="en-US" dirty="0"/>
          </a:p>
          <a:p>
            <a:pPr algn="just">
              <a:buClr>
                <a:srgbClr val="0070C0"/>
              </a:buClr>
              <a:buFont typeface="Wingdings" panose="05000000000000000000" pitchFamily="2" charset="2"/>
              <a:buChar char="Ø"/>
            </a:pPr>
            <a:endParaRPr lang="en-US" sz="2400" dirty="0"/>
          </a:p>
        </p:txBody>
      </p:sp>
      <p:sp>
        <p:nvSpPr>
          <p:cNvPr id="5" name="Slayt Numarası Yer Tutucusu 4"/>
          <p:cNvSpPr>
            <a:spLocks noGrp="1"/>
          </p:cNvSpPr>
          <p:nvPr>
            <p:ph type="sldNum" sz="quarter" idx="12"/>
          </p:nvPr>
        </p:nvSpPr>
        <p:spPr/>
        <p:txBody>
          <a:bodyPr/>
          <a:lstStyle/>
          <a:p>
            <a:fld id="{74902AAA-502A-445D-818D-B202F961DF50}" type="slidenum">
              <a:rPr lang="en-US" smtClean="0"/>
              <a:t>12</a:t>
            </a:fld>
            <a:endParaRPr lang="en-US"/>
          </a:p>
        </p:txBody>
      </p:sp>
      <p:sp>
        <p:nvSpPr>
          <p:cNvPr id="4" name="Title 1"/>
          <p:cNvSpPr txBox="1">
            <a:spLocks/>
          </p:cNvSpPr>
          <p:nvPr/>
        </p:nvSpPr>
        <p:spPr>
          <a:xfrm>
            <a:off x="1016907" y="467880"/>
            <a:ext cx="7635774" cy="815009"/>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800" dirty="0" smtClean="0"/>
              <a:t>Medical Ethics</a:t>
            </a:r>
            <a:endParaRPr lang="en-US" sz="3800" dirty="0"/>
          </a:p>
        </p:txBody>
      </p:sp>
    </p:spTree>
    <p:extLst>
      <p:ext uri="{BB962C8B-B14F-4D97-AF65-F5344CB8AC3E}">
        <p14:creationId xmlns:p14="http://schemas.microsoft.com/office/powerpoint/2010/main" val="396290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929" y="1691372"/>
            <a:ext cx="8115201" cy="4351338"/>
          </a:xfrm>
        </p:spPr>
        <p:txBody>
          <a:bodyPr>
            <a:noAutofit/>
          </a:bodyPr>
          <a:lstStyle/>
          <a:p>
            <a:pPr algn="just">
              <a:buClr>
                <a:srgbClr val="0070C0"/>
              </a:buClr>
              <a:buFont typeface="Wingdings" panose="05000000000000000000" pitchFamily="2" charset="2"/>
              <a:buChar char="Ø"/>
            </a:pPr>
            <a:r>
              <a:rPr lang="en-US" sz="2400" dirty="0" smtClean="0"/>
              <a:t>Benefit-risk</a:t>
            </a:r>
            <a:r>
              <a:rPr lang="en-US" sz="2400" dirty="0"/>
              <a:t>, </a:t>
            </a:r>
            <a:endParaRPr lang="en-US" sz="2400" dirty="0" smtClean="0"/>
          </a:p>
          <a:p>
            <a:pPr algn="just">
              <a:buClr>
                <a:srgbClr val="0070C0"/>
              </a:buClr>
              <a:buFont typeface="Wingdings" panose="05000000000000000000" pitchFamily="2" charset="2"/>
              <a:buChar char="Ø"/>
            </a:pPr>
            <a:endParaRPr lang="en-US" sz="2400" dirty="0" smtClean="0"/>
          </a:p>
          <a:p>
            <a:pPr algn="just">
              <a:buClr>
                <a:srgbClr val="0070C0"/>
              </a:buClr>
              <a:buFont typeface="Wingdings" panose="05000000000000000000" pitchFamily="2" charset="2"/>
              <a:buChar char="Ø"/>
            </a:pPr>
            <a:r>
              <a:rPr lang="en-US" sz="2400" dirty="0"/>
              <a:t>E</a:t>
            </a:r>
            <a:r>
              <a:rPr lang="en-US" sz="2400" dirty="0" smtClean="0"/>
              <a:t>fficiency</a:t>
            </a:r>
            <a:r>
              <a:rPr lang="en-US" sz="2400" dirty="0"/>
              <a:t>, </a:t>
            </a:r>
            <a:endParaRPr lang="en-US" sz="2400" dirty="0" smtClean="0"/>
          </a:p>
          <a:p>
            <a:pPr algn="just">
              <a:buClr>
                <a:srgbClr val="0070C0"/>
              </a:buClr>
              <a:buFont typeface="Wingdings" panose="05000000000000000000" pitchFamily="2" charset="2"/>
              <a:buChar char="Ø"/>
            </a:pPr>
            <a:endParaRPr lang="en-US" sz="2400" dirty="0" smtClean="0"/>
          </a:p>
          <a:p>
            <a:pPr algn="just">
              <a:buClr>
                <a:srgbClr val="0070C0"/>
              </a:buClr>
              <a:buFont typeface="Wingdings" panose="05000000000000000000" pitchFamily="2" charset="2"/>
              <a:buChar char="Ø"/>
            </a:pPr>
            <a:r>
              <a:rPr lang="en-US" sz="2400" dirty="0"/>
              <a:t>A</a:t>
            </a:r>
            <a:r>
              <a:rPr lang="en-US" sz="2400" dirty="0" smtClean="0"/>
              <a:t>ccessibility</a:t>
            </a:r>
            <a:r>
              <a:rPr lang="en-US" sz="2400" dirty="0"/>
              <a:t>, </a:t>
            </a:r>
            <a:endParaRPr lang="en-US" sz="2400" dirty="0" smtClean="0"/>
          </a:p>
          <a:p>
            <a:pPr algn="just">
              <a:buClr>
                <a:srgbClr val="0070C0"/>
              </a:buClr>
              <a:buFont typeface="Wingdings" panose="05000000000000000000" pitchFamily="2" charset="2"/>
              <a:buChar char="Ø"/>
            </a:pPr>
            <a:endParaRPr lang="en-US" sz="2400" dirty="0"/>
          </a:p>
          <a:p>
            <a:pPr algn="just">
              <a:buClr>
                <a:srgbClr val="0070C0"/>
              </a:buClr>
              <a:buFont typeface="Wingdings" panose="05000000000000000000" pitchFamily="2" charset="2"/>
              <a:buChar char="Ø"/>
            </a:pPr>
            <a:r>
              <a:rPr lang="en-US" sz="2400" dirty="0" smtClean="0"/>
              <a:t>Cost</a:t>
            </a:r>
          </a:p>
          <a:p>
            <a:pPr algn="just">
              <a:buClr>
                <a:srgbClr val="0070C0"/>
              </a:buClr>
              <a:buFont typeface="Wingdings" panose="05000000000000000000" pitchFamily="2" charset="2"/>
              <a:buChar char="Ø"/>
            </a:pPr>
            <a:endParaRPr lang="en-US" sz="2400" dirty="0" smtClean="0"/>
          </a:p>
          <a:p>
            <a:pPr algn="just">
              <a:buClr>
                <a:srgbClr val="0070C0"/>
              </a:buClr>
              <a:buFont typeface="Wingdings" panose="05000000000000000000" pitchFamily="2" charset="2"/>
              <a:buChar char="Ø"/>
            </a:pPr>
            <a:r>
              <a:rPr lang="en-US" sz="2400" dirty="0"/>
              <a:t>S</a:t>
            </a:r>
            <a:r>
              <a:rPr lang="en-US" sz="2400" dirty="0" smtClean="0"/>
              <a:t>ocial acceptance </a:t>
            </a:r>
            <a:endParaRPr lang="en-US" sz="2400" dirty="0"/>
          </a:p>
          <a:p>
            <a:pPr algn="just">
              <a:buClr>
                <a:srgbClr val="0070C0"/>
              </a:buClr>
              <a:buFont typeface="Wingdings" panose="05000000000000000000" pitchFamily="2" charset="2"/>
              <a:buChar char="Ø"/>
            </a:pPr>
            <a:endParaRPr lang="en-US" sz="2400" dirty="0" smtClean="0"/>
          </a:p>
          <a:p>
            <a:pPr algn="just">
              <a:buClr>
                <a:srgbClr val="0070C0"/>
              </a:buClr>
              <a:buFont typeface="Wingdings" panose="05000000000000000000" pitchFamily="2" charset="2"/>
              <a:buChar char="Ø"/>
            </a:pPr>
            <a:endParaRPr lang="en-US" sz="2400" dirty="0" smtClean="0"/>
          </a:p>
          <a:p>
            <a:pPr algn="just">
              <a:buClr>
                <a:srgbClr val="0070C0"/>
              </a:buClr>
              <a:buFont typeface="Wingdings" panose="05000000000000000000" pitchFamily="2" charset="2"/>
              <a:buChar char="Ø"/>
            </a:pPr>
            <a:endParaRPr lang="en-US" sz="2400" dirty="0"/>
          </a:p>
          <a:p>
            <a:pPr algn="just">
              <a:buClr>
                <a:srgbClr val="0070C0"/>
              </a:buClr>
              <a:buFont typeface="Wingdings" panose="05000000000000000000" pitchFamily="2" charset="2"/>
              <a:buChar char="Ø"/>
            </a:pPr>
            <a:endParaRPr lang="en-US" sz="2400" dirty="0"/>
          </a:p>
        </p:txBody>
      </p:sp>
      <p:sp>
        <p:nvSpPr>
          <p:cNvPr id="5" name="Slayt Numarası Yer Tutucusu 4"/>
          <p:cNvSpPr>
            <a:spLocks noGrp="1"/>
          </p:cNvSpPr>
          <p:nvPr>
            <p:ph type="sldNum" sz="quarter" idx="12"/>
          </p:nvPr>
        </p:nvSpPr>
        <p:spPr/>
        <p:txBody>
          <a:bodyPr/>
          <a:lstStyle/>
          <a:p>
            <a:fld id="{74902AAA-502A-445D-818D-B202F961DF50}" type="slidenum">
              <a:rPr lang="en-US" smtClean="0"/>
              <a:t>13</a:t>
            </a:fld>
            <a:endParaRPr lang="en-US"/>
          </a:p>
        </p:txBody>
      </p:sp>
      <p:sp>
        <p:nvSpPr>
          <p:cNvPr id="4" name="Title 1"/>
          <p:cNvSpPr txBox="1">
            <a:spLocks/>
          </p:cNvSpPr>
          <p:nvPr/>
        </p:nvSpPr>
        <p:spPr>
          <a:xfrm>
            <a:off x="1016907" y="467880"/>
            <a:ext cx="7635774" cy="815009"/>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800" dirty="0" smtClean="0"/>
              <a:t>Ethical </a:t>
            </a:r>
            <a:r>
              <a:rPr lang="en-US" sz="3800" dirty="0" smtClean="0"/>
              <a:t>Issues</a:t>
            </a:r>
            <a:endParaRPr lang="en-US" sz="3800" dirty="0"/>
          </a:p>
        </p:txBody>
      </p:sp>
    </p:spTree>
    <p:extLst>
      <p:ext uri="{BB962C8B-B14F-4D97-AF65-F5344CB8AC3E}">
        <p14:creationId xmlns:p14="http://schemas.microsoft.com/office/powerpoint/2010/main" val="3188689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p:cNvGrpSpPr/>
          <p:nvPr/>
        </p:nvGrpSpPr>
        <p:grpSpPr>
          <a:xfrm>
            <a:off x="195885" y="1636290"/>
            <a:ext cx="9111009" cy="4476276"/>
            <a:chOff x="1466193" y="2381724"/>
            <a:chExt cx="7220607" cy="4476276"/>
          </a:xfrm>
        </p:grpSpPr>
        <p:graphicFrame>
          <p:nvGraphicFramePr>
            <p:cNvPr id="5" name="Diyagram 4"/>
            <p:cNvGraphicFramePr/>
            <p:nvPr>
              <p:extLst>
                <p:ext uri="{D42A27DB-BD31-4B8C-83A1-F6EECF244321}">
                  <p14:modId xmlns:p14="http://schemas.microsoft.com/office/powerpoint/2010/main" val="221556250"/>
                </p:ext>
              </p:extLst>
            </p:nvPr>
          </p:nvGraphicFramePr>
          <p:xfrm>
            <a:off x="1466193" y="2381724"/>
            <a:ext cx="7220607" cy="447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etin kutusu 5"/>
            <p:cNvSpPr txBox="1"/>
            <p:nvPr/>
          </p:nvSpPr>
          <p:spPr>
            <a:xfrm rot="5400000">
              <a:off x="4787001" y="3889937"/>
              <a:ext cx="553998" cy="1413571"/>
            </a:xfrm>
            <a:prstGeom prst="rect">
              <a:avLst/>
            </a:prstGeom>
            <a:noFill/>
          </p:spPr>
          <p:txBody>
            <a:bodyPr vert="vert270" wrap="square" rtlCol="0">
              <a:spAutoFit/>
            </a:bodyPr>
            <a:lstStyle/>
            <a:p>
              <a:r>
                <a:rPr lang="tr-TR" sz="2400" b="1" dirty="0" err="1" smtClean="0">
                  <a:solidFill>
                    <a:srgbClr val="0070C0"/>
                  </a:solidFill>
                  <a:effectLst>
                    <a:outerShdw blurRad="38100" dist="38100" dir="2700000" algn="tl">
                      <a:srgbClr val="000000">
                        <a:alpha val="43137"/>
                      </a:srgbClr>
                    </a:outerShdw>
                  </a:effectLst>
                </a:rPr>
                <a:t>Telemedicine</a:t>
              </a:r>
              <a:endParaRPr lang="tr-TR" sz="2400" b="1" dirty="0">
                <a:solidFill>
                  <a:srgbClr val="0070C0"/>
                </a:solidFill>
                <a:effectLst>
                  <a:outerShdw blurRad="38100" dist="38100" dir="2700000" algn="tl">
                    <a:srgbClr val="000000">
                      <a:alpha val="43137"/>
                    </a:srgbClr>
                  </a:outerShdw>
                </a:effectLst>
              </a:endParaRPr>
            </a:p>
          </p:txBody>
        </p:sp>
      </p:grpSp>
      <p:sp>
        <p:nvSpPr>
          <p:cNvPr id="13" name="Title 1"/>
          <p:cNvSpPr txBox="1">
            <a:spLocks/>
          </p:cNvSpPr>
          <p:nvPr/>
        </p:nvSpPr>
        <p:spPr>
          <a:xfrm>
            <a:off x="680929" y="546651"/>
            <a:ext cx="7630558" cy="735497"/>
          </a:xfrm>
          <a:prstGeom prst="rect">
            <a:avLst/>
          </a:prstGeom>
        </p:spPr>
        <p:style>
          <a:lnRef idx="3">
            <a:schemeClr val="lt1"/>
          </a:lnRef>
          <a:fillRef idx="1">
            <a:schemeClr val="accent1"/>
          </a:fillRef>
          <a:effectRef idx="1">
            <a:schemeClr val="accent1"/>
          </a:effectRef>
          <a:fontRef idx="minor">
            <a:schemeClr val="lt1"/>
          </a:fontRef>
        </p:style>
        <p:txBody>
          <a:bodyPr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dirty="0" smtClean="0"/>
              <a:t>As an Example of AI : Telemedicine</a:t>
            </a:r>
            <a:endParaRPr lang="en-US" sz="3200" dirty="0"/>
          </a:p>
        </p:txBody>
      </p:sp>
      <p:sp>
        <p:nvSpPr>
          <p:cNvPr id="2" name="Slayt Numarası Yer Tutucusu 1"/>
          <p:cNvSpPr>
            <a:spLocks noGrp="1"/>
          </p:cNvSpPr>
          <p:nvPr>
            <p:ph type="sldNum" sz="quarter" idx="12"/>
          </p:nvPr>
        </p:nvSpPr>
        <p:spPr/>
        <p:txBody>
          <a:bodyPr/>
          <a:lstStyle/>
          <a:p>
            <a:fld id="{74902AAA-502A-445D-818D-B202F961DF50}" type="slidenum">
              <a:rPr lang="en-US" smtClean="0"/>
              <a:t>14</a:t>
            </a:fld>
            <a:endParaRPr lang="en-US"/>
          </a:p>
        </p:txBody>
      </p:sp>
    </p:spTree>
    <p:extLst>
      <p:ext uri="{BB962C8B-B14F-4D97-AF65-F5344CB8AC3E}">
        <p14:creationId xmlns:p14="http://schemas.microsoft.com/office/powerpoint/2010/main" val="203949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988" y="2815647"/>
            <a:ext cx="4362450" cy="1882913"/>
          </a:xfrm>
        </p:spPr>
        <p:txBody>
          <a:bodyPr>
            <a:normAutofit lnSpcReduction="10000"/>
          </a:bodyPr>
          <a:lstStyle/>
          <a:p>
            <a:pPr marL="114300" indent="0">
              <a:buClr>
                <a:srgbClr val="0070C0"/>
              </a:buClr>
              <a:buNone/>
            </a:pPr>
            <a:r>
              <a:rPr lang="en-US" sz="2400" dirty="0" smtClean="0"/>
              <a:t>The use of electronic information and communication technologies to provide and support health care when distance separates participants</a:t>
            </a:r>
            <a:endParaRPr lang="en-US" sz="2400" dirty="0"/>
          </a:p>
        </p:txBody>
      </p:sp>
      <p:sp>
        <p:nvSpPr>
          <p:cNvPr id="7" name="Slayt Numarası Yer Tutucusu 6"/>
          <p:cNvSpPr>
            <a:spLocks noGrp="1"/>
          </p:cNvSpPr>
          <p:nvPr>
            <p:ph type="sldNum" sz="quarter" idx="12"/>
          </p:nvPr>
        </p:nvSpPr>
        <p:spPr/>
        <p:txBody>
          <a:bodyPr/>
          <a:lstStyle/>
          <a:p>
            <a:fld id="{74902AAA-502A-445D-818D-B202F961DF50}" type="slidenum">
              <a:rPr lang="en-US" smtClean="0"/>
              <a:t>15</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370013"/>
            <a:ext cx="4237037" cy="458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680929" y="546651"/>
            <a:ext cx="7630558" cy="735497"/>
          </a:xfrm>
          <a:prstGeom prst="rect">
            <a:avLst/>
          </a:prstGeom>
        </p:spPr>
        <p:style>
          <a:lnRef idx="3">
            <a:schemeClr val="lt1"/>
          </a:lnRef>
          <a:fillRef idx="1">
            <a:schemeClr val="accent1"/>
          </a:fillRef>
          <a:effectRef idx="1">
            <a:schemeClr val="accent1"/>
          </a:effectRef>
          <a:fontRef idx="minor">
            <a:schemeClr val="lt1"/>
          </a:fontRef>
        </p:style>
        <p:txBody>
          <a:bodyPr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dirty="0" smtClean="0"/>
              <a:t>As an Example of AI : Telemedicine</a:t>
            </a:r>
            <a:endParaRPr lang="en-US" sz="3200" dirty="0"/>
          </a:p>
        </p:txBody>
      </p:sp>
    </p:spTree>
    <p:extLst>
      <p:ext uri="{BB962C8B-B14F-4D97-AF65-F5344CB8AC3E}">
        <p14:creationId xmlns:p14="http://schemas.microsoft.com/office/powerpoint/2010/main" val="452290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671490" y="2081734"/>
            <a:ext cx="3404945" cy="4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lvl1pPr eaLnBrk="0">
              <a:defRPr sz="3600">
                <a:solidFill>
                  <a:srgbClr val="000000"/>
                </a:solidFill>
                <a:latin typeface="Helvetica Light" pitchFamily="-84" charset="0"/>
                <a:ea typeface="MS PGothic" panose="020B0600070205080204" pitchFamily="34" charset="-128"/>
                <a:sym typeface="Helvetica Light" pitchFamily="-84" charset="0"/>
              </a:defRPr>
            </a:lvl1pPr>
            <a:lvl2pPr marL="742950" indent="-285750" eaLnBrk="0">
              <a:defRPr sz="3600">
                <a:solidFill>
                  <a:srgbClr val="000000"/>
                </a:solidFill>
                <a:latin typeface="Helvetica Light" pitchFamily="-84" charset="0"/>
                <a:ea typeface="MS PGothic" panose="020B0600070205080204" pitchFamily="34" charset="-128"/>
                <a:sym typeface="Helvetica Light" pitchFamily="-84" charset="0"/>
              </a:defRPr>
            </a:lvl2pPr>
            <a:lvl3pPr marL="1143000" indent="-228600" eaLnBrk="0">
              <a:defRPr sz="3600">
                <a:solidFill>
                  <a:srgbClr val="000000"/>
                </a:solidFill>
                <a:latin typeface="Helvetica Light" pitchFamily="-84" charset="0"/>
                <a:ea typeface="MS PGothic" panose="020B0600070205080204" pitchFamily="34" charset="-128"/>
                <a:sym typeface="Helvetica Light" pitchFamily="-84" charset="0"/>
              </a:defRPr>
            </a:lvl3pPr>
            <a:lvl4pPr marL="1600200" indent="-228600" eaLnBrk="0">
              <a:defRPr sz="3600">
                <a:solidFill>
                  <a:srgbClr val="000000"/>
                </a:solidFill>
                <a:latin typeface="Helvetica Light" pitchFamily="-84" charset="0"/>
                <a:ea typeface="MS PGothic" panose="020B0600070205080204" pitchFamily="34" charset="-128"/>
                <a:sym typeface="Helvetica Light" pitchFamily="-84" charset="0"/>
              </a:defRPr>
            </a:lvl4pPr>
            <a:lvl5pPr marL="2057400" indent="-228600" eaLnBrk="0">
              <a:defRPr sz="3600">
                <a:solidFill>
                  <a:srgbClr val="000000"/>
                </a:solidFill>
                <a:latin typeface="Helvetica Light" pitchFamily="-84" charset="0"/>
                <a:ea typeface="MS PGothic" panose="020B0600070205080204" pitchFamily="34" charset="-128"/>
                <a:sym typeface="Helvetica Light" pitchFamily="-84" charset="0"/>
              </a:defRPr>
            </a:lvl5pPr>
            <a:lvl6pPr marL="25146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6pPr>
            <a:lvl7pPr marL="29718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7pPr>
            <a:lvl8pPr marL="34290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8pPr>
            <a:lvl9pPr marL="38862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9pPr>
          </a:lstStyle>
          <a:p>
            <a:pPr eaLnBrk="1">
              <a:lnSpc>
                <a:spcPct val="90000"/>
              </a:lnSpc>
              <a:spcBef>
                <a:spcPct val="30000"/>
              </a:spcBef>
              <a:buFont typeface="Wingdings" panose="05000000000000000000" pitchFamily="2" charset="2"/>
              <a:buChar char="§"/>
            </a:pPr>
            <a:r>
              <a:rPr lang="en-US" altLang="en-US" sz="2800" b="1" dirty="0">
                <a:latin typeface="Arial" panose="020B0604020202020204" pitchFamily="34" charset="0"/>
              </a:rPr>
              <a:t>Telemedicine</a:t>
            </a:r>
            <a:endParaRPr lang="en-US" altLang="en-US" sz="2800" dirty="0">
              <a:latin typeface="Arial" panose="020B0604020202020204" pitchFamily="34" charset="0"/>
            </a:endParaRPr>
          </a:p>
        </p:txBody>
      </p:sp>
      <p:sp>
        <p:nvSpPr>
          <p:cNvPr id="18435" name="Text Box 4"/>
          <p:cNvSpPr txBox="1">
            <a:spLocks noChangeArrowheads="1"/>
          </p:cNvSpPr>
          <p:nvPr/>
        </p:nvSpPr>
        <p:spPr bwMode="auto">
          <a:xfrm>
            <a:off x="5076436" y="2590726"/>
            <a:ext cx="2974260" cy="4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lvl1pPr eaLnBrk="0">
              <a:defRPr sz="3600">
                <a:solidFill>
                  <a:srgbClr val="000000"/>
                </a:solidFill>
                <a:latin typeface="Helvetica Light" pitchFamily="-84" charset="0"/>
                <a:ea typeface="MS PGothic" panose="020B0600070205080204" pitchFamily="34" charset="-128"/>
                <a:sym typeface="Helvetica Light" pitchFamily="-84" charset="0"/>
              </a:defRPr>
            </a:lvl1pPr>
            <a:lvl2pPr marL="742950" indent="-285750" eaLnBrk="0">
              <a:defRPr sz="3600">
                <a:solidFill>
                  <a:srgbClr val="000000"/>
                </a:solidFill>
                <a:latin typeface="Helvetica Light" pitchFamily="-84" charset="0"/>
                <a:ea typeface="MS PGothic" panose="020B0600070205080204" pitchFamily="34" charset="-128"/>
                <a:sym typeface="Helvetica Light" pitchFamily="-84" charset="0"/>
              </a:defRPr>
            </a:lvl2pPr>
            <a:lvl3pPr marL="1143000" indent="-228600" eaLnBrk="0">
              <a:defRPr sz="3600">
                <a:solidFill>
                  <a:srgbClr val="000000"/>
                </a:solidFill>
                <a:latin typeface="Helvetica Light" pitchFamily="-84" charset="0"/>
                <a:ea typeface="MS PGothic" panose="020B0600070205080204" pitchFamily="34" charset="-128"/>
                <a:sym typeface="Helvetica Light" pitchFamily="-84" charset="0"/>
              </a:defRPr>
            </a:lvl3pPr>
            <a:lvl4pPr marL="1600200" indent="-228600" eaLnBrk="0">
              <a:defRPr sz="3600">
                <a:solidFill>
                  <a:srgbClr val="000000"/>
                </a:solidFill>
                <a:latin typeface="Helvetica Light" pitchFamily="-84" charset="0"/>
                <a:ea typeface="MS PGothic" panose="020B0600070205080204" pitchFamily="34" charset="-128"/>
                <a:sym typeface="Helvetica Light" pitchFamily="-84" charset="0"/>
              </a:defRPr>
            </a:lvl4pPr>
            <a:lvl5pPr marL="2057400" indent="-228600" eaLnBrk="0">
              <a:defRPr sz="3600">
                <a:solidFill>
                  <a:srgbClr val="000000"/>
                </a:solidFill>
                <a:latin typeface="Helvetica Light" pitchFamily="-84" charset="0"/>
                <a:ea typeface="MS PGothic" panose="020B0600070205080204" pitchFamily="34" charset="-128"/>
                <a:sym typeface="Helvetica Light" pitchFamily="-84" charset="0"/>
              </a:defRPr>
            </a:lvl5pPr>
            <a:lvl6pPr marL="25146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6pPr>
            <a:lvl7pPr marL="29718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7pPr>
            <a:lvl8pPr marL="34290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8pPr>
            <a:lvl9pPr marL="38862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9pPr>
          </a:lstStyle>
          <a:p>
            <a:pPr eaLnBrk="1">
              <a:lnSpc>
                <a:spcPct val="90000"/>
              </a:lnSpc>
              <a:spcBef>
                <a:spcPct val="30000"/>
              </a:spcBef>
              <a:buFont typeface="Wingdings" panose="05000000000000000000" pitchFamily="2" charset="2"/>
              <a:buChar char="§"/>
            </a:pPr>
            <a:r>
              <a:rPr lang="en-US" altLang="en-US" sz="2800" b="1" dirty="0">
                <a:latin typeface="Arial" panose="020B0604020202020204" pitchFamily="34" charset="0"/>
              </a:rPr>
              <a:t>Telehealth</a:t>
            </a:r>
          </a:p>
        </p:txBody>
      </p:sp>
      <p:sp>
        <p:nvSpPr>
          <p:cNvPr id="18436" name="Text Box 5"/>
          <p:cNvSpPr txBox="1">
            <a:spLocks noChangeArrowheads="1"/>
          </p:cNvSpPr>
          <p:nvPr/>
        </p:nvSpPr>
        <p:spPr bwMode="auto">
          <a:xfrm>
            <a:off x="1485602" y="5334373"/>
            <a:ext cx="2785616" cy="4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spAutoFit/>
          </a:bodyPr>
          <a:lstStyle>
            <a:lvl1pPr eaLnBrk="0">
              <a:defRPr sz="3600">
                <a:solidFill>
                  <a:srgbClr val="000000"/>
                </a:solidFill>
                <a:latin typeface="Helvetica Light" pitchFamily="-84" charset="0"/>
                <a:ea typeface="MS PGothic" panose="020B0600070205080204" pitchFamily="34" charset="-128"/>
                <a:sym typeface="Helvetica Light" pitchFamily="-84" charset="0"/>
              </a:defRPr>
            </a:lvl1pPr>
            <a:lvl2pPr marL="742950" indent="-285750" eaLnBrk="0">
              <a:defRPr sz="3600">
                <a:solidFill>
                  <a:srgbClr val="000000"/>
                </a:solidFill>
                <a:latin typeface="Helvetica Light" pitchFamily="-84" charset="0"/>
                <a:ea typeface="MS PGothic" panose="020B0600070205080204" pitchFamily="34" charset="-128"/>
                <a:sym typeface="Helvetica Light" pitchFamily="-84" charset="0"/>
              </a:defRPr>
            </a:lvl2pPr>
            <a:lvl3pPr marL="1143000" indent="-228600" eaLnBrk="0">
              <a:defRPr sz="3600">
                <a:solidFill>
                  <a:srgbClr val="000000"/>
                </a:solidFill>
                <a:latin typeface="Helvetica Light" pitchFamily="-84" charset="0"/>
                <a:ea typeface="MS PGothic" panose="020B0600070205080204" pitchFamily="34" charset="-128"/>
                <a:sym typeface="Helvetica Light" pitchFamily="-84" charset="0"/>
              </a:defRPr>
            </a:lvl3pPr>
            <a:lvl4pPr marL="1600200" indent="-228600" eaLnBrk="0">
              <a:defRPr sz="3600">
                <a:solidFill>
                  <a:srgbClr val="000000"/>
                </a:solidFill>
                <a:latin typeface="Helvetica Light" pitchFamily="-84" charset="0"/>
                <a:ea typeface="MS PGothic" panose="020B0600070205080204" pitchFamily="34" charset="-128"/>
                <a:sym typeface="Helvetica Light" pitchFamily="-84" charset="0"/>
              </a:defRPr>
            </a:lvl4pPr>
            <a:lvl5pPr marL="2057400" indent="-228600" eaLnBrk="0">
              <a:defRPr sz="3600">
                <a:solidFill>
                  <a:srgbClr val="000000"/>
                </a:solidFill>
                <a:latin typeface="Helvetica Light" pitchFamily="-84" charset="0"/>
                <a:ea typeface="MS PGothic" panose="020B0600070205080204" pitchFamily="34" charset="-128"/>
                <a:sym typeface="Helvetica Light" pitchFamily="-84" charset="0"/>
              </a:defRPr>
            </a:lvl5pPr>
            <a:lvl6pPr marL="25146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6pPr>
            <a:lvl7pPr marL="29718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7pPr>
            <a:lvl8pPr marL="34290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8pPr>
            <a:lvl9pPr marL="38862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9pPr>
          </a:lstStyle>
          <a:p>
            <a:pPr eaLnBrk="1">
              <a:lnSpc>
                <a:spcPct val="90000"/>
              </a:lnSpc>
              <a:spcBef>
                <a:spcPct val="30000"/>
              </a:spcBef>
              <a:buFont typeface="Wingdings" panose="05000000000000000000" pitchFamily="2" charset="2"/>
              <a:buChar char="§"/>
            </a:pPr>
            <a:r>
              <a:rPr lang="en-US" altLang="en-US" sz="2800" b="1">
                <a:latin typeface="Arial" panose="020B0604020202020204" pitchFamily="34" charset="0"/>
              </a:rPr>
              <a:t>E-Health</a:t>
            </a:r>
            <a:endParaRPr lang="en-US" altLang="en-US" sz="2800">
              <a:latin typeface="Arial" panose="020B0604020202020204" pitchFamily="34" charset="0"/>
            </a:endParaRPr>
          </a:p>
        </p:txBody>
      </p:sp>
      <p:sp>
        <p:nvSpPr>
          <p:cNvPr id="18437" name="Text Box 6"/>
          <p:cNvSpPr txBox="1">
            <a:spLocks noChangeArrowheads="1"/>
          </p:cNvSpPr>
          <p:nvPr/>
        </p:nvSpPr>
        <p:spPr bwMode="auto">
          <a:xfrm>
            <a:off x="5199757" y="5334373"/>
            <a:ext cx="2476405" cy="4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spAutoFit/>
          </a:bodyPr>
          <a:lstStyle>
            <a:lvl1pPr eaLnBrk="0">
              <a:defRPr sz="3600">
                <a:solidFill>
                  <a:srgbClr val="000000"/>
                </a:solidFill>
                <a:latin typeface="Helvetica Light" pitchFamily="-84" charset="0"/>
                <a:ea typeface="MS PGothic" panose="020B0600070205080204" pitchFamily="34" charset="-128"/>
                <a:sym typeface="Helvetica Light" pitchFamily="-84" charset="0"/>
              </a:defRPr>
            </a:lvl1pPr>
            <a:lvl2pPr marL="742950" indent="-285750" eaLnBrk="0">
              <a:defRPr sz="3600">
                <a:solidFill>
                  <a:srgbClr val="000000"/>
                </a:solidFill>
                <a:latin typeface="Helvetica Light" pitchFamily="-84" charset="0"/>
                <a:ea typeface="MS PGothic" panose="020B0600070205080204" pitchFamily="34" charset="-128"/>
                <a:sym typeface="Helvetica Light" pitchFamily="-84" charset="0"/>
              </a:defRPr>
            </a:lvl2pPr>
            <a:lvl3pPr marL="1143000" indent="-228600" eaLnBrk="0">
              <a:defRPr sz="3600">
                <a:solidFill>
                  <a:srgbClr val="000000"/>
                </a:solidFill>
                <a:latin typeface="Helvetica Light" pitchFamily="-84" charset="0"/>
                <a:ea typeface="MS PGothic" panose="020B0600070205080204" pitchFamily="34" charset="-128"/>
                <a:sym typeface="Helvetica Light" pitchFamily="-84" charset="0"/>
              </a:defRPr>
            </a:lvl3pPr>
            <a:lvl4pPr marL="1600200" indent="-228600" eaLnBrk="0">
              <a:defRPr sz="3600">
                <a:solidFill>
                  <a:srgbClr val="000000"/>
                </a:solidFill>
                <a:latin typeface="Helvetica Light" pitchFamily="-84" charset="0"/>
                <a:ea typeface="MS PGothic" panose="020B0600070205080204" pitchFamily="34" charset="-128"/>
                <a:sym typeface="Helvetica Light" pitchFamily="-84" charset="0"/>
              </a:defRPr>
            </a:lvl4pPr>
            <a:lvl5pPr marL="2057400" indent="-228600" eaLnBrk="0">
              <a:defRPr sz="3600">
                <a:solidFill>
                  <a:srgbClr val="000000"/>
                </a:solidFill>
                <a:latin typeface="Helvetica Light" pitchFamily="-84" charset="0"/>
                <a:ea typeface="MS PGothic" panose="020B0600070205080204" pitchFamily="34" charset="-128"/>
                <a:sym typeface="Helvetica Light" pitchFamily="-84" charset="0"/>
              </a:defRPr>
            </a:lvl5pPr>
            <a:lvl6pPr marL="25146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6pPr>
            <a:lvl7pPr marL="29718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7pPr>
            <a:lvl8pPr marL="34290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8pPr>
            <a:lvl9pPr marL="38862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9pPr>
          </a:lstStyle>
          <a:p>
            <a:pPr eaLnBrk="1">
              <a:lnSpc>
                <a:spcPct val="90000"/>
              </a:lnSpc>
              <a:spcBef>
                <a:spcPct val="30000"/>
              </a:spcBef>
              <a:buFont typeface="Wingdings" panose="05000000000000000000" pitchFamily="2" charset="2"/>
              <a:buChar char="§"/>
            </a:pPr>
            <a:r>
              <a:rPr lang="en-US" altLang="en-US" sz="2800" b="1">
                <a:latin typeface="Arial" panose="020B0604020202020204" pitchFamily="34" charset="0"/>
              </a:rPr>
              <a:t>Telecare</a:t>
            </a:r>
            <a:endParaRPr lang="en-US" altLang="en-US" sz="2800">
              <a:latin typeface="Arial" panose="020B0604020202020204" pitchFamily="34" charset="0"/>
            </a:endParaRPr>
          </a:p>
        </p:txBody>
      </p:sp>
      <p:sp>
        <p:nvSpPr>
          <p:cNvPr id="18438" name="Text Box 7"/>
          <p:cNvSpPr txBox="1">
            <a:spLocks noChangeArrowheads="1"/>
          </p:cNvSpPr>
          <p:nvPr/>
        </p:nvSpPr>
        <p:spPr bwMode="auto">
          <a:xfrm>
            <a:off x="2165684" y="4367734"/>
            <a:ext cx="4272729" cy="4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spAutoFit/>
          </a:bodyPr>
          <a:lstStyle>
            <a:lvl1pPr eaLnBrk="0">
              <a:defRPr sz="3600">
                <a:solidFill>
                  <a:srgbClr val="000000"/>
                </a:solidFill>
                <a:latin typeface="Helvetica Light" pitchFamily="-84" charset="0"/>
                <a:ea typeface="MS PGothic" panose="020B0600070205080204" pitchFamily="34" charset="-128"/>
                <a:sym typeface="Helvetica Light" pitchFamily="-84" charset="0"/>
              </a:defRPr>
            </a:lvl1pPr>
            <a:lvl2pPr marL="742950" indent="-285750" eaLnBrk="0">
              <a:defRPr sz="3600">
                <a:solidFill>
                  <a:srgbClr val="000000"/>
                </a:solidFill>
                <a:latin typeface="Helvetica Light" pitchFamily="-84" charset="0"/>
                <a:ea typeface="MS PGothic" panose="020B0600070205080204" pitchFamily="34" charset="-128"/>
                <a:sym typeface="Helvetica Light" pitchFamily="-84" charset="0"/>
              </a:defRPr>
            </a:lvl2pPr>
            <a:lvl3pPr marL="1143000" indent="-228600" eaLnBrk="0">
              <a:defRPr sz="3600">
                <a:solidFill>
                  <a:srgbClr val="000000"/>
                </a:solidFill>
                <a:latin typeface="Helvetica Light" pitchFamily="-84" charset="0"/>
                <a:ea typeface="MS PGothic" panose="020B0600070205080204" pitchFamily="34" charset="-128"/>
                <a:sym typeface="Helvetica Light" pitchFamily="-84" charset="0"/>
              </a:defRPr>
            </a:lvl3pPr>
            <a:lvl4pPr marL="1600200" indent="-228600" eaLnBrk="0">
              <a:defRPr sz="3600">
                <a:solidFill>
                  <a:srgbClr val="000000"/>
                </a:solidFill>
                <a:latin typeface="Helvetica Light" pitchFamily="-84" charset="0"/>
                <a:ea typeface="MS PGothic" panose="020B0600070205080204" pitchFamily="34" charset="-128"/>
                <a:sym typeface="Helvetica Light" pitchFamily="-84" charset="0"/>
              </a:defRPr>
            </a:lvl4pPr>
            <a:lvl5pPr marL="2057400" indent="-228600" eaLnBrk="0">
              <a:defRPr sz="3600">
                <a:solidFill>
                  <a:srgbClr val="000000"/>
                </a:solidFill>
                <a:latin typeface="Helvetica Light" pitchFamily="-84" charset="0"/>
                <a:ea typeface="MS PGothic" panose="020B0600070205080204" pitchFamily="34" charset="-128"/>
                <a:sym typeface="Helvetica Light" pitchFamily="-84" charset="0"/>
              </a:defRPr>
            </a:lvl5pPr>
            <a:lvl6pPr marL="25146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6pPr>
            <a:lvl7pPr marL="29718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7pPr>
            <a:lvl8pPr marL="34290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8pPr>
            <a:lvl9pPr marL="38862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9pPr>
          </a:lstStyle>
          <a:p>
            <a:pPr eaLnBrk="1">
              <a:lnSpc>
                <a:spcPct val="90000"/>
              </a:lnSpc>
              <a:spcBef>
                <a:spcPct val="30000"/>
              </a:spcBef>
              <a:buFont typeface="Wingdings" panose="05000000000000000000" pitchFamily="2" charset="2"/>
              <a:buChar char="§"/>
            </a:pPr>
            <a:r>
              <a:rPr lang="en-US" altLang="en-US" sz="2800" b="1">
                <a:latin typeface="Arial" panose="020B0604020202020204" pitchFamily="34" charset="0"/>
              </a:rPr>
              <a:t>Remote Medicine</a:t>
            </a:r>
            <a:endParaRPr lang="en-US" altLang="en-US" sz="2800">
              <a:latin typeface="Arial" panose="020B0604020202020204" pitchFamily="34" charset="0"/>
            </a:endParaRPr>
          </a:p>
        </p:txBody>
      </p:sp>
      <p:sp>
        <p:nvSpPr>
          <p:cNvPr id="18439" name="Text Box 5"/>
          <p:cNvSpPr txBox="1">
            <a:spLocks noChangeArrowheads="1"/>
          </p:cNvSpPr>
          <p:nvPr/>
        </p:nvSpPr>
        <p:spPr bwMode="auto">
          <a:xfrm>
            <a:off x="2688894" y="3263801"/>
            <a:ext cx="2785616" cy="48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spAutoFit/>
          </a:bodyPr>
          <a:lstStyle>
            <a:lvl1pPr eaLnBrk="0">
              <a:defRPr sz="3600">
                <a:solidFill>
                  <a:srgbClr val="000000"/>
                </a:solidFill>
                <a:latin typeface="Helvetica Light" pitchFamily="-84" charset="0"/>
                <a:ea typeface="MS PGothic" panose="020B0600070205080204" pitchFamily="34" charset="-128"/>
                <a:sym typeface="Helvetica Light" pitchFamily="-84" charset="0"/>
              </a:defRPr>
            </a:lvl1pPr>
            <a:lvl2pPr marL="742950" indent="-285750" eaLnBrk="0">
              <a:defRPr sz="3600">
                <a:solidFill>
                  <a:srgbClr val="000000"/>
                </a:solidFill>
                <a:latin typeface="Helvetica Light" pitchFamily="-84" charset="0"/>
                <a:ea typeface="MS PGothic" panose="020B0600070205080204" pitchFamily="34" charset="-128"/>
                <a:sym typeface="Helvetica Light" pitchFamily="-84" charset="0"/>
              </a:defRPr>
            </a:lvl2pPr>
            <a:lvl3pPr marL="1143000" indent="-228600" eaLnBrk="0">
              <a:defRPr sz="3600">
                <a:solidFill>
                  <a:srgbClr val="000000"/>
                </a:solidFill>
                <a:latin typeface="Helvetica Light" pitchFamily="-84" charset="0"/>
                <a:ea typeface="MS PGothic" panose="020B0600070205080204" pitchFamily="34" charset="-128"/>
                <a:sym typeface="Helvetica Light" pitchFamily="-84" charset="0"/>
              </a:defRPr>
            </a:lvl3pPr>
            <a:lvl4pPr marL="1600200" indent="-228600" eaLnBrk="0">
              <a:defRPr sz="3600">
                <a:solidFill>
                  <a:srgbClr val="000000"/>
                </a:solidFill>
                <a:latin typeface="Helvetica Light" pitchFamily="-84" charset="0"/>
                <a:ea typeface="MS PGothic" panose="020B0600070205080204" pitchFamily="34" charset="-128"/>
                <a:sym typeface="Helvetica Light" pitchFamily="-84" charset="0"/>
              </a:defRPr>
            </a:lvl4pPr>
            <a:lvl5pPr marL="2057400" indent="-228600" eaLnBrk="0">
              <a:defRPr sz="3600">
                <a:solidFill>
                  <a:srgbClr val="000000"/>
                </a:solidFill>
                <a:latin typeface="Helvetica Light" pitchFamily="-84" charset="0"/>
                <a:ea typeface="MS PGothic" panose="020B0600070205080204" pitchFamily="34" charset="-128"/>
                <a:sym typeface="Helvetica Light" pitchFamily="-84" charset="0"/>
              </a:defRPr>
            </a:lvl5pPr>
            <a:lvl6pPr marL="25146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6pPr>
            <a:lvl7pPr marL="29718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7pPr>
            <a:lvl8pPr marL="34290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8pPr>
            <a:lvl9pPr marL="3886200" indent="-228600" algn="ctr" defTabSz="584200" eaLnBrk="0" fontAlgn="base" hangingPunct="0">
              <a:spcBef>
                <a:spcPct val="0"/>
              </a:spcBef>
              <a:spcAft>
                <a:spcPct val="0"/>
              </a:spcAft>
              <a:defRPr sz="3600">
                <a:solidFill>
                  <a:srgbClr val="000000"/>
                </a:solidFill>
                <a:latin typeface="Helvetica Light" pitchFamily="-84" charset="0"/>
                <a:ea typeface="MS PGothic" panose="020B0600070205080204" pitchFamily="34" charset="-128"/>
                <a:sym typeface="Helvetica Light" pitchFamily="-84" charset="0"/>
              </a:defRPr>
            </a:lvl9pPr>
          </a:lstStyle>
          <a:p>
            <a:pPr eaLnBrk="1">
              <a:lnSpc>
                <a:spcPct val="90000"/>
              </a:lnSpc>
              <a:spcBef>
                <a:spcPct val="30000"/>
              </a:spcBef>
              <a:buFont typeface="Wingdings" panose="05000000000000000000" pitchFamily="2" charset="2"/>
              <a:buChar char="§"/>
            </a:pPr>
            <a:r>
              <a:rPr lang="en-US" altLang="en-US" sz="2800" b="1" dirty="0">
                <a:latin typeface="Arial" panose="020B0604020202020204" pitchFamily="34" charset="0"/>
              </a:rPr>
              <a:t>m-Health</a:t>
            </a:r>
            <a:endParaRPr lang="en-US" altLang="en-US" sz="2800" dirty="0">
              <a:latin typeface="Arial" panose="020B0604020202020204" pitchFamily="34" charset="0"/>
            </a:endParaRPr>
          </a:p>
        </p:txBody>
      </p:sp>
      <p:sp>
        <p:nvSpPr>
          <p:cNvPr id="9" name="Title 1"/>
          <p:cNvSpPr txBox="1">
            <a:spLocks/>
          </p:cNvSpPr>
          <p:nvPr/>
        </p:nvSpPr>
        <p:spPr>
          <a:xfrm>
            <a:off x="777921" y="1027907"/>
            <a:ext cx="7710985" cy="66278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solidFill>
                  <a:schemeClr val="bg1"/>
                </a:solidFill>
              </a:rPr>
              <a:t>Telemedicine and Telehealth</a:t>
            </a:r>
            <a:endParaRPr lang="en-US" sz="3600" b="1" dirty="0">
              <a:solidFill>
                <a:schemeClr val="bg1"/>
              </a:solidFill>
            </a:endParaRPr>
          </a:p>
        </p:txBody>
      </p:sp>
    </p:spTree>
    <p:extLst>
      <p:ext uri="{BB962C8B-B14F-4D97-AF65-F5344CB8AC3E}">
        <p14:creationId xmlns:p14="http://schemas.microsoft.com/office/powerpoint/2010/main" val="2197033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96036" y="814388"/>
            <a:ext cx="7724064" cy="762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en-US" sz="3600" dirty="0" err="1"/>
              <a:t>Coldeway’s</a:t>
            </a:r>
            <a:r>
              <a:rPr lang="en-US" altLang="en-US" sz="3600" dirty="0"/>
              <a:t> Quadrants</a:t>
            </a:r>
          </a:p>
        </p:txBody>
      </p:sp>
      <p:sp>
        <p:nvSpPr>
          <p:cNvPr id="19" name="Slide Number Placeholder 4"/>
          <p:cNvSpPr>
            <a:spLocks noGrp="1"/>
          </p:cNvSpPr>
          <p:nvPr>
            <p:ph type="sldNum" sz="quarter" idx="12"/>
          </p:nvPr>
        </p:nvSpPr>
        <p:spPr/>
        <p:txBody>
          <a:bodyPr/>
          <a:lstStyle/>
          <a:p>
            <a:fld id="{814869A8-9316-4190-AFF7-F2504FFFC42E}" type="slidenum">
              <a:rPr lang="en-US" altLang="en-US"/>
              <a:pPr/>
              <a:t>17</a:t>
            </a:fld>
            <a:endParaRPr lang="en-US" altLang="en-US"/>
          </a:p>
        </p:txBody>
      </p:sp>
      <p:graphicFrame>
        <p:nvGraphicFramePr>
          <p:cNvPr id="33839" name="Group 47"/>
          <p:cNvGraphicFramePr>
            <a:graphicFrameLocks noGrp="1"/>
          </p:cNvGraphicFramePr>
          <p:nvPr>
            <p:extLst>
              <p:ext uri="{D42A27DB-BD31-4B8C-83A1-F6EECF244321}">
                <p14:modId xmlns:p14="http://schemas.microsoft.com/office/powerpoint/2010/main" val="3304244703"/>
              </p:ext>
            </p:extLst>
          </p:nvPr>
        </p:nvGraphicFramePr>
        <p:xfrm>
          <a:off x="738075" y="2229706"/>
          <a:ext cx="5126011" cy="3669167"/>
        </p:xfrm>
        <a:graphic>
          <a:graphicData uri="http://schemas.openxmlformats.org/drawingml/2006/table">
            <a:tbl>
              <a:tblPr/>
              <a:tblGrid>
                <a:gridCol w="2391694"/>
                <a:gridCol w="2734317"/>
              </a:tblGrid>
              <a:tr h="1800377">
                <a:tc>
                  <a:txBody>
                    <a:bodyPr/>
                    <a:lstStyle>
                      <a:lvl1pPr algn="l">
                        <a:spcBef>
                          <a:spcPct val="20000"/>
                        </a:spcBef>
                        <a:defRPr sz="2800">
                          <a:solidFill>
                            <a:schemeClr val="tx1"/>
                          </a:solidFill>
                          <a:effectLst>
                            <a:outerShdw blurRad="38100" dist="38100" dir="2700000" algn="tl">
                              <a:srgbClr val="000000"/>
                            </a:outerShdw>
                          </a:effectLst>
                          <a:latin typeface="Arial Black" panose="020B0A04020102020204" pitchFamily="34" charset="0"/>
                        </a:defRPr>
                      </a:lvl1pPr>
                      <a:lvl2pPr algn="l">
                        <a:spcBef>
                          <a:spcPct val="20000"/>
                        </a:spcBef>
                        <a:defRPr sz="2400">
                          <a:solidFill>
                            <a:schemeClr val="tx1"/>
                          </a:solidFill>
                          <a:effectLst>
                            <a:outerShdw blurRad="38100" dist="38100" dir="2700000" algn="tl">
                              <a:srgbClr val="000000"/>
                            </a:outerShdw>
                          </a:effectLst>
                          <a:latin typeface="Arial Black" panose="020B0A04020102020204" pitchFamily="34" charset="0"/>
                        </a:defRPr>
                      </a:lvl2pPr>
                      <a:lvl3pPr algn="l">
                        <a:spcBef>
                          <a:spcPct val="20000"/>
                        </a:spcBef>
                        <a:defRPr sz="2000">
                          <a:solidFill>
                            <a:schemeClr val="tx1"/>
                          </a:solidFill>
                          <a:effectLst>
                            <a:outerShdw blurRad="38100" dist="38100" dir="2700000" algn="tl">
                              <a:srgbClr val="000000"/>
                            </a:outerShdw>
                          </a:effectLst>
                          <a:latin typeface="Arial Black" panose="020B0A04020102020204" pitchFamily="34" charset="0"/>
                        </a:defRPr>
                      </a:lvl3pPr>
                      <a:lvl4pPr algn="l">
                        <a:spcBef>
                          <a:spcPct val="20000"/>
                        </a:spcBef>
                        <a:defRPr>
                          <a:solidFill>
                            <a:schemeClr val="tx1"/>
                          </a:solidFill>
                          <a:effectLst>
                            <a:outerShdw blurRad="38100" dist="38100" dir="2700000" algn="tl">
                              <a:srgbClr val="000000"/>
                            </a:outerShdw>
                          </a:effectLst>
                          <a:latin typeface="Arial Black" panose="020B0A04020102020204" pitchFamily="34" charset="0"/>
                        </a:defRPr>
                      </a:lvl4pPr>
                      <a:lvl5pPr algn="l">
                        <a:spcBef>
                          <a:spcPct val="20000"/>
                        </a:spcBef>
                        <a:defRPr>
                          <a:solidFill>
                            <a:schemeClr val="tx1"/>
                          </a:solidFill>
                          <a:effectLst>
                            <a:outerShdw blurRad="38100" dist="38100" dir="2700000" algn="tl">
                              <a:srgbClr val="000000"/>
                            </a:outerShdw>
                          </a:effectLst>
                          <a:latin typeface="Arial Black" panose="020B0A04020102020204" pitchFamily="34" charset="0"/>
                        </a:defRPr>
                      </a:lvl5pPr>
                      <a:lvl6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6pPr>
                      <a:lvl7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7pPr>
                      <a:lvl8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8pPr>
                      <a:lvl9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accent2"/>
                          </a:solidFill>
                          <a:effectLst>
                            <a:outerShdw blurRad="38100" dist="38100" dir="2700000" algn="tl">
                              <a:srgbClr val="000000"/>
                            </a:outerShdw>
                          </a:effectLst>
                          <a:latin typeface="Arial Black" panose="020B0A04020102020204" pitchFamily="34" charset="0"/>
                        </a:rPr>
                        <a:t>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accent2"/>
                          </a:solidFill>
                          <a:effectLst>
                            <a:outerShdw blurRad="38100" dist="38100" dir="2700000" algn="tl">
                              <a:srgbClr val="000000"/>
                            </a:outerShdw>
                          </a:effectLst>
                          <a:latin typeface="Arial Black" panose="020B0A04020102020204" pitchFamily="34" charset="0"/>
                        </a:rPr>
                        <a:t>SP</a:t>
                      </a:r>
                    </a:p>
                  </a:txBody>
                  <a:tcPr marL="74283" marR="74283"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effectLst>
                            <a:outerShdw blurRad="38100" dist="38100" dir="2700000" algn="tl">
                              <a:srgbClr val="000000"/>
                            </a:outerShdw>
                          </a:effectLst>
                          <a:latin typeface="Arial Black" panose="020B0A04020102020204" pitchFamily="34" charset="0"/>
                        </a:defRPr>
                      </a:lvl1pPr>
                      <a:lvl2pPr algn="l">
                        <a:spcBef>
                          <a:spcPct val="20000"/>
                        </a:spcBef>
                        <a:defRPr sz="2400">
                          <a:solidFill>
                            <a:schemeClr val="tx1"/>
                          </a:solidFill>
                          <a:effectLst>
                            <a:outerShdw blurRad="38100" dist="38100" dir="2700000" algn="tl">
                              <a:srgbClr val="000000"/>
                            </a:outerShdw>
                          </a:effectLst>
                          <a:latin typeface="Arial Black" panose="020B0A04020102020204" pitchFamily="34" charset="0"/>
                        </a:defRPr>
                      </a:lvl2pPr>
                      <a:lvl3pPr algn="l">
                        <a:spcBef>
                          <a:spcPct val="20000"/>
                        </a:spcBef>
                        <a:defRPr sz="2000">
                          <a:solidFill>
                            <a:schemeClr val="tx1"/>
                          </a:solidFill>
                          <a:effectLst>
                            <a:outerShdw blurRad="38100" dist="38100" dir="2700000" algn="tl">
                              <a:srgbClr val="000000"/>
                            </a:outerShdw>
                          </a:effectLst>
                          <a:latin typeface="Arial Black" panose="020B0A04020102020204" pitchFamily="34" charset="0"/>
                        </a:defRPr>
                      </a:lvl3pPr>
                      <a:lvl4pPr algn="l">
                        <a:spcBef>
                          <a:spcPct val="20000"/>
                        </a:spcBef>
                        <a:defRPr>
                          <a:solidFill>
                            <a:schemeClr val="tx1"/>
                          </a:solidFill>
                          <a:effectLst>
                            <a:outerShdw blurRad="38100" dist="38100" dir="2700000" algn="tl">
                              <a:srgbClr val="000000"/>
                            </a:outerShdw>
                          </a:effectLst>
                          <a:latin typeface="Arial Black" panose="020B0A04020102020204" pitchFamily="34" charset="0"/>
                        </a:defRPr>
                      </a:lvl4pPr>
                      <a:lvl5pPr algn="l">
                        <a:spcBef>
                          <a:spcPct val="20000"/>
                        </a:spcBef>
                        <a:defRPr>
                          <a:solidFill>
                            <a:schemeClr val="tx1"/>
                          </a:solidFill>
                          <a:effectLst>
                            <a:outerShdw blurRad="38100" dist="38100" dir="2700000" algn="tl">
                              <a:srgbClr val="000000"/>
                            </a:outerShdw>
                          </a:effectLst>
                          <a:latin typeface="Arial Black" panose="020B0A04020102020204" pitchFamily="34" charset="0"/>
                        </a:defRPr>
                      </a:lvl5pPr>
                      <a:lvl6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6pPr>
                      <a:lvl7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7pPr>
                      <a:lvl8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8pPr>
                      <a:lvl9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accent2"/>
                          </a:solidFill>
                          <a:effectLst>
                            <a:outerShdw blurRad="38100" dist="38100" dir="2700000" algn="tl">
                              <a:srgbClr val="000000"/>
                            </a:outerShdw>
                          </a:effectLst>
                          <a:latin typeface="Arial Black" panose="020B0A04020102020204" pitchFamily="34" charset="0"/>
                        </a:rPr>
                        <a:t>DT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accent2"/>
                          </a:solidFill>
                          <a:effectLst>
                            <a:outerShdw blurRad="38100" dist="38100" dir="2700000" algn="tl">
                              <a:srgbClr val="000000"/>
                            </a:outerShdw>
                          </a:effectLst>
                          <a:latin typeface="Arial Black" panose="020B0A04020102020204" pitchFamily="34" charset="0"/>
                        </a:rPr>
                        <a:t>SP</a:t>
                      </a:r>
                    </a:p>
                  </a:txBody>
                  <a:tcPr marL="74283" marR="74283"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68790">
                <a:tc>
                  <a:txBody>
                    <a:bodyPr/>
                    <a:lstStyle>
                      <a:lvl1pPr algn="l">
                        <a:spcBef>
                          <a:spcPct val="20000"/>
                        </a:spcBef>
                        <a:defRPr sz="2800">
                          <a:solidFill>
                            <a:schemeClr val="tx1"/>
                          </a:solidFill>
                          <a:effectLst>
                            <a:outerShdw blurRad="38100" dist="38100" dir="2700000" algn="tl">
                              <a:srgbClr val="000000"/>
                            </a:outerShdw>
                          </a:effectLst>
                          <a:latin typeface="Arial Black" panose="020B0A04020102020204" pitchFamily="34" charset="0"/>
                        </a:defRPr>
                      </a:lvl1pPr>
                      <a:lvl2pPr algn="l">
                        <a:spcBef>
                          <a:spcPct val="20000"/>
                        </a:spcBef>
                        <a:defRPr sz="2400">
                          <a:solidFill>
                            <a:schemeClr val="tx1"/>
                          </a:solidFill>
                          <a:effectLst>
                            <a:outerShdw blurRad="38100" dist="38100" dir="2700000" algn="tl">
                              <a:srgbClr val="000000"/>
                            </a:outerShdw>
                          </a:effectLst>
                          <a:latin typeface="Arial Black" panose="020B0A04020102020204" pitchFamily="34" charset="0"/>
                        </a:defRPr>
                      </a:lvl2pPr>
                      <a:lvl3pPr algn="l">
                        <a:spcBef>
                          <a:spcPct val="20000"/>
                        </a:spcBef>
                        <a:defRPr sz="2000">
                          <a:solidFill>
                            <a:schemeClr val="tx1"/>
                          </a:solidFill>
                          <a:effectLst>
                            <a:outerShdw blurRad="38100" dist="38100" dir="2700000" algn="tl">
                              <a:srgbClr val="000000"/>
                            </a:outerShdw>
                          </a:effectLst>
                          <a:latin typeface="Arial Black" panose="020B0A04020102020204" pitchFamily="34" charset="0"/>
                        </a:defRPr>
                      </a:lvl3pPr>
                      <a:lvl4pPr algn="l">
                        <a:spcBef>
                          <a:spcPct val="20000"/>
                        </a:spcBef>
                        <a:defRPr>
                          <a:solidFill>
                            <a:schemeClr val="tx1"/>
                          </a:solidFill>
                          <a:effectLst>
                            <a:outerShdw blurRad="38100" dist="38100" dir="2700000" algn="tl">
                              <a:srgbClr val="000000"/>
                            </a:outerShdw>
                          </a:effectLst>
                          <a:latin typeface="Arial Black" panose="020B0A04020102020204" pitchFamily="34" charset="0"/>
                        </a:defRPr>
                      </a:lvl4pPr>
                      <a:lvl5pPr algn="l">
                        <a:spcBef>
                          <a:spcPct val="20000"/>
                        </a:spcBef>
                        <a:defRPr>
                          <a:solidFill>
                            <a:schemeClr val="tx1"/>
                          </a:solidFill>
                          <a:effectLst>
                            <a:outerShdw blurRad="38100" dist="38100" dir="2700000" algn="tl">
                              <a:srgbClr val="000000"/>
                            </a:outerShdw>
                          </a:effectLst>
                          <a:latin typeface="Arial Black" panose="020B0A04020102020204" pitchFamily="34" charset="0"/>
                        </a:defRPr>
                      </a:lvl5pPr>
                      <a:lvl6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6pPr>
                      <a:lvl7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7pPr>
                      <a:lvl8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8pPr>
                      <a:lvl9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accent2"/>
                          </a:solidFill>
                          <a:effectLst>
                            <a:outerShdw blurRad="38100" dist="38100" dir="2700000" algn="tl">
                              <a:srgbClr val="000000"/>
                            </a:outerShdw>
                          </a:effectLst>
                          <a:latin typeface="Arial Black" panose="020B0A04020102020204" pitchFamily="34" charset="0"/>
                        </a:rPr>
                        <a:t>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accent2"/>
                          </a:solidFill>
                          <a:effectLst>
                            <a:outerShdw blurRad="38100" dist="38100" dir="2700000" algn="tl">
                              <a:srgbClr val="000000"/>
                            </a:outerShdw>
                          </a:effectLst>
                          <a:latin typeface="Arial Black" panose="020B0A04020102020204" pitchFamily="34" charset="0"/>
                        </a:rPr>
                        <a:t>DP</a:t>
                      </a:r>
                    </a:p>
                  </a:txBody>
                  <a:tcPr marL="74283" marR="7428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defRPr sz="2800">
                          <a:solidFill>
                            <a:schemeClr val="tx1"/>
                          </a:solidFill>
                          <a:effectLst>
                            <a:outerShdw blurRad="38100" dist="38100" dir="2700000" algn="tl">
                              <a:srgbClr val="000000"/>
                            </a:outerShdw>
                          </a:effectLst>
                          <a:latin typeface="Arial Black" panose="020B0A04020102020204" pitchFamily="34" charset="0"/>
                        </a:defRPr>
                      </a:lvl1pPr>
                      <a:lvl2pPr algn="l">
                        <a:spcBef>
                          <a:spcPct val="20000"/>
                        </a:spcBef>
                        <a:defRPr sz="2400">
                          <a:solidFill>
                            <a:schemeClr val="tx1"/>
                          </a:solidFill>
                          <a:effectLst>
                            <a:outerShdw blurRad="38100" dist="38100" dir="2700000" algn="tl">
                              <a:srgbClr val="000000"/>
                            </a:outerShdw>
                          </a:effectLst>
                          <a:latin typeface="Arial Black" panose="020B0A04020102020204" pitchFamily="34" charset="0"/>
                        </a:defRPr>
                      </a:lvl2pPr>
                      <a:lvl3pPr algn="l">
                        <a:spcBef>
                          <a:spcPct val="20000"/>
                        </a:spcBef>
                        <a:defRPr sz="2000">
                          <a:solidFill>
                            <a:schemeClr val="tx1"/>
                          </a:solidFill>
                          <a:effectLst>
                            <a:outerShdw blurRad="38100" dist="38100" dir="2700000" algn="tl">
                              <a:srgbClr val="000000"/>
                            </a:outerShdw>
                          </a:effectLst>
                          <a:latin typeface="Arial Black" panose="020B0A04020102020204" pitchFamily="34" charset="0"/>
                        </a:defRPr>
                      </a:lvl3pPr>
                      <a:lvl4pPr algn="l">
                        <a:spcBef>
                          <a:spcPct val="20000"/>
                        </a:spcBef>
                        <a:defRPr>
                          <a:solidFill>
                            <a:schemeClr val="tx1"/>
                          </a:solidFill>
                          <a:effectLst>
                            <a:outerShdw blurRad="38100" dist="38100" dir="2700000" algn="tl">
                              <a:srgbClr val="000000"/>
                            </a:outerShdw>
                          </a:effectLst>
                          <a:latin typeface="Arial Black" panose="020B0A04020102020204" pitchFamily="34" charset="0"/>
                        </a:defRPr>
                      </a:lvl4pPr>
                      <a:lvl5pPr algn="l">
                        <a:spcBef>
                          <a:spcPct val="20000"/>
                        </a:spcBef>
                        <a:defRPr>
                          <a:solidFill>
                            <a:schemeClr val="tx1"/>
                          </a:solidFill>
                          <a:effectLst>
                            <a:outerShdw blurRad="38100" dist="38100" dir="2700000" algn="tl">
                              <a:srgbClr val="000000"/>
                            </a:outerShdw>
                          </a:effectLst>
                          <a:latin typeface="Arial Black" panose="020B0A04020102020204" pitchFamily="34" charset="0"/>
                        </a:defRPr>
                      </a:lvl5pPr>
                      <a:lvl6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6pPr>
                      <a:lvl7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7pPr>
                      <a:lvl8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8pPr>
                      <a:lvl9pPr fontAlgn="base">
                        <a:spcBef>
                          <a:spcPct val="20000"/>
                        </a:spcBef>
                        <a:spcAft>
                          <a:spcPct val="0"/>
                        </a:spcAft>
                        <a:defRPr>
                          <a:solidFill>
                            <a:schemeClr val="tx1"/>
                          </a:solidFill>
                          <a:effectLst>
                            <a:outerShdw blurRad="38100" dist="38100" dir="2700000" algn="tl">
                              <a:srgbClr val="000000"/>
                            </a:outerShdw>
                          </a:effectLst>
                          <a:latin typeface="Arial Black" panose="020B0A04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accent2"/>
                          </a:solidFill>
                          <a:effectLst>
                            <a:outerShdw blurRad="38100" dist="38100" dir="2700000" algn="tl">
                              <a:srgbClr val="000000"/>
                            </a:outerShdw>
                          </a:effectLst>
                          <a:latin typeface="Arial Black" panose="020B0A04020102020204" pitchFamily="34" charset="0"/>
                        </a:rPr>
                        <a:t>DT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600" b="0" i="0" u="none" strike="noStrike" cap="none" normalizeH="0" baseline="0" dirty="0" smtClean="0">
                          <a:ln>
                            <a:noFill/>
                          </a:ln>
                          <a:solidFill>
                            <a:schemeClr val="accent2"/>
                          </a:solidFill>
                          <a:effectLst>
                            <a:outerShdw blurRad="38100" dist="38100" dir="2700000" algn="tl">
                              <a:srgbClr val="000000"/>
                            </a:outerShdw>
                          </a:effectLst>
                          <a:latin typeface="Arial Black" panose="020B0A04020102020204" pitchFamily="34" charset="0"/>
                        </a:rPr>
                        <a:t>DP</a:t>
                      </a:r>
                    </a:p>
                  </a:txBody>
                  <a:tcPr marL="74283" marR="7428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999692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4902AAA-502A-445D-818D-B202F961DF50}" type="slidenum">
              <a:rPr lang="en-US" smtClean="0"/>
              <a:t>18</a:t>
            </a:fld>
            <a:endParaRPr lang="en-US"/>
          </a:p>
        </p:txBody>
      </p:sp>
      <p:sp>
        <p:nvSpPr>
          <p:cNvPr id="4" name="Rectangle 3"/>
          <p:cNvSpPr txBox="1">
            <a:spLocks noChangeArrowheads="1"/>
          </p:cNvSpPr>
          <p:nvPr/>
        </p:nvSpPr>
        <p:spPr>
          <a:xfrm>
            <a:off x="921774" y="1896304"/>
            <a:ext cx="7307825" cy="4434922"/>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nSpc>
                <a:spcPct val="90000"/>
              </a:lnSpc>
              <a:buClr>
                <a:srgbClr val="0070C0"/>
              </a:buClr>
              <a:buFont typeface="Wingdings" panose="05000000000000000000" pitchFamily="2" charset="2"/>
              <a:buChar char="Ø"/>
            </a:pPr>
            <a:r>
              <a:rPr lang="en-US" altLang="en-US" sz="2800" dirty="0" smtClean="0"/>
              <a:t>ST/SP</a:t>
            </a:r>
          </a:p>
          <a:p>
            <a:pPr lvl="1">
              <a:lnSpc>
                <a:spcPct val="90000"/>
              </a:lnSpc>
              <a:buClr>
                <a:srgbClr val="0070C0"/>
              </a:buClr>
              <a:buFont typeface="Wingdings" panose="05000000000000000000" pitchFamily="2" charset="2"/>
              <a:buChar char="Ø"/>
            </a:pPr>
            <a:r>
              <a:rPr lang="en-US" altLang="en-US" sz="2800" dirty="0" smtClean="0"/>
              <a:t>Same Time/Same Place</a:t>
            </a:r>
          </a:p>
          <a:p>
            <a:pPr>
              <a:lnSpc>
                <a:spcPct val="90000"/>
              </a:lnSpc>
              <a:buClr>
                <a:srgbClr val="0070C0"/>
              </a:buClr>
              <a:buFont typeface="Wingdings" panose="05000000000000000000" pitchFamily="2" charset="2"/>
              <a:buChar char="Ø"/>
            </a:pPr>
            <a:r>
              <a:rPr lang="en-US" altLang="en-US" sz="2800" dirty="0" smtClean="0"/>
              <a:t>DT/SP</a:t>
            </a:r>
          </a:p>
          <a:p>
            <a:pPr lvl="1">
              <a:lnSpc>
                <a:spcPct val="90000"/>
              </a:lnSpc>
              <a:buClr>
                <a:srgbClr val="0070C0"/>
              </a:buClr>
              <a:buFont typeface="Wingdings" panose="05000000000000000000" pitchFamily="2" charset="2"/>
              <a:buChar char="Ø"/>
            </a:pPr>
            <a:r>
              <a:rPr lang="en-US" altLang="en-US" sz="2800" dirty="0" smtClean="0"/>
              <a:t>Different Time/Same Place</a:t>
            </a:r>
          </a:p>
          <a:p>
            <a:pPr>
              <a:lnSpc>
                <a:spcPct val="90000"/>
              </a:lnSpc>
              <a:buClr>
                <a:srgbClr val="0070C0"/>
              </a:buClr>
              <a:buFont typeface="Wingdings" panose="05000000000000000000" pitchFamily="2" charset="2"/>
              <a:buChar char="Ø"/>
            </a:pPr>
            <a:r>
              <a:rPr lang="en-US" altLang="en-US" sz="2800" dirty="0" smtClean="0"/>
              <a:t>ST/DP</a:t>
            </a:r>
          </a:p>
          <a:p>
            <a:pPr lvl="1">
              <a:lnSpc>
                <a:spcPct val="90000"/>
              </a:lnSpc>
              <a:buClr>
                <a:srgbClr val="0070C0"/>
              </a:buClr>
              <a:buFont typeface="Wingdings" panose="05000000000000000000" pitchFamily="2" charset="2"/>
              <a:buChar char="Ø"/>
            </a:pPr>
            <a:r>
              <a:rPr lang="en-US" altLang="en-US" sz="2800" dirty="0" smtClean="0"/>
              <a:t>Same Time/Different Place</a:t>
            </a:r>
          </a:p>
          <a:p>
            <a:pPr>
              <a:lnSpc>
                <a:spcPct val="90000"/>
              </a:lnSpc>
              <a:buClr>
                <a:srgbClr val="0070C0"/>
              </a:buClr>
              <a:buFont typeface="Wingdings" panose="05000000000000000000" pitchFamily="2" charset="2"/>
              <a:buChar char="Ø"/>
            </a:pPr>
            <a:r>
              <a:rPr lang="en-US" altLang="en-US" sz="2800" dirty="0" smtClean="0"/>
              <a:t>DT/DP</a:t>
            </a:r>
          </a:p>
          <a:p>
            <a:pPr lvl="1">
              <a:lnSpc>
                <a:spcPct val="90000"/>
              </a:lnSpc>
              <a:buClr>
                <a:srgbClr val="0070C0"/>
              </a:buClr>
              <a:buFont typeface="Wingdings" panose="05000000000000000000" pitchFamily="2" charset="2"/>
              <a:buChar char="Ø"/>
            </a:pPr>
            <a:r>
              <a:rPr lang="en-US" altLang="en-US" sz="2800" dirty="0" smtClean="0"/>
              <a:t>Different Time/Different Place</a:t>
            </a:r>
            <a:endParaRPr lang="en-US" altLang="en-US" sz="2800" dirty="0"/>
          </a:p>
        </p:txBody>
      </p:sp>
      <p:sp>
        <p:nvSpPr>
          <p:cNvPr id="5" name="Rectangle 2"/>
          <p:cNvSpPr>
            <a:spLocks noGrp="1" noChangeArrowheads="1"/>
          </p:cNvSpPr>
          <p:nvPr>
            <p:ph type="title"/>
          </p:nvPr>
        </p:nvSpPr>
        <p:spPr>
          <a:xfrm>
            <a:off x="696036" y="814388"/>
            <a:ext cx="7724064" cy="762000"/>
          </a:xfrm>
        </p:spPr>
        <p:style>
          <a:lnRef idx="3">
            <a:schemeClr val="lt1"/>
          </a:lnRef>
          <a:fillRef idx="1">
            <a:schemeClr val="accent1"/>
          </a:fillRef>
          <a:effectRef idx="1">
            <a:schemeClr val="accent1"/>
          </a:effectRef>
          <a:fontRef idx="minor">
            <a:schemeClr val="lt1"/>
          </a:fontRef>
        </p:style>
        <p:txBody>
          <a:bodyPr>
            <a:normAutofit/>
          </a:bodyPr>
          <a:lstStyle/>
          <a:p>
            <a:r>
              <a:rPr lang="en-US" altLang="en-US" sz="3600" dirty="0" err="1"/>
              <a:t>Coldeway’s</a:t>
            </a:r>
            <a:r>
              <a:rPr lang="en-US" altLang="en-US" sz="3600" dirty="0"/>
              <a:t> Quadrants</a:t>
            </a:r>
          </a:p>
        </p:txBody>
      </p:sp>
    </p:spTree>
    <p:extLst>
      <p:ext uri="{BB962C8B-B14F-4D97-AF65-F5344CB8AC3E}">
        <p14:creationId xmlns:p14="http://schemas.microsoft.com/office/powerpoint/2010/main" val="174649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endParaRPr lang="en-US" dirty="0" smtClean="0"/>
          </a:p>
          <a:p>
            <a:pPr marL="0" indent="0" algn="just">
              <a:buNone/>
            </a:pPr>
            <a:endParaRPr lang="en-US" dirty="0"/>
          </a:p>
          <a:p>
            <a:pPr marL="0" indent="0" algn="just">
              <a:buNone/>
            </a:pPr>
            <a:r>
              <a:rPr lang="en-US" dirty="0" smtClean="0"/>
              <a:t>Telemedicine </a:t>
            </a:r>
            <a:r>
              <a:rPr lang="en-US" dirty="0"/>
              <a:t>is the use of medical information exchanged from one site to another via electronic communications to improve patients' health status. Closely associated with telemedicine is the term "telehealth," which is often used to encompass a broader definition of remote healthcare that does not always involve clinical services</a:t>
            </a:r>
            <a:r>
              <a:rPr lang="en-US" dirty="0" smtClean="0"/>
              <a:t>.</a:t>
            </a:r>
          </a:p>
          <a:p>
            <a:endParaRPr lang="en-US" dirty="0" smtClean="0"/>
          </a:p>
          <a:p>
            <a:endParaRPr lang="en-US" dirty="0"/>
          </a:p>
        </p:txBody>
      </p:sp>
      <p:sp>
        <p:nvSpPr>
          <p:cNvPr id="6" name="Slayt Numarası Yer Tutucusu 5"/>
          <p:cNvSpPr>
            <a:spLocks noGrp="1"/>
          </p:cNvSpPr>
          <p:nvPr>
            <p:ph type="sldNum" sz="quarter" idx="12"/>
          </p:nvPr>
        </p:nvSpPr>
        <p:spPr/>
        <p:txBody>
          <a:bodyPr/>
          <a:lstStyle/>
          <a:p>
            <a:fld id="{74902AAA-502A-445D-818D-B202F961DF50}" type="slidenum">
              <a:rPr lang="en-US" smtClean="0"/>
              <a:t>19</a:t>
            </a:fld>
            <a:endParaRPr lang="en-US"/>
          </a:p>
        </p:txBody>
      </p:sp>
      <p:sp>
        <p:nvSpPr>
          <p:cNvPr id="4" name="Title 1"/>
          <p:cNvSpPr txBox="1">
            <a:spLocks/>
          </p:cNvSpPr>
          <p:nvPr/>
        </p:nvSpPr>
        <p:spPr>
          <a:xfrm>
            <a:off x="641445" y="696516"/>
            <a:ext cx="7942997" cy="66278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smtClean="0">
                <a:solidFill>
                  <a:schemeClr val="bg1"/>
                </a:solidFill>
              </a:rPr>
              <a:t>Telemedicine and Telehealth</a:t>
            </a:r>
            <a:endParaRPr lang="en-US" sz="3600" b="1" dirty="0">
              <a:solidFill>
                <a:schemeClr val="bg1"/>
              </a:solidFill>
            </a:endParaRPr>
          </a:p>
        </p:txBody>
      </p:sp>
    </p:spTree>
    <p:extLst>
      <p:ext uri="{BB962C8B-B14F-4D97-AF65-F5344CB8AC3E}">
        <p14:creationId xmlns:p14="http://schemas.microsoft.com/office/powerpoint/2010/main" val="3350811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84" y="474557"/>
            <a:ext cx="7929349" cy="904462"/>
          </a:xfrm>
        </p:spPr>
        <p:style>
          <a:lnRef idx="3">
            <a:schemeClr val="lt1"/>
          </a:lnRef>
          <a:fillRef idx="1">
            <a:schemeClr val="accent1"/>
          </a:fillRef>
          <a:effectRef idx="1">
            <a:schemeClr val="accent1"/>
          </a:effectRef>
          <a:fontRef idx="minor">
            <a:schemeClr val="lt1"/>
          </a:fontRef>
        </p:style>
        <p:txBody>
          <a:bodyPr>
            <a:normAutofit/>
          </a:bodyPr>
          <a:lstStyle/>
          <a:p>
            <a:r>
              <a:rPr lang="en-US" sz="3600" dirty="0" smtClean="0"/>
              <a:t>What is </a:t>
            </a:r>
            <a:r>
              <a:rPr lang="en-US" sz="3600" dirty="0"/>
              <a:t>the Artificial </a:t>
            </a:r>
            <a:r>
              <a:rPr lang="en-US" sz="3600" dirty="0" smtClean="0"/>
              <a:t>Intelligence (AI)</a:t>
            </a:r>
            <a:endParaRPr lang="en-US" sz="3600" dirty="0"/>
          </a:p>
        </p:txBody>
      </p:sp>
      <p:sp>
        <p:nvSpPr>
          <p:cNvPr id="3" name="Content Placeholder 2"/>
          <p:cNvSpPr>
            <a:spLocks noGrp="1"/>
          </p:cNvSpPr>
          <p:nvPr>
            <p:ph idx="1"/>
          </p:nvPr>
        </p:nvSpPr>
        <p:spPr/>
        <p:txBody>
          <a:bodyPr/>
          <a:lstStyle/>
          <a:p>
            <a:pPr algn="just">
              <a:buClr>
                <a:schemeClr val="accent1">
                  <a:lumMod val="75000"/>
                </a:schemeClr>
              </a:buClr>
              <a:buFont typeface="Wingdings" panose="05000000000000000000" pitchFamily="2" charset="2"/>
              <a:buChar char="Ø"/>
            </a:pPr>
            <a:endParaRPr lang="en-US" dirty="0" smtClean="0"/>
          </a:p>
          <a:p>
            <a:pPr algn="just">
              <a:buClr>
                <a:schemeClr val="accent1">
                  <a:lumMod val="75000"/>
                </a:schemeClr>
              </a:buClr>
              <a:buFont typeface="Wingdings" panose="05000000000000000000" pitchFamily="2" charset="2"/>
              <a:buChar char="Ø"/>
            </a:pPr>
            <a:r>
              <a:rPr lang="en-US" dirty="0" smtClean="0"/>
              <a:t>AI can </a:t>
            </a:r>
            <a:r>
              <a:rPr lang="en-US" dirty="0"/>
              <a:t>be </a:t>
            </a:r>
            <a:r>
              <a:rPr lang="en-US" dirty="0" smtClean="0"/>
              <a:t>defined </a:t>
            </a:r>
            <a:r>
              <a:rPr lang="en-US" dirty="0"/>
              <a:t>as an area of computer science that emphasizes the creation of intelligent machines </a:t>
            </a:r>
            <a:r>
              <a:rPr lang="en-US" dirty="0" smtClean="0"/>
              <a:t>the automatization </a:t>
            </a:r>
            <a:r>
              <a:rPr lang="en-US" dirty="0"/>
              <a:t>of the activities which are related to human thinking such as learning, problem solving and decision making. </a:t>
            </a:r>
            <a:endParaRPr lang="en-US" dirty="0" smtClean="0"/>
          </a:p>
          <a:p>
            <a:pPr algn="just">
              <a:buClr>
                <a:schemeClr val="accent1">
                  <a:lumMod val="75000"/>
                </a:schemeClr>
              </a:buClr>
              <a:buFont typeface="Wingdings" panose="05000000000000000000" pitchFamily="2" charset="2"/>
              <a:buChar char="Ø"/>
            </a:pPr>
            <a:endParaRPr lang="en-US" dirty="0" smtClean="0"/>
          </a:p>
          <a:p>
            <a:pPr algn="just">
              <a:buClr>
                <a:schemeClr val="accent1">
                  <a:lumMod val="75000"/>
                </a:schemeClr>
              </a:buClr>
              <a:buFont typeface="Wingdings" panose="05000000000000000000" pitchFamily="2" charset="2"/>
              <a:buChar char="Ø"/>
            </a:pPr>
            <a:r>
              <a:rPr lang="en-US" dirty="0" smtClean="0"/>
              <a:t>The </a:t>
            </a:r>
            <a:r>
              <a:rPr lang="en-US" dirty="0"/>
              <a:t>ability of the </a:t>
            </a:r>
            <a:r>
              <a:rPr lang="en-US" dirty="0" smtClean="0"/>
              <a:t>AI methods </a:t>
            </a:r>
            <a:r>
              <a:rPr lang="en-US" dirty="0"/>
              <a:t>to reveal significant relations in data sets are used to diagnose, treat and predict the outcomes in many clinical scenarios.</a:t>
            </a:r>
            <a:endParaRPr lang="en-US" dirty="0" smtClean="0"/>
          </a:p>
          <a:p>
            <a:pPr marL="0" indent="0">
              <a:buNone/>
            </a:pPr>
            <a:endParaRPr lang="en-US" dirty="0"/>
          </a:p>
        </p:txBody>
      </p:sp>
      <p:sp>
        <p:nvSpPr>
          <p:cNvPr id="7" name="Slayt Numarası Yer Tutucusu 6"/>
          <p:cNvSpPr>
            <a:spLocks noGrp="1"/>
          </p:cNvSpPr>
          <p:nvPr>
            <p:ph type="sldNum" sz="quarter" idx="12"/>
          </p:nvPr>
        </p:nvSpPr>
        <p:spPr/>
        <p:txBody>
          <a:bodyPr/>
          <a:lstStyle/>
          <a:p>
            <a:fld id="{74902AAA-502A-445D-818D-B202F961DF50}" type="slidenum">
              <a:rPr lang="en-US" smtClean="0"/>
              <a:t>2</a:t>
            </a:fld>
            <a:endParaRPr lang="en-US"/>
          </a:p>
        </p:txBody>
      </p:sp>
    </p:spTree>
    <p:extLst>
      <p:ext uri="{BB962C8B-B14F-4D97-AF65-F5344CB8AC3E}">
        <p14:creationId xmlns:p14="http://schemas.microsoft.com/office/powerpoint/2010/main" val="84772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4902AAA-502A-445D-818D-B202F961DF50}" type="slidenum">
              <a:rPr lang="en-US" smtClean="0"/>
              <a:t>20</a:t>
            </a:fld>
            <a:endParaRPr lang="en-US"/>
          </a:p>
        </p:txBody>
      </p:sp>
      <p:pic>
        <p:nvPicPr>
          <p:cNvPr id="5" name="Wt6O_RLTRlA"/>
          <p:cNvPicPr>
            <a:picLocks noRot="1" noChangeAspect="1"/>
          </p:cNvPicPr>
          <p:nvPr>
            <a:videoFile r:link="rId1"/>
          </p:nvPr>
        </p:nvPicPr>
        <p:blipFill>
          <a:blip r:embed="rId3"/>
          <a:stretch>
            <a:fillRect/>
          </a:stretch>
        </p:blipFill>
        <p:spPr>
          <a:xfrm>
            <a:off x="232789" y="1274695"/>
            <a:ext cx="8856867" cy="4981988"/>
          </a:xfrm>
          <a:prstGeom prst="rect">
            <a:avLst/>
          </a:prstGeom>
        </p:spPr>
      </p:pic>
    </p:spTree>
    <p:extLst>
      <p:ext uri="{BB962C8B-B14F-4D97-AF65-F5344CB8AC3E}">
        <p14:creationId xmlns:p14="http://schemas.microsoft.com/office/powerpoint/2010/main" val="3919534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Clr>
                <a:srgbClr val="0070C0"/>
              </a:buClr>
              <a:buFont typeface="Wingdings" panose="05000000000000000000" pitchFamily="2" charset="2"/>
              <a:buChar char="Ø"/>
            </a:pPr>
            <a:r>
              <a:rPr lang="tr-TR" sz="2600" dirty="0"/>
              <a:t>V</a:t>
            </a:r>
            <a:r>
              <a:rPr lang="en-US" sz="2600" dirty="0" err="1" smtClean="0"/>
              <a:t>ideoconferencing</a:t>
            </a:r>
            <a:r>
              <a:rPr lang="en-US" sz="2600" dirty="0"/>
              <a:t>, </a:t>
            </a:r>
            <a:endParaRPr lang="en-US" sz="2600" dirty="0" smtClean="0"/>
          </a:p>
          <a:p>
            <a:pPr>
              <a:buClr>
                <a:srgbClr val="0070C0"/>
              </a:buClr>
              <a:buFont typeface="Wingdings" panose="05000000000000000000" pitchFamily="2" charset="2"/>
              <a:buChar char="Ø"/>
            </a:pPr>
            <a:r>
              <a:rPr lang="tr-TR" sz="2600" dirty="0"/>
              <a:t>T</a:t>
            </a:r>
            <a:r>
              <a:rPr lang="en-US" sz="2600" dirty="0" err="1" smtClean="0"/>
              <a:t>ransmission</a:t>
            </a:r>
            <a:r>
              <a:rPr lang="en-US" sz="2600" dirty="0" smtClean="0"/>
              <a:t> </a:t>
            </a:r>
            <a:r>
              <a:rPr lang="en-US" sz="2600" dirty="0"/>
              <a:t>of still images</a:t>
            </a:r>
            <a:r>
              <a:rPr lang="en-US" sz="2600" dirty="0" smtClean="0"/>
              <a:t>,</a:t>
            </a:r>
          </a:p>
          <a:p>
            <a:pPr>
              <a:buClr>
                <a:srgbClr val="0070C0"/>
              </a:buClr>
              <a:buFont typeface="Wingdings" panose="05000000000000000000" pitchFamily="2" charset="2"/>
              <a:buChar char="Ø"/>
            </a:pPr>
            <a:r>
              <a:rPr lang="en-US" sz="2600" dirty="0" smtClean="0"/>
              <a:t>Remote medicine</a:t>
            </a:r>
          </a:p>
          <a:p>
            <a:pPr>
              <a:buClr>
                <a:srgbClr val="0070C0"/>
              </a:buClr>
              <a:buFont typeface="Wingdings" panose="05000000000000000000" pitchFamily="2" charset="2"/>
              <a:buChar char="Ø"/>
            </a:pPr>
            <a:r>
              <a:rPr lang="tr-TR" sz="2600" dirty="0" smtClean="0"/>
              <a:t>E</a:t>
            </a:r>
            <a:r>
              <a:rPr lang="en-US" sz="2600" dirty="0" smtClean="0"/>
              <a:t>-health </a:t>
            </a:r>
            <a:r>
              <a:rPr lang="en-US" sz="2600" dirty="0"/>
              <a:t>including patient portals</a:t>
            </a:r>
            <a:r>
              <a:rPr lang="en-US" sz="2600" dirty="0" smtClean="0"/>
              <a:t>,</a:t>
            </a:r>
          </a:p>
          <a:p>
            <a:pPr>
              <a:buClr>
                <a:srgbClr val="0070C0"/>
              </a:buClr>
              <a:buFont typeface="Wingdings" panose="05000000000000000000" pitchFamily="2" charset="2"/>
              <a:buChar char="Ø"/>
            </a:pPr>
            <a:r>
              <a:rPr lang="en-US" sz="2600" dirty="0" smtClean="0"/>
              <a:t> </a:t>
            </a:r>
            <a:r>
              <a:rPr lang="tr-TR" sz="2600" dirty="0"/>
              <a:t>R</a:t>
            </a:r>
            <a:r>
              <a:rPr lang="en-US" sz="2600" dirty="0" smtClean="0"/>
              <a:t>emote </a:t>
            </a:r>
            <a:r>
              <a:rPr lang="en-US" sz="2600" dirty="0"/>
              <a:t>monitoring of vital signs, </a:t>
            </a:r>
            <a:endParaRPr lang="en-US" sz="2600" dirty="0" smtClean="0"/>
          </a:p>
          <a:p>
            <a:pPr>
              <a:buClr>
                <a:srgbClr val="0070C0"/>
              </a:buClr>
              <a:buFont typeface="Wingdings" panose="05000000000000000000" pitchFamily="2" charset="2"/>
              <a:buChar char="Ø"/>
            </a:pPr>
            <a:r>
              <a:rPr lang="tr-TR" sz="2600" dirty="0" smtClean="0"/>
              <a:t>C</a:t>
            </a:r>
            <a:r>
              <a:rPr lang="en-US" sz="2600" dirty="0" err="1" smtClean="0"/>
              <a:t>ontinuing</a:t>
            </a:r>
            <a:r>
              <a:rPr lang="en-US" sz="2600" dirty="0" smtClean="0"/>
              <a:t> </a:t>
            </a:r>
            <a:r>
              <a:rPr lang="en-US" sz="2600" dirty="0"/>
              <a:t>medical </a:t>
            </a:r>
            <a:r>
              <a:rPr lang="en-US" sz="2600" dirty="0" smtClean="0"/>
              <a:t>education</a:t>
            </a:r>
          </a:p>
          <a:p>
            <a:pPr>
              <a:buClr>
                <a:srgbClr val="0070C0"/>
              </a:buClr>
              <a:buFont typeface="Wingdings" panose="05000000000000000000" pitchFamily="2" charset="2"/>
              <a:buChar char="Ø"/>
            </a:pPr>
            <a:r>
              <a:rPr lang="tr-TR" sz="2600" dirty="0"/>
              <a:t>N</a:t>
            </a:r>
            <a:r>
              <a:rPr lang="en-US" sz="2600" dirty="0" err="1" smtClean="0"/>
              <a:t>ursing</a:t>
            </a:r>
            <a:r>
              <a:rPr lang="en-US" sz="2600" dirty="0" smtClean="0"/>
              <a:t> </a:t>
            </a:r>
            <a:r>
              <a:rPr lang="en-US" sz="2600" dirty="0"/>
              <a:t>call centers</a:t>
            </a:r>
            <a:r>
              <a:rPr lang="en-US" dirty="0"/>
              <a:t> </a:t>
            </a:r>
            <a:endParaRPr lang="en-US" dirty="0" smtClean="0"/>
          </a:p>
          <a:p>
            <a:pPr>
              <a:buClr>
                <a:srgbClr val="0070C0"/>
              </a:buClr>
              <a:buFont typeface="Wingdings" panose="05000000000000000000" pitchFamily="2" charset="2"/>
              <a:buChar char="Ø"/>
            </a:pPr>
            <a:r>
              <a:rPr lang="en-US" dirty="0" smtClean="0"/>
              <a:t>………</a:t>
            </a:r>
            <a:endParaRPr lang="en-US" dirty="0"/>
          </a:p>
        </p:txBody>
      </p:sp>
      <p:sp>
        <p:nvSpPr>
          <p:cNvPr id="6" name="Slayt Numarası Yer Tutucusu 5"/>
          <p:cNvSpPr>
            <a:spLocks noGrp="1"/>
          </p:cNvSpPr>
          <p:nvPr>
            <p:ph type="sldNum" sz="quarter" idx="12"/>
          </p:nvPr>
        </p:nvSpPr>
        <p:spPr/>
        <p:txBody>
          <a:bodyPr/>
          <a:lstStyle/>
          <a:p>
            <a:fld id="{74902AAA-502A-445D-818D-B202F961DF50}" type="slidenum">
              <a:rPr lang="en-US" smtClean="0"/>
              <a:t>21</a:t>
            </a:fld>
            <a:endParaRPr lang="en-US"/>
          </a:p>
        </p:txBody>
      </p:sp>
      <p:sp>
        <p:nvSpPr>
          <p:cNvPr id="5" name="Title 1"/>
          <p:cNvSpPr txBox="1">
            <a:spLocks/>
          </p:cNvSpPr>
          <p:nvPr/>
        </p:nvSpPr>
        <p:spPr>
          <a:xfrm>
            <a:off x="655093" y="888759"/>
            <a:ext cx="7861299" cy="66278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smtClean="0">
                <a:solidFill>
                  <a:schemeClr val="bg1"/>
                </a:solidFill>
              </a:rPr>
              <a:t>Telemedicine and Telehealth</a:t>
            </a:r>
            <a:endParaRPr lang="en-US" sz="3600" b="1" dirty="0">
              <a:solidFill>
                <a:schemeClr val="bg1"/>
              </a:solidFill>
            </a:endParaRPr>
          </a:p>
        </p:txBody>
      </p:sp>
      <p:pic>
        <p:nvPicPr>
          <p:cNvPr id="6146" name="Picture 2" descr="http://webb.deu.edu.tr/tb/images/telemedicine_cartoon.jpg">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861151" y="2091518"/>
            <a:ext cx="2655241" cy="284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789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929" y="1577147"/>
            <a:ext cx="8542556" cy="4351338"/>
          </a:xfrm>
        </p:spPr>
        <p:txBody>
          <a:bodyPr>
            <a:normAutofit/>
          </a:bodyPr>
          <a:lstStyle/>
          <a:p>
            <a:pPr>
              <a:buClr>
                <a:srgbClr val="0070C0"/>
              </a:buClr>
              <a:buFont typeface="Wingdings" panose="05000000000000000000" pitchFamily="2" charset="2"/>
              <a:buChar char="Ø"/>
            </a:pPr>
            <a:endParaRPr lang="en-US" sz="2800" dirty="0" smtClean="0"/>
          </a:p>
          <a:p>
            <a:pPr>
              <a:buClr>
                <a:srgbClr val="0070C0"/>
              </a:buClr>
              <a:buFont typeface="Wingdings" panose="05000000000000000000" pitchFamily="2" charset="2"/>
              <a:buChar char="Ø"/>
            </a:pPr>
            <a:r>
              <a:rPr lang="en-US" sz="2800" dirty="0" smtClean="0"/>
              <a:t>Risk-benefit</a:t>
            </a:r>
          </a:p>
          <a:p>
            <a:pPr>
              <a:buClr>
                <a:srgbClr val="0070C0"/>
              </a:buClr>
              <a:buFont typeface="Wingdings" panose="05000000000000000000" pitchFamily="2" charset="2"/>
              <a:buChar char="Ø"/>
            </a:pPr>
            <a:endParaRPr lang="en-US" sz="2800" dirty="0" smtClean="0"/>
          </a:p>
          <a:p>
            <a:pPr>
              <a:buClr>
                <a:srgbClr val="0070C0"/>
              </a:buClr>
              <a:buFont typeface="Wingdings" panose="05000000000000000000" pitchFamily="2" charset="2"/>
              <a:buChar char="Ø"/>
            </a:pPr>
            <a:r>
              <a:rPr lang="en-US" sz="2800" dirty="0" smtClean="0"/>
              <a:t>Access security, confidentiality, privacy</a:t>
            </a:r>
          </a:p>
          <a:p>
            <a:pPr>
              <a:buClr>
                <a:srgbClr val="0070C0"/>
              </a:buClr>
              <a:buFont typeface="Wingdings" panose="05000000000000000000" pitchFamily="2" charset="2"/>
              <a:buChar char="Ø"/>
            </a:pPr>
            <a:endParaRPr lang="en-US" sz="2800" dirty="0" smtClean="0"/>
          </a:p>
          <a:p>
            <a:pPr>
              <a:buClr>
                <a:srgbClr val="0070C0"/>
              </a:buClr>
              <a:buFont typeface="Wingdings" panose="05000000000000000000" pitchFamily="2" charset="2"/>
              <a:buChar char="Ø"/>
            </a:pPr>
            <a:r>
              <a:rPr lang="en-US" sz="2800" dirty="0" smtClean="0"/>
              <a:t>Accessibility, social justice</a:t>
            </a:r>
          </a:p>
          <a:p>
            <a:pPr>
              <a:buClr>
                <a:srgbClr val="0070C0"/>
              </a:buClr>
              <a:buFont typeface="Wingdings" panose="05000000000000000000" pitchFamily="2" charset="2"/>
              <a:buChar char="Ø"/>
            </a:pPr>
            <a:endParaRPr lang="en-US" sz="2800" dirty="0" smtClean="0"/>
          </a:p>
          <a:p>
            <a:pPr>
              <a:buClr>
                <a:srgbClr val="0070C0"/>
              </a:buClr>
              <a:buFont typeface="Wingdings" panose="05000000000000000000" pitchFamily="2" charset="2"/>
              <a:buChar char="Ø"/>
            </a:pPr>
            <a:r>
              <a:rPr lang="en-US" sz="2800" dirty="0" smtClean="0"/>
              <a:t>Relationship cyber-physician/nurse and patients</a:t>
            </a:r>
          </a:p>
          <a:p>
            <a:endParaRPr lang="en-US" sz="2800" dirty="0" smtClean="0"/>
          </a:p>
          <a:p>
            <a:endParaRPr lang="en-US" sz="2800" dirty="0" smtClean="0"/>
          </a:p>
          <a:p>
            <a:endParaRPr lang="en-US" sz="2800" dirty="0"/>
          </a:p>
        </p:txBody>
      </p:sp>
      <p:sp>
        <p:nvSpPr>
          <p:cNvPr id="6" name="Slayt Numarası Yer Tutucusu 5"/>
          <p:cNvSpPr>
            <a:spLocks noGrp="1"/>
          </p:cNvSpPr>
          <p:nvPr>
            <p:ph type="sldNum" sz="quarter" idx="12"/>
          </p:nvPr>
        </p:nvSpPr>
        <p:spPr/>
        <p:txBody>
          <a:bodyPr/>
          <a:lstStyle/>
          <a:p>
            <a:fld id="{74902AAA-502A-445D-818D-B202F961DF50}" type="slidenum">
              <a:rPr lang="en-US" smtClean="0"/>
              <a:t>22</a:t>
            </a:fld>
            <a:endParaRPr lang="en-US"/>
          </a:p>
        </p:txBody>
      </p:sp>
      <p:sp>
        <p:nvSpPr>
          <p:cNvPr id="4" name="Title 1"/>
          <p:cNvSpPr txBox="1">
            <a:spLocks/>
          </p:cNvSpPr>
          <p:nvPr/>
        </p:nvSpPr>
        <p:spPr>
          <a:xfrm>
            <a:off x="680929" y="438508"/>
            <a:ext cx="7944456" cy="87464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Ethical Issue</a:t>
            </a:r>
            <a:endParaRPr lang="en-US" sz="3600" dirty="0"/>
          </a:p>
        </p:txBody>
      </p:sp>
    </p:spTree>
    <p:extLst>
      <p:ext uri="{BB962C8B-B14F-4D97-AF65-F5344CB8AC3E}">
        <p14:creationId xmlns:p14="http://schemas.microsoft.com/office/powerpoint/2010/main" val="4048110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200" y="2089381"/>
            <a:ext cx="8542556" cy="2423353"/>
          </a:xfrm>
        </p:spPr>
        <p:txBody>
          <a:bodyPr>
            <a:normAutofit/>
          </a:bodyPr>
          <a:lstStyle/>
          <a:p>
            <a:pPr>
              <a:buClr>
                <a:srgbClr val="0070C0"/>
              </a:buClr>
              <a:buFont typeface="Wingdings" panose="05000000000000000000" pitchFamily="2" charset="2"/>
              <a:buChar char="Ø"/>
            </a:pPr>
            <a:r>
              <a:rPr lang="en-US" dirty="0" smtClean="0"/>
              <a:t>Respect the patient rights</a:t>
            </a:r>
          </a:p>
          <a:p>
            <a:pPr marL="114300" indent="0">
              <a:buClr>
                <a:srgbClr val="0070C0"/>
              </a:buClr>
              <a:buNone/>
            </a:pPr>
            <a:endParaRPr lang="en-US" sz="2800" dirty="0" smtClean="0"/>
          </a:p>
          <a:p>
            <a:pPr>
              <a:buClr>
                <a:srgbClr val="0070C0"/>
              </a:buClr>
              <a:buFont typeface="Wingdings" panose="05000000000000000000" pitchFamily="2" charset="2"/>
              <a:buChar char="Ø"/>
            </a:pPr>
            <a:r>
              <a:rPr lang="en-US" dirty="0" smtClean="0"/>
              <a:t>Malpractice</a:t>
            </a:r>
          </a:p>
          <a:p>
            <a:pPr marL="114300" indent="0">
              <a:buClr>
                <a:srgbClr val="0070C0"/>
              </a:buClr>
              <a:buNone/>
            </a:pPr>
            <a:endParaRPr lang="en-US" dirty="0" smtClean="0"/>
          </a:p>
          <a:p>
            <a:pPr>
              <a:buClr>
                <a:srgbClr val="0070C0"/>
              </a:buClr>
              <a:buFont typeface="Wingdings" panose="05000000000000000000" pitchFamily="2" charset="2"/>
              <a:buChar char="Ø"/>
            </a:pPr>
            <a:r>
              <a:rPr lang="en-US" dirty="0"/>
              <a:t>Telemedicine in undergraduate </a:t>
            </a:r>
            <a:r>
              <a:rPr lang="en-US" dirty="0" smtClean="0"/>
              <a:t>education</a:t>
            </a:r>
            <a:endParaRPr lang="en-US" dirty="0" smtClean="0"/>
          </a:p>
          <a:p>
            <a:pPr>
              <a:buClr>
                <a:srgbClr val="0070C0"/>
              </a:buClr>
              <a:buFont typeface="Wingdings" panose="05000000000000000000" pitchFamily="2" charset="2"/>
              <a:buChar char="Ø"/>
            </a:pPr>
            <a:endParaRPr lang="en-GB" altLang="en-US" dirty="0" smtClean="0"/>
          </a:p>
          <a:p>
            <a:endParaRPr lang="en-US" dirty="0" smtClean="0"/>
          </a:p>
          <a:p>
            <a:endParaRPr lang="en-US" dirty="0" smtClean="0"/>
          </a:p>
          <a:p>
            <a:endParaRPr lang="en-US" dirty="0"/>
          </a:p>
        </p:txBody>
      </p:sp>
      <p:sp>
        <p:nvSpPr>
          <p:cNvPr id="6" name="Slayt Numarası Yer Tutucusu 5"/>
          <p:cNvSpPr>
            <a:spLocks noGrp="1"/>
          </p:cNvSpPr>
          <p:nvPr>
            <p:ph type="sldNum" sz="quarter" idx="12"/>
          </p:nvPr>
        </p:nvSpPr>
        <p:spPr/>
        <p:txBody>
          <a:bodyPr/>
          <a:lstStyle/>
          <a:p>
            <a:fld id="{74902AAA-502A-445D-818D-B202F961DF50}" type="slidenum">
              <a:rPr lang="en-US" smtClean="0"/>
              <a:t>23</a:t>
            </a:fld>
            <a:endParaRPr lang="en-US"/>
          </a:p>
        </p:txBody>
      </p:sp>
      <p:sp>
        <p:nvSpPr>
          <p:cNvPr id="4" name="Title 1"/>
          <p:cNvSpPr txBox="1">
            <a:spLocks/>
          </p:cNvSpPr>
          <p:nvPr/>
        </p:nvSpPr>
        <p:spPr>
          <a:xfrm>
            <a:off x="680929" y="438508"/>
            <a:ext cx="7944456" cy="87464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Ethical Issue</a:t>
            </a:r>
            <a:endParaRPr lang="en-US" sz="3600" dirty="0"/>
          </a:p>
        </p:txBody>
      </p:sp>
    </p:spTree>
    <p:extLst>
      <p:ext uri="{BB962C8B-B14F-4D97-AF65-F5344CB8AC3E}">
        <p14:creationId xmlns:p14="http://schemas.microsoft.com/office/powerpoint/2010/main" val="42263026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3459" y="2187054"/>
            <a:ext cx="8253678" cy="2671549"/>
          </a:xfrm>
        </p:spPr>
        <p:txBody>
          <a:bodyPr/>
          <a:lstStyle/>
          <a:p>
            <a:pPr marL="114300" indent="0">
              <a:buNone/>
            </a:pPr>
            <a:r>
              <a:rPr lang="en-US" sz="2400" dirty="0"/>
              <a:t>“The development of full artificial intelligence could spell the end of the human race.” </a:t>
            </a:r>
            <a:endParaRPr lang="tr-TR" sz="2400" dirty="0" smtClean="0"/>
          </a:p>
          <a:p>
            <a:pPr marL="114300" indent="0">
              <a:buNone/>
            </a:pPr>
            <a:r>
              <a:rPr lang="tr-TR" sz="2400" dirty="0"/>
              <a:t>	</a:t>
            </a:r>
            <a:r>
              <a:rPr lang="tr-TR" sz="2400" dirty="0" smtClean="0"/>
              <a:t>				             </a:t>
            </a:r>
            <a:r>
              <a:rPr lang="en-US" sz="2400" dirty="0" smtClean="0"/>
              <a:t>Stephen </a:t>
            </a:r>
            <a:r>
              <a:rPr lang="en-US" sz="2400" dirty="0"/>
              <a:t>Hawking</a:t>
            </a:r>
          </a:p>
          <a:p>
            <a:pPr marL="114300" indent="0">
              <a:buNone/>
            </a:pPr>
            <a:endParaRPr lang="tr-TR" dirty="0"/>
          </a:p>
        </p:txBody>
      </p:sp>
      <p:sp>
        <p:nvSpPr>
          <p:cNvPr id="4" name="Slayt Numarası Yer Tutucusu 3"/>
          <p:cNvSpPr>
            <a:spLocks noGrp="1"/>
          </p:cNvSpPr>
          <p:nvPr>
            <p:ph type="sldNum" sz="quarter" idx="12"/>
          </p:nvPr>
        </p:nvSpPr>
        <p:spPr/>
        <p:txBody>
          <a:bodyPr/>
          <a:lstStyle/>
          <a:p>
            <a:fld id="{74902AAA-502A-445D-818D-B202F961DF50}" type="slidenum">
              <a:rPr lang="en-US" smtClean="0"/>
              <a:t>24</a:t>
            </a:fld>
            <a:endParaRPr lang="en-US"/>
          </a:p>
        </p:txBody>
      </p:sp>
    </p:spTree>
    <p:extLst>
      <p:ext uri="{BB962C8B-B14F-4D97-AF65-F5344CB8AC3E}">
        <p14:creationId xmlns:p14="http://schemas.microsoft.com/office/powerpoint/2010/main" val="3197611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929" y="466100"/>
            <a:ext cx="8039990" cy="745435"/>
          </a:xfrm>
        </p:spPr>
        <p:style>
          <a:lnRef idx="3">
            <a:schemeClr val="lt1"/>
          </a:lnRef>
          <a:fillRef idx="1">
            <a:schemeClr val="accent1"/>
          </a:fillRef>
          <a:effectRef idx="1">
            <a:schemeClr val="accent1"/>
          </a:effectRef>
          <a:fontRef idx="minor">
            <a:schemeClr val="lt1"/>
          </a:fontRef>
        </p:style>
        <p:txBody>
          <a:bodyPr>
            <a:normAutofit/>
          </a:bodyPr>
          <a:lstStyle/>
          <a:p>
            <a:r>
              <a:rPr lang="en-US" sz="4000" dirty="0" smtClean="0"/>
              <a:t>Conclusion</a:t>
            </a:r>
            <a:endParaRPr lang="en-US" sz="4000" dirty="0"/>
          </a:p>
        </p:txBody>
      </p:sp>
      <p:sp>
        <p:nvSpPr>
          <p:cNvPr id="3" name="Content Placeholder 2"/>
          <p:cNvSpPr>
            <a:spLocks noGrp="1"/>
          </p:cNvSpPr>
          <p:nvPr>
            <p:ph idx="1"/>
          </p:nvPr>
        </p:nvSpPr>
        <p:spPr>
          <a:xfrm>
            <a:off x="448409" y="1486657"/>
            <a:ext cx="8368046" cy="4351338"/>
          </a:xfrm>
        </p:spPr>
        <p:txBody>
          <a:bodyPr>
            <a:normAutofit/>
          </a:bodyPr>
          <a:lstStyle/>
          <a:p>
            <a:pPr algn="just">
              <a:buClr>
                <a:srgbClr val="0070C0"/>
              </a:buClr>
              <a:buFont typeface="Wingdings" panose="05000000000000000000" pitchFamily="2" charset="2"/>
              <a:buChar char="Ø"/>
            </a:pPr>
            <a:r>
              <a:rPr lang="en-GB" altLang="en-US" dirty="0" smtClean="0"/>
              <a:t>It is certain that all</a:t>
            </a:r>
            <a:r>
              <a:rPr lang="en-GB" altLang="en-US" dirty="0" smtClean="0"/>
              <a:t> </a:t>
            </a:r>
            <a:r>
              <a:rPr lang="en-GB" altLang="en-US" dirty="0"/>
              <a:t>AI applications and  also TM </a:t>
            </a:r>
            <a:r>
              <a:rPr lang="en-GB" altLang="en-US" dirty="0" smtClean="0"/>
              <a:t>can not be without ethics.</a:t>
            </a:r>
            <a:endParaRPr lang="en-GB" altLang="en-US" dirty="0"/>
          </a:p>
          <a:p>
            <a:pPr marL="114300" indent="0" algn="just">
              <a:buClr>
                <a:srgbClr val="0070C0"/>
              </a:buClr>
              <a:buNone/>
            </a:pPr>
            <a:endParaRPr lang="en-US" altLang="en-US" dirty="0" smtClean="0"/>
          </a:p>
          <a:p>
            <a:pPr algn="just">
              <a:buClr>
                <a:srgbClr val="0070C0"/>
              </a:buClr>
              <a:buFont typeface="Wingdings" panose="05000000000000000000" pitchFamily="2" charset="2"/>
              <a:buChar char="Ø"/>
            </a:pPr>
            <a:r>
              <a:rPr lang="en-US" altLang="en-US" dirty="0" smtClean="0"/>
              <a:t>Physician-patient </a:t>
            </a:r>
            <a:r>
              <a:rPr lang="en-US" altLang="en-US" dirty="0"/>
              <a:t>relationships must be </a:t>
            </a:r>
            <a:r>
              <a:rPr lang="en-US" altLang="en-US" dirty="0" smtClean="0"/>
              <a:t>preserved </a:t>
            </a:r>
            <a:r>
              <a:rPr lang="en-US" altLang="en-US" dirty="0"/>
              <a:t>in the </a:t>
            </a:r>
            <a:r>
              <a:rPr lang="en-US" altLang="en-US" dirty="0" smtClean="0"/>
              <a:t>all AI </a:t>
            </a:r>
            <a:r>
              <a:rPr lang="en-US" altLang="en-US" dirty="0"/>
              <a:t>applications.</a:t>
            </a:r>
          </a:p>
          <a:p>
            <a:pPr algn="just">
              <a:buClr>
                <a:srgbClr val="0070C0"/>
              </a:buClr>
              <a:buFont typeface="Wingdings" panose="05000000000000000000" pitchFamily="2" charset="2"/>
              <a:buChar char="Ø"/>
            </a:pPr>
            <a:endParaRPr lang="en-US" altLang="en-US" dirty="0" smtClean="0"/>
          </a:p>
          <a:p>
            <a:pPr algn="just">
              <a:buClr>
                <a:srgbClr val="0070C0"/>
              </a:buClr>
              <a:buFont typeface="Wingdings" panose="05000000000000000000" pitchFamily="2" charset="2"/>
              <a:buChar char="Ø"/>
            </a:pPr>
            <a:r>
              <a:rPr lang="en-US" dirty="0" smtClean="0"/>
              <a:t>AI </a:t>
            </a:r>
            <a:r>
              <a:rPr lang="en-US" dirty="0" smtClean="0"/>
              <a:t>can provide the great benefits for humanity when it used good purposes.</a:t>
            </a:r>
          </a:p>
          <a:p>
            <a:pPr marL="114300" indent="0" algn="just">
              <a:buClr>
                <a:srgbClr val="0070C0"/>
              </a:buClr>
              <a:buNone/>
            </a:pPr>
            <a:endParaRPr lang="en-US" dirty="0" smtClean="0"/>
          </a:p>
          <a:p>
            <a:pPr algn="just">
              <a:buClr>
                <a:srgbClr val="0070C0"/>
              </a:buClr>
              <a:buFont typeface="Wingdings" panose="05000000000000000000" pitchFamily="2" charset="2"/>
              <a:buChar char="Ø"/>
            </a:pPr>
            <a:r>
              <a:rPr lang="en-US" dirty="0" smtClean="0"/>
              <a:t>This process be guided by legal and ethical principals, human health, rights, and welfare, rather than profits.  </a:t>
            </a:r>
          </a:p>
        </p:txBody>
      </p:sp>
      <p:sp>
        <p:nvSpPr>
          <p:cNvPr id="4" name="Slayt Numarası Yer Tutucusu 3"/>
          <p:cNvSpPr>
            <a:spLocks noGrp="1"/>
          </p:cNvSpPr>
          <p:nvPr>
            <p:ph type="sldNum" sz="quarter" idx="12"/>
          </p:nvPr>
        </p:nvSpPr>
        <p:spPr/>
        <p:txBody>
          <a:bodyPr/>
          <a:lstStyle/>
          <a:p>
            <a:fld id="{74902AAA-502A-445D-818D-B202F961DF50}" type="slidenum">
              <a:rPr lang="en-US" smtClean="0"/>
              <a:t>25</a:t>
            </a:fld>
            <a:endParaRPr lang="en-US"/>
          </a:p>
        </p:txBody>
      </p:sp>
      <p:pic>
        <p:nvPicPr>
          <p:cNvPr id="6" name="Resim 5"/>
          <p:cNvPicPr/>
          <p:nvPr/>
        </p:nvPicPr>
        <p:blipFill rotWithShape="1">
          <a:blip r:embed="rId2" cstate="print">
            <a:extLst>
              <a:ext uri="{28A0092B-C50C-407E-A947-70E740481C1C}">
                <a14:useLocalDpi xmlns:a14="http://schemas.microsoft.com/office/drawing/2010/main" val="0"/>
              </a:ext>
            </a:extLst>
          </a:blip>
          <a:srcRect l="993" t="20200" r="2111" b="20000"/>
          <a:stretch/>
        </p:blipFill>
        <p:spPr bwMode="auto">
          <a:xfrm>
            <a:off x="2704625" y="5561085"/>
            <a:ext cx="3547745" cy="1230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0015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a:t>Principles of Biomedical </a:t>
            </a:r>
            <a:r>
              <a:rPr lang="en-US" i="1" dirty="0" smtClean="0"/>
              <a:t>Ethics () </a:t>
            </a:r>
            <a:r>
              <a:rPr lang="en-US" dirty="0" smtClean="0"/>
              <a:t>Tom </a:t>
            </a:r>
            <a:r>
              <a:rPr lang="en-US" dirty="0"/>
              <a:t>L. Beauchamp and James F. Childress </a:t>
            </a:r>
            <a:r>
              <a:rPr lang="en-US" dirty="0" smtClean="0"/>
              <a:t>5</a:t>
            </a:r>
            <a:r>
              <a:rPr lang="en-US" baseline="30000" dirty="0" smtClean="0"/>
              <a:t>th</a:t>
            </a:r>
            <a:r>
              <a:rPr lang="en-US" dirty="0" smtClean="0"/>
              <a:t> Ed.</a:t>
            </a:r>
            <a:endParaRPr lang="en-US" dirty="0" smtClean="0">
              <a:hlinkClick r:id="rId2"/>
            </a:endParaRPr>
          </a:p>
          <a:p>
            <a:r>
              <a:rPr lang="en-US" dirty="0" smtClean="0">
                <a:hlinkClick r:id="rId2"/>
              </a:rPr>
              <a:t>http</a:t>
            </a:r>
            <a:r>
              <a:rPr lang="en-US" dirty="0">
                <a:hlinkClick r:id="rId2"/>
              </a:rPr>
              <a:t>://</a:t>
            </a:r>
            <a:r>
              <a:rPr lang="en-US" dirty="0" smtClean="0">
                <a:hlinkClick r:id="rId2"/>
              </a:rPr>
              <a:t>www.angelfire.com/ks2/kaz/ai_medicine/timeline.html</a:t>
            </a:r>
            <a:endParaRPr lang="en-US" dirty="0" smtClean="0"/>
          </a:p>
          <a:p>
            <a:r>
              <a:rPr lang="en-US" dirty="0">
                <a:hlinkClick r:id="rId3"/>
              </a:rPr>
              <a:t>http://</a:t>
            </a:r>
            <a:r>
              <a:rPr lang="en-US" dirty="0" smtClean="0">
                <a:hlinkClick r:id="rId3"/>
              </a:rPr>
              <a:t>www.iflscience.com/stephen-hawking-responds-questions-reddit-discusses-ai-and-women</a:t>
            </a:r>
            <a:endParaRPr lang="en-US" dirty="0" smtClean="0"/>
          </a:p>
          <a:p>
            <a:r>
              <a:rPr lang="en-US" dirty="0">
                <a:hlinkClick r:id="rId4"/>
              </a:rPr>
              <a:t>http://</a:t>
            </a:r>
            <a:r>
              <a:rPr lang="en-US" dirty="0" smtClean="0">
                <a:hlinkClick r:id="rId4"/>
              </a:rPr>
              <a:t>www.nap.edu/read/5296/chapter/5</a:t>
            </a:r>
            <a:endParaRPr lang="en-US" dirty="0" smtClean="0"/>
          </a:p>
          <a:p>
            <a:r>
              <a:rPr lang="en-US" dirty="0"/>
              <a:t>http://www.americantelemed.org/docs/default-source/standards/primary-urgent-care-guidelines.pdf?sfvrsn=4</a:t>
            </a:r>
          </a:p>
        </p:txBody>
      </p:sp>
      <p:sp>
        <p:nvSpPr>
          <p:cNvPr id="4" name="Slide Number Placeholder 3"/>
          <p:cNvSpPr>
            <a:spLocks noGrp="1"/>
          </p:cNvSpPr>
          <p:nvPr>
            <p:ph type="sldNum" sz="quarter" idx="12"/>
          </p:nvPr>
        </p:nvSpPr>
        <p:spPr/>
        <p:txBody>
          <a:bodyPr/>
          <a:lstStyle/>
          <a:p>
            <a:fld id="{74902AAA-502A-445D-818D-B202F961DF50}" type="slidenum">
              <a:rPr lang="en-US" smtClean="0"/>
              <a:t>26</a:t>
            </a:fld>
            <a:endParaRPr lang="en-US"/>
          </a:p>
        </p:txBody>
      </p:sp>
      <p:sp>
        <p:nvSpPr>
          <p:cNvPr id="5" name="Title 1"/>
          <p:cNvSpPr txBox="1">
            <a:spLocks/>
          </p:cNvSpPr>
          <p:nvPr/>
        </p:nvSpPr>
        <p:spPr>
          <a:xfrm>
            <a:off x="670809" y="524406"/>
            <a:ext cx="8039990" cy="745435"/>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sz="4600" kern="1200" cap="none" spc="-100" baseline="0">
                <a:ln>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000" dirty="0"/>
              <a:t>References</a:t>
            </a:r>
          </a:p>
        </p:txBody>
      </p:sp>
    </p:spTree>
    <p:extLst>
      <p:ext uri="{BB962C8B-B14F-4D97-AF65-F5344CB8AC3E}">
        <p14:creationId xmlns:p14="http://schemas.microsoft.com/office/powerpoint/2010/main" val="2639372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89157" y="2385391"/>
            <a:ext cx="7429500" cy="1316828"/>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00000"/>
              </a:lnSpc>
              <a:spcBef>
                <a:spcPts val="0"/>
              </a:spcBef>
            </a:pPr>
            <a:r>
              <a:rPr lang="en-US" sz="2800" b="1" dirty="0" smtClean="0"/>
              <a:t>ETHICAL ISSUES IN ARTIFICIAL INTELLIGENCE APPL</a:t>
            </a:r>
            <a:r>
              <a:rPr lang="tr-TR" sz="2800" b="1" dirty="0"/>
              <a:t>I</a:t>
            </a:r>
            <a:r>
              <a:rPr lang="en-US" sz="2800" b="1" dirty="0" smtClean="0"/>
              <a:t>ED TO MEDICINE</a:t>
            </a:r>
            <a:endParaRPr lang="tr-TR" sz="2800" dirty="0"/>
          </a:p>
        </p:txBody>
      </p:sp>
      <p:sp>
        <p:nvSpPr>
          <p:cNvPr id="6" name="Subtitle 2"/>
          <p:cNvSpPr>
            <a:spLocks noGrp="1"/>
          </p:cNvSpPr>
          <p:nvPr>
            <p:ph type="subTitle" idx="1"/>
          </p:nvPr>
        </p:nvSpPr>
        <p:spPr>
          <a:xfrm>
            <a:off x="2701530" y="5410960"/>
            <a:ext cx="4423740" cy="1128988"/>
          </a:xfr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l"/>
            <a:r>
              <a:rPr lang="en-US" sz="2000" b="1" dirty="0" smtClean="0">
                <a:solidFill>
                  <a:schemeClr val="tx1"/>
                </a:solidFill>
                <a:latin typeface="Arial" panose="020B0604020202020204" pitchFamily="34" charset="0"/>
                <a:cs typeface="Arial" panose="020B0604020202020204" pitchFamily="34" charset="0"/>
              </a:rPr>
              <a:t>C</a:t>
            </a:r>
            <a:r>
              <a:rPr lang="tr-TR" sz="2000" b="1" dirty="0" err="1" smtClean="0">
                <a:solidFill>
                  <a:schemeClr val="tx1"/>
                </a:solidFill>
                <a:latin typeface="Arial" panose="020B0604020202020204" pitchFamily="34" charset="0"/>
                <a:cs typeface="Arial" panose="020B0604020202020204" pitchFamily="34" charset="0"/>
              </a:rPr>
              <a:t>emal</a:t>
            </a:r>
            <a:r>
              <a:rPr lang="tr-TR" sz="20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H</a:t>
            </a:r>
            <a:r>
              <a:rPr lang="en-US" sz="2000" b="1" dirty="0">
                <a:solidFill>
                  <a:schemeClr val="tx1"/>
                </a:solidFill>
                <a:latin typeface="Arial" panose="020B0604020202020204" pitchFamily="34" charset="0"/>
                <a:cs typeface="Arial" panose="020B0604020202020204" pitchFamily="34" charset="0"/>
              </a:rPr>
              <a:t>. </a:t>
            </a:r>
            <a:r>
              <a:rPr lang="en-US" sz="2000" b="1" dirty="0" err="1" smtClean="0">
                <a:solidFill>
                  <a:schemeClr val="tx1"/>
                </a:solidFill>
                <a:latin typeface="Arial" panose="020B0604020202020204" pitchFamily="34" charset="0"/>
                <a:cs typeface="Arial" panose="020B0604020202020204" pitchFamily="34" charset="0"/>
              </a:rPr>
              <a:t>Guvercin</a:t>
            </a:r>
            <a:r>
              <a:rPr lang="tr-TR" sz="2000" b="1" dirty="0" smtClean="0">
                <a:solidFill>
                  <a:schemeClr val="tx1"/>
                </a:solidFill>
                <a:latin typeface="Arial" panose="020B0604020202020204" pitchFamily="34" charset="0"/>
                <a:cs typeface="Arial" panose="020B0604020202020204" pitchFamily="34" charset="0"/>
              </a:rPr>
              <a:t>, MD, </a:t>
            </a:r>
            <a:r>
              <a:rPr lang="tr-TR" sz="2000" b="1" dirty="0" err="1" smtClean="0">
                <a:solidFill>
                  <a:schemeClr val="tx1"/>
                </a:solidFill>
                <a:latin typeface="Arial" panose="020B0604020202020204" pitchFamily="34" charset="0"/>
                <a:cs typeface="Arial" panose="020B0604020202020204" pitchFamily="34" charset="0"/>
              </a:rPr>
              <a:t>PhD</a:t>
            </a:r>
            <a:endParaRPr lang="tr-TR" sz="2000" dirty="0">
              <a:solidFill>
                <a:schemeClr val="tx1"/>
              </a:solidFill>
              <a:latin typeface="Arial" panose="020B0604020202020204" pitchFamily="34" charset="0"/>
              <a:cs typeface="Arial" panose="020B0604020202020204" pitchFamily="34" charset="0"/>
            </a:endParaRPr>
          </a:p>
          <a:p>
            <a:pPr>
              <a:lnSpc>
                <a:spcPct val="110000"/>
              </a:lnSpc>
              <a:spcBef>
                <a:spcPts val="0"/>
              </a:spcBef>
            </a:pPr>
            <a:r>
              <a:rPr lang="tr-TR" sz="1600" dirty="0">
                <a:solidFill>
                  <a:schemeClr val="tx1"/>
                </a:solidFill>
                <a:latin typeface="Arial" panose="020B0604020202020204" pitchFamily="34" charset="0"/>
                <a:cs typeface="Arial" panose="020B0604020202020204" pitchFamily="34" charset="0"/>
              </a:rPr>
              <a:t>D</a:t>
            </a:r>
            <a:r>
              <a:rPr lang="en-US" sz="1600" dirty="0" err="1">
                <a:solidFill>
                  <a:schemeClr val="tx1"/>
                </a:solidFill>
                <a:latin typeface="Arial" panose="020B0604020202020204" pitchFamily="34" charset="0"/>
                <a:cs typeface="Arial" panose="020B0604020202020204" pitchFamily="34" charset="0"/>
              </a:rPr>
              <a:t>ivision</a:t>
            </a:r>
            <a:r>
              <a:rPr lang="tr-TR" sz="1600" dirty="0">
                <a:solidFill>
                  <a:schemeClr val="tx1"/>
                </a:solidFill>
                <a:latin typeface="Arial" panose="020B0604020202020204" pitchFamily="34" charset="0"/>
                <a:cs typeface="Arial" panose="020B0604020202020204" pitchFamily="34" charset="0"/>
              </a:rPr>
              <a:t> of </a:t>
            </a:r>
            <a:r>
              <a:rPr lang="tr-TR" sz="1600" dirty="0" err="1">
                <a:solidFill>
                  <a:schemeClr val="tx1"/>
                </a:solidFill>
                <a:latin typeface="Arial" panose="020B0604020202020204" pitchFamily="34" charset="0"/>
                <a:cs typeface="Arial" panose="020B0604020202020204" pitchFamily="34" charset="0"/>
              </a:rPr>
              <a:t>Developmental</a:t>
            </a:r>
            <a:r>
              <a:rPr lang="tr-TR" sz="1600" dirty="0">
                <a:solidFill>
                  <a:schemeClr val="tx1"/>
                </a:solidFill>
                <a:latin typeface="Arial" panose="020B0604020202020204" pitchFamily="34" charset="0"/>
                <a:cs typeface="Arial" panose="020B0604020202020204" pitchFamily="34" charset="0"/>
              </a:rPr>
              <a:t> </a:t>
            </a:r>
            <a:r>
              <a:rPr lang="tr-TR" sz="1600" dirty="0" err="1">
                <a:solidFill>
                  <a:schemeClr val="tx1"/>
                </a:solidFill>
                <a:latin typeface="Arial" panose="020B0604020202020204" pitchFamily="34" charset="0"/>
                <a:cs typeface="Arial" panose="020B0604020202020204" pitchFamily="34" charset="0"/>
              </a:rPr>
              <a:t>Medicine</a:t>
            </a:r>
            <a:endParaRPr lang="tr-TR" sz="1600" dirty="0">
              <a:solidFill>
                <a:schemeClr val="tx1"/>
              </a:solidFill>
              <a:latin typeface="Arial" panose="020B0604020202020204" pitchFamily="34" charset="0"/>
              <a:cs typeface="Arial" panose="020B0604020202020204" pitchFamily="34" charset="0"/>
            </a:endParaRPr>
          </a:p>
          <a:p>
            <a:pPr>
              <a:lnSpc>
                <a:spcPct val="110000"/>
              </a:lnSpc>
              <a:spcBef>
                <a:spcPts val="0"/>
              </a:spcBef>
            </a:pPr>
            <a:r>
              <a:rPr lang="tr-TR" sz="1600" dirty="0">
                <a:solidFill>
                  <a:schemeClr val="tx1"/>
                </a:solidFill>
                <a:latin typeface="Arial" panose="020B0604020202020204" pitchFamily="34" charset="0"/>
                <a:cs typeface="Arial" panose="020B0604020202020204" pitchFamily="34" charset="0"/>
              </a:rPr>
              <a:t>Boston </a:t>
            </a:r>
            <a:r>
              <a:rPr lang="tr-TR" sz="1600" dirty="0" err="1">
                <a:solidFill>
                  <a:schemeClr val="tx1"/>
                </a:solidFill>
                <a:latin typeface="Arial" panose="020B0604020202020204" pitchFamily="34" charset="0"/>
                <a:cs typeface="Arial" panose="020B0604020202020204" pitchFamily="34" charset="0"/>
              </a:rPr>
              <a:t>Childrens</a:t>
            </a:r>
            <a:r>
              <a:rPr lang="tr-TR" sz="1600" dirty="0">
                <a:solidFill>
                  <a:schemeClr val="tx1"/>
                </a:solidFill>
                <a:latin typeface="Arial" panose="020B0604020202020204" pitchFamily="34" charset="0"/>
                <a:cs typeface="Arial" panose="020B0604020202020204" pitchFamily="34" charset="0"/>
              </a:rPr>
              <a:t> </a:t>
            </a:r>
            <a:r>
              <a:rPr lang="tr-TR" sz="1600" dirty="0" err="1">
                <a:solidFill>
                  <a:schemeClr val="tx1"/>
                </a:solidFill>
                <a:latin typeface="Arial" panose="020B0604020202020204" pitchFamily="34" charset="0"/>
                <a:cs typeface="Arial" panose="020B0604020202020204" pitchFamily="34" charset="0"/>
              </a:rPr>
              <a:t>Hospital</a:t>
            </a:r>
            <a:r>
              <a:rPr lang="tr-TR" sz="1600" dirty="0">
                <a:solidFill>
                  <a:schemeClr val="tx1"/>
                </a:solidFill>
                <a:latin typeface="Arial" panose="020B0604020202020204" pitchFamily="34" charset="0"/>
                <a:cs typeface="Arial" panose="020B0604020202020204" pitchFamily="34" charset="0"/>
              </a:rPr>
              <a:t>, Harvard </a:t>
            </a:r>
            <a:r>
              <a:rPr lang="tr-TR" sz="1600" dirty="0" err="1">
                <a:solidFill>
                  <a:schemeClr val="tx1"/>
                </a:solidFill>
                <a:latin typeface="Arial" panose="020B0604020202020204" pitchFamily="34" charset="0"/>
                <a:cs typeface="Arial" panose="020B0604020202020204" pitchFamily="34" charset="0"/>
              </a:rPr>
              <a:t>University</a:t>
            </a:r>
            <a:endParaRPr lang="tr-TR" sz="1600" dirty="0">
              <a:solidFill>
                <a:schemeClr val="tx1"/>
              </a:solidFill>
              <a:latin typeface="Arial" panose="020B0604020202020204" pitchFamily="34" charset="0"/>
              <a:cs typeface="Arial" panose="020B0604020202020204" pitchFamily="34" charset="0"/>
            </a:endParaRPr>
          </a:p>
          <a:p>
            <a:pPr>
              <a:lnSpc>
                <a:spcPct val="110000"/>
              </a:lnSpc>
              <a:spcBef>
                <a:spcPts val="0"/>
              </a:spcBef>
            </a:pPr>
            <a:r>
              <a:rPr lang="tr-TR" sz="1600" dirty="0">
                <a:solidFill>
                  <a:schemeClr val="tx1"/>
                </a:solidFill>
                <a:latin typeface="Arial" panose="020B0604020202020204" pitchFamily="34" charset="0"/>
                <a:cs typeface="Arial" panose="020B0604020202020204" pitchFamily="34" charset="0"/>
              </a:rPr>
              <a:t>Boston, MA, US</a:t>
            </a:r>
          </a:p>
          <a:p>
            <a:endParaRPr lang="en-US" dirty="0"/>
          </a:p>
        </p:txBody>
      </p:sp>
      <p:pic>
        <p:nvPicPr>
          <p:cNvPr id="7" name="Picture 2" descr="http://4.bp.blogspot.com/-vVLgy5iebg4/TkCYKBpHF6I/AAAAAAAAB6Y/-1Q-V85ymww/s1600/childrens_hospital_bost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194" t="10225" r="5194" b="10238"/>
          <a:stretch/>
        </p:blipFill>
        <p:spPr bwMode="auto">
          <a:xfrm>
            <a:off x="1206205" y="115526"/>
            <a:ext cx="1495325" cy="18196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canan.yazici\AppData\Local\Microsoft\Windows\Temporary Internet Files\Content.IE5\ZDL4N7WL\Resi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670" y="334359"/>
            <a:ext cx="2497987" cy="138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678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7" name="Text Box 11"/>
          <p:cNvSpPr txBox="1">
            <a:spLocks noChangeArrowheads="1"/>
          </p:cNvSpPr>
          <p:nvPr/>
        </p:nvSpPr>
        <p:spPr bwMode="auto">
          <a:xfrm>
            <a:off x="608806" y="3386666"/>
            <a:ext cx="868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t>    50              60                </a:t>
            </a:r>
            <a:r>
              <a:rPr lang="en-US" altLang="en-US" dirty="0"/>
              <a:t>70          </a:t>
            </a:r>
            <a:r>
              <a:rPr lang="en-US" altLang="en-US" dirty="0" smtClean="0"/>
              <a:t>       80                  </a:t>
            </a:r>
            <a:r>
              <a:rPr lang="en-US" altLang="en-US" dirty="0"/>
              <a:t>90           </a:t>
            </a:r>
            <a:r>
              <a:rPr lang="en-US" altLang="en-US" dirty="0" smtClean="0"/>
              <a:t>       00                 </a:t>
            </a:r>
            <a:r>
              <a:rPr lang="en-US" altLang="en-US" dirty="0"/>
              <a:t>10</a:t>
            </a:r>
          </a:p>
        </p:txBody>
      </p:sp>
      <p:sp>
        <p:nvSpPr>
          <p:cNvPr id="65550" name="Text Box 14"/>
          <p:cNvSpPr txBox="1">
            <a:spLocks noChangeArrowheads="1"/>
          </p:cNvSpPr>
          <p:nvPr/>
        </p:nvSpPr>
        <p:spPr bwMode="auto">
          <a:xfrm>
            <a:off x="608806" y="4271433"/>
            <a:ext cx="85344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t>	</a:t>
            </a:r>
            <a:r>
              <a:rPr lang="en-US" altLang="en-US" sz="2400" dirty="0" smtClean="0"/>
              <a:t>1956</a:t>
            </a:r>
            <a:r>
              <a:rPr lang="en-US" altLang="en-US" sz="2400" dirty="0"/>
              <a:t>	Dartmouth conference.</a:t>
            </a:r>
          </a:p>
          <a:p>
            <a:pPr>
              <a:spcBef>
                <a:spcPct val="50000"/>
              </a:spcBef>
            </a:pPr>
            <a:r>
              <a:rPr lang="en-US" altLang="en-US" sz="2400" dirty="0"/>
              <a:t>	1981	Japanese Fifth Generation project launched as the</a:t>
            </a:r>
          </a:p>
          <a:p>
            <a:r>
              <a:rPr lang="en-US" altLang="en-US" sz="2400" dirty="0"/>
              <a:t> 		Expert Systems age blossoms in the US.</a:t>
            </a:r>
          </a:p>
          <a:p>
            <a:pPr>
              <a:spcBef>
                <a:spcPct val="50000"/>
              </a:spcBef>
            </a:pPr>
            <a:r>
              <a:rPr lang="en-US" altLang="en-US" sz="2400" dirty="0"/>
              <a:t>	1988	AI revenues peak at $1 billion.  </a:t>
            </a:r>
            <a:endParaRPr lang="en-US" altLang="en-US" sz="2400" dirty="0" smtClean="0"/>
          </a:p>
          <a:p>
            <a:pPr>
              <a:spcBef>
                <a:spcPct val="50000"/>
              </a:spcBef>
            </a:pPr>
            <a:r>
              <a:rPr lang="en-US" altLang="en-US" sz="2400" dirty="0" smtClean="0"/>
              <a:t>	2000s  can be considered as Renaissance of the AI</a:t>
            </a:r>
            <a:endParaRPr lang="en-US" altLang="en-US" sz="2400" dirty="0"/>
          </a:p>
        </p:txBody>
      </p:sp>
      <p:sp>
        <p:nvSpPr>
          <p:cNvPr id="65553" name="AutoShape 17"/>
          <p:cNvSpPr>
            <a:spLocks noChangeArrowheads="1"/>
          </p:cNvSpPr>
          <p:nvPr/>
        </p:nvSpPr>
        <p:spPr bwMode="auto">
          <a:xfrm>
            <a:off x="1161446" y="5795264"/>
            <a:ext cx="228600" cy="217488"/>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4" name="AutoShape 18"/>
          <p:cNvSpPr>
            <a:spLocks noChangeArrowheads="1"/>
          </p:cNvSpPr>
          <p:nvPr/>
        </p:nvSpPr>
        <p:spPr bwMode="auto">
          <a:xfrm>
            <a:off x="1155128" y="4953001"/>
            <a:ext cx="228600" cy="217488"/>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AutoShape 19"/>
          <p:cNvSpPr>
            <a:spLocks noChangeArrowheads="1"/>
          </p:cNvSpPr>
          <p:nvPr/>
        </p:nvSpPr>
        <p:spPr bwMode="auto">
          <a:xfrm>
            <a:off x="1178782" y="4398726"/>
            <a:ext cx="228600" cy="217488"/>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6" name="Text Box 20"/>
          <p:cNvSpPr txBox="1">
            <a:spLocks noChangeArrowheads="1"/>
          </p:cNvSpPr>
          <p:nvPr/>
        </p:nvSpPr>
        <p:spPr bwMode="auto">
          <a:xfrm>
            <a:off x="1227328" y="1371599"/>
            <a:ext cx="7845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smtClean="0"/>
              <a:t>Academic   	  	           $                </a:t>
            </a:r>
            <a:r>
              <a:rPr lang="en-US" altLang="en-US" dirty="0"/>
              <a:t>academic and routine</a:t>
            </a:r>
          </a:p>
        </p:txBody>
      </p:sp>
      <p:sp>
        <p:nvSpPr>
          <p:cNvPr id="20" name="AutoShape 17"/>
          <p:cNvSpPr>
            <a:spLocks noChangeArrowheads="1"/>
          </p:cNvSpPr>
          <p:nvPr/>
        </p:nvSpPr>
        <p:spPr bwMode="auto">
          <a:xfrm>
            <a:off x="1166744" y="6420039"/>
            <a:ext cx="228600" cy="217488"/>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 name="Group 3"/>
          <p:cNvGrpSpPr/>
          <p:nvPr/>
        </p:nvGrpSpPr>
        <p:grpSpPr>
          <a:xfrm>
            <a:off x="917840" y="1451306"/>
            <a:ext cx="7315200" cy="1828800"/>
            <a:chOff x="989806" y="1295400"/>
            <a:chExt cx="7315200" cy="1828800"/>
          </a:xfrm>
        </p:grpSpPr>
        <p:sp>
          <p:nvSpPr>
            <p:cNvPr id="65539" name="Line 3"/>
            <p:cNvSpPr>
              <a:spLocks noChangeShapeType="1"/>
            </p:cNvSpPr>
            <p:nvPr/>
          </p:nvSpPr>
          <p:spPr bwMode="auto">
            <a:xfrm>
              <a:off x="989806" y="12954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0" name="Line 4"/>
            <p:cNvSpPr>
              <a:spLocks noChangeShapeType="1"/>
            </p:cNvSpPr>
            <p:nvPr/>
          </p:nvSpPr>
          <p:spPr bwMode="auto">
            <a:xfrm>
              <a:off x="989806" y="3124200"/>
              <a:ext cx="731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1" name="Line 5"/>
            <p:cNvSpPr>
              <a:spLocks noChangeShapeType="1"/>
            </p:cNvSpPr>
            <p:nvPr/>
          </p:nvSpPr>
          <p:spPr bwMode="auto">
            <a:xfrm>
              <a:off x="7695406" y="2971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2" name="Line 6"/>
            <p:cNvSpPr>
              <a:spLocks noChangeShapeType="1"/>
            </p:cNvSpPr>
            <p:nvPr/>
          </p:nvSpPr>
          <p:spPr bwMode="auto">
            <a:xfrm>
              <a:off x="1980406" y="2971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3" name="Line 7"/>
            <p:cNvSpPr>
              <a:spLocks noChangeShapeType="1"/>
            </p:cNvSpPr>
            <p:nvPr/>
          </p:nvSpPr>
          <p:spPr bwMode="auto">
            <a:xfrm>
              <a:off x="6476206" y="2971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4" name="Line 8"/>
            <p:cNvSpPr>
              <a:spLocks noChangeShapeType="1"/>
            </p:cNvSpPr>
            <p:nvPr/>
          </p:nvSpPr>
          <p:spPr bwMode="auto">
            <a:xfrm>
              <a:off x="3047206" y="2971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5" name="Line 9"/>
            <p:cNvSpPr>
              <a:spLocks noChangeShapeType="1"/>
            </p:cNvSpPr>
            <p:nvPr/>
          </p:nvSpPr>
          <p:spPr bwMode="auto">
            <a:xfrm>
              <a:off x="5333206" y="2971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Line 10"/>
            <p:cNvSpPr>
              <a:spLocks noChangeShapeType="1"/>
            </p:cNvSpPr>
            <p:nvPr/>
          </p:nvSpPr>
          <p:spPr bwMode="auto">
            <a:xfrm>
              <a:off x="4190206" y="2971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8" name="AutoShape 12"/>
            <p:cNvSpPr>
              <a:spLocks noChangeArrowheads="1"/>
            </p:cNvSpPr>
            <p:nvPr/>
          </p:nvSpPr>
          <p:spPr bwMode="auto">
            <a:xfrm>
              <a:off x="1417343" y="2293319"/>
              <a:ext cx="228600" cy="217488"/>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AutoShape 15"/>
            <p:cNvSpPr>
              <a:spLocks noChangeArrowheads="1"/>
            </p:cNvSpPr>
            <p:nvPr/>
          </p:nvSpPr>
          <p:spPr bwMode="auto">
            <a:xfrm>
              <a:off x="4114006" y="1538905"/>
              <a:ext cx="228600" cy="217488"/>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2" name="AutoShape 16"/>
            <p:cNvSpPr>
              <a:spLocks noChangeArrowheads="1"/>
            </p:cNvSpPr>
            <p:nvPr/>
          </p:nvSpPr>
          <p:spPr bwMode="auto">
            <a:xfrm>
              <a:off x="5157660" y="1523444"/>
              <a:ext cx="228600" cy="217488"/>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7"/>
            <p:cNvSpPr>
              <a:spLocks noChangeArrowheads="1"/>
            </p:cNvSpPr>
            <p:nvPr/>
          </p:nvSpPr>
          <p:spPr bwMode="auto">
            <a:xfrm>
              <a:off x="6361906" y="2057122"/>
              <a:ext cx="228600" cy="217488"/>
            </a:xfrm>
            <a:prstGeom prst="star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6682487" y="1980726"/>
              <a:ext cx="1331583" cy="369332"/>
            </a:xfrm>
            <a:prstGeom prst="rect">
              <a:avLst/>
            </a:prstGeom>
            <a:noFill/>
          </p:spPr>
          <p:txBody>
            <a:bodyPr wrap="none" rtlCol="0">
              <a:spAutoFit/>
            </a:bodyPr>
            <a:lstStyle/>
            <a:p>
              <a:r>
                <a:rPr lang="en-US" sz="1800" kern="1200" dirty="0" smtClean="0">
                  <a:solidFill>
                    <a:schemeClr val="tx1"/>
                  </a:solidFill>
                  <a:latin typeface="+mn-lt"/>
                  <a:ea typeface="+mn-ea"/>
                  <a:cs typeface="+mn-cs"/>
                </a:rPr>
                <a:t>Renaissance</a:t>
              </a:r>
              <a:endParaRPr lang="en-US" sz="1800" kern="1200" dirty="0">
                <a:solidFill>
                  <a:schemeClr val="tx1"/>
                </a:solidFill>
                <a:latin typeface="+mn-lt"/>
                <a:ea typeface="+mn-ea"/>
                <a:cs typeface="+mn-cs"/>
              </a:endParaRPr>
            </a:p>
          </p:txBody>
        </p:sp>
      </p:grpSp>
      <p:sp>
        <p:nvSpPr>
          <p:cNvPr id="24" name="Title 1"/>
          <p:cNvSpPr txBox="1">
            <a:spLocks/>
          </p:cNvSpPr>
          <p:nvPr/>
        </p:nvSpPr>
        <p:spPr>
          <a:xfrm>
            <a:off x="776560" y="129449"/>
            <a:ext cx="7970292" cy="79775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sz="3200" dirty="0"/>
              <a:t>Time Line </a:t>
            </a:r>
            <a:endParaRPr lang="en-US" sz="3200" dirty="0"/>
          </a:p>
        </p:txBody>
      </p:sp>
    </p:spTree>
    <p:extLst>
      <p:ext uri="{BB962C8B-B14F-4D97-AF65-F5344CB8AC3E}">
        <p14:creationId xmlns:p14="http://schemas.microsoft.com/office/powerpoint/2010/main" val="218255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4902AAA-502A-445D-818D-B202F961DF50}" type="slidenum">
              <a:rPr lang="en-US" smtClean="0"/>
              <a:t>4</a:t>
            </a:fld>
            <a:endParaRPr lang="en-US"/>
          </a:p>
        </p:txBody>
      </p:sp>
      <p:sp>
        <p:nvSpPr>
          <p:cNvPr id="5" name="Title 1"/>
          <p:cNvSpPr>
            <a:spLocks noGrp="1"/>
          </p:cNvSpPr>
          <p:nvPr>
            <p:ph type="title"/>
          </p:nvPr>
        </p:nvSpPr>
        <p:spPr>
          <a:xfrm>
            <a:off x="831202" y="332462"/>
            <a:ext cx="7970292" cy="930273"/>
          </a:xfrm>
        </p:spPr>
        <p:style>
          <a:lnRef idx="3">
            <a:schemeClr val="lt1"/>
          </a:lnRef>
          <a:fillRef idx="1">
            <a:schemeClr val="accent1"/>
          </a:fillRef>
          <a:effectRef idx="1">
            <a:schemeClr val="accent1"/>
          </a:effectRef>
          <a:fontRef idx="minor">
            <a:schemeClr val="lt1"/>
          </a:fontRef>
        </p:style>
        <p:txBody>
          <a:bodyPr>
            <a:noAutofit/>
          </a:bodyPr>
          <a:lstStyle/>
          <a:p>
            <a:pPr algn="ctr"/>
            <a:r>
              <a:rPr lang="en-US" sz="3200" dirty="0" smtClean="0"/>
              <a:t>The Difference Between Natural and Artificial Intelligence</a:t>
            </a:r>
            <a:endParaRPr lang="en-US" sz="3200" dirty="0"/>
          </a:p>
        </p:txBody>
      </p:sp>
      <p:graphicFrame>
        <p:nvGraphicFramePr>
          <p:cNvPr id="2" name="Table 1"/>
          <p:cNvGraphicFramePr>
            <a:graphicFrameLocks noGrp="1"/>
          </p:cNvGraphicFramePr>
          <p:nvPr>
            <p:extLst>
              <p:ext uri="{D42A27DB-BD31-4B8C-83A1-F6EECF244321}">
                <p14:modId xmlns:p14="http://schemas.microsoft.com/office/powerpoint/2010/main" val="602860251"/>
              </p:ext>
            </p:extLst>
          </p:nvPr>
        </p:nvGraphicFramePr>
        <p:xfrm>
          <a:off x="1740714" y="1342238"/>
          <a:ext cx="6022262" cy="5430420"/>
        </p:xfrm>
        <a:graphic>
          <a:graphicData uri="http://schemas.openxmlformats.org/drawingml/2006/table">
            <a:tbl>
              <a:tblPr firstRow="1" firstCol="1" bandRow="1">
                <a:tableStyleId>{5C22544A-7EE6-4342-B048-85BDC9FD1C3A}</a:tableStyleId>
              </a:tblPr>
              <a:tblGrid>
                <a:gridCol w="3092992"/>
                <a:gridCol w="729503"/>
                <a:gridCol w="743913"/>
                <a:gridCol w="743913"/>
                <a:gridCol w="711941"/>
              </a:tblGrid>
              <a:tr h="353427">
                <a:tc rowSpan="2">
                  <a:txBody>
                    <a:bodyPr/>
                    <a:lstStyle/>
                    <a:p>
                      <a:pPr marL="0" marR="0" algn="ctr">
                        <a:lnSpc>
                          <a:spcPct val="107000"/>
                        </a:lnSpc>
                        <a:spcBef>
                          <a:spcPts val="0"/>
                        </a:spcBef>
                        <a:spcAft>
                          <a:spcPts val="0"/>
                        </a:spcAft>
                      </a:pPr>
                      <a:endParaRPr lang="en-US" sz="1800" dirty="0" smtClean="0">
                        <a:solidFill>
                          <a:schemeClr val="tx1"/>
                        </a:solidFill>
                        <a:effectLst/>
                      </a:endParaRPr>
                    </a:p>
                    <a:p>
                      <a:pPr marL="0" marR="0" algn="ctr">
                        <a:lnSpc>
                          <a:spcPct val="107000"/>
                        </a:lnSpc>
                        <a:spcBef>
                          <a:spcPts val="0"/>
                        </a:spcBef>
                        <a:spcAft>
                          <a:spcPts val="0"/>
                        </a:spcAft>
                      </a:pPr>
                      <a:r>
                        <a:rPr lang="en-US" sz="1800" dirty="0" smtClean="0">
                          <a:solidFill>
                            <a:schemeClr val="tx1"/>
                          </a:solidFill>
                          <a:effectLst/>
                        </a:rPr>
                        <a:t>Ability </a:t>
                      </a:r>
                      <a:r>
                        <a:rPr lang="en-US" sz="1800" dirty="0">
                          <a:solidFill>
                            <a:schemeClr val="tx1"/>
                          </a:solidFill>
                          <a:effectLst/>
                        </a:rPr>
                        <a:t>to</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gridSpan="2">
                  <a:txBody>
                    <a:bodyPr/>
                    <a:lstStyle/>
                    <a:p>
                      <a:pPr marL="0" marR="0" algn="ctr">
                        <a:lnSpc>
                          <a:spcPct val="107000"/>
                        </a:lnSpc>
                        <a:spcBef>
                          <a:spcPts val="0"/>
                        </a:spcBef>
                        <a:spcAft>
                          <a:spcPts val="0"/>
                        </a:spcAft>
                      </a:pPr>
                      <a:r>
                        <a:rPr lang="en-US" sz="1600" b="1" dirty="0">
                          <a:solidFill>
                            <a:schemeClr val="tx1"/>
                          </a:solidFill>
                          <a:effectLst/>
                        </a:rPr>
                        <a:t>Natural Intelligence (Human)</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4">
                        <a:lumMod val="20000"/>
                        <a:lumOff val="80000"/>
                      </a:schemeClr>
                    </a:solidFill>
                  </a:tcPr>
                </a:tc>
                <a:tc hMerge="1">
                  <a:txBody>
                    <a:bodyPr/>
                    <a:lstStyle/>
                    <a:p>
                      <a:endParaRPr lang="en-US"/>
                    </a:p>
                  </a:txBody>
                  <a:tcPr/>
                </a:tc>
                <a:tc gridSpan="2">
                  <a:txBody>
                    <a:bodyPr/>
                    <a:lstStyle/>
                    <a:p>
                      <a:pPr marL="0" marR="0" algn="ctr">
                        <a:lnSpc>
                          <a:spcPct val="107000"/>
                        </a:lnSpc>
                        <a:spcBef>
                          <a:spcPts val="0"/>
                        </a:spcBef>
                        <a:spcAft>
                          <a:spcPts val="0"/>
                        </a:spcAft>
                      </a:pPr>
                      <a:r>
                        <a:rPr lang="en-US" sz="1600" b="1" dirty="0">
                          <a:solidFill>
                            <a:schemeClr val="tx1"/>
                          </a:solidFill>
                          <a:effectLst/>
                        </a:rPr>
                        <a:t>Artificial Intelligence (Machine)</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tx2">
                        <a:lumMod val="20000"/>
                        <a:lumOff val="80000"/>
                      </a:schemeClr>
                    </a:solidFill>
                  </a:tcPr>
                </a:tc>
                <a:tc hMerge="1">
                  <a:txBody>
                    <a:bodyPr/>
                    <a:lstStyle/>
                    <a:p>
                      <a:endParaRPr lang="en-US"/>
                    </a:p>
                  </a:txBody>
                  <a:tcPr/>
                </a:tc>
              </a:tr>
              <a:tr h="154831">
                <a:tc vMerge="1">
                  <a:txBody>
                    <a:bodyPr/>
                    <a:lstStyle/>
                    <a:p>
                      <a:endParaRPr lang="en-US"/>
                    </a:p>
                  </a:txBody>
                  <a:tcPr/>
                </a:tc>
                <a:tc>
                  <a:txBody>
                    <a:bodyPr/>
                    <a:lstStyle/>
                    <a:p>
                      <a:pPr marL="0" marR="0" algn="ctr">
                        <a:lnSpc>
                          <a:spcPct val="107000"/>
                        </a:lnSpc>
                        <a:spcBef>
                          <a:spcPts val="0"/>
                        </a:spcBef>
                        <a:spcAft>
                          <a:spcPts val="0"/>
                        </a:spcAft>
                      </a:pPr>
                      <a:r>
                        <a:rPr lang="en-US" sz="1600" b="1" dirty="0">
                          <a:effectLst/>
                        </a:rPr>
                        <a:t>Low</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b="1" dirty="0">
                          <a:effectLst/>
                        </a:rPr>
                        <a:t>High</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1">
                        <a:lumMod val="20000"/>
                        <a:lumOff val="80000"/>
                      </a:schemeClr>
                    </a:solidFill>
                  </a:tcPr>
                </a:tc>
                <a:tc>
                  <a:txBody>
                    <a:bodyPr/>
                    <a:lstStyle/>
                    <a:p>
                      <a:pPr marL="0" marR="0" algn="ctr">
                        <a:lnSpc>
                          <a:spcPct val="107000"/>
                        </a:lnSpc>
                        <a:spcBef>
                          <a:spcPts val="0"/>
                        </a:spcBef>
                        <a:spcAft>
                          <a:spcPts val="0"/>
                        </a:spcAft>
                      </a:pPr>
                      <a:r>
                        <a:rPr lang="en-US" sz="1600" b="1" dirty="0">
                          <a:effectLst/>
                        </a:rPr>
                        <a:t>Low</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b="1" dirty="0">
                          <a:effectLst/>
                        </a:rPr>
                        <a:t>High</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1">
                        <a:lumMod val="20000"/>
                        <a:lumOff val="80000"/>
                      </a:schemeClr>
                    </a:solidFill>
                  </a:tcPr>
                </a:tc>
              </a:tr>
              <a:tr h="309662">
                <a:tc>
                  <a:txBody>
                    <a:bodyPr/>
                    <a:lstStyle/>
                    <a:p>
                      <a:pPr marL="0" marR="0">
                        <a:lnSpc>
                          <a:spcPct val="107000"/>
                        </a:lnSpc>
                        <a:spcBef>
                          <a:spcPts val="0"/>
                        </a:spcBef>
                        <a:spcAft>
                          <a:spcPts val="0"/>
                        </a:spcAft>
                      </a:pPr>
                      <a:r>
                        <a:rPr lang="en-US" sz="1800" dirty="0">
                          <a:solidFill>
                            <a:schemeClr val="tx1"/>
                          </a:solidFill>
                          <a:effectLst/>
                        </a:rPr>
                        <a:t>Use sensors (eyes, ears, touch, smell)</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r h="309662">
                <a:tc>
                  <a:txBody>
                    <a:bodyPr/>
                    <a:lstStyle/>
                    <a:p>
                      <a:pPr marL="0" marR="0">
                        <a:lnSpc>
                          <a:spcPct val="107000"/>
                        </a:lnSpc>
                        <a:spcBef>
                          <a:spcPts val="0"/>
                        </a:spcBef>
                        <a:spcAft>
                          <a:spcPts val="0"/>
                        </a:spcAft>
                      </a:pPr>
                      <a:r>
                        <a:rPr lang="en-US" sz="1800" dirty="0">
                          <a:solidFill>
                            <a:schemeClr val="tx1"/>
                          </a:solidFill>
                          <a:effectLst/>
                        </a:rPr>
                        <a:t>Be creative and imaginative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r h="306922">
                <a:tc>
                  <a:txBody>
                    <a:bodyPr/>
                    <a:lstStyle/>
                    <a:p>
                      <a:pPr marL="0" marR="0">
                        <a:lnSpc>
                          <a:spcPct val="107000"/>
                        </a:lnSpc>
                        <a:spcBef>
                          <a:spcPts val="0"/>
                        </a:spcBef>
                        <a:spcAft>
                          <a:spcPts val="0"/>
                        </a:spcAft>
                      </a:pPr>
                      <a:r>
                        <a:rPr lang="en-US" sz="1800" dirty="0">
                          <a:solidFill>
                            <a:schemeClr val="tx1"/>
                          </a:solidFill>
                          <a:effectLst/>
                        </a:rPr>
                        <a:t>Learn from experience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r h="306922">
                <a:tc>
                  <a:txBody>
                    <a:bodyPr/>
                    <a:lstStyle/>
                    <a:p>
                      <a:pPr marL="0" marR="0">
                        <a:lnSpc>
                          <a:spcPct val="107000"/>
                        </a:lnSpc>
                        <a:spcBef>
                          <a:spcPts val="0"/>
                        </a:spcBef>
                        <a:spcAft>
                          <a:spcPts val="0"/>
                        </a:spcAft>
                      </a:pPr>
                      <a:r>
                        <a:rPr lang="en-US" sz="1800" dirty="0">
                          <a:solidFill>
                            <a:schemeClr val="tx1"/>
                          </a:solidFill>
                          <a:effectLst/>
                        </a:rPr>
                        <a:t>Adopt to new situations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r h="460383">
                <a:tc>
                  <a:txBody>
                    <a:bodyPr/>
                    <a:lstStyle/>
                    <a:p>
                      <a:pPr marL="0" marR="0">
                        <a:lnSpc>
                          <a:spcPct val="107000"/>
                        </a:lnSpc>
                        <a:spcBef>
                          <a:spcPts val="0"/>
                        </a:spcBef>
                        <a:spcAft>
                          <a:spcPts val="0"/>
                        </a:spcAft>
                      </a:pPr>
                      <a:r>
                        <a:rPr lang="en-US" sz="1800" dirty="0">
                          <a:solidFill>
                            <a:schemeClr val="tx1"/>
                          </a:solidFill>
                          <a:effectLst/>
                        </a:rPr>
                        <a:t>Afford the cost of acquiring intelligence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r h="460383">
                <a:tc>
                  <a:txBody>
                    <a:bodyPr/>
                    <a:lstStyle/>
                    <a:p>
                      <a:pPr marL="0" marR="0">
                        <a:lnSpc>
                          <a:spcPct val="107000"/>
                        </a:lnSpc>
                        <a:spcBef>
                          <a:spcPts val="0"/>
                        </a:spcBef>
                        <a:spcAft>
                          <a:spcPts val="0"/>
                        </a:spcAft>
                      </a:pPr>
                      <a:r>
                        <a:rPr lang="en-US" sz="1800" dirty="0">
                          <a:solidFill>
                            <a:schemeClr val="tx1"/>
                          </a:solidFill>
                          <a:effectLst/>
                        </a:rPr>
                        <a:t>Acquire a large amount of external information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r h="460383">
                <a:tc>
                  <a:txBody>
                    <a:bodyPr/>
                    <a:lstStyle/>
                    <a:p>
                      <a:pPr marL="0" marR="0">
                        <a:lnSpc>
                          <a:spcPct val="107000"/>
                        </a:lnSpc>
                        <a:spcBef>
                          <a:spcPts val="0"/>
                        </a:spcBef>
                        <a:spcAft>
                          <a:spcPts val="0"/>
                        </a:spcAft>
                      </a:pPr>
                      <a:r>
                        <a:rPr lang="en-US" sz="1800" dirty="0">
                          <a:solidFill>
                            <a:schemeClr val="tx1"/>
                          </a:solidFill>
                          <a:effectLst/>
                        </a:rPr>
                        <a:t>Use a variety of information sources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r h="309662">
                <a:tc>
                  <a:txBody>
                    <a:bodyPr/>
                    <a:lstStyle/>
                    <a:p>
                      <a:pPr marL="0" marR="0">
                        <a:lnSpc>
                          <a:spcPct val="107000"/>
                        </a:lnSpc>
                        <a:spcBef>
                          <a:spcPts val="0"/>
                        </a:spcBef>
                        <a:spcAft>
                          <a:spcPts val="0"/>
                        </a:spcAft>
                      </a:pPr>
                      <a:r>
                        <a:rPr lang="en-US" sz="1800" dirty="0">
                          <a:solidFill>
                            <a:schemeClr val="tx1"/>
                          </a:solidFill>
                          <a:effectLst/>
                        </a:rPr>
                        <a:t>Make complex calculations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r h="306922">
                <a:tc>
                  <a:txBody>
                    <a:bodyPr/>
                    <a:lstStyle/>
                    <a:p>
                      <a:pPr marL="0" marR="0">
                        <a:lnSpc>
                          <a:spcPct val="107000"/>
                        </a:lnSpc>
                        <a:spcBef>
                          <a:spcPts val="0"/>
                        </a:spcBef>
                        <a:spcAft>
                          <a:spcPts val="0"/>
                        </a:spcAft>
                      </a:pPr>
                      <a:r>
                        <a:rPr lang="en-US" sz="1800" dirty="0">
                          <a:solidFill>
                            <a:schemeClr val="tx1"/>
                          </a:solidFill>
                          <a:effectLst/>
                        </a:rPr>
                        <a:t>Transfer information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r h="464494">
                <a:tc>
                  <a:txBody>
                    <a:bodyPr/>
                    <a:lstStyle/>
                    <a:p>
                      <a:pPr marL="0" marR="0">
                        <a:lnSpc>
                          <a:spcPct val="107000"/>
                        </a:lnSpc>
                        <a:spcBef>
                          <a:spcPts val="0"/>
                        </a:spcBef>
                        <a:spcAft>
                          <a:spcPts val="0"/>
                        </a:spcAft>
                      </a:pPr>
                      <a:r>
                        <a:rPr lang="en-US" sz="1800" dirty="0">
                          <a:solidFill>
                            <a:schemeClr val="tx1"/>
                          </a:solidFill>
                          <a:effectLst/>
                        </a:rPr>
                        <a:t>Make a series of calculations rapidly and accurately</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3">
                        <a:lumMod val="20000"/>
                        <a:lumOff val="8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c>
                  <a:txBody>
                    <a:bodyPr/>
                    <a:lstStyle/>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solidFill>
                      <a:schemeClr val="accent2">
                        <a:lumMod val="40000"/>
                        <a:lumOff val="60000"/>
                      </a:schemeClr>
                    </a:solidFill>
                  </a:tcP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546" marR="41546" marT="0" marB="0"/>
                </a:tc>
              </a:tr>
            </a:tbl>
          </a:graphicData>
        </a:graphic>
      </p:graphicFrame>
      <p:sp>
        <p:nvSpPr>
          <p:cNvPr id="3" name="Rectangle 1"/>
          <p:cNvSpPr>
            <a:spLocks noChangeArrowheads="1"/>
          </p:cNvSpPr>
          <p:nvPr/>
        </p:nvSpPr>
        <p:spPr bwMode="auto">
          <a:xfrm>
            <a:off x="2778125" y="1489075"/>
            <a:ext cx="129406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03061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9" name="Picture 3" descr="deep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06" y="1295401"/>
            <a:ext cx="32766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26980" name="Picture 4" descr="kasparov"/>
          <p:cNvPicPr>
            <a:picLocks noChangeAspect="1" noChangeArrowheads="1"/>
          </p:cNvPicPr>
          <p:nvPr/>
        </p:nvPicPr>
        <p:blipFill rotWithShape="1">
          <a:blip r:embed="rId4">
            <a:extLst>
              <a:ext uri="{28A0092B-C50C-407E-A947-70E740481C1C}">
                <a14:useLocalDpi xmlns:a14="http://schemas.microsoft.com/office/drawing/2010/main" val="0"/>
              </a:ext>
            </a:extLst>
          </a:blip>
          <a:srcRect r="3819"/>
          <a:stretch/>
        </p:blipFill>
        <p:spPr bwMode="auto">
          <a:xfrm>
            <a:off x="4266406" y="3429000"/>
            <a:ext cx="4885983" cy="3149600"/>
          </a:xfrm>
          <a:prstGeom prst="rect">
            <a:avLst/>
          </a:prstGeom>
          <a:noFill/>
          <a:extLst>
            <a:ext uri="{909E8E84-426E-40DD-AFC4-6F175D3DCCD1}">
              <a14:hiddenFill xmlns:a14="http://schemas.microsoft.com/office/drawing/2010/main">
                <a:solidFill>
                  <a:srgbClr val="FFFFFF"/>
                </a:solidFill>
              </a14:hiddenFill>
            </a:ext>
          </a:extLst>
        </p:spPr>
      </p:pic>
      <p:sp>
        <p:nvSpPr>
          <p:cNvPr id="126981" name="Text Box 5"/>
          <p:cNvSpPr txBox="1">
            <a:spLocks noChangeArrowheads="1"/>
          </p:cNvSpPr>
          <p:nvPr/>
        </p:nvSpPr>
        <p:spPr bwMode="auto">
          <a:xfrm>
            <a:off x="4571206" y="1600200"/>
            <a:ext cx="449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In 1997, Deep Blue beat Gary Kasparov</a:t>
            </a:r>
            <a:r>
              <a:rPr lang="en-US" altLang="en-US" dirty="0" smtClean="0"/>
              <a:t>.</a:t>
            </a:r>
          </a:p>
        </p:txBody>
      </p:sp>
      <p:sp>
        <p:nvSpPr>
          <p:cNvPr id="2" name="TextBox 1"/>
          <p:cNvSpPr txBox="1"/>
          <p:nvPr/>
        </p:nvSpPr>
        <p:spPr>
          <a:xfrm>
            <a:off x="277355" y="5681414"/>
            <a:ext cx="3731271" cy="923330"/>
          </a:xfrm>
          <a:prstGeom prst="rect">
            <a:avLst/>
          </a:prstGeom>
          <a:noFill/>
        </p:spPr>
        <p:txBody>
          <a:bodyPr wrap="square" rtlCol="0">
            <a:spAutoFit/>
          </a:bodyPr>
          <a:lstStyle/>
          <a:p>
            <a:pPr>
              <a:spcBef>
                <a:spcPct val="50000"/>
              </a:spcBef>
            </a:pPr>
            <a:r>
              <a:rPr lang="en-US"/>
              <a:t>The 1997 match was the subject of a documentary film, </a:t>
            </a:r>
            <a:r>
              <a:rPr lang="en-US" i="1"/>
              <a:t>The Man vs. The Machine</a:t>
            </a:r>
            <a:endParaRPr lang="en-US" altLang="en-US" dirty="0"/>
          </a:p>
        </p:txBody>
      </p:sp>
      <p:sp>
        <p:nvSpPr>
          <p:cNvPr id="7" name="Title 1"/>
          <p:cNvSpPr txBox="1">
            <a:spLocks/>
          </p:cNvSpPr>
          <p:nvPr/>
        </p:nvSpPr>
        <p:spPr>
          <a:xfrm>
            <a:off x="868719" y="313071"/>
            <a:ext cx="7970292" cy="79775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sz="3200" dirty="0"/>
              <a:t>The Man vs The Machine</a:t>
            </a:r>
            <a:endParaRPr lang="en-US" sz="3200" dirty="0"/>
          </a:p>
        </p:txBody>
      </p:sp>
    </p:spTree>
    <p:extLst>
      <p:ext uri="{BB962C8B-B14F-4D97-AF65-F5344CB8AC3E}">
        <p14:creationId xmlns:p14="http://schemas.microsoft.com/office/powerpoint/2010/main" val="1528745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95125" y="1624694"/>
            <a:ext cx="7543699" cy="4590288"/>
          </a:xfrm>
        </p:spPr>
        <p:txBody>
          <a:bodyPr>
            <a:normAutofit lnSpcReduction="10000"/>
          </a:bodyPr>
          <a:lstStyle/>
          <a:p>
            <a:r>
              <a:rPr lang="en-US" dirty="0"/>
              <a:t>Medicine</a:t>
            </a:r>
          </a:p>
          <a:p>
            <a:r>
              <a:rPr lang="en-US" dirty="0" smtClean="0"/>
              <a:t>Military</a:t>
            </a:r>
          </a:p>
          <a:p>
            <a:r>
              <a:rPr lang="en-US" dirty="0" smtClean="0"/>
              <a:t>Space science</a:t>
            </a:r>
          </a:p>
          <a:p>
            <a:r>
              <a:rPr lang="en-US" dirty="0" smtClean="0"/>
              <a:t>Finance</a:t>
            </a:r>
          </a:p>
          <a:p>
            <a:r>
              <a:rPr lang="en-US" dirty="0" smtClean="0"/>
              <a:t>Heavy Industry</a:t>
            </a:r>
          </a:p>
          <a:p>
            <a:r>
              <a:rPr lang="en-US" dirty="0" smtClean="0"/>
              <a:t>Transportation</a:t>
            </a:r>
          </a:p>
          <a:p>
            <a:r>
              <a:rPr lang="en-US" dirty="0" smtClean="0"/>
              <a:t>Online and TCS</a:t>
            </a:r>
          </a:p>
          <a:p>
            <a:r>
              <a:rPr lang="en-US" dirty="0" smtClean="0"/>
              <a:t>Video </a:t>
            </a:r>
            <a:r>
              <a:rPr lang="en-US" dirty="0"/>
              <a:t>games</a:t>
            </a:r>
          </a:p>
          <a:p>
            <a:r>
              <a:rPr lang="en-US" dirty="0" smtClean="0"/>
              <a:t>Music</a:t>
            </a:r>
            <a:endParaRPr lang="en-US" dirty="0" smtClean="0"/>
          </a:p>
        </p:txBody>
      </p:sp>
      <p:sp>
        <p:nvSpPr>
          <p:cNvPr id="4" name="Slide Number Placeholder 3"/>
          <p:cNvSpPr>
            <a:spLocks noGrp="1"/>
          </p:cNvSpPr>
          <p:nvPr>
            <p:ph type="sldNum" sz="quarter" idx="12"/>
          </p:nvPr>
        </p:nvSpPr>
        <p:spPr/>
        <p:txBody>
          <a:bodyPr/>
          <a:lstStyle/>
          <a:p>
            <a:fld id="{74902AAA-502A-445D-818D-B202F961DF50}" type="slidenum">
              <a:rPr lang="en-US" smtClean="0"/>
              <a:t>6</a:t>
            </a:fld>
            <a:endParaRPr lang="en-US"/>
          </a:p>
        </p:txBody>
      </p:sp>
      <p:sp>
        <p:nvSpPr>
          <p:cNvPr id="6" name="Title 1"/>
          <p:cNvSpPr txBox="1">
            <a:spLocks/>
          </p:cNvSpPr>
          <p:nvPr/>
        </p:nvSpPr>
        <p:spPr>
          <a:xfrm>
            <a:off x="859884" y="542480"/>
            <a:ext cx="7970292" cy="797752"/>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dirty="0"/>
              <a:t>Uses or Applications of AI</a:t>
            </a:r>
          </a:p>
        </p:txBody>
      </p:sp>
    </p:spTree>
    <p:extLst>
      <p:ext uri="{BB962C8B-B14F-4D97-AF65-F5344CB8AC3E}">
        <p14:creationId xmlns:p14="http://schemas.microsoft.com/office/powerpoint/2010/main" val="423840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19" y="360894"/>
            <a:ext cx="7970292" cy="797752"/>
          </a:xfrm>
        </p:spPr>
        <p:style>
          <a:lnRef idx="3">
            <a:schemeClr val="lt1"/>
          </a:lnRef>
          <a:fillRef idx="1">
            <a:schemeClr val="accent1"/>
          </a:fillRef>
          <a:effectRef idx="1">
            <a:schemeClr val="accent1"/>
          </a:effectRef>
          <a:fontRef idx="minor">
            <a:schemeClr val="lt1"/>
          </a:fontRef>
        </p:style>
        <p:txBody>
          <a:bodyPr>
            <a:noAutofit/>
          </a:bodyPr>
          <a:lstStyle/>
          <a:p>
            <a:r>
              <a:rPr lang="en-US" sz="3200" dirty="0"/>
              <a:t>What are </a:t>
            </a:r>
            <a:r>
              <a:rPr lang="tr-TR" sz="3200" dirty="0" err="1" smtClean="0"/>
              <a:t>the</a:t>
            </a:r>
            <a:r>
              <a:rPr lang="tr-TR" sz="3200" dirty="0" smtClean="0"/>
              <a:t> </a:t>
            </a:r>
            <a:r>
              <a:rPr lang="en-US" sz="3200" dirty="0" smtClean="0"/>
              <a:t>main </a:t>
            </a:r>
            <a:r>
              <a:rPr lang="en-US" sz="3200" dirty="0"/>
              <a:t>applications of </a:t>
            </a:r>
            <a:r>
              <a:rPr lang="en-US" sz="3200" dirty="0" smtClean="0"/>
              <a:t>AI</a:t>
            </a:r>
            <a:r>
              <a:rPr lang="tr-TR" sz="3200" dirty="0" smtClean="0"/>
              <a:t> in </a:t>
            </a:r>
            <a:r>
              <a:rPr lang="tr-TR" sz="3200" dirty="0" err="1"/>
              <a:t>m</a:t>
            </a:r>
            <a:r>
              <a:rPr lang="tr-TR" sz="3200" dirty="0" err="1" smtClean="0"/>
              <a:t>edicine</a:t>
            </a:r>
            <a:r>
              <a:rPr lang="en-US" sz="3200" dirty="0" smtClean="0"/>
              <a:t>?</a:t>
            </a:r>
            <a:endParaRPr lang="en-US" sz="3200" dirty="0"/>
          </a:p>
        </p:txBody>
      </p:sp>
      <p:sp>
        <p:nvSpPr>
          <p:cNvPr id="3" name="Content Placeholder 2"/>
          <p:cNvSpPr>
            <a:spLocks noGrp="1"/>
          </p:cNvSpPr>
          <p:nvPr>
            <p:ph idx="1"/>
          </p:nvPr>
        </p:nvSpPr>
        <p:spPr>
          <a:xfrm>
            <a:off x="709504" y="1570935"/>
            <a:ext cx="8542556" cy="4351338"/>
          </a:xfrm>
        </p:spPr>
        <p:txBody>
          <a:bodyPr>
            <a:normAutofit/>
          </a:bodyPr>
          <a:lstStyle/>
          <a:p>
            <a:pPr>
              <a:buClr>
                <a:srgbClr val="0070C0"/>
              </a:buClr>
              <a:buFont typeface="Wingdings" panose="05000000000000000000" pitchFamily="2" charset="2"/>
              <a:buChar char="Ø"/>
            </a:pPr>
            <a:r>
              <a:rPr lang="en-US" sz="2800" dirty="0" smtClean="0"/>
              <a:t>Interpreting </a:t>
            </a:r>
            <a:r>
              <a:rPr lang="en-US" sz="2800" dirty="0"/>
              <a:t>and identifying</a:t>
            </a:r>
          </a:p>
          <a:p>
            <a:pPr>
              <a:buClr>
                <a:srgbClr val="0070C0"/>
              </a:buClr>
              <a:buFont typeface="Wingdings" panose="05000000000000000000" pitchFamily="2" charset="2"/>
              <a:buChar char="Ø"/>
            </a:pPr>
            <a:r>
              <a:rPr lang="en-US" sz="2800" dirty="0"/>
              <a:t>Predicting</a:t>
            </a:r>
          </a:p>
          <a:p>
            <a:pPr>
              <a:buClr>
                <a:srgbClr val="0070C0"/>
              </a:buClr>
              <a:buFont typeface="Wingdings" panose="05000000000000000000" pitchFamily="2" charset="2"/>
              <a:buChar char="Ø"/>
            </a:pPr>
            <a:r>
              <a:rPr lang="en-US" sz="2800" dirty="0"/>
              <a:t>Diagnosing</a:t>
            </a:r>
          </a:p>
          <a:p>
            <a:pPr>
              <a:buClr>
                <a:srgbClr val="0070C0"/>
              </a:buClr>
              <a:buFont typeface="Wingdings" panose="05000000000000000000" pitchFamily="2" charset="2"/>
              <a:buChar char="Ø"/>
            </a:pPr>
            <a:r>
              <a:rPr lang="en-US" sz="2800" dirty="0" smtClean="0"/>
              <a:t>Designing </a:t>
            </a:r>
            <a:r>
              <a:rPr lang="en-US" sz="2800" dirty="0"/>
              <a:t>and planning</a:t>
            </a:r>
          </a:p>
          <a:p>
            <a:pPr>
              <a:buClr>
                <a:srgbClr val="0070C0"/>
              </a:buClr>
              <a:buFont typeface="Wingdings" panose="05000000000000000000" pitchFamily="2" charset="2"/>
              <a:buChar char="Ø"/>
            </a:pPr>
            <a:r>
              <a:rPr lang="en-US" sz="2800" dirty="0"/>
              <a:t>Monitoring</a:t>
            </a:r>
          </a:p>
          <a:p>
            <a:pPr>
              <a:buClr>
                <a:srgbClr val="0070C0"/>
              </a:buClr>
              <a:buFont typeface="Wingdings" panose="05000000000000000000" pitchFamily="2" charset="2"/>
              <a:buChar char="Ø"/>
            </a:pPr>
            <a:r>
              <a:rPr lang="en-US" sz="2800" dirty="0"/>
              <a:t>Debugging and testing</a:t>
            </a:r>
          </a:p>
          <a:p>
            <a:pPr>
              <a:buClr>
                <a:srgbClr val="0070C0"/>
              </a:buClr>
              <a:buFont typeface="Wingdings" panose="05000000000000000000" pitchFamily="2" charset="2"/>
              <a:buChar char="Ø"/>
            </a:pPr>
            <a:r>
              <a:rPr lang="en-US" sz="2800" dirty="0"/>
              <a:t>Instructing and training</a:t>
            </a:r>
          </a:p>
          <a:p>
            <a:pPr>
              <a:buClr>
                <a:srgbClr val="0070C0"/>
              </a:buClr>
              <a:buFont typeface="Wingdings" panose="05000000000000000000" pitchFamily="2" charset="2"/>
              <a:buChar char="Ø"/>
            </a:pPr>
            <a:r>
              <a:rPr lang="en-US" sz="2800" dirty="0"/>
              <a:t>Controlling</a:t>
            </a:r>
          </a:p>
          <a:p>
            <a:endParaRPr lang="en-US" dirty="0"/>
          </a:p>
        </p:txBody>
      </p:sp>
      <p:sp>
        <p:nvSpPr>
          <p:cNvPr id="4" name="Slayt Numarası Yer Tutucusu 3"/>
          <p:cNvSpPr>
            <a:spLocks noGrp="1"/>
          </p:cNvSpPr>
          <p:nvPr>
            <p:ph type="sldNum" sz="quarter" idx="12"/>
          </p:nvPr>
        </p:nvSpPr>
        <p:spPr/>
        <p:txBody>
          <a:bodyPr/>
          <a:lstStyle/>
          <a:p>
            <a:fld id="{74902AAA-502A-445D-818D-B202F961DF50}" type="slidenum">
              <a:rPr lang="en-US" smtClean="0"/>
              <a:t>7</a:t>
            </a:fld>
            <a:endParaRPr lang="en-US"/>
          </a:p>
        </p:txBody>
      </p:sp>
    </p:spTree>
    <p:extLst>
      <p:ext uri="{BB962C8B-B14F-4D97-AF65-F5344CB8AC3E}">
        <p14:creationId xmlns:p14="http://schemas.microsoft.com/office/powerpoint/2010/main" val="2535507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808" y="447261"/>
            <a:ext cx="7246961" cy="864704"/>
          </a:xfrm>
        </p:spPr>
        <p:style>
          <a:lnRef idx="3">
            <a:schemeClr val="lt1"/>
          </a:lnRef>
          <a:fillRef idx="1">
            <a:schemeClr val="accent1"/>
          </a:fillRef>
          <a:effectRef idx="1">
            <a:schemeClr val="accent1"/>
          </a:effectRef>
          <a:fontRef idx="minor">
            <a:schemeClr val="lt1"/>
          </a:fontRef>
        </p:style>
        <p:txBody>
          <a:bodyPr>
            <a:normAutofit/>
          </a:bodyPr>
          <a:lstStyle/>
          <a:p>
            <a:r>
              <a:rPr lang="en-US" sz="3600" dirty="0" smtClean="0"/>
              <a:t>AI Application</a:t>
            </a:r>
            <a:r>
              <a:rPr lang="tr-TR" sz="3600" dirty="0" smtClean="0"/>
              <a:t> </a:t>
            </a:r>
            <a:r>
              <a:rPr lang="tr-TR" sz="3600" dirty="0" err="1" smtClean="0"/>
              <a:t>Fields</a:t>
            </a:r>
            <a:r>
              <a:rPr lang="en-US" sz="3600" dirty="0" smtClean="0"/>
              <a:t> in Medicine</a:t>
            </a:r>
            <a:endParaRPr lang="en-US" sz="3600" dirty="0"/>
          </a:p>
        </p:txBody>
      </p:sp>
      <p:sp>
        <p:nvSpPr>
          <p:cNvPr id="3" name="Content Placeholder 2"/>
          <p:cNvSpPr>
            <a:spLocks noGrp="1"/>
          </p:cNvSpPr>
          <p:nvPr>
            <p:ph idx="1"/>
          </p:nvPr>
        </p:nvSpPr>
        <p:spPr>
          <a:xfrm>
            <a:off x="680928" y="1577145"/>
            <a:ext cx="8704013" cy="4763712"/>
          </a:xfrm>
        </p:spPr>
        <p:txBody>
          <a:bodyPr>
            <a:normAutofit lnSpcReduction="10000"/>
          </a:bodyPr>
          <a:lstStyle/>
          <a:p>
            <a:pPr>
              <a:buClr>
                <a:srgbClr val="0070C0"/>
              </a:buClr>
              <a:buFont typeface="Wingdings" panose="05000000000000000000" pitchFamily="2" charset="2"/>
              <a:buChar char="Ø"/>
            </a:pPr>
            <a:r>
              <a:rPr lang="en-US" sz="2400" dirty="0"/>
              <a:t>Cardiology, </a:t>
            </a:r>
            <a:endParaRPr lang="en-US" sz="2400" dirty="0" smtClean="0"/>
          </a:p>
          <a:p>
            <a:pPr>
              <a:buClr>
                <a:srgbClr val="0070C0"/>
              </a:buClr>
              <a:buFont typeface="Wingdings" panose="05000000000000000000" pitchFamily="2" charset="2"/>
              <a:buChar char="Ø"/>
            </a:pPr>
            <a:r>
              <a:rPr lang="en-US" sz="2400" dirty="0" smtClean="0"/>
              <a:t>Radiology</a:t>
            </a:r>
            <a:r>
              <a:rPr lang="en-US" sz="2400" dirty="0"/>
              <a:t>, </a:t>
            </a:r>
            <a:endParaRPr lang="en-US" sz="2400" dirty="0" smtClean="0"/>
          </a:p>
          <a:p>
            <a:pPr>
              <a:buClr>
                <a:srgbClr val="0070C0"/>
              </a:buClr>
              <a:buFont typeface="Wingdings" panose="05000000000000000000" pitchFamily="2" charset="2"/>
              <a:buChar char="Ø"/>
            </a:pPr>
            <a:r>
              <a:rPr lang="en-US" sz="2400" dirty="0" smtClean="0"/>
              <a:t>Physical </a:t>
            </a:r>
            <a:r>
              <a:rPr lang="en-US" sz="2400" dirty="0"/>
              <a:t>Medicine and Rehabilitation</a:t>
            </a:r>
            <a:r>
              <a:rPr lang="en-US" sz="2400" dirty="0" smtClean="0"/>
              <a:t>,</a:t>
            </a:r>
          </a:p>
          <a:p>
            <a:pPr>
              <a:buClr>
                <a:srgbClr val="0070C0"/>
              </a:buClr>
              <a:buFont typeface="Wingdings" panose="05000000000000000000" pitchFamily="2" charset="2"/>
              <a:buChar char="Ø"/>
            </a:pPr>
            <a:r>
              <a:rPr lang="en-US" sz="2400" dirty="0" smtClean="0"/>
              <a:t>Ophthalmology</a:t>
            </a:r>
            <a:r>
              <a:rPr lang="en-US" sz="2400" dirty="0"/>
              <a:t>, </a:t>
            </a:r>
            <a:endParaRPr lang="en-US" sz="2400" dirty="0" smtClean="0"/>
          </a:p>
          <a:p>
            <a:pPr>
              <a:buClr>
                <a:srgbClr val="0070C0"/>
              </a:buClr>
              <a:buFont typeface="Wingdings" panose="05000000000000000000" pitchFamily="2" charset="2"/>
              <a:buChar char="Ø"/>
            </a:pPr>
            <a:r>
              <a:rPr lang="en-US" sz="2400" dirty="0" smtClean="0"/>
              <a:t>ENT</a:t>
            </a:r>
          </a:p>
          <a:p>
            <a:pPr>
              <a:buClr>
                <a:srgbClr val="0070C0"/>
              </a:buClr>
              <a:buFont typeface="Wingdings" panose="05000000000000000000" pitchFamily="2" charset="2"/>
              <a:buChar char="Ø"/>
            </a:pPr>
            <a:r>
              <a:rPr lang="en-US" sz="2400" dirty="0" smtClean="0"/>
              <a:t>Pharmacology</a:t>
            </a:r>
            <a:r>
              <a:rPr lang="en-US" sz="2400" dirty="0"/>
              <a:t>, Pharmaceutical Industry, </a:t>
            </a:r>
            <a:endParaRPr lang="en-US" sz="2400" dirty="0" smtClean="0"/>
          </a:p>
          <a:p>
            <a:pPr>
              <a:buClr>
                <a:srgbClr val="0070C0"/>
              </a:buClr>
              <a:buFont typeface="Wingdings" panose="05000000000000000000" pitchFamily="2" charset="2"/>
              <a:buChar char="Ø"/>
            </a:pPr>
            <a:r>
              <a:rPr lang="en-US" sz="2400" dirty="0" smtClean="0"/>
              <a:t>Oncology</a:t>
            </a:r>
            <a:r>
              <a:rPr lang="en-US" sz="2400" dirty="0"/>
              <a:t>, Molecular Biology and </a:t>
            </a:r>
            <a:r>
              <a:rPr lang="en-US" sz="2400" dirty="0" smtClean="0"/>
              <a:t>Genetics</a:t>
            </a:r>
          </a:p>
          <a:p>
            <a:pPr>
              <a:buClr>
                <a:srgbClr val="0070C0"/>
              </a:buClr>
              <a:buFont typeface="Wingdings" panose="05000000000000000000" pitchFamily="2" charset="2"/>
              <a:buChar char="Ø"/>
            </a:pPr>
            <a:r>
              <a:rPr lang="en-US" sz="2400" dirty="0" smtClean="0"/>
              <a:t>Public Health</a:t>
            </a:r>
          </a:p>
          <a:p>
            <a:pPr>
              <a:buClr>
                <a:srgbClr val="0070C0"/>
              </a:buClr>
              <a:buFont typeface="Wingdings" panose="05000000000000000000" pitchFamily="2" charset="2"/>
              <a:buChar char="Ø"/>
            </a:pPr>
            <a:r>
              <a:rPr lang="en-US" sz="2400" dirty="0" smtClean="0"/>
              <a:t>Pathology</a:t>
            </a:r>
          </a:p>
          <a:p>
            <a:pPr>
              <a:buClr>
                <a:srgbClr val="0070C0"/>
              </a:buClr>
              <a:buFont typeface="Wingdings" panose="05000000000000000000" pitchFamily="2" charset="2"/>
              <a:buChar char="Ø"/>
            </a:pPr>
            <a:r>
              <a:rPr lang="en-US" sz="2400" dirty="0" smtClean="0"/>
              <a:t>Psychiatry</a:t>
            </a:r>
          </a:p>
          <a:p>
            <a:pPr>
              <a:buClr>
                <a:srgbClr val="0070C0"/>
              </a:buClr>
              <a:buFont typeface="Wingdings" panose="05000000000000000000" pitchFamily="2" charset="2"/>
              <a:buChar char="Ø"/>
            </a:pPr>
            <a:r>
              <a:rPr lang="en-US" dirty="0" smtClean="0"/>
              <a:t>…….</a:t>
            </a:r>
          </a:p>
          <a:p>
            <a:pPr marL="0" indent="0">
              <a:buNone/>
            </a:pPr>
            <a:endParaRPr lang="en-US" dirty="0"/>
          </a:p>
        </p:txBody>
      </p:sp>
      <p:sp>
        <p:nvSpPr>
          <p:cNvPr id="4" name="Slayt Numarası Yer Tutucusu 3"/>
          <p:cNvSpPr>
            <a:spLocks noGrp="1"/>
          </p:cNvSpPr>
          <p:nvPr>
            <p:ph type="sldNum" sz="quarter" idx="12"/>
          </p:nvPr>
        </p:nvSpPr>
        <p:spPr/>
        <p:txBody>
          <a:bodyPr/>
          <a:lstStyle/>
          <a:p>
            <a:fld id="{74902AAA-502A-445D-818D-B202F961DF50}" type="slidenum">
              <a:rPr lang="en-US" smtClean="0"/>
              <a:t>8</a:t>
            </a:fld>
            <a:endParaRPr lang="en-US"/>
          </a:p>
        </p:txBody>
      </p:sp>
    </p:spTree>
    <p:extLst>
      <p:ext uri="{BB962C8B-B14F-4D97-AF65-F5344CB8AC3E}">
        <p14:creationId xmlns:p14="http://schemas.microsoft.com/office/powerpoint/2010/main" val="1646028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929" y="365126"/>
            <a:ext cx="6620623" cy="837509"/>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3800" dirty="0" smtClean="0"/>
              <a:t>AI </a:t>
            </a:r>
            <a:r>
              <a:rPr lang="tr-TR" sz="3800" dirty="0" smtClean="0"/>
              <a:t>Applications </a:t>
            </a:r>
            <a:r>
              <a:rPr lang="tr-TR" sz="3800" dirty="0" err="1" smtClean="0"/>
              <a:t>Examples</a:t>
            </a:r>
            <a:r>
              <a:rPr lang="tr-TR" sz="3800" dirty="0" smtClean="0"/>
              <a:t> </a:t>
            </a:r>
            <a:r>
              <a:rPr lang="en-US" sz="3800" dirty="0" smtClean="0"/>
              <a:t>in Medicine</a:t>
            </a:r>
            <a:endParaRPr lang="en-US" sz="3800" dirty="0"/>
          </a:p>
        </p:txBody>
      </p:sp>
      <p:sp>
        <p:nvSpPr>
          <p:cNvPr id="3" name="Content Placeholder 2"/>
          <p:cNvSpPr>
            <a:spLocks noGrp="1"/>
          </p:cNvSpPr>
          <p:nvPr>
            <p:ph idx="1"/>
          </p:nvPr>
        </p:nvSpPr>
        <p:spPr>
          <a:xfrm>
            <a:off x="698733" y="1626752"/>
            <a:ext cx="8542556" cy="4351338"/>
          </a:xfrm>
        </p:spPr>
        <p:txBody>
          <a:bodyPr>
            <a:normAutofit fontScale="92500" lnSpcReduction="10000"/>
          </a:bodyPr>
          <a:lstStyle/>
          <a:p>
            <a:pPr>
              <a:buClr>
                <a:srgbClr val="0070C0"/>
              </a:buClr>
              <a:buFont typeface="Wingdings" panose="05000000000000000000" pitchFamily="2" charset="2"/>
              <a:buChar char="Ø"/>
            </a:pPr>
            <a:r>
              <a:rPr lang="en-US" sz="2800" dirty="0" smtClean="0"/>
              <a:t>Data mining</a:t>
            </a:r>
          </a:p>
          <a:p>
            <a:pPr>
              <a:buClr>
                <a:srgbClr val="0070C0"/>
              </a:buClr>
              <a:buFont typeface="Wingdings" panose="05000000000000000000" pitchFamily="2" charset="2"/>
              <a:buChar char="Ø"/>
            </a:pPr>
            <a:r>
              <a:rPr lang="tr-TR" sz="2800" dirty="0" smtClean="0"/>
              <a:t>T</a:t>
            </a:r>
            <a:r>
              <a:rPr lang="en-US" sz="2800" dirty="0" err="1" smtClean="0"/>
              <a:t>ime</a:t>
            </a:r>
            <a:r>
              <a:rPr lang="en-US" sz="2800" dirty="0" smtClean="0"/>
              <a:t> </a:t>
            </a:r>
            <a:r>
              <a:rPr lang="en-US" sz="2800" dirty="0"/>
              <a:t>series analysis of data sets, </a:t>
            </a:r>
            <a:endParaRPr lang="en-US" sz="2800" dirty="0" smtClean="0"/>
          </a:p>
          <a:p>
            <a:pPr>
              <a:buClr>
                <a:srgbClr val="0070C0"/>
              </a:buClr>
              <a:buFont typeface="Wingdings" panose="05000000000000000000" pitchFamily="2" charset="2"/>
              <a:buChar char="Ø"/>
            </a:pPr>
            <a:r>
              <a:rPr lang="tr-TR" sz="2800" dirty="0"/>
              <a:t>C</a:t>
            </a:r>
            <a:r>
              <a:rPr lang="en-US" sz="2800" dirty="0" err="1" smtClean="0"/>
              <a:t>lassification</a:t>
            </a:r>
            <a:r>
              <a:rPr lang="en-US" sz="2800" dirty="0" smtClean="0"/>
              <a:t> </a:t>
            </a:r>
            <a:r>
              <a:rPr lang="en-US" sz="2800" dirty="0"/>
              <a:t>of medical images, </a:t>
            </a:r>
            <a:endParaRPr lang="en-US" sz="2800" dirty="0" smtClean="0"/>
          </a:p>
          <a:p>
            <a:pPr>
              <a:buClr>
                <a:srgbClr val="0070C0"/>
              </a:buClr>
              <a:buFont typeface="Wingdings" panose="05000000000000000000" pitchFamily="2" charset="2"/>
              <a:buChar char="Ø"/>
            </a:pPr>
            <a:r>
              <a:rPr lang="tr-TR" sz="2800" dirty="0"/>
              <a:t>D</a:t>
            </a:r>
            <a:r>
              <a:rPr lang="en-US" sz="2800" dirty="0" err="1" smtClean="0"/>
              <a:t>iagnosis</a:t>
            </a:r>
            <a:r>
              <a:rPr lang="en-US" sz="2800" dirty="0" smtClean="0"/>
              <a:t> </a:t>
            </a:r>
            <a:r>
              <a:rPr lang="en-US" sz="2800" dirty="0"/>
              <a:t>of the disease, </a:t>
            </a:r>
            <a:endParaRPr lang="en-US" sz="2800" dirty="0" smtClean="0"/>
          </a:p>
          <a:p>
            <a:pPr>
              <a:buClr>
                <a:srgbClr val="0070C0"/>
              </a:buClr>
              <a:buFont typeface="Wingdings" panose="05000000000000000000" pitchFamily="2" charset="2"/>
              <a:buChar char="Ø"/>
            </a:pPr>
            <a:r>
              <a:rPr lang="tr-TR" sz="2800" dirty="0"/>
              <a:t>C</a:t>
            </a:r>
            <a:r>
              <a:rPr lang="en-US" sz="2800" dirty="0" err="1" smtClean="0"/>
              <a:t>lassification</a:t>
            </a:r>
            <a:r>
              <a:rPr lang="en-US" sz="2800" dirty="0" smtClean="0"/>
              <a:t> </a:t>
            </a:r>
            <a:r>
              <a:rPr lang="en-US" sz="2800" dirty="0"/>
              <a:t>of the individuals at risk</a:t>
            </a:r>
            <a:r>
              <a:rPr lang="en-US" sz="2800" dirty="0" smtClean="0"/>
              <a:t>,</a:t>
            </a:r>
          </a:p>
          <a:p>
            <a:pPr>
              <a:buClr>
                <a:srgbClr val="0070C0"/>
              </a:buClr>
              <a:buFont typeface="Wingdings" panose="05000000000000000000" pitchFamily="2" charset="2"/>
              <a:buChar char="Ø"/>
            </a:pPr>
            <a:r>
              <a:rPr lang="en-US" sz="2800" dirty="0" smtClean="0"/>
              <a:t> </a:t>
            </a:r>
            <a:r>
              <a:rPr lang="tr-TR" sz="2800" dirty="0"/>
              <a:t>G</a:t>
            </a:r>
            <a:r>
              <a:rPr lang="en-US" sz="2800" dirty="0" err="1" smtClean="0"/>
              <a:t>enerating</a:t>
            </a:r>
            <a:r>
              <a:rPr lang="en-US" sz="2800" dirty="0" smtClean="0"/>
              <a:t> </a:t>
            </a:r>
            <a:r>
              <a:rPr lang="en-US" sz="2800" dirty="0"/>
              <a:t>genetic algorithms, </a:t>
            </a:r>
            <a:endParaRPr lang="en-US" sz="2800" dirty="0" smtClean="0"/>
          </a:p>
          <a:p>
            <a:pPr>
              <a:buClr>
                <a:srgbClr val="0070C0"/>
              </a:buClr>
              <a:buFont typeface="Wingdings" panose="05000000000000000000" pitchFamily="2" charset="2"/>
              <a:buChar char="Ø"/>
            </a:pPr>
            <a:r>
              <a:rPr lang="tr-TR" sz="2800" dirty="0"/>
              <a:t>C</a:t>
            </a:r>
            <a:r>
              <a:rPr lang="en-US" sz="2800" dirty="0" err="1" smtClean="0"/>
              <a:t>ancer</a:t>
            </a:r>
            <a:r>
              <a:rPr lang="en-US" sz="2800" dirty="0" smtClean="0"/>
              <a:t> </a:t>
            </a:r>
            <a:r>
              <a:rPr lang="en-US" sz="2800" dirty="0"/>
              <a:t>scanning and diagnosis, </a:t>
            </a:r>
            <a:endParaRPr lang="en-US" sz="2800" dirty="0" smtClean="0"/>
          </a:p>
          <a:p>
            <a:pPr>
              <a:buClr>
                <a:srgbClr val="0070C0"/>
              </a:buClr>
              <a:buFont typeface="Wingdings" panose="05000000000000000000" pitchFamily="2" charset="2"/>
              <a:buChar char="Ø"/>
            </a:pPr>
            <a:r>
              <a:rPr lang="tr-TR" sz="2800" dirty="0"/>
              <a:t>C</a:t>
            </a:r>
            <a:r>
              <a:rPr lang="en-US" sz="2800" dirty="0" err="1" smtClean="0"/>
              <a:t>ost</a:t>
            </a:r>
            <a:r>
              <a:rPr lang="en-US" sz="2800" dirty="0" smtClean="0"/>
              <a:t>-effectiveness analysis</a:t>
            </a:r>
          </a:p>
          <a:p>
            <a:pPr>
              <a:buClr>
                <a:srgbClr val="0070C0"/>
              </a:buClr>
              <a:buFont typeface="Wingdings" panose="05000000000000000000" pitchFamily="2" charset="2"/>
              <a:buChar char="Ø"/>
            </a:pPr>
            <a:r>
              <a:rPr lang="tr-TR" sz="2800" dirty="0"/>
              <a:t>T</a:t>
            </a:r>
            <a:r>
              <a:rPr lang="en-US" sz="2800" dirty="0" err="1" smtClean="0"/>
              <a:t>elemedicine</a:t>
            </a:r>
            <a:r>
              <a:rPr lang="en-US" sz="2800" dirty="0" smtClean="0"/>
              <a:t>/</a:t>
            </a:r>
            <a:r>
              <a:rPr lang="en-US" sz="2800" dirty="0" smtClean="0"/>
              <a:t>telehealth</a:t>
            </a:r>
            <a:endParaRPr lang="en-US" sz="2800" dirty="0"/>
          </a:p>
          <a:p>
            <a:pPr>
              <a:buClr>
                <a:srgbClr val="0070C0"/>
              </a:buClr>
              <a:buFont typeface="Wingdings" panose="05000000000000000000" pitchFamily="2" charset="2"/>
              <a:buChar char="Ø"/>
            </a:pPr>
            <a:r>
              <a:rPr lang="en-US" dirty="0" smtClean="0"/>
              <a:t>……….</a:t>
            </a:r>
            <a:endParaRPr lang="en-US" dirty="0"/>
          </a:p>
        </p:txBody>
      </p:sp>
      <p:sp>
        <p:nvSpPr>
          <p:cNvPr id="4" name="Slayt Numarası Yer Tutucusu 3"/>
          <p:cNvSpPr>
            <a:spLocks noGrp="1"/>
          </p:cNvSpPr>
          <p:nvPr>
            <p:ph type="sldNum" sz="quarter" idx="12"/>
          </p:nvPr>
        </p:nvSpPr>
        <p:spPr/>
        <p:txBody>
          <a:bodyPr/>
          <a:lstStyle/>
          <a:p>
            <a:fld id="{74902AAA-502A-445D-818D-B202F961DF50}" type="slidenum">
              <a:rPr lang="en-US" smtClean="0"/>
              <a:t>9</a:t>
            </a:fld>
            <a:endParaRPr lang="en-US"/>
          </a:p>
        </p:txBody>
      </p:sp>
    </p:spTree>
    <p:extLst>
      <p:ext uri="{BB962C8B-B14F-4D97-AF65-F5344CB8AC3E}">
        <p14:creationId xmlns:p14="http://schemas.microsoft.com/office/powerpoint/2010/main" val="2751310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itişiklik">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itişiklik">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19160</TotalTime>
  <Words>791</Words>
  <Application>Microsoft Office PowerPoint</Application>
  <PresentationFormat>Custom</PresentationFormat>
  <Paragraphs>261</Paragraphs>
  <Slides>27</Slides>
  <Notes>3</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MS PGothic</vt:lpstr>
      <vt:lpstr>Arial</vt:lpstr>
      <vt:lpstr>Arial Black</vt:lpstr>
      <vt:lpstr>Calibri</vt:lpstr>
      <vt:lpstr>Helvetica Light</vt:lpstr>
      <vt:lpstr>Times New Roman</vt:lpstr>
      <vt:lpstr>Wingdings</vt:lpstr>
      <vt:lpstr>Bitişiklik</vt:lpstr>
      <vt:lpstr>PowerPoint Presentation</vt:lpstr>
      <vt:lpstr>What is the Artificial Intelligence (AI)</vt:lpstr>
      <vt:lpstr>PowerPoint Presentation</vt:lpstr>
      <vt:lpstr>The Difference Between Natural and Artificial Intelligence</vt:lpstr>
      <vt:lpstr>PowerPoint Presentation</vt:lpstr>
      <vt:lpstr>PowerPoint Presentation</vt:lpstr>
      <vt:lpstr>What are the main applications of AI in medicine?</vt:lpstr>
      <vt:lpstr>AI Application Fields in Medicine</vt:lpstr>
      <vt:lpstr>AI Applications Examples in Medicine</vt:lpstr>
      <vt:lpstr>The general structure of an AI application in medicine</vt:lpstr>
      <vt:lpstr>Medical Ethics</vt:lpstr>
      <vt:lpstr>PowerPoint Presentation</vt:lpstr>
      <vt:lpstr>PowerPoint Presentation</vt:lpstr>
      <vt:lpstr>PowerPoint Presentation</vt:lpstr>
      <vt:lpstr>PowerPoint Presentation</vt:lpstr>
      <vt:lpstr>PowerPoint Presentation</vt:lpstr>
      <vt:lpstr>Coldeway’s Quadrants</vt:lpstr>
      <vt:lpstr>Coldeway’s Quadrants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Ethics</dc:title>
  <dc:creator>cemal guvercin</dc:creator>
  <cp:lastModifiedBy>cemal guvercin</cp:lastModifiedBy>
  <cp:revision>196</cp:revision>
  <dcterms:created xsi:type="dcterms:W3CDTF">2015-10-02T15:47:58Z</dcterms:created>
  <dcterms:modified xsi:type="dcterms:W3CDTF">2015-10-19T16:22:53Z</dcterms:modified>
</cp:coreProperties>
</file>