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61" r:id="rId3"/>
    <p:sldId id="262" r:id="rId4"/>
    <p:sldId id="257" r:id="rId5"/>
    <p:sldId id="281" r:id="rId6"/>
    <p:sldId id="259" r:id="rId7"/>
    <p:sldId id="288" r:id="rId8"/>
    <p:sldId id="291" r:id="rId9"/>
    <p:sldId id="289" r:id="rId10"/>
    <p:sldId id="292" r:id="rId11"/>
    <p:sldId id="293" r:id="rId12"/>
    <p:sldId id="294" r:id="rId13"/>
    <p:sldId id="295" r:id="rId14"/>
    <p:sldId id="297" r:id="rId15"/>
    <p:sldId id="298" r:id="rId16"/>
    <p:sldId id="299" r:id="rId17"/>
    <p:sldId id="301" r:id="rId18"/>
    <p:sldId id="302" r:id="rId19"/>
    <p:sldId id="303" r:id="rId20"/>
    <p:sldId id="346" r:id="rId21"/>
    <p:sldId id="290" r:id="rId22"/>
    <p:sldId id="300" r:id="rId23"/>
    <p:sldId id="264" r:id="rId24"/>
    <p:sldId id="265" r:id="rId25"/>
    <p:sldId id="269" r:id="rId26"/>
    <p:sldId id="272" r:id="rId27"/>
    <p:sldId id="274" r:id="rId28"/>
    <p:sldId id="275" r:id="rId29"/>
    <p:sldId id="282" r:id="rId30"/>
    <p:sldId id="304" r:id="rId31"/>
    <p:sldId id="305" r:id="rId32"/>
    <p:sldId id="306" r:id="rId33"/>
    <p:sldId id="307" r:id="rId34"/>
    <p:sldId id="308" r:id="rId35"/>
    <p:sldId id="316" r:id="rId36"/>
    <p:sldId id="283" r:id="rId37"/>
    <p:sldId id="309" r:id="rId38"/>
    <p:sldId id="324" r:id="rId39"/>
    <p:sldId id="311" r:id="rId40"/>
    <p:sldId id="310" r:id="rId41"/>
    <p:sldId id="312" r:id="rId42"/>
    <p:sldId id="313" r:id="rId43"/>
    <p:sldId id="314" r:id="rId44"/>
    <p:sldId id="284" r:id="rId45"/>
    <p:sldId id="318" r:id="rId46"/>
    <p:sldId id="342" r:id="rId47"/>
    <p:sldId id="343" r:id="rId48"/>
    <p:sldId id="344" r:id="rId49"/>
    <p:sldId id="334" r:id="rId50"/>
    <p:sldId id="336" r:id="rId51"/>
    <p:sldId id="325" r:id="rId52"/>
    <p:sldId id="345" r:id="rId53"/>
    <p:sldId id="347" r:id="rId54"/>
    <p:sldId id="285" r:id="rId55"/>
    <p:sldId id="32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54" y="522"/>
      </p:cViewPr>
      <p:guideLst/>
    </p:cSldViewPr>
  </p:slideViewPr>
  <p:notesTextViewPr>
    <p:cViewPr>
      <p:scale>
        <a:sx n="1" d="1"/>
        <a:sy n="1" d="1"/>
      </p:scale>
      <p:origin x="0" y="0"/>
    </p:cViewPr>
  </p:notesTextViewPr>
  <p:sorterViewPr>
    <p:cViewPr>
      <p:scale>
        <a:sx n="100" d="100"/>
        <a:sy n="100" d="100"/>
      </p:scale>
      <p:origin x="0" y="-110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481BC-C8FD-4874-AC97-BD3798764E27}" type="datetimeFigureOut">
              <a:rPr lang="en-US" smtClean="0"/>
              <a:t>9/25/2016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F3B73-E173-45C2-B65F-B02BEF24A8B4}" type="slidenum">
              <a:rPr lang="en-US" smtClean="0"/>
              <a:t>‹#›</a:t>
            </a:fld>
            <a:endParaRPr lang="en-US"/>
          </a:p>
        </p:txBody>
      </p:sp>
    </p:spTree>
    <p:extLst>
      <p:ext uri="{BB962C8B-B14F-4D97-AF65-F5344CB8AC3E}">
        <p14:creationId xmlns:p14="http://schemas.microsoft.com/office/powerpoint/2010/main" val="1012555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2</a:t>
            </a:fld>
            <a:endParaRPr lang="en-US" altLang="en-US" sz="1200"/>
          </a:p>
        </p:txBody>
      </p:sp>
      <p:sp>
        <p:nvSpPr>
          <p:cNvPr id="38915" name="Rectangle 2"/>
          <p:cNvSpPr>
            <a:spLocks noGrp="1" noRot="1" noChangeAspect="1" noChangeArrowheads="1" noTextEdit="1"/>
          </p:cNvSpPr>
          <p:nvPr>
            <p:ph type="sldImg"/>
          </p:nvPr>
        </p:nvSpPr>
        <p:spPr>
          <a:xfrm>
            <a:off x="387350" y="674688"/>
            <a:ext cx="6224588" cy="3502025"/>
          </a:xfrm>
          <a:ln/>
        </p:spPr>
      </p:sp>
      <p:sp>
        <p:nvSpPr>
          <p:cNvPr id="38916"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0003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B16D43-C58C-4616-81A1-B021FDAE1906}" type="slidenum">
              <a:rPr lang="en-US" altLang="en-US"/>
              <a:pPr/>
              <a:t>13</a:t>
            </a:fld>
            <a:endParaRPr lang="en-US" altLang="en-US"/>
          </a:p>
        </p:txBody>
      </p:sp>
      <p:sp>
        <p:nvSpPr>
          <p:cNvPr id="388098" name="Rectangle 2"/>
          <p:cNvSpPr>
            <a:spLocks noGrp="1" noRot="1" noChangeAspect="1" noChangeArrowheads="1" noTextEdit="1"/>
          </p:cNvSpPr>
          <p:nvPr>
            <p:ph type="sldImg"/>
          </p:nvPr>
        </p:nvSpPr>
        <p:spPr>
          <a:xfrm>
            <a:off x="387350" y="674688"/>
            <a:ext cx="6224588" cy="3502025"/>
          </a:xfrm>
          <a:ln/>
        </p:spPr>
      </p:sp>
      <p:sp>
        <p:nvSpPr>
          <p:cNvPr id="388099"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146521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542AA-99DF-439E-866A-AB930BB0F2B2}" type="slidenum">
              <a:rPr lang="en-US" altLang="en-US"/>
              <a:pPr/>
              <a:t>14</a:t>
            </a:fld>
            <a:endParaRPr lang="en-US" altLang="en-US"/>
          </a:p>
        </p:txBody>
      </p:sp>
      <p:sp>
        <p:nvSpPr>
          <p:cNvPr id="396290" name="Rectangle 2"/>
          <p:cNvSpPr>
            <a:spLocks noGrp="1" noRot="1" noChangeAspect="1" noChangeArrowheads="1" noTextEdit="1"/>
          </p:cNvSpPr>
          <p:nvPr>
            <p:ph type="sldImg"/>
          </p:nvPr>
        </p:nvSpPr>
        <p:spPr>
          <a:xfrm>
            <a:off x="387350" y="674688"/>
            <a:ext cx="6224588" cy="3502025"/>
          </a:xfrm>
          <a:ln/>
        </p:spPr>
      </p:sp>
      <p:sp>
        <p:nvSpPr>
          <p:cNvPr id="396291"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1478446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E93105-13F1-440C-864E-AFBBDB9633FF}" type="slidenum">
              <a:rPr lang="en-US" altLang="en-US"/>
              <a:pPr/>
              <a:t>15</a:t>
            </a:fld>
            <a:endParaRPr lang="en-US" altLang="en-US"/>
          </a:p>
        </p:txBody>
      </p:sp>
      <p:sp>
        <p:nvSpPr>
          <p:cNvPr id="398338" name="Rectangle 2"/>
          <p:cNvSpPr>
            <a:spLocks noGrp="1" noRot="1" noChangeAspect="1" noChangeArrowheads="1" noTextEdit="1"/>
          </p:cNvSpPr>
          <p:nvPr>
            <p:ph type="sldImg"/>
          </p:nvPr>
        </p:nvSpPr>
        <p:spPr>
          <a:xfrm>
            <a:off x="387350" y="674688"/>
            <a:ext cx="6224588" cy="3502025"/>
          </a:xfrm>
          <a:ln/>
        </p:spPr>
      </p:sp>
      <p:sp>
        <p:nvSpPr>
          <p:cNvPr id="398339"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1300781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11915-62FD-4708-9C10-4E5ABDC189FE}" type="slidenum">
              <a:rPr lang="en-US" altLang="en-US"/>
              <a:pPr/>
              <a:t>16</a:t>
            </a:fld>
            <a:endParaRPr lang="en-US" altLang="en-US"/>
          </a:p>
        </p:txBody>
      </p:sp>
      <p:sp>
        <p:nvSpPr>
          <p:cNvPr id="400386" name="Rectangle 2"/>
          <p:cNvSpPr>
            <a:spLocks noGrp="1" noRot="1" noChangeAspect="1" noChangeArrowheads="1" noTextEdit="1"/>
          </p:cNvSpPr>
          <p:nvPr>
            <p:ph type="sldImg"/>
          </p:nvPr>
        </p:nvSpPr>
        <p:spPr>
          <a:xfrm>
            <a:off x="387350" y="674688"/>
            <a:ext cx="6224588" cy="3502025"/>
          </a:xfrm>
          <a:ln/>
        </p:spPr>
      </p:sp>
      <p:sp>
        <p:nvSpPr>
          <p:cNvPr id="400387"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344840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11915-62FD-4708-9C10-4E5ABDC189FE}" type="slidenum">
              <a:rPr lang="en-US" altLang="en-US"/>
              <a:pPr/>
              <a:t>17</a:t>
            </a:fld>
            <a:endParaRPr lang="en-US" altLang="en-US"/>
          </a:p>
        </p:txBody>
      </p:sp>
      <p:sp>
        <p:nvSpPr>
          <p:cNvPr id="400386" name="Rectangle 2"/>
          <p:cNvSpPr>
            <a:spLocks noGrp="1" noRot="1" noChangeAspect="1" noChangeArrowheads="1" noTextEdit="1"/>
          </p:cNvSpPr>
          <p:nvPr>
            <p:ph type="sldImg"/>
          </p:nvPr>
        </p:nvSpPr>
        <p:spPr>
          <a:xfrm>
            <a:off x="387350" y="674688"/>
            <a:ext cx="6224588" cy="3502025"/>
          </a:xfrm>
          <a:ln/>
        </p:spPr>
      </p:sp>
      <p:sp>
        <p:nvSpPr>
          <p:cNvPr id="400387"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2460916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91471F12-6496-410F-8786-93DC8F292DAD}" type="slidenum">
              <a:rPr lang="en-US" altLang="en-US" sz="1200"/>
              <a:pPr/>
              <a:t>18</a:t>
            </a:fld>
            <a:endParaRPr lang="en-US" altLang="en-US" sz="1200"/>
          </a:p>
        </p:txBody>
      </p:sp>
      <p:sp>
        <p:nvSpPr>
          <p:cNvPr id="46083" name="Rectangle 2"/>
          <p:cNvSpPr>
            <a:spLocks noGrp="1" noRot="1" noChangeAspect="1" noChangeArrowheads="1" noTextEdit="1"/>
          </p:cNvSpPr>
          <p:nvPr>
            <p:ph type="sldImg"/>
          </p:nvPr>
        </p:nvSpPr>
        <p:spPr>
          <a:xfrm>
            <a:off x="387350" y="674688"/>
            <a:ext cx="6224588" cy="3502025"/>
          </a:xfrm>
          <a:ln/>
        </p:spPr>
      </p:sp>
      <p:sp>
        <p:nvSpPr>
          <p:cNvPr id="4608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81497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E2B5DCBE-1D6F-410A-99E8-BB766743A862}" type="slidenum">
              <a:rPr lang="en-US" altLang="en-US" sz="1200"/>
              <a:pPr/>
              <a:t>19</a:t>
            </a:fld>
            <a:endParaRPr lang="en-US" altLang="en-US" sz="1200"/>
          </a:p>
        </p:txBody>
      </p:sp>
      <p:sp>
        <p:nvSpPr>
          <p:cNvPr id="47107" name="Rectangle 2"/>
          <p:cNvSpPr>
            <a:spLocks noGrp="1" noRot="1" noChangeAspect="1" noChangeArrowheads="1" noTextEdit="1"/>
          </p:cNvSpPr>
          <p:nvPr>
            <p:ph type="sldImg"/>
          </p:nvPr>
        </p:nvSpPr>
        <p:spPr>
          <a:xfrm>
            <a:off x="387350" y="674688"/>
            <a:ext cx="6224588" cy="3502025"/>
          </a:xfrm>
          <a:ln/>
        </p:spPr>
      </p:sp>
      <p:sp>
        <p:nvSpPr>
          <p:cNvPr id="47108"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83738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20</a:t>
            </a:fld>
            <a:endParaRPr lang="en-US" altLang="en-US" sz="1200"/>
          </a:p>
        </p:txBody>
      </p:sp>
      <p:sp>
        <p:nvSpPr>
          <p:cNvPr id="38915" name="Rectangle 2"/>
          <p:cNvSpPr>
            <a:spLocks noGrp="1" noRot="1" noChangeAspect="1" noChangeArrowheads="1" noTextEdit="1"/>
          </p:cNvSpPr>
          <p:nvPr>
            <p:ph type="sldImg"/>
          </p:nvPr>
        </p:nvSpPr>
        <p:spPr>
          <a:xfrm>
            <a:off x="387350" y="674688"/>
            <a:ext cx="6224588" cy="3502025"/>
          </a:xfrm>
          <a:ln/>
        </p:spPr>
      </p:sp>
      <p:sp>
        <p:nvSpPr>
          <p:cNvPr id="38916"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05494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118418B0-0913-4A1D-89A4-781D12697A04}" type="slidenum">
              <a:rPr lang="en-US" altLang="en-US" sz="1200"/>
              <a:pPr/>
              <a:t>21</a:t>
            </a:fld>
            <a:endParaRPr lang="en-US" altLang="en-US" sz="1200"/>
          </a:p>
        </p:txBody>
      </p:sp>
      <p:sp>
        <p:nvSpPr>
          <p:cNvPr id="39939" name="Rectangle 2"/>
          <p:cNvSpPr>
            <a:spLocks noGrp="1" noRot="1" noChangeAspect="1" noChangeArrowheads="1" noTextEdit="1"/>
          </p:cNvSpPr>
          <p:nvPr>
            <p:ph type="sldImg"/>
          </p:nvPr>
        </p:nvSpPr>
        <p:spPr>
          <a:xfrm>
            <a:off x="387350" y="674688"/>
            <a:ext cx="6224588" cy="3502025"/>
          </a:xfrm>
          <a:ln/>
        </p:spPr>
      </p:sp>
      <p:sp>
        <p:nvSpPr>
          <p:cNvPr id="39940"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83890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DFD07-B817-4AE1-B56A-C5F6A4E17700}" type="slidenum">
              <a:rPr lang="en-US" altLang="en-US"/>
              <a:pPr/>
              <a:t>22</a:t>
            </a:fld>
            <a:endParaRPr lang="en-US" altLang="en-US"/>
          </a:p>
        </p:txBody>
      </p:sp>
      <p:sp>
        <p:nvSpPr>
          <p:cNvPr id="394242" name="Rectangle 2"/>
          <p:cNvSpPr>
            <a:spLocks noGrp="1" noRot="1" noChangeAspect="1" noChangeArrowheads="1" noTextEdit="1"/>
          </p:cNvSpPr>
          <p:nvPr>
            <p:ph type="sldImg"/>
          </p:nvPr>
        </p:nvSpPr>
        <p:spPr>
          <a:xfrm>
            <a:off x="387350" y="674688"/>
            <a:ext cx="6224588" cy="3502025"/>
          </a:xfrm>
          <a:ln/>
        </p:spPr>
      </p:sp>
      <p:sp>
        <p:nvSpPr>
          <p:cNvPr id="394243"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148432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3</a:t>
            </a:fld>
            <a:endParaRPr lang="en-US" altLang="en-US" sz="1200"/>
          </a:p>
        </p:txBody>
      </p:sp>
      <p:sp>
        <p:nvSpPr>
          <p:cNvPr id="38915" name="Rectangle 2"/>
          <p:cNvSpPr>
            <a:spLocks noGrp="1" noRot="1" noChangeAspect="1" noChangeArrowheads="1" noTextEdit="1"/>
          </p:cNvSpPr>
          <p:nvPr>
            <p:ph type="sldImg"/>
          </p:nvPr>
        </p:nvSpPr>
        <p:spPr>
          <a:xfrm>
            <a:off x="387350" y="674688"/>
            <a:ext cx="6224588" cy="3502025"/>
          </a:xfrm>
          <a:ln/>
        </p:spPr>
      </p:sp>
      <p:sp>
        <p:nvSpPr>
          <p:cNvPr id="38916"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36358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97501C3A-FB67-4769-8FF8-487F306EEF52}" type="slidenum">
              <a:rPr lang="en-US" altLang="en-US" sz="1200"/>
              <a:pPr/>
              <a:t>23</a:t>
            </a:fld>
            <a:endParaRPr lang="en-US" altLang="en-US" sz="1200"/>
          </a:p>
        </p:txBody>
      </p:sp>
      <p:sp>
        <p:nvSpPr>
          <p:cNvPr id="40963" name="Rectangle 2"/>
          <p:cNvSpPr>
            <a:spLocks noGrp="1" noRot="1" noChangeAspect="1" noChangeArrowheads="1" noTextEdit="1"/>
          </p:cNvSpPr>
          <p:nvPr>
            <p:ph type="sldImg"/>
          </p:nvPr>
        </p:nvSpPr>
        <p:spPr>
          <a:xfrm>
            <a:off x="387350" y="674688"/>
            <a:ext cx="6224588" cy="3502025"/>
          </a:xfrm>
          <a:ln/>
        </p:spPr>
      </p:sp>
      <p:sp>
        <p:nvSpPr>
          <p:cNvPr id="4096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19932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AD7FFAC0-72E1-4631-BF94-BD918AFF98DC}" type="slidenum">
              <a:rPr lang="en-US" altLang="en-US" sz="1200"/>
              <a:pPr/>
              <a:t>24</a:t>
            </a:fld>
            <a:endParaRPr lang="en-US" altLang="en-US" sz="1200"/>
          </a:p>
        </p:txBody>
      </p:sp>
      <p:sp>
        <p:nvSpPr>
          <p:cNvPr id="41987" name="Rectangle 2"/>
          <p:cNvSpPr>
            <a:spLocks noGrp="1" noRot="1" noChangeAspect="1" noChangeArrowheads="1" noTextEdit="1"/>
          </p:cNvSpPr>
          <p:nvPr>
            <p:ph type="sldImg"/>
          </p:nvPr>
        </p:nvSpPr>
        <p:spPr>
          <a:xfrm>
            <a:off x="387350" y="674688"/>
            <a:ext cx="6224588" cy="3502025"/>
          </a:xfrm>
          <a:ln/>
        </p:spPr>
      </p:sp>
      <p:sp>
        <p:nvSpPr>
          <p:cNvPr id="41988"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58375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532700C1-B855-40A1-A871-C8B0589950F4}" type="slidenum">
              <a:rPr lang="en-US" altLang="en-US" sz="1200"/>
              <a:pPr/>
              <a:t>26</a:t>
            </a:fld>
            <a:endParaRPr lang="en-US" altLang="en-US" sz="1200"/>
          </a:p>
        </p:txBody>
      </p:sp>
      <p:sp>
        <p:nvSpPr>
          <p:cNvPr id="48131" name="Rectangle 2"/>
          <p:cNvSpPr>
            <a:spLocks noGrp="1" noRot="1" noChangeAspect="1" noChangeArrowheads="1" noTextEdit="1"/>
          </p:cNvSpPr>
          <p:nvPr>
            <p:ph type="sldImg"/>
          </p:nvPr>
        </p:nvSpPr>
        <p:spPr>
          <a:xfrm>
            <a:off x="387350" y="674688"/>
            <a:ext cx="6224588" cy="3502025"/>
          </a:xfrm>
          <a:ln/>
        </p:spPr>
      </p:sp>
      <p:sp>
        <p:nvSpPr>
          <p:cNvPr id="48132"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53419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B51E4C14-097C-47A5-8EC1-ED0A5A70BE68}" type="slidenum">
              <a:rPr lang="en-US" altLang="en-US" sz="1200"/>
              <a:pPr/>
              <a:t>27</a:t>
            </a:fld>
            <a:endParaRPr lang="en-US" altLang="en-US" sz="1200"/>
          </a:p>
        </p:txBody>
      </p:sp>
      <p:sp>
        <p:nvSpPr>
          <p:cNvPr id="50179" name="Rectangle 2"/>
          <p:cNvSpPr>
            <a:spLocks noGrp="1" noRot="1" noChangeAspect="1" noChangeArrowheads="1" noTextEdit="1"/>
          </p:cNvSpPr>
          <p:nvPr>
            <p:ph type="sldImg"/>
          </p:nvPr>
        </p:nvSpPr>
        <p:spPr>
          <a:xfrm>
            <a:off x="387350" y="674688"/>
            <a:ext cx="6224588" cy="3502025"/>
          </a:xfrm>
          <a:ln/>
        </p:spPr>
      </p:sp>
      <p:sp>
        <p:nvSpPr>
          <p:cNvPr id="50180"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44437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28</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77342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29</a:t>
            </a:fld>
            <a:endParaRPr lang="en-US" altLang="en-US" sz="1200"/>
          </a:p>
        </p:txBody>
      </p:sp>
      <p:sp>
        <p:nvSpPr>
          <p:cNvPr id="38915" name="Rectangle 2"/>
          <p:cNvSpPr>
            <a:spLocks noGrp="1" noRot="1" noChangeAspect="1" noChangeArrowheads="1" noTextEdit="1"/>
          </p:cNvSpPr>
          <p:nvPr>
            <p:ph type="sldImg"/>
          </p:nvPr>
        </p:nvSpPr>
        <p:spPr>
          <a:xfrm>
            <a:off x="387350" y="674688"/>
            <a:ext cx="6224588" cy="3502025"/>
          </a:xfrm>
          <a:ln/>
        </p:spPr>
      </p:sp>
      <p:sp>
        <p:nvSpPr>
          <p:cNvPr id="38916"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22708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30</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51600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31</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88862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32</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99028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33</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5496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5</a:t>
            </a:fld>
            <a:endParaRPr lang="en-US" altLang="en-US" sz="1200"/>
          </a:p>
        </p:txBody>
      </p:sp>
      <p:sp>
        <p:nvSpPr>
          <p:cNvPr id="38915" name="Rectangle 2"/>
          <p:cNvSpPr>
            <a:spLocks noGrp="1" noRot="1" noChangeAspect="1" noChangeArrowheads="1" noTextEdit="1"/>
          </p:cNvSpPr>
          <p:nvPr>
            <p:ph type="sldImg"/>
          </p:nvPr>
        </p:nvSpPr>
        <p:spPr>
          <a:xfrm>
            <a:off x="387350" y="674688"/>
            <a:ext cx="6224588" cy="3502025"/>
          </a:xfrm>
          <a:ln/>
        </p:spPr>
      </p:sp>
      <p:sp>
        <p:nvSpPr>
          <p:cNvPr id="38916"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15083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34</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40582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35</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32572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36</a:t>
            </a:fld>
            <a:endParaRPr lang="en-US" altLang="en-US" sz="1200"/>
          </a:p>
        </p:txBody>
      </p:sp>
      <p:sp>
        <p:nvSpPr>
          <p:cNvPr id="38915" name="Rectangle 2"/>
          <p:cNvSpPr>
            <a:spLocks noGrp="1" noRot="1" noChangeAspect="1" noChangeArrowheads="1" noTextEdit="1"/>
          </p:cNvSpPr>
          <p:nvPr>
            <p:ph type="sldImg"/>
          </p:nvPr>
        </p:nvSpPr>
        <p:spPr>
          <a:xfrm>
            <a:off x="387350" y="674688"/>
            <a:ext cx="6224588" cy="3502025"/>
          </a:xfrm>
          <a:ln/>
        </p:spPr>
      </p:sp>
      <p:sp>
        <p:nvSpPr>
          <p:cNvPr id="38916"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68574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37</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45305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38</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0532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39</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91826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40</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7143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41</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53244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42</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14655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43</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5840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118418B0-0913-4A1D-89A4-781D12697A04}" type="slidenum">
              <a:rPr lang="en-US" altLang="en-US" sz="1200"/>
              <a:pPr/>
              <a:t>7</a:t>
            </a:fld>
            <a:endParaRPr lang="en-US" altLang="en-US" sz="1200"/>
          </a:p>
        </p:txBody>
      </p:sp>
      <p:sp>
        <p:nvSpPr>
          <p:cNvPr id="39939" name="Rectangle 2"/>
          <p:cNvSpPr>
            <a:spLocks noGrp="1" noRot="1" noChangeAspect="1" noChangeArrowheads="1" noTextEdit="1"/>
          </p:cNvSpPr>
          <p:nvPr>
            <p:ph type="sldImg"/>
          </p:nvPr>
        </p:nvSpPr>
        <p:spPr>
          <a:xfrm>
            <a:off x="387350" y="674688"/>
            <a:ext cx="6224588" cy="3502025"/>
          </a:xfrm>
          <a:ln/>
        </p:spPr>
      </p:sp>
      <p:sp>
        <p:nvSpPr>
          <p:cNvPr id="39940"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218544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44</a:t>
            </a:fld>
            <a:endParaRPr lang="en-US" altLang="en-US" sz="1200"/>
          </a:p>
        </p:txBody>
      </p:sp>
      <p:sp>
        <p:nvSpPr>
          <p:cNvPr id="38915" name="Rectangle 2"/>
          <p:cNvSpPr>
            <a:spLocks noGrp="1" noRot="1" noChangeAspect="1" noChangeArrowheads="1" noTextEdit="1"/>
          </p:cNvSpPr>
          <p:nvPr>
            <p:ph type="sldImg"/>
          </p:nvPr>
        </p:nvSpPr>
        <p:spPr>
          <a:xfrm>
            <a:off x="387350" y="674688"/>
            <a:ext cx="6224588" cy="3502025"/>
          </a:xfrm>
          <a:ln/>
        </p:spPr>
      </p:sp>
      <p:sp>
        <p:nvSpPr>
          <p:cNvPr id="38916"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37425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45</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652388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46</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35706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47</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22185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48</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318851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03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B97DD8-2873-4249-ABE2-93509A1855AF}" type="slidenum">
              <a:rPr lang="en-US" smtClean="0"/>
              <a:pPr fontAlgn="base">
                <a:spcBef>
                  <a:spcPct val="0"/>
                </a:spcBef>
                <a:spcAft>
                  <a:spcPct val="0"/>
                </a:spcAft>
                <a:defRPr/>
              </a:pPr>
              <a:t>49</a:t>
            </a:fld>
            <a:endParaRPr lang="en-US" smtClean="0"/>
          </a:p>
        </p:txBody>
      </p:sp>
    </p:spTree>
    <p:extLst>
      <p:ext uri="{BB962C8B-B14F-4D97-AF65-F5344CB8AC3E}">
        <p14:creationId xmlns:p14="http://schemas.microsoft.com/office/powerpoint/2010/main" val="1143743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44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0F39AB-F8AF-43C9-891F-B8EE098159F0}" type="slidenum">
              <a:rPr lang="en-US" smtClean="0"/>
              <a:pPr fontAlgn="base">
                <a:spcBef>
                  <a:spcPct val="0"/>
                </a:spcBef>
                <a:spcAft>
                  <a:spcPct val="0"/>
                </a:spcAft>
                <a:defRPr/>
              </a:pPr>
              <a:t>50</a:t>
            </a:fld>
            <a:endParaRPr lang="en-US" smtClean="0"/>
          </a:p>
        </p:txBody>
      </p:sp>
    </p:spTree>
    <p:extLst>
      <p:ext uri="{BB962C8B-B14F-4D97-AF65-F5344CB8AC3E}">
        <p14:creationId xmlns:p14="http://schemas.microsoft.com/office/powerpoint/2010/main" val="7529575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itchFamily="34" charset="0"/>
                <a:cs typeface="Arial" charset="0"/>
              </a:defRPr>
            </a:lvl1pPr>
            <a:lvl2pPr marL="765552" indent="-294443">
              <a:defRPr sz="2800" b="1">
                <a:solidFill>
                  <a:srgbClr val="CC3300"/>
                </a:solidFill>
                <a:latin typeface="Tahoma" pitchFamily="34" charset="0"/>
                <a:cs typeface="Arial" charset="0"/>
              </a:defRPr>
            </a:lvl2pPr>
            <a:lvl3pPr marL="1177773" indent="-235555">
              <a:defRPr sz="2800" b="1">
                <a:solidFill>
                  <a:srgbClr val="CC3300"/>
                </a:solidFill>
                <a:latin typeface="Tahoma" pitchFamily="34" charset="0"/>
                <a:cs typeface="Arial" charset="0"/>
              </a:defRPr>
            </a:lvl3pPr>
            <a:lvl4pPr marL="1648882" indent="-235555">
              <a:defRPr sz="2800" b="1">
                <a:solidFill>
                  <a:srgbClr val="CC3300"/>
                </a:solidFill>
                <a:latin typeface="Tahoma" pitchFamily="34" charset="0"/>
                <a:cs typeface="Arial" charset="0"/>
              </a:defRPr>
            </a:lvl4pPr>
            <a:lvl5pPr marL="2119992" indent="-235555">
              <a:defRPr sz="2800" b="1">
                <a:solidFill>
                  <a:srgbClr val="CC3300"/>
                </a:solidFill>
                <a:latin typeface="Tahoma" pitchFamily="34" charset="0"/>
                <a:cs typeface="Arial" charset="0"/>
              </a:defRPr>
            </a:lvl5pPr>
            <a:lvl6pPr marL="2591101" indent="-235555" fontAlgn="base">
              <a:spcBef>
                <a:spcPct val="0"/>
              </a:spcBef>
              <a:spcAft>
                <a:spcPct val="0"/>
              </a:spcAft>
              <a:defRPr sz="2800" b="1">
                <a:solidFill>
                  <a:srgbClr val="CC3300"/>
                </a:solidFill>
                <a:latin typeface="Tahoma" pitchFamily="34" charset="0"/>
                <a:cs typeface="Arial" charset="0"/>
              </a:defRPr>
            </a:lvl6pPr>
            <a:lvl7pPr marL="3062210" indent="-235555" fontAlgn="base">
              <a:spcBef>
                <a:spcPct val="0"/>
              </a:spcBef>
              <a:spcAft>
                <a:spcPct val="0"/>
              </a:spcAft>
              <a:defRPr sz="2800" b="1">
                <a:solidFill>
                  <a:srgbClr val="CC3300"/>
                </a:solidFill>
                <a:latin typeface="Tahoma" pitchFamily="34" charset="0"/>
                <a:cs typeface="Arial" charset="0"/>
              </a:defRPr>
            </a:lvl7pPr>
            <a:lvl8pPr marL="3533320" indent="-235555" fontAlgn="base">
              <a:spcBef>
                <a:spcPct val="0"/>
              </a:spcBef>
              <a:spcAft>
                <a:spcPct val="0"/>
              </a:spcAft>
              <a:defRPr sz="2800" b="1">
                <a:solidFill>
                  <a:srgbClr val="CC3300"/>
                </a:solidFill>
                <a:latin typeface="Tahoma" pitchFamily="34" charset="0"/>
                <a:cs typeface="Arial" charset="0"/>
              </a:defRPr>
            </a:lvl8pPr>
            <a:lvl9pPr marL="4004429" indent="-235555" fontAlgn="base">
              <a:spcBef>
                <a:spcPct val="0"/>
              </a:spcBef>
              <a:spcAft>
                <a:spcPct val="0"/>
              </a:spcAft>
              <a:defRPr sz="2800" b="1">
                <a:solidFill>
                  <a:srgbClr val="CC3300"/>
                </a:solidFill>
                <a:latin typeface="Tahoma" pitchFamily="34" charset="0"/>
                <a:cs typeface="Arial" charset="0"/>
              </a:defRPr>
            </a:lvl9pPr>
          </a:lstStyle>
          <a:p>
            <a:fld id="{98BE9EF1-50DD-4A08-B8BB-2FE5C1F2DD78}" type="slidenum">
              <a:rPr lang="en-US" sz="1200" b="0">
                <a:solidFill>
                  <a:schemeClr val="tx1"/>
                </a:solidFill>
                <a:latin typeface="Times New Roman" pitchFamily="18" charset="0"/>
              </a:rPr>
              <a:pPr/>
              <a:t>51</a:t>
            </a:fld>
            <a:endParaRPr lang="en-US" sz="1200" b="0">
              <a:solidFill>
                <a:schemeClr val="tx1"/>
              </a:solidFill>
              <a:latin typeface="Times New Roman" pitchFamily="18" charset="0"/>
            </a:endParaRPr>
          </a:p>
        </p:txBody>
      </p:sp>
    </p:spTree>
    <p:extLst>
      <p:ext uri="{BB962C8B-B14F-4D97-AF65-F5344CB8AC3E}">
        <p14:creationId xmlns:p14="http://schemas.microsoft.com/office/powerpoint/2010/main" val="24612740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44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0F39AB-F8AF-43C9-891F-B8EE098159F0}" type="slidenum">
              <a:rPr lang="en-US" smtClean="0"/>
              <a:pPr fontAlgn="base">
                <a:spcBef>
                  <a:spcPct val="0"/>
                </a:spcBef>
                <a:spcAft>
                  <a:spcPct val="0"/>
                </a:spcAft>
                <a:defRPr/>
              </a:pPr>
              <a:t>52</a:t>
            </a:fld>
            <a:endParaRPr lang="en-US" smtClean="0"/>
          </a:p>
        </p:txBody>
      </p:sp>
    </p:spTree>
    <p:extLst>
      <p:ext uri="{BB962C8B-B14F-4D97-AF65-F5344CB8AC3E}">
        <p14:creationId xmlns:p14="http://schemas.microsoft.com/office/powerpoint/2010/main" val="18278454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44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0F39AB-F8AF-43C9-891F-B8EE098159F0}" type="slidenum">
              <a:rPr lang="en-US" smtClean="0"/>
              <a:pPr fontAlgn="base">
                <a:spcBef>
                  <a:spcPct val="0"/>
                </a:spcBef>
                <a:spcAft>
                  <a:spcPct val="0"/>
                </a:spcAft>
                <a:defRPr/>
              </a:pPr>
              <a:t>53</a:t>
            </a:fld>
            <a:endParaRPr lang="en-US" smtClean="0"/>
          </a:p>
        </p:txBody>
      </p:sp>
    </p:spTree>
    <p:extLst>
      <p:ext uri="{BB962C8B-B14F-4D97-AF65-F5344CB8AC3E}">
        <p14:creationId xmlns:p14="http://schemas.microsoft.com/office/powerpoint/2010/main" val="298349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118418B0-0913-4A1D-89A4-781D12697A04}" type="slidenum">
              <a:rPr lang="en-US" altLang="en-US" sz="1200"/>
              <a:pPr/>
              <a:t>8</a:t>
            </a:fld>
            <a:endParaRPr lang="en-US" altLang="en-US" sz="1200"/>
          </a:p>
        </p:txBody>
      </p:sp>
      <p:sp>
        <p:nvSpPr>
          <p:cNvPr id="39939" name="Rectangle 2"/>
          <p:cNvSpPr>
            <a:spLocks noGrp="1" noRot="1" noChangeAspect="1" noChangeArrowheads="1" noTextEdit="1"/>
          </p:cNvSpPr>
          <p:nvPr>
            <p:ph type="sldImg"/>
          </p:nvPr>
        </p:nvSpPr>
        <p:spPr>
          <a:xfrm>
            <a:off x="387350" y="674688"/>
            <a:ext cx="6224588" cy="3502025"/>
          </a:xfrm>
          <a:ln/>
        </p:spPr>
      </p:sp>
      <p:sp>
        <p:nvSpPr>
          <p:cNvPr id="39940"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982787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37CD84D6-A37C-4066-8057-22ADF90E1769}" type="slidenum">
              <a:rPr lang="en-US" altLang="en-US" sz="1200"/>
              <a:pPr/>
              <a:t>54</a:t>
            </a:fld>
            <a:endParaRPr lang="en-US" altLang="en-US" sz="1200"/>
          </a:p>
        </p:txBody>
      </p:sp>
      <p:sp>
        <p:nvSpPr>
          <p:cNvPr id="38915" name="Rectangle 2"/>
          <p:cNvSpPr>
            <a:spLocks noGrp="1" noRot="1" noChangeAspect="1" noChangeArrowheads="1" noTextEdit="1"/>
          </p:cNvSpPr>
          <p:nvPr>
            <p:ph type="sldImg"/>
          </p:nvPr>
        </p:nvSpPr>
        <p:spPr>
          <a:xfrm>
            <a:off x="387350" y="674688"/>
            <a:ext cx="6224588" cy="3502025"/>
          </a:xfrm>
          <a:ln/>
        </p:spPr>
      </p:sp>
      <p:sp>
        <p:nvSpPr>
          <p:cNvPr id="38916"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07742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D53C51BA-0E7A-4F28-95B6-DA6DD90650A9}" type="slidenum">
              <a:rPr lang="en-US" altLang="en-US" sz="1200"/>
              <a:pPr/>
              <a:t>55</a:t>
            </a:fld>
            <a:endParaRPr lang="en-US" altLang="en-US" sz="1200"/>
          </a:p>
        </p:txBody>
      </p:sp>
      <p:sp>
        <p:nvSpPr>
          <p:cNvPr id="51203" name="Rectangle 2"/>
          <p:cNvSpPr>
            <a:spLocks noGrp="1" noRot="1" noChangeAspect="1" noChangeArrowheads="1" noTextEdit="1"/>
          </p:cNvSpPr>
          <p:nvPr>
            <p:ph type="sldImg"/>
          </p:nvPr>
        </p:nvSpPr>
        <p:spPr>
          <a:xfrm>
            <a:off x="387350" y="674688"/>
            <a:ext cx="6224588" cy="3502025"/>
          </a:xfrm>
          <a:ln/>
        </p:spPr>
      </p:sp>
      <p:sp>
        <p:nvSpPr>
          <p:cNvPr id="51204"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1461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tx1"/>
                </a:solidFill>
                <a:latin typeface="Times New Roman" panose="02020603050405020304" pitchFamily="18" charset="0"/>
              </a:defRPr>
            </a:lvl1pPr>
            <a:lvl2pPr marL="742950" indent="-285750" defTabSz="928688">
              <a:defRPr sz="2400">
                <a:solidFill>
                  <a:schemeClr val="tx1"/>
                </a:solidFill>
                <a:latin typeface="Times New Roman" panose="02020603050405020304" pitchFamily="18" charset="0"/>
              </a:defRPr>
            </a:lvl2pPr>
            <a:lvl3pPr marL="1143000" indent="-228600" defTabSz="928688">
              <a:defRPr sz="2400">
                <a:solidFill>
                  <a:schemeClr val="tx1"/>
                </a:solidFill>
                <a:latin typeface="Times New Roman" panose="02020603050405020304" pitchFamily="18" charset="0"/>
              </a:defRPr>
            </a:lvl3pPr>
            <a:lvl4pPr marL="1600200" indent="-228600" defTabSz="928688">
              <a:defRPr sz="2400">
                <a:solidFill>
                  <a:schemeClr val="tx1"/>
                </a:solidFill>
                <a:latin typeface="Times New Roman" panose="02020603050405020304" pitchFamily="18" charset="0"/>
              </a:defRPr>
            </a:lvl4pPr>
            <a:lvl5pPr marL="2057400" indent="-228600" defTabSz="928688">
              <a:defRPr sz="2400">
                <a:solidFill>
                  <a:schemeClr val="tx1"/>
                </a:solidFill>
                <a:latin typeface="Times New Roman" panose="02020603050405020304" pitchFamily="18" charset="0"/>
              </a:defRPr>
            </a:lvl5pPr>
            <a:lvl6pPr marL="25146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28688" eaLnBrk="0" fontAlgn="base" hangingPunct="0">
              <a:spcBef>
                <a:spcPct val="0"/>
              </a:spcBef>
              <a:spcAft>
                <a:spcPct val="0"/>
              </a:spcAft>
              <a:defRPr sz="2400">
                <a:solidFill>
                  <a:schemeClr val="tx1"/>
                </a:solidFill>
                <a:latin typeface="Times New Roman" panose="02020603050405020304" pitchFamily="18" charset="0"/>
              </a:defRPr>
            </a:lvl9pPr>
          </a:lstStyle>
          <a:p>
            <a:fld id="{118418B0-0913-4A1D-89A4-781D12697A04}" type="slidenum">
              <a:rPr lang="en-US" altLang="en-US" sz="1200"/>
              <a:pPr/>
              <a:t>9</a:t>
            </a:fld>
            <a:endParaRPr lang="en-US" altLang="en-US" sz="1200"/>
          </a:p>
        </p:txBody>
      </p:sp>
      <p:sp>
        <p:nvSpPr>
          <p:cNvPr id="39939" name="Rectangle 2"/>
          <p:cNvSpPr>
            <a:spLocks noGrp="1" noRot="1" noChangeAspect="1" noChangeArrowheads="1" noTextEdit="1"/>
          </p:cNvSpPr>
          <p:nvPr>
            <p:ph type="sldImg"/>
          </p:nvPr>
        </p:nvSpPr>
        <p:spPr>
          <a:xfrm>
            <a:off x="387350" y="674688"/>
            <a:ext cx="6224588" cy="3502025"/>
          </a:xfrm>
          <a:ln/>
        </p:spPr>
      </p:sp>
      <p:sp>
        <p:nvSpPr>
          <p:cNvPr id="39940" name="Rectangle 3"/>
          <p:cNvSpPr>
            <a:spLocks noGrp="1" noChangeArrowheads="1"/>
          </p:cNvSpPr>
          <p:nvPr>
            <p:ph type="body" idx="1"/>
          </p:nvPr>
        </p:nvSpPr>
        <p:spPr>
          <a:xfrm>
            <a:off x="963613" y="4413250"/>
            <a:ext cx="5070475" cy="4202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5155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7BA13-072B-47E8-912C-F8388ADE0F9E}" type="slidenum">
              <a:rPr lang="en-US" altLang="en-US"/>
              <a:pPr/>
              <a:t>10</a:t>
            </a:fld>
            <a:endParaRPr lang="en-US" altLang="en-US"/>
          </a:p>
        </p:txBody>
      </p:sp>
      <p:sp>
        <p:nvSpPr>
          <p:cNvPr id="384002" name="Rectangle 2"/>
          <p:cNvSpPr>
            <a:spLocks noGrp="1" noRot="1" noChangeAspect="1" noChangeArrowheads="1" noTextEdit="1"/>
          </p:cNvSpPr>
          <p:nvPr>
            <p:ph type="sldImg"/>
          </p:nvPr>
        </p:nvSpPr>
        <p:spPr>
          <a:xfrm>
            <a:off x="387350" y="674688"/>
            <a:ext cx="6224588" cy="3502025"/>
          </a:xfrm>
          <a:ln/>
        </p:spPr>
      </p:sp>
      <p:sp>
        <p:nvSpPr>
          <p:cNvPr id="384003"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3360465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2184F-50F6-46B6-B58F-D420839EAD8B}" type="slidenum">
              <a:rPr lang="en-US" altLang="en-US"/>
              <a:pPr/>
              <a:t>11</a:t>
            </a:fld>
            <a:endParaRPr lang="en-US" altLang="en-US"/>
          </a:p>
        </p:txBody>
      </p:sp>
      <p:sp>
        <p:nvSpPr>
          <p:cNvPr id="386050" name="Rectangle 2"/>
          <p:cNvSpPr>
            <a:spLocks noGrp="1" noRot="1" noChangeAspect="1" noChangeArrowheads="1" noTextEdit="1"/>
          </p:cNvSpPr>
          <p:nvPr>
            <p:ph type="sldImg"/>
          </p:nvPr>
        </p:nvSpPr>
        <p:spPr>
          <a:xfrm>
            <a:off x="387350" y="674688"/>
            <a:ext cx="6224588" cy="3502025"/>
          </a:xfrm>
          <a:ln/>
        </p:spPr>
      </p:sp>
      <p:sp>
        <p:nvSpPr>
          <p:cNvPr id="386051"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281124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ED1142-1F21-4DA2-8905-9935B680D102}" type="slidenum">
              <a:rPr lang="en-US" altLang="en-US"/>
              <a:pPr/>
              <a:t>12</a:t>
            </a:fld>
            <a:endParaRPr lang="en-US" altLang="en-US"/>
          </a:p>
        </p:txBody>
      </p:sp>
      <p:sp>
        <p:nvSpPr>
          <p:cNvPr id="392194" name="Rectangle 2"/>
          <p:cNvSpPr>
            <a:spLocks noGrp="1" noRot="1" noChangeAspect="1" noChangeArrowheads="1" noTextEdit="1"/>
          </p:cNvSpPr>
          <p:nvPr>
            <p:ph type="sldImg"/>
          </p:nvPr>
        </p:nvSpPr>
        <p:spPr>
          <a:xfrm>
            <a:off x="387350" y="674688"/>
            <a:ext cx="6224588" cy="3502025"/>
          </a:xfrm>
          <a:ln/>
        </p:spPr>
      </p:sp>
      <p:sp>
        <p:nvSpPr>
          <p:cNvPr id="392195" name="Rectangle 3"/>
          <p:cNvSpPr>
            <a:spLocks noGrp="1" noChangeArrowheads="1"/>
          </p:cNvSpPr>
          <p:nvPr>
            <p:ph type="body" idx="1"/>
          </p:nvPr>
        </p:nvSpPr>
        <p:spPr>
          <a:xfrm>
            <a:off x="963613" y="4413250"/>
            <a:ext cx="5070475" cy="4202113"/>
          </a:xfrm>
        </p:spPr>
        <p:txBody>
          <a:bodyPr/>
          <a:lstStyle/>
          <a:p>
            <a:endParaRPr lang="en-US" altLang="en-US"/>
          </a:p>
        </p:txBody>
      </p:sp>
    </p:spTree>
    <p:extLst>
      <p:ext uri="{BB962C8B-B14F-4D97-AF65-F5344CB8AC3E}">
        <p14:creationId xmlns:p14="http://schemas.microsoft.com/office/powerpoint/2010/main" val="59071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1/4/2010</a:t>
            </a:r>
            <a:endParaRPr lang="en-US"/>
          </a:p>
        </p:txBody>
      </p:sp>
      <p:sp>
        <p:nvSpPr>
          <p:cNvPr id="5" name="Footer Placeholder 4"/>
          <p:cNvSpPr>
            <a:spLocks noGrp="1"/>
          </p:cNvSpPr>
          <p:nvPr>
            <p:ph type="ftr" sz="quarter" idx="11"/>
          </p:nvPr>
        </p:nvSpPr>
        <p:spPr/>
        <p:txBody>
          <a:bodyPr/>
          <a:lstStyle/>
          <a:p>
            <a:r>
              <a:rPr lang="en-US" smtClean="0"/>
              <a:t>Isabelle Bichindaritz, SUNY Oswego</a:t>
            </a:r>
            <a:endParaRPr lang="en-US"/>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302999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1/4/2010</a:t>
            </a:r>
            <a:endParaRPr lang="en-US"/>
          </a:p>
        </p:txBody>
      </p:sp>
      <p:sp>
        <p:nvSpPr>
          <p:cNvPr id="5" name="Footer Placeholder 4"/>
          <p:cNvSpPr>
            <a:spLocks noGrp="1"/>
          </p:cNvSpPr>
          <p:nvPr>
            <p:ph type="ftr" sz="quarter" idx="11"/>
          </p:nvPr>
        </p:nvSpPr>
        <p:spPr/>
        <p:txBody>
          <a:bodyPr/>
          <a:lstStyle/>
          <a:p>
            <a:r>
              <a:rPr lang="en-US" smtClean="0"/>
              <a:t>Isabelle Bichindaritz, SUNY Oswego</a:t>
            </a:r>
            <a:endParaRPr lang="en-US"/>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156027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1/4/2010</a:t>
            </a:r>
            <a:endParaRPr lang="en-US"/>
          </a:p>
        </p:txBody>
      </p:sp>
      <p:sp>
        <p:nvSpPr>
          <p:cNvPr id="5" name="Footer Placeholder 4"/>
          <p:cNvSpPr>
            <a:spLocks noGrp="1"/>
          </p:cNvSpPr>
          <p:nvPr>
            <p:ph type="ftr" sz="quarter" idx="11"/>
          </p:nvPr>
        </p:nvSpPr>
        <p:spPr/>
        <p:txBody>
          <a:bodyPr/>
          <a:lstStyle/>
          <a:p>
            <a:r>
              <a:rPr lang="en-US" smtClean="0"/>
              <a:t>Isabelle Bichindaritz, SUNY Oswego</a:t>
            </a:r>
            <a:endParaRPr lang="en-US"/>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50164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1/4/2010</a:t>
            </a:r>
            <a:endParaRPr lang="en-US"/>
          </a:p>
        </p:txBody>
      </p:sp>
      <p:sp>
        <p:nvSpPr>
          <p:cNvPr id="5" name="Footer Placeholder 4"/>
          <p:cNvSpPr>
            <a:spLocks noGrp="1"/>
          </p:cNvSpPr>
          <p:nvPr>
            <p:ph type="ftr" sz="quarter" idx="11"/>
          </p:nvPr>
        </p:nvSpPr>
        <p:spPr/>
        <p:txBody>
          <a:bodyPr/>
          <a:lstStyle/>
          <a:p>
            <a:r>
              <a:rPr lang="en-US" smtClean="0"/>
              <a:t>Isabelle Bichindaritz, SUNY Oswego</a:t>
            </a:r>
            <a:endParaRPr lang="en-US"/>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294516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1/4/2010</a:t>
            </a:r>
            <a:endParaRPr lang="en-US"/>
          </a:p>
        </p:txBody>
      </p:sp>
      <p:sp>
        <p:nvSpPr>
          <p:cNvPr id="5" name="Footer Placeholder 4"/>
          <p:cNvSpPr>
            <a:spLocks noGrp="1"/>
          </p:cNvSpPr>
          <p:nvPr>
            <p:ph type="ftr" sz="quarter" idx="11"/>
          </p:nvPr>
        </p:nvSpPr>
        <p:spPr/>
        <p:txBody>
          <a:bodyPr/>
          <a:lstStyle/>
          <a:p>
            <a:r>
              <a:rPr lang="en-US" smtClean="0"/>
              <a:t>Isabelle Bichindaritz, SUNY Oswego</a:t>
            </a:r>
            <a:endParaRPr lang="en-US"/>
          </a:p>
        </p:txBody>
      </p:sp>
      <p:sp>
        <p:nvSpPr>
          <p:cNvPr id="6" name="Slide Number Placeholder 5"/>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338426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1/4/2010</a:t>
            </a:r>
            <a:endParaRPr lang="en-US"/>
          </a:p>
        </p:txBody>
      </p:sp>
      <p:sp>
        <p:nvSpPr>
          <p:cNvPr id="6" name="Footer Placeholder 5"/>
          <p:cNvSpPr>
            <a:spLocks noGrp="1"/>
          </p:cNvSpPr>
          <p:nvPr>
            <p:ph type="ftr" sz="quarter" idx="11"/>
          </p:nvPr>
        </p:nvSpPr>
        <p:spPr/>
        <p:txBody>
          <a:bodyPr/>
          <a:lstStyle/>
          <a:p>
            <a:r>
              <a:rPr lang="en-US" smtClean="0"/>
              <a:t>Isabelle Bichindaritz, SUNY Oswego</a:t>
            </a:r>
            <a:endParaRPr lang="en-US"/>
          </a:p>
        </p:txBody>
      </p:sp>
      <p:sp>
        <p:nvSpPr>
          <p:cNvPr id="7" name="Slide Number Placeholder 6"/>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318288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1/4/2010</a:t>
            </a:r>
            <a:endParaRPr lang="en-US"/>
          </a:p>
        </p:txBody>
      </p:sp>
      <p:sp>
        <p:nvSpPr>
          <p:cNvPr id="8" name="Footer Placeholder 7"/>
          <p:cNvSpPr>
            <a:spLocks noGrp="1"/>
          </p:cNvSpPr>
          <p:nvPr>
            <p:ph type="ftr" sz="quarter" idx="11"/>
          </p:nvPr>
        </p:nvSpPr>
        <p:spPr/>
        <p:txBody>
          <a:bodyPr/>
          <a:lstStyle/>
          <a:p>
            <a:r>
              <a:rPr lang="en-US" smtClean="0"/>
              <a:t>Isabelle Bichindaritz, SUNY Oswego</a:t>
            </a:r>
            <a:endParaRPr lang="en-US"/>
          </a:p>
        </p:txBody>
      </p:sp>
      <p:sp>
        <p:nvSpPr>
          <p:cNvPr id="9" name="Slide Number Placeholder 8"/>
          <p:cNvSpPr>
            <a:spLocks noGrp="1"/>
          </p:cNvSpPr>
          <p:nvPr>
            <p:ph type="sldNum" sz="quarter" idx="12"/>
          </p:nvPr>
        </p:nvSpPr>
        <p:spPr/>
        <p:txBody>
          <a:bodyPr/>
          <a:lstStyle/>
          <a:p>
            <a:fld id="{CC28588C-1661-40F2-A5C9-AAE089DDE36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898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1/4/2010</a:t>
            </a:r>
            <a:endParaRPr lang="en-US"/>
          </a:p>
        </p:txBody>
      </p:sp>
      <p:sp>
        <p:nvSpPr>
          <p:cNvPr id="4" name="Footer Placeholder 3"/>
          <p:cNvSpPr>
            <a:spLocks noGrp="1"/>
          </p:cNvSpPr>
          <p:nvPr>
            <p:ph type="ftr" sz="quarter" idx="11"/>
          </p:nvPr>
        </p:nvSpPr>
        <p:spPr/>
        <p:txBody>
          <a:bodyPr/>
          <a:lstStyle/>
          <a:p>
            <a:r>
              <a:rPr lang="en-US" smtClean="0"/>
              <a:t>Isabelle Bichindaritz, SUNY Oswego</a:t>
            </a:r>
            <a:endParaRPr lang="en-US"/>
          </a:p>
        </p:txBody>
      </p:sp>
      <p:sp>
        <p:nvSpPr>
          <p:cNvPr id="5" name="Slide Number Placeholder 4"/>
          <p:cNvSpPr>
            <a:spLocks noGrp="1"/>
          </p:cNvSpPr>
          <p:nvPr>
            <p:ph type="sldNum" sz="quarter" idx="12"/>
          </p:nvPr>
        </p:nvSpPr>
        <p:spPr/>
        <p:txBody>
          <a:bodyPr/>
          <a:lstStyle/>
          <a:p>
            <a:fld id="{CC28588C-1661-40F2-A5C9-AAE089DDE36E}"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891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1/4/2010</a:t>
            </a:r>
            <a:endParaRPr lang="en-US"/>
          </a:p>
        </p:txBody>
      </p:sp>
      <p:sp>
        <p:nvSpPr>
          <p:cNvPr id="3" name="Footer Placeholder 2"/>
          <p:cNvSpPr>
            <a:spLocks noGrp="1"/>
          </p:cNvSpPr>
          <p:nvPr>
            <p:ph type="ftr" sz="quarter" idx="11"/>
          </p:nvPr>
        </p:nvSpPr>
        <p:spPr/>
        <p:txBody>
          <a:bodyPr/>
          <a:lstStyle/>
          <a:p>
            <a:r>
              <a:rPr lang="en-US" smtClean="0"/>
              <a:t>Isabelle Bichindaritz, SUNY Oswego</a:t>
            </a:r>
            <a:endParaRPr lang="en-US"/>
          </a:p>
        </p:txBody>
      </p:sp>
      <p:sp>
        <p:nvSpPr>
          <p:cNvPr id="4" name="Slide Number Placeholder 3"/>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252460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1/4/2010</a:t>
            </a:r>
            <a:endParaRPr lang="en-US"/>
          </a:p>
        </p:txBody>
      </p:sp>
      <p:sp>
        <p:nvSpPr>
          <p:cNvPr id="6" name="Footer Placeholder 5"/>
          <p:cNvSpPr>
            <a:spLocks noGrp="1"/>
          </p:cNvSpPr>
          <p:nvPr>
            <p:ph type="ftr" sz="quarter" idx="11"/>
          </p:nvPr>
        </p:nvSpPr>
        <p:spPr/>
        <p:txBody>
          <a:bodyPr/>
          <a:lstStyle/>
          <a:p>
            <a:r>
              <a:rPr lang="en-US" smtClean="0"/>
              <a:t>Isabelle Bichindaritz, SUNY Oswego</a:t>
            </a:r>
            <a:endParaRPr lang="en-US"/>
          </a:p>
        </p:txBody>
      </p:sp>
      <p:sp>
        <p:nvSpPr>
          <p:cNvPr id="7" name="Slide Number Placeholder 6"/>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310700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1/4/2010</a:t>
            </a:r>
            <a:endParaRPr lang="en-US"/>
          </a:p>
        </p:txBody>
      </p:sp>
      <p:sp>
        <p:nvSpPr>
          <p:cNvPr id="6" name="Footer Placeholder 5"/>
          <p:cNvSpPr>
            <a:spLocks noGrp="1"/>
          </p:cNvSpPr>
          <p:nvPr>
            <p:ph type="ftr" sz="quarter" idx="11"/>
          </p:nvPr>
        </p:nvSpPr>
        <p:spPr/>
        <p:txBody>
          <a:bodyPr/>
          <a:lstStyle/>
          <a:p>
            <a:r>
              <a:rPr lang="en-US" smtClean="0"/>
              <a:t>Isabelle Bichindaritz, SUNY Oswego</a:t>
            </a:r>
            <a:endParaRPr lang="en-US"/>
          </a:p>
        </p:txBody>
      </p:sp>
      <p:sp>
        <p:nvSpPr>
          <p:cNvPr id="7" name="Slide Number Placeholder 6"/>
          <p:cNvSpPr>
            <a:spLocks noGrp="1"/>
          </p:cNvSpPr>
          <p:nvPr>
            <p:ph type="sldNum" sz="quarter" idx="12"/>
          </p:nvPr>
        </p:nvSpPr>
        <p:spPr/>
        <p:txBody>
          <a:bodyPr/>
          <a:lstStyle/>
          <a:p>
            <a:fld id="{CC28588C-1661-40F2-A5C9-AAE089DDE36E}" type="slidenum">
              <a:rPr lang="en-US" smtClean="0"/>
              <a:t>‹#›</a:t>
            </a:fld>
            <a:endParaRPr lang="en-US"/>
          </a:p>
        </p:txBody>
      </p:sp>
    </p:spTree>
    <p:extLst>
      <p:ext uri="{BB962C8B-B14F-4D97-AF65-F5344CB8AC3E}">
        <p14:creationId xmlns:p14="http://schemas.microsoft.com/office/powerpoint/2010/main" val="147435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smtClean="0"/>
              <a:t>1/4/2010</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smtClean="0"/>
              <a:t>Isabelle Bichindaritz, SUNY Oswego</a:t>
            </a:r>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C28588C-1661-40F2-A5C9-AAE089DDE36E}" type="slidenum">
              <a:rPr lang="en-US" smtClean="0"/>
              <a:t>‹#›</a:t>
            </a:fld>
            <a:endParaRPr lang="en-US"/>
          </a:p>
        </p:txBody>
      </p:sp>
    </p:spTree>
    <p:extLst>
      <p:ext uri="{BB962C8B-B14F-4D97-AF65-F5344CB8AC3E}">
        <p14:creationId xmlns:p14="http://schemas.microsoft.com/office/powerpoint/2010/main" val="2627561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notesSlide" Target="../notesSlides/notesSlide1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1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1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File:Genetic_code.sv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bioportal.org/"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1</a:t>
            </a:r>
            <a:endParaRPr lang="en-US" dirty="0"/>
          </a:p>
        </p:txBody>
      </p:sp>
      <p:sp>
        <p:nvSpPr>
          <p:cNvPr id="3" name="Subtitle 2"/>
          <p:cNvSpPr>
            <a:spLocks noGrp="1"/>
          </p:cNvSpPr>
          <p:nvPr>
            <p:ph type="subTitle" idx="1"/>
          </p:nvPr>
        </p:nvSpPr>
        <p:spPr/>
        <p:txBody>
          <a:bodyPr/>
          <a:lstStyle/>
          <a:p>
            <a:r>
              <a:rPr lang="en-US" dirty="0" smtClean="0"/>
              <a:t>Genes and Data</a:t>
            </a:r>
            <a:endParaRPr lang="en-US" dirty="0"/>
          </a:p>
        </p:txBody>
      </p:sp>
      <p:sp>
        <p:nvSpPr>
          <p:cNvPr id="4" name="Footer Placeholder 3"/>
          <p:cNvSpPr>
            <a:spLocks noGrp="1"/>
          </p:cNvSpPr>
          <p:nvPr>
            <p:ph type="ftr" sz="quarter" idx="11"/>
          </p:nvPr>
        </p:nvSpPr>
        <p:spPr/>
        <p:txBody>
          <a:bodyPr/>
          <a:lstStyle/>
          <a:p>
            <a:r>
              <a:rPr lang="en-US" smtClean="0"/>
              <a:t>Isabelle Bichindaritz, SUNY Oswego</a:t>
            </a:r>
            <a:endParaRPr lang="en-US"/>
          </a:p>
        </p:txBody>
      </p:sp>
      <p:sp>
        <p:nvSpPr>
          <p:cNvPr id="5" name="Slide Number Placeholder 4"/>
          <p:cNvSpPr>
            <a:spLocks noGrp="1"/>
          </p:cNvSpPr>
          <p:nvPr>
            <p:ph type="sldNum" sz="quarter" idx="12"/>
          </p:nvPr>
        </p:nvSpPr>
        <p:spPr/>
        <p:txBody>
          <a:bodyPr/>
          <a:lstStyle/>
          <a:p>
            <a:fld id="{CC28588C-1661-40F2-A5C9-AAE089DDE36E}" type="slidenum">
              <a:rPr lang="en-US" smtClean="0"/>
              <a:t>1</a:t>
            </a:fld>
            <a:endParaRPr lang="en-US"/>
          </a:p>
        </p:txBody>
      </p:sp>
    </p:spTree>
    <p:extLst>
      <p:ext uri="{BB962C8B-B14F-4D97-AF65-F5344CB8AC3E}">
        <p14:creationId xmlns:p14="http://schemas.microsoft.com/office/powerpoint/2010/main" val="63818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6" name="Slide Number Placeholder 5"/>
          <p:cNvSpPr>
            <a:spLocks noGrp="1"/>
          </p:cNvSpPr>
          <p:nvPr>
            <p:ph type="sldNum" sz="quarter" idx="12"/>
          </p:nvPr>
        </p:nvSpPr>
        <p:spPr/>
        <p:txBody>
          <a:bodyPr/>
          <a:lstStyle/>
          <a:p>
            <a:fld id="{D86891D8-B3DB-4546-8070-7E2E65D9DB61}" type="slidenum">
              <a:rPr lang="en-US" altLang="en-US"/>
              <a:pPr/>
              <a:t>10</a:t>
            </a:fld>
            <a:endParaRPr lang="en-US" altLang="en-US"/>
          </a:p>
        </p:txBody>
      </p:sp>
      <p:sp>
        <p:nvSpPr>
          <p:cNvPr id="382978" name="Rectangle 2"/>
          <p:cNvSpPr>
            <a:spLocks noGrp="1" noChangeArrowheads="1"/>
          </p:cNvSpPr>
          <p:nvPr>
            <p:ph type="title"/>
          </p:nvPr>
        </p:nvSpPr>
        <p:spPr>
          <a:xfrm>
            <a:off x="1905000" y="266700"/>
            <a:ext cx="8305800" cy="1104900"/>
          </a:xfrm>
          <a:noFill/>
          <a:ln/>
        </p:spPr>
        <p:txBody>
          <a:bodyPr vert="horz" lIns="92075" tIns="46038" rIns="92075" bIns="46038" rtlCol="0" anchor="b">
            <a:normAutofit/>
          </a:bodyPr>
          <a:lstStyle/>
          <a:p>
            <a:r>
              <a:rPr lang="en-US" sz="3600" b="1" dirty="0">
                <a:effectLst>
                  <a:outerShdw blurRad="38100" dist="38100" dir="2700000" algn="tl">
                    <a:srgbClr val="000000"/>
                  </a:outerShdw>
                </a:effectLst>
              </a:rPr>
              <a:t>Genes and DNA</a:t>
            </a:r>
            <a:endParaRPr lang="en-US" altLang="en-US" sz="3600" b="1" dirty="0">
              <a:effectLst>
                <a:outerShdw blurRad="38100" dist="38100" dir="2700000" algn="tl">
                  <a:srgbClr val="000000"/>
                </a:outerShdw>
              </a:effectLst>
            </a:endParaRPr>
          </a:p>
        </p:txBody>
      </p:sp>
      <p:sp>
        <p:nvSpPr>
          <p:cNvPr id="382980" name="Rectangle 4"/>
          <p:cNvSpPr>
            <a:spLocks noGrp="1" noChangeArrowheads="1"/>
          </p:cNvSpPr>
          <p:nvPr>
            <p:ph type="body" idx="1"/>
          </p:nvPr>
        </p:nvSpPr>
        <p:spPr/>
        <p:txBody>
          <a:bodyPr>
            <a:normAutofit lnSpcReduction="10000"/>
          </a:bodyPr>
          <a:lstStyle/>
          <a:p>
            <a:pPr>
              <a:lnSpc>
                <a:spcPct val="90000"/>
              </a:lnSpc>
            </a:pPr>
            <a:r>
              <a:rPr lang="en-US" altLang="en-US" dirty="0"/>
              <a:t>DNA and RNA are composed of</a:t>
            </a:r>
          </a:p>
          <a:p>
            <a:pPr lvl="1">
              <a:lnSpc>
                <a:spcPct val="90000"/>
              </a:lnSpc>
            </a:pPr>
            <a:r>
              <a:rPr lang="en-US" altLang="en-US" dirty="0"/>
              <a:t>Nucleotides (nucleic acid molecules</a:t>
            </a:r>
            <a:r>
              <a:rPr lang="en-US" altLang="en-US" dirty="0" smtClean="0"/>
              <a:t>) are composed of also a nitrogen base, a molecule of sugar, and a phosphate group. </a:t>
            </a:r>
          </a:p>
          <a:p>
            <a:pPr lvl="1">
              <a:lnSpc>
                <a:spcPct val="90000"/>
              </a:lnSpc>
            </a:pPr>
            <a:r>
              <a:rPr lang="en-US" altLang="en-US" dirty="0" smtClean="0"/>
              <a:t>There are two types of bases:</a:t>
            </a:r>
            <a:endParaRPr lang="en-US" altLang="en-US" dirty="0"/>
          </a:p>
          <a:p>
            <a:pPr lvl="2">
              <a:lnSpc>
                <a:spcPct val="90000"/>
              </a:lnSpc>
            </a:pPr>
            <a:r>
              <a:rPr lang="en-US" altLang="en-US" dirty="0"/>
              <a:t>Pyrimidines</a:t>
            </a:r>
          </a:p>
          <a:p>
            <a:pPr lvl="3">
              <a:lnSpc>
                <a:spcPct val="90000"/>
              </a:lnSpc>
            </a:pPr>
            <a:r>
              <a:rPr lang="en-US" altLang="en-US" dirty="0"/>
              <a:t>Cytosine (C)    	(DNA &amp; RNA)</a:t>
            </a:r>
          </a:p>
          <a:p>
            <a:pPr lvl="3">
              <a:lnSpc>
                <a:spcPct val="90000"/>
              </a:lnSpc>
            </a:pPr>
            <a:r>
              <a:rPr lang="en-US" altLang="en-US" dirty="0"/>
              <a:t>Thymine (T)	</a:t>
            </a:r>
            <a:r>
              <a:rPr lang="en-US" altLang="en-US" dirty="0" smtClean="0"/>
              <a:t>	(</a:t>
            </a:r>
            <a:r>
              <a:rPr lang="en-US" altLang="en-US" dirty="0"/>
              <a:t>DNA)</a:t>
            </a:r>
          </a:p>
          <a:p>
            <a:pPr lvl="3">
              <a:lnSpc>
                <a:spcPct val="90000"/>
              </a:lnSpc>
            </a:pPr>
            <a:r>
              <a:rPr lang="en-US" altLang="en-US" dirty="0"/>
              <a:t>Uracil (U)		(RNA)</a:t>
            </a:r>
          </a:p>
          <a:p>
            <a:pPr lvl="2">
              <a:lnSpc>
                <a:spcPct val="90000"/>
              </a:lnSpc>
            </a:pPr>
            <a:r>
              <a:rPr lang="en-US" altLang="en-US" dirty="0" smtClean="0"/>
              <a:t>Purines </a:t>
            </a:r>
            <a:endParaRPr lang="en-US" altLang="en-US" dirty="0"/>
          </a:p>
          <a:p>
            <a:pPr lvl="3">
              <a:lnSpc>
                <a:spcPct val="90000"/>
              </a:lnSpc>
            </a:pPr>
            <a:r>
              <a:rPr lang="en-US" altLang="en-US" dirty="0"/>
              <a:t>Adenine (A)	(DNA &amp; RNA)</a:t>
            </a:r>
          </a:p>
          <a:p>
            <a:pPr lvl="3">
              <a:lnSpc>
                <a:spcPct val="90000"/>
              </a:lnSpc>
            </a:pPr>
            <a:r>
              <a:rPr lang="en-US" altLang="en-US" dirty="0"/>
              <a:t>Guanine (G)	(DNA &amp; RNA)</a:t>
            </a:r>
          </a:p>
          <a:p>
            <a:pPr lvl="1">
              <a:lnSpc>
                <a:spcPct val="90000"/>
              </a:lnSpc>
            </a:pPr>
            <a:r>
              <a:rPr lang="en-US" altLang="en-US" dirty="0" smtClean="0"/>
              <a:t>Nucleotides are linked through a 5-carbon sugar with phosphate (Ribose </a:t>
            </a:r>
            <a:r>
              <a:rPr lang="en-US" altLang="en-US" dirty="0"/>
              <a:t>for RNA, Deoxyribose for DNA</a:t>
            </a:r>
            <a:r>
              <a:rPr lang="en-US" altLang="en-US" dirty="0" smtClean="0"/>
              <a:t>).</a:t>
            </a:r>
            <a:endParaRPr lang="en-US" altLang="en-US" dirty="0"/>
          </a:p>
        </p:txBody>
      </p:sp>
    </p:spTree>
    <p:extLst>
      <p:ext uri="{BB962C8B-B14F-4D97-AF65-F5344CB8AC3E}">
        <p14:creationId xmlns:p14="http://schemas.microsoft.com/office/powerpoint/2010/main" val="326205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69" name="Slide Number Placeholder 5"/>
          <p:cNvSpPr>
            <a:spLocks noGrp="1"/>
          </p:cNvSpPr>
          <p:nvPr>
            <p:ph type="sldNum" sz="quarter" idx="12"/>
          </p:nvPr>
        </p:nvSpPr>
        <p:spPr/>
        <p:txBody>
          <a:bodyPr/>
          <a:lstStyle/>
          <a:p>
            <a:fld id="{2F37991F-C0C3-4D47-9189-935E8BE8E4E2}" type="slidenum">
              <a:rPr lang="en-US" altLang="en-US"/>
              <a:pPr/>
              <a:t>11</a:t>
            </a:fld>
            <a:endParaRPr lang="en-US" altLang="en-US"/>
          </a:p>
        </p:txBody>
      </p:sp>
      <p:sp>
        <p:nvSpPr>
          <p:cNvPr id="385026" name="Rectangle 2"/>
          <p:cNvSpPr>
            <a:spLocks noGrp="1" noChangeArrowheads="1"/>
          </p:cNvSpPr>
          <p:nvPr>
            <p:ph type="title"/>
          </p:nvPr>
        </p:nvSpPr>
        <p:spPr>
          <a:xfrm>
            <a:off x="1777821" y="549341"/>
            <a:ext cx="8305800" cy="419100"/>
          </a:xfrm>
          <a:noFill/>
          <a:ln/>
        </p:spPr>
        <p:txBody>
          <a:bodyPr vert="horz" lIns="92075" tIns="46038" rIns="92075" bIns="46038" rtlCol="0" anchor="b">
            <a:normAutofit fontScale="90000"/>
          </a:bodyPr>
          <a:lstStyle/>
          <a:p>
            <a:r>
              <a:rPr lang="en-US" sz="3600" b="1" dirty="0">
                <a:effectLst>
                  <a:outerShdw blurRad="38100" dist="38100" dir="2700000" algn="tl">
                    <a:srgbClr val="000000"/>
                  </a:outerShdw>
                </a:effectLst>
              </a:rPr>
              <a:t>Genes and DNA</a:t>
            </a:r>
            <a:endParaRPr lang="en-US" altLang="en-US" sz="3600" b="1" dirty="0">
              <a:effectLst>
                <a:outerShdw blurRad="38100" dist="38100" dir="2700000" algn="tl">
                  <a:srgbClr val="000000"/>
                </a:outerShdw>
              </a:effectLst>
            </a:endParaRPr>
          </a:p>
        </p:txBody>
      </p:sp>
      <p:sp>
        <p:nvSpPr>
          <p:cNvPr id="385029" name="AutoShape 5"/>
          <p:cNvSpPr>
            <a:spLocks noChangeArrowheads="1"/>
          </p:cNvSpPr>
          <p:nvPr/>
        </p:nvSpPr>
        <p:spPr bwMode="auto">
          <a:xfrm rot="-5400000">
            <a:off x="2273122" y="2536310"/>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85031" name="Text Box 7"/>
          <p:cNvSpPr txBox="1">
            <a:spLocks noChangeArrowheads="1"/>
          </p:cNvSpPr>
          <p:nvPr/>
        </p:nvSpPr>
        <p:spPr bwMode="auto">
          <a:xfrm>
            <a:off x="2044521" y="2383909"/>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32" name="Text Box 8"/>
          <p:cNvSpPr txBox="1">
            <a:spLocks noChangeArrowheads="1"/>
          </p:cNvSpPr>
          <p:nvPr/>
        </p:nvSpPr>
        <p:spPr bwMode="auto">
          <a:xfrm>
            <a:off x="3187521" y="2383909"/>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85033" name="Text Box 9"/>
          <p:cNvSpPr txBox="1">
            <a:spLocks noChangeArrowheads="1"/>
          </p:cNvSpPr>
          <p:nvPr/>
        </p:nvSpPr>
        <p:spPr bwMode="auto">
          <a:xfrm>
            <a:off x="3187521" y="3069709"/>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34" name="Text Box 10"/>
          <p:cNvSpPr txBox="1">
            <a:spLocks noChangeArrowheads="1"/>
          </p:cNvSpPr>
          <p:nvPr/>
        </p:nvSpPr>
        <p:spPr bwMode="auto">
          <a:xfrm>
            <a:off x="2654121" y="3450709"/>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85035" name="Text Box 11"/>
          <p:cNvSpPr txBox="1">
            <a:spLocks noChangeArrowheads="1"/>
          </p:cNvSpPr>
          <p:nvPr/>
        </p:nvSpPr>
        <p:spPr bwMode="auto">
          <a:xfrm>
            <a:off x="2044521" y="3069709"/>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36" name="Text Box 12"/>
          <p:cNvSpPr txBox="1">
            <a:spLocks noChangeArrowheads="1"/>
          </p:cNvSpPr>
          <p:nvPr/>
        </p:nvSpPr>
        <p:spPr bwMode="auto">
          <a:xfrm>
            <a:off x="2654121" y="2079109"/>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37" name="Line 13"/>
          <p:cNvSpPr>
            <a:spLocks noChangeShapeType="1"/>
          </p:cNvSpPr>
          <p:nvPr/>
        </p:nvSpPr>
        <p:spPr bwMode="auto">
          <a:xfrm flipV="1">
            <a:off x="2806521" y="1850509"/>
            <a:ext cx="1588"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38" name="Text Box 14"/>
          <p:cNvSpPr txBox="1">
            <a:spLocks noChangeArrowheads="1"/>
          </p:cNvSpPr>
          <p:nvPr/>
        </p:nvSpPr>
        <p:spPr bwMode="auto">
          <a:xfrm>
            <a:off x="2562681" y="1469509"/>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NH</a:t>
            </a:r>
            <a:r>
              <a:rPr lang="en-US" altLang="en-US" baseline="-25000" dirty="0"/>
              <a:t>2</a:t>
            </a:r>
          </a:p>
        </p:txBody>
      </p:sp>
      <p:sp>
        <p:nvSpPr>
          <p:cNvPr id="385039" name="Line 15"/>
          <p:cNvSpPr>
            <a:spLocks noChangeShapeType="1"/>
          </p:cNvSpPr>
          <p:nvPr/>
        </p:nvSpPr>
        <p:spPr bwMode="auto">
          <a:xfrm>
            <a:off x="3568521" y="3374509"/>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40" name="Line 16"/>
          <p:cNvSpPr>
            <a:spLocks noChangeShapeType="1"/>
          </p:cNvSpPr>
          <p:nvPr/>
        </p:nvSpPr>
        <p:spPr bwMode="auto">
          <a:xfrm>
            <a:off x="3492321" y="3450709"/>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41" name="Text Box 17"/>
          <p:cNvSpPr txBox="1">
            <a:spLocks noChangeArrowheads="1"/>
          </p:cNvSpPr>
          <p:nvPr/>
        </p:nvSpPr>
        <p:spPr bwMode="auto">
          <a:xfrm>
            <a:off x="3736161" y="3420229"/>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O</a:t>
            </a:r>
          </a:p>
        </p:txBody>
      </p:sp>
      <p:sp>
        <p:nvSpPr>
          <p:cNvPr id="385042" name="Text Box 18"/>
          <p:cNvSpPr txBox="1">
            <a:spLocks noChangeArrowheads="1"/>
          </p:cNvSpPr>
          <p:nvPr/>
        </p:nvSpPr>
        <p:spPr bwMode="auto">
          <a:xfrm>
            <a:off x="2654121" y="3984109"/>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85043" name="Line 19"/>
          <p:cNvSpPr>
            <a:spLocks noChangeShapeType="1"/>
          </p:cNvSpPr>
          <p:nvPr/>
        </p:nvSpPr>
        <p:spPr bwMode="auto">
          <a:xfrm>
            <a:off x="2806521" y="3831709"/>
            <a:ext cx="1588"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44" name="Line 20"/>
          <p:cNvSpPr>
            <a:spLocks noChangeShapeType="1"/>
          </p:cNvSpPr>
          <p:nvPr/>
        </p:nvSpPr>
        <p:spPr bwMode="auto">
          <a:xfrm flipH="1">
            <a:off x="1968321" y="3450709"/>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45" name="Text Box 21"/>
          <p:cNvSpPr txBox="1">
            <a:spLocks noChangeArrowheads="1"/>
          </p:cNvSpPr>
          <p:nvPr/>
        </p:nvSpPr>
        <p:spPr bwMode="auto">
          <a:xfrm>
            <a:off x="1587321" y="3450709"/>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85046" name="Line 22"/>
          <p:cNvSpPr>
            <a:spLocks noChangeShapeType="1"/>
          </p:cNvSpPr>
          <p:nvPr/>
        </p:nvSpPr>
        <p:spPr bwMode="auto">
          <a:xfrm flipH="1" flipV="1">
            <a:off x="1892121" y="2460109"/>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47" name="Text Box 23"/>
          <p:cNvSpPr txBox="1">
            <a:spLocks noChangeArrowheads="1"/>
          </p:cNvSpPr>
          <p:nvPr/>
        </p:nvSpPr>
        <p:spPr bwMode="auto">
          <a:xfrm>
            <a:off x="1511121" y="2079109"/>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85048" name="Text Box 24"/>
          <p:cNvSpPr txBox="1">
            <a:spLocks noChangeArrowheads="1"/>
          </p:cNvSpPr>
          <p:nvPr/>
        </p:nvSpPr>
        <p:spPr bwMode="auto">
          <a:xfrm>
            <a:off x="2196921" y="4441309"/>
            <a:ext cx="9898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Cytosine</a:t>
            </a:r>
          </a:p>
        </p:txBody>
      </p:sp>
      <p:sp>
        <p:nvSpPr>
          <p:cNvPr id="385049" name="Text Box 25"/>
          <p:cNvSpPr txBox="1">
            <a:spLocks noChangeArrowheads="1"/>
          </p:cNvSpPr>
          <p:nvPr/>
        </p:nvSpPr>
        <p:spPr bwMode="auto">
          <a:xfrm>
            <a:off x="3949522" y="5431909"/>
            <a:ext cx="4397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Pyrimidines</a:t>
            </a:r>
          </a:p>
        </p:txBody>
      </p:sp>
      <p:sp>
        <p:nvSpPr>
          <p:cNvPr id="385050" name="AutoShape 26"/>
          <p:cNvSpPr>
            <a:spLocks noChangeArrowheads="1"/>
          </p:cNvSpPr>
          <p:nvPr/>
        </p:nvSpPr>
        <p:spPr bwMode="auto">
          <a:xfrm rot="-5400000">
            <a:off x="5402084" y="2455347"/>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85051" name="Text Box 27"/>
          <p:cNvSpPr txBox="1">
            <a:spLocks noChangeArrowheads="1"/>
          </p:cNvSpPr>
          <p:nvPr/>
        </p:nvSpPr>
        <p:spPr bwMode="auto">
          <a:xfrm>
            <a:off x="5173484" y="23029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52" name="Text Box 28"/>
          <p:cNvSpPr txBox="1">
            <a:spLocks noChangeArrowheads="1"/>
          </p:cNvSpPr>
          <p:nvPr/>
        </p:nvSpPr>
        <p:spPr bwMode="auto">
          <a:xfrm>
            <a:off x="6316484" y="2302947"/>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85053" name="Text Box 29"/>
          <p:cNvSpPr txBox="1">
            <a:spLocks noChangeArrowheads="1"/>
          </p:cNvSpPr>
          <p:nvPr/>
        </p:nvSpPr>
        <p:spPr bwMode="auto">
          <a:xfrm>
            <a:off x="6316484" y="2988747"/>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54" name="Text Box 30"/>
          <p:cNvSpPr txBox="1">
            <a:spLocks noChangeArrowheads="1"/>
          </p:cNvSpPr>
          <p:nvPr/>
        </p:nvSpPr>
        <p:spPr bwMode="auto">
          <a:xfrm>
            <a:off x="5783084" y="3369747"/>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85055" name="Text Box 31"/>
          <p:cNvSpPr txBox="1">
            <a:spLocks noChangeArrowheads="1"/>
          </p:cNvSpPr>
          <p:nvPr/>
        </p:nvSpPr>
        <p:spPr bwMode="auto">
          <a:xfrm>
            <a:off x="5173484" y="29887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56" name="Text Box 32"/>
          <p:cNvSpPr txBox="1">
            <a:spLocks noChangeArrowheads="1"/>
          </p:cNvSpPr>
          <p:nvPr/>
        </p:nvSpPr>
        <p:spPr bwMode="auto">
          <a:xfrm>
            <a:off x="5783084" y="19981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57" name="Line 33"/>
          <p:cNvSpPr>
            <a:spLocks noChangeShapeType="1"/>
          </p:cNvSpPr>
          <p:nvPr/>
        </p:nvSpPr>
        <p:spPr bwMode="auto">
          <a:xfrm flipV="1">
            <a:off x="6011684" y="184574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58" name="Text Box 34"/>
          <p:cNvSpPr txBox="1">
            <a:spLocks noChangeArrowheads="1"/>
          </p:cNvSpPr>
          <p:nvPr/>
        </p:nvSpPr>
        <p:spPr bwMode="auto">
          <a:xfrm>
            <a:off x="5816080" y="1438236"/>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O</a:t>
            </a:r>
            <a:endParaRPr lang="en-US" altLang="en-US" baseline="-25000" dirty="0"/>
          </a:p>
        </p:txBody>
      </p:sp>
      <p:sp>
        <p:nvSpPr>
          <p:cNvPr id="385059" name="Line 35"/>
          <p:cNvSpPr>
            <a:spLocks noChangeShapeType="1"/>
          </p:cNvSpPr>
          <p:nvPr/>
        </p:nvSpPr>
        <p:spPr bwMode="auto">
          <a:xfrm>
            <a:off x="6697484" y="3293547"/>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60" name="Line 36"/>
          <p:cNvSpPr>
            <a:spLocks noChangeShapeType="1"/>
          </p:cNvSpPr>
          <p:nvPr/>
        </p:nvSpPr>
        <p:spPr bwMode="auto">
          <a:xfrm>
            <a:off x="6621284" y="3369747"/>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61" name="Text Box 37"/>
          <p:cNvSpPr txBox="1">
            <a:spLocks noChangeArrowheads="1"/>
          </p:cNvSpPr>
          <p:nvPr/>
        </p:nvSpPr>
        <p:spPr bwMode="auto">
          <a:xfrm>
            <a:off x="6849884" y="3354507"/>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O</a:t>
            </a:r>
          </a:p>
        </p:txBody>
      </p:sp>
      <p:sp>
        <p:nvSpPr>
          <p:cNvPr id="385062" name="Text Box 38"/>
          <p:cNvSpPr txBox="1">
            <a:spLocks noChangeArrowheads="1"/>
          </p:cNvSpPr>
          <p:nvPr/>
        </p:nvSpPr>
        <p:spPr bwMode="auto">
          <a:xfrm>
            <a:off x="5783084" y="3903147"/>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85063" name="Line 39"/>
          <p:cNvSpPr>
            <a:spLocks noChangeShapeType="1"/>
          </p:cNvSpPr>
          <p:nvPr/>
        </p:nvSpPr>
        <p:spPr bwMode="auto">
          <a:xfrm>
            <a:off x="5935484" y="375074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64" name="Line 40"/>
          <p:cNvSpPr>
            <a:spLocks noChangeShapeType="1"/>
          </p:cNvSpPr>
          <p:nvPr/>
        </p:nvSpPr>
        <p:spPr bwMode="auto">
          <a:xfrm flipH="1">
            <a:off x="5097284" y="3369747"/>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65" name="Text Box 41"/>
          <p:cNvSpPr txBox="1">
            <a:spLocks noChangeArrowheads="1"/>
          </p:cNvSpPr>
          <p:nvPr/>
        </p:nvSpPr>
        <p:spPr bwMode="auto">
          <a:xfrm>
            <a:off x="4716284" y="33697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85066" name="Line 42"/>
          <p:cNvSpPr>
            <a:spLocks noChangeShapeType="1"/>
          </p:cNvSpPr>
          <p:nvPr/>
        </p:nvSpPr>
        <p:spPr bwMode="auto">
          <a:xfrm flipH="1" flipV="1">
            <a:off x="5021084" y="2379147"/>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67" name="Text Box 43"/>
          <p:cNvSpPr txBox="1">
            <a:spLocks noChangeArrowheads="1"/>
          </p:cNvSpPr>
          <p:nvPr/>
        </p:nvSpPr>
        <p:spPr bwMode="auto">
          <a:xfrm>
            <a:off x="4178122" y="1998147"/>
            <a:ext cx="766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CH</a:t>
            </a:r>
            <a:r>
              <a:rPr lang="en-US" altLang="en-US" baseline="-25000"/>
              <a:t>3</a:t>
            </a:r>
          </a:p>
        </p:txBody>
      </p:sp>
      <p:sp>
        <p:nvSpPr>
          <p:cNvPr id="385068" name="Text Box 44"/>
          <p:cNvSpPr txBox="1">
            <a:spLocks noChangeArrowheads="1"/>
          </p:cNvSpPr>
          <p:nvPr/>
        </p:nvSpPr>
        <p:spPr bwMode="auto">
          <a:xfrm>
            <a:off x="5319534" y="4360347"/>
            <a:ext cx="993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Thymine</a:t>
            </a:r>
          </a:p>
        </p:txBody>
      </p:sp>
      <p:sp>
        <p:nvSpPr>
          <p:cNvPr id="385087" name="Text Box 63"/>
          <p:cNvSpPr txBox="1">
            <a:spLocks noChangeArrowheads="1"/>
          </p:cNvSpPr>
          <p:nvPr/>
        </p:nvSpPr>
        <p:spPr bwMode="auto">
          <a:xfrm>
            <a:off x="8597721" y="4288909"/>
            <a:ext cx="7217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Uracil</a:t>
            </a:r>
          </a:p>
        </p:txBody>
      </p:sp>
      <p:sp>
        <p:nvSpPr>
          <p:cNvPr id="385088" name="Line 64"/>
          <p:cNvSpPr>
            <a:spLocks noChangeShapeType="1"/>
          </p:cNvSpPr>
          <p:nvPr/>
        </p:nvSpPr>
        <p:spPr bwMode="auto">
          <a:xfrm flipV="1">
            <a:off x="5930721" y="1850509"/>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89" name="Line 65"/>
          <p:cNvSpPr>
            <a:spLocks noChangeShapeType="1"/>
          </p:cNvSpPr>
          <p:nvPr/>
        </p:nvSpPr>
        <p:spPr bwMode="auto">
          <a:xfrm flipV="1">
            <a:off x="6616521" y="2231509"/>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90" name="Text Box 66"/>
          <p:cNvSpPr txBox="1">
            <a:spLocks noChangeArrowheads="1"/>
          </p:cNvSpPr>
          <p:nvPr/>
        </p:nvSpPr>
        <p:spPr bwMode="auto">
          <a:xfrm>
            <a:off x="6845121" y="1926709"/>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85091" name="AutoShape 67"/>
          <p:cNvSpPr>
            <a:spLocks noChangeArrowheads="1"/>
          </p:cNvSpPr>
          <p:nvPr/>
        </p:nvSpPr>
        <p:spPr bwMode="auto">
          <a:xfrm rot="-5400000">
            <a:off x="8526284" y="2379147"/>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85092" name="Text Box 68"/>
          <p:cNvSpPr txBox="1">
            <a:spLocks noChangeArrowheads="1"/>
          </p:cNvSpPr>
          <p:nvPr/>
        </p:nvSpPr>
        <p:spPr bwMode="auto">
          <a:xfrm>
            <a:off x="8297684" y="22267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93" name="Text Box 69"/>
          <p:cNvSpPr txBox="1">
            <a:spLocks noChangeArrowheads="1"/>
          </p:cNvSpPr>
          <p:nvPr/>
        </p:nvSpPr>
        <p:spPr bwMode="auto">
          <a:xfrm>
            <a:off x="9440684" y="2226747"/>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85094" name="Text Box 70"/>
          <p:cNvSpPr txBox="1">
            <a:spLocks noChangeArrowheads="1"/>
          </p:cNvSpPr>
          <p:nvPr/>
        </p:nvSpPr>
        <p:spPr bwMode="auto">
          <a:xfrm>
            <a:off x="9440684" y="2912547"/>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95" name="Text Box 71"/>
          <p:cNvSpPr txBox="1">
            <a:spLocks noChangeArrowheads="1"/>
          </p:cNvSpPr>
          <p:nvPr/>
        </p:nvSpPr>
        <p:spPr bwMode="auto">
          <a:xfrm>
            <a:off x="8907284" y="3293547"/>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85096" name="Text Box 72"/>
          <p:cNvSpPr txBox="1">
            <a:spLocks noChangeArrowheads="1"/>
          </p:cNvSpPr>
          <p:nvPr/>
        </p:nvSpPr>
        <p:spPr bwMode="auto">
          <a:xfrm>
            <a:off x="8297684" y="29125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97" name="Text Box 73"/>
          <p:cNvSpPr txBox="1">
            <a:spLocks noChangeArrowheads="1"/>
          </p:cNvSpPr>
          <p:nvPr/>
        </p:nvSpPr>
        <p:spPr bwMode="auto">
          <a:xfrm>
            <a:off x="8907284" y="19219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85098" name="Line 74"/>
          <p:cNvSpPr>
            <a:spLocks noChangeShapeType="1"/>
          </p:cNvSpPr>
          <p:nvPr/>
        </p:nvSpPr>
        <p:spPr bwMode="auto">
          <a:xfrm flipV="1">
            <a:off x="9135884" y="176954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99" name="Text Box 75"/>
          <p:cNvSpPr txBox="1">
            <a:spLocks noChangeArrowheads="1"/>
          </p:cNvSpPr>
          <p:nvPr/>
        </p:nvSpPr>
        <p:spPr bwMode="auto">
          <a:xfrm>
            <a:off x="8930341" y="1404977"/>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O</a:t>
            </a:r>
            <a:endParaRPr lang="en-US" altLang="en-US" baseline="-25000" dirty="0"/>
          </a:p>
        </p:txBody>
      </p:sp>
      <p:sp>
        <p:nvSpPr>
          <p:cNvPr id="385100" name="Line 76"/>
          <p:cNvSpPr>
            <a:spLocks noChangeShapeType="1"/>
          </p:cNvSpPr>
          <p:nvPr/>
        </p:nvSpPr>
        <p:spPr bwMode="auto">
          <a:xfrm>
            <a:off x="9821684" y="3217347"/>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101" name="Line 77"/>
          <p:cNvSpPr>
            <a:spLocks noChangeShapeType="1"/>
          </p:cNvSpPr>
          <p:nvPr/>
        </p:nvSpPr>
        <p:spPr bwMode="auto">
          <a:xfrm>
            <a:off x="9745484" y="3293547"/>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102" name="Text Box 78"/>
          <p:cNvSpPr txBox="1">
            <a:spLocks noChangeArrowheads="1"/>
          </p:cNvSpPr>
          <p:nvPr/>
        </p:nvSpPr>
        <p:spPr bwMode="auto">
          <a:xfrm>
            <a:off x="10004564" y="3293547"/>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O</a:t>
            </a:r>
          </a:p>
        </p:txBody>
      </p:sp>
      <p:sp>
        <p:nvSpPr>
          <p:cNvPr id="385103" name="Text Box 79"/>
          <p:cNvSpPr txBox="1">
            <a:spLocks noChangeArrowheads="1"/>
          </p:cNvSpPr>
          <p:nvPr/>
        </p:nvSpPr>
        <p:spPr bwMode="auto">
          <a:xfrm>
            <a:off x="8907284" y="3826947"/>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85104" name="Line 80"/>
          <p:cNvSpPr>
            <a:spLocks noChangeShapeType="1"/>
          </p:cNvSpPr>
          <p:nvPr/>
        </p:nvSpPr>
        <p:spPr bwMode="auto">
          <a:xfrm>
            <a:off x="9059684" y="367454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105" name="Line 81"/>
          <p:cNvSpPr>
            <a:spLocks noChangeShapeType="1"/>
          </p:cNvSpPr>
          <p:nvPr/>
        </p:nvSpPr>
        <p:spPr bwMode="auto">
          <a:xfrm flipH="1">
            <a:off x="8221484" y="3293547"/>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106" name="Text Box 82"/>
          <p:cNvSpPr txBox="1">
            <a:spLocks noChangeArrowheads="1"/>
          </p:cNvSpPr>
          <p:nvPr/>
        </p:nvSpPr>
        <p:spPr bwMode="auto">
          <a:xfrm>
            <a:off x="7840484" y="3293547"/>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85107" name="Line 83"/>
          <p:cNvSpPr>
            <a:spLocks noChangeShapeType="1"/>
          </p:cNvSpPr>
          <p:nvPr/>
        </p:nvSpPr>
        <p:spPr bwMode="auto">
          <a:xfrm flipH="1" flipV="1">
            <a:off x="8145284" y="2302947"/>
            <a:ext cx="152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108" name="Text Box 84"/>
          <p:cNvSpPr txBox="1">
            <a:spLocks noChangeArrowheads="1"/>
          </p:cNvSpPr>
          <p:nvPr/>
        </p:nvSpPr>
        <p:spPr bwMode="auto">
          <a:xfrm>
            <a:off x="7683322" y="1921947"/>
            <a:ext cx="385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endParaRPr lang="en-US" altLang="en-US" baseline="-25000"/>
          </a:p>
        </p:txBody>
      </p:sp>
      <p:sp>
        <p:nvSpPr>
          <p:cNvPr id="385109" name="Line 85"/>
          <p:cNvSpPr>
            <a:spLocks noChangeShapeType="1"/>
          </p:cNvSpPr>
          <p:nvPr/>
        </p:nvSpPr>
        <p:spPr bwMode="auto">
          <a:xfrm flipV="1">
            <a:off x="9054921" y="1774309"/>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110" name="Line 86"/>
          <p:cNvSpPr>
            <a:spLocks noChangeShapeType="1"/>
          </p:cNvSpPr>
          <p:nvPr/>
        </p:nvSpPr>
        <p:spPr bwMode="auto">
          <a:xfrm flipV="1">
            <a:off x="9740721" y="2155309"/>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111" name="Text Box 87"/>
          <p:cNvSpPr txBox="1">
            <a:spLocks noChangeArrowheads="1"/>
          </p:cNvSpPr>
          <p:nvPr/>
        </p:nvSpPr>
        <p:spPr bwMode="auto">
          <a:xfrm>
            <a:off x="9969321" y="1850509"/>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70" name="Text Box 27"/>
          <p:cNvSpPr txBox="1">
            <a:spLocks noChangeArrowheads="1"/>
          </p:cNvSpPr>
          <p:nvPr/>
        </p:nvSpPr>
        <p:spPr bwMode="auto">
          <a:xfrm>
            <a:off x="7683322" y="4991953"/>
            <a:ext cx="3581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smtClean="0"/>
              <a:t>Note: double bonds on the base backbone have not been represented for simplification.</a:t>
            </a:r>
            <a:endParaRPr lang="en-US" altLang="en-US" dirty="0"/>
          </a:p>
        </p:txBody>
      </p:sp>
    </p:spTree>
    <p:extLst>
      <p:ext uri="{BB962C8B-B14F-4D97-AF65-F5344CB8AC3E}">
        <p14:creationId xmlns:p14="http://schemas.microsoft.com/office/powerpoint/2010/main" val="42148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49" name="Slide Number Placeholder 5"/>
          <p:cNvSpPr>
            <a:spLocks noGrp="1"/>
          </p:cNvSpPr>
          <p:nvPr>
            <p:ph type="sldNum" sz="quarter" idx="12"/>
          </p:nvPr>
        </p:nvSpPr>
        <p:spPr/>
        <p:txBody>
          <a:bodyPr/>
          <a:lstStyle/>
          <a:p>
            <a:fld id="{9242E792-985B-423D-AEF0-23E18F879CF3}" type="slidenum">
              <a:rPr lang="en-US" altLang="en-US"/>
              <a:pPr/>
              <a:t>12</a:t>
            </a:fld>
            <a:endParaRPr lang="en-US" altLang="en-US"/>
          </a:p>
        </p:txBody>
      </p:sp>
      <p:sp>
        <p:nvSpPr>
          <p:cNvPr id="391170" name="Rectangle 2"/>
          <p:cNvSpPr>
            <a:spLocks noGrp="1" noChangeArrowheads="1"/>
          </p:cNvSpPr>
          <p:nvPr>
            <p:ph type="title"/>
          </p:nvPr>
        </p:nvSpPr>
        <p:spPr>
          <a:xfrm>
            <a:off x="1905000" y="407195"/>
            <a:ext cx="8305800" cy="419100"/>
          </a:xfrm>
          <a:noFill/>
          <a:ln/>
        </p:spPr>
        <p:txBody>
          <a:bodyPr vert="horz" lIns="92075" tIns="46038" rIns="92075" bIns="46038" rtlCol="0" anchor="b">
            <a:normAutofit fontScale="90000"/>
          </a:bodyPr>
          <a:lstStyle/>
          <a:p>
            <a:r>
              <a:rPr lang="en-US" sz="3600" b="1" dirty="0">
                <a:effectLst>
                  <a:outerShdw blurRad="38100" dist="38100" dir="2700000" algn="tl">
                    <a:srgbClr val="000000"/>
                  </a:outerShdw>
                </a:effectLst>
              </a:rPr>
              <a:t>Genes and DNA</a:t>
            </a:r>
            <a:endParaRPr lang="en-US" altLang="en-US" sz="3600" b="1" dirty="0">
              <a:effectLst>
                <a:outerShdw blurRad="38100" dist="38100" dir="2700000" algn="tl">
                  <a:srgbClr val="000000"/>
                </a:outerShdw>
              </a:effectLst>
            </a:endParaRPr>
          </a:p>
        </p:txBody>
      </p:sp>
      <p:sp>
        <p:nvSpPr>
          <p:cNvPr id="391190" name="Text Box 22"/>
          <p:cNvSpPr txBox="1">
            <a:spLocks noChangeArrowheads="1"/>
          </p:cNvSpPr>
          <p:nvPr/>
        </p:nvSpPr>
        <p:spPr bwMode="auto">
          <a:xfrm>
            <a:off x="3962401" y="4953000"/>
            <a:ext cx="43973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Purines</a:t>
            </a:r>
          </a:p>
        </p:txBody>
      </p:sp>
      <p:sp>
        <p:nvSpPr>
          <p:cNvPr id="391191" name="AutoShape 23"/>
          <p:cNvSpPr>
            <a:spLocks noChangeArrowheads="1"/>
          </p:cNvSpPr>
          <p:nvPr/>
        </p:nvSpPr>
        <p:spPr bwMode="auto">
          <a:xfrm rot="-5400000">
            <a:off x="3276601" y="1981201"/>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91192" name="Text Box 24"/>
          <p:cNvSpPr txBox="1">
            <a:spLocks noChangeArrowheads="1"/>
          </p:cNvSpPr>
          <p:nvPr/>
        </p:nvSpPr>
        <p:spPr bwMode="auto">
          <a:xfrm>
            <a:off x="3124200" y="17526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193" name="Text Box 25"/>
          <p:cNvSpPr txBox="1">
            <a:spLocks noChangeArrowheads="1"/>
          </p:cNvSpPr>
          <p:nvPr/>
        </p:nvSpPr>
        <p:spPr bwMode="auto">
          <a:xfrm>
            <a:off x="4191000" y="1828800"/>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91194" name="Text Box 26"/>
          <p:cNvSpPr txBox="1">
            <a:spLocks noChangeArrowheads="1"/>
          </p:cNvSpPr>
          <p:nvPr/>
        </p:nvSpPr>
        <p:spPr bwMode="auto">
          <a:xfrm>
            <a:off x="4191000" y="2514600"/>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195" name="Text Box 27"/>
          <p:cNvSpPr txBox="1">
            <a:spLocks noChangeArrowheads="1"/>
          </p:cNvSpPr>
          <p:nvPr/>
        </p:nvSpPr>
        <p:spPr bwMode="auto">
          <a:xfrm>
            <a:off x="3657600" y="2895600"/>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91196" name="Text Box 28"/>
          <p:cNvSpPr txBox="1">
            <a:spLocks noChangeArrowheads="1"/>
          </p:cNvSpPr>
          <p:nvPr/>
        </p:nvSpPr>
        <p:spPr bwMode="auto">
          <a:xfrm>
            <a:off x="3124200" y="26670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197" name="Text Box 29"/>
          <p:cNvSpPr txBox="1">
            <a:spLocks noChangeArrowheads="1"/>
          </p:cNvSpPr>
          <p:nvPr/>
        </p:nvSpPr>
        <p:spPr bwMode="auto">
          <a:xfrm>
            <a:off x="3657600" y="15240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198" name="Line 30"/>
          <p:cNvSpPr>
            <a:spLocks noChangeShapeType="1"/>
          </p:cNvSpPr>
          <p:nvPr/>
        </p:nvSpPr>
        <p:spPr bwMode="auto">
          <a:xfrm flipV="1">
            <a:off x="3886200" y="1371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199" name="Text Box 31"/>
          <p:cNvSpPr txBox="1">
            <a:spLocks noChangeArrowheads="1"/>
          </p:cNvSpPr>
          <p:nvPr/>
        </p:nvSpPr>
        <p:spPr bwMode="auto">
          <a:xfrm>
            <a:off x="3668078" y="919163"/>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O</a:t>
            </a:r>
            <a:endParaRPr lang="en-US" altLang="en-US" baseline="-25000" dirty="0"/>
          </a:p>
        </p:txBody>
      </p:sp>
      <p:sp>
        <p:nvSpPr>
          <p:cNvPr id="391200" name="Line 32"/>
          <p:cNvSpPr>
            <a:spLocks noChangeShapeType="1"/>
          </p:cNvSpPr>
          <p:nvPr/>
        </p:nvSpPr>
        <p:spPr bwMode="auto">
          <a:xfrm>
            <a:off x="4572000" y="28194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02" name="Text Box 34"/>
          <p:cNvSpPr txBox="1">
            <a:spLocks noChangeArrowheads="1"/>
          </p:cNvSpPr>
          <p:nvPr/>
        </p:nvSpPr>
        <p:spPr bwMode="auto">
          <a:xfrm>
            <a:off x="4815840" y="286512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NH</a:t>
            </a:r>
            <a:r>
              <a:rPr lang="en-US" altLang="en-US" baseline="-25000" dirty="0"/>
              <a:t>2</a:t>
            </a:r>
          </a:p>
        </p:txBody>
      </p:sp>
      <p:sp>
        <p:nvSpPr>
          <p:cNvPr id="391205" name="Line 37"/>
          <p:cNvSpPr>
            <a:spLocks noChangeShapeType="1"/>
          </p:cNvSpPr>
          <p:nvPr/>
        </p:nvSpPr>
        <p:spPr bwMode="auto">
          <a:xfrm flipH="1">
            <a:off x="2819400" y="3276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06" name="Text Box 38"/>
          <p:cNvSpPr txBox="1">
            <a:spLocks noChangeArrowheads="1"/>
          </p:cNvSpPr>
          <p:nvPr/>
        </p:nvSpPr>
        <p:spPr bwMode="auto">
          <a:xfrm>
            <a:off x="2651760" y="3429000"/>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H</a:t>
            </a:r>
          </a:p>
        </p:txBody>
      </p:sp>
      <p:sp>
        <p:nvSpPr>
          <p:cNvPr id="391209" name="Text Box 41"/>
          <p:cNvSpPr txBox="1">
            <a:spLocks noChangeArrowheads="1"/>
          </p:cNvSpPr>
          <p:nvPr/>
        </p:nvSpPr>
        <p:spPr bwMode="auto">
          <a:xfrm>
            <a:off x="3228976" y="3886200"/>
            <a:ext cx="9749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Guanine</a:t>
            </a:r>
          </a:p>
        </p:txBody>
      </p:sp>
      <p:sp>
        <p:nvSpPr>
          <p:cNvPr id="391211" name="Line 43"/>
          <p:cNvSpPr>
            <a:spLocks noChangeShapeType="1"/>
          </p:cNvSpPr>
          <p:nvPr/>
        </p:nvSpPr>
        <p:spPr bwMode="auto">
          <a:xfrm flipV="1">
            <a:off x="3805238" y="137636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12" name="Line 44"/>
          <p:cNvSpPr>
            <a:spLocks noChangeShapeType="1"/>
          </p:cNvSpPr>
          <p:nvPr/>
        </p:nvSpPr>
        <p:spPr bwMode="auto">
          <a:xfrm flipV="1">
            <a:off x="4491038" y="1757363"/>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13" name="Text Box 45"/>
          <p:cNvSpPr txBox="1">
            <a:spLocks noChangeArrowheads="1"/>
          </p:cNvSpPr>
          <p:nvPr/>
        </p:nvSpPr>
        <p:spPr bwMode="auto">
          <a:xfrm>
            <a:off x="4719638" y="1452563"/>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91235" name="AutoShape 67"/>
          <p:cNvSpPr>
            <a:spLocks noChangeArrowheads="1"/>
          </p:cNvSpPr>
          <p:nvPr/>
        </p:nvSpPr>
        <p:spPr bwMode="auto">
          <a:xfrm rot="-1007822">
            <a:off x="2438401" y="1905000"/>
            <a:ext cx="962025" cy="914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36" name="Text Box 68"/>
          <p:cNvSpPr txBox="1">
            <a:spLocks noChangeArrowheads="1"/>
          </p:cNvSpPr>
          <p:nvPr/>
        </p:nvSpPr>
        <p:spPr bwMode="auto">
          <a:xfrm>
            <a:off x="2590800" y="2819400"/>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91237" name="Text Box 69"/>
          <p:cNvSpPr txBox="1">
            <a:spLocks noChangeArrowheads="1"/>
          </p:cNvSpPr>
          <p:nvPr/>
        </p:nvSpPr>
        <p:spPr bwMode="auto">
          <a:xfrm>
            <a:off x="2133600" y="21336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238" name="Text Box 70"/>
          <p:cNvSpPr txBox="1">
            <a:spLocks noChangeArrowheads="1"/>
          </p:cNvSpPr>
          <p:nvPr/>
        </p:nvSpPr>
        <p:spPr bwMode="auto">
          <a:xfrm>
            <a:off x="2590800" y="1600200"/>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91239" name="Line 71"/>
          <p:cNvSpPr>
            <a:spLocks noChangeShapeType="1"/>
          </p:cNvSpPr>
          <p:nvPr/>
        </p:nvSpPr>
        <p:spPr bwMode="auto">
          <a:xfrm>
            <a:off x="1905000" y="2362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40" name="Text Box 72"/>
          <p:cNvSpPr txBox="1">
            <a:spLocks noChangeArrowheads="1"/>
          </p:cNvSpPr>
          <p:nvPr/>
        </p:nvSpPr>
        <p:spPr bwMode="auto">
          <a:xfrm>
            <a:off x="1524000" y="2133600"/>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91241" name="AutoShape 73"/>
          <p:cNvSpPr>
            <a:spLocks noChangeArrowheads="1"/>
          </p:cNvSpPr>
          <p:nvPr/>
        </p:nvSpPr>
        <p:spPr bwMode="auto">
          <a:xfrm rot="-5400000">
            <a:off x="7853363" y="1976438"/>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91242" name="Text Box 74"/>
          <p:cNvSpPr txBox="1">
            <a:spLocks noChangeArrowheads="1"/>
          </p:cNvSpPr>
          <p:nvPr/>
        </p:nvSpPr>
        <p:spPr bwMode="auto">
          <a:xfrm>
            <a:off x="7700963" y="1747838"/>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243" name="Text Box 75"/>
          <p:cNvSpPr txBox="1">
            <a:spLocks noChangeArrowheads="1"/>
          </p:cNvSpPr>
          <p:nvPr/>
        </p:nvSpPr>
        <p:spPr bwMode="auto">
          <a:xfrm>
            <a:off x="8767763" y="182403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91244" name="Text Box 76"/>
          <p:cNvSpPr txBox="1">
            <a:spLocks noChangeArrowheads="1"/>
          </p:cNvSpPr>
          <p:nvPr/>
        </p:nvSpPr>
        <p:spPr bwMode="auto">
          <a:xfrm>
            <a:off x="8767763" y="2509838"/>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245" name="Text Box 77"/>
          <p:cNvSpPr txBox="1">
            <a:spLocks noChangeArrowheads="1"/>
          </p:cNvSpPr>
          <p:nvPr/>
        </p:nvSpPr>
        <p:spPr bwMode="auto">
          <a:xfrm>
            <a:off x="8234363" y="289083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91246" name="Text Box 78"/>
          <p:cNvSpPr txBox="1">
            <a:spLocks noChangeArrowheads="1"/>
          </p:cNvSpPr>
          <p:nvPr/>
        </p:nvSpPr>
        <p:spPr bwMode="auto">
          <a:xfrm>
            <a:off x="7700963" y="2662238"/>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247" name="Text Box 79"/>
          <p:cNvSpPr txBox="1">
            <a:spLocks noChangeArrowheads="1"/>
          </p:cNvSpPr>
          <p:nvPr/>
        </p:nvSpPr>
        <p:spPr bwMode="auto">
          <a:xfrm>
            <a:off x="8234363" y="1519238"/>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250" name="Line 82"/>
          <p:cNvSpPr>
            <a:spLocks noChangeShapeType="1"/>
          </p:cNvSpPr>
          <p:nvPr/>
        </p:nvSpPr>
        <p:spPr bwMode="auto">
          <a:xfrm>
            <a:off x="9148763" y="2814638"/>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51" name="Text Box 83"/>
          <p:cNvSpPr txBox="1">
            <a:spLocks noChangeArrowheads="1"/>
          </p:cNvSpPr>
          <p:nvPr/>
        </p:nvSpPr>
        <p:spPr bwMode="auto">
          <a:xfrm>
            <a:off x="9220200" y="2895600"/>
            <a:ext cx="604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endParaRPr lang="en-US" altLang="en-US" baseline="-25000"/>
          </a:p>
        </p:txBody>
      </p:sp>
      <p:sp>
        <p:nvSpPr>
          <p:cNvPr id="391252" name="Line 84"/>
          <p:cNvSpPr>
            <a:spLocks noChangeShapeType="1"/>
          </p:cNvSpPr>
          <p:nvPr/>
        </p:nvSpPr>
        <p:spPr bwMode="auto">
          <a:xfrm flipH="1">
            <a:off x="7396163" y="3271838"/>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53" name="Text Box 85"/>
          <p:cNvSpPr txBox="1">
            <a:spLocks noChangeArrowheads="1"/>
          </p:cNvSpPr>
          <p:nvPr/>
        </p:nvSpPr>
        <p:spPr bwMode="auto">
          <a:xfrm>
            <a:off x="7167563" y="342423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91254" name="Text Box 86"/>
          <p:cNvSpPr txBox="1">
            <a:spLocks noChangeArrowheads="1"/>
          </p:cNvSpPr>
          <p:nvPr/>
        </p:nvSpPr>
        <p:spPr bwMode="auto">
          <a:xfrm>
            <a:off x="7807326" y="3881438"/>
            <a:ext cx="966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Adenine</a:t>
            </a:r>
          </a:p>
        </p:txBody>
      </p:sp>
      <p:sp>
        <p:nvSpPr>
          <p:cNvPr id="391258" name="AutoShape 90"/>
          <p:cNvSpPr>
            <a:spLocks noChangeArrowheads="1"/>
          </p:cNvSpPr>
          <p:nvPr/>
        </p:nvSpPr>
        <p:spPr bwMode="auto">
          <a:xfrm rot="-1007822">
            <a:off x="7015164" y="1900238"/>
            <a:ext cx="962025" cy="914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59" name="Text Box 91"/>
          <p:cNvSpPr txBox="1">
            <a:spLocks noChangeArrowheads="1"/>
          </p:cNvSpPr>
          <p:nvPr/>
        </p:nvSpPr>
        <p:spPr bwMode="auto">
          <a:xfrm>
            <a:off x="7167563" y="281463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91260" name="Text Box 92"/>
          <p:cNvSpPr txBox="1">
            <a:spLocks noChangeArrowheads="1"/>
          </p:cNvSpPr>
          <p:nvPr/>
        </p:nvSpPr>
        <p:spPr bwMode="auto">
          <a:xfrm>
            <a:off x="6710363" y="2128838"/>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a:t>
            </a:r>
          </a:p>
        </p:txBody>
      </p:sp>
      <p:sp>
        <p:nvSpPr>
          <p:cNvPr id="391261" name="Text Box 93"/>
          <p:cNvSpPr txBox="1">
            <a:spLocks noChangeArrowheads="1"/>
          </p:cNvSpPr>
          <p:nvPr/>
        </p:nvSpPr>
        <p:spPr bwMode="auto">
          <a:xfrm>
            <a:off x="7167563" y="159543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a:t>
            </a:r>
          </a:p>
        </p:txBody>
      </p:sp>
      <p:sp>
        <p:nvSpPr>
          <p:cNvPr id="391262" name="Line 94"/>
          <p:cNvSpPr>
            <a:spLocks noChangeShapeType="1"/>
          </p:cNvSpPr>
          <p:nvPr/>
        </p:nvSpPr>
        <p:spPr bwMode="auto">
          <a:xfrm>
            <a:off x="6481763" y="2357438"/>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263" name="Text Box 95"/>
          <p:cNvSpPr txBox="1">
            <a:spLocks noChangeArrowheads="1"/>
          </p:cNvSpPr>
          <p:nvPr/>
        </p:nvSpPr>
        <p:spPr bwMode="auto">
          <a:xfrm>
            <a:off x="6100763" y="2128838"/>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H</a:t>
            </a:r>
          </a:p>
        </p:txBody>
      </p:sp>
      <p:sp>
        <p:nvSpPr>
          <p:cNvPr id="391264" name="Text Box 96"/>
          <p:cNvSpPr txBox="1">
            <a:spLocks noChangeArrowheads="1"/>
          </p:cNvSpPr>
          <p:nvPr/>
        </p:nvSpPr>
        <p:spPr bwMode="auto">
          <a:xfrm>
            <a:off x="8092440" y="9144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NH</a:t>
            </a:r>
            <a:r>
              <a:rPr lang="en-US" altLang="en-US" baseline="-25000" dirty="0"/>
              <a:t>2</a:t>
            </a:r>
          </a:p>
        </p:txBody>
      </p:sp>
      <p:sp>
        <p:nvSpPr>
          <p:cNvPr id="391265" name="Line 97"/>
          <p:cNvSpPr>
            <a:spLocks noChangeShapeType="1"/>
          </p:cNvSpPr>
          <p:nvPr/>
        </p:nvSpPr>
        <p:spPr bwMode="auto">
          <a:xfrm flipV="1">
            <a:off x="8382000" y="1295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27"/>
          <p:cNvSpPr txBox="1">
            <a:spLocks noChangeArrowheads="1"/>
          </p:cNvSpPr>
          <p:nvPr/>
        </p:nvSpPr>
        <p:spPr bwMode="auto">
          <a:xfrm>
            <a:off x="7700963" y="4746923"/>
            <a:ext cx="3581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smtClean="0"/>
              <a:t>Note: double bonds on the base backbone have not been represented for simplification.</a:t>
            </a:r>
            <a:endParaRPr lang="en-US" altLang="en-US" dirty="0"/>
          </a:p>
        </p:txBody>
      </p:sp>
    </p:spTree>
    <p:extLst>
      <p:ext uri="{BB962C8B-B14F-4D97-AF65-F5344CB8AC3E}">
        <p14:creationId xmlns:p14="http://schemas.microsoft.com/office/powerpoint/2010/main" val="176432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21" name="Slide Number Placeholder 5"/>
          <p:cNvSpPr>
            <a:spLocks noGrp="1"/>
          </p:cNvSpPr>
          <p:nvPr>
            <p:ph type="sldNum" sz="quarter" idx="12"/>
          </p:nvPr>
        </p:nvSpPr>
        <p:spPr/>
        <p:txBody>
          <a:bodyPr/>
          <a:lstStyle/>
          <a:p>
            <a:fld id="{648E6A6F-57FC-4F76-9DBD-BE683698D060}" type="slidenum">
              <a:rPr lang="en-US" altLang="en-US"/>
              <a:pPr/>
              <a:t>13</a:t>
            </a:fld>
            <a:endParaRPr lang="en-US" altLang="en-US"/>
          </a:p>
        </p:txBody>
      </p:sp>
      <p:sp>
        <p:nvSpPr>
          <p:cNvPr id="387074" name="Rectangle 2"/>
          <p:cNvSpPr>
            <a:spLocks noGrp="1" noChangeArrowheads="1"/>
          </p:cNvSpPr>
          <p:nvPr>
            <p:ph type="title"/>
          </p:nvPr>
        </p:nvSpPr>
        <p:spPr>
          <a:xfrm>
            <a:off x="1905000" y="261382"/>
            <a:ext cx="8305800" cy="843518"/>
          </a:xfrm>
          <a:noFill/>
          <a:ln/>
        </p:spPr>
        <p:txBody>
          <a:bodyPr vert="horz" lIns="92075" tIns="46038" rIns="92075" bIns="46038" rtlCol="0" anchor="b">
            <a:normAutofit/>
          </a:bodyPr>
          <a:lstStyle/>
          <a:p>
            <a:r>
              <a:rPr lang="en-US" sz="3600" b="1" dirty="0">
                <a:effectLst>
                  <a:outerShdw blurRad="38100" dist="38100" dir="2700000" algn="tl">
                    <a:srgbClr val="000000"/>
                  </a:outerShdw>
                </a:effectLst>
              </a:rPr>
              <a:t>Genes and DNA</a:t>
            </a:r>
            <a:endParaRPr lang="en-US" altLang="en-US" sz="3600" b="1" dirty="0">
              <a:effectLst>
                <a:outerShdw blurRad="38100" dist="38100" dir="2700000" algn="tl">
                  <a:srgbClr val="000000"/>
                </a:outerShdw>
              </a:effectLst>
            </a:endParaRPr>
          </a:p>
        </p:txBody>
      </p:sp>
      <p:sp>
        <p:nvSpPr>
          <p:cNvPr id="387077" name="AutoShape 5"/>
          <p:cNvSpPr>
            <a:spLocks noChangeArrowheads="1"/>
          </p:cNvSpPr>
          <p:nvPr/>
        </p:nvSpPr>
        <p:spPr bwMode="auto">
          <a:xfrm>
            <a:off x="2743200" y="3048000"/>
            <a:ext cx="1295400" cy="11430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2-deoxy</a:t>
            </a:r>
            <a:br>
              <a:rPr lang="en-US" altLang="en-US" dirty="0"/>
            </a:br>
            <a:r>
              <a:rPr lang="en-US" altLang="en-US" dirty="0"/>
              <a:t>ribose</a:t>
            </a:r>
          </a:p>
        </p:txBody>
      </p:sp>
      <p:sp>
        <p:nvSpPr>
          <p:cNvPr id="387079" name="AutoShape 7"/>
          <p:cNvSpPr>
            <a:spLocks noChangeArrowheads="1"/>
          </p:cNvSpPr>
          <p:nvPr/>
        </p:nvSpPr>
        <p:spPr bwMode="auto">
          <a:xfrm rot="-5400000">
            <a:off x="4563884" y="1671638"/>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87090" name="Text Box 18"/>
          <p:cNvSpPr txBox="1">
            <a:spLocks noChangeArrowheads="1"/>
          </p:cNvSpPr>
          <p:nvPr/>
        </p:nvSpPr>
        <p:spPr bwMode="auto">
          <a:xfrm>
            <a:off x="6019801" y="1676400"/>
            <a:ext cx="966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Adenine</a:t>
            </a:r>
          </a:p>
        </p:txBody>
      </p:sp>
      <p:sp>
        <p:nvSpPr>
          <p:cNvPr id="387091" name="AutoShape 19"/>
          <p:cNvSpPr>
            <a:spLocks noChangeArrowheads="1"/>
          </p:cNvSpPr>
          <p:nvPr/>
        </p:nvSpPr>
        <p:spPr bwMode="auto">
          <a:xfrm rot="-1007822">
            <a:off x="3733801" y="1600200"/>
            <a:ext cx="962025" cy="914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099" name="Text Box 27"/>
          <p:cNvSpPr txBox="1">
            <a:spLocks noChangeArrowheads="1"/>
          </p:cNvSpPr>
          <p:nvPr/>
        </p:nvSpPr>
        <p:spPr bwMode="auto">
          <a:xfrm>
            <a:off x="6591300" y="3962400"/>
            <a:ext cx="3581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err="1"/>
              <a:t>DeoxyriboNucleic</a:t>
            </a:r>
            <a:r>
              <a:rPr lang="en-US" altLang="en-US" dirty="0"/>
              <a:t> Acids:</a:t>
            </a:r>
            <a:br>
              <a:rPr lang="en-US" altLang="en-US" dirty="0"/>
            </a:br>
            <a:r>
              <a:rPr lang="en-US" altLang="en-US" dirty="0"/>
              <a:t>- </a:t>
            </a:r>
            <a:r>
              <a:rPr lang="en-US" altLang="en-US" dirty="0" err="1"/>
              <a:t>Deoxyadenylic</a:t>
            </a:r>
            <a:r>
              <a:rPr lang="en-US" altLang="en-US" dirty="0"/>
              <a:t> acid</a:t>
            </a:r>
            <a:br>
              <a:rPr lang="en-US" altLang="en-US" dirty="0"/>
            </a:br>
            <a:r>
              <a:rPr lang="en-US" altLang="en-US" dirty="0"/>
              <a:t>- </a:t>
            </a:r>
            <a:r>
              <a:rPr lang="en-US" altLang="en-US" dirty="0" err="1"/>
              <a:t>Deoxycytidylic</a:t>
            </a:r>
            <a:r>
              <a:rPr lang="en-US" altLang="en-US" dirty="0"/>
              <a:t> acid</a:t>
            </a:r>
            <a:br>
              <a:rPr lang="en-US" altLang="en-US" dirty="0"/>
            </a:br>
            <a:r>
              <a:rPr lang="en-US" altLang="en-US" dirty="0"/>
              <a:t>- </a:t>
            </a:r>
            <a:r>
              <a:rPr lang="en-US" altLang="en-US" dirty="0" err="1" smtClean="0"/>
              <a:t>Deoxyguanylic</a:t>
            </a:r>
            <a:r>
              <a:rPr lang="en-US" altLang="en-US" dirty="0" smtClean="0"/>
              <a:t> </a:t>
            </a:r>
            <a:r>
              <a:rPr lang="en-US" altLang="en-US" dirty="0"/>
              <a:t>acid</a:t>
            </a:r>
            <a:br>
              <a:rPr lang="en-US" altLang="en-US" dirty="0"/>
            </a:br>
            <a:r>
              <a:rPr lang="en-US" altLang="en-US" dirty="0"/>
              <a:t>- </a:t>
            </a:r>
            <a:r>
              <a:rPr lang="en-US" altLang="en-US" dirty="0" err="1"/>
              <a:t>Deoxythymidylic</a:t>
            </a:r>
            <a:r>
              <a:rPr lang="en-US" altLang="en-US" dirty="0"/>
              <a:t> acid</a:t>
            </a:r>
          </a:p>
        </p:txBody>
      </p:sp>
      <p:sp>
        <p:nvSpPr>
          <p:cNvPr id="387100" name="Text Box 28"/>
          <p:cNvSpPr txBox="1">
            <a:spLocks noChangeArrowheads="1"/>
          </p:cNvSpPr>
          <p:nvPr/>
        </p:nvSpPr>
        <p:spPr bwMode="auto">
          <a:xfrm>
            <a:off x="2514601" y="5105400"/>
            <a:ext cx="1969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Deoxyadenylic acid</a:t>
            </a:r>
          </a:p>
        </p:txBody>
      </p:sp>
      <p:sp>
        <p:nvSpPr>
          <p:cNvPr id="387101" name="Line 29"/>
          <p:cNvSpPr>
            <a:spLocks noChangeShapeType="1"/>
          </p:cNvSpPr>
          <p:nvPr/>
        </p:nvSpPr>
        <p:spPr bwMode="auto">
          <a:xfrm>
            <a:off x="4114800" y="2895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2" name="Text Box 30"/>
          <p:cNvSpPr txBox="1">
            <a:spLocks noChangeArrowheads="1"/>
          </p:cNvSpPr>
          <p:nvPr/>
        </p:nvSpPr>
        <p:spPr bwMode="auto">
          <a:xfrm>
            <a:off x="3962400" y="2514600"/>
            <a:ext cx="3337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a:t>
            </a:r>
          </a:p>
        </p:txBody>
      </p:sp>
      <p:sp>
        <p:nvSpPr>
          <p:cNvPr id="387103" name="Text Box 31"/>
          <p:cNvSpPr txBox="1">
            <a:spLocks noChangeArrowheads="1"/>
          </p:cNvSpPr>
          <p:nvPr/>
        </p:nvSpPr>
        <p:spPr bwMode="auto">
          <a:xfrm>
            <a:off x="3962400" y="32004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387104" name="Oval 32"/>
          <p:cNvSpPr>
            <a:spLocks noChangeArrowheads="1"/>
          </p:cNvSpPr>
          <p:nvPr/>
        </p:nvSpPr>
        <p:spPr bwMode="auto">
          <a:xfrm>
            <a:off x="1524000" y="2514600"/>
            <a:ext cx="8382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Phos</a:t>
            </a:r>
            <a:br>
              <a:rPr lang="en-US" altLang="en-US"/>
            </a:br>
            <a:r>
              <a:rPr lang="en-US" altLang="en-US"/>
              <a:t>phate</a:t>
            </a:r>
          </a:p>
        </p:txBody>
      </p:sp>
      <p:sp>
        <p:nvSpPr>
          <p:cNvPr id="387106" name="Line 34"/>
          <p:cNvSpPr>
            <a:spLocks noChangeShapeType="1"/>
          </p:cNvSpPr>
          <p:nvPr/>
        </p:nvSpPr>
        <p:spPr bwMode="auto">
          <a:xfrm>
            <a:off x="2743200" y="3124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07" name="Text Box 35"/>
          <p:cNvSpPr txBox="1">
            <a:spLocks noChangeArrowheads="1"/>
          </p:cNvSpPr>
          <p:nvPr/>
        </p:nvSpPr>
        <p:spPr bwMode="auto">
          <a:xfrm>
            <a:off x="2438400" y="32004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387108" name="Text Box 36"/>
          <p:cNvSpPr txBox="1">
            <a:spLocks noChangeArrowheads="1"/>
          </p:cNvSpPr>
          <p:nvPr/>
        </p:nvSpPr>
        <p:spPr bwMode="auto">
          <a:xfrm>
            <a:off x="2590800" y="411480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3’</a:t>
            </a:r>
          </a:p>
        </p:txBody>
      </p:sp>
      <p:sp>
        <p:nvSpPr>
          <p:cNvPr id="387109" name="Text Box 37"/>
          <p:cNvSpPr txBox="1">
            <a:spLocks noChangeArrowheads="1"/>
          </p:cNvSpPr>
          <p:nvPr/>
        </p:nvSpPr>
        <p:spPr bwMode="auto">
          <a:xfrm>
            <a:off x="2362200" y="26670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CH</a:t>
            </a:r>
            <a:r>
              <a:rPr lang="en-US" altLang="en-US" baseline="-25000"/>
              <a:t>2</a:t>
            </a:r>
          </a:p>
        </p:txBody>
      </p:sp>
      <p:sp>
        <p:nvSpPr>
          <p:cNvPr id="387110" name="Line 38"/>
          <p:cNvSpPr>
            <a:spLocks noChangeShapeType="1"/>
          </p:cNvSpPr>
          <p:nvPr/>
        </p:nvSpPr>
        <p:spPr bwMode="auto">
          <a:xfrm>
            <a:off x="2362200" y="2895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111" name="Text Box 39"/>
          <p:cNvSpPr txBox="1">
            <a:spLocks noChangeArrowheads="1"/>
          </p:cNvSpPr>
          <p:nvPr/>
        </p:nvSpPr>
        <p:spPr bwMode="auto">
          <a:xfrm>
            <a:off x="2438400" y="228600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a:t>
            </a:r>
          </a:p>
        </p:txBody>
      </p:sp>
    </p:spTree>
    <p:extLst>
      <p:ext uri="{BB962C8B-B14F-4D97-AF65-F5344CB8AC3E}">
        <p14:creationId xmlns:p14="http://schemas.microsoft.com/office/powerpoint/2010/main" val="272417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34" name="Slide Number Placeholder 5"/>
          <p:cNvSpPr>
            <a:spLocks noGrp="1"/>
          </p:cNvSpPr>
          <p:nvPr>
            <p:ph type="sldNum" sz="quarter" idx="12"/>
          </p:nvPr>
        </p:nvSpPr>
        <p:spPr/>
        <p:txBody>
          <a:bodyPr/>
          <a:lstStyle/>
          <a:p>
            <a:fld id="{0D6EA45B-2925-474A-B8CF-0B84CAEA14B0}" type="slidenum">
              <a:rPr lang="en-US" altLang="en-US"/>
              <a:pPr/>
              <a:t>14</a:t>
            </a:fld>
            <a:endParaRPr lang="en-US" altLang="en-US"/>
          </a:p>
        </p:txBody>
      </p:sp>
      <p:sp>
        <p:nvSpPr>
          <p:cNvPr id="395266" name="Rectangle 2"/>
          <p:cNvSpPr>
            <a:spLocks noGrp="1" noChangeArrowheads="1"/>
          </p:cNvSpPr>
          <p:nvPr>
            <p:ph type="title"/>
          </p:nvPr>
        </p:nvSpPr>
        <p:spPr>
          <a:xfrm>
            <a:off x="1905000" y="424298"/>
            <a:ext cx="8305800" cy="680602"/>
          </a:xfrm>
          <a:noFill/>
          <a:ln/>
        </p:spPr>
        <p:txBody>
          <a:bodyPr vert="horz" lIns="92075" tIns="46038" rIns="92075" bIns="46038" rtlCol="0" anchor="b">
            <a:normAutofit/>
          </a:bodyPr>
          <a:lstStyle/>
          <a:p>
            <a:r>
              <a:rPr lang="en-US" sz="3600" b="1" dirty="0">
                <a:effectLst>
                  <a:outerShdw blurRad="38100" dist="38100" dir="2700000" algn="tl">
                    <a:srgbClr val="000000"/>
                  </a:outerShdw>
                </a:effectLst>
              </a:rPr>
              <a:t>Genes and DNA</a:t>
            </a:r>
            <a:endParaRPr lang="en-US" altLang="en-US" sz="3600" b="1" dirty="0">
              <a:effectLst>
                <a:outerShdw blurRad="38100" dist="38100" dir="2700000" algn="tl">
                  <a:srgbClr val="000000"/>
                </a:outerShdw>
              </a:effectLst>
            </a:endParaRPr>
          </a:p>
        </p:txBody>
      </p:sp>
      <p:sp>
        <p:nvSpPr>
          <p:cNvPr id="395267" name="AutoShape 3"/>
          <p:cNvSpPr>
            <a:spLocks noChangeArrowheads="1"/>
          </p:cNvSpPr>
          <p:nvPr/>
        </p:nvSpPr>
        <p:spPr bwMode="auto">
          <a:xfrm>
            <a:off x="7848600" y="4876800"/>
            <a:ext cx="1295400" cy="11430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2-deoxy</a:t>
            </a:r>
            <a:br>
              <a:rPr lang="en-US" altLang="en-US"/>
            </a:br>
            <a:r>
              <a:rPr lang="en-US" altLang="en-US"/>
              <a:t>ribose</a:t>
            </a:r>
          </a:p>
        </p:txBody>
      </p:sp>
      <p:sp>
        <p:nvSpPr>
          <p:cNvPr id="395268" name="AutoShape 4"/>
          <p:cNvSpPr>
            <a:spLocks noChangeArrowheads="1"/>
          </p:cNvSpPr>
          <p:nvPr/>
        </p:nvSpPr>
        <p:spPr bwMode="auto">
          <a:xfrm rot="-5400000">
            <a:off x="9682163" y="3500438"/>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95270" name="AutoShape 6"/>
          <p:cNvSpPr>
            <a:spLocks noChangeArrowheads="1"/>
          </p:cNvSpPr>
          <p:nvPr/>
        </p:nvSpPr>
        <p:spPr bwMode="auto">
          <a:xfrm rot="-1007822">
            <a:off x="8839201" y="3429000"/>
            <a:ext cx="962025" cy="914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2" name="Text Box 8"/>
          <p:cNvSpPr txBox="1">
            <a:spLocks noChangeArrowheads="1"/>
          </p:cNvSpPr>
          <p:nvPr/>
        </p:nvSpPr>
        <p:spPr bwMode="auto">
          <a:xfrm>
            <a:off x="1828801" y="3200400"/>
            <a:ext cx="34065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Linkage of two </a:t>
            </a:r>
            <a:r>
              <a:rPr lang="en-US" altLang="en-US" dirty="0" smtClean="0"/>
              <a:t>nucleotides</a:t>
            </a:r>
          </a:p>
          <a:p>
            <a:endParaRPr lang="en-US" altLang="en-US" dirty="0"/>
          </a:p>
          <a:p>
            <a:r>
              <a:rPr lang="en-US" altLang="en-US" dirty="0" smtClean="0"/>
              <a:t>3’ represents the 3</a:t>
            </a:r>
            <a:r>
              <a:rPr lang="en-US" altLang="en-US" baseline="30000" dirty="0" smtClean="0"/>
              <a:t>rd</a:t>
            </a:r>
            <a:r>
              <a:rPr lang="en-US" altLang="en-US" dirty="0" smtClean="0"/>
              <a:t> Carbon atom </a:t>
            </a:r>
            <a:br>
              <a:rPr lang="en-US" altLang="en-US" dirty="0" smtClean="0"/>
            </a:br>
            <a:r>
              <a:rPr lang="en-US" altLang="en-US" dirty="0" smtClean="0"/>
              <a:t>on the sugar backbone</a:t>
            </a:r>
          </a:p>
          <a:p>
            <a:r>
              <a:rPr lang="en-US" altLang="en-US" dirty="0" smtClean="0"/>
              <a:t>5’ represents the 5</a:t>
            </a:r>
            <a:r>
              <a:rPr lang="en-US" altLang="en-US" baseline="30000" dirty="0" smtClean="0"/>
              <a:t>th</a:t>
            </a:r>
            <a:r>
              <a:rPr lang="en-US" altLang="en-US" dirty="0" smtClean="0"/>
              <a:t> Carbon atom</a:t>
            </a:r>
          </a:p>
          <a:p>
            <a:endParaRPr lang="en-US" altLang="en-US" dirty="0"/>
          </a:p>
          <a:p>
            <a:r>
              <a:rPr lang="en-US" altLang="en-US" dirty="0" smtClean="0"/>
              <a:t>3</a:t>
            </a:r>
            <a:r>
              <a:rPr lang="en-US" altLang="en-US" baseline="30000" dirty="0" smtClean="0"/>
              <a:t>rd</a:t>
            </a:r>
            <a:r>
              <a:rPr lang="en-US" altLang="en-US" dirty="0" smtClean="0"/>
              <a:t> carbon </a:t>
            </a:r>
            <a:endParaRPr lang="en-US" altLang="en-US" dirty="0"/>
          </a:p>
        </p:txBody>
      </p:sp>
      <p:sp>
        <p:nvSpPr>
          <p:cNvPr id="395273" name="Line 9"/>
          <p:cNvSpPr>
            <a:spLocks noChangeShapeType="1"/>
          </p:cNvSpPr>
          <p:nvPr/>
        </p:nvSpPr>
        <p:spPr bwMode="auto">
          <a:xfrm>
            <a:off x="9220200" y="4724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4" name="Text Box 10"/>
          <p:cNvSpPr txBox="1">
            <a:spLocks noChangeArrowheads="1"/>
          </p:cNvSpPr>
          <p:nvPr/>
        </p:nvSpPr>
        <p:spPr bwMode="auto">
          <a:xfrm>
            <a:off x="9067800" y="4343400"/>
            <a:ext cx="3337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a:t>
            </a:r>
          </a:p>
        </p:txBody>
      </p:sp>
      <p:sp>
        <p:nvSpPr>
          <p:cNvPr id="395275" name="Text Box 11"/>
          <p:cNvSpPr txBox="1">
            <a:spLocks noChangeArrowheads="1"/>
          </p:cNvSpPr>
          <p:nvPr/>
        </p:nvSpPr>
        <p:spPr bwMode="auto">
          <a:xfrm>
            <a:off x="9067800" y="50292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395276" name="Oval 12"/>
          <p:cNvSpPr>
            <a:spLocks noChangeArrowheads="1"/>
          </p:cNvSpPr>
          <p:nvPr/>
        </p:nvSpPr>
        <p:spPr bwMode="auto">
          <a:xfrm>
            <a:off x="6629400" y="4343400"/>
            <a:ext cx="8382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Phos</a:t>
            </a:r>
            <a:br>
              <a:rPr lang="en-US" altLang="en-US"/>
            </a:br>
            <a:r>
              <a:rPr lang="en-US" altLang="en-US"/>
              <a:t>phate</a:t>
            </a:r>
          </a:p>
        </p:txBody>
      </p:sp>
      <p:sp>
        <p:nvSpPr>
          <p:cNvPr id="395277" name="Line 13"/>
          <p:cNvSpPr>
            <a:spLocks noChangeShapeType="1"/>
          </p:cNvSpPr>
          <p:nvPr/>
        </p:nvSpPr>
        <p:spPr bwMode="auto">
          <a:xfrm>
            <a:off x="784860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78" name="Text Box 14"/>
          <p:cNvSpPr txBox="1">
            <a:spLocks noChangeArrowheads="1"/>
          </p:cNvSpPr>
          <p:nvPr/>
        </p:nvSpPr>
        <p:spPr bwMode="auto">
          <a:xfrm>
            <a:off x="7543800" y="50292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395279" name="Line 15"/>
          <p:cNvSpPr>
            <a:spLocks noChangeShapeType="1"/>
          </p:cNvSpPr>
          <p:nvPr/>
        </p:nvSpPr>
        <p:spPr bwMode="auto">
          <a:xfrm>
            <a:off x="7467600" y="4724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0" name="Text Box 16"/>
          <p:cNvSpPr txBox="1">
            <a:spLocks noChangeArrowheads="1"/>
          </p:cNvSpPr>
          <p:nvPr/>
        </p:nvSpPr>
        <p:spPr bwMode="auto">
          <a:xfrm>
            <a:off x="7467600" y="44958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CH</a:t>
            </a:r>
            <a:r>
              <a:rPr lang="en-US" altLang="en-US" baseline="-25000"/>
              <a:t>2</a:t>
            </a:r>
          </a:p>
        </p:txBody>
      </p:sp>
      <p:sp>
        <p:nvSpPr>
          <p:cNvPr id="395281" name="Text Box 17"/>
          <p:cNvSpPr txBox="1">
            <a:spLocks noChangeArrowheads="1"/>
          </p:cNvSpPr>
          <p:nvPr/>
        </p:nvSpPr>
        <p:spPr bwMode="auto">
          <a:xfrm>
            <a:off x="7696200" y="594360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3’</a:t>
            </a:r>
          </a:p>
        </p:txBody>
      </p:sp>
      <p:sp>
        <p:nvSpPr>
          <p:cNvPr id="395282" name="Text Box 18"/>
          <p:cNvSpPr txBox="1">
            <a:spLocks noChangeArrowheads="1"/>
          </p:cNvSpPr>
          <p:nvPr/>
        </p:nvSpPr>
        <p:spPr bwMode="auto">
          <a:xfrm>
            <a:off x="7543800" y="411480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a:t>
            </a:r>
          </a:p>
        </p:txBody>
      </p:sp>
      <p:sp>
        <p:nvSpPr>
          <p:cNvPr id="395283" name="AutoShape 19"/>
          <p:cNvSpPr>
            <a:spLocks noChangeArrowheads="1"/>
          </p:cNvSpPr>
          <p:nvPr/>
        </p:nvSpPr>
        <p:spPr bwMode="auto">
          <a:xfrm>
            <a:off x="6781800" y="2667000"/>
            <a:ext cx="1295400" cy="11430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2-deoxy</a:t>
            </a:r>
            <a:br>
              <a:rPr lang="en-US" altLang="en-US"/>
            </a:br>
            <a:r>
              <a:rPr lang="en-US" altLang="en-US"/>
              <a:t>ribose</a:t>
            </a:r>
          </a:p>
        </p:txBody>
      </p:sp>
      <p:sp>
        <p:nvSpPr>
          <p:cNvPr id="395284" name="AutoShape 20"/>
          <p:cNvSpPr>
            <a:spLocks noChangeArrowheads="1"/>
          </p:cNvSpPr>
          <p:nvPr/>
        </p:nvSpPr>
        <p:spPr bwMode="auto">
          <a:xfrm rot="-5400000">
            <a:off x="7624763" y="1214438"/>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95286" name="Line 22"/>
          <p:cNvSpPr>
            <a:spLocks noChangeShapeType="1"/>
          </p:cNvSpPr>
          <p:nvPr/>
        </p:nvSpPr>
        <p:spPr bwMode="auto">
          <a:xfrm>
            <a:off x="8153400" y="2514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87" name="Text Box 23"/>
          <p:cNvSpPr txBox="1">
            <a:spLocks noChangeArrowheads="1"/>
          </p:cNvSpPr>
          <p:nvPr/>
        </p:nvSpPr>
        <p:spPr bwMode="auto">
          <a:xfrm>
            <a:off x="8001000" y="2133600"/>
            <a:ext cx="3337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a:t>
            </a:r>
          </a:p>
        </p:txBody>
      </p:sp>
      <p:sp>
        <p:nvSpPr>
          <p:cNvPr id="395288" name="Text Box 24"/>
          <p:cNvSpPr txBox="1">
            <a:spLocks noChangeArrowheads="1"/>
          </p:cNvSpPr>
          <p:nvPr/>
        </p:nvSpPr>
        <p:spPr bwMode="auto">
          <a:xfrm>
            <a:off x="8001000" y="28194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395289" name="Oval 25"/>
          <p:cNvSpPr>
            <a:spLocks noChangeArrowheads="1"/>
          </p:cNvSpPr>
          <p:nvPr/>
        </p:nvSpPr>
        <p:spPr bwMode="auto">
          <a:xfrm>
            <a:off x="5562600" y="2133600"/>
            <a:ext cx="8382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Phos</a:t>
            </a:r>
            <a:br>
              <a:rPr lang="en-US" altLang="en-US"/>
            </a:br>
            <a:r>
              <a:rPr lang="en-US" altLang="en-US"/>
              <a:t>phate</a:t>
            </a:r>
          </a:p>
        </p:txBody>
      </p:sp>
      <p:sp>
        <p:nvSpPr>
          <p:cNvPr id="395290" name="Line 26"/>
          <p:cNvSpPr>
            <a:spLocks noChangeShapeType="1"/>
          </p:cNvSpPr>
          <p:nvPr/>
        </p:nvSpPr>
        <p:spPr bwMode="auto">
          <a:xfrm>
            <a:off x="6781800" y="2743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91" name="Text Box 27"/>
          <p:cNvSpPr txBox="1">
            <a:spLocks noChangeArrowheads="1"/>
          </p:cNvSpPr>
          <p:nvPr/>
        </p:nvSpPr>
        <p:spPr bwMode="auto">
          <a:xfrm>
            <a:off x="6477000" y="28194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395292" name="Line 28"/>
          <p:cNvSpPr>
            <a:spLocks noChangeShapeType="1"/>
          </p:cNvSpPr>
          <p:nvPr/>
        </p:nvSpPr>
        <p:spPr bwMode="auto">
          <a:xfrm>
            <a:off x="6400800" y="2514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93" name="Text Box 29"/>
          <p:cNvSpPr txBox="1">
            <a:spLocks noChangeArrowheads="1"/>
          </p:cNvSpPr>
          <p:nvPr/>
        </p:nvSpPr>
        <p:spPr bwMode="auto">
          <a:xfrm>
            <a:off x="6400800" y="22860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CH</a:t>
            </a:r>
            <a:r>
              <a:rPr lang="en-US" altLang="en-US" baseline="-25000"/>
              <a:t>2</a:t>
            </a:r>
          </a:p>
        </p:txBody>
      </p:sp>
      <p:sp>
        <p:nvSpPr>
          <p:cNvPr id="395294" name="Text Box 30"/>
          <p:cNvSpPr txBox="1">
            <a:spLocks noChangeArrowheads="1"/>
          </p:cNvSpPr>
          <p:nvPr/>
        </p:nvSpPr>
        <p:spPr bwMode="auto">
          <a:xfrm>
            <a:off x="6629400" y="373380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3’</a:t>
            </a:r>
          </a:p>
        </p:txBody>
      </p:sp>
      <p:sp>
        <p:nvSpPr>
          <p:cNvPr id="395295" name="Text Box 31"/>
          <p:cNvSpPr txBox="1">
            <a:spLocks noChangeArrowheads="1"/>
          </p:cNvSpPr>
          <p:nvPr/>
        </p:nvSpPr>
        <p:spPr bwMode="auto">
          <a:xfrm>
            <a:off x="6477000" y="190500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a:t>
            </a:r>
          </a:p>
        </p:txBody>
      </p:sp>
      <p:sp>
        <p:nvSpPr>
          <p:cNvPr id="395296" name="Line 32"/>
          <p:cNvSpPr>
            <a:spLocks noChangeShapeType="1"/>
          </p:cNvSpPr>
          <p:nvPr/>
        </p:nvSpPr>
        <p:spPr bwMode="auto">
          <a:xfrm>
            <a:off x="6934200" y="4114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297" name="Text Box 33"/>
          <p:cNvSpPr txBox="1">
            <a:spLocks noChangeArrowheads="1"/>
          </p:cNvSpPr>
          <p:nvPr/>
        </p:nvSpPr>
        <p:spPr bwMode="auto">
          <a:xfrm>
            <a:off x="4724401" y="1600200"/>
            <a:ext cx="7761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hlink"/>
                </a:solidFill>
              </a:rPr>
              <a:t>5’ end</a:t>
            </a:r>
          </a:p>
        </p:txBody>
      </p:sp>
      <p:sp>
        <p:nvSpPr>
          <p:cNvPr id="395298" name="Text Box 34"/>
          <p:cNvSpPr txBox="1">
            <a:spLocks noChangeArrowheads="1"/>
          </p:cNvSpPr>
          <p:nvPr/>
        </p:nvSpPr>
        <p:spPr bwMode="auto">
          <a:xfrm>
            <a:off x="9278939" y="5638800"/>
            <a:ext cx="7761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hlink"/>
                </a:solidFill>
              </a:rPr>
              <a:t>3’ end</a:t>
            </a:r>
          </a:p>
        </p:txBody>
      </p:sp>
    </p:spTree>
    <p:extLst>
      <p:ext uri="{BB962C8B-B14F-4D97-AF65-F5344CB8AC3E}">
        <p14:creationId xmlns:p14="http://schemas.microsoft.com/office/powerpoint/2010/main" val="402401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8" name="Slide Number Placeholder 5"/>
          <p:cNvSpPr>
            <a:spLocks noGrp="1"/>
          </p:cNvSpPr>
          <p:nvPr>
            <p:ph type="sldNum" sz="quarter" idx="12"/>
          </p:nvPr>
        </p:nvSpPr>
        <p:spPr/>
        <p:txBody>
          <a:bodyPr/>
          <a:lstStyle/>
          <a:p>
            <a:fld id="{B7FDDF81-9BD4-47CE-B6B5-553821136559}" type="slidenum">
              <a:rPr lang="en-US" altLang="en-US"/>
              <a:pPr/>
              <a:t>15</a:t>
            </a:fld>
            <a:endParaRPr lang="en-US" altLang="en-US"/>
          </a:p>
        </p:txBody>
      </p:sp>
      <p:sp>
        <p:nvSpPr>
          <p:cNvPr id="397314" name="Rectangle 2"/>
          <p:cNvSpPr>
            <a:spLocks noGrp="1" noChangeArrowheads="1"/>
          </p:cNvSpPr>
          <p:nvPr>
            <p:ph type="title"/>
          </p:nvPr>
        </p:nvSpPr>
        <p:spPr>
          <a:xfrm>
            <a:off x="1132268" y="292458"/>
            <a:ext cx="8305800" cy="1104900"/>
          </a:xfrm>
          <a:noFill/>
          <a:ln/>
        </p:spPr>
        <p:txBody>
          <a:bodyPr vert="horz" lIns="92075" tIns="46038" rIns="92075" bIns="46038" rtlCol="0" anchor="b">
            <a:normAutofit/>
          </a:bodyPr>
          <a:lstStyle/>
          <a:p>
            <a:r>
              <a:rPr lang="en-US" sz="3600" b="1" dirty="0">
                <a:effectLst>
                  <a:outerShdw blurRad="38100" dist="38100" dir="2700000" algn="tl">
                    <a:srgbClr val="000000"/>
                  </a:outerShdw>
                </a:effectLst>
              </a:rPr>
              <a:t>Genes and DNA</a:t>
            </a:r>
            <a:endParaRPr lang="en-US" altLang="en-US" sz="3600" b="1" dirty="0">
              <a:effectLst>
                <a:outerShdw blurRad="38100" dist="38100" dir="2700000" algn="tl">
                  <a:srgbClr val="000000"/>
                </a:outerShdw>
              </a:effectLst>
            </a:endParaRPr>
          </a:p>
        </p:txBody>
      </p:sp>
      <p:sp>
        <p:nvSpPr>
          <p:cNvPr id="397315" name="Rectangle 3"/>
          <p:cNvSpPr>
            <a:spLocks noGrp="1" noChangeArrowheads="1"/>
          </p:cNvSpPr>
          <p:nvPr>
            <p:ph type="body" idx="1"/>
          </p:nvPr>
        </p:nvSpPr>
        <p:spPr>
          <a:xfrm>
            <a:off x="458761" y="1701185"/>
            <a:ext cx="10515600" cy="4351337"/>
          </a:xfrm>
        </p:spPr>
        <p:txBody>
          <a:bodyPr/>
          <a:lstStyle/>
          <a:p>
            <a:pPr>
              <a:lnSpc>
                <a:spcPct val="90000"/>
              </a:lnSpc>
            </a:pPr>
            <a:r>
              <a:rPr lang="en-US" altLang="en-US" dirty="0"/>
              <a:t>Succession of nucleotides composes a single strand in </a:t>
            </a:r>
            <a:r>
              <a:rPr lang="en-US" altLang="en-US" dirty="0" smtClean="0"/>
              <a:t>DNA.</a:t>
            </a:r>
            <a:endParaRPr lang="en-US" altLang="en-US" dirty="0"/>
          </a:p>
          <a:p>
            <a:pPr>
              <a:lnSpc>
                <a:spcPct val="90000"/>
              </a:lnSpc>
            </a:pPr>
            <a:r>
              <a:rPr lang="en-US" altLang="en-US" dirty="0"/>
              <a:t>Two strands of DNA pair themselves in the 3-D shape of a </a:t>
            </a:r>
            <a:r>
              <a:rPr lang="en-US" altLang="en-US" dirty="0" smtClean="0"/>
              <a:t/>
            </a:r>
            <a:br>
              <a:rPr lang="en-US" altLang="en-US" dirty="0" smtClean="0"/>
            </a:br>
            <a:r>
              <a:rPr lang="en-US" altLang="en-US" dirty="0" smtClean="0"/>
              <a:t>double </a:t>
            </a:r>
            <a:r>
              <a:rPr lang="en-US" altLang="en-US" dirty="0"/>
              <a:t>helix, where bases are paired (</a:t>
            </a:r>
            <a:r>
              <a:rPr lang="en-US" altLang="en-US" dirty="0" err="1"/>
              <a:t>bp</a:t>
            </a:r>
            <a:r>
              <a:rPr lang="en-US" altLang="en-US" dirty="0"/>
              <a:t> = base pair</a:t>
            </a:r>
            <a:r>
              <a:rPr lang="en-US" altLang="en-US" dirty="0" smtClean="0"/>
              <a:t>).</a:t>
            </a:r>
          </a:p>
          <a:p>
            <a:pPr>
              <a:lnSpc>
                <a:spcPct val="90000"/>
              </a:lnSpc>
            </a:pPr>
            <a:r>
              <a:rPr lang="en-US" altLang="en-US" dirty="0" smtClean="0"/>
              <a:t>A pairs with T.</a:t>
            </a:r>
          </a:p>
          <a:p>
            <a:pPr>
              <a:lnSpc>
                <a:spcPct val="90000"/>
              </a:lnSpc>
            </a:pPr>
            <a:r>
              <a:rPr lang="en-US" altLang="en-US" dirty="0" smtClean="0"/>
              <a:t>G pairs with C.</a:t>
            </a:r>
            <a:endParaRPr lang="en-US" altLang="en-US" dirty="0"/>
          </a:p>
          <a:p>
            <a:r>
              <a:rPr lang="en-US" altLang="en-US" dirty="0"/>
              <a:t>Pairing of the bases (</a:t>
            </a:r>
            <a:r>
              <a:rPr lang="en-US" altLang="en-US" dirty="0" smtClean="0"/>
              <a:t>A&lt;-&gt;T</a:t>
            </a:r>
            <a:r>
              <a:rPr lang="en-US" altLang="en-US" dirty="0"/>
              <a:t>, G &lt;-&gt; C) provides chemical bonds </a:t>
            </a:r>
            <a:r>
              <a:rPr lang="en-US" altLang="en-US" dirty="0" smtClean="0"/>
              <a:t/>
            </a:r>
            <a:br>
              <a:rPr lang="en-US" altLang="en-US" dirty="0" smtClean="0"/>
            </a:br>
            <a:r>
              <a:rPr lang="en-US" altLang="en-US" dirty="0" smtClean="0"/>
              <a:t>responsible </a:t>
            </a:r>
            <a:r>
              <a:rPr lang="en-US" altLang="en-US" dirty="0"/>
              <a:t>for the double helix shape</a:t>
            </a:r>
            <a:r>
              <a:rPr lang="en-US" altLang="en-US" dirty="0" smtClean="0"/>
              <a:t>.</a:t>
            </a:r>
          </a:p>
          <a:p>
            <a:pPr>
              <a:lnSpc>
                <a:spcPct val="90000"/>
              </a:lnSpc>
            </a:pPr>
            <a:endParaRPr lang="en-US" altLang="en-US" dirty="0"/>
          </a:p>
        </p:txBody>
      </p:sp>
      <p:graphicFrame>
        <p:nvGraphicFramePr>
          <p:cNvPr id="397316" name="Object 4"/>
          <p:cNvGraphicFramePr>
            <a:graphicFrameLocks noChangeAspect="1"/>
          </p:cNvGraphicFramePr>
          <p:nvPr/>
        </p:nvGraphicFramePr>
        <p:xfrm>
          <a:off x="6032500" y="3378200"/>
          <a:ext cx="127000" cy="101600"/>
        </p:xfrm>
        <a:graphic>
          <a:graphicData uri="http://schemas.openxmlformats.org/presentationml/2006/ole">
            <mc:AlternateContent xmlns:mc="http://schemas.openxmlformats.org/markup-compatibility/2006">
              <mc:Choice xmlns:v="urn:schemas-microsoft-com:vml" Requires="v">
                <p:oleObj spid="_x0000_s3310" name="Equation" r:id="rId4" imgW="126720" imgH="101520" progId="Equation.3">
                  <p:embed/>
                </p:oleObj>
              </mc:Choice>
              <mc:Fallback>
                <p:oleObj name="Equation" r:id="rId4" imgW="126720" imgH="101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0" y="3378200"/>
                        <a:ext cx="1270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7317" name="Object 5"/>
          <p:cNvGraphicFramePr>
            <a:graphicFrameLocks noChangeAspect="1"/>
          </p:cNvGraphicFramePr>
          <p:nvPr/>
        </p:nvGraphicFramePr>
        <p:xfrm>
          <a:off x="6032500" y="3378200"/>
          <a:ext cx="127000" cy="101600"/>
        </p:xfrm>
        <a:graphic>
          <a:graphicData uri="http://schemas.openxmlformats.org/presentationml/2006/ole">
            <mc:AlternateContent xmlns:mc="http://schemas.openxmlformats.org/markup-compatibility/2006">
              <mc:Choice xmlns:v="urn:schemas-microsoft-com:vml" Requires="v">
                <p:oleObj spid="_x0000_s3311" name="Equation" r:id="rId6" imgW="126720" imgH="101520" progId="Equation.3">
                  <p:embed/>
                </p:oleObj>
              </mc:Choice>
              <mc:Fallback>
                <p:oleObj name="Equation" r:id="rId6" imgW="126720" imgH="1015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500" y="3378200"/>
                        <a:ext cx="1270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8" descr="D:\7e\dna.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38327" y="2394845"/>
            <a:ext cx="1422400" cy="229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05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8" name="Slide Number Placeholder 5"/>
          <p:cNvSpPr>
            <a:spLocks noGrp="1"/>
          </p:cNvSpPr>
          <p:nvPr>
            <p:ph type="sldNum" sz="quarter" idx="12"/>
          </p:nvPr>
        </p:nvSpPr>
        <p:spPr/>
        <p:txBody>
          <a:bodyPr/>
          <a:lstStyle/>
          <a:p>
            <a:fld id="{29EAC893-2EA7-4A37-8F2E-F02A9A718724}" type="slidenum">
              <a:rPr lang="en-US" altLang="en-US"/>
              <a:pPr/>
              <a:t>16</a:t>
            </a:fld>
            <a:endParaRPr lang="en-US" altLang="en-US"/>
          </a:p>
        </p:txBody>
      </p:sp>
      <p:sp>
        <p:nvSpPr>
          <p:cNvPr id="399362" name="Rectangle 2"/>
          <p:cNvSpPr>
            <a:spLocks noGrp="1" noChangeArrowheads="1"/>
          </p:cNvSpPr>
          <p:nvPr>
            <p:ph type="title"/>
          </p:nvPr>
        </p:nvSpPr>
        <p:spPr>
          <a:xfrm>
            <a:off x="887569" y="282575"/>
            <a:ext cx="8305800" cy="1104900"/>
          </a:xfrm>
          <a:noFill/>
          <a:ln/>
        </p:spPr>
        <p:txBody>
          <a:bodyPr vert="horz" lIns="92075" tIns="46038" rIns="92075" bIns="46038" rtlCol="0" anchor="b">
            <a:normAutofit/>
          </a:bodyPr>
          <a:lstStyle/>
          <a:p>
            <a:r>
              <a:rPr lang="en-US" sz="3600" b="1" dirty="0">
                <a:effectLst>
                  <a:outerShdw blurRad="38100" dist="38100" dir="2700000" algn="tl">
                    <a:srgbClr val="000000"/>
                  </a:outerShdw>
                </a:effectLst>
              </a:rPr>
              <a:t>Genes and DNA</a:t>
            </a:r>
            <a:endParaRPr lang="en-US" altLang="en-US" sz="3600" b="1" dirty="0">
              <a:effectLst>
                <a:outerShdw blurRad="38100" dist="38100" dir="2700000" algn="tl">
                  <a:srgbClr val="000000"/>
                </a:outerShdw>
              </a:effectLst>
            </a:endParaRPr>
          </a:p>
        </p:txBody>
      </p:sp>
      <p:graphicFrame>
        <p:nvGraphicFramePr>
          <p:cNvPr id="399364" name="Object 4"/>
          <p:cNvGraphicFramePr>
            <a:graphicFrameLocks noChangeAspect="1"/>
          </p:cNvGraphicFramePr>
          <p:nvPr/>
        </p:nvGraphicFramePr>
        <p:xfrm>
          <a:off x="6032500" y="3378200"/>
          <a:ext cx="127000" cy="101600"/>
        </p:xfrm>
        <a:graphic>
          <a:graphicData uri="http://schemas.openxmlformats.org/presentationml/2006/ole">
            <mc:AlternateContent xmlns:mc="http://schemas.openxmlformats.org/markup-compatibility/2006">
              <mc:Choice xmlns:v="urn:schemas-microsoft-com:vml" Requires="v">
                <p:oleObj spid="_x0000_s4336" name="Equation" r:id="rId4" imgW="126720" imgH="101520" progId="Equation.3">
                  <p:embed/>
                </p:oleObj>
              </mc:Choice>
              <mc:Fallback>
                <p:oleObj name="Equation" r:id="rId4" imgW="126720" imgH="101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0" y="3378200"/>
                        <a:ext cx="1270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65" name="Object 5"/>
          <p:cNvGraphicFramePr>
            <a:graphicFrameLocks noChangeAspect="1"/>
          </p:cNvGraphicFramePr>
          <p:nvPr/>
        </p:nvGraphicFramePr>
        <p:xfrm>
          <a:off x="6032500" y="3378200"/>
          <a:ext cx="127000" cy="101600"/>
        </p:xfrm>
        <a:graphic>
          <a:graphicData uri="http://schemas.openxmlformats.org/presentationml/2006/ole">
            <mc:AlternateContent xmlns:mc="http://schemas.openxmlformats.org/markup-compatibility/2006">
              <mc:Choice xmlns:v="urn:schemas-microsoft-com:vml" Requires="v">
                <p:oleObj spid="_x0000_s4337" name="Equation" r:id="rId6" imgW="126720" imgH="101520" progId="Equation.3">
                  <p:embed/>
                </p:oleObj>
              </mc:Choice>
              <mc:Fallback>
                <p:oleObj name="Equation" r:id="rId6" imgW="126720" imgH="1015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500" y="3378200"/>
                        <a:ext cx="1270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a:xfrm>
            <a:off x="159207" y="1701185"/>
            <a:ext cx="10515600" cy="43513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US" altLang="en-US" dirty="0" smtClean="0"/>
              <a:t>The 3D shape of the DNA takes the form of </a:t>
            </a:r>
            <a:br>
              <a:rPr lang="en-US" altLang="en-US" dirty="0" smtClean="0"/>
            </a:br>
            <a:r>
              <a:rPr lang="en-US" altLang="en-US" dirty="0" smtClean="0"/>
              <a:t>a chromosome.</a:t>
            </a:r>
          </a:p>
          <a:p>
            <a:r>
              <a:rPr lang="en-US" altLang="en-US" dirty="0" smtClean="0"/>
              <a:t>A chromosome is a structure where the DNA is </a:t>
            </a:r>
            <a:br>
              <a:rPr lang="en-US" altLang="en-US" dirty="0" smtClean="0"/>
            </a:br>
            <a:r>
              <a:rPr lang="en-US" altLang="en-US" dirty="0" smtClean="0"/>
              <a:t>coiled around some proteins called histones.</a:t>
            </a:r>
          </a:p>
          <a:p>
            <a:r>
              <a:rPr lang="en-US" altLang="en-US" dirty="0" smtClean="0"/>
              <a:t>Chromosomes reside in the nucleus of cells.</a:t>
            </a:r>
          </a:p>
          <a:p>
            <a:r>
              <a:rPr lang="en-US" altLang="en-US" dirty="0" smtClean="0"/>
              <a:t> Humans have 46 chromosomes (23 pairs).</a:t>
            </a:r>
          </a:p>
          <a:p>
            <a:r>
              <a:rPr lang="en-US" altLang="en-US" dirty="0" smtClean="0"/>
              <a:t>Chromosomes in 22 pairs look the same.</a:t>
            </a:r>
          </a:p>
          <a:p>
            <a:r>
              <a:rPr lang="en-US" altLang="en-US" dirty="0" smtClean="0"/>
              <a:t>The 23</a:t>
            </a:r>
            <a:r>
              <a:rPr lang="en-US" altLang="en-US" baseline="30000" dirty="0" smtClean="0"/>
              <a:t>rd</a:t>
            </a:r>
            <a:r>
              <a:rPr lang="en-US" altLang="en-US" dirty="0" smtClean="0"/>
              <a:t> pair is the gender chromosome – </a:t>
            </a:r>
            <a:br>
              <a:rPr lang="en-US" altLang="en-US" dirty="0" smtClean="0"/>
            </a:br>
            <a:r>
              <a:rPr lang="en-US" altLang="en-US" dirty="0" smtClean="0"/>
              <a:t>males have an X and a Y chromosome, </a:t>
            </a:r>
            <a:br>
              <a:rPr lang="en-US" altLang="en-US" dirty="0" smtClean="0"/>
            </a:br>
            <a:r>
              <a:rPr lang="en-US" altLang="en-US" dirty="0" smtClean="0"/>
              <a:t>females have two X chromosomes. </a:t>
            </a:r>
          </a:p>
          <a:p>
            <a:r>
              <a:rPr lang="en-US" altLang="en-US" dirty="0" smtClean="0"/>
              <a:t>See karyotype to the right.</a:t>
            </a:r>
          </a:p>
          <a:p>
            <a:endParaRPr lang="en-US" altLang="en-US" dirty="0" smtClean="0"/>
          </a:p>
          <a:p>
            <a:endParaRPr lang="en-US" altLang="en-US" dirty="0" smtClean="0"/>
          </a:p>
          <a:p>
            <a:endParaRPr lang="en-US" altLang="en-US" dirty="0"/>
          </a:p>
        </p:txBody>
      </p:sp>
      <p:pic>
        <p:nvPicPr>
          <p:cNvPr id="4119" name="Picture 23" descr="The 22 autosomes are numbered by size. The other two chromosomes, X and Y, are the sex chromosomes. This picture of the human chromosomes lined up in pairs is called a karyotyp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9561" y="1972410"/>
            <a:ext cx="5332439" cy="380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797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8" name="Slide Number Placeholder 5"/>
          <p:cNvSpPr>
            <a:spLocks noGrp="1"/>
          </p:cNvSpPr>
          <p:nvPr>
            <p:ph type="sldNum" sz="quarter" idx="12"/>
          </p:nvPr>
        </p:nvSpPr>
        <p:spPr/>
        <p:txBody>
          <a:bodyPr/>
          <a:lstStyle/>
          <a:p>
            <a:fld id="{29EAC893-2EA7-4A37-8F2E-F02A9A718724}" type="slidenum">
              <a:rPr lang="en-US" altLang="en-US"/>
              <a:pPr/>
              <a:t>17</a:t>
            </a:fld>
            <a:endParaRPr lang="en-US" altLang="en-US"/>
          </a:p>
        </p:txBody>
      </p:sp>
      <p:sp>
        <p:nvSpPr>
          <p:cNvPr id="399362" name="Rectangle 2"/>
          <p:cNvSpPr>
            <a:spLocks noGrp="1" noChangeArrowheads="1"/>
          </p:cNvSpPr>
          <p:nvPr>
            <p:ph type="title"/>
          </p:nvPr>
        </p:nvSpPr>
        <p:spPr>
          <a:xfrm>
            <a:off x="887569" y="282575"/>
            <a:ext cx="8305800" cy="1104900"/>
          </a:xfrm>
          <a:noFill/>
          <a:ln/>
        </p:spPr>
        <p:txBody>
          <a:bodyPr vert="horz" lIns="92075" tIns="46038" rIns="92075" bIns="46038" rtlCol="0" anchor="b">
            <a:normAutofit/>
          </a:bodyPr>
          <a:lstStyle/>
          <a:p>
            <a:r>
              <a:rPr lang="en-US" sz="3600" b="1" dirty="0">
                <a:effectLst>
                  <a:outerShdw blurRad="38100" dist="38100" dir="2700000" algn="tl">
                    <a:srgbClr val="000000"/>
                  </a:outerShdw>
                </a:effectLst>
              </a:rPr>
              <a:t>Genes and DNA</a:t>
            </a:r>
            <a:endParaRPr lang="en-US" altLang="en-US" sz="3600" b="1" dirty="0">
              <a:effectLst>
                <a:outerShdw blurRad="38100" dist="38100" dir="2700000" algn="tl">
                  <a:srgbClr val="000000"/>
                </a:outerShdw>
              </a:effectLst>
            </a:endParaRPr>
          </a:p>
        </p:txBody>
      </p:sp>
      <p:graphicFrame>
        <p:nvGraphicFramePr>
          <p:cNvPr id="399364" name="Object 4"/>
          <p:cNvGraphicFramePr>
            <a:graphicFrameLocks noChangeAspect="1"/>
          </p:cNvGraphicFramePr>
          <p:nvPr/>
        </p:nvGraphicFramePr>
        <p:xfrm>
          <a:off x="6032500" y="3378200"/>
          <a:ext cx="127000" cy="101600"/>
        </p:xfrm>
        <a:graphic>
          <a:graphicData uri="http://schemas.openxmlformats.org/presentationml/2006/ole">
            <mc:AlternateContent xmlns:mc="http://schemas.openxmlformats.org/markup-compatibility/2006">
              <mc:Choice xmlns:v="urn:schemas-microsoft-com:vml" Requires="v">
                <p:oleObj spid="_x0000_s82143" name="Equation" r:id="rId4" imgW="126720" imgH="101520" progId="Equation.3">
                  <p:embed/>
                </p:oleObj>
              </mc:Choice>
              <mc:Fallback>
                <p:oleObj name="Equation" r:id="rId4" imgW="126720" imgH="101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0" y="3378200"/>
                        <a:ext cx="1270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65" name="Object 5"/>
          <p:cNvGraphicFramePr>
            <a:graphicFrameLocks noChangeAspect="1"/>
          </p:cNvGraphicFramePr>
          <p:nvPr/>
        </p:nvGraphicFramePr>
        <p:xfrm>
          <a:off x="6032500" y="3378200"/>
          <a:ext cx="127000" cy="101600"/>
        </p:xfrm>
        <a:graphic>
          <a:graphicData uri="http://schemas.openxmlformats.org/presentationml/2006/ole">
            <mc:AlternateContent xmlns:mc="http://schemas.openxmlformats.org/markup-compatibility/2006">
              <mc:Choice xmlns:v="urn:schemas-microsoft-com:vml" Requires="v">
                <p:oleObj spid="_x0000_s82144" name="Equation" r:id="rId6" imgW="126720" imgH="101520" progId="Equation.3">
                  <p:embed/>
                </p:oleObj>
              </mc:Choice>
              <mc:Fallback>
                <p:oleObj name="Equation" r:id="rId6" imgW="126720" imgH="1015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500" y="3378200"/>
                        <a:ext cx="1270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1922" name="Picture 2" descr="DNA and histone proteins are packaged into structures called chromosom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9688" y="1966912"/>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22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D03CBD0B-24A2-4B8A-9865-283CCC51417A}" type="slidenum">
              <a:rPr lang="en-US" altLang="en-US" sz="1400"/>
              <a:pPr/>
              <a:t>18</a:t>
            </a:fld>
            <a:endParaRPr lang="en-US" altLang="en-US" sz="1400"/>
          </a:p>
        </p:txBody>
      </p:sp>
      <p:sp>
        <p:nvSpPr>
          <p:cNvPr id="424962"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a:effectLst>
                  <a:outerShdw blurRad="38100" dist="38100" dir="2700000" algn="tl">
                    <a:srgbClr val="000000"/>
                  </a:outerShdw>
                </a:effectLst>
              </a:rPr>
              <a:t>Genes and DNA</a:t>
            </a:r>
          </a:p>
        </p:txBody>
      </p:sp>
      <p:sp>
        <p:nvSpPr>
          <p:cNvPr id="27654" name="Rectangle 3"/>
          <p:cNvSpPr>
            <a:spLocks noGrp="1" noChangeArrowheads="1"/>
          </p:cNvSpPr>
          <p:nvPr>
            <p:ph type="body" idx="1"/>
          </p:nvPr>
        </p:nvSpPr>
        <p:spPr>
          <a:xfrm>
            <a:off x="2133600" y="1676400"/>
            <a:ext cx="7727950" cy="4114800"/>
          </a:xfrm>
          <a:noFill/>
        </p:spPr>
        <p:txBody>
          <a:bodyPr vert="horz" lIns="92075" tIns="46038" rIns="92075" bIns="46038" rtlCol="0">
            <a:normAutofit fontScale="92500" lnSpcReduction="10000"/>
          </a:bodyPr>
          <a:lstStyle/>
          <a:p>
            <a:pPr>
              <a:lnSpc>
                <a:spcPct val="90000"/>
              </a:lnSpc>
            </a:pPr>
            <a:r>
              <a:rPr lang="en-US" altLang="en-US" dirty="0"/>
              <a:t>Genes</a:t>
            </a:r>
          </a:p>
          <a:p>
            <a:pPr lvl="1">
              <a:lnSpc>
                <a:spcPct val="90000"/>
              </a:lnSpc>
            </a:pPr>
            <a:r>
              <a:rPr lang="en-US" altLang="en-US" dirty="0"/>
              <a:t>A gene is a part of the genome that can be </a:t>
            </a:r>
            <a:r>
              <a:rPr lang="en-US" altLang="en-US" dirty="0" smtClean="0"/>
              <a:t>transcribed.</a:t>
            </a:r>
            <a:endParaRPr lang="en-US" altLang="en-US" dirty="0"/>
          </a:p>
          <a:p>
            <a:pPr lvl="1">
              <a:lnSpc>
                <a:spcPct val="90000"/>
              </a:lnSpc>
            </a:pPr>
            <a:r>
              <a:rPr lang="en-US" altLang="en-US" dirty="0"/>
              <a:t>A gene may encode a protein </a:t>
            </a:r>
            <a:r>
              <a:rPr lang="en-US" altLang="en-US" dirty="0" smtClean="0"/>
              <a:t>through an </a:t>
            </a:r>
            <a:r>
              <a:rPr lang="en-US" altLang="en-US" dirty="0"/>
              <a:t>RNA </a:t>
            </a:r>
            <a:r>
              <a:rPr lang="en-US" altLang="en-US" dirty="0" smtClean="0"/>
              <a:t>sequence.</a:t>
            </a:r>
            <a:endParaRPr lang="en-US" altLang="en-US" dirty="0"/>
          </a:p>
          <a:p>
            <a:pPr lvl="1">
              <a:lnSpc>
                <a:spcPct val="90000"/>
              </a:lnSpc>
            </a:pPr>
            <a:r>
              <a:rPr lang="en-US" altLang="en-US" dirty="0"/>
              <a:t>Genes are </a:t>
            </a:r>
            <a:r>
              <a:rPr lang="en-US" altLang="en-US" dirty="0" smtClean="0"/>
              <a:t>made of exons and introns.  </a:t>
            </a:r>
          </a:p>
          <a:p>
            <a:pPr lvl="1">
              <a:lnSpc>
                <a:spcPct val="90000"/>
              </a:lnSpc>
            </a:pPr>
            <a:r>
              <a:rPr lang="en-US" altLang="en-US" dirty="0" smtClean="0"/>
              <a:t>Exons are regions coding for proteins and are separated by </a:t>
            </a:r>
            <a:r>
              <a:rPr lang="en-US" altLang="en-US" dirty="0"/>
              <a:t>non coding </a:t>
            </a:r>
            <a:r>
              <a:rPr lang="en-US" altLang="en-US" dirty="0" smtClean="0"/>
              <a:t>regions or introns.</a:t>
            </a:r>
            <a:endParaRPr lang="en-US" altLang="en-US" dirty="0"/>
          </a:p>
          <a:p>
            <a:pPr lvl="1">
              <a:lnSpc>
                <a:spcPct val="90000"/>
              </a:lnSpc>
            </a:pPr>
            <a:r>
              <a:rPr lang="en-US" altLang="en-US" dirty="0" smtClean="0"/>
              <a:t>To simplify further details:</a:t>
            </a:r>
          </a:p>
          <a:p>
            <a:pPr lvl="2"/>
            <a:r>
              <a:rPr lang="en-US" altLang="en-US" dirty="0" smtClean="0"/>
              <a:t>Genes </a:t>
            </a:r>
            <a:r>
              <a:rPr lang="en-US" altLang="en-US" dirty="0"/>
              <a:t>are concentrated in certain regions of the genome rich in G and </a:t>
            </a:r>
            <a:r>
              <a:rPr lang="en-US" altLang="en-US" dirty="0" smtClean="0"/>
              <a:t>C. </a:t>
            </a:r>
            <a:endParaRPr lang="en-US" altLang="en-US" dirty="0"/>
          </a:p>
          <a:p>
            <a:pPr lvl="2"/>
            <a:r>
              <a:rPr lang="en-US" altLang="en-US" dirty="0"/>
              <a:t>Regions rich in A and T do not contain </a:t>
            </a:r>
            <a:r>
              <a:rPr lang="en-US" altLang="en-US" dirty="0" smtClean="0"/>
              <a:t>genes.</a:t>
            </a:r>
            <a:endParaRPr lang="en-US" altLang="en-US" dirty="0"/>
          </a:p>
          <a:p>
            <a:pPr lvl="2"/>
            <a:r>
              <a:rPr lang="en-US" altLang="en-US" dirty="0"/>
              <a:t>Between the two, </a:t>
            </a:r>
            <a:r>
              <a:rPr lang="en-US" altLang="en-US" dirty="0" err="1"/>
              <a:t>CpG</a:t>
            </a:r>
            <a:r>
              <a:rPr lang="en-US" altLang="en-US" dirty="0"/>
              <a:t> islands (repetition of C and </a:t>
            </a:r>
            <a:r>
              <a:rPr lang="en-US" altLang="en-US" dirty="0" smtClean="0"/>
              <a:t>G) separate </a:t>
            </a:r>
            <a:r>
              <a:rPr lang="en-US" altLang="en-US" dirty="0"/>
              <a:t>coding regions from non coding </a:t>
            </a:r>
            <a:r>
              <a:rPr lang="en-US" altLang="en-US" dirty="0" smtClean="0"/>
              <a:t>ones.</a:t>
            </a:r>
            <a:endParaRPr lang="en-US" altLang="en-US" dirty="0"/>
          </a:p>
          <a:p>
            <a:pPr lvl="2"/>
            <a:r>
              <a:rPr lang="en-US" altLang="en-US" dirty="0"/>
              <a:t>Non coding regions can be parts of </a:t>
            </a:r>
            <a:r>
              <a:rPr lang="en-US" altLang="en-US" dirty="0" smtClean="0"/>
              <a:t>genes.</a:t>
            </a:r>
            <a:endParaRPr lang="en-US" altLang="en-US" dirty="0"/>
          </a:p>
        </p:txBody>
      </p:sp>
    </p:spTree>
    <p:extLst>
      <p:ext uri="{BB962C8B-B14F-4D97-AF65-F5344CB8AC3E}">
        <p14:creationId xmlns:p14="http://schemas.microsoft.com/office/powerpoint/2010/main" val="220728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86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AA132F17-331F-41FE-9FB6-7138B457F644}" type="slidenum">
              <a:rPr lang="en-US" altLang="en-US" sz="1400"/>
              <a:pPr/>
              <a:t>19</a:t>
            </a:fld>
            <a:endParaRPr lang="en-US" altLang="en-US" sz="1400"/>
          </a:p>
        </p:txBody>
      </p:sp>
      <p:sp>
        <p:nvSpPr>
          <p:cNvPr id="42701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a:effectLst>
                  <a:outerShdw blurRad="38100" dist="38100" dir="2700000" algn="tl">
                    <a:srgbClr val="000000"/>
                  </a:outerShdw>
                </a:effectLst>
              </a:rPr>
              <a:t>Genes and DNA</a:t>
            </a:r>
          </a:p>
        </p:txBody>
      </p:sp>
      <p:sp>
        <p:nvSpPr>
          <p:cNvPr id="28678" name="Rectangle 3"/>
          <p:cNvSpPr>
            <a:spLocks noGrp="1" noChangeArrowheads="1"/>
          </p:cNvSpPr>
          <p:nvPr>
            <p:ph type="body" idx="1"/>
          </p:nvPr>
        </p:nvSpPr>
        <p:spPr>
          <a:xfrm>
            <a:off x="2133600" y="1676400"/>
            <a:ext cx="7727950" cy="4114800"/>
          </a:xfrm>
          <a:noFill/>
        </p:spPr>
        <p:txBody>
          <a:bodyPr vert="horz" lIns="92075" tIns="46038" rIns="92075" bIns="46038" rtlCol="0">
            <a:normAutofit fontScale="92500" lnSpcReduction="10000"/>
          </a:bodyPr>
          <a:lstStyle/>
          <a:p>
            <a:pPr>
              <a:lnSpc>
                <a:spcPct val="90000"/>
              </a:lnSpc>
            </a:pPr>
            <a:r>
              <a:rPr lang="en-US" altLang="en-US" dirty="0"/>
              <a:t>Genomes, diversity, size, structure</a:t>
            </a:r>
          </a:p>
          <a:p>
            <a:pPr lvl="1">
              <a:lnSpc>
                <a:spcPct val="90000"/>
              </a:lnSpc>
            </a:pPr>
            <a:r>
              <a:rPr lang="en-US" altLang="en-US" dirty="0"/>
              <a:t>Profound diversity of living organisms </a:t>
            </a:r>
            <a:r>
              <a:rPr lang="en-US" altLang="en-US" dirty="0" smtClean="0"/>
              <a:t>genome.</a:t>
            </a:r>
            <a:endParaRPr lang="en-US" altLang="en-US" dirty="0"/>
          </a:p>
          <a:p>
            <a:pPr lvl="1">
              <a:lnSpc>
                <a:spcPct val="90000"/>
              </a:lnSpc>
            </a:pPr>
            <a:r>
              <a:rPr lang="en-US" altLang="en-US" dirty="0"/>
              <a:t>DNA (cells), DNA or RNA (phage, virus</a:t>
            </a:r>
            <a:r>
              <a:rPr lang="en-US" altLang="en-US" dirty="0" smtClean="0"/>
              <a:t>).</a:t>
            </a:r>
            <a:endParaRPr lang="en-US" altLang="en-US" dirty="0"/>
          </a:p>
          <a:p>
            <a:pPr lvl="1">
              <a:lnSpc>
                <a:spcPct val="90000"/>
              </a:lnSpc>
            </a:pPr>
            <a:r>
              <a:rPr lang="en-US" altLang="en-US" dirty="0"/>
              <a:t>Direction: from 5’ to 3’ of molecule (double stranded DNA</a:t>
            </a:r>
            <a:r>
              <a:rPr lang="en-US" altLang="en-US" dirty="0" smtClean="0"/>
              <a:t>) </a:t>
            </a:r>
            <a:r>
              <a:rPr lang="en-US" altLang="en-US" dirty="0"/>
              <a:t>or both directions (single stranded</a:t>
            </a:r>
            <a:r>
              <a:rPr lang="en-US" altLang="en-US" dirty="0" smtClean="0"/>
              <a:t>).</a:t>
            </a:r>
            <a:endParaRPr lang="en-US" altLang="en-US" dirty="0"/>
          </a:p>
          <a:p>
            <a:pPr lvl="1">
              <a:lnSpc>
                <a:spcPct val="90000"/>
              </a:lnSpc>
            </a:pPr>
            <a:r>
              <a:rPr lang="en-US" altLang="en-US" dirty="0"/>
              <a:t>Genome organized or not in </a:t>
            </a:r>
            <a:r>
              <a:rPr lang="en-US" altLang="en-US" dirty="0" smtClean="0"/>
              <a:t>chromosomes.</a:t>
            </a:r>
            <a:endParaRPr lang="en-US" altLang="en-US" dirty="0"/>
          </a:p>
          <a:p>
            <a:pPr lvl="1">
              <a:lnSpc>
                <a:spcPct val="90000"/>
              </a:lnSpc>
            </a:pPr>
            <a:r>
              <a:rPr lang="en-US" altLang="en-US" dirty="0"/>
              <a:t>Human genome: </a:t>
            </a:r>
            <a:r>
              <a:rPr lang="en-US" altLang="en-US" dirty="0" smtClean="0"/>
              <a:t>46 </a:t>
            </a:r>
            <a:r>
              <a:rPr lang="en-US" altLang="en-US" dirty="0"/>
              <a:t>chromosomes, 3 billion bases, </a:t>
            </a:r>
            <a:r>
              <a:rPr lang="en-US" altLang="en-US" dirty="0" smtClean="0"/>
              <a:t>20,000 – 25,000 genes.</a:t>
            </a:r>
            <a:endParaRPr lang="en-US" altLang="en-US" dirty="0"/>
          </a:p>
          <a:p>
            <a:pPr lvl="1">
              <a:lnSpc>
                <a:spcPct val="90000"/>
              </a:lnSpc>
            </a:pPr>
            <a:r>
              <a:rPr lang="en-US" altLang="en-US" dirty="0"/>
              <a:t>Other species genome vary in size and number of </a:t>
            </a:r>
            <a:r>
              <a:rPr lang="en-US" altLang="en-US" dirty="0" smtClean="0"/>
              <a:t>genes.</a:t>
            </a:r>
            <a:endParaRPr lang="en-US" altLang="en-US" dirty="0"/>
          </a:p>
          <a:p>
            <a:pPr lvl="1">
              <a:lnSpc>
                <a:spcPct val="90000"/>
              </a:lnSpc>
            </a:pPr>
            <a:r>
              <a:rPr lang="en-US" altLang="en-US" dirty="0"/>
              <a:t>Human genome has only twice as many genes than a primitive </a:t>
            </a:r>
            <a:r>
              <a:rPr lang="en-US" altLang="en-US" dirty="0" smtClean="0"/>
              <a:t>worm.</a:t>
            </a:r>
            <a:endParaRPr lang="en-US" altLang="en-US" dirty="0"/>
          </a:p>
          <a:p>
            <a:pPr lvl="1">
              <a:lnSpc>
                <a:spcPct val="90000"/>
              </a:lnSpc>
            </a:pPr>
            <a:r>
              <a:rPr lang="en-US" altLang="en-US" dirty="0" err="1"/>
              <a:t>GenBank</a:t>
            </a:r>
            <a:r>
              <a:rPr lang="en-US" altLang="en-US" dirty="0"/>
              <a:t> </a:t>
            </a:r>
            <a:r>
              <a:rPr lang="en-US" altLang="en-US" dirty="0" smtClean="0"/>
              <a:t>database.</a:t>
            </a:r>
            <a:endParaRPr lang="en-US" altLang="en-US" dirty="0"/>
          </a:p>
        </p:txBody>
      </p:sp>
    </p:spTree>
    <p:extLst>
      <p:ext uri="{BB962C8B-B14F-4D97-AF65-F5344CB8AC3E}">
        <p14:creationId xmlns:p14="http://schemas.microsoft.com/office/powerpoint/2010/main" val="287235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2</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smtClean="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1143000"/>
            <a:ext cx="7727950" cy="5376862"/>
          </a:xfrm>
          <a:noFill/>
        </p:spPr>
        <p:txBody>
          <a:bodyPr vert="horz" lIns="92075" tIns="46038" rIns="92075" bIns="46038" rtlCol="0">
            <a:normAutofit/>
          </a:bodyPr>
          <a:lstStyle/>
          <a:p>
            <a:endParaRPr lang="en-US" altLang="en-US" sz="2000" dirty="0" smtClean="0"/>
          </a:p>
          <a:p>
            <a:r>
              <a:rPr lang="en-US" altLang="en-US" sz="2000" dirty="0" smtClean="0"/>
              <a:t>Introduction </a:t>
            </a:r>
            <a:r>
              <a:rPr lang="en-US" altLang="en-US" sz="2000" dirty="0"/>
              <a:t>to </a:t>
            </a:r>
            <a:r>
              <a:rPr lang="en-US" altLang="en-US" sz="2000" dirty="0" smtClean="0"/>
              <a:t>module</a:t>
            </a:r>
            <a:endParaRPr lang="en-US" altLang="en-US" sz="2000" dirty="0"/>
          </a:p>
          <a:p>
            <a:r>
              <a:rPr lang="en-US" altLang="en-US" sz="2000" dirty="0"/>
              <a:t>Biological terminology, DNA, and </a:t>
            </a:r>
            <a:r>
              <a:rPr lang="en-US" altLang="en-US" sz="2000" dirty="0" smtClean="0"/>
              <a:t>RNA</a:t>
            </a:r>
          </a:p>
          <a:p>
            <a:pPr lvl="1"/>
            <a:r>
              <a:rPr lang="en-US" altLang="en-US" sz="2000" dirty="0" smtClean="0"/>
              <a:t>Genes and DNA</a:t>
            </a:r>
          </a:p>
          <a:p>
            <a:pPr lvl="1"/>
            <a:r>
              <a:rPr lang="en-US" altLang="en-US" sz="2000" dirty="0" smtClean="0"/>
              <a:t>RNA and proteins</a:t>
            </a:r>
            <a:endParaRPr lang="en-US" altLang="en-US" sz="2000" dirty="0"/>
          </a:p>
          <a:p>
            <a:r>
              <a:rPr lang="en-US" altLang="en-US" sz="2000" dirty="0"/>
              <a:t>From genes to proteins</a:t>
            </a:r>
          </a:p>
          <a:p>
            <a:pPr lvl="1"/>
            <a:r>
              <a:rPr lang="en-US" altLang="en-US" sz="2000" dirty="0"/>
              <a:t>Transcription process</a:t>
            </a:r>
          </a:p>
          <a:p>
            <a:pPr lvl="1"/>
            <a:r>
              <a:rPr lang="en-US" altLang="en-US" sz="2000" dirty="0"/>
              <a:t>Translation </a:t>
            </a:r>
            <a:r>
              <a:rPr lang="en-US" altLang="en-US" sz="2000" dirty="0" smtClean="0"/>
              <a:t>process</a:t>
            </a:r>
            <a:endParaRPr lang="en-US" altLang="en-US" sz="2000" dirty="0"/>
          </a:p>
          <a:p>
            <a:r>
              <a:rPr lang="en-US" altLang="en-US" sz="2000" dirty="0"/>
              <a:t>Data, variables, and Big datasets</a:t>
            </a:r>
          </a:p>
          <a:p>
            <a:pPr lvl="1"/>
            <a:r>
              <a:rPr lang="en-US" altLang="en-US" sz="2000" dirty="0"/>
              <a:t>Data </a:t>
            </a:r>
            <a:r>
              <a:rPr lang="en-US" altLang="en-US" sz="2000" dirty="0" smtClean="0"/>
              <a:t>types</a:t>
            </a:r>
            <a:endParaRPr lang="en-US" altLang="en-US" sz="2000" dirty="0"/>
          </a:p>
          <a:p>
            <a:r>
              <a:rPr lang="en-US" altLang="en-US" sz="2000" dirty="0" smtClean="0"/>
              <a:t>First steps in working with Big datasets</a:t>
            </a:r>
          </a:p>
          <a:p>
            <a:pPr lvl="1"/>
            <a:r>
              <a:rPr lang="en-US" altLang="en-US" sz="2000" dirty="0" smtClean="0"/>
              <a:t>Working with </a:t>
            </a:r>
            <a:r>
              <a:rPr lang="en-US" altLang="en-US" sz="2000" dirty="0" err="1" smtClean="0"/>
              <a:t>cBioPortal</a:t>
            </a:r>
            <a:r>
              <a:rPr lang="en-US" altLang="en-US" sz="2000" dirty="0" smtClean="0"/>
              <a:t> Part I</a:t>
            </a:r>
          </a:p>
          <a:p>
            <a:pPr lvl="1"/>
            <a:r>
              <a:rPr lang="en-US" altLang="en-US" sz="2000" dirty="0" smtClean="0"/>
              <a:t>Working with </a:t>
            </a:r>
            <a:r>
              <a:rPr lang="en-US" altLang="en-US" sz="2000" dirty="0" err="1" smtClean="0"/>
              <a:t>cBioportal</a:t>
            </a:r>
            <a:r>
              <a:rPr lang="en-US" altLang="en-US" sz="2000" dirty="0" smtClean="0"/>
              <a:t> Part II</a:t>
            </a:r>
            <a:endParaRPr lang="en-US" altLang="en-US" dirty="0"/>
          </a:p>
        </p:txBody>
      </p:sp>
    </p:spTree>
    <p:extLst>
      <p:ext uri="{BB962C8B-B14F-4D97-AF65-F5344CB8AC3E}">
        <p14:creationId xmlns:p14="http://schemas.microsoft.com/office/powerpoint/2010/main" val="1243746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20</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smtClean="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1143000"/>
            <a:ext cx="7727950" cy="5376862"/>
          </a:xfrm>
          <a:noFill/>
        </p:spPr>
        <p:txBody>
          <a:bodyPr vert="horz" lIns="92075" tIns="46038" rIns="92075" bIns="46038" rtlCol="0">
            <a:normAutofit/>
          </a:bodyPr>
          <a:lstStyle/>
          <a:p>
            <a:endParaRPr lang="en-US" altLang="en-US" sz="2000" dirty="0" smtClean="0"/>
          </a:p>
          <a:p>
            <a:r>
              <a:rPr lang="en-US" altLang="en-US" sz="2000" dirty="0" smtClean="0"/>
              <a:t>Introduction </a:t>
            </a:r>
            <a:r>
              <a:rPr lang="en-US" altLang="en-US" sz="2000" dirty="0"/>
              <a:t>to </a:t>
            </a:r>
            <a:r>
              <a:rPr lang="en-US" altLang="en-US" sz="2000" dirty="0" smtClean="0"/>
              <a:t>module</a:t>
            </a:r>
            <a:endParaRPr lang="en-US" altLang="en-US" sz="2000" dirty="0"/>
          </a:p>
          <a:p>
            <a:r>
              <a:rPr lang="en-US" altLang="en-US" sz="2000" dirty="0"/>
              <a:t>Biological terminology, DNA, and </a:t>
            </a:r>
            <a:r>
              <a:rPr lang="en-US" altLang="en-US" sz="2000" dirty="0" smtClean="0"/>
              <a:t>RNA</a:t>
            </a:r>
          </a:p>
          <a:p>
            <a:pPr lvl="1"/>
            <a:r>
              <a:rPr lang="en-US" altLang="en-US" sz="2000" dirty="0" smtClean="0"/>
              <a:t>Genes and DNA</a:t>
            </a:r>
          </a:p>
          <a:p>
            <a:pPr lvl="1"/>
            <a:r>
              <a:rPr lang="en-US" altLang="en-US" sz="2000" dirty="0" smtClean="0">
                <a:solidFill>
                  <a:srgbClr val="FFFF00"/>
                </a:solidFill>
              </a:rPr>
              <a:t>RNA and proteins</a:t>
            </a:r>
            <a:endParaRPr lang="en-US" altLang="en-US" sz="2000" dirty="0">
              <a:solidFill>
                <a:srgbClr val="FFFF00"/>
              </a:solidFill>
            </a:endParaRPr>
          </a:p>
          <a:p>
            <a:r>
              <a:rPr lang="en-US" altLang="en-US" sz="2000" dirty="0"/>
              <a:t>From genes to proteins</a:t>
            </a:r>
          </a:p>
          <a:p>
            <a:pPr lvl="1"/>
            <a:r>
              <a:rPr lang="en-US" altLang="en-US" sz="2000" dirty="0"/>
              <a:t>Transcription process</a:t>
            </a:r>
          </a:p>
          <a:p>
            <a:pPr lvl="1"/>
            <a:r>
              <a:rPr lang="en-US" altLang="en-US" sz="2000" dirty="0"/>
              <a:t>Translation </a:t>
            </a:r>
            <a:r>
              <a:rPr lang="en-US" altLang="en-US" sz="2000" dirty="0" smtClean="0"/>
              <a:t>process</a:t>
            </a:r>
            <a:endParaRPr lang="en-US" altLang="en-US" sz="2000" dirty="0"/>
          </a:p>
          <a:p>
            <a:r>
              <a:rPr lang="en-US" altLang="en-US" sz="2000" dirty="0"/>
              <a:t>Data, variables, and Big datasets</a:t>
            </a:r>
          </a:p>
          <a:p>
            <a:pPr lvl="1"/>
            <a:r>
              <a:rPr lang="en-US" altLang="en-US" sz="2000" dirty="0"/>
              <a:t>Data </a:t>
            </a:r>
            <a:r>
              <a:rPr lang="en-US" altLang="en-US" sz="2000" dirty="0" smtClean="0"/>
              <a:t>types</a:t>
            </a:r>
            <a:endParaRPr lang="en-US" altLang="en-US" sz="2000" dirty="0"/>
          </a:p>
          <a:p>
            <a:r>
              <a:rPr lang="en-US" altLang="en-US" sz="2000" dirty="0" smtClean="0"/>
              <a:t>First steps in working with Big datasets</a:t>
            </a:r>
          </a:p>
          <a:p>
            <a:pPr lvl="1"/>
            <a:r>
              <a:rPr lang="en-US" altLang="en-US" sz="2000" dirty="0" smtClean="0"/>
              <a:t>Working with </a:t>
            </a:r>
            <a:r>
              <a:rPr lang="en-US" altLang="en-US" sz="2000" dirty="0" err="1" smtClean="0"/>
              <a:t>cBioPortal</a:t>
            </a:r>
            <a:r>
              <a:rPr lang="en-US" altLang="en-US" sz="2000" dirty="0" smtClean="0"/>
              <a:t> Part I</a:t>
            </a:r>
          </a:p>
          <a:p>
            <a:pPr lvl="1"/>
            <a:r>
              <a:rPr lang="en-US" altLang="en-US" sz="2000" dirty="0" smtClean="0"/>
              <a:t>Working with </a:t>
            </a:r>
            <a:r>
              <a:rPr lang="en-US" altLang="en-US" sz="2000" dirty="0" err="1" smtClean="0"/>
              <a:t>cBioportal</a:t>
            </a:r>
            <a:r>
              <a:rPr lang="en-US" altLang="en-US" sz="2000" dirty="0" smtClean="0"/>
              <a:t> Part II</a:t>
            </a:r>
            <a:endParaRPr lang="en-US" altLang="en-US" dirty="0"/>
          </a:p>
        </p:txBody>
      </p:sp>
    </p:spTree>
    <p:extLst>
      <p:ext uri="{BB962C8B-B14F-4D97-AF65-F5344CB8AC3E}">
        <p14:creationId xmlns:p14="http://schemas.microsoft.com/office/powerpoint/2010/main" val="4258104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7BFA87E4-E73F-4DFF-8228-72CFDCA5AB4A}" type="slidenum">
              <a:rPr lang="en-US" altLang="en-US" sz="1400"/>
              <a:pPr/>
              <a:t>21</a:t>
            </a:fld>
            <a:endParaRPr lang="en-US" altLang="en-US" sz="1400"/>
          </a:p>
        </p:txBody>
      </p:sp>
      <p:sp>
        <p:nvSpPr>
          <p:cNvPr id="403458" name="Rectangle 2"/>
          <p:cNvSpPr>
            <a:spLocks noGrp="1" noChangeArrowheads="1"/>
          </p:cNvSpPr>
          <p:nvPr>
            <p:ph type="title"/>
          </p:nvPr>
        </p:nvSpPr>
        <p:spPr>
          <a:xfrm>
            <a:off x="1389845" y="260149"/>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RNA and Proteins</a:t>
            </a:r>
            <a:endParaRPr lang="en-US" sz="3600" b="1" dirty="0">
              <a:effectLst>
                <a:outerShdw blurRad="38100" dist="38100" dir="2700000" algn="tl">
                  <a:srgbClr val="000000"/>
                </a:outerShdw>
              </a:effectLst>
            </a:endParaRPr>
          </a:p>
        </p:txBody>
      </p:sp>
      <p:sp>
        <p:nvSpPr>
          <p:cNvPr id="22534" name="Rectangle 3"/>
          <p:cNvSpPr>
            <a:spLocks noGrp="1" noChangeArrowheads="1"/>
          </p:cNvSpPr>
          <p:nvPr>
            <p:ph type="body" idx="1"/>
          </p:nvPr>
        </p:nvSpPr>
        <p:spPr>
          <a:xfrm>
            <a:off x="1180564" y="2025516"/>
            <a:ext cx="7727950" cy="4114800"/>
          </a:xfrm>
          <a:noFill/>
        </p:spPr>
        <p:txBody>
          <a:bodyPr vert="horz" lIns="92075" tIns="46038" rIns="92075" bIns="46038" rtlCol="0">
            <a:normAutofit/>
          </a:bodyPr>
          <a:lstStyle/>
          <a:p>
            <a:pPr lvl="1">
              <a:lnSpc>
                <a:spcPct val="90000"/>
              </a:lnSpc>
            </a:pPr>
            <a:r>
              <a:rPr lang="en-US" altLang="en-US" dirty="0" smtClean="0"/>
              <a:t>RNA </a:t>
            </a:r>
            <a:r>
              <a:rPr lang="en-US" altLang="en-US" dirty="0"/>
              <a:t>stands for </a:t>
            </a:r>
            <a:r>
              <a:rPr lang="en-US" altLang="en-US" dirty="0" err="1"/>
              <a:t>RiboNucleic</a:t>
            </a:r>
            <a:r>
              <a:rPr lang="en-US" altLang="en-US" dirty="0"/>
              <a:t> </a:t>
            </a:r>
            <a:r>
              <a:rPr lang="en-US" altLang="en-US" dirty="0" smtClean="0"/>
              <a:t>Acid.</a:t>
            </a:r>
          </a:p>
          <a:p>
            <a:pPr lvl="1">
              <a:lnSpc>
                <a:spcPct val="90000"/>
              </a:lnSpc>
            </a:pPr>
            <a:endParaRPr lang="en-US" altLang="en-US" dirty="0"/>
          </a:p>
          <a:p>
            <a:pPr lvl="1">
              <a:lnSpc>
                <a:spcPct val="90000"/>
              </a:lnSpc>
            </a:pPr>
            <a:r>
              <a:rPr lang="en-US" altLang="en-US" dirty="0" smtClean="0"/>
              <a:t>The difference between DNA and RNA is that RNA is composed of 5-carbon sugar molecules and of A / U / G / C nucleotides. </a:t>
            </a:r>
          </a:p>
          <a:p>
            <a:pPr lvl="1">
              <a:lnSpc>
                <a:spcPct val="90000"/>
              </a:lnSpc>
            </a:pPr>
            <a:endParaRPr lang="en-US" altLang="en-US" dirty="0"/>
          </a:p>
          <a:p>
            <a:pPr lvl="1">
              <a:lnSpc>
                <a:spcPct val="90000"/>
              </a:lnSpc>
            </a:pPr>
            <a:r>
              <a:rPr lang="en-US" altLang="en-US" dirty="0"/>
              <a:t>RNA is translated into proteins in a cytoplasm </a:t>
            </a:r>
            <a:r>
              <a:rPr lang="en-US" altLang="en-US" dirty="0" smtClean="0"/>
              <a:t>organelle </a:t>
            </a:r>
            <a:r>
              <a:rPr lang="en-US" altLang="en-US" dirty="0"/>
              <a:t>called a ribosome (</a:t>
            </a:r>
            <a:r>
              <a:rPr lang="en-US" altLang="en-US" b="1" dirty="0"/>
              <a:t>translation</a:t>
            </a:r>
            <a:r>
              <a:rPr lang="en-US" altLang="en-US" dirty="0" smtClean="0"/>
              <a:t>).</a:t>
            </a:r>
          </a:p>
          <a:p>
            <a:pPr lvl="1">
              <a:lnSpc>
                <a:spcPct val="90000"/>
              </a:lnSpc>
            </a:pPr>
            <a:endParaRPr lang="en-US" altLang="en-US" dirty="0"/>
          </a:p>
          <a:p>
            <a:pPr lvl="1">
              <a:lnSpc>
                <a:spcPct val="90000"/>
              </a:lnSpc>
            </a:pPr>
            <a:r>
              <a:rPr lang="en-US" altLang="en-US" dirty="0"/>
              <a:t>DNA </a:t>
            </a:r>
            <a:r>
              <a:rPr lang="en-US" altLang="en-US" dirty="0">
                <a:sym typeface="Wingdings" panose="05000000000000000000" pitchFamily="2" charset="2"/>
              </a:rPr>
              <a:t> RNA  </a:t>
            </a:r>
            <a:r>
              <a:rPr lang="en-US" altLang="en-US" dirty="0" smtClean="0">
                <a:sym typeface="Wingdings" panose="05000000000000000000" pitchFamily="2" charset="2"/>
              </a:rPr>
              <a:t>proteins.</a:t>
            </a:r>
            <a:endParaRPr lang="en-US" altLang="en-US" dirty="0"/>
          </a:p>
          <a:p>
            <a:pPr lvl="1">
              <a:lnSpc>
                <a:spcPct val="90000"/>
              </a:lnSpc>
            </a:pPr>
            <a:endParaRPr lang="en-US" altLang="en-US" dirty="0"/>
          </a:p>
        </p:txBody>
      </p:sp>
    </p:spTree>
    <p:extLst>
      <p:ext uri="{BB962C8B-B14F-4D97-AF65-F5344CB8AC3E}">
        <p14:creationId xmlns:p14="http://schemas.microsoft.com/office/powerpoint/2010/main" val="2554426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ltLang="en-US" smtClean="0"/>
              <a:t>Isabelle Bichindaritz, SUNY Oswego</a:t>
            </a:r>
            <a:endParaRPr lang="en-US" altLang="en-US"/>
          </a:p>
        </p:txBody>
      </p:sp>
      <p:sp>
        <p:nvSpPr>
          <p:cNvPr id="21" name="Slide Number Placeholder 5"/>
          <p:cNvSpPr>
            <a:spLocks noGrp="1"/>
          </p:cNvSpPr>
          <p:nvPr>
            <p:ph type="sldNum" sz="quarter" idx="12"/>
          </p:nvPr>
        </p:nvSpPr>
        <p:spPr/>
        <p:txBody>
          <a:bodyPr/>
          <a:lstStyle/>
          <a:p>
            <a:fld id="{1995E655-BED2-4D2C-9A42-BE7DD3CC0142}" type="slidenum">
              <a:rPr lang="en-US" altLang="en-US"/>
              <a:pPr/>
              <a:t>22</a:t>
            </a:fld>
            <a:endParaRPr lang="en-US" altLang="en-US"/>
          </a:p>
        </p:txBody>
      </p:sp>
      <p:sp>
        <p:nvSpPr>
          <p:cNvPr id="393218" name="Rectangle 2"/>
          <p:cNvSpPr>
            <a:spLocks noGrp="1" noChangeArrowheads="1"/>
          </p:cNvSpPr>
          <p:nvPr>
            <p:ph type="title"/>
          </p:nvPr>
        </p:nvSpPr>
        <p:spPr>
          <a:xfrm>
            <a:off x="990600" y="221393"/>
            <a:ext cx="8305800" cy="964168"/>
          </a:xfrm>
          <a:noFill/>
          <a:ln/>
        </p:spPr>
        <p:txBody>
          <a:bodyPr vert="horz" lIns="92075" tIns="46038" rIns="92075" bIns="46038" rtlCol="0" anchor="b">
            <a:normAutofit/>
          </a:bodyPr>
          <a:lstStyle/>
          <a:p>
            <a:r>
              <a:rPr lang="en-US" sz="3600" b="1" dirty="0">
                <a:effectLst>
                  <a:outerShdw blurRad="38100" dist="38100" dir="2700000" algn="tl">
                    <a:srgbClr val="000000"/>
                  </a:outerShdw>
                </a:effectLst>
              </a:rPr>
              <a:t>RNA and Proteins</a:t>
            </a:r>
            <a:endParaRPr lang="en-US" altLang="en-US" sz="3600" b="1" dirty="0">
              <a:effectLst>
                <a:outerShdw blurRad="38100" dist="38100" dir="2700000" algn="tl">
                  <a:srgbClr val="000000"/>
                </a:outerShdw>
              </a:effectLst>
            </a:endParaRPr>
          </a:p>
        </p:txBody>
      </p:sp>
      <p:sp>
        <p:nvSpPr>
          <p:cNvPr id="393219" name="AutoShape 3"/>
          <p:cNvSpPr>
            <a:spLocks noChangeArrowheads="1"/>
          </p:cNvSpPr>
          <p:nvPr/>
        </p:nvSpPr>
        <p:spPr bwMode="auto">
          <a:xfrm>
            <a:off x="2743200" y="3048000"/>
            <a:ext cx="1295400" cy="11430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Ribose</a:t>
            </a:r>
          </a:p>
        </p:txBody>
      </p:sp>
      <p:sp>
        <p:nvSpPr>
          <p:cNvPr id="393220" name="AutoShape 4"/>
          <p:cNvSpPr>
            <a:spLocks noChangeArrowheads="1"/>
          </p:cNvSpPr>
          <p:nvPr/>
        </p:nvSpPr>
        <p:spPr bwMode="auto">
          <a:xfrm rot="-5400000">
            <a:off x="4563884" y="1658759"/>
            <a:ext cx="1057275" cy="914400"/>
          </a:xfrm>
          <a:prstGeom prst="hexagon">
            <a:avLst>
              <a:gd name="adj" fmla="val 28906"/>
              <a:gd name="vf" fmla="val 1154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a:p>
        </p:txBody>
      </p:sp>
      <p:sp>
        <p:nvSpPr>
          <p:cNvPr id="393221" name="Text Box 5"/>
          <p:cNvSpPr txBox="1">
            <a:spLocks noChangeArrowheads="1"/>
          </p:cNvSpPr>
          <p:nvPr/>
        </p:nvSpPr>
        <p:spPr bwMode="auto">
          <a:xfrm>
            <a:off x="6019801" y="1676400"/>
            <a:ext cx="966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Adenine</a:t>
            </a:r>
          </a:p>
        </p:txBody>
      </p:sp>
      <p:sp>
        <p:nvSpPr>
          <p:cNvPr id="393222" name="AutoShape 6"/>
          <p:cNvSpPr>
            <a:spLocks noChangeArrowheads="1"/>
          </p:cNvSpPr>
          <p:nvPr/>
        </p:nvSpPr>
        <p:spPr bwMode="auto">
          <a:xfrm rot="-1007822">
            <a:off x="3733801" y="1600200"/>
            <a:ext cx="962025" cy="914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23" name="Text Box 7"/>
          <p:cNvSpPr txBox="1">
            <a:spLocks noChangeArrowheads="1"/>
          </p:cNvSpPr>
          <p:nvPr/>
        </p:nvSpPr>
        <p:spPr bwMode="auto">
          <a:xfrm>
            <a:off x="6629400" y="3962400"/>
            <a:ext cx="3581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err="1"/>
              <a:t>RiboNucleic</a:t>
            </a:r>
            <a:r>
              <a:rPr lang="en-US" altLang="en-US" dirty="0"/>
              <a:t> Acids:</a:t>
            </a:r>
            <a:br>
              <a:rPr lang="en-US" altLang="en-US" dirty="0"/>
            </a:br>
            <a:r>
              <a:rPr lang="en-US" altLang="en-US" dirty="0"/>
              <a:t>- </a:t>
            </a:r>
            <a:r>
              <a:rPr lang="en-US" altLang="en-US" dirty="0" err="1"/>
              <a:t>Adenylic</a:t>
            </a:r>
            <a:r>
              <a:rPr lang="en-US" altLang="en-US" dirty="0"/>
              <a:t> acid</a:t>
            </a:r>
            <a:br>
              <a:rPr lang="en-US" altLang="en-US" dirty="0"/>
            </a:br>
            <a:r>
              <a:rPr lang="en-US" altLang="en-US" dirty="0"/>
              <a:t>- </a:t>
            </a:r>
            <a:r>
              <a:rPr lang="en-US" altLang="en-US" dirty="0" err="1"/>
              <a:t>Cytidylic</a:t>
            </a:r>
            <a:r>
              <a:rPr lang="en-US" altLang="en-US" dirty="0"/>
              <a:t> acid</a:t>
            </a:r>
            <a:br>
              <a:rPr lang="en-US" altLang="en-US" dirty="0"/>
            </a:br>
            <a:r>
              <a:rPr lang="en-US" altLang="en-US" dirty="0"/>
              <a:t>- </a:t>
            </a:r>
            <a:r>
              <a:rPr lang="en-US" altLang="en-US" dirty="0" err="1"/>
              <a:t>Guanylic</a:t>
            </a:r>
            <a:r>
              <a:rPr lang="en-US" altLang="en-US" dirty="0"/>
              <a:t> acid</a:t>
            </a:r>
            <a:br>
              <a:rPr lang="en-US" altLang="en-US" dirty="0"/>
            </a:br>
            <a:r>
              <a:rPr lang="en-US" altLang="en-US" dirty="0"/>
              <a:t>- </a:t>
            </a:r>
            <a:r>
              <a:rPr lang="en-US" altLang="en-US" dirty="0" err="1"/>
              <a:t>Uridylic</a:t>
            </a:r>
            <a:r>
              <a:rPr lang="en-US" altLang="en-US" dirty="0"/>
              <a:t> acid</a:t>
            </a:r>
          </a:p>
        </p:txBody>
      </p:sp>
      <p:sp>
        <p:nvSpPr>
          <p:cNvPr id="393224" name="Text Box 8"/>
          <p:cNvSpPr txBox="1">
            <a:spLocks noChangeArrowheads="1"/>
          </p:cNvSpPr>
          <p:nvPr/>
        </p:nvSpPr>
        <p:spPr bwMode="auto">
          <a:xfrm>
            <a:off x="2876551" y="5105400"/>
            <a:ext cx="14162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Adenylic acid</a:t>
            </a:r>
          </a:p>
        </p:txBody>
      </p:sp>
      <p:sp>
        <p:nvSpPr>
          <p:cNvPr id="393225" name="Line 9"/>
          <p:cNvSpPr>
            <a:spLocks noChangeShapeType="1"/>
          </p:cNvSpPr>
          <p:nvPr/>
        </p:nvSpPr>
        <p:spPr bwMode="auto">
          <a:xfrm>
            <a:off x="4114800" y="2895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26" name="Text Box 10"/>
          <p:cNvSpPr txBox="1">
            <a:spLocks noChangeArrowheads="1"/>
          </p:cNvSpPr>
          <p:nvPr/>
        </p:nvSpPr>
        <p:spPr bwMode="auto">
          <a:xfrm>
            <a:off x="3962400" y="2514600"/>
            <a:ext cx="3337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a:t>
            </a:r>
          </a:p>
        </p:txBody>
      </p:sp>
      <p:sp>
        <p:nvSpPr>
          <p:cNvPr id="393227" name="Text Box 11"/>
          <p:cNvSpPr txBox="1">
            <a:spLocks noChangeArrowheads="1"/>
          </p:cNvSpPr>
          <p:nvPr/>
        </p:nvSpPr>
        <p:spPr bwMode="auto">
          <a:xfrm>
            <a:off x="3962400" y="32004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393231" name="Oval 15"/>
          <p:cNvSpPr>
            <a:spLocks noChangeArrowheads="1"/>
          </p:cNvSpPr>
          <p:nvPr/>
        </p:nvSpPr>
        <p:spPr bwMode="auto">
          <a:xfrm>
            <a:off x="1524000" y="2514600"/>
            <a:ext cx="8382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t>Phos</a:t>
            </a:r>
            <a:br>
              <a:rPr lang="en-US" altLang="en-US"/>
            </a:br>
            <a:r>
              <a:rPr lang="en-US" altLang="en-US"/>
              <a:t>phate</a:t>
            </a:r>
          </a:p>
        </p:txBody>
      </p:sp>
      <p:sp>
        <p:nvSpPr>
          <p:cNvPr id="393232" name="Line 16"/>
          <p:cNvSpPr>
            <a:spLocks noChangeShapeType="1"/>
          </p:cNvSpPr>
          <p:nvPr/>
        </p:nvSpPr>
        <p:spPr bwMode="auto">
          <a:xfrm>
            <a:off x="2743200" y="3124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33" name="Text Box 17"/>
          <p:cNvSpPr txBox="1">
            <a:spLocks noChangeArrowheads="1"/>
          </p:cNvSpPr>
          <p:nvPr/>
        </p:nvSpPr>
        <p:spPr bwMode="auto">
          <a:xfrm>
            <a:off x="2438400" y="32004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393234" name="Line 18"/>
          <p:cNvSpPr>
            <a:spLocks noChangeShapeType="1"/>
          </p:cNvSpPr>
          <p:nvPr/>
        </p:nvSpPr>
        <p:spPr bwMode="auto">
          <a:xfrm>
            <a:off x="2362200" y="2895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235" name="Text Box 19"/>
          <p:cNvSpPr txBox="1">
            <a:spLocks noChangeArrowheads="1"/>
          </p:cNvSpPr>
          <p:nvPr/>
        </p:nvSpPr>
        <p:spPr bwMode="auto">
          <a:xfrm>
            <a:off x="2362200" y="26670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CH</a:t>
            </a:r>
            <a:r>
              <a:rPr lang="en-US" altLang="en-US" baseline="-25000"/>
              <a:t>2</a:t>
            </a:r>
          </a:p>
        </p:txBody>
      </p:sp>
      <p:sp>
        <p:nvSpPr>
          <p:cNvPr id="393236" name="Text Box 20"/>
          <p:cNvSpPr txBox="1">
            <a:spLocks noChangeArrowheads="1"/>
          </p:cNvSpPr>
          <p:nvPr/>
        </p:nvSpPr>
        <p:spPr bwMode="auto">
          <a:xfrm>
            <a:off x="2590800" y="411480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3’</a:t>
            </a:r>
          </a:p>
        </p:txBody>
      </p:sp>
      <p:sp>
        <p:nvSpPr>
          <p:cNvPr id="393237" name="Text Box 21"/>
          <p:cNvSpPr txBox="1">
            <a:spLocks noChangeArrowheads="1"/>
          </p:cNvSpPr>
          <p:nvPr/>
        </p:nvSpPr>
        <p:spPr bwMode="auto">
          <a:xfrm>
            <a:off x="2438400" y="228600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a:t>
            </a:r>
          </a:p>
        </p:txBody>
      </p:sp>
      <p:sp>
        <p:nvSpPr>
          <p:cNvPr id="22" name="Line 9"/>
          <p:cNvSpPr>
            <a:spLocks noChangeShapeType="1"/>
          </p:cNvSpPr>
          <p:nvPr/>
        </p:nvSpPr>
        <p:spPr bwMode="auto">
          <a:xfrm>
            <a:off x="3794760" y="428244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0"/>
          <p:cNvSpPr txBox="1">
            <a:spLocks noChangeArrowheads="1"/>
          </p:cNvSpPr>
          <p:nvPr/>
        </p:nvSpPr>
        <p:spPr bwMode="auto">
          <a:xfrm>
            <a:off x="3625056" y="4678680"/>
            <a:ext cx="674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smtClean="0"/>
              <a:t>OH</a:t>
            </a:r>
            <a:endParaRPr lang="en-US" altLang="en-US" dirty="0"/>
          </a:p>
        </p:txBody>
      </p:sp>
    </p:spTree>
    <p:extLst>
      <p:ext uri="{BB962C8B-B14F-4D97-AF65-F5344CB8AC3E}">
        <p14:creationId xmlns:p14="http://schemas.microsoft.com/office/powerpoint/2010/main" val="373909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7CC77986-5569-4336-A868-BA1C1A0EEDAF}" type="slidenum">
              <a:rPr lang="en-US" altLang="en-US" sz="1400"/>
              <a:pPr/>
              <a:t>23</a:t>
            </a:fld>
            <a:endParaRPr lang="en-US" altLang="en-US" sz="1400"/>
          </a:p>
        </p:txBody>
      </p:sp>
      <p:sp>
        <p:nvSpPr>
          <p:cNvPr id="405506"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a:effectLst>
                  <a:outerShdw blurRad="38100" dist="38100" dir="2700000" algn="tl">
                    <a:srgbClr val="000000"/>
                  </a:outerShdw>
                </a:effectLst>
              </a:rPr>
              <a:t>RNA and Proteins</a:t>
            </a:r>
          </a:p>
        </p:txBody>
      </p:sp>
      <p:sp>
        <p:nvSpPr>
          <p:cNvPr id="23558" name="Rectangle 3"/>
          <p:cNvSpPr>
            <a:spLocks noChangeArrowheads="1"/>
          </p:cNvSpPr>
          <p:nvPr/>
        </p:nvSpPr>
        <p:spPr bwMode="auto">
          <a:xfrm>
            <a:off x="5105400" y="1828800"/>
            <a:ext cx="1066800" cy="457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t>DNA</a:t>
            </a:r>
          </a:p>
        </p:txBody>
      </p:sp>
      <p:sp>
        <p:nvSpPr>
          <p:cNvPr id="23559" name="Rectangle 4"/>
          <p:cNvSpPr>
            <a:spLocks noChangeArrowheads="1"/>
          </p:cNvSpPr>
          <p:nvPr/>
        </p:nvSpPr>
        <p:spPr bwMode="auto">
          <a:xfrm>
            <a:off x="2819400" y="3276600"/>
            <a:ext cx="1066800" cy="457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err="1"/>
              <a:t>t</a:t>
            </a:r>
            <a:r>
              <a:rPr lang="en-US" altLang="en-US" dirty="0" err="1" smtClean="0"/>
              <a:t>RNA</a:t>
            </a:r>
            <a:endParaRPr lang="en-US" altLang="en-US" dirty="0"/>
          </a:p>
        </p:txBody>
      </p:sp>
      <p:sp>
        <p:nvSpPr>
          <p:cNvPr id="23560" name="Rectangle 5"/>
          <p:cNvSpPr>
            <a:spLocks noChangeArrowheads="1"/>
          </p:cNvSpPr>
          <p:nvPr/>
        </p:nvSpPr>
        <p:spPr bwMode="auto">
          <a:xfrm>
            <a:off x="5181600" y="3276600"/>
            <a:ext cx="1066800" cy="457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m</a:t>
            </a:r>
            <a:r>
              <a:rPr lang="en-US" altLang="en-US" dirty="0" smtClean="0"/>
              <a:t>RNA</a:t>
            </a:r>
            <a:endParaRPr lang="en-US" altLang="en-US" dirty="0"/>
          </a:p>
        </p:txBody>
      </p:sp>
      <p:sp>
        <p:nvSpPr>
          <p:cNvPr id="23561" name="Rectangle 6"/>
          <p:cNvSpPr>
            <a:spLocks noChangeArrowheads="1"/>
          </p:cNvSpPr>
          <p:nvPr/>
        </p:nvSpPr>
        <p:spPr bwMode="auto">
          <a:xfrm>
            <a:off x="7315200" y="3276600"/>
            <a:ext cx="1066800" cy="4572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err="1"/>
              <a:t>r</a:t>
            </a:r>
            <a:r>
              <a:rPr lang="en-US" altLang="en-US" dirty="0" err="1" smtClean="0"/>
              <a:t>RNA</a:t>
            </a:r>
            <a:endParaRPr lang="en-US" altLang="en-US" dirty="0"/>
          </a:p>
        </p:txBody>
      </p:sp>
      <p:sp>
        <p:nvSpPr>
          <p:cNvPr id="23562" name="Line 7"/>
          <p:cNvSpPr>
            <a:spLocks noChangeShapeType="1"/>
          </p:cNvSpPr>
          <p:nvPr/>
        </p:nvSpPr>
        <p:spPr bwMode="auto">
          <a:xfrm>
            <a:off x="5638800" y="22860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3" name="Line 8"/>
          <p:cNvSpPr>
            <a:spLocks noChangeShapeType="1"/>
          </p:cNvSpPr>
          <p:nvPr/>
        </p:nvSpPr>
        <p:spPr bwMode="auto">
          <a:xfrm flipH="1">
            <a:off x="3276600" y="297180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4" name="Line 9"/>
          <p:cNvSpPr>
            <a:spLocks noChangeShapeType="1"/>
          </p:cNvSpPr>
          <p:nvPr/>
        </p:nvSpPr>
        <p:spPr bwMode="auto">
          <a:xfrm>
            <a:off x="5638800" y="2971800"/>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5" name="Line 10"/>
          <p:cNvSpPr>
            <a:spLocks noChangeShapeType="1"/>
          </p:cNvSpPr>
          <p:nvPr/>
        </p:nvSpPr>
        <p:spPr bwMode="auto">
          <a:xfrm>
            <a:off x="3276600" y="2971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6" name="Line 11"/>
          <p:cNvSpPr>
            <a:spLocks noChangeShapeType="1"/>
          </p:cNvSpPr>
          <p:nvPr/>
        </p:nvSpPr>
        <p:spPr bwMode="auto">
          <a:xfrm>
            <a:off x="7848600" y="2971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7" name="Text Box 12"/>
          <p:cNvSpPr txBox="1">
            <a:spLocks noChangeArrowheads="1"/>
          </p:cNvSpPr>
          <p:nvPr/>
        </p:nvSpPr>
        <p:spPr bwMode="auto">
          <a:xfrm>
            <a:off x="4815522" y="2393950"/>
            <a:ext cx="172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transcription</a:t>
            </a:r>
          </a:p>
        </p:txBody>
      </p:sp>
      <p:sp>
        <p:nvSpPr>
          <p:cNvPr id="23568" name="Oval 13"/>
          <p:cNvSpPr>
            <a:spLocks noChangeArrowheads="1"/>
          </p:cNvSpPr>
          <p:nvPr/>
        </p:nvSpPr>
        <p:spPr bwMode="auto">
          <a:xfrm>
            <a:off x="4800600" y="4038600"/>
            <a:ext cx="1828800" cy="7620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69" name="Text Box 14"/>
          <p:cNvSpPr txBox="1">
            <a:spLocks noChangeArrowheads="1"/>
          </p:cNvSpPr>
          <p:nvPr/>
        </p:nvSpPr>
        <p:spPr bwMode="auto">
          <a:xfrm>
            <a:off x="5029200" y="4191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Ribosome</a:t>
            </a:r>
          </a:p>
        </p:txBody>
      </p:sp>
      <p:sp>
        <p:nvSpPr>
          <p:cNvPr id="23570" name="Oval 15"/>
          <p:cNvSpPr>
            <a:spLocks noChangeArrowheads="1"/>
          </p:cNvSpPr>
          <p:nvPr/>
        </p:nvSpPr>
        <p:spPr bwMode="auto">
          <a:xfrm>
            <a:off x="4800600" y="5257800"/>
            <a:ext cx="1828800" cy="7620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71" name="Text Box 16"/>
          <p:cNvSpPr txBox="1">
            <a:spLocks noChangeArrowheads="1"/>
          </p:cNvSpPr>
          <p:nvPr/>
        </p:nvSpPr>
        <p:spPr bwMode="auto">
          <a:xfrm>
            <a:off x="5029200" y="5410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Protein</a:t>
            </a:r>
          </a:p>
        </p:txBody>
      </p:sp>
      <p:sp>
        <p:nvSpPr>
          <p:cNvPr id="23572" name="Line 17"/>
          <p:cNvSpPr>
            <a:spLocks noChangeShapeType="1"/>
          </p:cNvSpPr>
          <p:nvPr/>
        </p:nvSpPr>
        <p:spPr bwMode="auto">
          <a:xfrm>
            <a:off x="5638800" y="3733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18"/>
          <p:cNvSpPr>
            <a:spLocks noChangeShapeType="1"/>
          </p:cNvSpPr>
          <p:nvPr/>
        </p:nvSpPr>
        <p:spPr bwMode="auto">
          <a:xfrm>
            <a:off x="5638800" y="4800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74" name="Text Box 19"/>
          <p:cNvSpPr txBox="1">
            <a:spLocks noChangeArrowheads="1"/>
          </p:cNvSpPr>
          <p:nvPr/>
        </p:nvSpPr>
        <p:spPr bwMode="auto">
          <a:xfrm>
            <a:off x="6053139" y="4765675"/>
            <a:ext cx="1468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translation</a:t>
            </a:r>
          </a:p>
        </p:txBody>
      </p:sp>
    </p:spTree>
    <p:extLst>
      <p:ext uri="{BB962C8B-B14F-4D97-AF65-F5344CB8AC3E}">
        <p14:creationId xmlns:p14="http://schemas.microsoft.com/office/powerpoint/2010/main" val="243137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2C24C1B7-AFFA-417A-A204-EDB8F183BEFC}" type="slidenum">
              <a:rPr lang="en-US" altLang="en-US" sz="1400"/>
              <a:pPr/>
              <a:t>24</a:t>
            </a:fld>
            <a:endParaRPr lang="en-US" altLang="en-US" sz="1400"/>
          </a:p>
        </p:txBody>
      </p:sp>
      <p:sp>
        <p:nvSpPr>
          <p:cNvPr id="407554"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a:effectLst>
                  <a:outerShdw blurRad="38100" dist="38100" dir="2700000" algn="tl">
                    <a:srgbClr val="000000"/>
                  </a:outerShdw>
                </a:effectLst>
              </a:rPr>
              <a:t>RNA and Proteins</a:t>
            </a:r>
          </a:p>
        </p:txBody>
      </p:sp>
      <p:sp>
        <p:nvSpPr>
          <p:cNvPr id="24582" name="Rectangle 3"/>
          <p:cNvSpPr>
            <a:spLocks noGrp="1" noChangeArrowheads="1"/>
          </p:cNvSpPr>
          <p:nvPr>
            <p:ph type="body" idx="1"/>
          </p:nvPr>
        </p:nvSpPr>
        <p:spPr>
          <a:xfrm>
            <a:off x="2209800" y="1447800"/>
            <a:ext cx="7772400" cy="4572000"/>
          </a:xfrm>
        </p:spPr>
        <p:txBody>
          <a:bodyPr/>
          <a:lstStyle/>
          <a:p>
            <a:pPr>
              <a:lnSpc>
                <a:spcPct val="90000"/>
              </a:lnSpc>
            </a:pPr>
            <a:r>
              <a:rPr lang="en-US" altLang="en-US" dirty="0" smtClean="0"/>
              <a:t>Gene expressions are any molecular compound produced from genes (ex: RNA)</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Genes are expressed by being transcribed into RNA, and this transcript may then be translated into protein.</a:t>
            </a:r>
          </a:p>
        </p:txBody>
      </p:sp>
      <p:pic>
        <p:nvPicPr>
          <p:cNvPr id="24583" name="Picture 2" descr="http://upload.wikimedia.org/wikipedia/commons/thumb/3/37/Genetic_code.svg/280px-Genetic_code.svg.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1" y="2438400"/>
            <a:ext cx="50323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3" descr="http://en.wikipedia.org/skins-1.5/common/images/magnify-clip.png">
            <a:hlinkClick r:id="rId3" tooltip="Enlarg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6" y="-66675"/>
            <a:ext cx="14287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88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92218F6-DA2C-4690-A331-6BBBE1D9D59C}" type="slidenum">
              <a:rPr lang="en-US" altLang="en-US" sz="1400"/>
              <a:pPr/>
              <a:t>25</a:t>
            </a:fld>
            <a:endParaRPr lang="en-US" altLang="en-US" sz="1400"/>
          </a:p>
        </p:txBody>
      </p:sp>
      <p:pic>
        <p:nvPicPr>
          <p:cNvPr id="26629" name="Picture 2" descr="molecular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
            <a:ext cx="8305800"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3"/>
          <p:cNvSpPr txBox="1">
            <a:spLocks noChangeArrowheads="1"/>
          </p:cNvSpPr>
          <p:nvPr/>
        </p:nvSpPr>
        <p:spPr bwMode="auto">
          <a:xfrm>
            <a:off x="1524000" y="6613526"/>
            <a:ext cx="7321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00">
                <a:latin typeface="Arial" panose="020B0604020202020204" pitchFamily="34" charset="0"/>
              </a:rPr>
              <a:t>Human Genome Program, U.S. Department of Energy, Genomics and Its Impact on Medicine and Society: A 2001 Primer, 2001</a:t>
            </a:r>
          </a:p>
        </p:txBody>
      </p:sp>
    </p:spTree>
    <p:extLst>
      <p:ext uri="{BB962C8B-B14F-4D97-AF65-F5344CB8AC3E}">
        <p14:creationId xmlns:p14="http://schemas.microsoft.com/office/powerpoint/2010/main" val="142871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069A833D-53F0-49AB-91C6-DCD5765883CD}" type="slidenum">
              <a:rPr lang="en-US" altLang="en-US" sz="1400"/>
              <a:pPr/>
              <a:t>26</a:t>
            </a:fld>
            <a:endParaRPr lang="en-US" altLang="en-US" sz="1400"/>
          </a:p>
        </p:txBody>
      </p:sp>
      <p:sp>
        <p:nvSpPr>
          <p:cNvPr id="429058"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a:effectLst>
                  <a:outerShdw blurRad="38100" dist="38100" dir="2700000" algn="tl">
                    <a:srgbClr val="000000"/>
                  </a:outerShdw>
                </a:effectLst>
              </a:rPr>
              <a:t>RNA and Proteins</a:t>
            </a:r>
          </a:p>
        </p:txBody>
      </p:sp>
      <p:sp>
        <p:nvSpPr>
          <p:cNvPr id="29702" name="Rectangle 3"/>
          <p:cNvSpPr>
            <a:spLocks noGrp="1" noChangeArrowheads="1"/>
          </p:cNvSpPr>
          <p:nvPr>
            <p:ph type="body" idx="1"/>
          </p:nvPr>
        </p:nvSpPr>
        <p:spPr>
          <a:xfrm>
            <a:off x="2133600" y="1676400"/>
            <a:ext cx="7727950" cy="4114800"/>
          </a:xfrm>
          <a:noFill/>
        </p:spPr>
        <p:txBody>
          <a:bodyPr vert="horz" lIns="92075" tIns="46038" rIns="92075" bIns="46038" rtlCol="0">
            <a:normAutofit/>
          </a:bodyPr>
          <a:lstStyle/>
          <a:p>
            <a:pPr>
              <a:lnSpc>
                <a:spcPct val="90000"/>
              </a:lnSpc>
            </a:pPr>
            <a:r>
              <a:rPr lang="en-US" altLang="en-US" dirty="0" smtClean="0"/>
              <a:t>Proteome</a:t>
            </a:r>
          </a:p>
          <a:p>
            <a:pPr lvl="1">
              <a:lnSpc>
                <a:spcPct val="90000"/>
              </a:lnSpc>
            </a:pPr>
            <a:r>
              <a:rPr lang="en-US" altLang="en-US" dirty="0" smtClean="0"/>
              <a:t>The proteome is the set of proteins that can be expressed from a genome</a:t>
            </a:r>
          </a:p>
          <a:p>
            <a:pPr lvl="1">
              <a:lnSpc>
                <a:spcPct val="90000"/>
              </a:lnSpc>
            </a:pPr>
            <a:r>
              <a:rPr lang="en-US" altLang="en-US" dirty="0" smtClean="0"/>
              <a:t>Proteins are macromolecules composed of building blocks called </a:t>
            </a:r>
            <a:r>
              <a:rPr lang="en-US" altLang="en-US" dirty="0" err="1" smtClean="0"/>
              <a:t>aminoacids</a:t>
            </a:r>
            <a:r>
              <a:rPr lang="en-US" altLang="en-US" dirty="0" smtClean="0"/>
              <a:t>.</a:t>
            </a:r>
          </a:p>
          <a:p>
            <a:pPr lvl="1">
              <a:lnSpc>
                <a:spcPct val="90000"/>
              </a:lnSpc>
            </a:pPr>
            <a:r>
              <a:rPr lang="en-US" altLang="en-US" dirty="0" smtClean="0"/>
              <a:t>They require determination of:</a:t>
            </a:r>
          </a:p>
          <a:p>
            <a:pPr lvl="2">
              <a:lnSpc>
                <a:spcPct val="90000"/>
              </a:lnSpc>
            </a:pPr>
            <a:r>
              <a:rPr lang="en-US" altLang="en-US" dirty="0" smtClean="0"/>
              <a:t>Sequence of encoding genes</a:t>
            </a:r>
          </a:p>
          <a:p>
            <a:pPr lvl="2">
              <a:lnSpc>
                <a:spcPct val="90000"/>
              </a:lnSpc>
            </a:pPr>
            <a:r>
              <a:rPr lang="en-US" altLang="en-US" dirty="0" smtClean="0"/>
              <a:t>Location of the genes</a:t>
            </a:r>
          </a:p>
          <a:p>
            <a:pPr lvl="2">
              <a:lnSpc>
                <a:spcPct val="90000"/>
              </a:lnSpc>
            </a:pPr>
            <a:r>
              <a:rPr lang="en-US" altLang="en-US" dirty="0" smtClean="0"/>
              <a:t>Function of protein encoding genes</a:t>
            </a:r>
          </a:p>
          <a:p>
            <a:pPr lvl="2">
              <a:lnSpc>
                <a:spcPct val="90000"/>
              </a:lnSpc>
            </a:pPr>
            <a:r>
              <a:rPr lang="en-US" altLang="en-US" dirty="0" smtClean="0"/>
              <a:t>Different biochemical states (phosphorylation, glycosylation, co-enzymes…).</a:t>
            </a:r>
          </a:p>
        </p:txBody>
      </p:sp>
    </p:spTree>
    <p:extLst>
      <p:ext uri="{BB962C8B-B14F-4D97-AF65-F5344CB8AC3E}">
        <p14:creationId xmlns:p14="http://schemas.microsoft.com/office/powerpoint/2010/main" val="117188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B1C39385-3C2A-4868-86A3-373ACFD171BD}" type="slidenum">
              <a:rPr lang="en-US" altLang="en-US" sz="1400"/>
              <a:pPr/>
              <a:t>27</a:t>
            </a:fld>
            <a:endParaRPr lang="en-US" altLang="en-US" sz="1400"/>
          </a:p>
        </p:txBody>
      </p:sp>
      <p:sp>
        <p:nvSpPr>
          <p:cNvPr id="435202"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a:effectLst>
                  <a:outerShdw blurRad="38100" dist="38100" dir="2700000" algn="tl">
                    <a:srgbClr val="000000"/>
                  </a:outerShdw>
                </a:effectLst>
              </a:rPr>
              <a:t>RNA and Proteins</a:t>
            </a:r>
          </a:p>
        </p:txBody>
      </p:sp>
      <p:sp>
        <p:nvSpPr>
          <p:cNvPr id="31750" name="Rectangle 3"/>
          <p:cNvSpPr>
            <a:spLocks noGrp="1" noChangeArrowheads="1"/>
          </p:cNvSpPr>
          <p:nvPr>
            <p:ph type="body" idx="1"/>
          </p:nvPr>
        </p:nvSpPr>
        <p:spPr>
          <a:xfrm>
            <a:off x="2133600" y="1676400"/>
            <a:ext cx="7727950" cy="4114800"/>
          </a:xfrm>
          <a:noFill/>
        </p:spPr>
        <p:txBody>
          <a:bodyPr vert="horz" lIns="92075" tIns="46038" rIns="92075" bIns="46038" rtlCol="0">
            <a:normAutofit/>
          </a:bodyPr>
          <a:lstStyle/>
          <a:p>
            <a:r>
              <a:rPr lang="en-US" altLang="en-US" dirty="0" smtClean="0"/>
              <a:t>Take away biological information</a:t>
            </a:r>
            <a:br>
              <a:rPr lang="en-US" altLang="en-US" dirty="0" smtClean="0"/>
            </a:br>
            <a:endParaRPr lang="en-US" altLang="en-US" dirty="0" smtClean="0"/>
          </a:p>
          <a:p>
            <a:pPr lvl="1"/>
            <a:r>
              <a:rPr lang="en-US" altLang="en-US" dirty="0" smtClean="0"/>
              <a:t>Molecules at the basis of life can be represented as digital symbol strings (DNA, RNA, …)</a:t>
            </a:r>
          </a:p>
          <a:p>
            <a:pPr lvl="1"/>
            <a:r>
              <a:rPr lang="en-US" altLang="en-US" dirty="0" smtClean="0"/>
              <a:t>Digital symbols (monomers) constitute an alphabet</a:t>
            </a:r>
          </a:p>
          <a:p>
            <a:pPr lvl="1"/>
            <a:r>
              <a:rPr lang="en-US" altLang="en-US" dirty="0" smtClean="0"/>
              <a:t>Unique representation</a:t>
            </a:r>
          </a:p>
          <a:p>
            <a:pPr lvl="1"/>
            <a:r>
              <a:rPr lang="en-US" altLang="en-US" dirty="0" smtClean="0"/>
              <a:t>Importance of probabilistic models.</a:t>
            </a:r>
          </a:p>
        </p:txBody>
      </p:sp>
    </p:spTree>
    <p:extLst>
      <p:ext uri="{BB962C8B-B14F-4D97-AF65-F5344CB8AC3E}">
        <p14:creationId xmlns:p14="http://schemas.microsoft.com/office/powerpoint/2010/main" val="128606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28</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a:effectLst>
                  <a:outerShdw blurRad="38100" dist="38100" dir="2700000" algn="tl">
                    <a:srgbClr val="000000"/>
                  </a:outerShdw>
                </a:effectLst>
              </a:rPr>
              <a:t>RNA and Proteins</a:t>
            </a:r>
          </a:p>
        </p:txBody>
      </p:sp>
      <p:sp>
        <p:nvSpPr>
          <p:cNvPr id="32774" name="Rectangle 3"/>
          <p:cNvSpPr>
            <a:spLocks noGrp="1" noChangeArrowheads="1"/>
          </p:cNvSpPr>
          <p:nvPr>
            <p:ph type="body" idx="1"/>
          </p:nvPr>
        </p:nvSpPr>
        <p:spPr>
          <a:xfrm>
            <a:off x="2133600" y="1676400"/>
            <a:ext cx="7727950" cy="4114800"/>
          </a:xfrm>
          <a:noFill/>
        </p:spPr>
        <p:txBody>
          <a:bodyPr vert="horz" lIns="92075" tIns="46038" rIns="92075" bIns="46038" rtlCol="0">
            <a:normAutofit fontScale="85000" lnSpcReduction="20000"/>
          </a:bodyPr>
          <a:lstStyle/>
          <a:p>
            <a:r>
              <a:rPr lang="en-US" altLang="en-US" dirty="0" smtClean="0"/>
              <a:t>Data quality</a:t>
            </a:r>
          </a:p>
          <a:p>
            <a:pPr lvl="1"/>
            <a:r>
              <a:rPr lang="en-US" altLang="en-US" dirty="0" smtClean="0"/>
              <a:t>Garbage In Garbage Out (GIGO)</a:t>
            </a:r>
          </a:p>
          <a:p>
            <a:pPr lvl="1"/>
            <a:r>
              <a:rPr lang="en-US" altLang="en-US" dirty="0" smtClean="0"/>
              <a:t>Natural noise</a:t>
            </a:r>
          </a:p>
          <a:p>
            <a:pPr lvl="1"/>
            <a:r>
              <a:rPr lang="en-US" altLang="en-US" dirty="0" smtClean="0"/>
              <a:t>Difficulty of storing content (position in a sequence).</a:t>
            </a:r>
          </a:p>
          <a:p>
            <a:r>
              <a:rPr lang="en-US" altLang="en-US" dirty="0"/>
              <a:t>Database redundancy</a:t>
            </a:r>
          </a:p>
          <a:p>
            <a:pPr lvl="1"/>
            <a:r>
              <a:rPr lang="en-US" altLang="en-US" dirty="0"/>
              <a:t>Different representations: RNA, cDNA (corresponding complementary)</a:t>
            </a:r>
          </a:p>
          <a:p>
            <a:pPr lvl="1"/>
            <a:r>
              <a:rPr lang="en-US" altLang="en-US" dirty="0"/>
              <a:t>Different methods: single-pass sequence, multi-fold repetition of a sequence</a:t>
            </a:r>
          </a:p>
          <a:p>
            <a:pPr lvl="1"/>
            <a:r>
              <a:rPr lang="en-US" altLang="en-US" dirty="0"/>
              <a:t>Different fragments: pre-mRNA can lead to several levels of splicing in cDNA, alternative </a:t>
            </a:r>
            <a:r>
              <a:rPr lang="en-US" altLang="en-US" dirty="0" smtClean="0"/>
              <a:t>splicing</a:t>
            </a:r>
          </a:p>
          <a:p>
            <a:pPr lvl="1"/>
            <a:r>
              <a:rPr lang="en-US" altLang="en-US" dirty="0"/>
              <a:t>Difficulty to differentiate between true analogous sequences, and related </a:t>
            </a:r>
            <a:r>
              <a:rPr lang="en-US" altLang="en-US" dirty="0" smtClean="0"/>
              <a:t>ones.</a:t>
            </a:r>
          </a:p>
          <a:p>
            <a:r>
              <a:rPr lang="en-US" altLang="en-US" dirty="0" smtClean="0"/>
              <a:t>Need to check the data.</a:t>
            </a:r>
          </a:p>
        </p:txBody>
      </p:sp>
    </p:spTree>
    <p:extLst>
      <p:ext uri="{BB962C8B-B14F-4D97-AF65-F5344CB8AC3E}">
        <p14:creationId xmlns:p14="http://schemas.microsoft.com/office/powerpoint/2010/main" val="2697376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29</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smtClean="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1143000"/>
            <a:ext cx="7727950" cy="5376862"/>
          </a:xfrm>
          <a:noFill/>
        </p:spPr>
        <p:txBody>
          <a:bodyPr vert="horz" lIns="92075" tIns="46038" rIns="92075" bIns="46038" rtlCol="0">
            <a:normAutofit/>
          </a:bodyPr>
          <a:lstStyle/>
          <a:p>
            <a:endParaRPr lang="en-US" altLang="en-US" sz="2000" dirty="0" smtClean="0"/>
          </a:p>
          <a:p>
            <a:r>
              <a:rPr lang="en-US" altLang="en-US" sz="2000" dirty="0" smtClean="0"/>
              <a:t>Introduction </a:t>
            </a:r>
            <a:r>
              <a:rPr lang="en-US" altLang="en-US" sz="2000" dirty="0"/>
              <a:t>to </a:t>
            </a:r>
            <a:r>
              <a:rPr lang="en-US" altLang="en-US" sz="2000" dirty="0" smtClean="0"/>
              <a:t>module</a:t>
            </a:r>
            <a:endParaRPr lang="en-US" altLang="en-US" sz="2000" dirty="0"/>
          </a:p>
          <a:p>
            <a:r>
              <a:rPr lang="en-US" altLang="en-US" sz="2000" dirty="0"/>
              <a:t>Biological terminology, DNA, and </a:t>
            </a:r>
            <a:r>
              <a:rPr lang="en-US" altLang="en-US" sz="2000" dirty="0" smtClean="0"/>
              <a:t>RNA</a:t>
            </a:r>
          </a:p>
          <a:p>
            <a:pPr lvl="1"/>
            <a:r>
              <a:rPr lang="en-US" altLang="en-US" sz="2000" dirty="0" smtClean="0"/>
              <a:t>Genes and DNA</a:t>
            </a:r>
          </a:p>
          <a:p>
            <a:pPr lvl="1"/>
            <a:r>
              <a:rPr lang="en-US" altLang="en-US" sz="2000" dirty="0" smtClean="0"/>
              <a:t>RNA and proteins</a:t>
            </a:r>
            <a:endParaRPr lang="en-US" altLang="en-US" sz="2000" dirty="0"/>
          </a:p>
          <a:p>
            <a:r>
              <a:rPr lang="en-US" altLang="en-US" sz="2000" dirty="0"/>
              <a:t>From genes to proteins</a:t>
            </a:r>
          </a:p>
          <a:p>
            <a:pPr lvl="1"/>
            <a:r>
              <a:rPr lang="en-US" altLang="en-US" sz="2000" dirty="0">
                <a:solidFill>
                  <a:srgbClr val="FFFF00"/>
                </a:solidFill>
              </a:rPr>
              <a:t>Transcription process</a:t>
            </a:r>
          </a:p>
          <a:p>
            <a:pPr lvl="1"/>
            <a:r>
              <a:rPr lang="en-US" altLang="en-US" sz="2000" dirty="0"/>
              <a:t>Translation </a:t>
            </a:r>
            <a:r>
              <a:rPr lang="en-US" altLang="en-US" sz="2000" dirty="0" smtClean="0"/>
              <a:t>process</a:t>
            </a:r>
            <a:endParaRPr lang="en-US" altLang="en-US" sz="2000" dirty="0"/>
          </a:p>
          <a:p>
            <a:r>
              <a:rPr lang="en-US" altLang="en-US" sz="2000" dirty="0"/>
              <a:t>Data, variables, and Big datasets</a:t>
            </a:r>
          </a:p>
          <a:p>
            <a:pPr lvl="1"/>
            <a:r>
              <a:rPr lang="en-US" altLang="en-US" sz="2000" dirty="0"/>
              <a:t>Data </a:t>
            </a:r>
            <a:r>
              <a:rPr lang="en-US" altLang="en-US" sz="2000" dirty="0" smtClean="0"/>
              <a:t>types</a:t>
            </a:r>
            <a:endParaRPr lang="en-US" altLang="en-US" sz="2000" dirty="0"/>
          </a:p>
          <a:p>
            <a:r>
              <a:rPr lang="en-US" altLang="en-US" sz="2000" dirty="0" smtClean="0"/>
              <a:t>First steps in working with Big datasets</a:t>
            </a:r>
          </a:p>
          <a:p>
            <a:pPr lvl="1"/>
            <a:r>
              <a:rPr lang="en-US" altLang="en-US" sz="2000" dirty="0" smtClean="0"/>
              <a:t>Working with </a:t>
            </a:r>
            <a:r>
              <a:rPr lang="en-US" altLang="en-US" sz="2000" dirty="0" err="1" smtClean="0"/>
              <a:t>cBioPortal</a:t>
            </a:r>
            <a:r>
              <a:rPr lang="en-US" altLang="en-US" sz="2000" dirty="0" smtClean="0"/>
              <a:t> Part I</a:t>
            </a:r>
          </a:p>
          <a:p>
            <a:pPr lvl="1"/>
            <a:r>
              <a:rPr lang="en-US" altLang="en-US" sz="2000" dirty="0" smtClean="0"/>
              <a:t>Working with </a:t>
            </a:r>
            <a:r>
              <a:rPr lang="en-US" altLang="en-US" sz="2000" dirty="0" err="1" smtClean="0"/>
              <a:t>cBioportal</a:t>
            </a:r>
            <a:r>
              <a:rPr lang="en-US" altLang="en-US" sz="2000" dirty="0" smtClean="0"/>
              <a:t> Part II</a:t>
            </a:r>
            <a:endParaRPr lang="en-US" altLang="en-US" dirty="0"/>
          </a:p>
        </p:txBody>
      </p:sp>
    </p:spTree>
    <p:extLst>
      <p:ext uri="{BB962C8B-B14F-4D97-AF65-F5344CB8AC3E}">
        <p14:creationId xmlns:p14="http://schemas.microsoft.com/office/powerpoint/2010/main" val="224342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3</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smtClean="0">
                <a:effectLst>
                  <a:outerShdw blurRad="38100" dist="38100" dir="2700000" algn="tl">
                    <a:srgbClr val="000000"/>
                  </a:outerShdw>
                </a:effectLst>
              </a:rPr>
              <a:t>Learning Objectives</a:t>
            </a:r>
          </a:p>
        </p:txBody>
      </p:sp>
      <p:sp>
        <p:nvSpPr>
          <p:cNvPr id="7174" name="Rectangle 3"/>
          <p:cNvSpPr>
            <a:spLocks noGrp="1" noChangeArrowheads="1"/>
          </p:cNvSpPr>
          <p:nvPr>
            <p:ph type="body" idx="1"/>
          </p:nvPr>
        </p:nvSpPr>
        <p:spPr>
          <a:xfrm>
            <a:off x="2286000" y="1143000"/>
            <a:ext cx="7727950" cy="4724400"/>
          </a:xfrm>
          <a:noFill/>
        </p:spPr>
        <p:txBody>
          <a:bodyPr vert="horz" lIns="92075" tIns="46038" rIns="92075" bIns="46038" rtlCol="0">
            <a:normAutofit/>
          </a:bodyPr>
          <a:lstStyle/>
          <a:p>
            <a:pPr>
              <a:lnSpc>
                <a:spcPct val="90000"/>
              </a:lnSpc>
            </a:pPr>
            <a:endParaRPr lang="en-US" altLang="en-US" dirty="0"/>
          </a:p>
          <a:p>
            <a:pPr marL="514350" indent="-514350">
              <a:buFont typeface="+mj-lt"/>
              <a:buAutoNum type="arabicPeriod"/>
            </a:pPr>
            <a:r>
              <a:rPr lang="en-US" dirty="0" smtClean="0"/>
              <a:t>Describe </a:t>
            </a:r>
            <a:r>
              <a:rPr lang="en-US" dirty="0"/>
              <a:t>DNA and RNA components, structure, and the processes of transcription and translation they are involved in.</a:t>
            </a:r>
          </a:p>
          <a:p>
            <a:pPr marL="514350" indent="-514350">
              <a:buFont typeface="+mj-lt"/>
              <a:buAutoNum type="arabicPeriod"/>
            </a:pPr>
            <a:r>
              <a:rPr lang="en-US" dirty="0" smtClean="0"/>
              <a:t>Classify </a:t>
            </a:r>
            <a:r>
              <a:rPr lang="en-US" dirty="0"/>
              <a:t>different types of variables by their ability to store and represent information in datasets.</a:t>
            </a:r>
          </a:p>
          <a:p>
            <a:pPr marL="514350" indent="-514350">
              <a:buFont typeface="+mj-lt"/>
              <a:buAutoNum type="arabicPeriod"/>
            </a:pPr>
            <a:r>
              <a:rPr lang="en-US" dirty="0" smtClean="0"/>
              <a:t>Locate</a:t>
            </a:r>
            <a:r>
              <a:rPr lang="en-US" dirty="0"/>
              <a:t>, analyze, and download Big Data datasets for medical and genetic studies by using online resources.</a:t>
            </a:r>
          </a:p>
          <a:p>
            <a:pPr>
              <a:lnSpc>
                <a:spcPct val="90000"/>
              </a:lnSpc>
            </a:pPr>
            <a:endParaRPr lang="en-US" altLang="en-US" dirty="0"/>
          </a:p>
        </p:txBody>
      </p:sp>
    </p:spTree>
    <p:extLst>
      <p:ext uri="{BB962C8B-B14F-4D97-AF65-F5344CB8AC3E}">
        <p14:creationId xmlns:p14="http://schemas.microsoft.com/office/powerpoint/2010/main" val="2998654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30</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Transcription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1210235" y="1676400"/>
            <a:ext cx="9722224" cy="4114800"/>
          </a:xfrm>
          <a:noFill/>
        </p:spPr>
        <p:txBody>
          <a:bodyPr vert="horz" lIns="92075" tIns="46038" rIns="92075" bIns="46038" rtlCol="0">
            <a:normAutofit fontScale="70000" lnSpcReduction="20000"/>
          </a:bodyPr>
          <a:lstStyle/>
          <a:p>
            <a:r>
              <a:rPr lang="en-US" altLang="en-US" dirty="0" smtClean="0"/>
              <a:t>Genetic information can be</a:t>
            </a:r>
          </a:p>
          <a:p>
            <a:pPr lvl="1"/>
            <a:r>
              <a:rPr lang="en-US" altLang="en-US" dirty="0" smtClean="0"/>
              <a:t>Genomic or concerning the DNA</a:t>
            </a:r>
          </a:p>
          <a:p>
            <a:pPr lvl="1"/>
            <a:r>
              <a:rPr lang="en-US" altLang="en-US" dirty="0" smtClean="0"/>
              <a:t>Transcriptomic or concerning the transcriptome (RNA). </a:t>
            </a:r>
          </a:p>
          <a:p>
            <a:pPr lvl="1"/>
            <a:endParaRPr lang="en-US" altLang="en-US" dirty="0"/>
          </a:p>
          <a:p>
            <a:r>
              <a:rPr lang="en-US" altLang="en-US" dirty="0"/>
              <a:t>G</a:t>
            </a:r>
            <a:r>
              <a:rPr lang="en-US" altLang="en-US" dirty="0" smtClean="0"/>
              <a:t>ene expression is the process by which a product such as a protein or RNA (for example </a:t>
            </a:r>
            <a:r>
              <a:rPr lang="en-US" altLang="en-US" dirty="0" err="1" smtClean="0"/>
              <a:t>rRNA</a:t>
            </a:r>
            <a:r>
              <a:rPr lang="en-US" altLang="en-US" dirty="0" smtClean="0"/>
              <a:t>) is created from a gene.</a:t>
            </a:r>
          </a:p>
          <a:p>
            <a:pPr lvl="1"/>
            <a:endParaRPr lang="en-US" altLang="en-US" dirty="0"/>
          </a:p>
          <a:p>
            <a:r>
              <a:rPr lang="en-US" altLang="en-US" dirty="0" smtClean="0"/>
              <a:t>Transcription is the process of producing the transcriptome from the genome.</a:t>
            </a:r>
          </a:p>
          <a:p>
            <a:endParaRPr lang="en-US" altLang="en-US" dirty="0"/>
          </a:p>
          <a:p>
            <a:r>
              <a:rPr lang="en-US" altLang="en-US" dirty="0" smtClean="0"/>
              <a:t>DNA contains all the information necessary to create new macromolecules such as proteins and beyond new human beings.</a:t>
            </a:r>
          </a:p>
          <a:p>
            <a:endParaRPr lang="en-US" altLang="en-US" dirty="0"/>
          </a:p>
          <a:p>
            <a:r>
              <a:rPr lang="en-US" altLang="en-US" dirty="0" smtClean="0"/>
              <a:t>The DNA is transcribed from 3’ to 5’ but the mRNA is synthesized from 5’ to 3’ (see next slides).</a:t>
            </a:r>
          </a:p>
          <a:p>
            <a:endParaRPr lang="en-US" altLang="en-US" dirty="0"/>
          </a:p>
          <a:p>
            <a:endParaRPr lang="en-US" altLang="en-US" dirty="0" smtClean="0"/>
          </a:p>
        </p:txBody>
      </p:sp>
    </p:spTree>
    <p:extLst>
      <p:ext uri="{BB962C8B-B14F-4D97-AF65-F5344CB8AC3E}">
        <p14:creationId xmlns:p14="http://schemas.microsoft.com/office/powerpoint/2010/main" val="334337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31</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Transcription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133600" y="1676400"/>
            <a:ext cx="7727950" cy="4114800"/>
          </a:xfrm>
          <a:noFill/>
        </p:spPr>
        <p:txBody>
          <a:bodyPr vert="horz" lIns="92075" tIns="46038" rIns="92075" bIns="46038" rtlCol="0">
            <a:normAutofit fontScale="92500" lnSpcReduction="20000"/>
          </a:bodyPr>
          <a:lstStyle/>
          <a:p>
            <a:r>
              <a:rPr lang="en-US" altLang="en-US" dirty="0" smtClean="0"/>
              <a:t>DNA encodes the data representing the blueprint of a particular person.</a:t>
            </a:r>
          </a:p>
          <a:p>
            <a:endParaRPr lang="en-US" altLang="en-US" dirty="0"/>
          </a:p>
          <a:p>
            <a:r>
              <a:rPr lang="en-US" altLang="en-US" dirty="0" smtClean="0"/>
              <a:t>The process by which a DNA is transcribed into corresponding RNA proceeds through a series of steps, much like a cooking recipe can be used to create a new dish.</a:t>
            </a:r>
          </a:p>
          <a:p>
            <a:endParaRPr lang="en-US" altLang="en-US" dirty="0"/>
          </a:p>
          <a:p>
            <a:r>
              <a:rPr lang="en-US" altLang="en-US" dirty="0" smtClean="0"/>
              <a:t>The analogy with a computer program is even stronger, where the DNA represents the data, and the biological process of transcription represents a computer program.</a:t>
            </a:r>
          </a:p>
        </p:txBody>
      </p:sp>
    </p:spTree>
    <p:extLst>
      <p:ext uri="{BB962C8B-B14F-4D97-AF65-F5344CB8AC3E}">
        <p14:creationId xmlns:p14="http://schemas.microsoft.com/office/powerpoint/2010/main" val="268536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32</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Transcription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133600" y="1676400"/>
            <a:ext cx="7727950" cy="4114800"/>
          </a:xfrm>
          <a:noFill/>
        </p:spPr>
        <p:txBody>
          <a:bodyPr vert="horz" lIns="92075" tIns="46038" rIns="92075" bIns="46038" rtlCol="0">
            <a:normAutofit fontScale="85000" lnSpcReduction="10000"/>
          </a:bodyPr>
          <a:lstStyle/>
          <a:p>
            <a:r>
              <a:rPr lang="en-US" altLang="en-US" dirty="0" smtClean="0"/>
              <a:t>Transcription evolves through 4 steps:</a:t>
            </a:r>
          </a:p>
          <a:p>
            <a:pPr lvl="1"/>
            <a:r>
              <a:rPr lang="en-US" altLang="en-US" dirty="0" smtClean="0"/>
              <a:t>Initiation – the DNA macromolecule opens and an enzyme (RNA polymerase) binds with the promoter of the template strand.</a:t>
            </a:r>
          </a:p>
          <a:p>
            <a:pPr lvl="1"/>
            <a:endParaRPr lang="en-US" altLang="en-US" dirty="0"/>
          </a:p>
          <a:p>
            <a:pPr lvl="1"/>
            <a:r>
              <a:rPr lang="en-US" altLang="en-US" dirty="0" smtClean="0"/>
              <a:t>Elongation – RNA polymerase processes each nucleotide on the DNA template strand to produce an mRNA (messenger RNA). </a:t>
            </a:r>
          </a:p>
          <a:p>
            <a:pPr lvl="1"/>
            <a:endParaRPr lang="en-US" altLang="en-US" dirty="0"/>
          </a:p>
          <a:p>
            <a:pPr lvl="1"/>
            <a:r>
              <a:rPr lang="en-US" altLang="en-US" dirty="0" smtClean="0"/>
              <a:t>Termination – the transcription stops either when meeting a “Rho” protein factor or a loop at the end of the DNA strand.</a:t>
            </a:r>
          </a:p>
          <a:p>
            <a:pPr lvl="1"/>
            <a:endParaRPr lang="en-US" altLang="en-US" dirty="0"/>
          </a:p>
          <a:p>
            <a:pPr lvl="1"/>
            <a:r>
              <a:rPr lang="en-US" altLang="en-US" dirty="0" smtClean="0"/>
              <a:t>Processing – the newly created mRNA macromolecule is processed by removing the introns and slicing the exons together so that only regions coding for proteins are maintained. </a:t>
            </a:r>
            <a:endParaRPr lang="en-US" altLang="en-US" dirty="0"/>
          </a:p>
        </p:txBody>
      </p:sp>
    </p:spTree>
    <p:extLst>
      <p:ext uri="{BB962C8B-B14F-4D97-AF65-F5344CB8AC3E}">
        <p14:creationId xmlns:p14="http://schemas.microsoft.com/office/powerpoint/2010/main" val="1163978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33</a:t>
            </a:fld>
            <a:endParaRPr lang="en-US" altLang="en-US" sz="1400"/>
          </a:p>
        </p:txBody>
      </p:sp>
      <p:sp>
        <p:nvSpPr>
          <p:cNvPr id="437250" name="Rectangle 2"/>
          <p:cNvSpPr>
            <a:spLocks noGrp="1" noChangeArrowheads="1"/>
          </p:cNvSpPr>
          <p:nvPr>
            <p:ph type="title"/>
          </p:nvPr>
        </p:nvSpPr>
        <p:spPr>
          <a:xfrm>
            <a:off x="1905000" y="47623"/>
            <a:ext cx="8305800" cy="922338"/>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Transcription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898682" y="5936489"/>
            <a:ext cx="6116529" cy="602423"/>
          </a:xfrm>
          <a:noFill/>
        </p:spPr>
        <p:txBody>
          <a:bodyPr vert="horz" lIns="92075" tIns="46038" rIns="92075" bIns="46038" rtlCol="0">
            <a:normAutofit fontScale="77500" lnSpcReduction="20000"/>
          </a:bodyPr>
          <a:lstStyle/>
          <a:p>
            <a:pPr marL="0" indent="0">
              <a:buNone/>
            </a:pPr>
            <a:r>
              <a:rPr lang="en-US" altLang="en-US" dirty="0"/>
              <a:t>(</a:t>
            </a:r>
            <a:r>
              <a:rPr lang="en-US" altLang="en-US" dirty="0" smtClean="0"/>
              <a:t>from National Human Genome Research Institute)</a:t>
            </a:r>
          </a:p>
        </p:txBody>
      </p:sp>
      <p:pic>
        <p:nvPicPr>
          <p:cNvPr id="122884" name="Picture 4" descr="Transcription - Larg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461" y="1389822"/>
            <a:ext cx="6858000" cy="45910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89127" y="2647493"/>
            <a:ext cx="1453243" cy="2585323"/>
          </a:xfrm>
          <a:prstGeom prst="rect">
            <a:avLst/>
          </a:prstGeom>
        </p:spPr>
        <p:txBody>
          <a:bodyPr wrap="square">
            <a:spAutoFit/>
          </a:bodyPr>
          <a:lstStyle/>
          <a:p>
            <a:r>
              <a:rPr lang="en-US" altLang="en-US" dirty="0"/>
              <a:t>The DNA </a:t>
            </a:r>
            <a:r>
              <a:rPr lang="en-US" altLang="en-US" dirty="0" smtClean="0"/>
              <a:t>(template strand) is </a:t>
            </a:r>
            <a:r>
              <a:rPr lang="en-US" altLang="en-US" dirty="0"/>
              <a:t>transcribed from 3’ to 5’ but the </a:t>
            </a:r>
            <a:r>
              <a:rPr lang="en-US" altLang="en-US" dirty="0" smtClean="0"/>
              <a:t>mRNA </a:t>
            </a:r>
            <a:r>
              <a:rPr lang="en-US" altLang="en-US" dirty="0"/>
              <a:t>is synthesized from 5’ to 3’.</a:t>
            </a:r>
          </a:p>
        </p:txBody>
      </p:sp>
    </p:spTree>
    <p:extLst>
      <p:ext uri="{BB962C8B-B14F-4D97-AF65-F5344CB8AC3E}">
        <p14:creationId xmlns:p14="http://schemas.microsoft.com/office/powerpoint/2010/main" val="841628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34</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Transcription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133600" y="1676400"/>
            <a:ext cx="7727950" cy="4114800"/>
          </a:xfrm>
          <a:noFill/>
        </p:spPr>
        <p:txBody>
          <a:bodyPr vert="horz" lIns="92075" tIns="46038" rIns="92075" bIns="46038" rtlCol="0">
            <a:normAutofit/>
          </a:bodyPr>
          <a:lstStyle/>
          <a:p>
            <a:r>
              <a:rPr lang="en-US" altLang="en-US" dirty="0" smtClean="0"/>
              <a:t>During the transcription process, mRNA nucleotides are synthesized following a very strict process:</a:t>
            </a:r>
          </a:p>
          <a:p>
            <a:pPr lvl="1"/>
            <a:r>
              <a:rPr lang="en-US" altLang="en-US" dirty="0" smtClean="0"/>
              <a:t>DNA A </a:t>
            </a:r>
            <a:r>
              <a:rPr lang="en-US" altLang="en-US" dirty="0" smtClean="0">
                <a:sym typeface="Wingdings" panose="05000000000000000000" pitchFamily="2" charset="2"/>
              </a:rPr>
              <a:t> mRNA U</a:t>
            </a:r>
          </a:p>
          <a:p>
            <a:pPr lvl="1"/>
            <a:r>
              <a:rPr lang="en-US" altLang="en-US" dirty="0" smtClean="0">
                <a:sym typeface="Wingdings" panose="05000000000000000000" pitchFamily="2" charset="2"/>
              </a:rPr>
              <a:t>DNA T  mRNA A</a:t>
            </a:r>
          </a:p>
          <a:p>
            <a:pPr lvl="1"/>
            <a:r>
              <a:rPr lang="en-US" altLang="en-US" dirty="0" smtClean="0">
                <a:sym typeface="Wingdings" panose="05000000000000000000" pitchFamily="2" charset="2"/>
              </a:rPr>
              <a:t>DNA G  mRNA C</a:t>
            </a:r>
          </a:p>
          <a:p>
            <a:pPr lvl="1"/>
            <a:r>
              <a:rPr lang="en-US" altLang="en-US" dirty="0" smtClean="0">
                <a:sym typeface="Wingdings" panose="05000000000000000000" pitchFamily="2" charset="2"/>
              </a:rPr>
              <a:t>DNA C  mRNA G.</a:t>
            </a:r>
          </a:p>
          <a:p>
            <a:r>
              <a:rPr lang="en-US" altLang="en-US" dirty="0" smtClean="0">
                <a:sym typeface="Wingdings" panose="05000000000000000000" pitchFamily="2" charset="2"/>
              </a:rPr>
              <a:t>It is like translating words between languages.</a:t>
            </a:r>
            <a:endParaRPr lang="en-US" altLang="en-US" dirty="0" smtClean="0"/>
          </a:p>
        </p:txBody>
      </p:sp>
    </p:spTree>
    <p:extLst>
      <p:ext uri="{BB962C8B-B14F-4D97-AF65-F5344CB8AC3E}">
        <p14:creationId xmlns:p14="http://schemas.microsoft.com/office/powerpoint/2010/main" val="423520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35</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Transcription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133600" y="1676400"/>
            <a:ext cx="7727950" cy="4114800"/>
          </a:xfrm>
          <a:noFill/>
        </p:spPr>
        <p:txBody>
          <a:bodyPr vert="horz" lIns="92075" tIns="46038" rIns="92075" bIns="46038" rtlCol="0">
            <a:normAutofit fontScale="77500" lnSpcReduction="20000"/>
          </a:bodyPr>
          <a:lstStyle/>
          <a:p>
            <a:pPr lvl="0"/>
            <a:r>
              <a:rPr lang="en-US" altLang="en-US" dirty="0" smtClean="0"/>
              <a:t>Transcription example:</a:t>
            </a:r>
            <a:br>
              <a:rPr lang="en-US" altLang="en-US" dirty="0" smtClean="0"/>
            </a:br>
            <a:r>
              <a:rPr lang="en-US" altLang="en-US" dirty="0" smtClean="0"/>
              <a:t/>
            </a:r>
            <a:br>
              <a:rPr lang="en-US" altLang="en-US" dirty="0" smtClean="0"/>
            </a:br>
            <a:r>
              <a:rPr lang="en-US" dirty="0" smtClean="0"/>
              <a:t>Given </a:t>
            </a:r>
            <a:r>
              <a:rPr lang="en-US" dirty="0"/>
              <a:t>the </a:t>
            </a:r>
            <a:r>
              <a:rPr lang="en-US" dirty="0" smtClean="0"/>
              <a:t>sequence (template strand): </a:t>
            </a:r>
            <a:br>
              <a:rPr lang="en-US" dirty="0" smtClean="0"/>
            </a:br>
            <a:r>
              <a:rPr lang="en-US" dirty="0" smtClean="0"/>
              <a:t>3’-CTGAATCGAT-5’</a:t>
            </a:r>
            <a:br>
              <a:rPr lang="en-US" dirty="0" smtClean="0"/>
            </a:br>
            <a:r>
              <a:rPr lang="en-US" dirty="0" smtClean="0"/>
              <a:t/>
            </a:r>
            <a:br>
              <a:rPr lang="en-US" dirty="0" smtClean="0"/>
            </a:br>
            <a:r>
              <a:rPr lang="en-US" dirty="0" smtClean="0"/>
              <a:t>The mRNA sequence transcribed from this DNA sequence is </a:t>
            </a:r>
            <a:r>
              <a:rPr lang="en-US" dirty="0"/>
              <a:t>obtained by substituting the nucleotides following the rule: C</a:t>
            </a:r>
            <a:r>
              <a:rPr lang="en-US" dirty="0">
                <a:sym typeface="Wingdings" panose="05000000000000000000" pitchFamily="2" charset="2"/>
              </a:rPr>
              <a:t></a:t>
            </a:r>
            <a:r>
              <a:rPr lang="en-US" dirty="0"/>
              <a:t> G, G </a:t>
            </a:r>
            <a:r>
              <a:rPr lang="en-US" dirty="0">
                <a:sym typeface="Wingdings" panose="05000000000000000000" pitchFamily="2" charset="2"/>
              </a:rPr>
              <a:t></a:t>
            </a:r>
            <a:r>
              <a:rPr lang="en-US" dirty="0"/>
              <a:t> C, A</a:t>
            </a:r>
            <a:r>
              <a:rPr lang="en-US" dirty="0">
                <a:sym typeface="Wingdings" panose="05000000000000000000" pitchFamily="2" charset="2"/>
              </a:rPr>
              <a:t></a:t>
            </a:r>
            <a:r>
              <a:rPr lang="en-US" dirty="0"/>
              <a:t> U, T </a:t>
            </a:r>
            <a:r>
              <a:rPr lang="en-US" dirty="0">
                <a:sym typeface="Wingdings" panose="05000000000000000000" pitchFamily="2" charset="2"/>
              </a:rPr>
              <a:t></a:t>
            </a:r>
            <a:r>
              <a:rPr lang="en-US" dirty="0"/>
              <a:t> A</a:t>
            </a:r>
            <a:r>
              <a:rPr lang="en-US" dirty="0" smtClean="0"/>
              <a:t>:</a:t>
            </a:r>
            <a:br>
              <a:rPr lang="en-US" dirty="0" smtClean="0"/>
            </a:br>
            <a:r>
              <a:rPr lang="en-US" dirty="0" smtClean="0"/>
              <a:t/>
            </a:r>
            <a:br>
              <a:rPr lang="en-US" dirty="0" smtClean="0"/>
            </a:br>
            <a:r>
              <a:rPr lang="en-US" dirty="0" smtClean="0"/>
              <a:t>    GACUUAGCUA</a:t>
            </a:r>
            <a:endParaRPr lang="en-US" dirty="0"/>
          </a:p>
          <a:p>
            <a:endParaRPr lang="en-US" dirty="0" smtClean="0"/>
          </a:p>
          <a:p>
            <a:pPr lvl="0"/>
            <a:r>
              <a:rPr lang="en-US" dirty="0" smtClean="0"/>
              <a:t>Also mRNA orientation during synthesis is 5</a:t>
            </a:r>
            <a:r>
              <a:rPr lang="en-US" dirty="0"/>
              <a:t>’-3’ </a:t>
            </a:r>
            <a:r>
              <a:rPr lang="en-US" dirty="0" smtClean="0"/>
              <a:t>(from template strand); however this is 3</a:t>
            </a:r>
            <a:r>
              <a:rPr lang="en-US" dirty="0"/>
              <a:t>’-5’ </a:t>
            </a:r>
            <a:r>
              <a:rPr lang="en-US" dirty="0" smtClean="0"/>
              <a:t>from the other DNA strand (sense strand) since </a:t>
            </a:r>
            <a:r>
              <a:rPr lang="en-US" dirty="0"/>
              <a:t>the DNA in the first place is double stranded</a:t>
            </a:r>
            <a:r>
              <a:rPr lang="en-US" dirty="0" smtClean="0"/>
              <a:t>.</a:t>
            </a:r>
            <a:endParaRPr lang="en-US" dirty="0"/>
          </a:p>
          <a:p>
            <a:endParaRPr lang="en-US" dirty="0"/>
          </a:p>
          <a:p>
            <a:endParaRPr lang="en-US" altLang="en-US" dirty="0" smtClean="0"/>
          </a:p>
        </p:txBody>
      </p:sp>
    </p:spTree>
    <p:extLst>
      <p:ext uri="{BB962C8B-B14F-4D97-AF65-F5344CB8AC3E}">
        <p14:creationId xmlns:p14="http://schemas.microsoft.com/office/powerpoint/2010/main" val="1225353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36</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smtClean="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1143000"/>
            <a:ext cx="7727950" cy="5376862"/>
          </a:xfrm>
          <a:noFill/>
        </p:spPr>
        <p:txBody>
          <a:bodyPr vert="horz" lIns="92075" tIns="46038" rIns="92075" bIns="46038" rtlCol="0">
            <a:normAutofit/>
          </a:bodyPr>
          <a:lstStyle/>
          <a:p>
            <a:endParaRPr lang="en-US" altLang="en-US" sz="2000" dirty="0" smtClean="0"/>
          </a:p>
          <a:p>
            <a:r>
              <a:rPr lang="en-US" altLang="en-US" sz="2000" dirty="0" smtClean="0"/>
              <a:t>Introduction </a:t>
            </a:r>
            <a:r>
              <a:rPr lang="en-US" altLang="en-US" sz="2000" dirty="0"/>
              <a:t>to </a:t>
            </a:r>
            <a:r>
              <a:rPr lang="en-US" altLang="en-US" sz="2000" dirty="0" smtClean="0"/>
              <a:t>module</a:t>
            </a:r>
            <a:endParaRPr lang="en-US" altLang="en-US" sz="2000" dirty="0"/>
          </a:p>
          <a:p>
            <a:r>
              <a:rPr lang="en-US" altLang="en-US" sz="2000" dirty="0"/>
              <a:t>Biological terminology, DNA, and </a:t>
            </a:r>
            <a:r>
              <a:rPr lang="en-US" altLang="en-US" sz="2000" dirty="0" smtClean="0"/>
              <a:t>RNA</a:t>
            </a:r>
          </a:p>
          <a:p>
            <a:pPr lvl="1"/>
            <a:r>
              <a:rPr lang="en-US" altLang="en-US" sz="2000" dirty="0" smtClean="0"/>
              <a:t>Genes and DNA</a:t>
            </a:r>
          </a:p>
          <a:p>
            <a:pPr lvl="1"/>
            <a:r>
              <a:rPr lang="en-US" altLang="en-US" sz="2000" dirty="0" smtClean="0"/>
              <a:t>RNA and proteins</a:t>
            </a:r>
            <a:endParaRPr lang="en-US" altLang="en-US" sz="2000" dirty="0"/>
          </a:p>
          <a:p>
            <a:r>
              <a:rPr lang="en-US" altLang="en-US" sz="2000" dirty="0"/>
              <a:t>From genes to proteins</a:t>
            </a:r>
          </a:p>
          <a:p>
            <a:pPr lvl="1"/>
            <a:r>
              <a:rPr lang="en-US" altLang="en-US" sz="2000" dirty="0"/>
              <a:t>Transcription process</a:t>
            </a:r>
          </a:p>
          <a:p>
            <a:pPr lvl="1"/>
            <a:r>
              <a:rPr lang="en-US" altLang="en-US" sz="2000" dirty="0">
                <a:solidFill>
                  <a:srgbClr val="FFFF00"/>
                </a:solidFill>
              </a:rPr>
              <a:t>Translation </a:t>
            </a:r>
            <a:r>
              <a:rPr lang="en-US" altLang="en-US" sz="2000" dirty="0" smtClean="0">
                <a:solidFill>
                  <a:srgbClr val="FFFF00"/>
                </a:solidFill>
              </a:rPr>
              <a:t>process</a:t>
            </a:r>
            <a:endParaRPr lang="en-US" altLang="en-US" sz="2000" dirty="0">
              <a:solidFill>
                <a:srgbClr val="FFFF00"/>
              </a:solidFill>
            </a:endParaRPr>
          </a:p>
          <a:p>
            <a:r>
              <a:rPr lang="en-US" altLang="en-US" sz="2000" dirty="0"/>
              <a:t>Data, variables, and Big datasets</a:t>
            </a:r>
          </a:p>
          <a:p>
            <a:pPr lvl="1"/>
            <a:r>
              <a:rPr lang="en-US" altLang="en-US" sz="2000" dirty="0"/>
              <a:t>Data </a:t>
            </a:r>
            <a:r>
              <a:rPr lang="en-US" altLang="en-US" sz="2000" dirty="0" smtClean="0"/>
              <a:t>types</a:t>
            </a:r>
            <a:endParaRPr lang="en-US" altLang="en-US" sz="2000" dirty="0"/>
          </a:p>
          <a:p>
            <a:r>
              <a:rPr lang="en-US" altLang="en-US" sz="2000" dirty="0" smtClean="0"/>
              <a:t>First steps in working with Big datasets</a:t>
            </a:r>
          </a:p>
          <a:p>
            <a:pPr lvl="1"/>
            <a:r>
              <a:rPr lang="en-US" altLang="en-US" sz="2000" dirty="0" smtClean="0"/>
              <a:t>Working with </a:t>
            </a:r>
            <a:r>
              <a:rPr lang="en-US" altLang="en-US" sz="2000" dirty="0" err="1" smtClean="0"/>
              <a:t>cBioPortal</a:t>
            </a:r>
            <a:r>
              <a:rPr lang="en-US" altLang="en-US" sz="2000" dirty="0" smtClean="0"/>
              <a:t> Part I</a:t>
            </a:r>
          </a:p>
          <a:p>
            <a:pPr lvl="1"/>
            <a:r>
              <a:rPr lang="en-US" altLang="en-US" sz="2000" dirty="0" smtClean="0"/>
              <a:t>Working with </a:t>
            </a:r>
            <a:r>
              <a:rPr lang="en-US" altLang="en-US" sz="2000" dirty="0" err="1" smtClean="0"/>
              <a:t>cBioportal</a:t>
            </a:r>
            <a:r>
              <a:rPr lang="en-US" altLang="en-US" sz="2000" dirty="0" smtClean="0"/>
              <a:t> Part II</a:t>
            </a:r>
            <a:endParaRPr lang="en-US" altLang="en-US" dirty="0"/>
          </a:p>
        </p:txBody>
      </p:sp>
    </p:spTree>
    <p:extLst>
      <p:ext uri="{BB962C8B-B14F-4D97-AF65-F5344CB8AC3E}">
        <p14:creationId xmlns:p14="http://schemas.microsoft.com/office/powerpoint/2010/main" val="3335794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37</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Translation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1287887" y="1676400"/>
            <a:ext cx="9143999" cy="4114800"/>
          </a:xfrm>
          <a:noFill/>
        </p:spPr>
        <p:txBody>
          <a:bodyPr vert="horz" lIns="92075" tIns="46038" rIns="92075" bIns="46038" rtlCol="0">
            <a:noAutofit/>
          </a:bodyPr>
          <a:lstStyle/>
          <a:p>
            <a:r>
              <a:rPr lang="en-US" altLang="en-US" sz="2000" dirty="0" smtClean="0"/>
              <a:t>Translation is the process of producing a protein from a messenger RNA (mRNA).</a:t>
            </a:r>
          </a:p>
          <a:p>
            <a:endParaRPr lang="en-US" altLang="en-US" sz="2000" dirty="0"/>
          </a:p>
          <a:p>
            <a:r>
              <a:rPr lang="en-US" altLang="en-US" sz="2000" dirty="0" smtClean="0"/>
              <a:t>Proteins are made of building blocks called </a:t>
            </a:r>
            <a:r>
              <a:rPr lang="en-US" altLang="en-US" sz="2000" dirty="0" err="1" smtClean="0"/>
              <a:t>aminoacids</a:t>
            </a:r>
            <a:r>
              <a:rPr lang="en-US" altLang="en-US" sz="2000" dirty="0" smtClean="0"/>
              <a:t>. Each </a:t>
            </a:r>
            <a:r>
              <a:rPr lang="en-US" altLang="en-US" sz="2000" dirty="0" err="1" smtClean="0"/>
              <a:t>aminoacid</a:t>
            </a:r>
            <a:r>
              <a:rPr lang="en-US" altLang="en-US" sz="2000" dirty="0" smtClean="0"/>
              <a:t> is coded by three nucleotides in the mRNA. The sequence of </a:t>
            </a:r>
            <a:r>
              <a:rPr lang="en-US" altLang="en-US" sz="2000" dirty="0" err="1" smtClean="0"/>
              <a:t>aminoacids</a:t>
            </a:r>
            <a:r>
              <a:rPr lang="en-US" altLang="en-US" sz="2000" dirty="0" smtClean="0"/>
              <a:t> composing a protein is synthesized by one by one and glued together as the translation progresses, in the order dictated by the mRNA strand.</a:t>
            </a:r>
          </a:p>
          <a:p>
            <a:endParaRPr lang="en-US" altLang="en-US" sz="2000" dirty="0"/>
          </a:p>
          <a:p>
            <a:r>
              <a:rPr lang="en-US" altLang="en-US" sz="2000" dirty="0" smtClean="0"/>
              <a:t>This process takes place in ribosomes, organelles located in the cytoplasm where the mRNA has been led after the transcription. </a:t>
            </a:r>
          </a:p>
          <a:p>
            <a:endParaRPr lang="en-US" altLang="en-US" sz="2000" dirty="0"/>
          </a:p>
          <a:p>
            <a:r>
              <a:rPr lang="en-US" sz="2000" dirty="0" smtClean="0"/>
              <a:t>A ribosome </a:t>
            </a:r>
            <a:r>
              <a:rPr lang="en-US" sz="2000" dirty="0"/>
              <a:t>reads the </a:t>
            </a:r>
            <a:r>
              <a:rPr lang="en-US" sz="2000" dirty="0" smtClean="0"/>
              <a:t>mRNA strand in </a:t>
            </a:r>
            <a:r>
              <a:rPr lang="en-US" sz="2000" dirty="0"/>
              <a:t>groups of three bases to assemble the protein.</a:t>
            </a:r>
            <a:endParaRPr lang="en-US" altLang="en-US" sz="2000" dirty="0" smtClean="0"/>
          </a:p>
        </p:txBody>
      </p:sp>
    </p:spTree>
    <p:extLst>
      <p:ext uri="{BB962C8B-B14F-4D97-AF65-F5344CB8AC3E}">
        <p14:creationId xmlns:p14="http://schemas.microsoft.com/office/powerpoint/2010/main" val="3442860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38</a:t>
            </a:fld>
            <a:endParaRPr lang="en-US" altLang="en-US" sz="1400"/>
          </a:p>
        </p:txBody>
      </p:sp>
      <p:sp>
        <p:nvSpPr>
          <p:cNvPr id="437250" name="Rectangle 2"/>
          <p:cNvSpPr>
            <a:spLocks noGrp="1" noChangeArrowheads="1"/>
          </p:cNvSpPr>
          <p:nvPr>
            <p:ph type="title"/>
          </p:nvPr>
        </p:nvSpPr>
        <p:spPr>
          <a:xfrm>
            <a:off x="1905000" y="47623"/>
            <a:ext cx="8305800" cy="922338"/>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Translation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898682" y="5936489"/>
            <a:ext cx="6116529" cy="602423"/>
          </a:xfrm>
          <a:noFill/>
        </p:spPr>
        <p:txBody>
          <a:bodyPr vert="horz" lIns="92075" tIns="46038" rIns="92075" bIns="46038" rtlCol="0">
            <a:normAutofit fontScale="77500" lnSpcReduction="20000"/>
          </a:bodyPr>
          <a:lstStyle/>
          <a:p>
            <a:pPr marL="0" indent="0">
              <a:buNone/>
            </a:pPr>
            <a:r>
              <a:rPr lang="en-US" altLang="en-US" dirty="0"/>
              <a:t>(</a:t>
            </a:r>
            <a:r>
              <a:rPr lang="en-US" altLang="en-US" dirty="0" smtClean="0"/>
              <a:t>from National Human Genome Research Institute)</a:t>
            </a:r>
          </a:p>
        </p:txBody>
      </p:sp>
      <p:pic>
        <p:nvPicPr>
          <p:cNvPr id="122882" name="Picture 2" descr="Translation - Larg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142" y="1079264"/>
            <a:ext cx="6858000"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709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39</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Translation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133600" y="1676400"/>
            <a:ext cx="7727950" cy="4114800"/>
          </a:xfrm>
          <a:noFill/>
        </p:spPr>
        <p:txBody>
          <a:bodyPr vert="horz" lIns="92075" tIns="46038" rIns="92075" bIns="46038" rtlCol="0">
            <a:normAutofit fontScale="70000" lnSpcReduction="20000"/>
          </a:bodyPr>
          <a:lstStyle/>
          <a:p>
            <a:r>
              <a:rPr lang="en-US" altLang="en-US" dirty="0" smtClean="0"/>
              <a:t>There are 20 </a:t>
            </a:r>
            <a:r>
              <a:rPr lang="en-US" altLang="en-US" dirty="0" err="1" smtClean="0"/>
              <a:t>aminoacids</a:t>
            </a:r>
            <a:r>
              <a:rPr lang="en-US" altLang="en-US" dirty="0" smtClean="0"/>
              <a:t> in humans.</a:t>
            </a:r>
          </a:p>
          <a:p>
            <a:endParaRPr lang="en-US" altLang="en-US" dirty="0"/>
          </a:p>
          <a:p>
            <a:r>
              <a:rPr lang="en-US" altLang="en-US" dirty="0" smtClean="0"/>
              <a:t>A certain combination of 3 bases, also called a codon,  always leads to the same </a:t>
            </a:r>
            <a:r>
              <a:rPr lang="en-US" altLang="en-US" dirty="0" err="1" smtClean="0"/>
              <a:t>aminoacid</a:t>
            </a:r>
            <a:r>
              <a:rPr lang="en-US" altLang="en-US" dirty="0" smtClean="0"/>
              <a:t>. </a:t>
            </a:r>
          </a:p>
          <a:p>
            <a:endParaRPr lang="en-US" altLang="en-US" dirty="0"/>
          </a:p>
          <a:p>
            <a:r>
              <a:rPr lang="en-US" altLang="en-US" dirty="0" smtClean="0"/>
              <a:t>There are 64 codons, out of which 61 code for </a:t>
            </a:r>
            <a:r>
              <a:rPr lang="en-US" altLang="en-US" dirty="0" err="1" smtClean="0"/>
              <a:t>aminoacids</a:t>
            </a:r>
            <a:r>
              <a:rPr lang="en-US" altLang="en-US" dirty="0" smtClean="0"/>
              <a:t>, plus 3 stop codons. Most </a:t>
            </a:r>
            <a:r>
              <a:rPr lang="en-US" altLang="en-US" dirty="0" err="1" smtClean="0"/>
              <a:t>aminoacids</a:t>
            </a:r>
            <a:r>
              <a:rPr lang="en-US" altLang="en-US" dirty="0" smtClean="0"/>
              <a:t> are therefore coded by several different codons.</a:t>
            </a:r>
          </a:p>
          <a:p>
            <a:endParaRPr lang="en-US" altLang="en-US" dirty="0"/>
          </a:p>
          <a:p>
            <a:r>
              <a:rPr lang="en-US" altLang="en-US" dirty="0" smtClean="0"/>
              <a:t>The wheel on the following slide can be used to find which one. Start at the center with the first base, then move to the outside following the second then third base. </a:t>
            </a:r>
          </a:p>
          <a:p>
            <a:endParaRPr lang="en-US" altLang="en-US" dirty="0"/>
          </a:p>
          <a:p>
            <a:r>
              <a:rPr lang="en-US" altLang="en-US" dirty="0" smtClean="0"/>
              <a:t>For example AUG leads to </a:t>
            </a:r>
            <a:r>
              <a:rPr lang="en-US" altLang="en-US" dirty="0" err="1" smtClean="0"/>
              <a:t>aminoacid</a:t>
            </a:r>
            <a:r>
              <a:rPr lang="en-US" altLang="en-US" dirty="0" smtClean="0"/>
              <a:t> Methionine (Met).</a:t>
            </a:r>
          </a:p>
          <a:p>
            <a:pPr marL="0" indent="0">
              <a:buNone/>
            </a:pPr>
            <a:endParaRPr lang="en-US" altLang="en-US" dirty="0"/>
          </a:p>
          <a:p>
            <a:endParaRPr lang="en-US" altLang="en-US" dirty="0"/>
          </a:p>
          <a:p>
            <a:endParaRPr lang="en-US" altLang="en-US" dirty="0" smtClean="0"/>
          </a:p>
        </p:txBody>
      </p:sp>
    </p:spTree>
    <p:extLst>
      <p:ext uri="{BB962C8B-B14F-4D97-AF65-F5344CB8AC3E}">
        <p14:creationId xmlns:p14="http://schemas.microsoft.com/office/powerpoint/2010/main" val="151090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F4DAEBF-EBC9-49F4-AD41-978B72A49882}" type="slidenum">
              <a:rPr lang="en-US" altLang="en-US" sz="1400"/>
              <a:pPr/>
              <a:t>4</a:t>
            </a:fld>
            <a:endParaRPr lang="en-US" altLang="en-US" sz="1400"/>
          </a:p>
        </p:txBody>
      </p:sp>
      <p:sp>
        <p:nvSpPr>
          <p:cNvPr id="8197" name="Rectangle 2"/>
          <p:cNvSpPr>
            <a:spLocks noGrp="1" noChangeArrowheads="1"/>
          </p:cNvSpPr>
          <p:nvPr>
            <p:ph type="title"/>
          </p:nvPr>
        </p:nvSpPr>
        <p:spPr>
          <a:xfrm>
            <a:off x="2040515" y="234950"/>
            <a:ext cx="7772400" cy="1143000"/>
          </a:xfrm>
        </p:spPr>
        <p:txBody>
          <a:bodyPr/>
          <a:lstStyle/>
          <a:p>
            <a:r>
              <a:rPr lang="en-US" altLang="en-US" b="1" dirty="0" smtClean="0">
                <a:effectLst>
                  <a:outerShdw blurRad="38100" dist="38100" dir="2700000" algn="tl">
                    <a:srgbClr val="000000">
                      <a:alpha val="43137"/>
                    </a:srgbClr>
                  </a:outerShdw>
                </a:effectLst>
              </a:rPr>
              <a:t>Introduction to Module</a:t>
            </a:r>
          </a:p>
        </p:txBody>
      </p:sp>
      <p:sp>
        <p:nvSpPr>
          <p:cNvPr id="8198" name="Rectangle 3"/>
          <p:cNvSpPr>
            <a:spLocks noGrp="1" noChangeArrowheads="1"/>
          </p:cNvSpPr>
          <p:nvPr>
            <p:ph type="body" idx="1"/>
          </p:nvPr>
        </p:nvSpPr>
        <p:spPr>
          <a:xfrm>
            <a:off x="1752600" y="1524000"/>
            <a:ext cx="8686800" cy="4114800"/>
          </a:xfrm>
        </p:spPr>
        <p:txBody>
          <a:bodyPr>
            <a:normAutofit fontScale="92500" lnSpcReduction="20000"/>
          </a:bodyPr>
          <a:lstStyle/>
          <a:p>
            <a:r>
              <a:rPr lang="en-US" altLang="en-US" dirty="0" smtClean="0"/>
              <a:t>This module focuses on introducing the characteristics of data available in biomedical domains that are important for future Big Data analyses.</a:t>
            </a:r>
          </a:p>
          <a:p>
            <a:r>
              <a:rPr lang="en-US" altLang="en-US" dirty="0" smtClean="0"/>
              <a:t>The structure and components of DNA and RNA are explained as well as the processes transforming DNA into RNA (translation) then RNA into proteins (transcription).</a:t>
            </a:r>
          </a:p>
          <a:p>
            <a:r>
              <a:rPr lang="en-US" altLang="en-US" dirty="0" smtClean="0"/>
              <a:t>The data structures used to represent these biomedical data as well as clinical data are presented.</a:t>
            </a:r>
          </a:p>
          <a:p>
            <a:r>
              <a:rPr lang="en-US" altLang="en-US" dirty="0" smtClean="0"/>
              <a:t>This knowledge is applied to performing </a:t>
            </a:r>
            <a:r>
              <a:rPr lang="en-US" altLang="en-US" dirty="0"/>
              <a:t>cloud-based online data </a:t>
            </a:r>
            <a:r>
              <a:rPr lang="en-US" altLang="en-US" dirty="0" smtClean="0"/>
              <a:t>analyses </a:t>
            </a:r>
            <a:r>
              <a:rPr lang="en-US" altLang="en-US" dirty="0"/>
              <a:t>of Big </a:t>
            </a:r>
            <a:r>
              <a:rPr lang="en-US" altLang="en-US" dirty="0" smtClean="0"/>
              <a:t>Data.</a:t>
            </a:r>
          </a:p>
          <a:p>
            <a:r>
              <a:rPr lang="en-US" altLang="en-US" dirty="0" smtClean="0"/>
              <a:t>This module does not require prior knowledge in the application areas nor prior knowledge in data analysis.</a:t>
            </a:r>
          </a:p>
        </p:txBody>
      </p:sp>
    </p:spTree>
    <p:extLst>
      <p:ext uri="{BB962C8B-B14F-4D97-AF65-F5344CB8AC3E}">
        <p14:creationId xmlns:p14="http://schemas.microsoft.com/office/powerpoint/2010/main" val="697558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40</a:t>
            </a:fld>
            <a:endParaRPr lang="en-US" altLang="en-US" sz="1400"/>
          </a:p>
        </p:txBody>
      </p:sp>
      <p:sp>
        <p:nvSpPr>
          <p:cNvPr id="32774" name="Rectangle 3"/>
          <p:cNvSpPr>
            <a:spLocks noGrp="1" noChangeArrowheads="1"/>
          </p:cNvSpPr>
          <p:nvPr>
            <p:ph type="body" idx="1"/>
          </p:nvPr>
        </p:nvSpPr>
        <p:spPr>
          <a:xfrm>
            <a:off x="287455" y="5344732"/>
            <a:ext cx="1683013" cy="1119165"/>
          </a:xfrm>
          <a:noFill/>
        </p:spPr>
        <p:txBody>
          <a:bodyPr vert="horz" lIns="92075" tIns="46038" rIns="92075" bIns="46038" rtlCol="0">
            <a:normAutofit/>
          </a:bodyPr>
          <a:lstStyle/>
          <a:p>
            <a:pPr marL="0" indent="0">
              <a:buNone/>
            </a:pPr>
            <a:r>
              <a:rPr lang="en-US" altLang="en-US" sz="2000" dirty="0" smtClean="0"/>
              <a:t>(from </a:t>
            </a:r>
            <a:br>
              <a:rPr lang="en-US" altLang="en-US" sz="2000" dirty="0" smtClean="0"/>
            </a:br>
            <a:r>
              <a:rPr lang="en-US" altLang="en-US" sz="2000" dirty="0" smtClean="0"/>
              <a:t>Wikimedia Commons)</a:t>
            </a:r>
          </a:p>
        </p:txBody>
      </p:sp>
      <p:pic>
        <p:nvPicPr>
          <p:cNvPr id="116740" name="Picture 4" descr="http://biobook.kuensting.org/bb/genetics/dna/1000px-Aminoacids_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654" y="10115"/>
            <a:ext cx="6528560" cy="671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92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41</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Translation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133600" y="1676400"/>
            <a:ext cx="7950558" cy="4114800"/>
          </a:xfrm>
          <a:noFill/>
        </p:spPr>
        <p:txBody>
          <a:bodyPr vert="horz" lIns="92075" tIns="46038" rIns="92075" bIns="46038" rtlCol="0">
            <a:normAutofit fontScale="85000" lnSpcReduction="20000"/>
          </a:bodyPr>
          <a:lstStyle/>
          <a:p>
            <a:r>
              <a:rPr lang="en-US" altLang="en-US" dirty="0" smtClean="0"/>
              <a:t>What we see is that:</a:t>
            </a:r>
          </a:p>
          <a:p>
            <a:pPr marL="0" indent="0">
              <a:buNone/>
            </a:pPr>
            <a:endParaRPr lang="en-US" altLang="en-US" dirty="0" smtClean="0"/>
          </a:p>
          <a:p>
            <a:pPr lvl="1"/>
            <a:r>
              <a:rPr lang="en-US" altLang="en-US" dirty="0" smtClean="0"/>
              <a:t>DNA, RNA, and proteins can be transformed into one another through coding or decoding.</a:t>
            </a:r>
          </a:p>
          <a:p>
            <a:pPr lvl="1"/>
            <a:endParaRPr lang="en-US" altLang="en-US" dirty="0"/>
          </a:p>
          <a:p>
            <a:pPr lvl="1"/>
            <a:r>
              <a:rPr lang="en-US" altLang="en-US" dirty="0" smtClean="0"/>
              <a:t>Data representing DNA, RNA, or proteins can provide information about one another and can regulate one another.</a:t>
            </a:r>
          </a:p>
          <a:p>
            <a:pPr lvl="1"/>
            <a:endParaRPr lang="en-US" altLang="en-US" dirty="0"/>
          </a:p>
          <a:p>
            <a:pPr lvl="1"/>
            <a:r>
              <a:rPr lang="en-US" altLang="en-US" dirty="0" smtClean="0"/>
              <a:t>In fact, these molecular compounds are part of larger systems called gene regulatory networks where molecular regulators can interact with each other and with other substances in the cell to affect the transcription of genes and/or the creation of gene expressions.</a:t>
            </a:r>
          </a:p>
          <a:p>
            <a:pPr lvl="1"/>
            <a:endParaRPr lang="en-US" altLang="en-US" dirty="0"/>
          </a:p>
          <a:p>
            <a:pPr lvl="1"/>
            <a:r>
              <a:rPr lang="en-US" altLang="en-US" dirty="0" smtClean="0"/>
              <a:t>The regulators can be DNA, RNA, proteins, or other macromolecules.</a:t>
            </a:r>
            <a:endParaRPr lang="en-US" altLang="en-US" dirty="0"/>
          </a:p>
        </p:txBody>
      </p:sp>
    </p:spTree>
    <p:extLst>
      <p:ext uri="{BB962C8B-B14F-4D97-AF65-F5344CB8AC3E}">
        <p14:creationId xmlns:p14="http://schemas.microsoft.com/office/powerpoint/2010/main" val="2099062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42</a:t>
            </a:fld>
            <a:endParaRPr lang="en-US" altLang="en-US" sz="1400"/>
          </a:p>
        </p:txBody>
      </p:sp>
      <p:sp>
        <p:nvSpPr>
          <p:cNvPr id="437250" name="Rectangle 2"/>
          <p:cNvSpPr>
            <a:spLocks noGrp="1" noChangeArrowheads="1"/>
          </p:cNvSpPr>
          <p:nvPr>
            <p:ph type="title"/>
          </p:nvPr>
        </p:nvSpPr>
        <p:spPr>
          <a:xfrm>
            <a:off x="1905000" y="266700"/>
            <a:ext cx="8305800" cy="6168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Translation</a:t>
            </a:r>
            <a:endParaRPr lang="en-US" sz="3600" b="1" dirty="0">
              <a:effectLst>
                <a:outerShdw blurRad="38100" dist="38100" dir="2700000" algn="tl">
                  <a:srgbClr val="000000"/>
                </a:outerShdw>
              </a:effectLst>
            </a:endParaRPr>
          </a:p>
        </p:txBody>
      </p:sp>
      <p:sp>
        <p:nvSpPr>
          <p:cNvPr id="2" name="Content Placeholder 1"/>
          <p:cNvSpPr>
            <a:spLocks noGrp="1"/>
          </p:cNvSpPr>
          <p:nvPr>
            <p:ph idx="1"/>
          </p:nvPr>
        </p:nvSpPr>
        <p:spPr>
          <a:xfrm>
            <a:off x="845127" y="5808372"/>
            <a:ext cx="10515600" cy="371765"/>
          </a:xfrm>
        </p:spPr>
        <p:txBody>
          <a:bodyPr>
            <a:normAutofit fontScale="85000" lnSpcReduction="20000"/>
          </a:bodyPr>
          <a:lstStyle/>
          <a:p>
            <a:pPr marL="0" indent="0">
              <a:buNone/>
            </a:pPr>
            <a:r>
              <a:rPr lang="en-US" dirty="0" smtClean="0"/>
              <a:t>(from Oak Ridge National Laboratory)</a:t>
            </a:r>
            <a:endParaRPr lang="en-US" dirty="0"/>
          </a:p>
        </p:txBody>
      </p:sp>
      <p:pic>
        <p:nvPicPr>
          <p:cNvPr id="110596" name="Picture 4" descr="https://public.ornl.gov/site/gallery/originals/Gene_Regulatory_Network_(GRN)_Version_2_-_origin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072" y="2162893"/>
            <a:ext cx="6772625" cy="33750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a:xfrm>
            <a:off x="935865" y="1139781"/>
            <a:ext cx="7950558" cy="985233"/>
          </a:xfrm>
          <a:prstGeom prst="rect">
            <a:avLst/>
          </a:prstGeom>
          <a:noFill/>
        </p:spPr>
        <p:txBody>
          <a:bodyPr vert="horz" lIns="92075" tIns="46038" rIns="92075" bIns="46038" rtlCol="0">
            <a:normAutofit/>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r>
              <a:rPr lang="en-US" altLang="en-US" dirty="0" smtClean="0"/>
              <a:t>In turn the change in protein composition in the cell can greatly affect its structure and behavior. </a:t>
            </a:r>
            <a:endParaRPr lang="en-US" altLang="en-US" dirty="0"/>
          </a:p>
        </p:txBody>
      </p:sp>
    </p:spTree>
    <p:extLst>
      <p:ext uri="{BB962C8B-B14F-4D97-AF65-F5344CB8AC3E}">
        <p14:creationId xmlns:p14="http://schemas.microsoft.com/office/powerpoint/2010/main" val="3491664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43</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Translation</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1309352" y="1650642"/>
            <a:ext cx="7727950" cy="4114800"/>
          </a:xfrm>
          <a:noFill/>
        </p:spPr>
        <p:txBody>
          <a:bodyPr vert="horz" lIns="92075" tIns="46038" rIns="92075" bIns="46038" rtlCol="0">
            <a:normAutofit fontScale="92500"/>
          </a:bodyPr>
          <a:lstStyle/>
          <a:p>
            <a:r>
              <a:rPr lang="en-US" altLang="en-US" dirty="0" smtClean="0"/>
              <a:t>Big Data in biomedicine:</a:t>
            </a:r>
          </a:p>
          <a:p>
            <a:pPr lvl="1"/>
            <a:r>
              <a:rPr lang="en-US" altLang="en-US" dirty="0" smtClean="0"/>
              <a:t>3.2 billions bases in human genome, at least one copy in each cell of the human body (3.3 GB).</a:t>
            </a:r>
          </a:p>
          <a:p>
            <a:pPr lvl="1"/>
            <a:r>
              <a:rPr lang="en-US" altLang="en-US" dirty="0" smtClean="0"/>
              <a:t>100,000 macromolecules in database of macromolecular structures.</a:t>
            </a:r>
          </a:p>
          <a:p>
            <a:pPr lvl="1"/>
            <a:r>
              <a:rPr lang="en-US" altLang="en-US" dirty="0" smtClean="0"/>
              <a:t>Sequence Read Archive (SRA) at NHI/NCBI stores over 3.6 </a:t>
            </a:r>
            <a:r>
              <a:rPr lang="en-US" altLang="en-US" dirty="0" err="1" smtClean="0"/>
              <a:t>petabases</a:t>
            </a:r>
            <a:r>
              <a:rPr lang="en-US" altLang="en-US" dirty="0" smtClean="0"/>
              <a:t> of raw sequence data (1 </a:t>
            </a:r>
            <a:r>
              <a:rPr lang="en-US" altLang="en-US" dirty="0" err="1" smtClean="0"/>
              <a:t>petabase</a:t>
            </a:r>
            <a:r>
              <a:rPr lang="en-US" altLang="en-US" dirty="0" smtClean="0"/>
              <a:t>, and 4 times more bytes) for 250,000 human individuals, 32,000 microbial genomes, and 5,000 animal and plant genomes. </a:t>
            </a:r>
          </a:p>
          <a:p>
            <a:pPr lvl="1"/>
            <a:r>
              <a:rPr lang="en-US" altLang="en-US" dirty="0"/>
              <a:t>E</a:t>
            </a:r>
            <a:r>
              <a:rPr lang="en-US" altLang="en-US" dirty="0" smtClean="0"/>
              <a:t>lectronic medical records (EMRs) store over 500 petabytes on a world scale (1 petabyte = 10</a:t>
            </a:r>
            <a:r>
              <a:rPr lang="en-US" altLang="en-US" baseline="30000" dirty="0" smtClean="0"/>
              <a:t>15</a:t>
            </a:r>
            <a:r>
              <a:rPr lang="en-US" altLang="en-US" dirty="0" smtClean="0"/>
              <a:t> bytes = 1 million GB).</a:t>
            </a:r>
          </a:p>
          <a:p>
            <a:pPr lvl="1"/>
            <a:r>
              <a:rPr lang="en-US" altLang="en-US" dirty="0" smtClean="0"/>
              <a:t>Predicted to grow  very rapidly.</a:t>
            </a:r>
          </a:p>
          <a:p>
            <a:pPr lvl="1"/>
            <a:endParaRPr lang="en-US" altLang="en-US" dirty="0" smtClean="0"/>
          </a:p>
          <a:p>
            <a:pPr lvl="1"/>
            <a:endParaRPr lang="en-US" altLang="en-US" dirty="0" smtClean="0"/>
          </a:p>
        </p:txBody>
      </p:sp>
    </p:spTree>
    <p:extLst>
      <p:ext uri="{BB962C8B-B14F-4D97-AF65-F5344CB8AC3E}">
        <p14:creationId xmlns:p14="http://schemas.microsoft.com/office/powerpoint/2010/main" val="36020015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44</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smtClean="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1143000"/>
            <a:ext cx="7727950" cy="5376862"/>
          </a:xfrm>
          <a:noFill/>
        </p:spPr>
        <p:txBody>
          <a:bodyPr vert="horz" lIns="92075" tIns="46038" rIns="92075" bIns="46038" rtlCol="0">
            <a:normAutofit/>
          </a:bodyPr>
          <a:lstStyle/>
          <a:p>
            <a:endParaRPr lang="en-US" altLang="en-US" sz="2000" dirty="0" smtClean="0"/>
          </a:p>
          <a:p>
            <a:r>
              <a:rPr lang="en-US" altLang="en-US" sz="2000" dirty="0" smtClean="0"/>
              <a:t>Introduction </a:t>
            </a:r>
            <a:r>
              <a:rPr lang="en-US" altLang="en-US" sz="2000" dirty="0"/>
              <a:t>to </a:t>
            </a:r>
            <a:r>
              <a:rPr lang="en-US" altLang="en-US" sz="2000" dirty="0" smtClean="0"/>
              <a:t>module</a:t>
            </a:r>
            <a:endParaRPr lang="en-US" altLang="en-US" sz="2000" dirty="0"/>
          </a:p>
          <a:p>
            <a:r>
              <a:rPr lang="en-US" altLang="en-US" sz="2000" dirty="0"/>
              <a:t>Biological terminology, DNA, and </a:t>
            </a:r>
            <a:r>
              <a:rPr lang="en-US" altLang="en-US" sz="2000" dirty="0" smtClean="0"/>
              <a:t>RNA</a:t>
            </a:r>
          </a:p>
          <a:p>
            <a:pPr lvl="1"/>
            <a:r>
              <a:rPr lang="en-US" altLang="en-US" sz="2000" dirty="0" smtClean="0"/>
              <a:t>Genes and DNA</a:t>
            </a:r>
          </a:p>
          <a:p>
            <a:pPr lvl="1"/>
            <a:r>
              <a:rPr lang="en-US" altLang="en-US" sz="2000" dirty="0" smtClean="0"/>
              <a:t>RNA and proteins</a:t>
            </a:r>
            <a:endParaRPr lang="en-US" altLang="en-US" sz="2000" dirty="0"/>
          </a:p>
          <a:p>
            <a:r>
              <a:rPr lang="en-US" altLang="en-US" sz="2000" dirty="0"/>
              <a:t>From genes to proteins</a:t>
            </a:r>
          </a:p>
          <a:p>
            <a:pPr lvl="1"/>
            <a:r>
              <a:rPr lang="en-US" altLang="en-US" sz="2000" dirty="0"/>
              <a:t>Transcription process</a:t>
            </a:r>
          </a:p>
          <a:p>
            <a:pPr lvl="1"/>
            <a:r>
              <a:rPr lang="en-US" altLang="en-US" sz="2000" dirty="0"/>
              <a:t>Translation </a:t>
            </a:r>
            <a:r>
              <a:rPr lang="en-US" altLang="en-US" sz="2000" dirty="0" smtClean="0"/>
              <a:t>process</a:t>
            </a:r>
            <a:endParaRPr lang="en-US" altLang="en-US" sz="2000" dirty="0"/>
          </a:p>
          <a:p>
            <a:r>
              <a:rPr lang="en-US" altLang="en-US" sz="2000" dirty="0"/>
              <a:t>Data, variables, and Big datasets</a:t>
            </a:r>
          </a:p>
          <a:p>
            <a:pPr lvl="1"/>
            <a:r>
              <a:rPr lang="en-US" altLang="en-US" sz="2000" dirty="0">
                <a:solidFill>
                  <a:srgbClr val="FFFF00"/>
                </a:solidFill>
              </a:rPr>
              <a:t>Data </a:t>
            </a:r>
            <a:r>
              <a:rPr lang="en-US" altLang="en-US" sz="2000" dirty="0" smtClean="0">
                <a:solidFill>
                  <a:srgbClr val="FFFF00"/>
                </a:solidFill>
              </a:rPr>
              <a:t>types</a:t>
            </a:r>
            <a:endParaRPr lang="en-US" altLang="en-US" sz="2000" dirty="0">
              <a:solidFill>
                <a:srgbClr val="FFFF00"/>
              </a:solidFill>
            </a:endParaRPr>
          </a:p>
          <a:p>
            <a:r>
              <a:rPr lang="en-US" altLang="en-US" sz="2000" dirty="0" smtClean="0"/>
              <a:t>First steps in working with Big datasets</a:t>
            </a:r>
          </a:p>
          <a:p>
            <a:pPr lvl="1"/>
            <a:r>
              <a:rPr lang="en-US" altLang="en-US" sz="2000" dirty="0" smtClean="0"/>
              <a:t>Working with </a:t>
            </a:r>
            <a:r>
              <a:rPr lang="en-US" altLang="en-US" sz="2000" dirty="0" err="1" smtClean="0"/>
              <a:t>cBioPortal</a:t>
            </a:r>
            <a:r>
              <a:rPr lang="en-US" altLang="en-US" sz="2000" dirty="0" smtClean="0"/>
              <a:t> Part I</a:t>
            </a:r>
          </a:p>
          <a:p>
            <a:pPr lvl="1"/>
            <a:r>
              <a:rPr lang="en-US" altLang="en-US" sz="2000" dirty="0" smtClean="0"/>
              <a:t>Working with </a:t>
            </a:r>
            <a:r>
              <a:rPr lang="en-US" altLang="en-US" sz="2000" dirty="0" err="1" smtClean="0"/>
              <a:t>cBioportal</a:t>
            </a:r>
            <a:r>
              <a:rPr lang="en-US" altLang="en-US" sz="2000" dirty="0" smtClean="0"/>
              <a:t> Part II</a:t>
            </a:r>
            <a:endParaRPr lang="en-US" altLang="en-US" dirty="0"/>
          </a:p>
        </p:txBody>
      </p:sp>
    </p:spTree>
    <p:extLst>
      <p:ext uri="{BB962C8B-B14F-4D97-AF65-F5344CB8AC3E}">
        <p14:creationId xmlns:p14="http://schemas.microsoft.com/office/powerpoint/2010/main" val="3882796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45</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1905000" y="1806575"/>
            <a:ext cx="7727950" cy="4114800"/>
          </a:xfrm>
          <a:noFill/>
        </p:spPr>
        <p:txBody>
          <a:bodyPr vert="horz" lIns="92075" tIns="46038" rIns="92075" bIns="46038" rtlCol="0">
            <a:normAutofit fontScale="92500" lnSpcReduction="20000"/>
          </a:bodyPr>
          <a:lstStyle/>
          <a:p>
            <a:r>
              <a:rPr lang="en-US" dirty="0" smtClean="0"/>
              <a:t>Data are observations, facts, values of parameters:</a:t>
            </a:r>
          </a:p>
          <a:p>
            <a:r>
              <a:rPr lang="en-US" dirty="0" smtClean="0"/>
              <a:t>Example: 37, 97, 5, etc.</a:t>
            </a:r>
          </a:p>
          <a:p>
            <a:r>
              <a:rPr lang="en-US" dirty="0" smtClean="0"/>
              <a:t>Data </a:t>
            </a:r>
            <a:r>
              <a:rPr lang="en-US" dirty="0"/>
              <a:t>may consist of numbers, words, images, …</a:t>
            </a:r>
          </a:p>
          <a:p>
            <a:r>
              <a:rPr lang="en-US" dirty="0"/>
              <a:t>Data: lowest level of abstraction (from which information and knowledge are derived</a:t>
            </a:r>
            <a:r>
              <a:rPr lang="en-US" dirty="0" smtClean="0"/>
              <a:t>).</a:t>
            </a:r>
          </a:p>
          <a:p>
            <a:r>
              <a:rPr lang="en-US" dirty="0" smtClean="0"/>
              <a:t>Information is the communication of data in an understandable way.  It is useful to whoever receives it.</a:t>
            </a:r>
          </a:p>
          <a:p>
            <a:r>
              <a:rPr lang="en-US" dirty="0" smtClean="0"/>
              <a:t>Example: 37  ̊,  97 </a:t>
            </a:r>
            <a:r>
              <a:rPr lang="en-US" dirty="0" err="1" smtClean="0"/>
              <a:t>lbs</a:t>
            </a:r>
            <a:r>
              <a:rPr lang="en-US" dirty="0" smtClean="0"/>
              <a:t>, 5 ml, etc. </a:t>
            </a:r>
            <a:endParaRPr lang="en-US" dirty="0"/>
          </a:p>
          <a:p>
            <a:r>
              <a:rPr lang="en-US" dirty="0" smtClean="0"/>
              <a:t>Computers can process data and turn it into information.</a:t>
            </a:r>
            <a:endParaRPr lang="en-US" dirty="0"/>
          </a:p>
          <a:p>
            <a:endParaRPr lang="en-US" altLang="en-US" dirty="0" smtClean="0"/>
          </a:p>
        </p:txBody>
      </p:sp>
    </p:spTree>
    <p:extLst>
      <p:ext uri="{BB962C8B-B14F-4D97-AF65-F5344CB8AC3E}">
        <p14:creationId xmlns:p14="http://schemas.microsoft.com/office/powerpoint/2010/main" val="3388521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46</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1361090" y="1806575"/>
            <a:ext cx="7727950" cy="4114800"/>
          </a:xfrm>
          <a:noFill/>
        </p:spPr>
        <p:txBody>
          <a:bodyPr vert="horz" lIns="92075" tIns="46038" rIns="92075" bIns="46038" rtlCol="0">
            <a:normAutofit fontScale="92500" lnSpcReduction="10000"/>
          </a:bodyPr>
          <a:lstStyle/>
          <a:p>
            <a:pPr lvl="1"/>
            <a:r>
              <a:rPr lang="en-US" dirty="0"/>
              <a:t>Knowledge is derived from data </a:t>
            </a:r>
            <a:r>
              <a:rPr lang="en-US" dirty="0" smtClean="0"/>
              <a:t>and information through </a:t>
            </a:r>
            <a:r>
              <a:rPr lang="en-US" dirty="0"/>
              <a:t>‘formal or informal analysis’ – it is agreed to be </a:t>
            </a:r>
            <a:r>
              <a:rPr lang="en-US" dirty="0" smtClean="0"/>
              <a:t>true</a:t>
            </a:r>
          </a:p>
          <a:p>
            <a:pPr marL="457200" lvl="1" indent="0">
              <a:buNone/>
            </a:pPr>
            <a:endParaRPr lang="en-US" dirty="0"/>
          </a:p>
          <a:p>
            <a:pPr lvl="1"/>
            <a:r>
              <a:rPr lang="en-US" dirty="0"/>
              <a:t>Example: The earth is round</a:t>
            </a:r>
            <a:br>
              <a:rPr lang="en-US" dirty="0"/>
            </a:br>
            <a:r>
              <a:rPr lang="en-US" dirty="0"/>
              <a:t>	                Normal temperature is </a:t>
            </a:r>
            <a:r>
              <a:rPr lang="en-US" dirty="0" smtClean="0"/>
              <a:t>37°C</a:t>
            </a:r>
          </a:p>
          <a:p>
            <a:pPr marL="457200" lvl="1" indent="0">
              <a:buNone/>
            </a:pPr>
            <a:endParaRPr lang="en-US" dirty="0"/>
          </a:p>
          <a:p>
            <a:pPr lvl="1"/>
            <a:r>
              <a:rPr lang="en-US" dirty="0"/>
              <a:t>Knowledge can be represented and organized in a knowledge </a:t>
            </a:r>
            <a:r>
              <a:rPr lang="en-US" dirty="0" smtClean="0"/>
              <a:t>base.</a:t>
            </a:r>
          </a:p>
          <a:p>
            <a:pPr lvl="1"/>
            <a:endParaRPr lang="en-US" dirty="0"/>
          </a:p>
          <a:p>
            <a:pPr lvl="1"/>
            <a:r>
              <a:rPr lang="en-US" dirty="0" smtClean="0"/>
              <a:t>Data are stored in variables, which serve as containers.</a:t>
            </a:r>
          </a:p>
          <a:p>
            <a:pPr lvl="1"/>
            <a:endParaRPr lang="en-US" dirty="0"/>
          </a:p>
          <a:p>
            <a:pPr lvl="1"/>
            <a:r>
              <a:rPr lang="en-US" dirty="0" smtClean="0"/>
              <a:t>Data </a:t>
            </a:r>
            <a:r>
              <a:rPr lang="en-US" dirty="0" smtClean="0">
                <a:sym typeface="Wingdings" panose="05000000000000000000" pitchFamily="2" charset="2"/>
              </a:rPr>
              <a:t> information  knowledge (  action).</a:t>
            </a:r>
            <a:endParaRPr lang="en-US" dirty="0"/>
          </a:p>
          <a:p>
            <a:endParaRPr lang="en-US" altLang="en-US" sz="3200" dirty="0" smtClean="0"/>
          </a:p>
        </p:txBody>
      </p:sp>
    </p:spTree>
    <p:extLst>
      <p:ext uri="{BB962C8B-B14F-4D97-AF65-F5344CB8AC3E}">
        <p14:creationId xmlns:p14="http://schemas.microsoft.com/office/powerpoint/2010/main" val="1003814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47</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2133600" y="1676400"/>
            <a:ext cx="7727950" cy="4114800"/>
          </a:xfrm>
          <a:noFill/>
        </p:spPr>
        <p:txBody>
          <a:bodyPr vert="horz" lIns="92075" tIns="46038" rIns="92075" bIns="46038" rtlCol="0">
            <a:normAutofit/>
          </a:bodyPr>
          <a:lstStyle/>
          <a:p>
            <a:r>
              <a:rPr lang="en-US" dirty="0"/>
              <a:t>Variables or data can be grouped into four categories</a:t>
            </a:r>
            <a:r>
              <a:rPr lang="en-US" dirty="0" smtClean="0"/>
              <a:t>:</a:t>
            </a:r>
          </a:p>
          <a:p>
            <a:pPr marL="0" indent="0">
              <a:buNone/>
            </a:pPr>
            <a:endParaRPr lang="en-US" dirty="0"/>
          </a:p>
          <a:p>
            <a:pPr lvl="1"/>
            <a:r>
              <a:rPr lang="en-US" dirty="0"/>
              <a:t>Nominal</a:t>
            </a:r>
          </a:p>
          <a:p>
            <a:pPr lvl="1"/>
            <a:r>
              <a:rPr lang="en-US" dirty="0"/>
              <a:t>Ordinal</a:t>
            </a:r>
          </a:p>
          <a:p>
            <a:pPr lvl="1"/>
            <a:r>
              <a:rPr lang="en-US" dirty="0" smtClean="0"/>
              <a:t>Numeric </a:t>
            </a:r>
          </a:p>
          <a:p>
            <a:pPr lvl="2"/>
            <a:r>
              <a:rPr lang="en-US" sz="2400" dirty="0" smtClean="0"/>
              <a:t>Interval</a:t>
            </a:r>
            <a:endParaRPr lang="en-US" sz="2400" dirty="0"/>
          </a:p>
          <a:p>
            <a:pPr lvl="2"/>
            <a:r>
              <a:rPr lang="en-US" sz="2400" dirty="0"/>
              <a:t>Ratio</a:t>
            </a:r>
          </a:p>
          <a:p>
            <a:endParaRPr lang="en-US" altLang="en-US" dirty="0" smtClean="0"/>
          </a:p>
        </p:txBody>
      </p:sp>
    </p:spTree>
    <p:extLst>
      <p:ext uri="{BB962C8B-B14F-4D97-AF65-F5344CB8AC3E}">
        <p14:creationId xmlns:p14="http://schemas.microsoft.com/office/powerpoint/2010/main" val="3625343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48</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1676400" y="1806575"/>
            <a:ext cx="7727950" cy="4114800"/>
          </a:xfrm>
          <a:noFill/>
        </p:spPr>
        <p:txBody>
          <a:bodyPr vert="horz" lIns="92075" tIns="46038" rIns="92075" bIns="46038" rtlCol="0">
            <a:normAutofit fontScale="92500" lnSpcReduction="20000"/>
          </a:bodyPr>
          <a:lstStyle/>
          <a:p>
            <a:r>
              <a:rPr lang="en-US" dirty="0"/>
              <a:t>Nominal data </a:t>
            </a:r>
            <a:r>
              <a:rPr lang="en-US" dirty="0" smtClean="0"/>
              <a:t>are used </a:t>
            </a:r>
            <a:r>
              <a:rPr lang="en-US" dirty="0"/>
              <a:t>to describe data collected on variables for qualitative (what kind) differences between individuals.</a:t>
            </a:r>
          </a:p>
          <a:p>
            <a:r>
              <a:rPr lang="en-US" dirty="0"/>
              <a:t>Nominal data also called categorical, qualitative, or named data.</a:t>
            </a:r>
          </a:p>
          <a:p>
            <a:r>
              <a:rPr lang="en-US" dirty="0"/>
              <a:t>Numerical values </a:t>
            </a:r>
            <a:r>
              <a:rPr lang="en-US" dirty="0" smtClean="0"/>
              <a:t>are often </a:t>
            </a:r>
            <a:r>
              <a:rPr lang="en-US" dirty="0"/>
              <a:t>assigned to categories of nominal variables.</a:t>
            </a:r>
          </a:p>
          <a:p>
            <a:r>
              <a:rPr lang="en-US" dirty="0"/>
              <a:t>Choice of numerical values is arbitrary as it is for labeling only</a:t>
            </a:r>
            <a:r>
              <a:rPr lang="en-US" dirty="0" smtClean="0"/>
              <a:t>.</a:t>
            </a:r>
          </a:p>
          <a:p>
            <a:r>
              <a:rPr lang="en-US" dirty="0" smtClean="0"/>
              <a:t>Ex: ‘blue’ / ‘red’ / ‘green’ / ‘yellow’</a:t>
            </a:r>
          </a:p>
          <a:p>
            <a:r>
              <a:rPr lang="en-US" dirty="0" smtClean="0"/>
              <a:t>Ex: ‘1’ / ‘2’ / ‘3’ / ‘4’</a:t>
            </a:r>
            <a:endParaRPr lang="en-US" dirty="0"/>
          </a:p>
          <a:p>
            <a:endParaRPr lang="en-US" altLang="en-US" dirty="0" smtClean="0"/>
          </a:p>
        </p:txBody>
      </p:sp>
    </p:spTree>
    <p:extLst>
      <p:ext uri="{BB962C8B-B14F-4D97-AF65-F5344CB8AC3E}">
        <p14:creationId xmlns:p14="http://schemas.microsoft.com/office/powerpoint/2010/main" val="82176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4294967295"/>
          </p:nvPr>
        </p:nvSpPr>
        <p:spPr>
          <a:xfrm>
            <a:off x="2036380" y="1589689"/>
            <a:ext cx="7772400" cy="4114800"/>
          </a:xfrm>
        </p:spPr>
        <p:txBody>
          <a:bodyPr>
            <a:normAutofit lnSpcReduction="10000"/>
          </a:bodyPr>
          <a:lstStyle/>
          <a:p>
            <a:pPr eaLnBrk="1" hangingPunct="1"/>
            <a:r>
              <a:rPr lang="en-US" dirty="0" smtClean="0"/>
              <a:t>Ordinal or ranked data are data expressing rankings from lowest to highest, according to a specified criterion.</a:t>
            </a:r>
          </a:p>
          <a:p>
            <a:pPr eaLnBrk="1" hangingPunct="1"/>
            <a:r>
              <a:rPr lang="en-US" dirty="0" smtClean="0"/>
              <a:t>Can be used to score severity of illness.</a:t>
            </a:r>
          </a:p>
          <a:p>
            <a:pPr eaLnBrk="1" hangingPunct="1"/>
            <a:r>
              <a:rPr lang="en-US" dirty="0" smtClean="0"/>
              <a:t>Ex: </a:t>
            </a:r>
            <a:r>
              <a:rPr lang="en-US" dirty="0"/>
              <a:t> </a:t>
            </a:r>
            <a:r>
              <a:rPr lang="en-US" dirty="0" smtClean="0"/>
              <a:t>0 = no disease or low risk of disease</a:t>
            </a:r>
            <a:br>
              <a:rPr lang="en-US" dirty="0" smtClean="0"/>
            </a:br>
            <a:r>
              <a:rPr lang="en-US" dirty="0" smtClean="0"/>
              <a:t>       1 = presence of disease</a:t>
            </a:r>
          </a:p>
          <a:p>
            <a:pPr eaLnBrk="1" hangingPunct="1"/>
            <a:r>
              <a:rPr lang="en-US" dirty="0" smtClean="0"/>
              <a:t>Can also include responses to questionnaires or interviews.</a:t>
            </a:r>
          </a:p>
          <a:p>
            <a:r>
              <a:rPr lang="en-US" dirty="0" smtClean="0"/>
              <a:t>Ex: 0 = strongly disagree</a:t>
            </a:r>
            <a:br>
              <a:rPr lang="en-US" dirty="0" smtClean="0"/>
            </a:br>
            <a:r>
              <a:rPr lang="en-US" dirty="0" smtClean="0"/>
              <a:t>      4 = strongly agree</a:t>
            </a:r>
          </a:p>
          <a:p>
            <a:pPr lvl="1" eaLnBrk="1" hangingPunct="1"/>
            <a:endParaRPr lang="en-US" dirty="0" smtClean="0"/>
          </a:p>
        </p:txBody>
      </p:sp>
      <p:sp>
        <p:nvSpPr>
          <p:cNvPr id="2" name="Date Placeholder 1"/>
          <p:cNvSpPr>
            <a:spLocks noGrp="1"/>
          </p:cNvSpPr>
          <p:nvPr>
            <p:ph type="dt" sz="half" idx="10"/>
          </p:nvPr>
        </p:nvSpPr>
        <p:spPr/>
        <p:txBody>
          <a:bodyPr/>
          <a:lstStyle/>
          <a:p>
            <a:pPr>
              <a:defRPr/>
            </a:pPr>
            <a:r>
              <a:rPr lang="en-US" smtClean="0"/>
              <a:t>3/9/2015</a:t>
            </a:r>
            <a:endParaRPr lang="en-US" dirty="0"/>
          </a:p>
        </p:txBody>
      </p:sp>
      <p:sp>
        <p:nvSpPr>
          <p:cNvPr id="3" name="Footer Placeholder 2"/>
          <p:cNvSpPr>
            <a:spLocks noGrp="1"/>
          </p:cNvSpPr>
          <p:nvPr>
            <p:ph type="ftr" sz="quarter" idx="11"/>
          </p:nvPr>
        </p:nvSpPr>
        <p:spPr/>
        <p:txBody>
          <a:bodyPr/>
          <a:lstStyle/>
          <a:p>
            <a:pPr>
              <a:defRPr/>
            </a:pPr>
            <a:r>
              <a:rPr lang="en-US" smtClean="0"/>
              <a:t>BHI 501   Isabelle Bichindaritz  </a:t>
            </a:r>
            <a:endParaRPr lang="en-US" dirty="0"/>
          </a:p>
        </p:txBody>
      </p:sp>
      <p:sp>
        <p:nvSpPr>
          <p:cNvPr id="4" name="Slide Number Placeholder 3"/>
          <p:cNvSpPr>
            <a:spLocks noGrp="1"/>
          </p:cNvSpPr>
          <p:nvPr>
            <p:ph type="sldNum" sz="quarter" idx="12"/>
          </p:nvPr>
        </p:nvSpPr>
        <p:spPr/>
        <p:txBody>
          <a:bodyPr/>
          <a:lstStyle/>
          <a:p>
            <a:pPr>
              <a:defRPr/>
            </a:pPr>
            <a:fld id="{8EBC7272-72CB-483A-AAF1-2A2E0CA63D60}" type="slidenum">
              <a:rPr lang="en-US" smtClean="0"/>
              <a:pPr>
                <a:defRPr/>
              </a:pPr>
              <a:t>49</a:t>
            </a:fld>
            <a:endParaRPr lang="en-US" dirty="0"/>
          </a:p>
        </p:txBody>
      </p:sp>
      <p:sp>
        <p:nvSpPr>
          <p:cNvPr id="7" name="Rectangle 2"/>
          <p:cNvSpPr txBox="1">
            <a:spLocks noChangeArrowheads="1"/>
          </p:cNvSpPr>
          <p:nvPr/>
        </p:nvSpPr>
        <p:spPr>
          <a:xfrm>
            <a:off x="1905000" y="266700"/>
            <a:ext cx="8305800" cy="1104900"/>
          </a:xfrm>
          <a:prstGeom prst="rect">
            <a:avLst/>
          </a:prstGeom>
        </p:spPr>
        <p:txBody>
          <a:bodyPr vert="horz" lIns="92075" tIns="46038" rIns="92075" bIns="46038"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Tree>
    <p:extLst>
      <p:ext uri="{BB962C8B-B14F-4D97-AF65-F5344CB8AC3E}">
        <p14:creationId xmlns:p14="http://schemas.microsoft.com/office/powerpoint/2010/main" val="1312153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5</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smtClean="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1143000"/>
            <a:ext cx="7727950" cy="5376862"/>
          </a:xfrm>
          <a:noFill/>
        </p:spPr>
        <p:txBody>
          <a:bodyPr vert="horz" lIns="92075" tIns="46038" rIns="92075" bIns="46038" rtlCol="0">
            <a:normAutofit/>
          </a:bodyPr>
          <a:lstStyle/>
          <a:p>
            <a:endParaRPr lang="en-US" altLang="en-US" sz="2000" dirty="0" smtClean="0"/>
          </a:p>
          <a:p>
            <a:r>
              <a:rPr lang="en-US" altLang="en-US" sz="2000" dirty="0" smtClean="0"/>
              <a:t>Introduction </a:t>
            </a:r>
            <a:r>
              <a:rPr lang="en-US" altLang="en-US" sz="2000" dirty="0"/>
              <a:t>to </a:t>
            </a:r>
            <a:r>
              <a:rPr lang="en-US" altLang="en-US" sz="2000" dirty="0" smtClean="0"/>
              <a:t>module</a:t>
            </a:r>
            <a:endParaRPr lang="en-US" altLang="en-US" sz="2000" dirty="0"/>
          </a:p>
          <a:p>
            <a:r>
              <a:rPr lang="en-US" altLang="en-US" sz="2000" dirty="0"/>
              <a:t>Biological terminology, DNA, and </a:t>
            </a:r>
            <a:r>
              <a:rPr lang="en-US" altLang="en-US" sz="2000" dirty="0" smtClean="0"/>
              <a:t>RNA</a:t>
            </a:r>
          </a:p>
          <a:p>
            <a:pPr lvl="1"/>
            <a:r>
              <a:rPr lang="en-US" altLang="en-US" sz="2000" dirty="0">
                <a:solidFill>
                  <a:srgbClr val="FFFF00"/>
                </a:solidFill>
              </a:rPr>
              <a:t>Genes and DNA</a:t>
            </a:r>
          </a:p>
          <a:p>
            <a:pPr lvl="1"/>
            <a:r>
              <a:rPr lang="en-US" altLang="en-US" sz="2000" dirty="0" smtClean="0"/>
              <a:t>RNA and proteins</a:t>
            </a:r>
            <a:endParaRPr lang="en-US" altLang="en-US" sz="2000" dirty="0"/>
          </a:p>
          <a:p>
            <a:r>
              <a:rPr lang="en-US" altLang="en-US" sz="2000" dirty="0"/>
              <a:t>From genes to proteins</a:t>
            </a:r>
          </a:p>
          <a:p>
            <a:pPr lvl="1"/>
            <a:r>
              <a:rPr lang="en-US" altLang="en-US" sz="2000" dirty="0"/>
              <a:t>Transcription process</a:t>
            </a:r>
          </a:p>
          <a:p>
            <a:pPr lvl="1"/>
            <a:r>
              <a:rPr lang="en-US" altLang="en-US" sz="2000" dirty="0"/>
              <a:t>Translation </a:t>
            </a:r>
            <a:r>
              <a:rPr lang="en-US" altLang="en-US" sz="2000" dirty="0" smtClean="0"/>
              <a:t>process</a:t>
            </a:r>
            <a:endParaRPr lang="en-US" altLang="en-US" sz="2000" dirty="0"/>
          </a:p>
          <a:p>
            <a:r>
              <a:rPr lang="en-US" altLang="en-US" sz="2000" dirty="0"/>
              <a:t>Data, variables, and Big datasets</a:t>
            </a:r>
          </a:p>
          <a:p>
            <a:pPr lvl="1"/>
            <a:r>
              <a:rPr lang="en-US" altLang="en-US" sz="2000" dirty="0"/>
              <a:t>Data </a:t>
            </a:r>
            <a:r>
              <a:rPr lang="en-US" altLang="en-US" sz="2000" dirty="0" smtClean="0"/>
              <a:t>types</a:t>
            </a:r>
            <a:endParaRPr lang="en-US" altLang="en-US" sz="2000" dirty="0"/>
          </a:p>
          <a:p>
            <a:r>
              <a:rPr lang="en-US" altLang="en-US" sz="2000" dirty="0" smtClean="0"/>
              <a:t>First steps in working with Big datasets</a:t>
            </a:r>
          </a:p>
          <a:p>
            <a:pPr lvl="1"/>
            <a:r>
              <a:rPr lang="en-US" altLang="en-US" sz="2000" dirty="0" smtClean="0"/>
              <a:t>Working with </a:t>
            </a:r>
            <a:r>
              <a:rPr lang="en-US" altLang="en-US" sz="2000" dirty="0" err="1" smtClean="0"/>
              <a:t>cBioPortal</a:t>
            </a:r>
            <a:r>
              <a:rPr lang="en-US" altLang="en-US" sz="2000" dirty="0" smtClean="0"/>
              <a:t> Part I</a:t>
            </a:r>
          </a:p>
          <a:p>
            <a:pPr lvl="1"/>
            <a:r>
              <a:rPr lang="en-US" altLang="en-US" sz="2000" dirty="0" smtClean="0"/>
              <a:t>Working with </a:t>
            </a:r>
            <a:r>
              <a:rPr lang="en-US" altLang="en-US" sz="2000" dirty="0" err="1" smtClean="0"/>
              <a:t>cBioportal</a:t>
            </a:r>
            <a:r>
              <a:rPr lang="en-US" altLang="en-US" sz="2000" dirty="0" smtClean="0"/>
              <a:t> Part II</a:t>
            </a:r>
            <a:endParaRPr lang="en-US" altLang="en-US" dirty="0"/>
          </a:p>
        </p:txBody>
      </p:sp>
    </p:spTree>
    <p:extLst>
      <p:ext uri="{BB962C8B-B14F-4D97-AF65-F5344CB8AC3E}">
        <p14:creationId xmlns:p14="http://schemas.microsoft.com/office/powerpoint/2010/main" val="3951181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5"/>
          <p:cNvSpPr>
            <a:spLocks noGrp="1"/>
          </p:cNvSpPr>
          <p:nvPr>
            <p:ph sz="half" idx="4294967295"/>
          </p:nvPr>
        </p:nvSpPr>
        <p:spPr>
          <a:xfrm>
            <a:off x="1981200" y="1600201"/>
            <a:ext cx="8305800" cy="4525963"/>
          </a:xfrm>
        </p:spPr>
        <p:txBody>
          <a:bodyPr>
            <a:normAutofit/>
          </a:bodyPr>
          <a:lstStyle/>
          <a:p>
            <a:pPr eaLnBrk="1" hangingPunct="1"/>
            <a:r>
              <a:rPr lang="en-US" sz="2400" dirty="0" smtClean="0"/>
              <a:t>Numeric data are numbers (quantitative data), with or without decimal point.</a:t>
            </a:r>
          </a:p>
          <a:p>
            <a:pPr eaLnBrk="1" hangingPunct="1"/>
            <a:r>
              <a:rPr lang="en-US" sz="2400" dirty="0" smtClean="0"/>
              <a:t>Ex: 3, 4.5, 10e-7</a:t>
            </a:r>
          </a:p>
          <a:p>
            <a:pPr eaLnBrk="1" hangingPunct="1"/>
            <a:r>
              <a:rPr lang="en-US" sz="2400" dirty="0" smtClean="0"/>
              <a:t>Numerical data can be:</a:t>
            </a:r>
          </a:p>
          <a:p>
            <a:pPr lvl="1"/>
            <a:r>
              <a:rPr lang="en-US" dirty="0" smtClean="0"/>
              <a:t>Interval refers to numeric data such that equal </a:t>
            </a:r>
            <a:r>
              <a:rPr lang="en-US" dirty="0"/>
              <a:t>distances between numbers corresponds to equal differences in measured trait or </a:t>
            </a:r>
            <a:r>
              <a:rPr lang="en-US" dirty="0" smtClean="0"/>
              <a:t>characteristic.</a:t>
            </a:r>
            <a:endParaRPr lang="en-US" dirty="0"/>
          </a:p>
          <a:p>
            <a:pPr lvl="1"/>
            <a:r>
              <a:rPr lang="en-US" dirty="0" smtClean="0"/>
              <a:t>Ex: exam score.</a:t>
            </a:r>
          </a:p>
          <a:p>
            <a:pPr lvl="1"/>
            <a:r>
              <a:rPr lang="en-US" sz="2000" dirty="0" smtClean="0"/>
              <a:t>Ratio </a:t>
            </a:r>
            <a:r>
              <a:rPr lang="en-US" sz="2000" dirty="0"/>
              <a:t>Shares the property of equal differences with interval </a:t>
            </a:r>
            <a:r>
              <a:rPr lang="en-US" sz="2000" dirty="0" smtClean="0"/>
              <a:t>data  but in addition the value 0 represents the total absence of measured trait or characteristic.</a:t>
            </a:r>
            <a:endParaRPr lang="en-US" sz="2000" dirty="0"/>
          </a:p>
          <a:p>
            <a:pPr lvl="1"/>
            <a:r>
              <a:rPr lang="en-US" sz="2000" dirty="0" smtClean="0"/>
              <a:t>Ex: height</a:t>
            </a:r>
            <a:r>
              <a:rPr lang="en-US" sz="2000" dirty="0"/>
              <a:t>, weight, length </a:t>
            </a:r>
            <a:r>
              <a:rPr lang="en-US" sz="2000" dirty="0" smtClean="0"/>
              <a:t>of survival.</a:t>
            </a:r>
            <a:endParaRPr lang="en-US" sz="2000" dirty="0"/>
          </a:p>
          <a:p>
            <a:pPr lvl="1"/>
            <a:endParaRPr lang="en-US" sz="2200" dirty="0"/>
          </a:p>
        </p:txBody>
      </p:sp>
      <p:sp>
        <p:nvSpPr>
          <p:cNvPr id="2" name="Date Placeholder 1"/>
          <p:cNvSpPr>
            <a:spLocks noGrp="1"/>
          </p:cNvSpPr>
          <p:nvPr>
            <p:ph type="dt" sz="half" idx="10"/>
          </p:nvPr>
        </p:nvSpPr>
        <p:spPr/>
        <p:txBody>
          <a:bodyPr/>
          <a:lstStyle/>
          <a:p>
            <a:pPr>
              <a:defRPr/>
            </a:pPr>
            <a:r>
              <a:rPr lang="en-US" smtClean="0"/>
              <a:t>3/9/2015</a:t>
            </a:r>
            <a:endParaRPr lang="en-US" dirty="0"/>
          </a:p>
        </p:txBody>
      </p:sp>
      <p:sp>
        <p:nvSpPr>
          <p:cNvPr id="3" name="Footer Placeholder 2"/>
          <p:cNvSpPr>
            <a:spLocks noGrp="1"/>
          </p:cNvSpPr>
          <p:nvPr>
            <p:ph type="ftr" sz="quarter" idx="11"/>
          </p:nvPr>
        </p:nvSpPr>
        <p:spPr/>
        <p:txBody>
          <a:bodyPr/>
          <a:lstStyle/>
          <a:p>
            <a:pPr>
              <a:defRPr/>
            </a:pPr>
            <a:r>
              <a:rPr lang="en-US" smtClean="0"/>
              <a:t>BHI 501   Isabelle Bichindaritz  </a:t>
            </a:r>
            <a:endParaRPr lang="en-US" dirty="0"/>
          </a:p>
        </p:txBody>
      </p:sp>
      <p:sp>
        <p:nvSpPr>
          <p:cNvPr id="4" name="Slide Number Placeholder 3"/>
          <p:cNvSpPr>
            <a:spLocks noGrp="1"/>
          </p:cNvSpPr>
          <p:nvPr>
            <p:ph type="sldNum" sz="quarter" idx="12"/>
          </p:nvPr>
        </p:nvSpPr>
        <p:spPr/>
        <p:txBody>
          <a:bodyPr/>
          <a:lstStyle/>
          <a:p>
            <a:pPr>
              <a:defRPr/>
            </a:pPr>
            <a:fld id="{8EBC7272-72CB-483A-AAF1-2A2E0CA63D60}" type="slidenum">
              <a:rPr lang="en-US" smtClean="0"/>
              <a:pPr>
                <a:defRPr/>
              </a:pPr>
              <a:t>50</a:t>
            </a:fld>
            <a:endParaRPr lang="en-US" dirty="0"/>
          </a:p>
        </p:txBody>
      </p:sp>
      <p:sp>
        <p:nvSpPr>
          <p:cNvPr id="7" name="Rectangle 2"/>
          <p:cNvSpPr txBox="1">
            <a:spLocks noChangeArrowheads="1"/>
          </p:cNvSpPr>
          <p:nvPr/>
        </p:nvSpPr>
        <p:spPr>
          <a:xfrm>
            <a:off x="1905000" y="266700"/>
            <a:ext cx="8305800" cy="1104900"/>
          </a:xfrm>
          <a:prstGeom prst="rect">
            <a:avLst/>
          </a:prstGeom>
        </p:spPr>
        <p:txBody>
          <a:bodyPr vert="horz" lIns="92075" tIns="46038" rIns="92075" bIns="46038"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Tree>
    <p:extLst>
      <p:ext uri="{BB962C8B-B14F-4D97-AF65-F5344CB8AC3E}">
        <p14:creationId xmlns:p14="http://schemas.microsoft.com/office/powerpoint/2010/main" val="40043669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768" y="2254468"/>
            <a:ext cx="6324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26A5B37F-5441-4C98-8323-CE0F17382001}" type="slidenum">
              <a:rPr lang="en-US" smtClean="0"/>
              <a:pPr>
                <a:defRPr/>
              </a:pPr>
              <a:t>51</a:t>
            </a:fld>
            <a:endParaRPr lang="en-US"/>
          </a:p>
        </p:txBody>
      </p:sp>
      <p:sp>
        <p:nvSpPr>
          <p:cNvPr id="8" name="Rectangle 2"/>
          <p:cNvSpPr txBox="1">
            <a:spLocks noChangeArrowheads="1"/>
          </p:cNvSpPr>
          <p:nvPr/>
        </p:nvSpPr>
        <p:spPr>
          <a:xfrm>
            <a:off x="1143000" y="304390"/>
            <a:ext cx="8305800" cy="1104900"/>
          </a:xfrm>
          <a:prstGeom prst="rect">
            <a:avLst/>
          </a:prstGeom>
        </p:spPr>
        <p:txBody>
          <a:bodyPr vert="horz" lIns="92075" tIns="46038" rIns="92075" bIns="46038"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Tree>
    <p:extLst>
      <p:ext uri="{BB962C8B-B14F-4D97-AF65-F5344CB8AC3E}">
        <p14:creationId xmlns:p14="http://schemas.microsoft.com/office/powerpoint/2010/main" val="3144191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5"/>
          <p:cNvSpPr>
            <a:spLocks noGrp="1"/>
          </p:cNvSpPr>
          <p:nvPr>
            <p:ph sz="half" idx="4294967295"/>
          </p:nvPr>
        </p:nvSpPr>
        <p:spPr>
          <a:xfrm>
            <a:off x="2028496" y="1899747"/>
            <a:ext cx="8305800" cy="3838902"/>
          </a:xfrm>
        </p:spPr>
        <p:txBody>
          <a:bodyPr>
            <a:normAutofit lnSpcReduction="10000"/>
          </a:bodyPr>
          <a:lstStyle/>
          <a:p>
            <a:pPr eaLnBrk="1" hangingPunct="1"/>
            <a:r>
              <a:rPr lang="en-US" sz="2400" dirty="0" smtClean="0"/>
              <a:t>Big Data refers to data defined by V’s</a:t>
            </a:r>
          </a:p>
          <a:p>
            <a:pPr marL="0" indent="0" eaLnBrk="1" hangingPunct="1">
              <a:buNone/>
            </a:pPr>
            <a:endParaRPr lang="en-US" sz="2400" dirty="0"/>
          </a:p>
          <a:p>
            <a:pPr lvl="1"/>
            <a:r>
              <a:rPr lang="en-US" dirty="0" smtClean="0"/>
              <a:t>Volume (very large)</a:t>
            </a:r>
          </a:p>
          <a:p>
            <a:pPr marL="457200" lvl="1" indent="0">
              <a:buNone/>
            </a:pPr>
            <a:endParaRPr lang="en-US" dirty="0"/>
          </a:p>
          <a:p>
            <a:pPr lvl="1"/>
            <a:r>
              <a:rPr lang="en-US" dirty="0" smtClean="0"/>
              <a:t>Variety (not only categorical or numerical values but also images, text, videos, social networks data etc.) – this is the </a:t>
            </a:r>
            <a:r>
              <a:rPr lang="en-US" smtClean="0"/>
              <a:t>case with </a:t>
            </a:r>
            <a:r>
              <a:rPr lang="en-US" dirty="0" smtClean="0"/>
              <a:t>biomedical data where we have a mix of data types, including different genetic data types as we will see in this course.</a:t>
            </a:r>
          </a:p>
          <a:p>
            <a:pPr marL="457200" lvl="1" indent="0">
              <a:buNone/>
            </a:pPr>
            <a:endParaRPr lang="en-US" dirty="0"/>
          </a:p>
          <a:p>
            <a:pPr lvl="1"/>
            <a:r>
              <a:rPr lang="en-US" dirty="0" smtClean="0"/>
              <a:t>Velocity (changing or being generated very quickly).</a:t>
            </a:r>
          </a:p>
          <a:p>
            <a:pPr marL="0" indent="0">
              <a:buNone/>
            </a:pPr>
            <a:endParaRPr lang="en-US" dirty="0" smtClean="0"/>
          </a:p>
          <a:p>
            <a:endParaRPr lang="en-US" dirty="0"/>
          </a:p>
          <a:p>
            <a:pPr marL="457200" lvl="1" indent="0">
              <a:buNone/>
            </a:pPr>
            <a:endParaRPr lang="en-US" sz="1600" dirty="0"/>
          </a:p>
          <a:p>
            <a:pPr lvl="1"/>
            <a:endParaRPr lang="en-US" sz="2200" dirty="0"/>
          </a:p>
        </p:txBody>
      </p:sp>
      <p:sp>
        <p:nvSpPr>
          <p:cNvPr id="2" name="Date Placeholder 1"/>
          <p:cNvSpPr>
            <a:spLocks noGrp="1"/>
          </p:cNvSpPr>
          <p:nvPr>
            <p:ph type="dt" sz="half" idx="10"/>
          </p:nvPr>
        </p:nvSpPr>
        <p:spPr/>
        <p:txBody>
          <a:bodyPr/>
          <a:lstStyle/>
          <a:p>
            <a:pPr>
              <a:defRPr/>
            </a:pPr>
            <a:r>
              <a:rPr lang="en-US" smtClean="0"/>
              <a:t>3/9/2015</a:t>
            </a:r>
            <a:endParaRPr lang="en-US" dirty="0"/>
          </a:p>
        </p:txBody>
      </p:sp>
      <p:sp>
        <p:nvSpPr>
          <p:cNvPr id="3" name="Footer Placeholder 2"/>
          <p:cNvSpPr>
            <a:spLocks noGrp="1"/>
          </p:cNvSpPr>
          <p:nvPr>
            <p:ph type="ftr" sz="quarter" idx="11"/>
          </p:nvPr>
        </p:nvSpPr>
        <p:spPr/>
        <p:txBody>
          <a:bodyPr/>
          <a:lstStyle/>
          <a:p>
            <a:pPr>
              <a:defRPr/>
            </a:pPr>
            <a:r>
              <a:rPr lang="en-US" smtClean="0"/>
              <a:t>BHI 501   Isabelle Bichindaritz  </a:t>
            </a:r>
            <a:endParaRPr lang="en-US" dirty="0"/>
          </a:p>
        </p:txBody>
      </p:sp>
      <p:sp>
        <p:nvSpPr>
          <p:cNvPr id="4" name="Slide Number Placeholder 3"/>
          <p:cNvSpPr>
            <a:spLocks noGrp="1"/>
          </p:cNvSpPr>
          <p:nvPr>
            <p:ph type="sldNum" sz="quarter" idx="12"/>
          </p:nvPr>
        </p:nvSpPr>
        <p:spPr/>
        <p:txBody>
          <a:bodyPr/>
          <a:lstStyle/>
          <a:p>
            <a:pPr>
              <a:defRPr/>
            </a:pPr>
            <a:fld id="{8EBC7272-72CB-483A-AAF1-2A2E0CA63D60}" type="slidenum">
              <a:rPr lang="en-US" smtClean="0"/>
              <a:pPr>
                <a:defRPr/>
              </a:pPr>
              <a:t>52</a:t>
            </a:fld>
            <a:endParaRPr lang="en-US" dirty="0"/>
          </a:p>
        </p:txBody>
      </p:sp>
      <p:sp>
        <p:nvSpPr>
          <p:cNvPr id="7" name="Rectangle 2"/>
          <p:cNvSpPr txBox="1">
            <a:spLocks noChangeArrowheads="1"/>
          </p:cNvSpPr>
          <p:nvPr/>
        </p:nvSpPr>
        <p:spPr>
          <a:xfrm>
            <a:off x="1905000" y="266700"/>
            <a:ext cx="8305800" cy="1104900"/>
          </a:xfrm>
          <a:prstGeom prst="rect">
            <a:avLst/>
          </a:prstGeom>
        </p:spPr>
        <p:txBody>
          <a:bodyPr vert="horz" lIns="92075" tIns="46038" rIns="92075" bIns="46038"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Tree>
    <p:extLst>
      <p:ext uri="{BB962C8B-B14F-4D97-AF65-F5344CB8AC3E}">
        <p14:creationId xmlns:p14="http://schemas.microsoft.com/office/powerpoint/2010/main" val="6022087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5"/>
          <p:cNvSpPr>
            <a:spLocks noGrp="1"/>
          </p:cNvSpPr>
          <p:nvPr>
            <p:ph sz="half" idx="4294967295"/>
          </p:nvPr>
        </p:nvSpPr>
        <p:spPr>
          <a:xfrm>
            <a:off x="2028496" y="1899747"/>
            <a:ext cx="8305800" cy="3838902"/>
          </a:xfrm>
        </p:spPr>
        <p:txBody>
          <a:bodyPr>
            <a:normAutofit/>
          </a:bodyPr>
          <a:lstStyle/>
          <a:p>
            <a:r>
              <a:rPr lang="en-US" sz="2400" dirty="0" smtClean="0"/>
              <a:t>Genotype – set of genetic data about a person.</a:t>
            </a:r>
          </a:p>
          <a:p>
            <a:pPr marL="0" indent="0">
              <a:buNone/>
            </a:pPr>
            <a:endParaRPr lang="en-US" sz="2400" dirty="0" smtClean="0"/>
          </a:p>
          <a:p>
            <a:r>
              <a:rPr lang="en-US" sz="2400" dirty="0"/>
              <a:t>Phenotype – set of </a:t>
            </a:r>
            <a:r>
              <a:rPr lang="en-US" sz="2400" dirty="0" smtClean="0"/>
              <a:t>observable characteristics of a person resulting from the interaction of the genotype with the environment (Ex: height, weight, asthma, rash, etc.)</a:t>
            </a:r>
            <a:endParaRPr lang="en-US" sz="2400" dirty="0"/>
          </a:p>
          <a:p>
            <a:endParaRPr lang="en-US" dirty="0" smtClean="0"/>
          </a:p>
          <a:p>
            <a:endParaRPr lang="en-US" dirty="0"/>
          </a:p>
          <a:p>
            <a:pPr marL="457200" lvl="1" indent="0">
              <a:buNone/>
            </a:pPr>
            <a:endParaRPr lang="en-US" sz="1600" dirty="0"/>
          </a:p>
          <a:p>
            <a:pPr lvl="1"/>
            <a:endParaRPr lang="en-US" sz="2200" dirty="0"/>
          </a:p>
        </p:txBody>
      </p:sp>
      <p:sp>
        <p:nvSpPr>
          <p:cNvPr id="2" name="Date Placeholder 1"/>
          <p:cNvSpPr>
            <a:spLocks noGrp="1"/>
          </p:cNvSpPr>
          <p:nvPr>
            <p:ph type="dt" sz="half" idx="10"/>
          </p:nvPr>
        </p:nvSpPr>
        <p:spPr/>
        <p:txBody>
          <a:bodyPr/>
          <a:lstStyle/>
          <a:p>
            <a:pPr>
              <a:defRPr/>
            </a:pPr>
            <a:r>
              <a:rPr lang="en-US" smtClean="0"/>
              <a:t>3/9/2015</a:t>
            </a:r>
            <a:endParaRPr lang="en-US" dirty="0"/>
          </a:p>
        </p:txBody>
      </p:sp>
      <p:sp>
        <p:nvSpPr>
          <p:cNvPr id="3" name="Footer Placeholder 2"/>
          <p:cNvSpPr>
            <a:spLocks noGrp="1"/>
          </p:cNvSpPr>
          <p:nvPr>
            <p:ph type="ftr" sz="quarter" idx="11"/>
          </p:nvPr>
        </p:nvSpPr>
        <p:spPr/>
        <p:txBody>
          <a:bodyPr/>
          <a:lstStyle/>
          <a:p>
            <a:pPr>
              <a:defRPr/>
            </a:pPr>
            <a:r>
              <a:rPr lang="en-US" smtClean="0"/>
              <a:t>BHI 501   Isabelle Bichindaritz  </a:t>
            </a:r>
            <a:endParaRPr lang="en-US" dirty="0"/>
          </a:p>
        </p:txBody>
      </p:sp>
      <p:sp>
        <p:nvSpPr>
          <p:cNvPr id="4" name="Slide Number Placeholder 3"/>
          <p:cNvSpPr>
            <a:spLocks noGrp="1"/>
          </p:cNvSpPr>
          <p:nvPr>
            <p:ph type="sldNum" sz="quarter" idx="12"/>
          </p:nvPr>
        </p:nvSpPr>
        <p:spPr/>
        <p:txBody>
          <a:bodyPr/>
          <a:lstStyle/>
          <a:p>
            <a:pPr>
              <a:defRPr/>
            </a:pPr>
            <a:fld id="{8EBC7272-72CB-483A-AAF1-2A2E0CA63D60}" type="slidenum">
              <a:rPr lang="en-US" smtClean="0"/>
              <a:pPr>
                <a:defRPr/>
              </a:pPr>
              <a:t>53</a:t>
            </a:fld>
            <a:endParaRPr lang="en-US" dirty="0"/>
          </a:p>
        </p:txBody>
      </p:sp>
      <p:sp>
        <p:nvSpPr>
          <p:cNvPr id="7" name="Rectangle 2"/>
          <p:cNvSpPr txBox="1">
            <a:spLocks noChangeArrowheads="1"/>
          </p:cNvSpPr>
          <p:nvPr/>
        </p:nvSpPr>
        <p:spPr>
          <a:xfrm>
            <a:off x="1905000" y="266700"/>
            <a:ext cx="8305800" cy="1104900"/>
          </a:xfrm>
          <a:prstGeom prst="rect">
            <a:avLst/>
          </a:prstGeom>
        </p:spPr>
        <p:txBody>
          <a:bodyPr vert="horz" lIns="92075" tIns="46038" rIns="92075" bIns="46038"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effectLst>
                  <a:outerShdw blurRad="38100" dist="38100" dir="2700000" algn="tl">
                    <a:srgbClr val="000000"/>
                  </a:outerShdw>
                </a:effectLst>
              </a:rPr>
              <a:t>Data, Variables, and Big Datasets</a:t>
            </a:r>
            <a:endParaRPr lang="en-US" sz="3600" b="1" dirty="0">
              <a:effectLst>
                <a:outerShdw blurRad="38100" dist="38100" dir="2700000" algn="tl">
                  <a:srgbClr val="000000"/>
                </a:outerShdw>
              </a:effectLst>
            </a:endParaRPr>
          </a:p>
        </p:txBody>
      </p:sp>
    </p:spTree>
    <p:extLst>
      <p:ext uri="{BB962C8B-B14F-4D97-AF65-F5344CB8AC3E}">
        <p14:creationId xmlns:p14="http://schemas.microsoft.com/office/powerpoint/2010/main" val="23664650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8D716D28-8F6E-4A42-B856-7B86E1D7F3D1}" type="slidenum">
              <a:rPr lang="en-US" altLang="en-US" sz="1400"/>
              <a:pPr/>
              <a:t>54</a:t>
            </a:fld>
            <a:endParaRPr lang="en-US" altLang="en-US" sz="1400"/>
          </a:p>
        </p:txBody>
      </p:sp>
      <p:sp>
        <p:nvSpPr>
          <p:cNvPr id="401410" name="Rectangle 2"/>
          <p:cNvSpPr>
            <a:spLocks noGrp="1" noChangeArrowheads="1"/>
          </p:cNvSpPr>
          <p:nvPr>
            <p:ph type="title"/>
          </p:nvPr>
        </p:nvSpPr>
        <p:spPr>
          <a:xfrm>
            <a:off x="2133600" y="0"/>
            <a:ext cx="7772400" cy="1143000"/>
          </a:xfrm>
        </p:spPr>
        <p:txBody>
          <a:bodyPr vert="horz" lIns="92075" tIns="46038" rIns="92075" bIns="46038" rtlCol="0" anchor="b">
            <a:normAutofit/>
          </a:bodyPr>
          <a:lstStyle/>
          <a:p>
            <a:pPr>
              <a:defRPr/>
            </a:pPr>
            <a:r>
              <a:rPr lang="en-US" b="1" dirty="0" smtClean="0">
                <a:effectLst>
                  <a:outerShdw blurRad="38100" dist="38100" dir="2700000" algn="tl">
                    <a:srgbClr val="000000"/>
                  </a:outerShdw>
                </a:effectLst>
              </a:rPr>
              <a:t>Outline</a:t>
            </a:r>
          </a:p>
        </p:txBody>
      </p:sp>
      <p:sp>
        <p:nvSpPr>
          <p:cNvPr id="7174" name="Rectangle 3"/>
          <p:cNvSpPr>
            <a:spLocks noGrp="1" noChangeArrowheads="1"/>
          </p:cNvSpPr>
          <p:nvPr>
            <p:ph type="body" idx="1"/>
          </p:nvPr>
        </p:nvSpPr>
        <p:spPr>
          <a:xfrm>
            <a:off x="2133600" y="1143000"/>
            <a:ext cx="7727950" cy="5376862"/>
          </a:xfrm>
          <a:noFill/>
        </p:spPr>
        <p:txBody>
          <a:bodyPr vert="horz" lIns="92075" tIns="46038" rIns="92075" bIns="46038" rtlCol="0">
            <a:normAutofit/>
          </a:bodyPr>
          <a:lstStyle/>
          <a:p>
            <a:endParaRPr lang="en-US" altLang="en-US" sz="2000" dirty="0" smtClean="0"/>
          </a:p>
          <a:p>
            <a:r>
              <a:rPr lang="en-US" altLang="en-US" sz="2000" dirty="0" smtClean="0"/>
              <a:t>Introduction </a:t>
            </a:r>
            <a:r>
              <a:rPr lang="en-US" altLang="en-US" sz="2000" dirty="0"/>
              <a:t>to </a:t>
            </a:r>
            <a:r>
              <a:rPr lang="en-US" altLang="en-US" sz="2000" dirty="0" smtClean="0"/>
              <a:t>module</a:t>
            </a:r>
            <a:endParaRPr lang="en-US" altLang="en-US" sz="2000" dirty="0"/>
          </a:p>
          <a:p>
            <a:r>
              <a:rPr lang="en-US" altLang="en-US" sz="2000" dirty="0"/>
              <a:t>Biological terminology, DNA, and </a:t>
            </a:r>
            <a:r>
              <a:rPr lang="en-US" altLang="en-US" sz="2000" dirty="0" smtClean="0"/>
              <a:t>RNA</a:t>
            </a:r>
          </a:p>
          <a:p>
            <a:pPr lvl="1"/>
            <a:r>
              <a:rPr lang="en-US" altLang="en-US" sz="2000" dirty="0" smtClean="0"/>
              <a:t>Genes and DNA</a:t>
            </a:r>
          </a:p>
          <a:p>
            <a:pPr lvl="1"/>
            <a:r>
              <a:rPr lang="en-US" altLang="en-US" sz="2000" dirty="0" smtClean="0"/>
              <a:t>RNA and proteins</a:t>
            </a:r>
            <a:endParaRPr lang="en-US" altLang="en-US" sz="2000" dirty="0"/>
          </a:p>
          <a:p>
            <a:r>
              <a:rPr lang="en-US" altLang="en-US" sz="2000" dirty="0"/>
              <a:t>From genes to proteins</a:t>
            </a:r>
          </a:p>
          <a:p>
            <a:pPr lvl="1"/>
            <a:r>
              <a:rPr lang="en-US" altLang="en-US" sz="2000" dirty="0"/>
              <a:t>Transcription process</a:t>
            </a:r>
          </a:p>
          <a:p>
            <a:pPr lvl="1"/>
            <a:r>
              <a:rPr lang="en-US" altLang="en-US" sz="2000" dirty="0"/>
              <a:t>Translation </a:t>
            </a:r>
            <a:r>
              <a:rPr lang="en-US" altLang="en-US" sz="2000" dirty="0" smtClean="0"/>
              <a:t>process</a:t>
            </a:r>
            <a:endParaRPr lang="en-US" altLang="en-US" sz="2000" dirty="0"/>
          </a:p>
          <a:p>
            <a:r>
              <a:rPr lang="en-US" altLang="en-US" sz="2000" dirty="0"/>
              <a:t>Data, variables, and Big datasets</a:t>
            </a:r>
          </a:p>
          <a:p>
            <a:pPr lvl="1"/>
            <a:r>
              <a:rPr lang="en-US" altLang="en-US" sz="2000" dirty="0"/>
              <a:t>Data </a:t>
            </a:r>
            <a:r>
              <a:rPr lang="en-US" altLang="en-US" sz="2000" dirty="0" smtClean="0"/>
              <a:t>types</a:t>
            </a:r>
            <a:endParaRPr lang="en-US" altLang="en-US" sz="2000" dirty="0"/>
          </a:p>
          <a:p>
            <a:r>
              <a:rPr lang="en-US" altLang="en-US" sz="2000" dirty="0" smtClean="0"/>
              <a:t>First steps in working with Big datasets</a:t>
            </a:r>
          </a:p>
          <a:p>
            <a:pPr lvl="1"/>
            <a:r>
              <a:rPr lang="en-US" altLang="en-US" sz="2000" dirty="0" smtClean="0">
                <a:solidFill>
                  <a:srgbClr val="FFFF00"/>
                </a:solidFill>
              </a:rPr>
              <a:t>Working with </a:t>
            </a:r>
            <a:r>
              <a:rPr lang="en-US" altLang="en-US" sz="2000" dirty="0" err="1" smtClean="0">
                <a:solidFill>
                  <a:srgbClr val="FFFF00"/>
                </a:solidFill>
              </a:rPr>
              <a:t>cBioPortal</a:t>
            </a:r>
            <a:r>
              <a:rPr lang="en-US" altLang="en-US" sz="2000" dirty="0" smtClean="0">
                <a:solidFill>
                  <a:srgbClr val="FFFF00"/>
                </a:solidFill>
              </a:rPr>
              <a:t> Part I</a:t>
            </a:r>
          </a:p>
          <a:p>
            <a:pPr lvl="1"/>
            <a:r>
              <a:rPr lang="en-US" altLang="en-US" sz="2000" dirty="0" smtClean="0">
                <a:solidFill>
                  <a:srgbClr val="FFFF00"/>
                </a:solidFill>
              </a:rPr>
              <a:t>Working with </a:t>
            </a:r>
            <a:r>
              <a:rPr lang="en-US" altLang="en-US" sz="2000" dirty="0" err="1" smtClean="0">
                <a:solidFill>
                  <a:srgbClr val="FFFF00"/>
                </a:solidFill>
              </a:rPr>
              <a:t>cBioportal</a:t>
            </a:r>
            <a:r>
              <a:rPr lang="en-US" altLang="en-US" sz="2000" dirty="0" smtClean="0">
                <a:solidFill>
                  <a:srgbClr val="FFFF00"/>
                </a:solidFill>
              </a:rPr>
              <a:t> Part II</a:t>
            </a:r>
            <a:endParaRPr lang="en-US" altLang="en-US" dirty="0">
              <a:solidFill>
                <a:srgbClr val="FFFF00"/>
              </a:solidFill>
            </a:endParaRPr>
          </a:p>
        </p:txBody>
      </p:sp>
    </p:spTree>
    <p:extLst>
      <p:ext uri="{BB962C8B-B14F-4D97-AF65-F5344CB8AC3E}">
        <p14:creationId xmlns:p14="http://schemas.microsoft.com/office/powerpoint/2010/main" val="1970826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5419D18-7730-4E3F-AF5C-02392FD4AC24}" type="slidenum">
              <a:rPr lang="en-US" altLang="en-US" sz="1400"/>
              <a:pPr/>
              <a:t>55</a:t>
            </a:fld>
            <a:endParaRPr lang="en-US" altLang="en-US" sz="1400"/>
          </a:p>
        </p:txBody>
      </p:sp>
      <p:sp>
        <p:nvSpPr>
          <p:cNvPr id="437250"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Working with </a:t>
            </a:r>
            <a:r>
              <a:rPr lang="en-US" sz="3600" b="1" dirty="0" err="1" smtClean="0">
                <a:effectLst>
                  <a:outerShdw blurRad="38100" dist="38100" dir="2700000" algn="tl">
                    <a:srgbClr val="000000"/>
                  </a:outerShdw>
                </a:effectLst>
              </a:rPr>
              <a:t>cBioPortal</a:t>
            </a:r>
            <a:endParaRPr lang="en-US" sz="3600" b="1" dirty="0">
              <a:effectLst>
                <a:outerShdw blurRad="38100" dist="38100" dir="2700000" algn="tl">
                  <a:srgbClr val="000000"/>
                </a:outerShdw>
              </a:effectLst>
            </a:endParaRPr>
          </a:p>
        </p:txBody>
      </p:sp>
      <p:sp>
        <p:nvSpPr>
          <p:cNvPr id="32774" name="Rectangle 3"/>
          <p:cNvSpPr>
            <a:spLocks noGrp="1" noChangeArrowheads="1"/>
          </p:cNvSpPr>
          <p:nvPr>
            <p:ph type="body" idx="1"/>
          </p:nvPr>
        </p:nvSpPr>
        <p:spPr>
          <a:xfrm>
            <a:off x="1579809" y="1972614"/>
            <a:ext cx="7727950" cy="4114800"/>
          </a:xfrm>
          <a:noFill/>
        </p:spPr>
        <p:txBody>
          <a:bodyPr vert="horz" lIns="92075" tIns="46038" rIns="92075" bIns="46038" rtlCol="0">
            <a:normAutofit/>
          </a:bodyPr>
          <a:lstStyle/>
          <a:p>
            <a:r>
              <a:rPr lang="en-US" altLang="en-US" dirty="0" smtClean="0"/>
              <a:t>Watch the video.</a:t>
            </a:r>
          </a:p>
          <a:p>
            <a:endParaRPr lang="en-US" altLang="en-US" dirty="0"/>
          </a:p>
          <a:p>
            <a:r>
              <a:rPr lang="en-US" altLang="en-US" dirty="0" smtClean="0"/>
              <a:t>Start here:</a:t>
            </a:r>
            <a:br>
              <a:rPr lang="en-US" altLang="en-US" dirty="0" smtClean="0"/>
            </a:br>
            <a:r>
              <a:rPr lang="en-US" altLang="en-US" dirty="0" smtClean="0"/>
              <a:t/>
            </a:r>
            <a:br>
              <a:rPr lang="en-US" altLang="en-US" dirty="0" smtClean="0"/>
            </a:br>
            <a:r>
              <a:rPr lang="en-US" altLang="en-US" dirty="0" smtClean="0">
                <a:hlinkClick r:id="rId3"/>
              </a:rPr>
              <a:t>http://ww.cbioportal.org</a:t>
            </a:r>
            <a:endParaRPr lang="en-US" altLang="en-US" dirty="0" smtClean="0"/>
          </a:p>
        </p:txBody>
      </p:sp>
    </p:spTree>
    <p:extLst>
      <p:ext uri="{BB962C8B-B14F-4D97-AF65-F5344CB8AC3E}">
        <p14:creationId xmlns:p14="http://schemas.microsoft.com/office/powerpoint/2010/main" val="327691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76A4CF42-BAAD-4F4A-A1AC-513A63CCE800}" type="slidenum">
              <a:rPr lang="en-US" altLang="en-US" sz="1400"/>
              <a:pPr/>
              <a:t>6</a:t>
            </a:fld>
            <a:endParaRPr lang="en-US" altLang="en-US" sz="1400"/>
          </a:p>
        </p:txBody>
      </p:sp>
      <p:pic>
        <p:nvPicPr>
          <p:cNvPr id="10245" name="Picture 2" descr="molecular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
            <a:ext cx="8305800"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3"/>
          <p:cNvSpPr txBox="1">
            <a:spLocks noChangeArrowheads="1"/>
          </p:cNvSpPr>
          <p:nvPr/>
        </p:nvSpPr>
        <p:spPr bwMode="auto">
          <a:xfrm>
            <a:off x="1524000" y="6613526"/>
            <a:ext cx="7321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00">
                <a:latin typeface="Arial" panose="020B0604020202020204" pitchFamily="34" charset="0"/>
              </a:rPr>
              <a:t>Human Genome Program, U.S. Department of Energy, Genomics and Its Impact on Medicine and Society: A 2001 Primer, 2001</a:t>
            </a:r>
          </a:p>
        </p:txBody>
      </p:sp>
    </p:spTree>
    <p:extLst>
      <p:ext uri="{BB962C8B-B14F-4D97-AF65-F5344CB8AC3E}">
        <p14:creationId xmlns:p14="http://schemas.microsoft.com/office/powerpoint/2010/main" val="238810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7BFA87E4-E73F-4DFF-8228-72CFDCA5AB4A}" type="slidenum">
              <a:rPr lang="en-US" altLang="en-US" sz="1400"/>
              <a:pPr/>
              <a:t>7</a:t>
            </a:fld>
            <a:endParaRPr lang="en-US" altLang="en-US" sz="1400"/>
          </a:p>
        </p:txBody>
      </p:sp>
      <p:sp>
        <p:nvSpPr>
          <p:cNvPr id="403458"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Genes and DNA</a:t>
            </a:r>
            <a:endParaRPr lang="en-US" sz="3600" b="1" dirty="0">
              <a:effectLst>
                <a:outerShdw blurRad="38100" dist="38100" dir="2700000" algn="tl">
                  <a:srgbClr val="000000"/>
                </a:outerShdw>
              </a:effectLst>
            </a:endParaRPr>
          </a:p>
        </p:txBody>
      </p:sp>
      <p:sp>
        <p:nvSpPr>
          <p:cNvPr id="22534" name="Rectangle 3"/>
          <p:cNvSpPr>
            <a:spLocks noGrp="1" noChangeArrowheads="1"/>
          </p:cNvSpPr>
          <p:nvPr>
            <p:ph type="body" idx="1"/>
          </p:nvPr>
        </p:nvSpPr>
        <p:spPr>
          <a:xfrm>
            <a:off x="2133600" y="1676399"/>
            <a:ext cx="7727950" cy="4535215"/>
          </a:xfrm>
          <a:noFill/>
        </p:spPr>
        <p:txBody>
          <a:bodyPr vert="horz" lIns="92075" tIns="46038" rIns="92075" bIns="46038" rtlCol="0">
            <a:normAutofit fontScale="70000" lnSpcReduction="20000"/>
          </a:bodyPr>
          <a:lstStyle/>
          <a:p>
            <a:pPr>
              <a:lnSpc>
                <a:spcPct val="90000"/>
              </a:lnSpc>
            </a:pPr>
            <a:r>
              <a:rPr lang="en-US" altLang="en-US" dirty="0" smtClean="0"/>
              <a:t>Living organisms are made of cells, which is the smallest structural and functional unit of an organism.</a:t>
            </a:r>
          </a:p>
          <a:p>
            <a:pPr>
              <a:lnSpc>
                <a:spcPct val="90000"/>
              </a:lnSpc>
            </a:pPr>
            <a:endParaRPr lang="en-US" altLang="en-US" dirty="0"/>
          </a:p>
          <a:p>
            <a:pPr>
              <a:lnSpc>
                <a:spcPct val="90000"/>
              </a:lnSpc>
            </a:pPr>
            <a:r>
              <a:rPr lang="en-US" altLang="en-US" dirty="0" smtClean="0"/>
              <a:t>Some organisms have several cells, like human beings, some have only one, like bacteria (viruses are not even considered as bacteria).</a:t>
            </a:r>
          </a:p>
          <a:p>
            <a:pPr>
              <a:lnSpc>
                <a:spcPct val="90000"/>
              </a:lnSpc>
            </a:pPr>
            <a:endParaRPr lang="en-US" altLang="en-US" dirty="0"/>
          </a:p>
          <a:p>
            <a:pPr>
              <a:lnSpc>
                <a:spcPct val="90000"/>
              </a:lnSpc>
            </a:pPr>
            <a:r>
              <a:rPr lang="en-US" altLang="en-US" dirty="0" smtClean="0"/>
              <a:t>Cells generally have a nucleus, in particular in humans, and in the case when the nucleus or other organelles is separated from the rest of the cell by membranes, they are called eukaryotes. Otherwise they are called prokaryotes. </a:t>
            </a:r>
            <a:endParaRPr lang="en-US" altLang="en-US" dirty="0"/>
          </a:p>
          <a:p>
            <a:pPr>
              <a:lnSpc>
                <a:spcPct val="90000"/>
              </a:lnSpc>
            </a:pPr>
            <a:endParaRPr lang="en-US" altLang="en-US" dirty="0"/>
          </a:p>
          <a:p>
            <a:pPr>
              <a:lnSpc>
                <a:spcPct val="90000"/>
              </a:lnSpc>
            </a:pPr>
            <a:r>
              <a:rPr lang="en-US" altLang="en-US" dirty="0" smtClean="0"/>
              <a:t>Cells are made up of different components or organelles such as a cytoplasm, nucleus mitochondria, etc.</a:t>
            </a:r>
          </a:p>
          <a:p>
            <a:pPr>
              <a:lnSpc>
                <a:spcPct val="90000"/>
              </a:lnSpc>
            </a:pPr>
            <a:endParaRPr lang="en-US" altLang="en-US" dirty="0"/>
          </a:p>
          <a:p>
            <a:pPr>
              <a:lnSpc>
                <a:spcPct val="90000"/>
              </a:lnSpc>
            </a:pPr>
            <a:r>
              <a:rPr lang="en-US" altLang="en-US" dirty="0" smtClean="0"/>
              <a:t>Ultimately, cells and their components are made up of macromolecules, which are large aggregates of molecules.</a:t>
            </a:r>
          </a:p>
        </p:txBody>
      </p:sp>
    </p:spTree>
    <p:extLst>
      <p:ext uri="{BB962C8B-B14F-4D97-AF65-F5344CB8AC3E}">
        <p14:creationId xmlns:p14="http://schemas.microsoft.com/office/powerpoint/2010/main" val="133438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7BFA87E4-E73F-4DFF-8228-72CFDCA5AB4A}" type="slidenum">
              <a:rPr lang="en-US" altLang="en-US" sz="1400"/>
              <a:pPr/>
              <a:t>8</a:t>
            </a:fld>
            <a:endParaRPr lang="en-US" altLang="en-US" sz="1400"/>
          </a:p>
        </p:txBody>
      </p:sp>
      <p:sp>
        <p:nvSpPr>
          <p:cNvPr id="403458"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Genes and DNA</a:t>
            </a:r>
            <a:endParaRPr lang="en-US" sz="3600" b="1" dirty="0">
              <a:effectLst>
                <a:outerShdw blurRad="38100" dist="38100" dir="2700000" algn="tl">
                  <a:srgbClr val="000000"/>
                </a:outerShdw>
              </a:effectLst>
            </a:endParaRPr>
          </a:p>
        </p:txBody>
      </p:sp>
      <p:sp>
        <p:nvSpPr>
          <p:cNvPr id="22534" name="Rectangle 3"/>
          <p:cNvSpPr>
            <a:spLocks noGrp="1" noChangeArrowheads="1"/>
          </p:cNvSpPr>
          <p:nvPr>
            <p:ph type="body" idx="1"/>
          </p:nvPr>
        </p:nvSpPr>
        <p:spPr>
          <a:xfrm>
            <a:off x="2133600" y="1676400"/>
            <a:ext cx="7727950" cy="4114800"/>
          </a:xfrm>
          <a:noFill/>
        </p:spPr>
        <p:txBody>
          <a:bodyPr vert="horz" lIns="92075" tIns="46038" rIns="92075" bIns="46038" rtlCol="0">
            <a:normAutofit lnSpcReduction="10000"/>
          </a:bodyPr>
          <a:lstStyle/>
          <a:p>
            <a:pPr lvl="1"/>
            <a:r>
              <a:rPr lang="en-US" altLang="en-US" dirty="0" smtClean="0"/>
              <a:t>Human body contains</a:t>
            </a:r>
          </a:p>
          <a:p>
            <a:pPr lvl="2"/>
            <a:r>
              <a:rPr lang="en-US" altLang="en-US" dirty="0" smtClean="0"/>
              <a:t> 37.2 trillion cells.</a:t>
            </a:r>
          </a:p>
          <a:p>
            <a:pPr lvl="2"/>
            <a:r>
              <a:rPr lang="en-US" altLang="en-US" dirty="0" smtClean="0"/>
              <a:t>40 trillion bacteria, mostly in the digestive tract (some say 10 to 1). It is called the microbiome.</a:t>
            </a:r>
          </a:p>
          <a:p>
            <a:pPr lvl="2"/>
            <a:endParaRPr lang="en-US" altLang="en-US" dirty="0"/>
          </a:p>
          <a:p>
            <a:pPr lvl="1"/>
            <a:r>
              <a:rPr lang="en-US" altLang="en-US" dirty="0" smtClean="0"/>
              <a:t>There exists many types of macromolecules </a:t>
            </a:r>
          </a:p>
          <a:p>
            <a:pPr lvl="2"/>
            <a:r>
              <a:rPr lang="en-US" altLang="en-US" dirty="0" smtClean="0"/>
              <a:t>100,000 entries in databases of macromolecular structures.</a:t>
            </a:r>
          </a:p>
          <a:p>
            <a:pPr lvl="2"/>
            <a:endParaRPr lang="en-US" altLang="en-US" dirty="0"/>
          </a:p>
          <a:p>
            <a:pPr lvl="1"/>
            <a:r>
              <a:rPr lang="en-US" altLang="en-US" dirty="0" smtClean="0"/>
              <a:t>DNA, RNA, and proteins are examples of macromolecule composing cells.</a:t>
            </a:r>
          </a:p>
          <a:p>
            <a:pPr lvl="1"/>
            <a:endParaRPr lang="en-US" altLang="en-US" dirty="0"/>
          </a:p>
          <a:p>
            <a:pPr lvl="1"/>
            <a:r>
              <a:rPr lang="en-US" altLang="en-US" dirty="0" smtClean="0"/>
              <a:t>These macromolecules are created by living organisms. </a:t>
            </a:r>
          </a:p>
        </p:txBody>
      </p:sp>
    </p:spTree>
    <p:extLst>
      <p:ext uri="{BB962C8B-B14F-4D97-AF65-F5344CB8AC3E}">
        <p14:creationId xmlns:p14="http://schemas.microsoft.com/office/powerpoint/2010/main" val="281752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smtClean="0"/>
              <a:t>Isabelle Bichindaritz, SUNY Oswego</a:t>
            </a:r>
            <a:endParaRPr lang="en-US" altLang="en-US" sz="1400"/>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7BFA87E4-E73F-4DFF-8228-72CFDCA5AB4A}" type="slidenum">
              <a:rPr lang="en-US" altLang="en-US" sz="1400"/>
              <a:pPr/>
              <a:t>9</a:t>
            </a:fld>
            <a:endParaRPr lang="en-US" altLang="en-US" sz="1400"/>
          </a:p>
        </p:txBody>
      </p:sp>
      <p:sp>
        <p:nvSpPr>
          <p:cNvPr id="403458" name="Rectangle 2"/>
          <p:cNvSpPr>
            <a:spLocks noGrp="1" noChangeArrowheads="1"/>
          </p:cNvSpPr>
          <p:nvPr>
            <p:ph type="title"/>
          </p:nvPr>
        </p:nvSpPr>
        <p:spPr>
          <a:xfrm>
            <a:off x="1905000" y="266700"/>
            <a:ext cx="8305800" cy="1104900"/>
          </a:xfrm>
        </p:spPr>
        <p:txBody>
          <a:bodyPr vert="horz" lIns="92075" tIns="46038" rIns="92075" bIns="46038" rtlCol="0" anchor="b">
            <a:normAutofit/>
          </a:bodyPr>
          <a:lstStyle/>
          <a:p>
            <a:pPr>
              <a:defRPr/>
            </a:pPr>
            <a:r>
              <a:rPr lang="en-US" sz="3600" b="1" dirty="0" smtClean="0">
                <a:effectLst>
                  <a:outerShdw blurRad="38100" dist="38100" dir="2700000" algn="tl">
                    <a:srgbClr val="000000"/>
                  </a:outerShdw>
                </a:effectLst>
              </a:rPr>
              <a:t>Genes and DNA</a:t>
            </a:r>
            <a:endParaRPr lang="en-US" sz="3600" b="1" dirty="0">
              <a:effectLst>
                <a:outerShdw blurRad="38100" dist="38100" dir="2700000" algn="tl">
                  <a:srgbClr val="000000"/>
                </a:outerShdw>
              </a:effectLst>
            </a:endParaRPr>
          </a:p>
        </p:txBody>
      </p:sp>
      <p:sp>
        <p:nvSpPr>
          <p:cNvPr id="22534" name="Rectangle 3"/>
          <p:cNvSpPr>
            <a:spLocks noGrp="1" noChangeArrowheads="1"/>
          </p:cNvSpPr>
          <p:nvPr>
            <p:ph type="body" idx="1"/>
          </p:nvPr>
        </p:nvSpPr>
        <p:spPr>
          <a:xfrm>
            <a:off x="2133600" y="1676400"/>
            <a:ext cx="7727950" cy="4114800"/>
          </a:xfrm>
          <a:noFill/>
        </p:spPr>
        <p:txBody>
          <a:bodyPr vert="horz" lIns="92075" tIns="46038" rIns="92075" bIns="46038" rtlCol="0">
            <a:normAutofit/>
          </a:bodyPr>
          <a:lstStyle/>
          <a:p>
            <a:pPr lvl="1"/>
            <a:r>
              <a:rPr lang="en-US" altLang="en-US" dirty="0" smtClean="0"/>
              <a:t>DNA </a:t>
            </a:r>
            <a:r>
              <a:rPr lang="en-US" altLang="en-US" dirty="0"/>
              <a:t>stands for </a:t>
            </a:r>
            <a:r>
              <a:rPr lang="en-US" altLang="en-US" dirty="0" err="1"/>
              <a:t>DeoxyriboNucleic</a:t>
            </a:r>
            <a:r>
              <a:rPr lang="en-US" altLang="en-US" dirty="0"/>
              <a:t> </a:t>
            </a:r>
            <a:r>
              <a:rPr lang="en-US" altLang="en-US" dirty="0" smtClean="0"/>
              <a:t>Acid.</a:t>
            </a:r>
            <a:endParaRPr lang="en-US" altLang="en-US" dirty="0"/>
          </a:p>
          <a:p>
            <a:pPr lvl="1">
              <a:lnSpc>
                <a:spcPct val="90000"/>
              </a:lnSpc>
            </a:pPr>
            <a:r>
              <a:rPr lang="en-US" altLang="en-US" dirty="0"/>
              <a:t>DNA stores the genetic material </a:t>
            </a:r>
            <a:r>
              <a:rPr lang="en-US" altLang="en-US" dirty="0" smtClean="0"/>
              <a:t>in chromosomes  </a:t>
            </a:r>
            <a:r>
              <a:rPr lang="en-US" altLang="en-US" dirty="0"/>
              <a:t>in each cell </a:t>
            </a:r>
            <a:r>
              <a:rPr lang="en-US" altLang="en-US" dirty="0" smtClean="0"/>
              <a:t>nucleus (humans).</a:t>
            </a:r>
          </a:p>
          <a:p>
            <a:pPr lvl="1">
              <a:lnSpc>
                <a:spcPct val="90000"/>
              </a:lnSpc>
            </a:pPr>
            <a:r>
              <a:rPr lang="en-US" altLang="en-US" dirty="0" smtClean="0"/>
              <a:t>There is also some DNA in mitochondria (mitochondrial DNA).</a:t>
            </a:r>
            <a:endParaRPr lang="en-US" altLang="en-US" dirty="0"/>
          </a:p>
          <a:p>
            <a:pPr lvl="1">
              <a:lnSpc>
                <a:spcPct val="90000"/>
              </a:lnSpc>
            </a:pPr>
            <a:r>
              <a:rPr lang="en-US" altLang="en-US" dirty="0"/>
              <a:t>DNA is transcribed into RNA out of the nucleus (</a:t>
            </a:r>
            <a:r>
              <a:rPr lang="en-US" altLang="en-US" b="1" dirty="0"/>
              <a:t>transcription</a:t>
            </a:r>
            <a:r>
              <a:rPr lang="en-US" altLang="en-US" dirty="0" smtClean="0"/>
              <a:t>).</a:t>
            </a:r>
            <a:endParaRPr lang="en-US" altLang="en-US" dirty="0"/>
          </a:p>
          <a:p>
            <a:pPr lvl="1">
              <a:lnSpc>
                <a:spcPct val="90000"/>
              </a:lnSpc>
            </a:pPr>
            <a:r>
              <a:rPr lang="en-US" altLang="en-US" dirty="0"/>
              <a:t>RNA stands for </a:t>
            </a:r>
            <a:r>
              <a:rPr lang="en-US" altLang="en-US" dirty="0" err="1"/>
              <a:t>RiboNucleic</a:t>
            </a:r>
            <a:r>
              <a:rPr lang="en-US" altLang="en-US" dirty="0"/>
              <a:t> </a:t>
            </a:r>
            <a:r>
              <a:rPr lang="en-US" altLang="en-US" dirty="0" smtClean="0"/>
              <a:t>Acid.</a:t>
            </a:r>
            <a:endParaRPr lang="en-US" altLang="en-US" dirty="0"/>
          </a:p>
          <a:p>
            <a:pPr lvl="1">
              <a:lnSpc>
                <a:spcPct val="90000"/>
              </a:lnSpc>
            </a:pPr>
            <a:r>
              <a:rPr lang="en-US" altLang="en-US" dirty="0"/>
              <a:t>RNA is translated into proteins in a cytoplasm </a:t>
            </a:r>
            <a:r>
              <a:rPr lang="en-US" altLang="en-US" dirty="0" smtClean="0"/>
              <a:t>organelle </a:t>
            </a:r>
            <a:r>
              <a:rPr lang="en-US" altLang="en-US" dirty="0"/>
              <a:t>called a ribosome (</a:t>
            </a:r>
            <a:r>
              <a:rPr lang="en-US" altLang="en-US" b="1" dirty="0"/>
              <a:t>translation</a:t>
            </a:r>
            <a:r>
              <a:rPr lang="en-US" altLang="en-US" dirty="0" smtClean="0"/>
              <a:t>).</a:t>
            </a:r>
            <a:endParaRPr lang="en-US" altLang="en-US" dirty="0"/>
          </a:p>
          <a:p>
            <a:pPr lvl="1">
              <a:lnSpc>
                <a:spcPct val="90000"/>
              </a:lnSpc>
            </a:pPr>
            <a:r>
              <a:rPr lang="en-US" altLang="en-US" dirty="0"/>
              <a:t>DNA </a:t>
            </a:r>
            <a:r>
              <a:rPr lang="en-US" altLang="en-US" dirty="0">
                <a:sym typeface="Wingdings" panose="05000000000000000000" pitchFamily="2" charset="2"/>
              </a:rPr>
              <a:t> RNA  </a:t>
            </a:r>
            <a:r>
              <a:rPr lang="en-US" altLang="en-US" dirty="0" smtClean="0">
                <a:sym typeface="Wingdings" panose="05000000000000000000" pitchFamily="2" charset="2"/>
              </a:rPr>
              <a:t>proteins.</a:t>
            </a:r>
            <a:endParaRPr lang="en-US" altLang="en-US" dirty="0"/>
          </a:p>
          <a:p>
            <a:pPr lvl="1">
              <a:lnSpc>
                <a:spcPct val="90000"/>
              </a:lnSpc>
            </a:pPr>
            <a:endParaRPr lang="en-US" altLang="en-US" dirty="0"/>
          </a:p>
        </p:txBody>
      </p:sp>
    </p:spTree>
    <p:extLst>
      <p:ext uri="{BB962C8B-B14F-4D97-AF65-F5344CB8AC3E}">
        <p14:creationId xmlns:p14="http://schemas.microsoft.com/office/powerpoint/2010/main" val="348250700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1520</TotalTime>
  <Words>3272</Words>
  <Application>Microsoft Office PowerPoint</Application>
  <PresentationFormat>Widescreen</PresentationFormat>
  <Paragraphs>674</Paragraphs>
  <Slides>55</Slides>
  <Notes>51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3" baseType="lpstr">
      <vt:lpstr>Arial</vt:lpstr>
      <vt:lpstr>Calibri</vt:lpstr>
      <vt:lpstr>Calibri Light</vt:lpstr>
      <vt:lpstr>Times New Roman</vt:lpstr>
      <vt:lpstr>Wingdings</vt:lpstr>
      <vt:lpstr>Wingdings 2</vt:lpstr>
      <vt:lpstr>HDOfficeLightV0</vt:lpstr>
      <vt:lpstr>Equation</vt:lpstr>
      <vt:lpstr>Module 1</vt:lpstr>
      <vt:lpstr>Outline</vt:lpstr>
      <vt:lpstr>Learning Objectives</vt:lpstr>
      <vt:lpstr>Introduction to Module</vt:lpstr>
      <vt:lpstr>Outline</vt:lpstr>
      <vt:lpstr>PowerPoint Presentation</vt:lpstr>
      <vt:lpstr>Genes and DNA</vt:lpstr>
      <vt:lpstr>Genes and DNA</vt:lpstr>
      <vt:lpstr>Genes and DNA</vt:lpstr>
      <vt:lpstr>Genes and DNA</vt:lpstr>
      <vt:lpstr>Genes and DNA</vt:lpstr>
      <vt:lpstr>Genes and DNA</vt:lpstr>
      <vt:lpstr>Genes and DNA</vt:lpstr>
      <vt:lpstr>Genes and DNA</vt:lpstr>
      <vt:lpstr>Genes and DNA</vt:lpstr>
      <vt:lpstr>Genes and DNA</vt:lpstr>
      <vt:lpstr>Genes and DNA</vt:lpstr>
      <vt:lpstr>Genes and DNA</vt:lpstr>
      <vt:lpstr>Genes and DNA</vt:lpstr>
      <vt:lpstr>Outline</vt:lpstr>
      <vt:lpstr>RNA and Proteins</vt:lpstr>
      <vt:lpstr>RNA and Proteins</vt:lpstr>
      <vt:lpstr>RNA and Proteins</vt:lpstr>
      <vt:lpstr>RNA and Proteins</vt:lpstr>
      <vt:lpstr>PowerPoint Presentation</vt:lpstr>
      <vt:lpstr>RNA and Proteins</vt:lpstr>
      <vt:lpstr>RNA and Proteins</vt:lpstr>
      <vt:lpstr>RNA and Proteins</vt:lpstr>
      <vt:lpstr>Outline</vt:lpstr>
      <vt:lpstr>Transcription</vt:lpstr>
      <vt:lpstr>Transcription</vt:lpstr>
      <vt:lpstr>Transcription</vt:lpstr>
      <vt:lpstr>Transcription</vt:lpstr>
      <vt:lpstr>Transcription</vt:lpstr>
      <vt:lpstr>Transcription</vt:lpstr>
      <vt:lpstr>Outline</vt:lpstr>
      <vt:lpstr>Translation</vt:lpstr>
      <vt:lpstr>Translation</vt:lpstr>
      <vt:lpstr>Translation</vt:lpstr>
      <vt:lpstr>PowerPoint Presentation</vt:lpstr>
      <vt:lpstr>Translation</vt:lpstr>
      <vt:lpstr>Translation</vt:lpstr>
      <vt:lpstr>Translation</vt:lpstr>
      <vt:lpstr>Outline</vt:lpstr>
      <vt:lpstr>Data, Variables, and Big Datasets</vt:lpstr>
      <vt:lpstr>Data, Variables, and Big Datasets</vt:lpstr>
      <vt:lpstr>Data, Variables, and Big Datasets</vt:lpstr>
      <vt:lpstr>Data, Variables, and Big Datasets</vt:lpstr>
      <vt:lpstr>PowerPoint Presentation</vt:lpstr>
      <vt:lpstr>PowerPoint Presentation</vt:lpstr>
      <vt:lpstr>PowerPoint Presentation</vt:lpstr>
      <vt:lpstr>PowerPoint Presentation</vt:lpstr>
      <vt:lpstr>PowerPoint Presentation</vt:lpstr>
      <vt:lpstr>Outline</vt:lpstr>
      <vt:lpstr>Working with cBioPortal</vt:lpstr>
    </vt:vector>
  </TitlesOfParts>
  <Company>SUNY Oswego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Isabelle Bichindaritz</dc:creator>
  <cp:lastModifiedBy>Isabelle Bichindaritz</cp:lastModifiedBy>
  <cp:revision>113</cp:revision>
  <dcterms:created xsi:type="dcterms:W3CDTF">2016-07-10T19:12:56Z</dcterms:created>
  <dcterms:modified xsi:type="dcterms:W3CDTF">2016-09-25T19:18:21Z</dcterms:modified>
</cp:coreProperties>
</file>