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latin typeface="맑은 고딕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312395E-EB98-41FB-9B86-BE273D9C06BB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맑은 고딕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C7E80D8F-2EE6-4077-A3E5-3DED8229653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직각 삼각형 7"/>
          <p:cNvSpPr/>
          <p:nvPr/>
        </p:nvSpPr>
        <p:spPr>
          <a:xfrm flipH="1" flipV="1" rot="5400000">
            <a:off x="11796840" y="6461280"/>
            <a:ext cx="333360" cy="4543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직각 삼각형 1"/>
          <p:cNvSpPr/>
          <p:nvPr/>
        </p:nvSpPr>
        <p:spPr>
          <a:xfrm flipH="1" flipV="1" rot="5400000">
            <a:off x="11796840" y="6461280"/>
            <a:ext cx="333360" cy="45432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각 삼각형 7"/>
          <p:cNvSpPr/>
          <p:nvPr/>
        </p:nvSpPr>
        <p:spPr>
          <a:xfrm flipH="1" flipV="1" rot="5400000">
            <a:off x="11796840" y="6461280"/>
            <a:ext cx="333360" cy="4543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직각 삼각형 1"/>
          <p:cNvSpPr/>
          <p:nvPr/>
        </p:nvSpPr>
        <p:spPr>
          <a:xfrm flipH="1" flipV="1" rot="5400000">
            <a:off x="11796840" y="6461280"/>
            <a:ext cx="333360" cy="45432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/>
          <p:nvPr/>
        </p:nvSpPr>
        <p:spPr>
          <a:xfrm>
            <a:off x="6708240" y="4149000"/>
            <a:ext cx="51570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 algn="r">
              <a:lnSpc>
                <a:spcPct val="15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맑은 고딕"/>
                <a:ea typeface="DejaVu Sans"/>
              </a:rPr>
              <a:t>TEAM 1</a:t>
            </a:r>
            <a:r>
              <a:rPr b="1" lang="ko-KR" sz="2400" spc="-1" strike="noStrike">
                <a:solidFill>
                  <a:srgbClr val="404040"/>
                </a:solidFill>
                <a:latin typeface="맑은 고딕"/>
                <a:ea typeface="DejaVu Sans"/>
              </a:rPr>
              <a:t>조 아이언맨</a:t>
            </a:r>
            <a:endParaRPr b="0" lang="en-US" sz="2400" spc="-1" strike="noStrike">
              <a:latin typeface="맑은 고딕"/>
            </a:endParaRPr>
          </a:p>
          <a:p>
            <a:pPr algn="r">
              <a:lnSpc>
                <a:spcPct val="150000"/>
              </a:lnSpc>
            </a:pPr>
            <a:r>
              <a:rPr b="1" lang="en-US" sz="2000" spc="-1" strike="noStrike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b="1" lang="ko-KR" sz="2000" spc="-1" strike="noStrike">
                <a:solidFill>
                  <a:srgbClr val="404040"/>
                </a:solidFill>
                <a:latin typeface="맑은 고딕"/>
                <a:ea typeface="DejaVu Sans"/>
              </a:rPr>
              <a:t>최은석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87" name="직사각형 1"/>
          <p:cNvSpPr/>
          <p:nvPr/>
        </p:nvSpPr>
        <p:spPr>
          <a:xfrm>
            <a:off x="0" y="1579680"/>
            <a:ext cx="12190680" cy="21895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algn="ctr" blurRad="633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182880" y="1803600"/>
            <a:ext cx="262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ko-KR" sz="16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한국직업능력교육원</a:t>
            </a:r>
            <a:r>
              <a:rPr b="1" lang="en-US" sz="16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b="1" lang="ko-KR" sz="16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시흥</a:t>
            </a:r>
            <a:r>
              <a:rPr b="1" lang="en-US" sz="16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0" y="0"/>
            <a:ext cx="121906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그림 15" descr=""/>
          <p:cNvPicPr/>
          <p:nvPr/>
        </p:nvPicPr>
        <p:blipFill>
          <a:blip r:embed="rId1"/>
          <a:stretch/>
        </p:blipFill>
        <p:spPr>
          <a:xfrm>
            <a:off x="14760" y="6348960"/>
            <a:ext cx="1481400" cy="38448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10"/>
          <p:cNvSpPr/>
          <p:nvPr/>
        </p:nvSpPr>
        <p:spPr>
          <a:xfrm>
            <a:off x="10859040" y="-41040"/>
            <a:ext cx="885024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_x278651016" descr="EMB0000378c3f3d"/>
          <p:cNvPicPr/>
          <p:nvPr/>
        </p:nvPicPr>
        <p:blipFill>
          <a:blip r:embed="rId2"/>
          <a:stretch/>
        </p:blipFill>
        <p:spPr>
          <a:xfrm>
            <a:off x="1514520" y="6381360"/>
            <a:ext cx="1178640" cy="374400"/>
          </a:xfrm>
          <a:prstGeom prst="rect">
            <a:avLst/>
          </a:prstGeom>
          <a:ln w="0">
            <a:noFill/>
          </a:ln>
        </p:spPr>
      </p:pic>
      <p:sp>
        <p:nvSpPr>
          <p:cNvPr id="93" name="TextBox 14"/>
          <p:cNvSpPr/>
          <p:nvPr/>
        </p:nvSpPr>
        <p:spPr>
          <a:xfrm>
            <a:off x="4140000" y="2367360"/>
            <a:ext cx="7787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1" lang="ko-KR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아파트 리뉴얼 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AR (</a:t>
            </a:r>
            <a:r>
              <a:rPr b="1" lang="ko-KR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마커인식형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DejaVu Sans"/>
              </a:rPr>
              <a:t>)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94" name="TextBox 5"/>
          <p:cNvSpPr/>
          <p:nvPr/>
        </p:nvSpPr>
        <p:spPr>
          <a:xfrm>
            <a:off x="0" y="-1800"/>
            <a:ext cx="12190680" cy="336960"/>
          </a:xfrm>
          <a:prstGeom prst="rect">
            <a:avLst/>
          </a:prstGeom>
          <a:solidFill>
            <a:srgbClr val="f5df4d"/>
          </a:solidFill>
          <a:ln w="0">
            <a:noFill/>
          </a:ln>
          <a:effectLst>
            <a:outerShdw algn="ctr" blurRad="633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591" strike="noStrike">
                <a:solidFill>
                  <a:srgbClr val="181717"/>
                </a:solidFill>
                <a:latin typeface="맑은 고딕"/>
                <a:ea typeface="DejaVu Sans"/>
              </a:rPr>
              <a:t>K-Digital </a:t>
            </a:r>
            <a:r>
              <a:rPr b="0" lang="en-US" sz="1600" spc="591" strike="noStrike">
                <a:solidFill>
                  <a:srgbClr val="262626"/>
                </a:solidFill>
                <a:latin typeface="맑은 고딕"/>
                <a:ea typeface="DejaVu Sans"/>
              </a:rPr>
              <a:t>Training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95" name="직사각형 9"/>
          <p:cNvSpPr/>
          <p:nvPr/>
        </p:nvSpPr>
        <p:spPr>
          <a:xfrm>
            <a:off x="110160" y="1700640"/>
            <a:ext cx="11970360" cy="1942920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2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선 연결선 19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Box 10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④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3D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모델링 애니메이션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67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68" name="TextBox 18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69" name="TextBox 1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3DS Max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리모델링 애니메이션 제작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936000" y="5832000"/>
            <a:ext cx="1034712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트랜스폼 및 </a:t>
            </a:r>
            <a:r>
              <a:rPr b="0" lang="en-US" sz="1800" spc="-1" strike="noStrike">
                <a:latin typeface="맑은 고딕"/>
              </a:rPr>
              <a:t>Morpher </a:t>
            </a:r>
            <a:r>
              <a:rPr b="0" lang="ko-KR" sz="1800" spc="-1" strike="noStrike">
                <a:latin typeface="맑은 고딕"/>
              </a:rPr>
              <a:t>애니메이션을 이용하여 벽제와 집기등이 변하는 모습을 애니메이션으로 구현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* </a:t>
            </a:r>
            <a:r>
              <a:rPr b="0" lang="ko-KR" sz="1800" spc="-1" strike="noStrike">
                <a:latin typeface="맑은 고딕"/>
              </a:rPr>
              <a:t>시연 동영상은 별도 첨부</a:t>
            </a:r>
            <a:r>
              <a:rPr b="0" lang="en-US" sz="1800" spc="-1" strike="noStrike">
                <a:latin typeface="맑은 고딕"/>
              </a:rPr>
              <a:t>(</a:t>
            </a:r>
            <a:r>
              <a:rPr b="0" lang="ko-KR" sz="1800" spc="-1" strike="noStrike">
                <a:latin typeface="맑은 고딕"/>
              </a:rPr>
              <a:t>파일명 </a:t>
            </a:r>
            <a:r>
              <a:rPr b="1" lang="ko-KR" sz="1800" spc="-1" strike="noStrike">
                <a:latin typeface="맑은 고딕"/>
              </a:rPr>
              <a:t>모핑 애니메이션</a:t>
            </a:r>
            <a:r>
              <a:rPr b="0" lang="en-US" sz="1800" spc="-1" strike="noStrike">
                <a:latin typeface="맑은 고딕"/>
              </a:rPr>
              <a:t>)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279440" y="1672920"/>
            <a:ext cx="9589680" cy="4086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6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선 연결선 2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7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5.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유니티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Prefab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5" name="TextBox 30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76" name="TextBox 31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77" name="TextBox 32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완성된 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FBX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유니티 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Prefab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으로 임포트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78" name=""/>
          <p:cNvSpPr/>
          <p:nvPr/>
        </p:nvSpPr>
        <p:spPr>
          <a:xfrm>
            <a:off x="1332000" y="5832000"/>
            <a:ext cx="730476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유니티로 모델링을 임포트 하여 </a:t>
            </a:r>
            <a:r>
              <a:rPr b="0" lang="en-US" sz="1800" spc="-1" strike="noStrike">
                <a:latin typeface="맑은 고딕"/>
              </a:rPr>
              <a:t>Material, Texture, </a:t>
            </a:r>
            <a:r>
              <a:rPr b="0" lang="ko-KR" sz="1800" spc="-1" strike="noStrike">
                <a:latin typeface="맑은 고딕"/>
              </a:rPr>
              <a:t>조명등을 조절한다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콜라이더 설정등을 추가로 제작한다</a:t>
            </a:r>
            <a:r>
              <a:rPr b="0" lang="en-US" sz="1800" spc="-1" strike="noStrike">
                <a:latin typeface="맑은 고딕"/>
              </a:rPr>
              <a:t>. 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440000" y="1574280"/>
            <a:ext cx="8099640" cy="41446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1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선 연결선 3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33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5. AR Core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세팅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83" name="TextBox 34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84" name="TextBox 36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85" name="TextBox 37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AR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환경을 구성하기위한 유니티 세팅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86" name=""/>
          <p:cNvSpPr/>
          <p:nvPr/>
        </p:nvSpPr>
        <p:spPr>
          <a:xfrm>
            <a:off x="5508000" y="1368000"/>
            <a:ext cx="6443640" cy="47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ko-KR" sz="2000" spc="-1" strike="noStrike">
                <a:latin typeface="맑은 고딕"/>
              </a:rPr>
              <a:t>세팅 순서 및 내용</a:t>
            </a:r>
            <a:endParaRPr b="0" lang="en-US" sz="2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1. </a:t>
            </a:r>
            <a:r>
              <a:rPr b="0" lang="ko-KR" sz="1500" spc="-1" strike="noStrike">
                <a:latin typeface="맑은 고딕"/>
              </a:rPr>
              <a:t>안드로이드 빌드로 바꾼다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2. </a:t>
            </a:r>
            <a:r>
              <a:rPr b="0" lang="ko-KR" sz="1500" spc="-1" strike="noStrike">
                <a:latin typeface="맑은 고딕"/>
              </a:rPr>
              <a:t>플레이 화면 비율을 세로 </a:t>
            </a:r>
            <a:r>
              <a:rPr b="0" lang="en-US" sz="1500" spc="-1" strike="noStrike">
                <a:latin typeface="맑은 고딕"/>
              </a:rPr>
              <a:t>FHD </a:t>
            </a:r>
            <a:r>
              <a:rPr b="0" lang="ko-KR" sz="1500" spc="-1" strike="noStrike">
                <a:latin typeface="맑은 고딕"/>
              </a:rPr>
              <a:t>로 바꿔준다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3. Project Settings </a:t>
            </a:r>
            <a:r>
              <a:rPr b="0" lang="ko-KR" sz="1500" spc="-1" strike="noStrike">
                <a:latin typeface="맑은 고딕"/>
              </a:rPr>
              <a:t>로 들어가서 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   </a:t>
            </a:r>
            <a:r>
              <a:rPr b="0" lang="en-US" sz="1500" spc="-1" strike="noStrike">
                <a:latin typeface="맑은 고딕"/>
              </a:rPr>
              <a:t>XR Plugin Management </a:t>
            </a:r>
            <a:r>
              <a:rPr b="0" lang="ko-KR" sz="1500" spc="-1" strike="noStrike">
                <a:latin typeface="맑은 고딕"/>
              </a:rPr>
              <a:t>에 들어가 </a:t>
            </a:r>
            <a:r>
              <a:rPr b="0" lang="en-US" sz="1500" spc="-1" strike="noStrike">
                <a:latin typeface="맑은 고딕"/>
              </a:rPr>
              <a:t>XR </a:t>
            </a:r>
            <a:r>
              <a:rPr b="0" lang="ko-KR" sz="1500" spc="-1" strike="noStrike">
                <a:latin typeface="맑은 고딕"/>
              </a:rPr>
              <a:t>플러그인을 설치한다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   </a:t>
            </a:r>
            <a:r>
              <a:rPr b="0" lang="ko-KR" sz="1500" spc="-1" strike="noStrike">
                <a:latin typeface="맑은 고딕"/>
              </a:rPr>
              <a:t>안드로이드 탭에서 </a:t>
            </a:r>
            <a:r>
              <a:rPr b="0" lang="en-US" sz="1500" spc="-1" strike="noStrike">
                <a:latin typeface="맑은 고딕"/>
              </a:rPr>
              <a:t>AR Core  </a:t>
            </a:r>
            <a:r>
              <a:rPr b="0" lang="ko-KR" sz="1500" spc="-1" strike="noStrike">
                <a:latin typeface="맑은 고딕"/>
              </a:rPr>
              <a:t>에 체크한다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    </a:t>
            </a:r>
            <a:r>
              <a:rPr b="0" lang="ko-KR" sz="1500" spc="-1" strike="noStrike">
                <a:latin typeface="맑은 고딕"/>
              </a:rPr>
              <a:t>만약 업데이트가 뜨면 업데이트한다</a:t>
            </a:r>
            <a:r>
              <a:rPr b="0" lang="en-US" sz="1500" spc="-1" strike="noStrike">
                <a:latin typeface="맑은 고딕"/>
              </a:rPr>
              <a:t>.(</a:t>
            </a:r>
            <a:r>
              <a:rPr b="0" lang="ko-KR" sz="1500" spc="-1" strike="noStrike">
                <a:latin typeface="맑은 고딕"/>
              </a:rPr>
              <a:t>한번은 껏다가 켜주는것이 좋음</a:t>
            </a:r>
            <a:r>
              <a:rPr b="0" lang="en-US" sz="1500" spc="-1" strike="noStrike">
                <a:latin typeface="맑은 고딕"/>
              </a:rPr>
              <a:t>)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4. Package Manager </a:t>
            </a:r>
            <a:r>
              <a:rPr b="0" lang="ko-KR" sz="1500" spc="-1" strike="noStrike">
                <a:latin typeface="맑은 고딕"/>
              </a:rPr>
              <a:t>로 들어가서 상단 리스트를 </a:t>
            </a:r>
            <a:r>
              <a:rPr b="0" lang="en-US" sz="1500" spc="-1" strike="noStrike">
                <a:latin typeface="맑은 고딕"/>
              </a:rPr>
              <a:t>unity Registry </a:t>
            </a:r>
            <a:r>
              <a:rPr b="0" lang="ko-KR" sz="1500" spc="-1" strike="noStrike">
                <a:latin typeface="맑은 고딕"/>
              </a:rPr>
              <a:t>로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   </a:t>
            </a:r>
            <a:r>
              <a:rPr b="0" lang="ko-KR" sz="1500" spc="-1" strike="noStrike">
                <a:latin typeface="맑은 고딕"/>
              </a:rPr>
              <a:t>바꾼후 </a:t>
            </a:r>
            <a:r>
              <a:rPr b="0" lang="en-US" sz="1500" spc="-1" strike="noStrike">
                <a:latin typeface="맑은 고딕"/>
              </a:rPr>
              <a:t>AR Foundation </a:t>
            </a:r>
            <a:r>
              <a:rPr b="0" lang="ko-KR" sz="1500" spc="-1" strike="noStrike">
                <a:latin typeface="맑은 고딕"/>
              </a:rPr>
              <a:t>을 설치한다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   </a:t>
            </a:r>
            <a:r>
              <a:rPr b="0" lang="en-US" sz="1500" spc="-1" strike="noStrike">
                <a:latin typeface="맑은 고딕"/>
              </a:rPr>
              <a:t>(AR Core XR Plugin </a:t>
            </a:r>
            <a:r>
              <a:rPr b="0" lang="ko-KR" sz="1500" spc="-1" strike="noStrike">
                <a:latin typeface="맑은 고딕"/>
              </a:rPr>
              <a:t>과 </a:t>
            </a:r>
            <a:r>
              <a:rPr b="0" lang="en-US" sz="1500" spc="-1" strike="noStrike">
                <a:latin typeface="맑은 고딕"/>
              </a:rPr>
              <a:t>, XR Plugin Management </a:t>
            </a:r>
            <a:r>
              <a:rPr b="0" lang="ko-KR" sz="1500" spc="-1" strike="noStrike">
                <a:latin typeface="맑은 고딕"/>
              </a:rPr>
              <a:t>는 깔려 있음</a:t>
            </a:r>
            <a:r>
              <a:rPr b="0" lang="en-US" sz="1500" spc="-1" strike="noStrike">
                <a:latin typeface="맑은 고딕"/>
              </a:rPr>
              <a:t>)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5. Project Settings </a:t>
            </a:r>
            <a:r>
              <a:rPr b="0" lang="ko-KR" sz="1500" spc="-1" strike="noStrike">
                <a:latin typeface="맑은 고딕"/>
              </a:rPr>
              <a:t>에서 </a:t>
            </a:r>
            <a:r>
              <a:rPr b="0" lang="en-US" sz="1500" spc="-1" strike="noStrike">
                <a:latin typeface="맑은 고딕"/>
              </a:rPr>
              <a:t>Player </a:t>
            </a:r>
            <a:r>
              <a:rPr b="0" lang="ko-KR" sz="1500" spc="-1" strike="noStrike">
                <a:latin typeface="맑은 고딕"/>
              </a:rPr>
              <a:t>항목의 </a:t>
            </a:r>
            <a:r>
              <a:rPr b="0" lang="en-US" sz="1500" spc="-1" strike="noStrike">
                <a:latin typeface="맑은 고딕"/>
              </a:rPr>
              <a:t>Vulkan </a:t>
            </a:r>
            <a:r>
              <a:rPr b="0" lang="ko-KR" sz="1500" spc="-1" strike="noStrike">
                <a:latin typeface="맑은 고딕"/>
              </a:rPr>
              <a:t>을 지워준다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6. minimum API Level </a:t>
            </a:r>
            <a:r>
              <a:rPr b="0" lang="ko-KR" sz="1500" spc="-1" strike="noStrike">
                <a:latin typeface="맑은 고딕"/>
              </a:rPr>
              <a:t>을 </a:t>
            </a:r>
            <a:r>
              <a:rPr b="0" lang="en-US" sz="1500" spc="-1" strike="noStrike">
                <a:latin typeface="맑은 고딕"/>
              </a:rPr>
              <a:t>Android 7.0 </a:t>
            </a:r>
            <a:r>
              <a:rPr b="0" lang="ko-KR" sz="1500" spc="-1" strike="noStrike">
                <a:latin typeface="맑은 고딕"/>
              </a:rPr>
              <a:t>으로 바꿔준다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7. Scripting Backend </a:t>
            </a:r>
            <a:r>
              <a:rPr b="0" lang="ko-KR" sz="1500" spc="-1" strike="noStrike">
                <a:latin typeface="맑은 고딕"/>
              </a:rPr>
              <a:t>를 </a:t>
            </a:r>
            <a:r>
              <a:rPr b="0" lang="en-US" sz="1500" spc="-1" strike="noStrike">
                <a:latin typeface="맑은 고딕"/>
              </a:rPr>
              <a:t>IL2CPP </a:t>
            </a:r>
            <a:r>
              <a:rPr b="0" lang="ko-KR" sz="1500" spc="-1" strike="noStrike">
                <a:latin typeface="맑은 고딕"/>
              </a:rPr>
              <a:t>로 바꿔준다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8. ARM64 </a:t>
            </a:r>
            <a:r>
              <a:rPr b="0" lang="ko-KR" sz="1500" spc="-1" strike="noStrike">
                <a:latin typeface="맑은 고딕"/>
              </a:rPr>
              <a:t>체크박스를 체크해 준다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맑은 고딕"/>
              </a:rPr>
              <a:t>9. Multithreaded Rendering </a:t>
            </a:r>
            <a:r>
              <a:rPr b="0" lang="ko-KR" sz="1500" spc="-1" strike="noStrike">
                <a:latin typeface="맑은 고딕"/>
              </a:rPr>
              <a:t>항목의 체크박스를 해제한다</a:t>
            </a:r>
            <a:r>
              <a:rPr b="0" lang="en-US" sz="1500" spc="-1" strike="noStrike">
                <a:latin typeface="맑은 고딕"/>
              </a:rPr>
              <a:t>.</a:t>
            </a:r>
            <a:endParaRPr b="0" lang="en-US" sz="1500" spc="-1" strike="noStrike">
              <a:latin typeface="맑은 고딕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61960" y="1621800"/>
            <a:ext cx="2137680" cy="2031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781000" y="1615680"/>
            <a:ext cx="2618640" cy="2003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561960" y="3744000"/>
            <a:ext cx="3959640" cy="2735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4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38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6.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버튼 구현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92" name="TextBox 39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93" name="TextBox 40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94" name="TextBox 41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애니메이션 컨트롤을 위한 버튼 및 애니메이터 구현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720000" y="1711440"/>
            <a:ext cx="4447800" cy="2428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283720" y="1738800"/>
            <a:ext cx="6595920" cy="26874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97" name=""/>
          <p:cNvSpPr/>
          <p:nvPr/>
        </p:nvSpPr>
        <p:spPr>
          <a:xfrm>
            <a:off x="9000000" y="4680000"/>
            <a:ext cx="262800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인트로 애니메이션 클립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Speed = 0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98" name=""/>
          <p:cNvSpPr/>
          <p:nvPr/>
        </p:nvSpPr>
        <p:spPr>
          <a:xfrm>
            <a:off x="7092000" y="970200"/>
            <a:ext cx="287964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정방향 애니메이션 클립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Speed = 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99" name=""/>
          <p:cNvSpPr/>
          <p:nvPr/>
        </p:nvSpPr>
        <p:spPr>
          <a:xfrm flipV="1">
            <a:off x="9540000" y="4140000"/>
            <a:ext cx="36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100000" y="1538280"/>
            <a:ext cx="720000" cy="152172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9972000" y="540000"/>
            <a:ext cx="287964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반대방향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애니메이션 클립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Speed = -1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02" name=""/>
          <p:cNvSpPr/>
          <p:nvPr/>
        </p:nvSpPr>
        <p:spPr>
          <a:xfrm>
            <a:off x="10620000" y="1539720"/>
            <a:ext cx="180000" cy="152028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5400000" y="4860000"/>
            <a:ext cx="3419640" cy="160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각 트랜지션은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파라미터의 </a:t>
            </a:r>
            <a:r>
              <a:rPr b="0" lang="en-US" sz="1800" spc="-1" strike="noStrike">
                <a:latin typeface="맑은 고딕"/>
              </a:rPr>
              <a:t>bool </a:t>
            </a:r>
            <a:r>
              <a:rPr b="0" lang="ko-KR" sz="1800" spc="-1" strike="noStrike">
                <a:latin typeface="맑은 고딕"/>
              </a:rPr>
              <a:t>값으로 컨트롤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SetBool = true : </a:t>
            </a:r>
            <a:r>
              <a:rPr b="0" lang="ko-KR" sz="1800" spc="-1" strike="noStrike">
                <a:latin typeface="맑은 고딕"/>
              </a:rPr>
              <a:t>정방향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SetBool = false : </a:t>
            </a:r>
            <a:r>
              <a:rPr b="0" lang="ko-KR" sz="1800" spc="-1" strike="noStrike">
                <a:latin typeface="맑은 고딕"/>
              </a:rPr>
              <a:t>역방향  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04" name=""/>
          <p:cNvSpPr/>
          <p:nvPr/>
        </p:nvSpPr>
        <p:spPr>
          <a:xfrm flipH="1">
            <a:off x="8280000" y="3240000"/>
            <a:ext cx="1620000" cy="180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 flipH="1">
            <a:off x="7740000" y="3420000"/>
            <a:ext cx="1440000" cy="162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20000" y="4680000"/>
            <a:ext cx="3959640" cy="13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각 버튼은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OnClick() </a:t>
            </a:r>
            <a:r>
              <a:rPr b="0" lang="ko-KR" sz="1800" spc="-1" strike="noStrike">
                <a:latin typeface="맑은 고딕"/>
              </a:rPr>
              <a:t>버튼 인스펙터를 활용하여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아파트 애니메이터 의 파라미터 값을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제어함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07" name=""/>
          <p:cNvSpPr/>
          <p:nvPr/>
        </p:nvSpPr>
        <p:spPr>
          <a:xfrm>
            <a:off x="1260000" y="4140000"/>
            <a:ext cx="36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 flipH="1">
            <a:off x="1620000" y="4140000"/>
            <a:ext cx="288000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1800000" y="5708880"/>
            <a:ext cx="1799640" cy="770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 16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선 연결선 5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42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7.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버튼 구현 프로그래밍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13" name="TextBox 4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14" name="TextBox 44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15" name="TextBox 45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버튼 활성화를 위하여 동작 함수 구현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40000" y="1671120"/>
            <a:ext cx="6743880" cy="2828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17" name=""/>
          <p:cNvSpPr/>
          <p:nvPr/>
        </p:nvSpPr>
        <p:spPr>
          <a:xfrm>
            <a:off x="504000" y="4718520"/>
            <a:ext cx="4859640" cy="19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  <a:ea typeface="맑은 고딕"/>
              </a:rPr>
              <a:t>애니메이션 컨트롤을 위한 매니저 오브젝트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  <a:ea typeface="맑은 고딕"/>
              </a:rPr>
              <a:t>매니저 오브젝트는 애니메이터 컨트롤을 위하여 </a:t>
            </a:r>
            <a:r>
              <a:rPr b="0" lang="en-US" sz="1800" spc="-1" strike="noStrike">
                <a:latin typeface="맑은 고딕"/>
                <a:ea typeface="맑은 고딕"/>
              </a:rPr>
              <a:t>APTAR_anim </a:t>
            </a:r>
            <a:r>
              <a:rPr b="0" lang="ko-KR" sz="1800" spc="-1" strike="noStrike">
                <a:latin typeface="맑은 고딕"/>
                <a:ea typeface="맑은 고딕"/>
              </a:rPr>
              <a:t>클래스를 지정하고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  <a:ea typeface="맑은 고딕"/>
              </a:rPr>
              <a:t>정방항 플레이를 위한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ani_play()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함수와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역방향 플레이를 위한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aniBack_play()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함수를 프로그래밍 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18" name=""/>
          <p:cNvSpPr/>
          <p:nvPr/>
        </p:nvSpPr>
        <p:spPr>
          <a:xfrm flipH="1">
            <a:off x="1080000" y="3420000"/>
            <a:ext cx="540000" cy="126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7920000" y="1823400"/>
            <a:ext cx="32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버튼 애니메이션 구현을 위한 </a:t>
            </a:r>
            <a:r>
              <a:rPr b="0" lang="en-US" sz="1800" spc="-1" strike="noStrike">
                <a:latin typeface="맑은 고딕"/>
              </a:rPr>
              <a:t>C#</a:t>
            </a:r>
            <a:r>
              <a:rPr b="0" lang="ko-KR" sz="1800" spc="-1" strike="noStrike">
                <a:latin typeface="맑은 고딕"/>
              </a:rPr>
              <a:t>클래스 제작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20" name=""/>
          <p:cNvSpPr/>
          <p:nvPr/>
        </p:nvSpPr>
        <p:spPr>
          <a:xfrm flipV="1">
            <a:off x="6300000" y="2160000"/>
            <a:ext cx="162000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7956000" y="2723760"/>
            <a:ext cx="3239640" cy="19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현재 상태를 </a:t>
            </a:r>
            <a:r>
              <a:rPr b="0" lang="en-US" sz="1800" spc="-1" strike="noStrike">
                <a:latin typeface="맑은 고딕"/>
              </a:rPr>
              <a:t>UI </a:t>
            </a:r>
            <a:r>
              <a:rPr b="0" lang="ko-KR" sz="1800" spc="-1" strike="noStrike">
                <a:latin typeface="맑은 고딕"/>
              </a:rPr>
              <a:t>로 화면에 출력하는 </a:t>
            </a:r>
            <a:r>
              <a:rPr b="0" lang="en-US" sz="1800" spc="-1" strike="noStrike">
                <a:latin typeface="맑은 고딕"/>
              </a:rPr>
              <a:t>UI </a:t>
            </a:r>
            <a:r>
              <a:rPr b="0" lang="ko-KR" sz="1800" spc="-1" strike="noStrike">
                <a:latin typeface="맑은 고딕"/>
              </a:rPr>
              <a:t>게임 오브젝트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Text </a:t>
            </a:r>
            <a:r>
              <a:rPr b="0" lang="ko-KR" sz="1800" spc="-1" strike="noStrike">
                <a:latin typeface="맑은 고딕"/>
              </a:rPr>
              <a:t>변수 지정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현재의 애니메이션 스테이트를 </a:t>
            </a:r>
            <a:r>
              <a:rPr b="0" lang="en-US" sz="1800" spc="-1" strike="noStrike">
                <a:latin typeface="맑은 고딕"/>
              </a:rPr>
              <a:t>Text </a:t>
            </a:r>
            <a:r>
              <a:rPr b="0" lang="ko-KR" sz="1800" spc="-1" strike="noStrike">
                <a:latin typeface="맑은 고딕"/>
              </a:rPr>
              <a:t>형식으로 화면에 출력한다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18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선 연결선 6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46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7.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버튼 구현 프로그래밍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25" name="TextBox 47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26" name="TextBox 48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27" name="TextBox 49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애니메이션 동작을 위한 프로그래밍 소스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80960" y="2069640"/>
            <a:ext cx="5638680" cy="2999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29" name=""/>
          <p:cNvSpPr/>
          <p:nvPr/>
        </p:nvSpPr>
        <p:spPr>
          <a:xfrm>
            <a:off x="6300000" y="22320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Text UI </a:t>
            </a:r>
            <a:r>
              <a:rPr b="0" lang="ko-KR" sz="1800" spc="-1" strike="noStrike">
                <a:latin typeface="맑은 고딕"/>
              </a:rPr>
              <a:t>를 사용하기위한 </a:t>
            </a:r>
            <a:r>
              <a:rPr b="0" lang="en-US" sz="1800" spc="-1" strike="noStrike">
                <a:latin typeface="맑은 고딕"/>
              </a:rPr>
              <a:t>UI </a:t>
            </a:r>
            <a:r>
              <a:rPr b="0" lang="ko-KR" sz="1800" spc="-1" strike="noStrike">
                <a:latin typeface="맑은 고딕"/>
              </a:rPr>
              <a:t>네임스페이스 추가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30" name=""/>
          <p:cNvSpPr/>
          <p:nvPr/>
        </p:nvSpPr>
        <p:spPr>
          <a:xfrm flipV="1">
            <a:off x="3780000" y="2412000"/>
            <a:ext cx="252000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>
            <a:off x="6300000" y="31554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애니메이터를 불러오기 위한 해당 오브젝트의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게임 오브젝트 변수 지정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32" name=""/>
          <p:cNvSpPr/>
          <p:nvPr/>
        </p:nvSpPr>
        <p:spPr>
          <a:xfrm flipV="1">
            <a:off x="3780000" y="3492000"/>
            <a:ext cx="2520000" cy="54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6300000" y="40320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해당 게임 오브젝트의 애니메이터를 불러오기 위한 변수 지정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3420000" y="4212000"/>
            <a:ext cx="2880000" cy="18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6300000" y="49554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화면 </a:t>
            </a:r>
            <a:r>
              <a:rPr b="0" lang="en-US" sz="1800" spc="-1" strike="noStrike">
                <a:latin typeface="맑은 고딕"/>
              </a:rPr>
              <a:t>UI </a:t>
            </a:r>
            <a:r>
              <a:rPr b="0" lang="ko-KR" sz="1800" spc="-1" strike="noStrike">
                <a:latin typeface="맑은 고딕"/>
              </a:rPr>
              <a:t>의 글씨를 바꾸기 위한 </a:t>
            </a:r>
            <a:r>
              <a:rPr b="0" lang="en-US" sz="1800" spc="-1" strike="noStrike">
                <a:latin typeface="맑은 고딕"/>
              </a:rPr>
              <a:t>Text </a:t>
            </a:r>
            <a:r>
              <a:rPr b="0" lang="ko-KR" sz="1800" spc="-1" strike="noStrike">
                <a:latin typeface="맑은 고딕"/>
              </a:rPr>
              <a:t>형 변수 생성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36" name=""/>
          <p:cNvSpPr/>
          <p:nvPr/>
        </p:nvSpPr>
        <p:spPr>
          <a:xfrm>
            <a:off x="3780000" y="4932000"/>
            <a:ext cx="2520000" cy="36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19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선 연결선 7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Box 50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7.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버튼 구현 프로그래밍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40" name="TextBox 51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41" name="TextBox 52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42" name="TextBox 53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애니메이션 동작을 위한 프로그래밍 소스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43" name=""/>
          <p:cNvSpPr/>
          <p:nvPr/>
        </p:nvSpPr>
        <p:spPr>
          <a:xfrm>
            <a:off x="4320000" y="1620000"/>
            <a:ext cx="50396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정방향 애니메이션 구현을 위한 함수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44" name=""/>
          <p:cNvSpPr/>
          <p:nvPr/>
        </p:nvSpPr>
        <p:spPr>
          <a:xfrm>
            <a:off x="4500000" y="2160000"/>
            <a:ext cx="503964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if/else </a:t>
            </a:r>
            <a:r>
              <a:rPr b="0" lang="ko-KR" sz="1800" spc="-1" strike="noStrike">
                <a:latin typeface="맑은 고딕"/>
              </a:rPr>
              <a:t>문을 활용하여 오브젝트가 생성 되었을때와 오브젝타가 생성되지 않았을때를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구분하여 동작함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45" name=""/>
          <p:cNvSpPr/>
          <p:nvPr/>
        </p:nvSpPr>
        <p:spPr>
          <a:xfrm>
            <a:off x="4500000" y="36234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역방향 애니메이션 구현을 위한 함수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46" name=""/>
          <p:cNvSpPr/>
          <p:nvPr/>
        </p:nvSpPr>
        <p:spPr>
          <a:xfrm>
            <a:off x="4680000" y="41634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GameObject </a:t>
            </a:r>
            <a:r>
              <a:rPr b="0" lang="ko-KR" sz="1800" spc="-1" strike="noStrike">
                <a:latin typeface="맑은 고딕"/>
              </a:rPr>
              <a:t>의 </a:t>
            </a:r>
            <a:r>
              <a:rPr b="0" lang="en-US" sz="1800" spc="-1" strike="noStrike">
                <a:latin typeface="맑은 고딕"/>
              </a:rPr>
              <a:t>Tag </a:t>
            </a:r>
            <a:r>
              <a:rPr b="0" lang="ko-KR" sz="1800" spc="-1" strike="noStrike">
                <a:latin typeface="맑은 고딕"/>
              </a:rPr>
              <a:t>를 이용하여 생성된 오브젝트를 </a:t>
            </a:r>
            <a:r>
              <a:rPr b="0" lang="en-US" sz="1800" spc="-1" strike="noStrike">
                <a:latin typeface="맑은 고딕"/>
              </a:rPr>
              <a:t>instAPT </a:t>
            </a:r>
            <a:r>
              <a:rPr b="0" lang="ko-KR" sz="1800" spc="-1" strike="noStrike">
                <a:latin typeface="맑은 고딕"/>
              </a:rPr>
              <a:t>변수에 할당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77000" y="1485360"/>
            <a:ext cx="3302640" cy="5113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48" name=""/>
          <p:cNvSpPr/>
          <p:nvPr/>
        </p:nvSpPr>
        <p:spPr>
          <a:xfrm>
            <a:off x="1980000" y="1538280"/>
            <a:ext cx="2340000" cy="26172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1980000" y="2160000"/>
            <a:ext cx="2340000" cy="36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2160000" y="3780000"/>
            <a:ext cx="2340000" cy="36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 flipV="1">
            <a:off x="3240000" y="4320000"/>
            <a:ext cx="1260000" cy="18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>
            <a:off x="4680000" y="54234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애니메이터의 파라미터</a:t>
            </a:r>
            <a:r>
              <a:rPr b="0" lang="en-US" sz="1800" spc="-1" strike="noStrike">
                <a:latin typeface="맑은 고딕"/>
              </a:rPr>
              <a:t>(Bool </a:t>
            </a:r>
            <a:r>
              <a:rPr b="0" lang="ko-KR" sz="1800" spc="-1" strike="noStrike">
                <a:latin typeface="맑은 고딕"/>
              </a:rPr>
              <a:t>형</a:t>
            </a:r>
            <a:r>
              <a:rPr b="0" lang="en-US" sz="1800" spc="-1" strike="noStrike">
                <a:latin typeface="맑은 고딕"/>
              </a:rPr>
              <a:t>)</a:t>
            </a:r>
            <a:r>
              <a:rPr b="0" lang="ko-KR" sz="1800" spc="-1" strike="noStrike">
                <a:latin typeface="맑은 고딕"/>
              </a:rPr>
              <a:t>를 제어함으로써 </a:t>
            </a:r>
            <a:r>
              <a:rPr b="0" lang="en-US" sz="1800" spc="-1" strike="noStrike">
                <a:latin typeface="맑은 고딕"/>
              </a:rPr>
              <a:t>state </a:t>
            </a:r>
            <a:r>
              <a:rPr b="0" lang="ko-KR" sz="1800" spc="-1" strike="noStrike">
                <a:latin typeface="맑은 고딕"/>
              </a:rPr>
              <a:t>를 변경함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53" name=""/>
          <p:cNvSpPr/>
          <p:nvPr/>
        </p:nvSpPr>
        <p:spPr>
          <a:xfrm flipV="1">
            <a:off x="2880000" y="5580000"/>
            <a:ext cx="1800000" cy="3600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0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선 연결선 8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Box 54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마커인식 구현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57" name="TextBox 55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58" name="TextBox 56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59" name="TextBox 57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마커인식 구현을 위한 마커 라이블러리 생성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60" name=""/>
          <p:cNvSpPr/>
          <p:nvPr/>
        </p:nvSpPr>
        <p:spPr>
          <a:xfrm>
            <a:off x="1152000" y="4723200"/>
            <a:ext cx="50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마커인식 라이블러리를</a:t>
            </a:r>
            <a:r>
              <a:rPr b="0" lang="en-US" sz="1800" spc="-1" strike="noStrike">
                <a:latin typeface="맑은 고딕"/>
              </a:rPr>
              <a:t>(XR Reference Image Library) </a:t>
            </a:r>
            <a:r>
              <a:rPr b="0" lang="ko-KR" sz="1800" spc="-1" strike="noStrike">
                <a:latin typeface="맑은 고딕"/>
              </a:rPr>
              <a:t>생성하고 마커로 사용할 이미지를 등록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029240" y="1800000"/>
            <a:ext cx="5162400" cy="2742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62" name=""/>
          <p:cNvSpPr/>
          <p:nvPr/>
        </p:nvSpPr>
        <p:spPr>
          <a:xfrm flipH="1">
            <a:off x="2232000" y="3060000"/>
            <a:ext cx="540000" cy="1663200"/>
          </a:xfrm>
          <a:prstGeom prst="line">
            <a:avLst/>
          </a:prstGeom>
          <a:ln w="0">
            <a:solidFill>
              <a:srgbClr val="ff0000"/>
            </a:solidFill>
            <a:prstDash val="sysDot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6552000" y="1764000"/>
            <a:ext cx="2380680" cy="484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6552000" y="2304000"/>
            <a:ext cx="3800160" cy="1437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65" name=""/>
          <p:cNvSpPr/>
          <p:nvPr/>
        </p:nvSpPr>
        <p:spPr>
          <a:xfrm>
            <a:off x="6912000" y="1764000"/>
            <a:ext cx="1979640" cy="179640"/>
          </a:xfrm>
          <a:prstGeom prst="rect">
            <a:avLst/>
          </a:prstGeom>
          <a:noFill/>
          <a:ln w="0">
            <a:solidFill>
              <a:srgbClr val="ff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6552000" y="3924000"/>
            <a:ext cx="5039640" cy="13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AR Tracked Image Manager </a:t>
            </a:r>
            <a:r>
              <a:rPr b="0" lang="ko-KR" sz="1800" spc="-1" strike="noStrike">
                <a:latin typeface="맑은 고딕"/>
              </a:rPr>
              <a:t>를 추가하여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트랙이미지를 검출할때 사용할 라이브러리와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이미지를 검출할때 생성할 아파트 </a:t>
            </a:r>
            <a:r>
              <a:rPr b="0" lang="en-US" sz="1800" spc="-1" strike="noStrike">
                <a:latin typeface="맑은 고딕"/>
              </a:rPr>
              <a:t>Prefab </a:t>
            </a:r>
            <a:r>
              <a:rPr b="0" lang="ko-KR" sz="1800" spc="-1" strike="noStrike">
                <a:latin typeface="맑은 고딕"/>
              </a:rPr>
              <a:t>을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등록한다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직사각형 21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선 연결선 9"/>
          <p:cNvSpPr/>
          <p:nvPr/>
        </p:nvSpPr>
        <p:spPr>
          <a:xfrm flipV="1">
            <a:off x="4320000" y="980640"/>
            <a:ext cx="756792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Box 58"/>
          <p:cNvSpPr/>
          <p:nvPr/>
        </p:nvSpPr>
        <p:spPr>
          <a:xfrm>
            <a:off x="1177200" y="821520"/>
            <a:ext cx="3682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8. Swipe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구현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70" name="TextBox 59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71" name="TextBox 60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72" name="TextBox 61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생성된 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Prefab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을 손으로 터치하여 회전 시킬 수 있는 스크립트 구현</a:t>
            </a:r>
            <a:endParaRPr b="0" lang="en-US" sz="1800" spc="-1" strike="noStrike">
              <a:latin typeface="맑은 고딕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008000" y="1980000"/>
            <a:ext cx="7239240" cy="4057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74" name=""/>
          <p:cNvSpPr/>
          <p:nvPr/>
        </p:nvSpPr>
        <p:spPr>
          <a:xfrm>
            <a:off x="2196000" y="1944000"/>
            <a:ext cx="413964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오브젝트 회전을 위한 함수 생성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75" name=""/>
          <p:cNvSpPr/>
          <p:nvPr/>
        </p:nvSpPr>
        <p:spPr>
          <a:xfrm>
            <a:off x="4392000" y="2412000"/>
            <a:ext cx="413964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화면을 터치했을때 실행하는 구조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76" name=""/>
          <p:cNvSpPr/>
          <p:nvPr/>
        </p:nvSpPr>
        <p:spPr>
          <a:xfrm>
            <a:off x="6768000" y="4724280"/>
            <a:ext cx="4139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화면을 터치하고 </a:t>
            </a:r>
            <a:r>
              <a:rPr b="0" lang="en-US" sz="1200" spc="-1" strike="noStrike">
                <a:solidFill>
                  <a:srgbClr val="ff0000"/>
                </a:solidFill>
                <a:latin typeface="맑은 고딕"/>
              </a:rPr>
              <a:t>Swipe </a:t>
            </a: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했을때 </a:t>
            </a:r>
            <a:r>
              <a:rPr b="0" lang="en-US" sz="1200" spc="-1" strike="noStrike">
                <a:solidFill>
                  <a:srgbClr val="ff0000"/>
                </a:solidFill>
                <a:latin typeface="맑은 고딕"/>
              </a:rPr>
              <a:t>RayCast </a:t>
            </a: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를 이용하여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맑은 고딕"/>
              </a:rPr>
              <a:t>오브젝트의 위치와 회전 값을 해당 오브젝트에 적용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7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선 연결선 17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8"/>
          <p:cNvSpPr/>
          <p:nvPr/>
        </p:nvSpPr>
        <p:spPr>
          <a:xfrm>
            <a:off x="1177200" y="821520"/>
            <a:ext cx="279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9 Build &amp; Run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81" name="TextBox 10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171800" y="1285200"/>
            <a:ext cx="9606600" cy="46753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83" name=""/>
          <p:cNvSpPr/>
          <p:nvPr/>
        </p:nvSpPr>
        <p:spPr>
          <a:xfrm>
            <a:off x="1185120" y="6086160"/>
            <a:ext cx="54745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* </a:t>
            </a:r>
            <a:r>
              <a:rPr b="0" lang="ko-KR" sz="1800" spc="-1" strike="noStrike">
                <a:latin typeface="맑은 고딕"/>
              </a:rPr>
              <a:t>시연 동영상은 별도 첨부</a:t>
            </a:r>
            <a:r>
              <a:rPr b="0" lang="en-US" sz="1800" spc="-1" strike="noStrike">
                <a:latin typeface="맑은 고딕"/>
              </a:rPr>
              <a:t>(</a:t>
            </a:r>
            <a:r>
              <a:rPr b="0" lang="ko-KR" sz="1800" spc="-1" strike="noStrike">
                <a:latin typeface="맑은 고딕"/>
              </a:rPr>
              <a:t>파일명 </a:t>
            </a:r>
            <a:r>
              <a:rPr b="1" lang="ko-KR" sz="1800" spc="-1" strike="noStrike">
                <a:latin typeface="맑은 고딕"/>
              </a:rPr>
              <a:t>최종 </a:t>
            </a:r>
            <a:r>
              <a:rPr b="1" lang="en-US" sz="1800" spc="-1" strike="noStrike">
                <a:latin typeface="맑은 고딕"/>
              </a:rPr>
              <a:t>Build </a:t>
            </a:r>
            <a:r>
              <a:rPr b="1" lang="ko-KR" sz="1800" spc="-1" strike="noStrike">
                <a:latin typeface="맑은 고딕"/>
              </a:rPr>
              <a:t>확인</a:t>
            </a:r>
            <a:r>
              <a:rPr b="0" lang="en-US" sz="1800" spc="-1" strike="noStrike">
                <a:latin typeface="맑은 고딕"/>
              </a:rPr>
              <a:t>)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39597"/>
            </a:gs>
            <a:gs pos="100000">
              <a:srgbClr val="939597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5" descr=""/>
          <p:cNvPicPr/>
          <p:nvPr/>
        </p:nvPicPr>
        <p:blipFill>
          <a:blip r:embed="rId1"/>
          <a:stretch/>
        </p:blipFill>
        <p:spPr>
          <a:xfrm flipH="1">
            <a:off x="5233320" y="0"/>
            <a:ext cx="394560" cy="6856560"/>
          </a:xfrm>
          <a:prstGeom prst="rect">
            <a:avLst/>
          </a:prstGeom>
          <a:ln w="0">
            <a:noFill/>
          </a:ln>
        </p:spPr>
      </p:pic>
      <p:sp>
        <p:nvSpPr>
          <p:cNvPr id="97" name="TextBox 16"/>
          <p:cNvSpPr/>
          <p:nvPr/>
        </p:nvSpPr>
        <p:spPr>
          <a:xfrm>
            <a:off x="6296400" y="1486080"/>
            <a:ext cx="3671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01.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 개요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98" name="TextBox 17"/>
          <p:cNvSpPr/>
          <p:nvPr/>
        </p:nvSpPr>
        <p:spPr>
          <a:xfrm>
            <a:off x="6296400" y="2287080"/>
            <a:ext cx="4967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02.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 팀 구성 및 역할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99" name="TextBox 18"/>
          <p:cNvSpPr/>
          <p:nvPr/>
        </p:nvSpPr>
        <p:spPr>
          <a:xfrm>
            <a:off x="6296400" y="3088080"/>
            <a:ext cx="5291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03.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 수행 절차 및 방법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00" name="TextBox 19"/>
          <p:cNvSpPr/>
          <p:nvPr/>
        </p:nvSpPr>
        <p:spPr>
          <a:xfrm>
            <a:off x="6296400" y="3889080"/>
            <a:ext cx="44787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04.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 수행 결과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01" name="TextBox 9"/>
          <p:cNvSpPr/>
          <p:nvPr/>
        </p:nvSpPr>
        <p:spPr>
          <a:xfrm>
            <a:off x="6296400" y="4690440"/>
            <a:ext cx="3203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05. </a:t>
            </a:r>
            <a:r>
              <a:rPr b="1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자체 평가 의견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02" name="직사각형 3"/>
          <p:cNvSpPr/>
          <p:nvPr/>
        </p:nvSpPr>
        <p:spPr>
          <a:xfrm>
            <a:off x="0" y="0"/>
            <a:ext cx="5230440" cy="685656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000" spc="-1" strike="noStrike">
                <a:solidFill>
                  <a:srgbClr val="404040"/>
                </a:solidFill>
                <a:latin typeface="휴먼둥근헤드라인"/>
                <a:ea typeface="휴먼둥근헤드라인"/>
              </a:rPr>
              <a:t>목차</a:t>
            </a:r>
            <a:endParaRPr b="0" lang="en-US" sz="40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8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직선 연결선 12"/>
          <p:cNvSpPr/>
          <p:nvPr/>
        </p:nvSpPr>
        <p:spPr>
          <a:xfrm>
            <a:off x="3683520" y="790200"/>
            <a:ext cx="8204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05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287" name="TextBox 15"/>
          <p:cNvSpPr/>
          <p:nvPr/>
        </p:nvSpPr>
        <p:spPr>
          <a:xfrm>
            <a:off x="1176120" y="313200"/>
            <a:ext cx="231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자체 평가 의견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288" name=""/>
          <p:cNvSpPr/>
          <p:nvPr/>
        </p:nvSpPr>
        <p:spPr>
          <a:xfrm>
            <a:off x="1276920" y="1548000"/>
            <a:ext cx="9677880" cy="31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- </a:t>
            </a:r>
            <a:r>
              <a:rPr b="0" lang="ko-KR" sz="1800" spc="-1" strike="noStrike">
                <a:latin typeface="맑은 고딕"/>
              </a:rPr>
              <a:t>최종 </a:t>
            </a:r>
            <a:r>
              <a:rPr b="0" lang="en-US" sz="1800" spc="-1" strike="noStrike">
                <a:latin typeface="맑은 고딕"/>
              </a:rPr>
              <a:t>Swipe </a:t>
            </a:r>
            <a:r>
              <a:rPr b="0" lang="ko-KR" sz="1800" spc="-1" strike="noStrike">
                <a:latin typeface="맑은 고딕"/>
              </a:rPr>
              <a:t>구현에서 이미지 </a:t>
            </a:r>
            <a:r>
              <a:rPr b="0" lang="en-US" sz="1800" spc="-1" strike="noStrike">
                <a:latin typeface="맑은 고딕"/>
              </a:rPr>
              <a:t>Tracking </a:t>
            </a:r>
            <a:r>
              <a:rPr b="0" lang="ko-KR" sz="1800" spc="-1" strike="noStrike">
                <a:latin typeface="맑은 고딕"/>
              </a:rPr>
              <a:t>이 계속 업데이트 되어 제대로 구현이 안되는 점을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  </a:t>
            </a:r>
            <a:r>
              <a:rPr b="0" lang="ko-KR" sz="1800" spc="-1" strike="noStrike">
                <a:latin typeface="맑은 고딕"/>
              </a:rPr>
              <a:t>해결해야 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- </a:t>
            </a:r>
            <a:r>
              <a:rPr b="0" lang="ko-KR" sz="1800" spc="-1" strike="noStrike">
                <a:latin typeface="맑은 고딕"/>
              </a:rPr>
              <a:t>단순한 아파트 뿐 아니라 갤러리</a:t>
            </a:r>
            <a:r>
              <a:rPr b="0" lang="en-US" sz="1800" spc="-1" strike="noStrike">
                <a:latin typeface="맑은 고딕"/>
              </a:rPr>
              <a:t>, Probs(</a:t>
            </a:r>
            <a:r>
              <a:rPr b="0" lang="ko-KR" sz="1800" spc="-1" strike="noStrike">
                <a:latin typeface="맑은 고딕"/>
              </a:rPr>
              <a:t>집기</a:t>
            </a:r>
            <a:r>
              <a:rPr b="0" lang="en-US" sz="1800" spc="-1" strike="noStrike">
                <a:latin typeface="맑은 고딕"/>
              </a:rPr>
              <a:t>, </a:t>
            </a:r>
            <a:r>
              <a:rPr b="0" lang="ko-KR" sz="1800" spc="-1" strike="noStrike">
                <a:latin typeface="맑은 고딕"/>
              </a:rPr>
              <a:t>벽지</a:t>
            </a:r>
            <a:r>
              <a:rPr b="0" lang="en-US" sz="1800" spc="-1" strike="noStrike">
                <a:latin typeface="맑은 고딕"/>
              </a:rPr>
              <a:t>) </a:t>
            </a:r>
            <a:r>
              <a:rPr b="0" lang="ko-KR" sz="1800" spc="-1" strike="noStrike">
                <a:latin typeface="맑은 고딕"/>
              </a:rPr>
              <a:t>의 이동 및 교체등을 구현하는것이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  </a:t>
            </a:r>
            <a:r>
              <a:rPr b="0" lang="ko-KR" sz="1800" spc="-1" strike="noStrike">
                <a:latin typeface="맑은 고딕"/>
              </a:rPr>
              <a:t>아쉬움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- </a:t>
            </a:r>
            <a:r>
              <a:rPr b="0" lang="ko-KR" sz="1800" spc="-1" strike="noStrike">
                <a:latin typeface="맑은 고딕"/>
              </a:rPr>
              <a:t>이미지 </a:t>
            </a:r>
            <a:r>
              <a:rPr b="0" lang="en-US" sz="1800" spc="-1" strike="noStrike">
                <a:latin typeface="맑은 고딕"/>
              </a:rPr>
              <a:t>Tracking </a:t>
            </a:r>
            <a:r>
              <a:rPr b="0" lang="ko-KR" sz="1800" spc="-1" strike="noStrike">
                <a:latin typeface="맑은 고딕"/>
              </a:rPr>
              <a:t>의 업데이트가 지속적으로 이루어 져서 생성된 </a:t>
            </a:r>
            <a:r>
              <a:rPr b="0" lang="en-US" sz="1800" spc="-1" strike="noStrike">
                <a:latin typeface="맑은 고딕"/>
              </a:rPr>
              <a:t>PreFab </a:t>
            </a:r>
            <a:r>
              <a:rPr b="0" lang="ko-KR" sz="1800" spc="-1" strike="noStrike">
                <a:latin typeface="맑은 고딕"/>
              </a:rPr>
              <a:t>이 조금씩 흔들리는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  </a:t>
            </a:r>
            <a:r>
              <a:rPr b="0" lang="ko-KR" sz="1800" spc="-1" strike="noStrike">
                <a:latin typeface="맑은 고딕"/>
              </a:rPr>
              <a:t>현상을 수정해야 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- </a:t>
            </a:r>
            <a:r>
              <a:rPr b="0" lang="ko-KR" sz="1800" spc="-1" strike="noStrike">
                <a:latin typeface="맑은 고딕"/>
              </a:rPr>
              <a:t>버튼 및 </a:t>
            </a:r>
            <a:r>
              <a:rPr b="0" lang="en-US" sz="1800" spc="-1" strike="noStrike">
                <a:latin typeface="맑은 고딕"/>
              </a:rPr>
              <a:t>UI </a:t>
            </a:r>
            <a:r>
              <a:rPr b="0" lang="ko-KR" sz="1800" spc="-1" strike="noStrike">
                <a:latin typeface="맑은 고딕"/>
              </a:rPr>
              <a:t>의 디자인이 너무 단순하여 추가적인 디자인 수정이 이루어 져야 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7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01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05" name="직선 연결선 10"/>
          <p:cNvSpPr/>
          <p:nvPr/>
        </p:nvSpPr>
        <p:spPr>
          <a:xfrm>
            <a:off x="3935520" y="790200"/>
            <a:ext cx="7952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13"/>
          <p:cNvSpPr/>
          <p:nvPr/>
        </p:nvSpPr>
        <p:spPr>
          <a:xfrm>
            <a:off x="1175400" y="313200"/>
            <a:ext cx="2161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개요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07" name="직사각형 4"/>
          <p:cNvSpPr/>
          <p:nvPr/>
        </p:nvSpPr>
        <p:spPr>
          <a:xfrm>
            <a:off x="1451880" y="1080000"/>
            <a:ext cx="7727760" cy="49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StarSymbol"/>
              <a:buChar char="-"/>
              <a:tabLst>
                <a:tab algn="l" pos="408240"/>
              </a:tabLst>
            </a:pPr>
            <a:r>
              <a:rPr b="1" lang="ko-KR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프로젝트 주제</a:t>
            </a:r>
            <a:endParaRPr b="0" lang="en-US" sz="2000" spc="-1" strike="noStrike">
              <a:latin typeface="맑은 고딕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StarSymbol"/>
              <a:buChar char="-"/>
              <a:tabLst>
                <a:tab algn="l" pos="408240"/>
              </a:tabLst>
            </a:pP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아파트의 공간활용 및 리모델링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가구배치 등의 내용을 일반 핸드폰에서 이미지 인식을 통한 전후 모습을 확인 할 수 있도록 개발한다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1" lang="en-US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endParaRPr b="0" lang="en-US" sz="20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1" lang="en-US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1" lang="ko-KR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프로젝트 개요</a:t>
            </a:r>
            <a:endParaRPr b="0" lang="en-US" sz="20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유니티 개발환경으로 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3DS Max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에서 전체적인 아파트의 모델링 구현과 애니메이션을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구현하여 유니티 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ARCore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를 활용한 마커인식 앱을 개발한다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실무 프로젝트에서 요구되는 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3D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인테리어 모델링 및 유니티 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AR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구현 프로젝트릴 진행    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함으로써 포트폴리오 및 취업지원 등에 활용하도록 한다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1" lang="ko-KR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활용장비</a:t>
            </a:r>
            <a:endParaRPr b="0" lang="en-US" sz="2000" spc="-1" strike="noStrike">
              <a:latin typeface="맑은 고딕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1" lang="en-US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유니티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(2020.3.20f1 lts),  3DS Max 2022,  Dell Inspiron 11</a:t>
            </a:r>
            <a:r>
              <a:rPr b="0" lang="en-US" sz="1600" spc="-151" strike="noStrike" baseline="14000000">
                <a:solidFill>
                  <a:srgbClr val="000000"/>
                </a:solidFill>
                <a:latin typeface="맑은 고딕"/>
                <a:ea typeface="맑은 고딕"/>
              </a:rPr>
              <a:t>th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 Gen i7 2.50Hz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2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9" name="TextBox 11"/>
          <p:cNvSpPr/>
          <p:nvPr/>
        </p:nvSpPr>
        <p:spPr>
          <a:xfrm>
            <a:off x="541080" y="4860000"/>
            <a:ext cx="5038560" cy="14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기대효과</a:t>
            </a:r>
            <a:endParaRPr b="0" lang="en-US" sz="2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리모델링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모델하우스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오늘의 집과 같은 포털 등에서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활용하는 앱을 제작해 봄으로써 수요가 많은 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AR </a:t>
            </a: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프로젝트를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포트폴리오화 하여 취업에 활용하도록 한다</a:t>
            </a:r>
            <a:r>
              <a:rPr b="0" lang="en-US" sz="1600" spc="-15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01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11" name="직선 연결선 1"/>
          <p:cNvSpPr/>
          <p:nvPr/>
        </p:nvSpPr>
        <p:spPr>
          <a:xfrm>
            <a:off x="3935520" y="790200"/>
            <a:ext cx="7952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Box 29"/>
          <p:cNvSpPr/>
          <p:nvPr/>
        </p:nvSpPr>
        <p:spPr>
          <a:xfrm>
            <a:off x="1175400" y="313200"/>
            <a:ext cx="2161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개요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13" name="직사각형 15"/>
          <p:cNvSpPr/>
          <p:nvPr/>
        </p:nvSpPr>
        <p:spPr>
          <a:xfrm>
            <a:off x="2016000" y="1223640"/>
            <a:ext cx="2483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3b3838"/>
              </a:buClr>
              <a:buFont typeface="StarSymbol"/>
              <a:buChar char="-"/>
            </a:pPr>
            <a:r>
              <a:rPr b="1" lang="ko-KR" sz="2000" spc="-151" strike="noStrike">
                <a:solidFill>
                  <a:srgbClr val="000000"/>
                </a:solidFill>
                <a:latin typeface="맑은 고딕"/>
                <a:ea typeface="맑은 고딕"/>
              </a:rPr>
              <a:t>프로젝트 구조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2664000" y="2041200"/>
            <a:ext cx="1979640" cy="143964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아파트 인테리어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FBX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1944000" y="3780000"/>
            <a:ext cx="341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아파트 인테리어 메쉬 데이터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리모델링 과정 애니메이션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1944000" y="2700000"/>
            <a:ext cx="539640" cy="179640"/>
          </a:xfrm>
          <a:custGeom>
            <a:avLst/>
            <a:gdLst/>
            <a:ahLst/>
            <a:rect l="l" t="t" r="r" b="b"/>
            <a:pathLst>
              <a:path w="1502" h="502">
                <a:moveTo>
                  <a:pt x="0" y="125"/>
                </a:moveTo>
                <a:lnTo>
                  <a:pt x="1125" y="125"/>
                </a:lnTo>
                <a:lnTo>
                  <a:pt x="1125" y="0"/>
                </a:lnTo>
                <a:lnTo>
                  <a:pt x="1501" y="250"/>
                </a:lnTo>
                <a:lnTo>
                  <a:pt x="1125" y="501"/>
                </a:lnTo>
                <a:lnTo>
                  <a:pt x="112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864000" y="2520000"/>
            <a:ext cx="14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3DS Max </a:t>
            </a:r>
            <a:r>
              <a:rPr b="0" lang="ko-KR" sz="1800" spc="-1" strike="noStrike">
                <a:latin typeface="맑은 고딕"/>
              </a:rPr>
              <a:t>에서 제작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4824000" y="2496600"/>
            <a:ext cx="1439640" cy="539640"/>
          </a:xfrm>
          <a:custGeom>
            <a:avLst/>
            <a:gdLst/>
            <a:ahLst/>
            <a:rect l="l" t="t" r="r" b="b"/>
            <a:pathLst>
              <a:path w="4001" h="1502">
                <a:moveTo>
                  <a:pt x="0" y="375"/>
                </a:moveTo>
                <a:lnTo>
                  <a:pt x="3000" y="375"/>
                </a:lnTo>
                <a:lnTo>
                  <a:pt x="3000" y="0"/>
                </a:lnTo>
                <a:lnTo>
                  <a:pt x="4000" y="750"/>
                </a:lnTo>
                <a:lnTo>
                  <a:pt x="3000" y="1501"/>
                </a:lnTo>
                <a:lnTo>
                  <a:pt x="300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729fcf"/>
          </a:solidFill>
          <a:ln w="0">
            <a:solidFill>
              <a:srgbClr val="ff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4824000" y="1800000"/>
            <a:ext cx="14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유니티로 임포트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6928560" y="1745640"/>
            <a:ext cx="3420720" cy="233964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아파트 인테리어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Prefab</a:t>
            </a:r>
            <a:endParaRPr b="0" lang="en-US" sz="18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리모델링 애니메이션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6368040" y="4128480"/>
            <a:ext cx="1979640" cy="107964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AR Foundation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22" name=""/>
          <p:cNvSpPr/>
          <p:nvPr/>
        </p:nvSpPr>
        <p:spPr>
          <a:xfrm>
            <a:off x="8924400" y="4128840"/>
            <a:ext cx="1979640" cy="1079640"/>
          </a:xfrm>
          <a:prstGeom prst="ellipse">
            <a:avLst/>
          </a:prstGeom>
          <a:noFill/>
          <a:ln w="360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Animator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8820000" y="5328360"/>
            <a:ext cx="233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버튼으로 애니메이션을 컨트롤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24" name=""/>
          <p:cNvSpPr/>
          <p:nvPr/>
        </p:nvSpPr>
        <p:spPr>
          <a:xfrm>
            <a:off x="6228000" y="5328720"/>
            <a:ext cx="259164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AR Camera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Marker </a:t>
            </a:r>
            <a:r>
              <a:rPr b="0" lang="ko-KR" sz="1800" spc="-1" strike="noStrike">
                <a:latin typeface="맑은 고딕"/>
              </a:rPr>
              <a:t>인식 프로세스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7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02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27" name="직선 연결선 10"/>
          <p:cNvSpPr/>
          <p:nvPr/>
        </p:nvSpPr>
        <p:spPr>
          <a:xfrm>
            <a:off x="5375880" y="790200"/>
            <a:ext cx="651204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Box 13"/>
          <p:cNvSpPr/>
          <p:nvPr/>
        </p:nvSpPr>
        <p:spPr>
          <a:xfrm>
            <a:off x="1183680" y="313200"/>
            <a:ext cx="3837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팀 구성 및 역할</a:t>
            </a:r>
            <a:endParaRPr b="0" lang="en-US" sz="2400" spc="-1" strike="noStrike">
              <a:latin typeface="맑은 고딕"/>
            </a:endParaRPr>
          </a:p>
        </p:txBody>
      </p:sp>
      <p:graphicFrame>
        <p:nvGraphicFramePr>
          <p:cNvPr id="129" name="표 20"/>
          <p:cNvGraphicFramePr/>
          <p:nvPr/>
        </p:nvGraphicFramePr>
        <p:xfrm>
          <a:off x="1271520" y="1488600"/>
          <a:ext cx="9648360" cy="3371040"/>
        </p:xfrm>
        <a:graphic>
          <a:graphicData uri="http://schemas.openxmlformats.org/drawingml/2006/table">
            <a:tbl>
              <a:tblPr/>
              <a:tblGrid>
                <a:gridCol w="2016000"/>
                <a:gridCol w="1584000"/>
                <a:gridCol w="6048720"/>
              </a:tblGrid>
              <a:tr h="412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훈련생</a:t>
                      </a:r>
                      <a:endParaRPr b="0" lang="en-US" sz="18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2808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역할</a:t>
                      </a:r>
                      <a:endParaRPr b="0" lang="en-US" sz="18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2808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담당 업무</a:t>
                      </a:r>
                      <a:endParaRPr b="0" lang="en-US" sz="18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28080">
                      <a:noFill/>
                    </a:lnB>
                    <a:solidFill>
                      <a:srgbClr val="f5df4d"/>
                    </a:solidFill>
                  </a:tcPr>
                </a:tc>
              </a:tr>
              <a:tr h="858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최은석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팀장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3DS Max </a:t>
                      </a: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인테리어 모델링 </a:t>
                      </a:r>
                      <a:endParaRPr b="0" lang="en-US" sz="16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3DS Max </a:t>
                      </a: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리모델링 애니메이션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 </a:t>
                      </a: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트랜스폼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Morpher)</a:t>
                      </a:r>
                      <a:endParaRPr b="0" lang="en-US" sz="16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Unity </a:t>
                      </a: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세팅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AR Core, </a:t>
                      </a: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컨트롤 프로그래밍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58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박○○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팀원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  <a:ea typeface="HY견고딕"/>
                        </a:rPr>
                        <a:t>모바일 플랫폼 구현</a:t>
                      </a:r>
                      <a:endParaRPr b="0" lang="en-US" sz="16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  <a:ea typeface="HY견고딕"/>
                        </a:rPr>
                        <a:t>외부 데이터 수집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8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정○○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팀원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  <a:ea typeface="HY견고딕"/>
                        </a:rPr>
                        <a:t>서비스 시스템 설계</a:t>
                      </a:r>
                      <a:endParaRPr b="0" lang="en-US" sz="16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b="0" i="1" lang="ko-KR" sz="1600" spc="-1" strike="noStrike">
                          <a:solidFill>
                            <a:srgbClr val="000000"/>
                          </a:solidFill>
                          <a:latin typeface="Calibri"/>
                          <a:ea typeface="HY견고딕"/>
                        </a:rPr>
                        <a:t>텍스트 마이닝</a:t>
                      </a:r>
                      <a:endParaRPr b="0" lang="en-US" sz="16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3040">
                <a:tc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7"/>
          <p:cNvSpPr/>
          <p:nvPr/>
        </p:nvSpPr>
        <p:spPr>
          <a:xfrm>
            <a:off x="218880" y="2001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1" name="표 22"/>
          <p:cNvGraphicFramePr/>
          <p:nvPr/>
        </p:nvGraphicFramePr>
        <p:xfrm>
          <a:off x="630720" y="900000"/>
          <a:ext cx="10152360" cy="4692960"/>
        </p:xfrm>
        <a:graphic>
          <a:graphicData uri="http://schemas.openxmlformats.org/drawingml/2006/table">
            <a:tbl>
              <a:tblPr/>
              <a:tblGrid>
                <a:gridCol w="1779120"/>
                <a:gridCol w="2363760"/>
                <a:gridCol w="3824280"/>
                <a:gridCol w="2185560"/>
              </a:tblGrid>
              <a:tr h="39600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300" spc="-1" strike="noStrike">
                          <a:latin typeface="맑은 고딕"/>
                        </a:rPr>
                        <a:t>구분</a:t>
                      </a:r>
                      <a:endParaRPr b="0" lang="en-US" sz="13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300" spc="-1" strike="noStrike">
                          <a:latin typeface="맑은 고딕"/>
                        </a:rPr>
                        <a:t>기간</a:t>
                      </a:r>
                      <a:endParaRPr b="0" lang="en-US" sz="13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300" spc="-1" strike="noStrike">
                          <a:latin typeface="맑은 고딕"/>
                        </a:rPr>
                        <a:t>활동</a:t>
                      </a:r>
                      <a:endParaRPr b="0" lang="en-US" sz="13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solidFill>
                      <a:srgbClr val="f5df4d"/>
                    </a:solidFill>
                  </a:tcPr>
                </a:tc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300" spc="-1" strike="noStrike">
                          <a:latin typeface="맑은 고딕"/>
                        </a:rPr>
                        <a:t>비고</a:t>
                      </a:r>
                      <a:endParaRPr b="0" lang="en-US" sz="13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</a:tr>
              <a:tr h="31572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사전 기획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2/22(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2/25(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프로젝트 기획 및 주제 선정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아파트 인테리어 도면 결정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17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아이디어 선정 및 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7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  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구형방식 검토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680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인테리어 모델링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2/25(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3/8(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선택한 인테리어 기반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3D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모델링 제작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스탠다드 머트리얼 및 텍스쳐 적용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협약기업 아파트 인테리어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  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도면 및 머트리얼 소스 제공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5892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리모델링 과정 애니메이션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3/8(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3/11(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트랜스폼 애니메이션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Morfer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를 활용한 버텍스 애니메이션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애니메이션 제작시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UV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변동사항 체크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93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유니티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Prefab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3/11(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3/15(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FBX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임포트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머트리얼 및 텍스쳐 구성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팀별 중간보고 실시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277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ARCore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3/15(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3/18(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코어 설치 및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 Foundation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플러그인 설치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안드로이드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세팅 및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 Camera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개인별 기기 호환여부 확인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84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애니메이션 버튼 컨트롤 구현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3/18(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3/23(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애니메이터 컨트롤러 제작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버튼 구동 애니메이션 프로그래밍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3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endParaRPr b="0" lang="en-US" sz="13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1884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AR Foundation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마커인식 구현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3/23(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3/28(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마커인식 라이브러리 제작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아파트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Prefab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마커인식 구현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개인별 마커인식 소스 선택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000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프로젝트 정리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보고서 작성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3/29(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3/30(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버그리포트 및 해결</a:t>
                      </a:r>
                      <a:endParaRPr b="0" lang="en-US" sz="12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최종 결과물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APK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빌드 밎 시연 및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 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최적화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오류 수정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4108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 개발기간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84600" marR="84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▶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2/22(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~ 3/30(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)(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b="0" lang="ko-KR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r>
                        <a:rPr b="0" lang="en-US" sz="1200" spc="-100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latin typeface="맑은 고딕"/>
                      </a:endParaRPr>
                    </a:p>
                  </a:txBody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33120" marR="3600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03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33" name="TextBox 35"/>
          <p:cNvSpPr/>
          <p:nvPr/>
        </p:nvSpPr>
        <p:spPr>
          <a:xfrm>
            <a:off x="1185120" y="313200"/>
            <a:ext cx="4142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절차 및 방법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34" name="직선 연결선 36"/>
          <p:cNvSpPr/>
          <p:nvPr/>
        </p:nvSpPr>
        <p:spPr>
          <a:xfrm>
            <a:off x="5641920" y="790200"/>
            <a:ext cx="600804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직사각형 13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Box 8"/>
          <p:cNvSpPr/>
          <p:nvPr/>
        </p:nvSpPr>
        <p:spPr>
          <a:xfrm>
            <a:off x="1127520" y="1294200"/>
            <a:ext cx="7415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리뉴얼 애플리케이션 소개 및 개요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</p:txBody>
      </p:sp>
      <p:sp>
        <p:nvSpPr>
          <p:cNvPr id="137" name="TextBox 10"/>
          <p:cNvSpPr/>
          <p:nvPr/>
        </p:nvSpPr>
        <p:spPr>
          <a:xfrm>
            <a:off x="781200" y="821520"/>
            <a:ext cx="3081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①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애플리케이션 개요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38" name="TextBox 21"/>
          <p:cNvSpPr/>
          <p:nvPr/>
        </p:nvSpPr>
        <p:spPr>
          <a:xfrm>
            <a:off x="610200" y="1163520"/>
            <a:ext cx="50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39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40" name="TextBox 26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77280" y="3348000"/>
            <a:ext cx="4122360" cy="2519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6444000" y="3254040"/>
            <a:ext cx="4765320" cy="2649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43" name=""/>
          <p:cNvSpPr/>
          <p:nvPr/>
        </p:nvSpPr>
        <p:spPr>
          <a:xfrm>
            <a:off x="1260000" y="5902920"/>
            <a:ext cx="4319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맑은 고딕"/>
              </a:rPr>
              <a:t>3DS Max </a:t>
            </a:r>
            <a:r>
              <a:rPr b="0" lang="ko-KR" sz="1800" spc="-1" strike="noStrike">
                <a:latin typeface="맑은 고딕"/>
              </a:rPr>
              <a:t>아파트 인테리어 모델링 및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리모델링 애니메이션 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44" name=""/>
          <p:cNvSpPr/>
          <p:nvPr/>
        </p:nvSpPr>
        <p:spPr>
          <a:xfrm>
            <a:off x="6552000" y="5831280"/>
            <a:ext cx="47876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유니티 </a:t>
            </a:r>
            <a:r>
              <a:rPr b="0" lang="en-US" sz="1800" spc="-1" strike="noStrike">
                <a:latin typeface="맑은 고딕"/>
              </a:rPr>
              <a:t>AR </a:t>
            </a:r>
            <a:r>
              <a:rPr b="0" lang="ko-KR" sz="1800" spc="-1" strike="noStrike">
                <a:latin typeface="맑은 고딕"/>
              </a:rPr>
              <a:t>버튼 컨트롤 및 마커인식 화면 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45" name=""/>
          <p:cNvSpPr/>
          <p:nvPr/>
        </p:nvSpPr>
        <p:spPr>
          <a:xfrm>
            <a:off x="948240" y="1715760"/>
            <a:ext cx="10103400" cy="160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아파트의 리뉴얼 되는 전과 후의 과정을 버튼 컨트롤 애니메이션으로 구현하여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클라이언트가 리뉴얼 전과 후를 쉽게 비교 해 볼 수 있도록 제작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마커인식</a:t>
            </a:r>
            <a:r>
              <a:rPr b="0" lang="en-US" sz="1800" spc="-1" strike="noStrike">
                <a:latin typeface="맑은 고딕"/>
              </a:rPr>
              <a:t>(</a:t>
            </a:r>
            <a:r>
              <a:rPr b="0" lang="ko-KR" sz="1800" spc="-1" strike="noStrike" u="sng">
                <a:uFillTx/>
                <a:latin typeface="맑은 고딕"/>
              </a:rPr>
              <a:t>마커기반 </a:t>
            </a:r>
            <a:r>
              <a:rPr b="0" lang="en-US" sz="1800" spc="-1" strike="noStrike" u="sng">
                <a:uFillTx/>
                <a:latin typeface="맑은 고딕"/>
              </a:rPr>
              <a:t>AR</a:t>
            </a:r>
            <a:r>
              <a:rPr b="0" lang="en-US" sz="1800" spc="-1" strike="noStrike">
                <a:latin typeface="맑은 고딕"/>
              </a:rPr>
              <a:t>)</a:t>
            </a:r>
            <a:r>
              <a:rPr b="0" lang="ko-KR" sz="1800" spc="-1" strike="noStrike">
                <a:latin typeface="맑은 고딕"/>
              </a:rPr>
              <a:t>을 통하여 클라이언트에 제공된 도면을 인식하게 함으로써 인터액티브 성향을 부여 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46" name=""/>
          <p:cNvSpPr/>
          <p:nvPr/>
        </p:nvSpPr>
        <p:spPr>
          <a:xfrm>
            <a:off x="4784040" y="263880"/>
            <a:ext cx="659160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ko-KR" sz="1200" spc="-1" strike="noStrike">
                <a:solidFill>
                  <a:srgbClr val="808080"/>
                </a:solidFill>
                <a:latin typeface="맑은 고딕"/>
              </a:rPr>
              <a:t>마커기반 </a:t>
            </a:r>
            <a:r>
              <a:rPr b="1" lang="en-US" sz="1200" spc="-1" strike="noStrike">
                <a:solidFill>
                  <a:srgbClr val="808080"/>
                </a:solidFill>
                <a:latin typeface="맑은 고딕"/>
              </a:rPr>
              <a:t>AR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예를 들어 책의 어떤 특정 페이지에서 교육용 영상이나 이미지를 표시하고싶다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그러면 카메라가 특정 페이지를 어떤 방식으로든 인식을 해야한다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모든 페이지를 인식해서도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안되고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 QR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코드처럼 독특한 그림 또는 모양을 배치하여 카메라에 인식하게한다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마커는 고유한  시각적 포인트가 충분하다면 어떤것이든 될수있다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특히 모서리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, 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가장자리가 많은 이미지는 잘 작동한다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. QR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</a:rPr>
              <a:t>코드처럼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</a:rPr>
              <a:t>!)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7"/>
          <p:cNvSpPr/>
          <p:nvPr/>
        </p:nvSpPr>
        <p:spPr>
          <a:xfrm>
            <a:off x="219960" y="25236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8"/>
          <p:cNvSpPr/>
          <p:nvPr/>
        </p:nvSpPr>
        <p:spPr>
          <a:xfrm>
            <a:off x="1188000" y="1360440"/>
            <a:ext cx="825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아파트 리모델링 도면 검토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</p:txBody>
      </p:sp>
      <p:sp>
        <p:nvSpPr>
          <p:cNvPr id="149" name="TextBox 18"/>
          <p:cNvSpPr/>
          <p:nvPr/>
        </p:nvSpPr>
        <p:spPr>
          <a:xfrm>
            <a:off x="659160" y="1261440"/>
            <a:ext cx="50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1440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50" name="직선 연결선 11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2"/>
          <p:cNvSpPr/>
          <p:nvPr/>
        </p:nvSpPr>
        <p:spPr>
          <a:xfrm>
            <a:off x="1177200" y="821520"/>
            <a:ext cx="279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②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3D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모델링 개요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53" name="TextBox 20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61800" y="1844640"/>
            <a:ext cx="5577840" cy="4635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5" name=""/>
          <p:cNvSpPr/>
          <p:nvPr/>
        </p:nvSpPr>
        <p:spPr>
          <a:xfrm>
            <a:off x="7329600" y="1998720"/>
            <a:ext cx="4241880" cy="34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출처 </a:t>
            </a:r>
            <a:r>
              <a:rPr b="0" lang="en-US" sz="1800" spc="-1" strike="noStrike">
                <a:latin typeface="맑은 고딕"/>
              </a:rPr>
              <a:t>: </a:t>
            </a:r>
            <a:r>
              <a:rPr b="0" lang="ko-KR" sz="1800" spc="-1" strike="noStrike">
                <a:latin typeface="맑은 고딕"/>
              </a:rPr>
              <a:t>협약기업 제공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제작방식 </a:t>
            </a:r>
            <a:r>
              <a:rPr b="0" lang="en-US" sz="1800" spc="-1" strike="noStrike">
                <a:latin typeface="맑은 고딕"/>
              </a:rPr>
              <a:t>: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실제 도면데이터가 아닌 이미지 데이터 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기반 도면으로 제작함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비고 </a:t>
            </a:r>
            <a:r>
              <a:rPr b="0" lang="en-US" sz="1800" spc="-1" strike="noStrike">
                <a:latin typeface="맑은 고딕"/>
              </a:rPr>
              <a:t>: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핸드폰의 작은 화면으로 보기 때문에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큰 평수의 아파트가 아닌 원룸형식의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아파트 및 빌라의 리모델링 도면을</a:t>
            </a:r>
            <a:endParaRPr b="0" lang="en-US" sz="18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기반으로 제작함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df4d"/>
            </a:gs>
            <a:gs pos="100000">
              <a:srgbClr val="f6e25f">
                <a:alpha val="70196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9"/>
          <p:cNvSpPr/>
          <p:nvPr/>
        </p:nvSpPr>
        <p:spPr>
          <a:xfrm>
            <a:off x="227520" y="191880"/>
            <a:ext cx="11736000" cy="640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8"/>
          <p:cNvSpPr/>
          <p:nvPr/>
        </p:nvSpPr>
        <p:spPr>
          <a:xfrm>
            <a:off x="864000" y="1022040"/>
            <a:ext cx="8254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Y견고딕"/>
                <a:ea typeface="HY견고딕"/>
              </a:rPr>
              <a:t>▶</a:t>
            </a:r>
            <a:r>
              <a:rPr b="1" lang="en-US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3DS Max </a:t>
            </a:r>
            <a:r>
              <a:rPr b="1" lang="ko-KR" sz="18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모델링 제작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58" name="직선 연결선 18"/>
          <p:cNvSpPr/>
          <p:nvPr/>
        </p:nvSpPr>
        <p:spPr>
          <a:xfrm flipV="1">
            <a:off x="3719520" y="980640"/>
            <a:ext cx="8168400" cy="2124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10"/>
          <p:cNvSpPr/>
          <p:nvPr/>
        </p:nvSpPr>
        <p:spPr>
          <a:xfrm>
            <a:off x="1177200" y="821520"/>
            <a:ext cx="279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결과 제시 ③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3D </a:t>
            </a:r>
            <a:r>
              <a:rPr b="1" lang="ko-KR" sz="1400" spc="-100" strike="noStrike">
                <a:solidFill>
                  <a:srgbClr val="000000"/>
                </a:solidFill>
                <a:latin typeface="맑은 고딕"/>
                <a:ea typeface="DejaVu Sans"/>
              </a:rPr>
              <a:t>모델 제작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60" name="TextBox 3"/>
          <p:cNvSpPr/>
          <p:nvPr/>
        </p:nvSpPr>
        <p:spPr>
          <a:xfrm>
            <a:off x="255960" y="198000"/>
            <a:ext cx="1159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04 </a:t>
            </a:r>
            <a:endParaRPr b="0" lang="en-US" sz="4000" spc="-1" strike="noStrike">
              <a:latin typeface="맑은 고딕"/>
            </a:endParaRPr>
          </a:p>
        </p:txBody>
      </p:sp>
      <p:sp>
        <p:nvSpPr>
          <p:cNvPr id="161" name="TextBox 15"/>
          <p:cNvSpPr/>
          <p:nvPr/>
        </p:nvSpPr>
        <p:spPr>
          <a:xfrm>
            <a:off x="1179000" y="313200"/>
            <a:ext cx="2923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2400" spc="-1" strike="noStrike">
                <a:solidFill>
                  <a:srgbClr val="000000"/>
                </a:solidFill>
                <a:latin typeface="휴먼둥근헤드라인"/>
                <a:ea typeface="휴먼둥근헤드라인"/>
              </a:rPr>
              <a:t>프로젝트 수행 결과</a:t>
            </a:r>
            <a:endParaRPr b="0" lang="en-US" sz="2400" spc="-1" strike="noStrike">
              <a:latin typeface="맑은 고딕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260000" y="1538280"/>
            <a:ext cx="8279640" cy="3680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3" name=""/>
          <p:cNvSpPr/>
          <p:nvPr/>
        </p:nvSpPr>
        <p:spPr>
          <a:xfrm>
            <a:off x="1224000" y="5400000"/>
            <a:ext cx="800568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atin typeface="맑은 고딕"/>
              </a:rPr>
              <a:t>최종 선택된 도면을 기반으로 벽체</a:t>
            </a:r>
            <a:r>
              <a:rPr b="0" lang="en-US" sz="1800" spc="-1" strike="noStrike">
                <a:latin typeface="맑은 고딕"/>
              </a:rPr>
              <a:t>, </a:t>
            </a:r>
            <a:r>
              <a:rPr b="0" lang="ko-KR" sz="1800" spc="-1" strike="noStrike">
                <a:latin typeface="맑은 고딕"/>
              </a:rPr>
              <a:t>가구</a:t>
            </a:r>
            <a:r>
              <a:rPr b="0" lang="en-US" sz="1800" spc="-1" strike="noStrike">
                <a:latin typeface="맑은 고딕"/>
              </a:rPr>
              <a:t>, </a:t>
            </a:r>
            <a:r>
              <a:rPr b="0" lang="ko-KR" sz="1800" spc="-1" strike="noStrike">
                <a:latin typeface="맑은 고딕"/>
              </a:rPr>
              <a:t>문</a:t>
            </a:r>
            <a:r>
              <a:rPr b="0" lang="en-US" sz="1800" spc="-1" strike="noStrike">
                <a:latin typeface="맑은 고딕"/>
              </a:rPr>
              <a:t>, </a:t>
            </a:r>
            <a:r>
              <a:rPr b="0" lang="ko-KR" sz="1800" spc="-1" strike="noStrike">
                <a:latin typeface="맑은 고딕"/>
              </a:rPr>
              <a:t>창문 집기</a:t>
            </a:r>
            <a:r>
              <a:rPr b="0" lang="en-US" sz="1800" spc="-1" strike="noStrike">
                <a:latin typeface="맑은 고딕"/>
              </a:rPr>
              <a:t>(Probs)</a:t>
            </a:r>
            <a:r>
              <a:rPr b="0" lang="ko-KR" sz="1800" spc="-1" strike="noStrike">
                <a:latin typeface="맑은 고딕"/>
              </a:rPr>
              <a:t>등을 배치한다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Application>LibreOffice/7.2.1.2$Windows_X86_64 LibreOffice_project/87b77fad49947c1441b67c559c339af8f3517e22</Application>
  <AppVersion>15.0000</AppVersion>
  <Words>871</Words>
  <Paragraphs>150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  <dc:description/>
  <dc:language>ko-KR</dc:language>
  <cp:lastModifiedBy/>
  <dcterms:modified xsi:type="dcterms:W3CDTF">2022-03-23T16:03:33Z</dcterms:modified>
  <cp:revision>210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