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78" r:id="rId6"/>
    <p:sldId id="296" r:id="rId7"/>
    <p:sldId id="279" r:id="rId8"/>
    <p:sldId id="267" r:id="rId9"/>
    <p:sldId id="270" r:id="rId10"/>
    <p:sldId id="280" r:id="rId11"/>
    <p:sldId id="281" r:id="rId12"/>
    <p:sldId id="282" r:id="rId13"/>
    <p:sldId id="263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4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2" autoAdjust="0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1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ko-KR" sz="4400" b="0" strike="noStrike" spc="-1">
                <a:latin typeface="맑은 고딕"/>
              </a:rPr>
              <a:t>슬라이드를 이동하려면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맑은 고딕"/>
              </a:rPr>
              <a:t>메모 서식을 편집하려면 클릭하십시오</a:t>
            </a:r>
            <a:r>
              <a:rPr lang="en-US" sz="2000" b="0" strike="noStrike" spc="-1">
                <a:latin typeface="맑은 고딕"/>
              </a:rPr>
              <a:t>.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바탕"/>
              </a:rPr>
              <a:t>&lt;머리글&gt;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C312395E-EB98-41FB-9B86-BE273D9C06BB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맑은 고딕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C7E80D8F-2EE6-4077-A3E5-3DED8229653F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맑은 고딕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7"/>
          <p:cNvSpPr/>
          <p:nvPr/>
        </p:nvSpPr>
        <p:spPr>
          <a:xfrm rot="5400000" flipH="1" flipV="1">
            <a:off x="11796840" y="6461280"/>
            <a:ext cx="333360" cy="4543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직각 삼각형 1"/>
          <p:cNvSpPr/>
          <p:nvPr/>
        </p:nvSpPr>
        <p:spPr>
          <a:xfrm rot="5400000" flipH="1" flipV="1">
            <a:off x="11796840" y="6461280"/>
            <a:ext cx="333360" cy="45432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각 삼각형 7"/>
          <p:cNvSpPr/>
          <p:nvPr/>
        </p:nvSpPr>
        <p:spPr>
          <a:xfrm rot="5400000" flipH="1" flipV="1">
            <a:off x="11796840" y="6461280"/>
            <a:ext cx="333360" cy="4543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직각 삼각형 1"/>
          <p:cNvSpPr/>
          <p:nvPr/>
        </p:nvSpPr>
        <p:spPr>
          <a:xfrm rot="5400000" flipH="1" flipV="1">
            <a:off x="11796840" y="6461280"/>
            <a:ext cx="333360" cy="45432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/>
          <p:nvPr/>
        </p:nvSpPr>
        <p:spPr>
          <a:xfrm>
            <a:off x="6708240" y="4149000"/>
            <a:ext cx="5157000" cy="4021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김성수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1"/>
          <p:cNvSpPr/>
          <p:nvPr/>
        </p:nvSpPr>
        <p:spPr>
          <a:xfrm>
            <a:off x="0" y="1579680"/>
            <a:ext cx="12190680" cy="21895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36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Box 2"/>
          <p:cNvSpPr/>
          <p:nvPr/>
        </p:nvSpPr>
        <p:spPr>
          <a:xfrm>
            <a:off x="182880" y="1803600"/>
            <a:ext cx="26280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600" b="1" strike="noStrike" spc="-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한국직업능력교육원</a:t>
            </a:r>
            <a:r>
              <a:rPr lang="en-US" sz="1600" b="1" strike="noStrike" spc="-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sz="1600" b="1" strike="noStrike" spc="-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시흥</a:t>
            </a:r>
            <a:r>
              <a:rPr lang="en-US" sz="1600" b="1" strike="noStrike" spc="-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16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2"/>
          <p:cNvSpPr/>
          <p:nvPr/>
        </p:nvSpPr>
        <p:spPr>
          <a:xfrm>
            <a:off x="0" y="0"/>
            <a:ext cx="1219068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그림 15"/>
          <p:cNvPicPr/>
          <p:nvPr/>
        </p:nvPicPr>
        <p:blipFill>
          <a:blip r:embed="rId3"/>
          <a:stretch/>
        </p:blipFill>
        <p:spPr>
          <a:xfrm>
            <a:off x="14760" y="6348960"/>
            <a:ext cx="1481400" cy="38448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10"/>
          <p:cNvSpPr/>
          <p:nvPr/>
        </p:nvSpPr>
        <p:spPr>
          <a:xfrm>
            <a:off x="10859040" y="-41040"/>
            <a:ext cx="8850240" cy="2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_x278651016" descr="EMB0000378c3f3d"/>
          <p:cNvPicPr/>
          <p:nvPr/>
        </p:nvPicPr>
        <p:blipFill>
          <a:blip r:embed="rId4"/>
          <a:stretch/>
        </p:blipFill>
        <p:spPr>
          <a:xfrm>
            <a:off x="1514520" y="6381360"/>
            <a:ext cx="1178640" cy="374400"/>
          </a:xfrm>
          <a:prstGeom prst="rect">
            <a:avLst/>
          </a:prstGeom>
          <a:ln w="0">
            <a:noFill/>
          </a:ln>
        </p:spPr>
      </p:pic>
      <p:sp>
        <p:nvSpPr>
          <p:cNvPr id="93" name="TextBox 14"/>
          <p:cNvSpPr/>
          <p:nvPr/>
        </p:nvSpPr>
        <p:spPr>
          <a:xfrm>
            <a:off x="4140000" y="2367360"/>
            <a:ext cx="7787160" cy="6155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VR</a:t>
            </a:r>
            <a:r>
              <a:rPr lang="ko-KR" altLang="en-US" sz="40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비계 전도 체험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5"/>
          <p:cNvSpPr/>
          <p:nvPr/>
        </p:nvSpPr>
        <p:spPr>
          <a:xfrm>
            <a:off x="0" y="-1800"/>
            <a:ext cx="12190680" cy="336960"/>
          </a:xfrm>
          <a:prstGeom prst="rect">
            <a:avLst/>
          </a:prstGeom>
          <a:solidFill>
            <a:srgbClr val="F5DF4D"/>
          </a:solidFill>
          <a:ln w="0">
            <a:noFill/>
          </a:ln>
          <a:effectLst>
            <a:outerShdw blurRad="63360" algn="ctr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591">
                <a:solidFill>
                  <a:srgbClr val="1817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</a:t>
            </a:r>
            <a:r>
              <a:rPr lang="en-US" sz="1600" b="0" strike="noStrike" spc="59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endParaRPr lang="en-US" sz="16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"/>
          <p:cNvSpPr/>
          <p:nvPr/>
        </p:nvSpPr>
        <p:spPr>
          <a:xfrm>
            <a:off x="110160" y="1700640"/>
            <a:ext cx="11970360" cy="1942920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18"/>
          <p:cNvSpPr/>
          <p:nvPr/>
        </p:nvSpPr>
        <p:spPr>
          <a:xfrm>
            <a:off x="228000" y="31320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01C3BF-3CC7-C846-B0A4-E0EA59785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8" y="2044640"/>
            <a:ext cx="5641463" cy="3754187"/>
          </a:xfrm>
          <a:prstGeom prst="rect">
            <a:avLst/>
          </a:prstGeom>
        </p:spPr>
      </p:pic>
      <p:sp>
        <p:nvSpPr>
          <p:cNvPr id="223" name="직선 연결선 6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46"/>
          <p:cNvSpPr/>
          <p:nvPr/>
        </p:nvSpPr>
        <p:spPr>
          <a:xfrm>
            <a:off x="1177200" y="821520"/>
            <a:ext cx="3682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 버전 기능 구현</a:t>
            </a:r>
            <a:endParaRPr lang="en-US" altLang="ko-KR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47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TextBox 48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615309" y="204464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스크린의 가로 세로 해상도를 반으로 나누어 중앙 지점의 값을 도출 후 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Ray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출력할 기준 위치로 지정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직선 연결선[R] 229"/>
          <p:cNvSpPr/>
          <p:nvPr/>
        </p:nvSpPr>
        <p:spPr>
          <a:xfrm flipV="1">
            <a:off x="4971393" y="2355066"/>
            <a:ext cx="1641085" cy="3858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C8FE35-242C-1245-93B1-D12F9BB11F15}"/>
              </a:ext>
            </a:extLst>
          </p:cNvPr>
          <p:cNvSpPr/>
          <p:nvPr/>
        </p:nvSpPr>
        <p:spPr>
          <a:xfrm>
            <a:off x="6615309" y="3769001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지정한 중앙 지점에서 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Ray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발사 후 충돌 위치에 </a:t>
            </a:r>
            <a:r>
              <a:rPr lang="ko-KR" altLang="en-US" sz="1400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마커를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생성해 모델링 생성 위치를 가늠할 수 있게 함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선 연결선[R] 20">
            <a:extLst>
              <a:ext uri="{FF2B5EF4-FFF2-40B4-BE49-F238E27FC236}">
                <a16:creationId xmlns:a16="http://schemas.microsoft.com/office/drawing/2014/main" id="{04ADE07E-EFFE-8A4F-84D7-2BC74C51FF41}"/>
              </a:ext>
            </a:extLst>
          </p:cNvPr>
          <p:cNvSpPr/>
          <p:nvPr/>
        </p:nvSpPr>
        <p:spPr>
          <a:xfrm flipV="1">
            <a:off x="5065986" y="4035971"/>
            <a:ext cx="1546013" cy="81762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44A31506-A761-7F07-EFEB-BB2EED8713E3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전도 추락 애니메이션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1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18"/>
          <p:cNvSpPr/>
          <p:nvPr/>
        </p:nvSpPr>
        <p:spPr>
          <a:xfrm>
            <a:off x="228000" y="31320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01C3BF-3CC7-C846-B0A4-E0EA59785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8" y="2044640"/>
            <a:ext cx="5641463" cy="3754187"/>
          </a:xfrm>
          <a:prstGeom prst="rect">
            <a:avLst/>
          </a:prstGeom>
        </p:spPr>
      </p:pic>
      <p:sp>
        <p:nvSpPr>
          <p:cNvPr id="223" name="직선 연결선 6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46"/>
          <p:cNvSpPr/>
          <p:nvPr/>
        </p:nvSpPr>
        <p:spPr>
          <a:xfrm>
            <a:off x="1177200" y="821520"/>
            <a:ext cx="3682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 버전 기능 구현</a:t>
            </a:r>
            <a:endParaRPr lang="en-US" altLang="ko-KR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47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TextBox 48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615309" y="204464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스크린의 가로 세로 해상도를 반으로 나누어 중앙 지점의 값을 도출 후 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Ray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출력할 기준 위치로 지정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직선 연결선[R] 229"/>
          <p:cNvSpPr/>
          <p:nvPr/>
        </p:nvSpPr>
        <p:spPr>
          <a:xfrm flipV="1">
            <a:off x="4971393" y="2355066"/>
            <a:ext cx="1641085" cy="3858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C8FE35-242C-1245-93B1-D12F9BB11F15}"/>
              </a:ext>
            </a:extLst>
          </p:cNvPr>
          <p:cNvSpPr/>
          <p:nvPr/>
        </p:nvSpPr>
        <p:spPr>
          <a:xfrm>
            <a:off x="6615309" y="3769001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지정한 중앙 지점에서 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Ray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발사 후 충돌 위치에 </a:t>
            </a:r>
            <a:r>
              <a:rPr lang="ko-KR" altLang="en-US" sz="1400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마커를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생성해 모델링 생성 위치를 가늠할 수 있게 함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선 연결선[R] 20">
            <a:extLst>
              <a:ext uri="{FF2B5EF4-FFF2-40B4-BE49-F238E27FC236}">
                <a16:creationId xmlns:a16="http://schemas.microsoft.com/office/drawing/2014/main" id="{04ADE07E-EFFE-8A4F-84D7-2BC74C51FF41}"/>
              </a:ext>
            </a:extLst>
          </p:cNvPr>
          <p:cNvSpPr/>
          <p:nvPr/>
        </p:nvSpPr>
        <p:spPr>
          <a:xfrm flipV="1">
            <a:off x="5065986" y="4035971"/>
            <a:ext cx="1546013" cy="81762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44A31506-A761-7F07-EFEB-BB2EED8713E3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안전장구 착용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8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3D </a:t>
            </a:r>
            <a:r>
              <a:rPr lang="ko-KR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</a:t>
            </a:r>
            <a:r>
              <a:rPr lang="ko-KR" altLang="en-US" sz="1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446D7C80-BB4C-6038-6862-955C47586987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b="1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리스트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7EF196-3956-8DF4-2BAF-6B5BEB769AB8}"/>
              </a:ext>
            </a:extLst>
          </p:cNvPr>
          <p:cNvSpPr/>
          <p:nvPr/>
        </p:nvSpPr>
        <p:spPr>
          <a:xfrm>
            <a:off x="1317370" y="2347915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리스트 표 추가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3D </a:t>
            </a:r>
            <a:r>
              <a:rPr lang="ko-KR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</a:t>
            </a:r>
            <a:r>
              <a:rPr lang="ko-KR" altLang="en-US" sz="1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329600" y="1998720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ds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 벽체 제작</a:t>
            </a: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고층 빌딩 공사 현장을 레퍼런스로 제작</a:t>
            </a: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446D7C80-BB4C-6038-6862-955C47586987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공사 현장 벽체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2425E0-6C1F-2B1F-9A33-4B1D8C64ABCD}"/>
              </a:ext>
            </a:extLst>
          </p:cNvPr>
          <p:cNvSpPr/>
          <p:nvPr/>
        </p:nvSpPr>
        <p:spPr>
          <a:xfrm>
            <a:off x="1415160" y="2472579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ds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 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상에서 작업 중인 벽체 이미지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27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3D </a:t>
            </a:r>
            <a:r>
              <a:rPr lang="ko-KR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</a:t>
            </a:r>
            <a:r>
              <a:rPr lang="ko-KR" altLang="en-US" sz="1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329600" y="1998720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URP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스토어 </a:t>
            </a: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 작업</a:t>
            </a: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LOD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들어간 </a:t>
            </a: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에셋들로서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최적화에 용이함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446D7C80-BB4C-6038-6862-955C47586987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대형 구조물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EE8908-235E-4B9B-2C9E-109170AA0941}"/>
              </a:ext>
            </a:extLst>
          </p:cNvPr>
          <p:cNvSpPr/>
          <p:nvPr/>
        </p:nvSpPr>
        <p:spPr>
          <a:xfrm>
            <a:off x="1415160" y="2472579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비계</a:t>
            </a:r>
            <a:r>
              <a:rPr lang="en-US" altLang="ko-KR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갑바천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라이트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작업대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73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3D </a:t>
            </a:r>
            <a:r>
              <a:rPr lang="ko-KR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</a:t>
            </a:r>
            <a:r>
              <a:rPr lang="ko-KR" altLang="en-US" sz="1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329600" y="1998720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유로폼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형태의 거푸집 이미지 참고 자체 제작</a:t>
            </a: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자원</a:t>
            </a:r>
            <a:endParaRPr lang="en-US" altLang="ko-KR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446D7C80-BB4C-6038-6862-955C47586987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3E2151-2E96-80A2-364F-45A5DBED7613}"/>
              </a:ext>
            </a:extLst>
          </p:cNvPr>
          <p:cNvSpPr/>
          <p:nvPr/>
        </p:nvSpPr>
        <p:spPr>
          <a:xfrm>
            <a:off x="1123589" y="2244563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거푸집</a:t>
            </a:r>
            <a:r>
              <a:rPr lang="en-US" altLang="ko-KR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안전장구 이미지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64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베타 버전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329600" y="1998720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안전대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결착 프로세스 추가</a:t>
            </a: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거푸집 제거 시 물리 작용 원복 기능이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작동하지 않았던 점 수정 내용 추가</a:t>
            </a:r>
            <a:endParaRPr lang="en-US" altLang="ko-KR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446D7C80-BB4C-6038-6862-955C47586987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버그 수정 및 기능 보완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C26A26-ECDF-F3F4-1434-B56041262071}"/>
              </a:ext>
            </a:extLst>
          </p:cNvPr>
          <p:cNvSpPr/>
          <p:nvPr/>
        </p:nvSpPr>
        <p:spPr>
          <a:xfrm>
            <a:off x="1317370" y="2714293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안전대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결착 프로세스 이미지</a:t>
            </a:r>
            <a:endParaRPr lang="en-US" altLang="ko-KR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5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베타 버전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329600" y="1998720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제공된 이미지를 사용 임시 이미지 대체함</a:t>
            </a: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셰이더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옵션 수정을 통해 우선 순위로 렌더링 되도록 수정하여 다른 오브젝트에 의해 가려지지 </a:t>
            </a: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않도록함</a:t>
            </a:r>
            <a:endParaRPr lang="en-US" altLang="ko-KR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446D7C80-BB4C-6038-6862-955C47586987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en-US" b="1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C26A26-ECDF-F3F4-1434-B56041262071}"/>
              </a:ext>
            </a:extLst>
          </p:cNvPr>
          <p:cNvSpPr/>
          <p:nvPr/>
        </p:nvSpPr>
        <p:spPr>
          <a:xfrm>
            <a:off x="1317370" y="2714293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 이미지</a:t>
            </a:r>
            <a:endParaRPr lang="en-US" altLang="ko-KR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38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베타 버전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329600" y="1998720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무료 공유 사이트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파파고를 이용해 안내 음성 </a:t>
            </a: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에셋을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오디오 매니저를 만들어 하나의 오디오 소스를 통해 재생될 수 있도록 관리함</a:t>
            </a: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446D7C80-BB4C-6038-6862-955C47586987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오디오 추가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C26A26-ECDF-F3F4-1434-B56041262071}"/>
              </a:ext>
            </a:extLst>
          </p:cNvPr>
          <p:cNvSpPr/>
          <p:nvPr/>
        </p:nvSpPr>
        <p:spPr>
          <a:xfrm>
            <a:off x="1317370" y="2714293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 이미지</a:t>
            </a:r>
            <a:endParaRPr lang="en-US" altLang="ko-KR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14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446D7C80-BB4C-6038-6862-955C47586987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오큘러스</a:t>
            </a:r>
            <a:r>
              <a:rPr lang="ko-KR" alt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 빌드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24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39597"/>
            </a:gs>
            <a:gs pos="100000">
              <a:srgbClr val="939597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5"/>
          <p:cNvPicPr/>
          <p:nvPr/>
        </p:nvPicPr>
        <p:blipFill>
          <a:blip r:embed="rId2"/>
          <a:stretch/>
        </p:blipFill>
        <p:spPr>
          <a:xfrm flipH="1">
            <a:off x="5233320" y="0"/>
            <a:ext cx="394560" cy="6856560"/>
          </a:xfrm>
          <a:prstGeom prst="rect">
            <a:avLst/>
          </a:prstGeom>
          <a:ln w="0">
            <a:noFill/>
          </a:ln>
        </p:spPr>
      </p:pic>
      <p:sp>
        <p:nvSpPr>
          <p:cNvPr id="97" name="TextBox 16"/>
          <p:cNvSpPr/>
          <p:nvPr/>
        </p:nvSpPr>
        <p:spPr>
          <a:xfrm>
            <a:off x="6296400" y="1486080"/>
            <a:ext cx="3671640" cy="4308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sz="28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sz="2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18"/>
          <p:cNvSpPr/>
          <p:nvPr/>
        </p:nvSpPr>
        <p:spPr>
          <a:xfrm>
            <a:off x="6296400" y="2554200"/>
            <a:ext cx="5291640" cy="4308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sz="28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sz="2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19"/>
          <p:cNvSpPr/>
          <p:nvPr/>
        </p:nvSpPr>
        <p:spPr>
          <a:xfrm>
            <a:off x="6296400" y="3622320"/>
            <a:ext cx="4478760" cy="4308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sz="28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9"/>
          <p:cNvSpPr/>
          <p:nvPr/>
        </p:nvSpPr>
        <p:spPr>
          <a:xfrm>
            <a:off x="6296400" y="4690440"/>
            <a:ext cx="3203640" cy="4308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sz="28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 의견</a:t>
            </a:r>
            <a:endParaRPr lang="en-US" sz="2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3"/>
          <p:cNvSpPr/>
          <p:nvPr/>
        </p:nvSpPr>
        <p:spPr>
          <a:xfrm>
            <a:off x="0" y="0"/>
            <a:ext cx="5230440" cy="685656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4000" b="0" strike="noStrike" spc="-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sz="40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7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선 연결선 17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8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체험 시작 안내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10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7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선 연결선 17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8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거푸집 제거 작업 안내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10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7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7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선 연결선 17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8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거푸집 제거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10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97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7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선 연결선 17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8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추락 사고 발생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10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813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7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선 연결선 17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8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 장비 착용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10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58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7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선 연결선 17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8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 방지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10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12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7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선 연결선 17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10"/>
          <p:cNvSpPr/>
          <p:nvPr/>
        </p:nvSpPr>
        <p:spPr>
          <a:xfrm>
            <a:off x="1179000" y="313200"/>
            <a:ext cx="22454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 의견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6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7"/>
          <p:cNvSpPr/>
          <p:nvPr/>
        </p:nvSpPr>
        <p:spPr>
          <a:xfrm>
            <a:off x="218880" y="2001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endParaRPr lang="en-US" sz="40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선 연결선 10"/>
          <p:cNvSpPr/>
          <p:nvPr/>
        </p:nvSpPr>
        <p:spPr>
          <a:xfrm>
            <a:off x="3935520" y="790200"/>
            <a:ext cx="7952400" cy="36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13"/>
          <p:cNvSpPr/>
          <p:nvPr/>
        </p:nvSpPr>
        <p:spPr>
          <a:xfrm>
            <a:off x="1175400" y="313200"/>
            <a:ext cx="2136524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4"/>
          <p:cNvSpPr/>
          <p:nvPr/>
        </p:nvSpPr>
        <p:spPr>
          <a:xfrm>
            <a:off x="2232120" y="1080000"/>
            <a:ext cx="7727760" cy="52138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3838"/>
              </a:buClr>
              <a:buFont typeface="Wingdings" pitchFamily="2" charset="2"/>
              <a:buChar char="§"/>
              <a:tabLst>
                <a:tab pos="408240" algn="l"/>
              </a:tabLst>
            </a:pPr>
            <a:r>
              <a:rPr lang="ko-KR" sz="2000" b="1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</a:t>
            </a:r>
            <a:br>
              <a:rPr lang="en-US" altLang="ko-KR" sz="2000" b="1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공사 현장의 비계 전도 추락 사고를 체험해볼 수 있다</a:t>
            </a:r>
            <a:r>
              <a:rPr lang="en-US" altLang="ko-KR" sz="160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60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  <a:tabLst>
                <a:tab pos="408240" algn="l"/>
              </a:tabLst>
            </a:pPr>
            <a:r>
              <a:rPr lang="ko-KR" sz="2000" b="1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b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공사 현장 </a:t>
            </a:r>
            <a:r>
              <a:rPr lang="ko-KR" altLang="en-US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 사고를 가상 공간에서 체험해 봄으로써 </a:t>
            </a:r>
            <a:r>
              <a:rPr lang="ko-KR" altLang="en-US" sz="1600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작업자에게</a:t>
            </a:r>
            <a:r>
              <a:rPr lang="ko-KR" altLang="en-US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위험성을 인지 시키고 안전장구의 사용을 독려할 수 있다</a:t>
            </a:r>
            <a:r>
              <a:rPr lang="en-US" altLang="ko-KR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600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sz="16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 프로젝트에서 요구되는 </a:t>
            </a:r>
            <a:r>
              <a:rPr lang="en-US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</a:t>
            </a:r>
            <a:r>
              <a:rPr lang="en-US" altLang="ko-KR" sz="1600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VR</a:t>
            </a:r>
            <a:r>
              <a:rPr lang="ko-KR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프로젝트</a:t>
            </a:r>
            <a:r>
              <a:rPr lang="ko-KR" altLang="en-US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r>
              <a:rPr lang="ko-KR" altLang="en-US" sz="1600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함으로써 포트폴리오 및 취업지원 등에 활용하도록 한다</a:t>
            </a:r>
            <a:r>
              <a:rPr lang="en-US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16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  <a:tabLst>
                <a:tab pos="408240" algn="l"/>
              </a:tabLst>
            </a:pPr>
            <a:endParaRPr lang="en-US" sz="16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  <a:tabLst>
                <a:tab pos="408240" algn="l"/>
              </a:tabLst>
            </a:pPr>
            <a:r>
              <a:rPr lang="ko-KR" sz="2000" b="1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2000" b="1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000" b="1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</a:t>
            </a:r>
            <a:b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 : </a:t>
            </a:r>
            <a:r>
              <a:rPr lang="en-US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Dell Inspiron 11</a:t>
            </a:r>
            <a:r>
              <a:rPr lang="en-US" sz="1600" spc="-151" baseline="14000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 i7 2.50Hz, Oculus Quest2</a:t>
            </a:r>
            <a:br>
              <a:rPr lang="en-US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 : </a:t>
            </a:r>
            <a:r>
              <a:rPr lang="en-US" altLang="ko-KR" sz="16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r>
              <a:rPr lang="en-US" altLang="ko-KR" sz="1600" b="0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(2021.3.0f1 LTS),  3DS Max 2022</a:t>
            </a:r>
            <a:endParaRPr lang="en-US" sz="16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2"/>
          <p:cNvSpPr/>
          <p:nvPr/>
        </p:nvSpPr>
        <p:spPr>
          <a:xfrm>
            <a:off x="228000" y="296758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endParaRPr lang="en-US" sz="40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선 연결선 1"/>
          <p:cNvSpPr/>
          <p:nvPr/>
        </p:nvSpPr>
        <p:spPr>
          <a:xfrm>
            <a:off x="3935520" y="790200"/>
            <a:ext cx="7952400" cy="36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Box 29"/>
          <p:cNvSpPr/>
          <p:nvPr/>
        </p:nvSpPr>
        <p:spPr>
          <a:xfrm>
            <a:off x="1175400" y="313200"/>
            <a:ext cx="2136524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sz="2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5"/>
          <p:cNvSpPr/>
          <p:nvPr/>
        </p:nvSpPr>
        <p:spPr>
          <a:xfrm>
            <a:off x="541080" y="1140840"/>
            <a:ext cx="282431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3B3838"/>
              </a:buClr>
            </a:pPr>
            <a:r>
              <a:rPr lang="ko-KR" sz="2000" b="1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2000" b="1" strike="noStrike" spc="-15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방식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3ds-max-icon">
            <a:extLst>
              <a:ext uri="{FF2B5EF4-FFF2-40B4-BE49-F238E27FC236}">
                <a16:creationId xmlns:a16="http://schemas.microsoft.com/office/drawing/2014/main" id="{EEA8973F-5BA5-8541-8740-6A990835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8" y="2679971"/>
            <a:ext cx="1272459" cy="12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387830" y="4118479"/>
            <a:ext cx="2086632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</a:t>
            </a:r>
            <a:r>
              <a:rPr lang="ko-KR" alt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6944546" y="2853240"/>
            <a:ext cx="1842102" cy="995760"/>
          </a:xfrm>
          <a:prstGeom prst="ellipse">
            <a:avLst/>
          </a:prstGeom>
          <a:noFill/>
          <a:ln w="36000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63000" rIns="108000" bIns="63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VR Interaction</a:t>
            </a:r>
            <a:r>
              <a:rPr lang="ko-KR" altLang="en-US" sz="1600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Toolkit</a:t>
            </a:r>
            <a:endParaRPr lang="en-US" sz="16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hoto Image">
            <a:extLst>
              <a:ext uri="{FF2B5EF4-FFF2-40B4-BE49-F238E27FC236}">
                <a16:creationId xmlns:a16="http://schemas.microsoft.com/office/drawing/2014/main" id="{0667217E-CF65-C749-891F-6D04E896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80" y="2695894"/>
            <a:ext cx="2342963" cy="124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0A171F-BE32-6142-AB65-ABB75A39D2EE}"/>
              </a:ext>
            </a:extLst>
          </p:cNvPr>
          <p:cNvSpPr/>
          <p:nvPr/>
        </p:nvSpPr>
        <p:spPr>
          <a:xfrm>
            <a:off x="3464646" y="4118479"/>
            <a:ext cx="2086632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</a:t>
            </a:r>
            <a:endParaRPr lang="en-US" altLang="ko-KR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596D6-678A-9943-97BB-F87D6582B238}"/>
              </a:ext>
            </a:extLst>
          </p:cNvPr>
          <p:cNvSpPr txBox="1"/>
          <p:nvPr/>
        </p:nvSpPr>
        <p:spPr>
          <a:xfrm>
            <a:off x="2141526" y="2748484"/>
            <a:ext cx="1410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FBX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  <a:r>
              <a:rPr lang="en-US" altLang="ko-Kore-KR" sz="1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endParaRPr lang="ko-Kore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2328113" y="3105690"/>
            <a:ext cx="1037279" cy="421020"/>
          </a:xfrm>
          <a:custGeom>
            <a:avLst/>
            <a:gdLst/>
            <a:ahLst/>
            <a:cxnLst/>
            <a:rect l="l" t="t" r="r" b="b"/>
            <a:pathLst>
              <a:path w="4001" h="1502">
                <a:moveTo>
                  <a:pt x="0" y="375"/>
                </a:moveTo>
                <a:lnTo>
                  <a:pt x="3000" y="375"/>
                </a:lnTo>
                <a:lnTo>
                  <a:pt x="3000" y="0"/>
                </a:lnTo>
                <a:lnTo>
                  <a:pt x="4000" y="750"/>
                </a:lnTo>
                <a:lnTo>
                  <a:pt x="3000" y="1501"/>
                </a:lnTo>
                <a:lnTo>
                  <a:pt x="3000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A0875C66-7CBB-6542-BD68-A7CAAC96C1ED}"/>
              </a:ext>
            </a:extLst>
          </p:cNvPr>
          <p:cNvSpPr/>
          <p:nvPr/>
        </p:nvSpPr>
        <p:spPr>
          <a:xfrm>
            <a:off x="5659892" y="3105690"/>
            <a:ext cx="1037279" cy="421020"/>
          </a:xfrm>
          <a:custGeom>
            <a:avLst/>
            <a:gdLst/>
            <a:ahLst/>
            <a:cxnLst/>
            <a:rect l="l" t="t" r="r" b="b"/>
            <a:pathLst>
              <a:path w="4001" h="1502">
                <a:moveTo>
                  <a:pt x="0" y="375"/>
                </a:moveTo>
                <a:lnTo>
                  <a:pt x="3000" y="375"/>
                </a:lnTo>
                <a:lnTo>
                  <a:pt x="3000" y="0"/>
                </a:lnTo>
                <a:lnTo>
                  <a:pt x="4000" y="750"/>
                </a:lnTo>
                <a:lnTo>
                  <a:pt x="3000" y="1501"/>
                </a:lnTo>
                <a:lnTo>
                  <a:pt x="3000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4D0474-1C18-CD42-A789-E65A41E259A0}"/>
              </a:ext>
            </a:extLst>
          </p:cNvPr>
          <p:cNvSpPr/>
          <p:nvPr/>
        </p:nvSpPr>
        <p:spPr>
          <a:xfrm>
            <a:off x="10192047" y="2847830"/>
            <a:ext cx="1842102" cy="995760"/>
          </a:xfrm>
          <a:prstGeom prst="ellipse">
            <a:avLst/>
          </a:prstGeom>
          <a:noFill/>
          <a:ln w="36000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63000" rIns="108000" bIns="63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Oculus Quest 2</a:t>
            </a:r>
            <a:endParaRPr lang="en-US" sz="16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F93A1B-1181-954E-AF78-C5B985BB6FE2}"/>
              </a:ext>
            </a:extLst>
          </p:cNvPr>
          <p:cNvSpPr/>
          <p:nvPr/>
        </p:nvSpPr>
        <p:spPr>
          <a:xfrm>
            <a:off x="7258533" y="4721144"/>
            <a:ext cx="4219900" cy="1190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 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 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VR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SDK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</a:t>
            </a: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Oculus Quest 2 </a:t>
            </a:r>
            <a:r>
              <a:rPr lang="ko-KR" altLang="en-US" sz="1800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기기를 기반으로 구동되도록 제작</a:t>
            </a:r>
            <a:endParaRPr lang="en-US" altLang="ko-KR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 29">
            <a:extLst>
              <a:ext uri="{FF2B5EF4-FFF2-40B4-BE49-F238E27FC236}">
                <a16:creationId xmlns:a16="http://schemas.microsoft.com/office/drawing/2014/main" id="{36C69C55-AF03-F6C1-238E-2BA72D3B0E6D}"/>
              </a:ext>
            </a:extLst>
          </p:cNvPr>
          <p:cNvSpPr/>
          <p:nvPr/>
        </p:nvSpPr>
        <p:spPr>
          <a:xfrm>
            <a:off x="9034023" y="3140610"/>
            <a:ext cx="1037279" cy="421020"/>
          </a:xfrm>
          <a:custGeom>
            <a:avLst/>
            <a:gdLst/>
            <a:ahLst/>
            <a:cxnLst/>
            <a:rect l="l" t="t" r="r" b="b"/>
            <a:pathLst>
              <a:path w="4001" h="1502">
                <a:moveTo>
                  <a:pt x="0" y="375"/>
                </a:moveTo>
                <a:lnTo>
                  <a:pt x="3000" y="375"/>
                </a:lnTo>
                <a:lnTo>
                  <a:pt x="3000" y="0"/>
                </a:lnTo>
                <a:lnTo>
                  <a:pt x="4000" y="750"/>
                </a:lnTo>
                <a:lnTo>
                  <a:pt x="3000" y="1501"/>
                </a:lnTo>
                <a:lnTo>
                  <a:pt x="3000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897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7"/>
          <p:cNvSpPr/>
          <p:nvPr/>
        </p:nvSpPr>
        <p:spPr>
          <a:xfrm>
            <a:off x="218880" y="2001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35"/>
          <p:cNvSpPr/>
          <p:nvPr/>
        </p:nvSpPr>
        <p:spPr>
          <a:xfrm>
            <a:off x="118512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04B18A-D880-F118-2A41-B64D779B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00864"/>
              </p:ext>
            </p:extLst>
          </p:nvPr>
        </p:nvGraphicFramePr>
        <p:xfrm>
          <a:off x="600486" y="1636087"/>
          <a:ext cx="10972788" cy="4734432"/>
        </p:xfrm>
        <a:graphic>
          <a:graphicData uri="http://schemas.openxmlformats.org/drawingml/2006/table">
            <a:tbl>
              <a:tblPr/>
              <a:tblGrid>
                <a:gridCol w="1286131">
                  <a:extLst>
                    <a:ext uri="{9D8B030D-6E8A-4147-A177-3AD203B41FA5}">
                      <a16:colId xmlns:a16="http://schemas.microsoft.com/office/drawing/2014/main" val="95693547"/>
                    </a:ext>
                  </a:extLst>
                </a:gridCol>
                <a:gridCol w="2067578">
                  <a:extLst>
                    <a:ext uri="{9D8B030D-6E8A-4147-A177-3AD203B41FA5}">
                      <a16:colId xmlns:a16="http://schemas.microsoft.com/office/drawing/2014/main" val="3529602146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989957080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444540363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2399533592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1405945944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1297173557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201340336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438332829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833131408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23452464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708231820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856033576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81278193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197262741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806051082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4043239497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608771552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791425030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4206450123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1820651167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711363760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303664872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2854805547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2371400529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039974534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218934898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1240892550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187114619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871588975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564466684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1435791373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801231043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2667810847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778667621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1210294792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2896951230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489693962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254692621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1750135129"/>
                    </a:ext>
                  </a:extLst>
                </a:gridCol>
                <a:gridCol w="195361">
                  <a:extLst>
                    <a:ext uri="{9D8B030D-6E8A-4147-A177-3AD203B41FA5}">
                      <a16:colId xmlns:a16="http://schemas.microsoft.com/office/drawing/2014/main" val="3495728696"/>
                    </a:ext>
                  </a:extLst>
                </a:gridCol>
              </a:tblGrid>
              <a:tr h="454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내용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38298"/>
                  </a:ext>
                </a:extLst>
              </a:tr>
              <a:tr h="290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49718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281404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알파 버전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알파 버전 기능 구현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87651"/>
                  </a:ext>
                </a:extLst>
              </a:tr>
              <a:tr h="4432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아트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에셋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 현장 벽체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486953"/>
                  </a:ext>
                </a:extLst>
              </a:tr>
              <a:tr h="4432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대형 구조물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514480"/>
                  </a:ext>
                </a:extLst>
              </a:tr>
              <a:tr h="4432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인터렉션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오브젝트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939052"/>
                  </a:ext>
                </a:extLst>
              </a:tr>
              <a:tr h="4432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베타 버전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버그 수정 및 기능 보완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248400"/>
                  </a:ext>
                </a:extLst>
              </a:tr>
              <a:tr h="4432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추가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12057"/>
                  </a:ext>
                </a:extLst>
              </a:tr>
              <a:tr h="4432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 추가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463164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정리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작성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42" marR="6042" marT="60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31071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AEA98E7F-1BB0-270B-E6F1-CCA4DBCD8C68}"/>
              </a:ext>
            </a:extLst>
          </p:cNvPr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9E14FE2B-FCBF-76CA-1E6B-10F1F3E3D502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타임라인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선 연결선 11">
            <a:extLst>
              <a:ext uri="{FF2B5EF4-FFF2-40B4-BE49-F238E27FC236}">
                <a16:creationId xmlns:a16="http://schemas.microsoft.com/office/drawing/2014/main" id="{1C960FFE-5902-D2C3-FDBA-9766B05495D8}"/>
              </a:ext>
            </a:extLst>
          </p:cNvPr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8714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400139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83F84F-A4DB-446C-8D24-8D5242159D41}"/>
              </a:ext>
            </a:extLst>
          </p:cNvPr>
          <p:cNvSpPr/>
          <p:nvPr/>
        </p:nvSpPr>
        <p:spPr>
          <a:xfrm>
            <a:off x="1415160" y="2792698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체험 안내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C88043-4D39-EA99-5F90-E12A41B07544}"/>
              </a:ext>
            </a:extLst>
          </p:cNvPr>
          <p:cNvSpPr/>
          <p:nvPr/>
        </p:nvSpPr>
        <p:spPr>
          <a:xfrm>
            <a:off x="3024720" y="2792698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체험 구역 진입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185A4B-19C4-1C66-7C73-D8E69ADCEB91}"/>
              </a:ext>
            </a:extLst>
          </p:cNvPr>
          <p:cNvSpPr/>
          <p:nvPr/>
        </p:nvSpPr>
        <p:spPr>
          <a:xfrm>
            <a:off x="4634280" y="2792698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현장 접근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FB60D8-A106-02F1-792F-77329C45518F}"/>
              </a:ext>
            </a:extLst>
          </p:cNvPr>
          <p:cNvSpPr/>
          <p:nvPr/>
        </p:nvSpPr>
        <p:spPr>
          <a:xfrm>
            <a:off x="6096000" y="2803066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설명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842534-3CEC-FA98-064F-CD046B80D69B}"/>
              </a:ext>
            </a:extLst>
          </p:cNvPr>
          <p:cNvSpPr/>
          <p:nvPr/>
        </p:nvSpPr>
        <p:spPr>
          <a:xfrm>
            <a:off x="7557720" y="2813434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진행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E834D6-EC72-7474-72F0-74E59DB0CB40}"/>
              </a:ext>
            </a:extLst>
          </p:cNvPr>
          <p:cNvSpPr/>
          <p:nvPr/>
        </p:nvSpPr>
        <p:spPr>
          <a:xfrm>
            <a:off x="9019440" y="2823802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 발생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4673B9-0E65-B3D7-758A-4E1A17DB4072}"/>
              </a:ext>
            </a:extLst>
          </p:cNvPr>
          <p:cNvSpPr/>
          <p:nvPr/>
        </p:nvSpPr>
        <p:spPr>
          <a:xfrm>
            <a:off x="1438882" y="4246916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 이유 설명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13EA88-A687-ED28-B81C-FD7E0792F059}"/>
              </a:ext>
            </a:extLst>
          </p:cNvPr>
          <p:cNvSpPr/>
          <p:nvPr/>
        </p:nvSpPr>
        <p:spPr>
          <a:xfrm>
            <a:off x="3024720" y="4246916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 장구 착용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58248A-3AB4-D2E7-795D-50F283C72493}"/>
              </a:ext>
            </a:extLst>
          </p:cNvPr>
          <p:cNvSpPr/>
          <p:nvPr/>
        </p:nvSpPr>
        <p:spPr>
          <a:xfrm>
            <a:off x="4634280" y="4271940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현장 접근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9679B8-01A7-8283-BCCE-12B0C8447149}"/>
              </a:ext>
            </a:extLst>
          </p:cNvPr>
          <p:cNvSpPr/>
          <p:nvPr/>
        </p:nvSpPr>
        <p:spPr>
          <a:xfrm>
            <a:off x="6243840" y="4296964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 장구 사용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67A66D-3AB0-5AFA-55DD-0F6A5F09D86C}"/>
              </a:ext>
            </a:extLst>
          </p:cNvPr>
          <p:cNvSpPr/>
          <p:nvPr/>
        </p:nvSpPr>
        <p:spPr>
          <a:xfrm>
            <a:off x="7853400" y="4321988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진행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E47231-CD63-F522-8D0E-19980F10C2CD}"/>
              </a:ext>
            </a:extLst>
          </p:cNvPr>
          <p:cNvSpPr/>
          <p:nvPr/>
        </p:nvSpPr>
        <p:spPr>
          <a:xfrm>
            <a:off x="9272367" y="4347012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 방지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58A24C-DA17-C882-63EA-6CF8E8D20844}"/>
              </a:ext>
            </a:extLst>
          </p:cNvPr>
          <p:cNvSpPr/>
          <p:nvPr/>
        </p:nvSpPr>
        <p:spPr>
          <a:xfrm>
            <a:off x="1438882" y="5519520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 방지 이유 설명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C36EAD-A3B0-A072-A7A5-4AC8014EEE52}"/>
              </a:ext>
            </a:extLst>
          </p:cNvPr>
          <p:cNvSpPr/>
          <p:nvPr/>
        </p:nvSpPr>
        <p:spPr>
          <a:xfrm>
            <a:off x="3048442" y="5518150"/>
            <a:ext cx="160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체험 종료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37">
            <a:extLst>
              <a:ext uri="{FF2B5EF4-FFF2-40B4-BE49-F238E27FC236}">
                <a16:creationId xmlns:a16="http://schemas.microsoft.com/office/drawing/2014/main" id="{2D4DA23B-DAE8-4517-A74D-CAD9164E7AEB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시나리오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17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1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선 연결선 3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TextBox 33"/>
          <p:cNvSpPr/>
          <p:nvPr/>
        </p:nvSpPr>
        <p:spPr>
          <a:xfrm>
            <a:off x="1177200" y="821520"/>
            <a:ext cx="3682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 버전 기능 구현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34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36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37"/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VR</a:t>
            </a:r>
            <a:r>
              <a:rPr lang="ko-KR" altLang="en-US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Interaction Toolkit </a:t>
            </a:r>
            <a:r>
              <a:rPr lang="ko-KR" altLang="en-US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세팅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5508000" y="1368000"/>
            <a:ext cx="6443640" cy="476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2000" b="1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세팅 순서 및 내용</a:t>
            </a: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빌드로 바꾼다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 비율을 세로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FHD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바꿔준다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Project Settings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들어가서 </a:t>
            </a:r>
            <a:endParaRPr lang="en-US" sz="15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XR Plugin Management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XR </a:t>
            </a:r>
            <a:r>
              <a:rPr lang="ko-KR" sz="15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플러그인을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설치한다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탭에서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 Core 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체크한다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업데이트가 뜨면 업데이트한다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한번은 </a:t>
            </a:r>
            <a:r>
              <a:rPr lang="ko-KR" sz="15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껏다가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15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켜주는것이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좋음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Package Manager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들어가서 상단 리스트를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 Registry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sz="15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sz="15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바꾼후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 Foundation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설치한다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(AR Core XR Plugin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XR Plugin Management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깔려 있음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Project Settings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Player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항목의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Vulkan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지워준다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minimum API Level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7.0 </a:t>
            </a:r>
            <a:r>
              <a:rPr lang="ko-KR" sz="15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바꿔준다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Scripting Backend </a:t>
            </a:r>
            <a:r>
              <a:rPr lang="ko-KR" sz="15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IL2CPP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바꿔준다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ARM64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체크박스를 체크해 준다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 Multithreaded Rendering </a:t>
            </a:r>
            <a:r>
              <a:rPr lang="ko-KR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항목의 체크박스를 해제한다</a:t>
            </a:r>
            <a:r>
              <a:rPr lang="en-US" sz="1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87" name="그림 186"/>
          <p:cNvPicPr/>
          <p:nvPr/>
        </p:nvPicPr>
        <p:blipFill>
          <a:blip r:embed="rId2"/>
          <a:stretch/>
        </p:blipFill>
        <p:spPr>
          <a:xfrm>
            <a:off x="561960" y="1621800"/>
            <a:ext cx="2137680" cy="20314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88" name="그림 187"/>
          <p:cNvPicPr/>
          <p:nvPr/>
        </p:nvPicPr>
        <p:blipFill>
          <a:blip r:embed="rId3"/>
          <a:stretch/>
        </p:blipFill>
        <p:spPr>
          <a:xfrm>
            <a:off x="2781000" y="1615680"/>
            <a:ext cx="2618640" cy="20030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89" name="그림 188"/>
          <p:cNvPicPr/>
          <p:nvPr/>
        </p:nvPicPr>
        <p:blipFill>
          <a:blip r:embed="rId4"/>
          <a:stretch/>
        </p:blipFill>
        <p:spPr>
          <a:xfrm>
            <a:off x="561960" y="3744000"/>
            <a:ext cx="3959640" cy="2735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18"/>
          <p:cNvSpPr/>
          <p:nvPr/>
        </p:nvSpPr>
        <p:spPr>
          <a:xfrm>
            <a:off x="228000" y="31320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01C3BF-3CC7-C846-B0A4-E0EA59785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8" y="2044640"/>
            <a:ext cx="5641463" cy="3754187"/>
          </a:xfrm>
          <a:prstGeom prst="rect">
            <a:avLst/>
          </a:prstGeom>
        </p:spPr>
      </p:pic>
      <p:sp>
        <p:nvSpPr>
          <p:cNvPr id="223" name="직선 연결선 6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46"/>
          <p:cNvSpPr/>
          <p:nvPr/>
        </p:nvSpPr>
        <p:spPr>
          <a:xfrm>
            <a:off x="1177200" y="821520"/>
            <a:ext cx="3682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 버전 기능 구현</a:t>
            </a:r>
            <a:endParaRPr lang="en-US" altLang="ko-KR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47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TextBox 48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615309" y="204464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스크린의 가로 세로 해상도를 반으로 나누어 중앙 지점의 값을 도출 후 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Ray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출력할 기준 위치로 지정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직선 연결선[R] 229"/>
          <p:cNvSpPr/>
          <p:nvPr/>
        </p:nvSpPr>
        <p:spPr>
          <a:xfrm flipV="1">
            <a:off x="4971393" y="2355066"/>
            <a:ext cx="1641085" cy="3858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C8FE35-242C-1245-93B1-D12F9BB11F15}"/>
              </a:ext>
            </a:extLst>
          </p:cNvPr>
          <p:cNvSpPr/>
          <p:nvPr/>
        </p:nvSpPr>
        <p:spPr>
          <a:xfrm>
            <a:off x="6615309" y="3769001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지정한 중앙 지점에서 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Ray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발사 후 충돌 위치에 </a:t>
            </a:r>
            <a:r>
              <a:rPr lang="ko-KR" altLang="en-US" sz="1400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마커를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생성해 모델링 생성 위치를 가늠할 수 있게 함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선 연결선[R] 20">
            <a:extLst>
              <a:ext uri="{FF2B5EF4-FFF2-40B4-BE49-F238E27FC236}">
                <a16:creationId xmlns:a16="http://schemas.microsoft.com/office/drawing/2014/main" id="{04ADE07E-EFFE-8A4F-84D7-2BC74C51FF41}"/>
              </a:ext>
            </a:extLst>
          </p:cNvPr>
          <p:cNvSpPr/>
          <p:nvPr/>
        </p:nvSpPr>
        <p:spPr>
          <a:xfrm flipV="1">
            <a:off x="5065986" y="4035971"/>
            <a:ext cx="1546013" cy="81762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44A31506-A761-7F07-EFEB-BB2EED8713E3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 </a:t>
            </a:r>
            <a:r>
              <a:rPr lang="en-US" altLang="ko-KR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단계별 진행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18"/>
          <p:cNvSpPr/>
          <p:nvPr/>
        </p:nvSpPr>
        <p:spPr>
          <a:xfrm>
            <a:off x="228000" y="31320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01C3BF-3CC7-C846-B0A4-E0EA59785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8" y="2044640"/>
            <a:ext cx="5641463" cy="3754187"/>
          </a:xfrm>
          <a:prstGeom prst="rect">
            <a:avLst/>
          </a:prstGeom>
        </p:spPr>
      </p:pic>
      <p:sp>
        <p:nvSpPr>
          <p:cNvPr id="223" name="직선 연결선 6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46"/>
          <p:cNvSpPr/>
          <p:nvPr/>
        </p:nvSpPr>
        <p:spPr>
          <a:xfrm>
            <a:off x="1177200" y="821520"/>
            <a:ext cx="3682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 버전 기능 구현</a:t>
            </a:r>
            <a:endParaRPr lang="en-US" altLang="ko-KR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47"/>
          <p:cNvSpPr/>
          <p:nvPr/>
        </p:nvSpPr>
        <p:spPr>
          <a:xfrm>
            <a:off x="255960" y="198000"/>
            <a:ext cx="1159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endParaRPr lang="en-US" sz="4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TextBox 48"/>
          <p:cNvSpPr/>
          <p:nvPr/>
        </p:nvSpPr>
        <p:spPr>
          <a:xfrm>
            <a:off x="1179000" y="313200"/>
            <a:ext cx="286069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615309" y="204464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스크린의 가로 세로 해상도를 반으로 나누어 중앙 지점의 값을 도출 후 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Ray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출력할 기준 위치로 지정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직선 연결선[R] 229"/>
          <p:cNvSpPr/>
          <p:nvPr/>
        </p:nvSpPr>
        <p:spPr>
          <a:xfrm flipV="1">
            <a:off x="4971393" y="2355066"/>
            <a:ext cx="1641085" cy="3858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C8FE35-242C-1245-93B1-D12F9BB11F15}"/>
              </a:ext>
            </a:extLst>
          </p:cNvPr>
          <p:cNvSpPr/>
          <p:nvPr/>
        </p:nvSpPr>
        <p:spPr>
          <a:xfrm>
            <a:off x="6615309" y="3769001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지정한 중앙 지점에서 </a:t>
            </a:r>
            <a:r>
              <a:rPr lang="en-US" altLang="ko-KR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Ray 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발사 후 충돌 위치에 </a:t>
            </a:r>
            <a:r>
              <a:rPr lang="ko-KR" altLang="en-US" sz="1400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마커를</a:t>
            </a:r>
            <a:r>
              <a:rPr lang="ko-KR" altLang="en-US" sz="1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생성해 모델링 생성 위치를 가늠할 수 있게 함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선 연결선[R] 20">
            <a:extLst>
              <a:ext uri="{FF2B5EF4-FFF2-40B4-BE49-F238E27FC236}">
                <a16:creationId xmlns:a16="http://schemas.microsoft.com/office/drawing/2014/main" id="{04ADE07E-EFFE-8A4F-84D7-2BC74C51FF41}"/>
              </a:ext>
            </a:extLst>
          </p:cNvPr>
          <p:cNvSpPr/>
          <p:nvPr/>
        </p:nvSpPr>
        <p:spPr>
          <a:xfrm flipV="1">
            <a:off x="5065986" y="4035971"/>
            <a:ext cx="1546013" cy="81762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44A31506-A761-7F07-EFEB-BB2EED8713E3}"/>
              </a:ext>
            </a:extLst>
          </p:cNvPr>
          <p:cNvSpPr/>
          <p:nvPr/>
        </p:nvSpPr>
        <p:spPr>
          <a:xfrm>
            <a:off x="835560" y="1092632"/>
            <a:ext cx="8254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거푸집 잡기 및 제거</a:t>
            </a:r>
            <a:endParaRPr lang="en-US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61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2449</TotalTime>
  <Words>1309</Words>
  <Application>Microsoft Office PowerPoint</Application>
  <PresentationFormat>와이드스크린</PresentationFormat>
  <Paragraphs>581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맑은 고딕</vt:lpstr>
      <vt:lpstr>바탕</vt:lpstr>
      <vt:lpstr>Arial</vt:lpstr>
      <vt:lpstr>Calibri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김다은</dc:creator>
  <dc:description/>
  <cp:lastModifiedBy>김 성수</cp:lastModifiedBy>
  <cp:revision>278</cp:revision>
  <dcterms:created xsi:type="dcterms:W3CDTF">2014-04-29T00:37:20Z</dcterms:created>
  <dcterms:modified xsi:type="dcterms:W3CDTF">2022-05-08T15:06:43Z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와이드스크린</vt:lpwstr>
  </property>
  <property fmtid="{D5CDD505-2E9C-101B-9397-08002B2CF9AE}" pid="4" name="Slides">
    <vt:i4>13</vt:i4>
  </property>
</Properties>
</file>