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3"/>
  </p:notesMasterIdLst>
  <p:handoutMasterIdLst>
    <p:handoutMasterId r:id="rId14"/>
  </p:handoutMasterIdLst>
  <p:sldIdLst>
    <p:sldId id="816" r:id="rId3"/>
    <p:sldId id="818" r:id="rId4"/>
    <p:sldId id="817" r:id="rId5"/>
    <p:sldId id="819" r:id="rId6"/>
    <p:sldId id="820" r:id="rId7"/>
    <p:sldId id="821" r:id="rId8"/>
    <p:sldId id="822" r:id="rId9"/>
    <p:sldId id="823" r:id="rId10"/>
    <p:sldId id="824" r:id="rId11"/>
    <p:sldId id="825" r:id="rId12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6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3CC"/>
    <a:srgbClr val="000000"/>
    <a:srgbClr val="FF3399"/>
    <a:srgbClr val="6600CC"/>
    <a:srgbClr val="339933"/>
    <a:srgbClr val="FF3300"/>
    <a:srgbClr val="3366CC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81" autoAdjust="0"/>
  </p:normalViewPr>
  <p:slideViewPr>
    <p:cSldViewPr>
      <p:cViewPr varScale="1">
        <p:scale>
          <a:sx n="68" d="100"/>
          <a:sy n="68" d="100"/>
        </p:scale>
        <p:origin x="432" y="36"/>
      </p:cViewPr>
      <p:guideLst>
        <p:guide orient="horz" pos="215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3342" y="-120"/>
      </p:cViewPr>
      <p:guideLst>
        <p:guide orient="horz" pos="286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3B16A-A135-4C67-9BF6-9E7D217582B0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6F5B5-E3AE-43FD-BFEC-EBBB78EF41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215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fld id="{0D1E2EF4-146E-47B5-A412-FFD548A1AB6A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97A7-1BE0-4AC0-AD40-2513F829F866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F422-645C-4ED4-8734-7D79135394D0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85CA-05B2-4046-AF45-4F61C14579FA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gray">
          <a:xfrm>
            <a:off x="0" y="3124200"/>
            <a:ext cx="7086600" cy="76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ltGray">
          <a:xfrm>
            <a:off x="7086600" y="3124200"/>
            <a:ext cx="2057400" cy="76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gray">
          <a:xfrm rot="5400000">
            <a:off x="163513" y="3352800"/>
            <a:ext cx="381000" cy="228600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gray">
          <a:xfrm rot="5400000">
            <a:off x="468313" y="3352800"/>
            <a:ext cx="381000" cy="228600"/>
          </a:xfrm>
          <a:prstGeom prst="triangle">
            <a:avLst>
              <a:gd name="adj" fmla="val 50000"/>
            </a:avLst>
          </a:prstGeom>
          <a:solidFill>
            <a:schemeClr val="bg2">
              <a:alpha val="83920"/>
            </a:schemeClr>
          </a:soli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gray">
          <a:xfrm rot="5400000">
            <a:off x="773113" y="3352800"/>
            <a:ext cx="381000" cy="228600"/>
          </a:xfrm>
          <a:prstGeom prst="triangle">
            <a:avLst>
              <a:gd name="adj" fmla="val 50000"/>
            </a:avLst>
          </a:prstGeom>
          <a:solidFill>
            <a:schemeClr val="bg2">
              <a:alpha val="56078"/>
            </a:schemeClr>
          </a:soli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gray">
          <a:xfrm rot="5400000">
            <a:off x="1077913" y="3352800"/>
            <a:ext cx="381000" cy="228600"/>
          </a:xfrm>
          <a:prstGeom prst="triangle">
            <a:avLst>
              <a:gd name="adj" fmla="val 50000"/>
            </a:avLst>
          </a:prstGeom>
          <a:solidFill>
            <a:schemeClr val="bg2">
              <a:alpha val="27058"/>
            </a:schemeClr>
          </a:soli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0" y="1295400"/>
          <a:ext cx="423545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" r:id="rId3" imgW="6007100" imgH="2743200" progId="Photoshop.Image.6">
                  <p:embed/>
                </p:oleObj>
              </mc:Choice>
              <mc:Fallback>
                <p:oleObj r:id="rId3" imgW="6007100" imgH="2743200" progId="Photoshop.Image.6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1295400"/>
                        <a:ext cx="4235450" cy="182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9"/>
          <p:cNvGraphicFramePr>
            <a:graphicFrameLocks noChangeAspect="1"/>
          </p:cNvGraphicFramePr>
          <p:nvPr/>
        </p:nvGraphicFramePr>
        <p:xfrm>
          <a:off x="7086600" y="1295400"/>
          <a:ext cx="20574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" r:id="rId5" imgW="5753100" imgH="4356100" progId="Photoshop.Image.6">
                  <p:embed/>
                </p:oleObj>
              </mc:Choice>
              <mc:Fallback>
                <p:oleObj r:id="rId5" imgW="5753100" imgH="4356100" progId="Photoshop.Image.6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/>
                      <a:srcRect r="21930"/>
                      <a:stretch>
                        <a:fillRect/>
                      </a:stretch>
                    </p:blipFill>
                    <p:spPr>
                      <a:xfrm>
                        <a:off x="7086600" y="1295400"/>
                        <a:ext cx="2057400" cy="182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10"/>
          <p:cNvGraphicFramePr>
            <a:graphicFrameLocks noChangeAspect="1"/>
          </p:cNvGraphicFramePr>
          <p:nvPr/>
        </p:nvGraphicFramePr>
        <p:xfrm>
          <a:off x="4256088" y="1295400"/>
          <a:ext cx="2805112" cy="183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" r:id="rId7" imgW="3556000" imgH="2540000" progId="Photoshop.Image.6">
                  <p:embed/>
                </p:oleObj>
              </mc:Choice>
              <mc:Fallback>
                <p:oleObj r:id="rId7" imgW="3556000" imgH="2540000" progId="Photoshop.Image.6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56088" y="1295400"/>
                        <a:ext cx="2805112" cy="1830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0" y="1295400"/>
            <a:ext cx="9144000" cy="1828800"/>
          </a:xfrm>
          <a:prstGeom prst="rect">
            <a:avLst/>
          </a:prstGeom>
          <a:solidFill>
            <a:schemeClr val="accent1">
              <a:alpha val="27843"/>
            </a:schemeClr>
          </a:soli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67864EE2-EAB3-4814-A7EB-820BD7610F1E}" type="slidenum">
              <a:rPr lang="en-US" altLang="zh-CN" smtClean="0"/>
              <a:t>‹#›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90550"/>
            <a:ext cx="2057400" cy="57340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90550"/>
            <a:ext cx="6019800" cy="57340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590550"/>
            <a:ext cx="8229600" cy="5734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FD30760-BD46-4605-A97D-5F581E5FF27B}" type="slidenum"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F95A-A2B4-44EA-AA2F-BCF61930CCB6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45032-ECC7-40E3-9D62-0C07379796D4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0E8A-10DE-4D9C-8CF8-A9163F4655C8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EC76C-D154-405A-9147-E79A1B5BC172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7AF016A1-9F15-429F-9EFD-84004B73C732}" type="slidenum">
              <a:rPr lang="en-US" altLang="zh-CN" smtClean="0"/>
              <a:t>‹#›</a:t>
            </a:fld>
            <a:r>
              <a:rPr lang="en-US" altLang="zh-CN"/>
              <a:t>/29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F0631-DC23-48F2-899A-4F881ED23345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D206-56D3-47F7-A2D3-27C420DB58D1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DD41-1E0E-46B0-ABE7-D5048A3DF737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gray">
          <a:xfrm>
            <a:off x="1447800" y="561975"/>
            <a:ext cx="7696200" cy="6461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ltGray">
          <a:xfrm>
            <a:off x="0" y="558800"/>
            <a:ext cx="1447800" cy="660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gray">
          <a:xfrm rot="5400000">
            <a:off x="239713" y="185738"/>
            <a:ext cx="381000" cy="228600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gray">
          <a:xfrm rot="5400000">
            <a:off x="544513" y="185738"/>
            <a:ext cx="381000" cy="228600"/>
          </a:xfrm>
          <a:prstGeom prst="triangle">
            <a:avLst>
              <a:gd name="adj" fmla="val 50000"/>
            </a:avLst>
          </a:prstGeom>
          <a:solidFill>
            <a:schemeClr val="bg2">
              <a:alpha val="83920"/>
            </a:schemeClr>
          </a:soli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gray">
          <a:xfrm rot="5400000">
            <a:off x="849313" y="185738"/>
            <a:ext cx="381000" cy="228600"/>
          </a:xfrm>
          <a:prstGeom prst="triangle">
            <a:avLst>
              <a:gd name="adj" fmla="val 50000"/>
            </a:avLst>
          </a:prstGeom>
          <a:solidFill>
            <a:schemeClr val="bg2">
              <a:alpha val="56078"/>
            </a:schemeClr>
          </a:soli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gray">
          <a:xfrm rot="5400000">
            <a:off x="1154113" y="185738"/>
            <a:ext cx="381000" cy="228600"/>
          </a:xfrm>
          <a:prstGeom prst="triangle">
            <a:avLst>
              <a:gd name="adj" fmla="val 50000"/>
            </a:avLst>
          </a:prstGeom>
          <a:solidFill>
            <a:schemeClr val="bg2">
              <a:alpha val="27058"/>
            </a:schemeClr>
          </a:soli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Rectangle 9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081" name="Rectangle 13"/>
          <p:cNvSpPr>
            <a:spLocks noGrp="1"/>
          </p:cNvSpPr>
          <p:nvPr>
            <p:ph type="title"/>
          </p:nvPr>
        </p:nvSpPr>
        <p:spPr>
          <a:xfrm>
            <a:off x="1885950" y="590550"/>
            <a:ext cx="5943600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142852"/>
            <a:ext cx="4000528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一、指针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4348" y="585691"/>
            <a:ext cx="8178132" cy="1003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C</a:t>
            </a:r>
            <a:r>
              <a:rPr lang="zh-CN" altLang="en-US" sz="16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语言中的指针是一种数据类型，比如说我们用</a:t>
            </a:r>
            <a:r>
              <a:rPr lang="en-US" altLang="zh-CN" sz="16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int *a</a:t>
            </a:r>
            <a:r>
              <a:rPr lang="zh-CN" altLang="en-US" sz="16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，就定义了一个指针</a:t>
            </a:r>
            <a:r>
              <a:rPr lang="en-US" altLang="zh-CN" sz="16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a</a:t>
            </a:r>
            <a:r>
              <a:rPr lang="zh-CN" altLang="en-US" sz="16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，它指向一个</a:t>
            </a:r>
            <a:r>
              <a:rPr lang="en-US" altLang="zh-CN" sz="16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int</a:t>
            </a:r>
            <a:r>
              <a:rPr lang="zh-CN" altLang="en-US" sz="16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类型的数。但是这个指针是未初始化的。所以，一般的，可以在创建指针时初始化它，以免出错。在还不知道它该指向谁的时候，可以就这样创建。</a:t>
            </a:r>
          </a:p>
          <a:p>
            <a:pPr algn="l"/>
            <a:endParaRPr lang="zh-CN" altLang="en-US" sz="1600" b="0" dirty="0">
              <a:solidFill>
                <a:schemeClr val="tx1"/>
              </a:solidFill>
              <a:latin typeface="+mn-ea"/>
              <a:ea typeface="+mn-ea"/>
              <a:cs typeface="Consolas" panose="020B0609020204030204" pitchFamily="49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96" y="1557144"/>
            <a:ext cx="7605408" cy="1003352"/>
          </a:xfrm>
          <a:prstGeom prst="rect">
            <a:avLst/>
          </a:prstGeom>
        </p:spPr>
      </p:pic>
      <p:sp>
        <p:nvSpPr>
          <p:cNvPr id="7" name="TextBox 3"/>
          <p:cNvSpPr txBox="1"/>
          <p:nvPr/>
        </p:nvSpPr>
        <p:spPr>
          <a:xfrm>
            <a:off x="683568" y="3001712"/>
            <a:ext cx="8178132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指针它所指的地方就是一个地址，它本身也是个变量，所以它本身也是个地址，所以也有指向指针的指针，我们称之为二级指针。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289" y="3768797"/>
            <a:ext cx="7584415" cy="1255130"/>
          </a:xfrm>
          <a:prstGeom prst="rect">
            <a:avLst/>
          </a:prstGeom>
        </p:spPr>
      </p:pic>
      <p:sp>
        <p:nvSpPr>
          <p:cNvPr id="9" name="TextBox 3"/>
          <p:cNvSpPr txBox="1"/>
          <p:nvPr/>
        </p:nvSpPr>
        <p:spPr>
          <a:xfrm>
            <a:off x="672839" y="5472774"/>
            <a:ext cx="817813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 这段代码中</a:t>
            </a:r>
            <a:r>
              <a:rPr lang="en-US" altLang="zh-CN" sz="1600" b="0" dirty="0" err="1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ptr</a:t>
            </a:r>
            <a:r>
              <a:rPr lang="zh-CN" altLang="en-US" sz="16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就是一个二级指针，最后输出的结果为</a:t>
            </a:r>
            <a:r>
              <a:rPr lang="en-US" altLang="zh-CN" sz="16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4 4 4</a:t>
            </a:r>
            <a:r>
              <a:rPr lang="zh-CN" altLang="en-US" sz="16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。</a:t>
            </a:r>
            <a:endParaRPr lang="en-US" altLang="zh-CN" sz="1600" b="0" dirty="0">
              <a:solidFill>
                <a:schemeClr val="tx1"/>
              </a:solidFill>
              <a:latin typeface="+mn-ea"/>
              <a:ea typeface="+mn-ea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142852"/>
            <a:ext cx="4000528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typedef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3"/>
          <p:cNvSpPr txBox="1"/>
          <p:nvPr/>
        </p:nvSpPr>
        <p:spPr>
          <a:xfrm>
            <a:off x="720080" y="2708920"/>
            <a:ext cx="8460432" cy="4204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以上代码可以分解为：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	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ea typeface="+mn-ea"/>
                <a:cs typeface="Consolas" panose="020B0609020204030204" pitchFamily="49" charset="0"/>
              </a:rPr>
              <a:t>typedef struct node </a:t>
            </a:r>
            <a:r>
              <a:rPr lang="en-US" altLang="zh-CN" sz="1600" dirty="0" err="1">
                <a:solidFill>
                  <a:srgbClr val="FF0000"/>
                </a:solidFill>
                <a:latin typeface="+mn-ea"/>
                <a:ea typeface="+mn-ea"/>
                <a:cs typeface="Consolas" panose="020B0609020204030204" pitchFamily="49" charset="0"/>
              </a:rPr>
              <a:t>linknode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ea typeface="+mn-ea"/>
                <a:cs typeface="Consolas" panose="020B0609020204030204" pitchFamily="49" charset="0"/>
              </a:rPr>
              <a:t>; </a:t>
            </a:r>
            <a:r>
              <a:rPr lang="en-US" altLang="zh-CN" sz="16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//</a:t>
            </a:r>
            <a:r>
              <a:rPr lang="zh-CN" altLang="en-US" sz="16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将结构体类型</a:t>
            </a:r>
            <a:r>
              <a:rPr lang="en-US" altLang="zh-CN" sz="16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struct node</a:t>
            </a:r>
            <a:r>
              <a:rPr lang="zh-CN" altLang="en-US" sz="16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重命名为</a:t>
            </a:r>
            <a:r>
              <a:rPr lang="en-US" altLang="zh-CN" sz="1600" b="0" dirty="0" err="1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linknode</a:t>
            </a:r>
            <a:endParaRPr lang="en-US" altLang="zh-CN" sz="1600" b="0" dirty="0">
              <a:solidFill>
                <a:schemeClr val="tx1"/>
              </a:solidFill>
              <a:latin typeface="+mn-ea"/>
              <a:ea typeface="+mn-ea"/>
              <a:cs typeface="Consolas" panose="020B0609020204030204" pitchFamily="49" charset="0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	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ea typeface="+mn-ea"/>
                <a:cs typeface="Consolas" panose="020B0609020204030204" pitchFamily="49" charset="0"/>
              </a:rPr>
              <a:t>typedef struct node *</a:t>
            </a:r>
            <a:r>
              <a:rPr lang="en-US" altLang="zh-CN" sz="1600" dirty="0" err="1">
                <a:solidFill>
                  <a:srgbClr val="FF0000"/>
                </a:solidFill>
                <a:latin typeface="+mn-ea"/>
                <a:ea typeface="+mn-ea"/>
                <a:cs typeface="Consolas" panose="020B0609020204030204" pitchFamily="49" charset="0"/>
              </a:rPr>
              <a:t>linklist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ea typeface="+mn-ea"/>
                <a:cs typeface="Consolas" panose="020B0609020204030204" pitchFamily="49" charset="0"/>
              </a:rPr>
              <a:t>; </a:t>
            </a:r>
            <a:r>
              <a:rPr lang="en-US" altLang="zh-CN" sz="16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//</a:t>
            </a:r>
            <a:r>
              <a:rPr lang="zh-CN" altLang="en-US" sz="16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将</a:t>
            </a:r>
            <a:r>
              <a:rPr lang="en-US" altLang="zh-CN" sz="16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struct node *</a:t>
            </a:r>
            <a:r>
              <a:rPr lang="zh-CN" altLang="en-US" sz="16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重命名为</a:t>
            </a:r>
            <a:r>
              <a:rPr lang="en-US" altLang="zh-CN" sz="1600" b="0" dirty="0" err="1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linklist</a:t>
            </a:r>
            <a:endParaRPr lang="en-US" altLang="zh-CN" sz="1600" b="0" dirty="0">
              <a:solidFill>
                <a:schemeClr val="tx1"/>
              </a:solidFill>
              <a:latin typeface="+mn-ea"/>
              <a:ea typeface="+mn-ea"/>
              <a:cs typeface="Consolas" panose="020B0609020204030204" pitchFamily="49" charset="0"/>
            </a:endParaRPr>
          </a:p>
          <a:p>
            <a:pPr algn="l"/>
            <a:endParaRPr lang="en-US" altLang="zh-CN" sz="1600" b="0" dirty="0">
              <a:solidFill>
                <a:schemeClr val="tx1"/>
              </a:solidFill>
              <a:latin typeface="+mn-ea"/>
              <a:ea typeface="+mn-ea"/>
              <a:cs typeface="Consolas" panose="020B0609020204030204" pitchFamily="49" charset="0"/>
            </a:endParaRPr>
          </a:p>
          <a:p>
            <a:pPr algn="l"/>
            <a:r>
              <a:rPr lang="zh-CN" altLang="en-US" sz="16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创建单链表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	</a:t>
            </a:r>
            <a:r>
              <a:rPr lang="en-US" altLang="zh-CN" sz="1600" b="0" dirty="0" err="1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linklist</a:t>
            </a:r>
            <a:r>
              <a:rPr lang="en-US" altLang="zh-CN" sz="16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 L; //</a:t>
            </a:r>
            <a:r>
              <a:rPr lang="zh-CN" altLang="en-US" sz="16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等价于 </a:t>
            </a:r>
            <a:r>
              <a:rPr lang="en-US" altLang="zh-CN" sz="16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struct node * L</a:t>
            </a:r>
          </a:p>
          <a:p>
            <a:pPr algn="l"/>
            <a:endParaRPr lang="en-US" altLang="zh-CN" sz="1600" b="0" dirty="0">
              <a:solidFill>
                <a:schemeClr val="tx1"/>
              </a:solidFill>
              <a:latin typeface="+mn-ea"/>
              <a:ea typeface="+mn-ea"/>
              <a:cs typeface="Consolas" panose="020B0609020204030204" pitchFamily="49" charset="0"/>
            </a:endParaRPr>
          </a:p>
          <a:p>
            <a:pPr algn="l"/>
            <a:r>
              <a:rPr lang="zh-CN" altLang="en-US" sz="16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可以理解为，通过</a:t>
            </a:r>
            <a:r>
              <a:rPr lang="en-US" altLang="zh-CN" sz="16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typedef</a:t>
            </a:r>
            <a:r>
              <a:rPr lang="zh-CN" altLang="en-US" sz="16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，将</a:t>
            </a:r>
            <a:r>
              <a:rPr lang="en-US" altLang="zh-CN" sz="16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struct node *</a:t>
            </a:r>
            <a:r>
              <a:rPr lang="zh-CN" altLang="en-US" sz="16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替换为</a:t>
            </a:r>
            <a:r>
              <a:rPr lang="en-US" altLang="zh-CN" sz="1600" b="0" dirty="0" err="1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linklist</a:t>
            </a:r>
            <a:r>
              <a:rPr lang="en-US" altLang="zh-CN" sz="16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,</a:t>
            </a:r>
            <a:r>
              <a:rPr lang="zh-CN" altLang="en-US" sz="16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当我们在使用</a:t>
            </a:r>
            <a:r>
              <a:rPr lang="en-US" altLang="zh-CN" sz="1600" b="0" dirty="0" err="1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LinkList</a:t>
            </a:r>
            <a:r>
              <a:rPr lang="en-US" altLang="zh-CN" sz="16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 L</a:t>
            </a:r>
            <a:r>
              <a:rPr lang="zh-CN" altLang="en-US" sz="16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定义变量时，实际上就是在使用 </a:t>
            </a:r>
            <a:r>
              <a:rPr lang="en-US" altLang="zh-CN" sz="16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struct node * L</a:t>
            </a:r>
            <a:r>
              <a:rPr lang="zh-CN" altLang="en-US" sz="16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定义变量。使得以后想定义指向</a:t>
            </a:r>
            <a:r>
              <a:rPr lang="en-US" altLang="zh-CN" sz="16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struct node</a:t>
            </a:r>
            <a:r>
              <a:rPr lang="zh-CN" altLang="en-US" sz="16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类型的指针变量时，不需要写</a:t>
            </a:r>
            <a:r>
              <a:rPr lang="en-US" altLang="zh-CN" sz="16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struct node * ,</a:t>
            </a:r>
            <a:r>
              <a:rPr lang="zh-CN" altLang="en-US" sz="16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只需要使用</a:t>
            </a:r>
            <a:r>
              <a:rPr lang="en-US" altLang="zh-CN" sz="1600" b="0" dirty="0" err="1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LinkList</a:t>
            </a:r>
            <a:r>
              <a:rPr lang="zh-CN" altLang="en-US" sz="16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，减少了代码的书写。</a:t>
            </a:r>
            <a:endParaRPr lang="en-US" altLang="zh-CN" sz="1600" b="0" dirty="0">
              <a:solidFill>
                <a:schemeClr val="tx1"/>
              </a:solidFill>
              <a:latin typeface="+mn-ea"/>
              <a:ea typeface="+mn-ea"/>
              <a:cs typeface="Consolas" panose="020B0609020204030204" pitchFamily="49" charset="0"/>
            </a:endParaRPr>
          </a:p>
          <a:p>
            <a:pPr algn="l"/>
            <a:endParaRPr lang="en-US" altLang="zh-CN" sz="1600" b="0" dirty="0">
              <a:solidFill>
                <a:schemeClr val="tx1"/>
              </a:solidFill>
              <a:latin typeface="+mn-ea"/>
              <a:ea typeface="+mn-ea"/>
              <a:cs typeface="Consolas" panose="020B0609020204030204" pitchFamily="49" charset="0"/>
            </a:endParaRPr>
          </a:p>
          <a:p>
            <a:pPr algn="l"/>
            <a:r>
              <a:rPr lang="zh-CN" altLang="en-US" sz="16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后续</a:t>
            </a:r>
            <a:r>
              <a:rPr lang="en-US" altLang="zh-CN" sz="16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malloc</a:t>
            </a:r>
            <a:r>
              <a:rPr lang="zh-CN" altLang="en-US" sz="16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时候，返回值为</a:t>
            </a:r>
            <a:r>
              <a:rPr lang="en-US" altLang="zh-CN" sz="16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void*</a:t>
            </a:r>
            <a:r>
              <a:rPr lang="zh-CN" altLang="en-US" sz="16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型，写法如下：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	</a:t>
            </a:r>
            <a:r>
              <a:rPr lang="en-US" altLang="zh-CN" sz="1600" b="0" dirty="0" err="1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linklist</a:t>
            </a:r>
            <a:r>
              <a:rPr lang="en-US" altLang="zh-CN" sz="16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 L;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	L = (</a:t>
            </a:r>
            <a:r>
              <a:rPr lang="en-US" altLang="zh-CN" sz="1600" b="0" dirty="0" err="1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linklist</a:t>
            </a:r>
            <a:r>
              <a:rPr lang="en-US" altLang="zh-CN" sz="16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)malloc(</a:t>
            </a:r>
            <a:r>
              <a:rPr lang="en-US" altLang="zh-CN" sz="1600" b="0" dirty="0" err="1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sizeof</a:t>
            </a:r>
            <a:r>
              <a:rPr lang="en-US" altLang="zh-CN" sz="16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linknode</a:t>
            </a:r>
            <a:r>
              <a:rPr lang="en-US" altLang="zh-CN" sz="16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));</a:t>
            </a:r>
            <a:endParaRPr lang="zh-CN" altLang="en-US" sz="1600" b="0" dirty="0">
              <a:solidFill>
                <a:schemeClr val="tx1"/>
              </a:solidFill>
              <a:latin typeface="+mn-ea"/>
              <a:ea typeface="+mn-ea"/>
              <a:cs typeface="Consolas" panose="020B0609020204030204" pitchFamily="49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692696"/>
            <a:ext cx="3744416" cy="1903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290905"/>
            <a:ext cx="7580952" cy="427619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378594" y="893130"/>
            <a:ext cx="4000528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指针变量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"/>
          <p:cNvSpPr txBox="1"/>
          <p:nvPr/>
        </p:nvSpPr>
        <p:spPr>
          <a:xfrm>
            <a:off x="285720" y="631846"/>
            <a:ext cx="4000528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二、动态内存分配</a:t>
            </a:r>
          </a:p>
          <a:p>
            <a:pPr algn="l"/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14348" y="1074685"/>
            <a:ext cx="817813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内存分为</a:t>
            </a:r>
            <a:r>
              <a:rPr lang="zh-CN" altLang="en-US" sz="2000" dirty="0">
                <a:solidFill>
                  <a:srgbClr val="0000FF"/>
                </a:solidFill>
                <a:latin typeface="+mn-ea"/>
                <a:ea typeface="+mn-ea"/>
                <a:cs typeface="Consolas" panose="020B0609020204030204" pitchFamily="49" charset="0"/>
              </a:rPr>
              <a:t>静态内存</a:t>
            </a:r>
            <a:r>
              <a:rPr lang="zh-CN" altLang="en-US" sz="20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（栈）和</a:t>
            </a:r>
            <a:r>
              <a:rPr lang="zh-CN" altLang="en-US" sz="2000" dirty="0">
                <a:solidFill>
                  <a:srgbClr val="0000FF"/>
                </a:solidFill>
                <a:latin typeface="+mn-ea"/>
                <a:ea typeface="+mn-ea"/>
                <a:cs typeface="Consolas" panose="020B0609020204030204" pitchFamily="49" charset="0"/>
              </a:rPr>
              <a:t>动态内存</a:t>
            </a:r>
            <a:r>
              <a:rPr lang="zh-CN" altLang="en-US" sz="20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（堆）。静态内存是系统分配的内存，不可更改，常量一般定义在此区域，动态内存为可变内存，因此变量存储在此区域。</a:t>
            </a:r>
            <a:endParaRPr lang="en-US" altLang="zh-CN" sz="2000" b="0" dirty="0">
              <a:solidFill>
                <a:schemeClr val="tx1"/>
              </a:solidFill>
              <a:latin typeface="+mn-ea"/>
              <a:ea typeface="+mn-ea"/>
              <a:cs typeface="Consolas" panose="020B0609020204030204" pitchFamily="49" charset="0"/>
            </a:endParaRPr>
          </a:p>
          <a:p>
            <a:pPr algn="l"/>
            <a:r>
              <a:rPr lang="zh-CN" altLang="en-US" sz="20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所谓的动态内存分配就是按照自己的想法分配内存，避免造成浪费。比如说我们定义了一个数组</a:t>
            </a:r>
            <a:r>
              <a:rPr lang="en-US" altLang="zh-CN" sz="20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int a[600]</a:t>
            </a:r>
            <a:r>
              <a:rPr lang="zh-CN" altLang="en-US" sz="20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。</a:t>
            </a:r>
            <a:endParaRPr lang="en-US" altLang="zh-CN" sz="2000" b="0" dirty="0">
              <a:solidFill>
                <a:schemeClr val="tx1"/>
              </a:solidFill>
              <a:latin typeface="+mn-ea"/>
              <a:ea typeface="+mn-ea"/>
              <a:cs typeface="Consolas" panose="020B0609020204030204" pitchFamily="49" charset="0"/>
            </a:endParaRPr>
          </a:p>
          <a:p>
            <a:pPr algn="l"/>
            <a:r>
              <a:rPr lang="zh-CN" altLang="en-US" sz="20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但是，实际上我们要用到的只有</a:t>
            </a:r>
            <a:r>
              <a:rPr lang="en-US" altLang="zh-CN" sz="20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100</a:t>
            </a:r>
            <a:r>
              <a:rPr lang="zh-CN" altLang="en-US" sz="20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个</a:t>
            </a:r>
            <a:r>
              <a:rPr lang="en-US" altLang="zh-CN" sz="20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int</a:t>
            </a:r>
            <a:r>
              <a:rPr lang="zh-CN" altLang="en-US" sz="20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，那么多余的空间创造出来就浪费了，而且在许多时候，我们并不知道最多要分配多少内存，所以，我们需要学习</a:t>
            </a:r>
            <a:r>
              <a:rPr lang="en-US" altLang="zh-CN" sz="20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malloc</a:t>
            </a:r>
            <a:r>
              <a:rPr lang="zh-CN" altLang="en-US" sz="20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函数来分配和</a:t>
            </a:r>
            <a:r>
              <a:rPr lang="en-US" altLang="zh-CN" sz="20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free</a:t>
            </a:r>
            <a:r>
              <a:rPr lang="zh-CN" altLang="en-US" sz="20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释放部分内存。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/>
          <p:cNvSpPr txBox="1"/>
          <p:nvPr/>
        </p:nvSpPr>
        <p:spPr>
          <a:xfrm>
            <a:off x="378594" y="893130"/>
            <a:ext cx="4000528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malloc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的用法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4348" y="1347152"/>
            <a:ext cx="8178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首先，</a:t>
            </a:r>
            <a:r>
              <a:rPr lang="en-US" altLang="zh-CN" sz="20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malloc</a:t>
            </a:r>
            <a:r>
              <a:rPr lang="zh-CN" altLang="en-US" sz="20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函数是在</a:t>
            </a:r>
            <a:r>
              <a:rPr lang="en-US" altLang="zh-CN" sz="2000" b="0" dirty="0" err="1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stdlib.h</a:t>
            </a:r>
            <a:r>
              <a:rPr lang="zh-CN" altLang="en-US" sz="20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这个头文件里面的，所以需要加上这个头文件。使用示例如下：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204864"/>
            <a:ext cx="7755860" cy="1584176"/>
          </a:xfrm>
          <a:prstGeom prst="rect">
            <a:avLst/>
          </a:prstGeom>
        </p:spPr>
      </p:pic>
      <p:sp>
        <p:nvSpPr>
          <p:cNvPr id="7" name="TextBox 3"/>
          <p:cNvSpPr txBox="1"/>
          <p:nvPr/>
        </p:nvSpPr>
        <p:spPr>
          <a:xfrm>
            <a:off x="755576" y="4140369"/>
            <a:ext cx="81781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这段代码是使用</a:t>
            </a:r>
            <a:r>
              <a:rPr lang="en-US" altLang="zh-CN" sz="20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malloc</a:t>
            </a:r>
            <a:r>
              <a:rPr lang="zh-CN" altLang="en-US" sz="20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创建</a:t>
            </a:r>
            <a:r>
              <a:rPr lang="en-US" altLang="zh-CN" sz="20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20</a:t>
            </a:r>
            <a:r>
              <a:rPr lang="zh-CN" altLang="en-US" sz="20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个</a:t>
            </a:r>
            <a:r>
              <a:rPr lang="en-US" altLang="zh-CN" sz="20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int</a:t>
            </a:r>
            <a:r>
              <a:rPr lang="zh-CN" altLang="en-US" sz="20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的示例，可能你认为这和</a:t>
            </a:r>
            <a:r>
              <a:rPr lang="en-US" altLang="zh-CN" sz="20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int a[20];</a:t>
            </a:r>
            <a:r>
              <a:rPr lang="zh-CN" altLang="en-US" sz="20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没有区别</a:t>
            </a:r>
            <a:r>
              <a:rPr lang="en-US" altLang="zh-CN" sz="20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,</a:t>
            </a:r>
            <a:r>
              <a:rPr lang="zh-CN" altLang="en-US" sz="20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但是注意到后面的另一个函数</a:t>
            </a:r>
            <a:r>
              <a:rPr lang="en-US" altLang="zh-CN" sz="20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free</a:t>
            </a:r>
            <a:r>
              <a:rPr lang="zh-CN" altLang="en-US" sz="20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，这是释放内存的函数，也就是说，分配的这个空间可能用不到了，那么就释放掉，好让剩余的空间继续为其他东西所用。（在有些编译器里，也可以</a:t>
            </a:r>
            <a:r>
              <a:rPr lang="en-US" altLang="zh-CN" sz="20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free</a:t>
            </a:r>
            <a:r>
              <a:rPr lang="zh-CN" altLang="en-US" sz="20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数组，但是不推荐大家这样用。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"/>
          <p:cNvSpPr txBox="1"/>
          <p:nvPr/>
        </p:nvSpPr>
        <p:spPr>
          <a:xfrm>
            <a:off x="285720" y="631846"/>
            <a:ext cx="4000528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三、结构体指针</a:t>
            </a:r>
          </a:p>
          <a:p>
            <a:pPr algn="l"/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611560" y="3182623"/>
            <a:ext cx="8178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0" dirty="0" err="1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st</a:t>
            </a:r>
            <a:r>
              <a:rPr lang="en-US" altLang="zh-CN" sz="20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-&gt;data</a:t>
            </a:r>
            <a:r>
              <a:rPr lang="zh-CN" altLang="en-US" sz="20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就是指指针</a:t>
            </a:r>
            <a:r>
              <a:rPr lang="en-US" altLang="zh-CN" sz="2000" b="0" dirty="0" err="1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st</a:t>
            </a:r>
            <a:r>
              <a:rPr lang="zh-CN" altLang="en-US" sz="20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所指向的结构体中的</a:t>
            </a:r>
            <a:r>
              <a:rPr lang="en-US" altLang="zh-CN" sz="20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data</a:t>
            </a:r>
            <a:r>
              <a:rPr lang="zh-CN" altLang="en-US" sz="20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。就和非指针的</a:t>
            </a:r>
            <a:r>
              <a:rPr lang="en-US" altLang="zh-CN" sz="20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node </a:t>
            </a:r>
            <a:r>
              <a:rPr lang="en-US" altLang="zh-CN" sz="2000" b="0" dirty="0" err="1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st;st.data</a:t>
            </a:r>
            <a:r>
              <a:rPr lang="en-US" altLang="zh-CN" sz="20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=5;</a:t>
            </a:r>
            <a:r>
              <a:rPr lang="zh-CN" altLang="en-US" sz="20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一样，不过指针自然有指针的用处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292657"/>
            <a:ext cx="7644764" cy="120023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/>
          <p:cNvSpPr txBox="1"/>
          <p:nvPr/>
        </p:nvSpPr>
        <p:spPr>
          <a:xfrm>
            <a:off x="323528" y="518946"/>
            <a:ext cx="4000528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412776"/>
            <a:ext cx="7409524" cy="44761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/>
          <p:cNvSpPr txBox="1"/>
          <p:nvPr/>
        </p:nvSpPr>
        <p:spPr>
          <a:xfrm>
            <a:off x="323528" y="518946"/>
            <a:ext cx="4000528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99" y="1519476"/>
            <a:ext cx="7285714" cy="381904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/>
          <p:cNvSpPr txBox="1"/>
          <p:nvPr/>
        </p:nvSpPr>
        <p:spPr>
          <a:xfrm>
            <a:off x="323528" y="518946"/>
            <a:ext cx="4000528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428" y="1181381"/>
            <a:ext cx="7257143" cy="449523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012180" y="1628775"/>
            <a:ext cx="3042285" cy="485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>
                <a:solidFill>
                  <a:srgbClr val="FF0000"/>
                </a:solidFill>
              </a:rPr>
              <a:t>此处如果对二级指针不熟悉，直接用</a:t>
            </a:r>
            <a:r>
              <a:rPr lang="en-US" altLang="zh-CN" sz="1600">
                <a:solidFill>
                  <a:srgbClr val="FF0000"/>
                </a:solidFill>
              </a:rPr>
              <a:t>char *&amp;p</a:t>
            </a:r>
          </a:p>
        </p:txBody>
      </p:sp>
      <p:sp>
        <p:nvSpPr>
          <p:cNvPr id="4" name="左箭头 3"/>
          <p:cNvSpPr/>
          <p:nvPr/>
        </p:nvSpPr>
        <p:spPr>
          <a:xfrm rot="20220000">
            <a:off x="4009390" y="2129155"/>
            <a:ext cx="1915795" cy="45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 animBg="1"/>
      <p:bldP spid="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142852"/>
            <a:ext cx="4000528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typedef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0860" y="1025636"/>
            <a:ext cx="8178132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>
                <a:solidFill>
                  <a:srgbClr val="0000FF"/>
                </a:solidFill>
                <a:latin typeface="+mn-ea"/>
                <a:ea typeface="+mn-ea"/>
                <a:cs typeface="Consolas" panose="020B0609020204030204" pitchFamily="49" charset="0"/>
              </a:rPr>
              <a:t>1.</a:t>
            </a:r>
            <a:r>
              <a:rPr lang="zh-CN" altLang="en-US" sz="1600" dirty="0">
                <a:solidFill>
                  <a:srgbClr val="0000FF"/>
                </a:solidFill>
                <a:latin typeface="+mn-ea"/>
                <a:ea typeface="+mn-ea"/>
                <a:cs typeface="Consolas" panose="020B0609020204030204" pitchFamily="49" charset="0"/>
              </a:rPr>
              <a:t>概述：</a:t>
            </a:r>
            <a:r>
              <a:rPr lang="en-US" altLang="zh-CN" sz="16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typedef</a:t>
            </a:r>
            <a:r>
              <a:rPr lang="zh-CN" altLang="en-US" sz="16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本身是一种存储类的关键字，与</a:t>
            </a:r>
            <a:r>
              <a:rPr lang="en-US" altLang="zh-CN" sz="1600" b="0" dirty="0" err="1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auto,extern,static,register</a:t>
            </a:r>
            <a:r>
              <a:rPr lang="zh-CN" altLang="en-US" sz="16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等关键字不能出现在同一个表达式中</a:t>
            </a:r>
          </a:p>
        </p:txBody>
      </p:sp>
      <p:sp>
        <p:nvSpPr>
          <p:cNvPr id="8" name="TextBox 3"/>
          <p:cNvSpPr txBox="1"/>
          <p:nvPr/>
        </p:nvSpPr>
        <p:spPr>
          <a:xfrm>
            <a:off x="720080" y="1947141"/>
            <a:ext cx="8460432" cy="2850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>
                <a:solidFill>
                  <a:srgbClr val="0000FF"/>
                </a:solidFill>
                <a:latin typeface="+mn-ea"/>
                <a:ea typeface="+mn-ea"/>
                <a:cs typeface="Consolas" panose="020B0609020204030204" pitchFamily="49" charset="0"/>
              </a:rPr>
              <a:t>2.</a:t>
            </a:r>
            <a:r>
              <a:rPr lang="zh-CN" altLang="en-US" sz="1600" dirty="0">
                <a:solidFill>
                  <a:srgbClr val="0000FF"/>
                </a:solidFill>
                <a:latin typeface="+mn-ea"/>
                <a:ea typeface="+mn-ea"/>
                <a:cs typeface="Consolas" panose="020B0609020204030204" pitchFamily="49" charset="0"/>
              </a:rPr>
              <a:t>作用：</a:t>
            </a:r>
            <a:r>
              <a:rPr lang="zh-CN" altLang="en-US" sz="16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使用</a:t>
            </a:r>
            <a:r>
              <a:rPr lang="en-US" altLang="zh-CN" sz="16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typedef</a:t>
            </a:r>
            <a:r>
              <a:rPr lang="zh-CN" altLang="en-US" sz="16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定义新类型</a:t>
            </a:r>
            <a:endParaRPr lang="en-US" altLang="zh-CN" sz="1600" b="0" dirty="0">
              <a:solidFill>
                <a:schemeClr val="tx1"/>
              </a:solidFill>
              <a:latin typeface="+mn-ea"/>
              <a:ea typeface="+mn-ea"/>
              <a:cs typeface="Consolas" panose="020B0609020204030204" pitchFamily="49" charset="0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int a; // </a:t>
            </a:r>
            <a:r>
              <a:rPr lang="zh-CN" altLang="en-US" sz="16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传统变量声明表达式</a:t>
            </a:r>
            <a:endParaRPr lang="en-US" altLang="zh-CN" sz="1600" b="0" dirty="0">
              <a:solidFill>
                <a:schemeClr val="tx1"/>
              </a:solidFill>
              <a:latin typeface="+mn-ea"/>
              <a:ea typeface="+mn-ea"/>
              <a:cs typeface="Consolas" panose="020B0609020204030204" pitchFamily="49" charset="0"/>
            </a:endParaRPr>
          </a:p>
          <a:p>
            <a:pPr algn="l"/>
            <a:r>
              <a:rPr lang="zh-CN" altLang="en-US" sz="16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想要使用新的类型名</a:t>
            </a:r>
            <a:r>
              <a:rPr lang="en-US" altLang="zh-CN" sz="1600" b="0" dirty="0" err="1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myint_t</a:t>
            </a:r>
            <a:r>
              <a:rPr lang="zh-CN" altLang="en-US" sz="16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替换</a:t>
            </a:r>
            <a:r>
              <a:rPr lang="en-US" altLang="zh-CN" sz="1600" b="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int 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typedef int </a:t>
            </a:r>
            <a:r>
              <a:rPr lang="en-US" altLang="zh-CN" sz="1600" b="0" dirty="0" err="1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myint_t</a:t>
            </a:r>
            <a:r>
              <a:rPr lang="en-US" altLang="zh-CN" sz="16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; // </a:t>
            </a:r>
            <a:r>
              <a:rPr lang="zh-CN" altLang="en-US" sz="16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在语句开头加上</a:t>
            </a:r>
            <a:r>
              <a:rPr lang="en-US" altLang="zh-CN" sz="16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typedef</a:t>
            </a:r>
            <a:r>
              <a:rPr lang="zh-CN" altLang="en-US" sz="16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关键字，</a:t>
            </a:r>
            <a:r>
              <a:rPr lang="en-US" altLang="zh-CN" sz="1600" b="0" dirty="0" err="1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myint_t</a:t>
            </a:r>
            <a:r>
              <a:rPr lang="zh-CN" altLang="en-US" sz="16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就是我们定义的新类型</a:t>
            </a:r>
            <a:endParaRPr lang="en-US" altLang="zh-CN" sz="1600" b="0" dirty="0">
              <a:solidFill>
                <a:schemeClr val="tx1"/>
              </a:solidFill>
              <a:latin typeface="+mn-ea"/>
              <a:ea typeface="+mn-ea"/>
              <a:cs typeface="Consolas" panose="020B0609020204030204" pitchFamily="49" charset="0"/>
            </a:endParaRPr>
          </a:p>
          <a:p>
            <a:pPr algn="l"/>
            <a:endParaRPr lang="en-US" altLang="zh-CN" sz="1600" dirty="0">
              <a:solidFill>
                <a:srgbClr val="0000FF"/>
              </a:solidFill>
              <a:latin typeface="+mn-ea"/>
              <a:cs typeface="Consolas" panose="020B0609020204030204" pitchFamily="49" charset="0"/>
            </a:endParaRPr>
          </a:p>
          <a:p>
            <a:pPr algn="l"/>
            <a:endParaRPr lang="en-US" altLang="zh-CN" sz="1600" dirty="0">
              <a:solidFill>
                <a:srgbClr val="0000FF"/>
              </a:solidFill>
              <a:latin typeface="+mn-ea"/>
              <a:cs typeface="Consolas" panose="020B060902020403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3.</a:t>
            </a:r>
            <a:r>
              <a:rPr lang="zh-CN" altLang="en-US" sz="1600" dirty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其他例子：</a:t>
            </a:r>
            <a:endParaRPr lang="en-US" altLang="zh-CN" sz="1600" dirty="0">
              <a:solidFill>
                <a:srgbClr val="0000FF"/>
              </a:solidFill>
              <a:latin typeface="+mn-ea"/>
              <a:cs typeface="Consolas" panose="020B0609020204030204" pitchFamily="49" charset="0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n-ea"/>
                <a:cs typeface="Consolas" panose="020B0609020204030204" pitchFamily="49" charset="0"/>
              </a:rPr>
              <a:t>typedef double REAL;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+mn-ea"/>
                <a:ea typeface="+mn-ea"/>
                <a:cs typeface="Consolas" panose="020B0609020204030204" pitchFamily="49" charset="0"/>
              </a:rPr>
              <a:t>typedef unsigned int UINT</a:t>
            </a:r>
            <a:endParaRPr lang="zh-CN" altLang="en-US" sz="1600" b="0" dirty="0">
              <a:solidFill>
                <a:schemeClr val="tx1"/>
              </a:solidFill>
              <a:latin typeface="+mn-ea"/>
              <a:ea typeface="+mn-ea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170Gp_natural_light">
  <a:themeElements>
    <a:clrScheme name="1_170Gp_natural_light 2">
      <a:dk1>
        <a:srgbClr val="000000"/>
      </a:dk1>
      <a:lt1>
        <a:srgbClr val="FFFFFF"/>
      </a:lt1>
      <a:dk2>
        <a:srgbClr val="26728A"/>
      </a:dk2>
      <a:lt2>
        <a:srgbClr val="DDDDDD"/>
      </a:lt2>
      <a:accent1>
        <a:srgbClr val="9FCAD3"/>
      </a:accent1>
      <a:accent2>
        <a:srgbClr val="9999FF"/>
      </a:accent2>
      <a:accent3>
        <a:srgbClr val="FFFFFF"/>
      </a:accent3>
      <a:accent4>
        <a:srgbClr val="000000"/>
      </a:accent4>
      <a:accent5>
        <a:srgbClr val="CDE1E6"/>
      </a:accent5>
      <a:accent6>
        <a:srgbClr val="8A8AE7"/>
      </a:accent6>
      <a:hlink>
        <a:srgbClr val="71A5DF"/>
      </a:hlink>
      <a:folHlink>
        <a:srgbClr val="F1CA69"/>
      </a:folHlink>
    </a:clrScheme>
    <a:fontScheme name="1_170Gp_natural_light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170Gp_natural_light 1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170Gp_natural_light 2">
        <a:dk1>
          <a:srgbClr val="000000"/>
        </a:dk1>
        <a:lt1>
          <a:srgbClr val="FFFFFF"/>
        </a:lt1>
        <a:dk2>
          <a:srgbClr val="26728A"/>
        </a:dk2>
        <a:lt2>
          <a:srgbClr val="DDDDDD"/>
        </a:lt2>
        <a:accent1>
          <a:srgbClr val="9FCAD3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8A8AE7"/>
        </a:accent6>
        <a:hlink>
          <a:srgbClr val="71A5DF"/>
        </a:hlink>
        <a:folHlink>
          <a:srgbClr val="F1CA6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170Gp_natural_light 3">
        <a:dk1>
          <a:srgbClr val="000000"/>
        </a:dk1>
        <a:lt1>
          <a:srgbClr val="FFFFFF"/>
        </a:lt1>
        <a:dk2>
          <a:srgbClr val="333399"/>
        </a:dk2>
        <a:lt2>
          <a:srgbClr val="C0C0C0"/>
        </a:lt2>
        <a:accent1>
          <a:srgbClr val="88BEF4"/>
        </a:accent1>
        <a:accent2>
          <a:srgbClr val="F1900F"/>
        </a:accent2>
        <a:accent3>
          <a:srgbClr val="FFFFFF"/>
        </a:accent3>
        <a:accent4>
          <a:srgbClr val="000000"/>
        </a:accent4>
        <a:accent5>
          <a:srgbClr val="C3DBF8"/>
        </a:accent5>
        <a:accent6>
          <a:srgbClr val="DA820C"/>
        </a:accent6>
        <a:hlink>
          <a:srgbClr val="CC330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563</Words>
  <Application>Microsoft Office PowerPoint</Application>
  <PresentationFormat>全屏显示(4:3)</PresentationFormat>
  <Paragraphs>46</Paragraphs>
  <Slides>10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楷体_GB2312</vt:lpstr>
      <vt:lpstr>宋体</vt:lpstr>
      <vt:lpstr>微软雅黑</vt:lpstr>
      <vt:lpstr>Arial</vt:lpstr>
      <vt:lpstr>Calibri</vt:lpstr>
      <vt:lpstr>Consolas</vt:lpstr>
      <vt:lpstr>Times New Roman</vt:lpstr>
      <vt:lpstr>Wingdings</vt:lpstr>
      <vt:lpstr>Office 主题</vt:lpstr>
      <vt:lpstr>1_170Gp_natural_light</vt:lpstr>
      <vt:lpstr>Photoshop.Image.6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1196</cp:revision>
  <dcterms:created xsi:type="dcterms:W3CDTF">2004-03-31T23:50:00Z</dcterms:created>
  <dcterms:modified xsi:type="dcterms:W3CDTF">2021-09-25T06:53:08Z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3FAE9785B12B44C98926AA325CF9C18C</vt:lpwstr>
  </property>
</Properties>
</file>