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458" r:id="rId4"/>
    <p:sldId id="256" r:id="rId6"/>
    <p:sldId id="579" r:id="rId7"/>
    <p:sldId id="581" r:id="rId8"/>
    <p:sldId id="257" r:id="rId9"/>
    <p:sldId id="580" r:id="rId10"/>
    <p:sldId id="258" r:id="rId11"/>
    <p:sldId id="259" r:id="rId12"/>
    <p:sldId id="399" r:id="rId13"/>
    <p:sldId id="446" r:id="rId14"/>
    <p:sldId id="447" r:id="rId15"/>
    <p:sldId id="459" r:id="rId16"/>
    <p:sldId id="460" r:id="rId17"/>
    <p:sldId id="582" r:id="rId18"/>
    <p:sldId id="461" r:id="rId19"/>
    <p:sldId id="462" r:id="rId20"/>
    <p:sldId id="463" r:id="rId21"/>
    <p:sldId id="464" r:id="rId22"/>
    <p:sldId id="589" r:id="rId23"/>
    <p:sldId id="590" r:id="rId24"/>
    <p:sldId id="465" r:id="rId25"/>
    <p:sldId id="466" r:id="rId26"/>
    <p:sldId id="467" r:id="rId27"/>
    <p:sldId id="468" r:id="rId28"/>
    <p:sldId id="469" r:id="rId29"/>
    <p:sldId id="470" r:id="rId30"/>
    <p:sldId id="471" r:id="rId31"/>
    <p:sldId id="472" r:id="rId32"/>
    <p:sldId id="473" r:id="rId33"/>
    <p:sldId id="474" r:id="rId34"/>
    <p:sldId id="475" r:id="rId35"/>
    <p:sldId id="476" r:id="rId36"/>
    <p:sldId id="477" r:id="rId37"/>
    <p:sldId id="478" r:id="rId38"/>
    <p:sldId id="479" r:id="rId39"/>
    <p:sldId id="480" r:id="rId40"/>
    <p:sldId id="482" r:id="rId41"/>
    <p:sldId id="483" r:id="rId42"/>
    <p:sldId id="484" r:id="rId43"/>
    <p:sldId id="485" r:id="rId44"/>
    <p:sldId id="486" r:id="rId45"/>
    <p:sldId id="487" r:id="rId46"/>
    <p:sldId id="488" r:id="rId47"/>
    <p:sldId id="489" r:id="rId48"/>
    <p:sldId id="499" r:id="rId49"/>
    <p:sldId id="500" r:id="rId50"/>
    <p:sldId id="501" r:id="rId51"/>
    <p:sldId id="502" r:id="rId52"/>
    <p:sldId id="503" r:id="rId53"/>
    <p:sldId id="630" r:id="rId54"/>
    <p:sldId id="583" r:id="rId55"/>
    <p:sldId id="584" r:id="rId56"/>
    <p:sldId id="578" r:id="rId57"/>
  </p:sldIdLst>
  <p:sldSz cx="9144000" cy="6858000" type="screen4x3"/>
  <p:notesSz cx="6858000" cy="9144000"/>
  <p:defaultTextStyle>
    <a:defPPr>
      <a:defRPr lang="zh-CN"/>
    </a:defPPr>
    <a:lvl1pPr algn="ctr" rtl="0" fontAlgn="base">
      <a:spcBef>
        <a:spcPct val="50000"/>
      </a:spcBef>
      <a:spcAft>
        <a:spcPct val="0"/>
      </a:spcAft>
      <a:defRPr sz="2000" b="1" kern="1200">
        <a:solidFill>
          <a:srgbClr val="0000FF"/>
        </a:solidFill>
        <a:latin typeface="Times New Roman" panose="02020603050405020304" pitchFamily="18" charset="0"/>
        <a:ea typeface="楷体_GB2312" pitchFamily="49" charset="-122"/>
        <a:cs typeface="+mn-cs"/>
      </a:defRPr>
    </a:lvl1pPr>
    <a:lvl2pPr marL="457200" algn="ctr" rtl="0" fontAlgn="base">
      <a:spcBef>
        <a:spcPct val="50000"/>
      </a:spcBef>
      <a:spcAft>
        <a:spcPct val="0"/>
      </a:spcAft>
      <a:defRPr sz="2000" b="1" kern="1200">
        <a:solidFill>
          <a:srgbClr val="0000FF"/>
        </a:solidFill>
        <a:latin typeface="Times New Roman" panose="02020603050405020304" pitchFamily="18" charset="0"/>
        <a:ea typeface="楷体_GB2312" pitchFamily="49" charset="-122"/>
        <a:cs typeface="+mn-cs"/>
      </a:defRPr>
    </a:lvl2pPr>
    <a:lvl3pPr marL="914400" algn="ctr" rtl="0" fontAlgn="base">
      <a:spcBef>
        <a:spcPct val="50000"/>
      </a:spcBef>
      <a:spcAft>
        <a:spcPct val="0"/>
      </a:spcAft>
      <a:defRPr sz="2000" b="1" kern="1200">
        <a:solidFill>
          <a:srgbClr val="0000FF"/>
        </a:solidFill>
        <a:latin typeface="Times New Roman" panose="02020603050405020304" pitchFamily="18" charset="0"/>
        <a:ea typeface="楷体_GB2312" pitchFamily="49" charset="-122"/>
        <a:cs typeface="+mn-cs"/>
      </a:defRPr>
    </a:lvl3pPr>
    <a:lvl4pPr marL="1371600" algn="ctr" rtl="0" fontAlgn="base">
      <a:spcBef>
        <a:spcPct val="50000"/>
      </a:spcBef>
      <a:spcAft>
        <a:spcPct val="0"/>
      </a:spcAft>
      <a:defRPr sz="2000" b="1" kern="1200">
        <a:solidFill>
          <a:srgbClr val="0000FF"/>
        </a:solidFill>
        <a:latin typeface="Times New Roman" panose="02020603050405020304" pitchFamily="18" charset="0"/>
        <a:ea typeface="楷体_GB2312" pitchFamily="49" charset="-122"/>
        <a:cs typeface="+mn-cs"/>
      </a:defRPr>
    </a:lvl4pPr>
    <a:lvl5pPr marL="1828800" algn="ctr" rtl="0" fontAlgn="base">
      <a:spcBef>
        <a:spcPct val="50000"/>
      </a:spcBef>
      <a:spcAft>
        <a:spcPct val="0"/>
      </a:spcAft>
      <a:defRPr sz="2000" b="1" kern="1200">
        <a:solidFill>
          <a:srgbClr val="0000FF"/>
        </a:solidFill>
        <a:latin typeface="Times New Roman" panose="02020603050405020304" pitchFamily="18" charset="0"/>
        <a:ea typeface="楷体_GB2312" pitchFamily="49" charset="-122"/>
        <a:cs typeface="+mn-cs"/>
      </a:defRPr>
    </a:lvl5pPr>
    <a:lvl6pPr marL="2286000" algn="l" defTabSz="914400" rtl="0" eaLnBrk="1" latinLnBrk="0" hangingPunct="1">
      <a:defRPr sz="2000" b="1" kern="1200">
        <a:solidFill>
          <a:srgbClr val="0000FF"/>
        </a:solidFill>
        <a:latin typeface="Times New Roman" panose="02020603050405020304" pitchFamily="18" charset="0"/>
        <a:ea typeface="楷体_GB2312" pitchFamily="49" charset="-122"/>
        <a:cs typeface="+mn-cs"/>
      </a:defRPr>
    </a:lvl6pPr>
    <a:lvl7pPr marL="2743200" algn="l" defTabSz="914400" rtl="0" eaLnBrk="1" latinLnBrk="0" hangingPunct="1">
      <a:defRPr sz="2000" b="1" kern="1200">
        <a:solidFill>
          <a:srgbClr val="0000FF"/>
        </a:solidFill>
        <a:latin typeface="Times New Roman" panose="02020603050405020304" pitchFamily="18" charset="0"/>
        <a:ea typeface="楷体_GB2312" pitchFamily="49" charset="-122"/>
        <a:cs typeface="+mn-cs"/>
      </a:defRPr>
    </a:lvl7pPr>
    <a:lvl8pPr marL="3200400" algn="l" defTabSz="914400" rtl="0" eaLnBrk="1" latinLnBrk="0" hangingPunct="1">
      <a:defRPr sz="2000" b="1" kern="1200">
        <a:solidFill>
          <a:srgbClr val="0000FF"/>
        </a:solidFill>
        <a:latin typeface="Times New Roman" panose="02020603050405020304" pitchFamily="18" charset="0"/>
        <a:ea typeface="楷体_GB2312" pitchFamily="49" charset="-122"/>
        <a:cs typeface="+mn-cs"/>
      </a:defRPr>
    </a:lvl8pPr>
    <a:lvl9pPr marL="3657600" algn="l" defTabSz="914400" rtl="0" eaLnBrk="1" latinLnBrk="0" hangingPunct="1">
      <a:defRPr sz="2000" b="1" kern="1200">
        <a:solidFill>
          <a:srgbClr val="0000FF"/>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FF3300"/>
    <a:srgbClr val="3399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32" autoAdjust="0"/>
  </p:normalViewPr>
  <p:slideViewPr>
    <p:cSldViewPr>
      <p:cViewPr varScale="1">
        <p:scale>
          <a:sx n="68" d="100"/>
          <a:sy n="68" d="100"/>
        </p:scale>
        <p:origin x="1314" y="60"/>
      </p:cViewPr>
      <p:guideLst>
        <p:guide orient="horz" pos="2155"/>
        <p:guide pos="44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40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0" Type="http://schemas.openxmlformats.org/officeDocument/2006/relationships/tableStyles" Target="tableStyles.xml"/><Relationship Id="rId6" Type="http://schemas.openxmlformats.org/officeDocument/2006/relationships/slide" Target="slides/slide2.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spcBef>
                <a:spcPct val="0"/>
              </a:spcBef>
              <a:defRPr kumimoji="1" sz="1200" b="0">
                <a:solidFill>
                  <a:schemeClr val="tx1"/>
                </a:solidFill>
                <a:ea typeface="宋体" panose="02010600030101010101" pitchFamily="2" charset="-122"/>
              </a:defRPr>
            </a:lvl1pPr>
          </a:lstStyle>
          <a:p>
            <a:endParaRPr lang="en-US" altLang="zh-CN"/>
          </a:p>
        </p:txBody>
      </p:sp>
      <p:sp>
        <p:nvSpPr>
          <p:cNvPr id="26726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kumimoji="1" sz="1200" b="0">
                <a:solidFill>
                  <a:schemeClr val="tx1"/>
                </a:solidFill>
                <a:ea typeface="宋体" panose="02010600030101010101" pitchFamily="2" charset="-122"/>
              </a:defRPr>
            </a:lvl1pPr>
          </a:lstStyle>
          <a:p>
            <a:endParaRPr lang="en-US" altLang="zh-CN"/>
          </a:p>
        </p:txBody>
      </p:sp>
      <p:sp>
        <p:nvSpPr>
          <p:cNvPr id="267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2672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6727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defRPr kumimoji="1" sz="1200" b="0">
                <a:solidFill>
                  <a:schemeClr val="tx1"/>
                </a:solidFill>
                <a:ea typeface="宋体" panose="02010600030101010101" pitchFamily="2" charset="-122"/>
              </a:defRPr>
            </a:lvl1pPr>
          </a:lstStyle>
          <a:p>
            <a:endParaRPr lang="en-US" altLang="zh-CN"/>
          </a:p>
        </p:txBody>
      </p:sp>
      <p:sp>
        <p:nvSpPr>
          <p:cNvPr id="267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kumimoji="1" sz="1200" b="0">
                <a:solidFill>
                  <a:schemeClr val="tx1"/>
                </a:solidFill>
                <a:ea typeface="宋体" panose="02010600030101010101" pitchFamily="2" charset="-122"/>
              </a:defRPr>
            </a:lvl1pPr>
          </a:lstStyle>
          <a:p>
            <a:fld id="{0CED2C9B-1614-4416-AFE8-2E4682484FFB}"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solidFill>
                  <a:srgbClr val="000000"/>
                </a:solidFill>
                <a:latin typeface="Arial" panose="020B0604020202020204" pitchFamily="34" charset="0"/>
              </a:rPr>
            </a:fld>
            <a:endParaRPr lang="zh-CN" altLang="en-US" dirty="0">
              <a:solidFill>
                <a:srgbClr val="000000"/>
              </a:solidFill>
              <a:latin typeface="Arial" panose="020B0604020202020204" pitchFamily="34" charset="0"/>
            </a:endParaRPr>
          </a:p>
        </p:txBody>
      </p:sp>
      <p:sp>
        <p:nvSpPr>
          <p:cNvPr id="21507" name="Rectangle 2"/>
          <p:cNvSpPr>
            <a:spLocks noGrp="1" noRot="1" noChangeAspect="1" noTextEdit="1"/>
          </p:cNvSpPr>
          <p:nvPr>
            <p:ph type="sldImg"/>
          </p:nvPr>
        </p:nvSpPr>
        <p:spPr/>
      </p:sp>
      <p:sp>
        <p:nvSpPr>
          <p:cNvPr id="21508" name="Rectangle 3"/>
          <p:cNvSpPr>
            <a:spLocks noGrp="1"/>
          </p:cNvSpPr>
          <p:nvPr>
            <p:ph type="body" idx="1"/>
          </p:nvPr>
        </p:nvSpPr>
        <p:spPr/>
        <p:txBody>
          <a:bodyPr wrap="square" lIns="91440" tIns="45720" rIns="91440" bIns="45720" anchor="t"/>
          <a:lstStyle/>
          <a:p>
            <a:pPr lvl="0" eaLnBrk="1" hangingPunct="1"/>
            <a:endParaRPr lang="zh-CN"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3D44CA-C661-4344-B94D-DC1F7AE90F93}" type="slidenum">
              <a:rPr lang="en-US" altLang="zh-CN"/>
            </a:fld>
            <a:endParaRPr lang="en-US" altLang="zh-CN"/>
          </a:p>
        </p:txBody>
      </p:sp>
      <p:sp>
        <p:nvSpPr>
          <p:cNvPr id="293890" name="Rectangle 2"/>
          <p:cNvSpPr>
            <a:spLocks noGrp="1" noRot="1" noChangeAspect="1" noChangeArrowheads="1" noTextEdit="1"/>
          </p:cNvSpPr>
          <p:nvPr>
            <p:ph type="sldImg"/>
          </p:nvPr>
        </p:nvSpPr>
        <p:spPr/>
      </p:sp>
      <p:sp>
        <p:nvSpPr>
          <p:cNvPr id="293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A52D8D-FF28-4695-BD4A-E880B5DE93BA}" type="slidenum">
              <a:rPr lang="en-US" altLang="zh-CN"/>
            </a:fld>
            <a:endParaRPr lang="en-US" altLang="zh-CN"/>
          </a:p>
        </p:txBody>
      </p:sp>
      <p:sp>
        <p:nvSpPr>
          <p:cNvPr id="292866" name="Rectangle 2"/>
          <p:cNvSpPr>
            <a:spLocks noGrp="1" noRot="1" noChangeAspect="1" noChangeArrowheads="1" noTextEdit="1"/>
          </p:cNvSpPr>
          <p:nvPr>
            <p:ph type="sldImg"/>
          </p:nvPr>
        </p:nvSpPr>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A52D8D-FF28-4695-BD4A-E880B5DE93BA}" type="slidenum">
              <a:rPr lang="en-US" altLang="zh-CN"/>
            </a:fld>
            <a:endParaRPr lang="en-US" altLang="zh-CN"/>
          </a:p>
        </p:txBody>
      </p:sp>
      <p:sp>
        <p:nvSpPr>
          <p:cNvPr id="292866" name="Rectangle 2"/>
          <p:cNvSpPr>
            <a:spLocks noGrp="1" noRot="1" noChangeAspect="1" noChangeArrowheads="1" noTextEdit="1"/>
          </p:cNvSpPr>
          <p:nvPr>
            <p:ph type="sldImg"/>
          </p:nvPr>
        </p:nvSpPr>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A52D8D-FF28-4695-BD4A-E880B5DE93BA}" type="slidenum">
              <a:rPr lang="en-US" altLang="zh-CN"/>
            </a:fld>
            <a:endParaRPr lang="en-US" altLang="zh-CN"/>
          </a:p>
        </p:txBody>
      </p:sp>
      <p:sp>
        <p:nvSpPr>
          <p:cNvPr id="292866" name="Rectangle 2"/>
          <p:cNvSpPr>
            <a:spLocks noGrp="1" noRot="1" noChangeAspect="1" noChangeArrowheads="1" noTextEdit="1"/>
          </p:cNvSpPr>
          <p:nvPr>
            <p:ph type="sldImg"/>
          </p:nvPr>
        </p:nvSpPr>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F629C7F-FB60-45D4-B710-62D9026AA9FF}" type="slidenum">
              <a:rPr lang="en-US" altLang="zh-CN"/>
            </a:fld>
            <a:endParaRPr lang="en-US" altLang="zh-CN"/>
          </a:p>
        </p:txBody>
      </p:sp>
      <p:sp>
        <p:nvSpPr>
          <p:cNvPr id="295938" name="Rectangle 2"/>
          <p:cNvSpPr>
            <a:spLocks noGrp="1" noRot="1" noChangeAspect="1" noChangeArrowheads="1" noTextEdit="1"/>
          </p:cNvSpPr>
          <p:nvPr>
            <p:ph type="sldImg"/>
          </p:nvPr>
        </p:nvSpPr>
        <p:spPr/>
      </p:sp>
      <p:sp>
        <p:nvSpPr>
          <p:cNvPr id="29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935F527-C4C2-4523-9D48-AB0EF134BBFF}" type="slidenum">
              <a:rPr lang="en-US" altLang="zh-CN"/>
            </a:fld>
            <a:endParaRPr lang="en-US" altLang="zh-CN"/>
          </a:p>
        </p:txBody>
      </p:sp>
      <p:sp>
        <p:nvSpPr>
          <p:cNvPr id="283650" name="Rectangle 2"/>
          <p:cNvSpPr>
            <a:spLocks noGrp="1" noRot="1" noChangeAspect="1" noChangeArrowheads="1" noTextEdit="1"/>
          </p:cNvSpPr>
          <p:nvPr>
            <p:ph type="sldImg"/>
          </p:nvPr>
        </p:nvSpPr>
        <p:spPr/>
      </p:sp>
      <p:sp>
        <p:nvSpPr>
          <p:cNvPr id="283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p:sp>
      <p:sp>
        <p:nvSpPr>
          <p:cNvPr id="163843" name="Notes Placeholder 2"/>
          <p:cNvSpPr>
            <a:spLocks noGrp="1"/>
          </p:cNvSpPr>
          <p:nvPr>
            <p:ph type="body" idx="1"/>
          </p:nvPr>
        </p:nvSpPr>
        <p:spPr/>
        <p:txBody>
          <a:bodyPr wrap="square" lIns="91440" tIns="45720" rIns="91440" bIns="45720" anchor="t"/>
          <a:lstStyle/>
          <a:p>
            <a:pPr lvl="0"/>
            <a:endParaRPr lang="en-US" altLang="zh-CN" dirty="0"/>
          </a:p>
        </p:txBody>
      </p:sp>
      <p:sp>
        <p:nvSpPr>
          <p:cNvPr id="16384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9C3474-7505-464E-B6B1-E80EE52127B8}" type="slidenum">
              <a:rPr lang="en-US" altLang="zh-CN"/>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078D77-8FFE-457A-9875-E6DC0AC27B09}" type="slidenum">
              <a:rPr lang="en-US" altLang="zh-CN"/>
            </a:fld>
            <a:endParaRPr lang="en-US" altLang="zh-CN"/>
          </a:p>
        </p:txBody>
      </p:sp>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078D77-8FFE-457A-9875-E6DC0AC27B09}" type="slidenum">
              <a:rPr lang="en-US" altLang="zh-CN"/>
            </a:fld>
            <a:endParaRPr lang="en-US" altLang="zh-CN"/>
          </a:p>
        </p:txBody>
      </p:sp>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0B35AB-2F13-4A05-9848-C524500D1488}" type="slidenum">
              <a:rPr lang="en-US" altLang="zh-CN"/>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4D41419-3A93-44C5-95B5-11E1DE99E6FD}" type="slidenum">
              <a:rPr lang="en-US" altLang="zh-CN"/>
            </a:fld>
            <a:endParaRPr lang="en-US" altLang="zh-CN"/>
          </a:p>
        </p:txBody>
      </p:sp>
      <p:sp>
        <p:nvSpPr>
          <p:cNvPr id="285698" name="Rectangle 2"/>
          <p:cNvSpPr>
            <a:spLocks noGrp="1" noRot="1" noChangeAspect="1" noChangeArrowheads="1" noTextEdit="1"/>
          </p:cNvSpPr>
          <p:nvPr>
            <p:ph type="sldImg"/>
          </p:nvPr>
        </p:nvSpPr>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D2A0E8C-A94F-41E6-AEBC-807585AAF2CF}" type="slidenum">
              <a:rPr lang="en-US" altLang="zh-CN"/>
            </a:fld>
            <a:endParaRPr lang="en-US" altLang="zh-CN"/>
          </a:p>
        </p:txBody>
      </p:sp>
      <p:sp>
        <p:nvSpPr>
          <p:cNvPr id="286722" name="Rectangle 2"/>
          <p:cNvSpPr>
            <a:spLocks noGrp="1" noRot="1" noChangeAspect="1" noChangeArrowheads="1" noTextEdit="1"/>
          </p:cNvSpPr>
          <p:nvPr>
            <p:ph type="sldImg"/>
          </p:nvPr>
        </p:nvSpPr>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D2A0E8C-A94F-41E6-AEBC-807585AAF2CF}" type="slidenum">
              <a:rPr lang="en-US" altLang="zh-CN"/>
            </a:fld>
            <a:endParaRPr lang="en-US" altLang="zh-CN"/>
          </a:p>
        </p:txBody>
      </p:sp>
      <p:sp>
        <p:nvSpPr>
          <p:cNvPr id="286722" name="Rectangle 2"/>
          <p:cNvSpPr>
            <a:spLocks noGrp="1" noRot="1" noChangeAspect="1" noChangeArrowheads="1" noTextEdit="1"/>
          </p:cNvSpPr>
          <p:nvPr>
            <p:ph type="sldImg"/>
          </p:nvPr>
        </p:nvSpPr>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7CF99F1-EB58-42E6-A7A0-0E4840AF3AA3}" type="slidenum">
              <a:rPr lang="en-US" altLang="zh-CN"/>
            </a:fld>
            <a:endParaRPr lang="en-US" altLang="zh-CN"/>
          </a:p>
        </p:txBody>
      </p:sp>
      <p:sp>
        <p:nvSpPr>
          <p:cNvPr id="290818" name="Rectangle 2"/>
          <p:cNvSpPr>
            <a:spLocks noGrp="1" noRot="1" noChangeAspect="1" noChangeArrowheads="1" noTextEdit="1"/>
          </p:cNvSpPr>
          <p:nvPr>
            <p:ph type="sldImg"/>
          </p:nvPr>
        </p:nvSpPr>
        <p:spPr/>
      </p:sp>
      <p:sp>
        <p:nvSpPr>
          <p:cNvPr id="290819" name="Rectangle 3"/>
          <p:cNvSpPr>
            <a:spLocks noGrp="1" noChangeArrowheads="1"/>
          </p:cNvSpPr>
          <p:nvPr>
            <p:ph type="body" idx="1"/>
          </p:nvPr>
        </p:nvSpPr>
        <p:spPr/>
        <p:txBody>
          <a:bodyPr/>
          <a:lstStyle/>
          <a:p>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oleObject" Target="../embeddings/oleObject3.bin"/><Relationship Id="rId5" Type="http://schemas.openxmlformats.org/officeDocument/2006/relationships/image" Target="../media/image2.png"/><Relationship Id="rId4" Type="http://schemas.openxmlformats.org/officeDocument/2006/relationships/oleObject" Target="../embeddings/oleObject2.bin"/><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9087662-3CC1-47D0-BF49-3D0A7C949D99}"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3A1726A-AACB-4360-B173-71FD434BCDB9}"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575A533-255C-47FE-BFCA-C208CB159F07}" type="slidenum">
              <a:rPr lang="en-US" altLang="zh-CN"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3" name="Rectangle 38"/>
          <p:cNvSpPr>
            <a:spLocks noChangeArrowheads="1"/>
          </p:cNvSpPr>
          <p:nvPr/>
        </p:nvSpPr>
        <p:spPr bwMode="gray">
          <a:xfrm>
            <a:off x="0" y="2971800"/>
            <a:ext cx="7086600" cy="457200"/>
          </a:xfrm>
          <a:prstGeom prst="rect">
            <a:avLst/>
          </a:prstGeom>
          <a:solidFill>
            <a:schemeClr val="tx1"/>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Rectangle 39"/>
          <p:cNvSpPr>
            <a:spLocks noChangeArrowheads="1"/>
          </p:cNvSpPr>
          <p:nvPr/>
        </p:nvSpPr>
        <p:spPr bwMode="ltGray">
          <a:xfrm>
            <a:off x="7086600" y="2971800"/>
            <a:ext cx="2057400" cy="457200"/>
          </a:xfrm>
          <a:prstGeom prst="rect">
            <a:avLst/>
          </a:prstGeom>
          <a:solidFill>
            <a:schemeClr val="tx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AutoShape 40"/>
          <p:cNvSpPr>
            <a:spLocks noChangeArrowheads="1"/>
          </p:cNvSpPr>
          <p:nvPr/>
        </p:nvSpPr>
        <p:spPr bwMode="gray">
          <a:xfrm rot="5400000">
            <a:off x="163513" y="3070225"/>
            <a:ext cx="381000" cy="228600"/>
          </a:xfrm>
          <a:prstGeom prst="triangle">
            <a:avLst>
              <a:gd name="adj" fmla="val 50000"/>
            </a:avLst>
          </a:prstGeom>
          <a:solidFill>
            <a:schemeClr val="bg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AutoShape 41"/>
          <p:cNvSpPr>
            <a:spLocks noChangeArrowheads="1"/>
          </p:cNvSpPr>
          <p:nvPr/>
        </p:nvSpPr>
        <p:spPr bwMode="gray">
          <a:xfrm rot="5400000">
            <a:off x="468313" y="3070225"/>
            <a:ext cx="381000" cy="228600"/>
          </a:xfrm>
          <a:prstGeom prst="triangle">
            <a:avLst>
              <a:gd name="adj" fmla="val 50000"/>
            </a:avLst>
          </a:prstGeom>
          <a:solidFill>
            <a:schemeClr val="bg2">
              <a:alpha val="84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AutoShape 42"/>
          <p:cNvSpPr>
            <a:spLocks noChangeArrowheads="1"/>
          </p:cNvSpPr>
          <p:nvPr/>
        </p:nvSpPr>
        <p:spPr bwMode="gray">
          <a:xfrm rot="5400000">
            <a:off x="773113" y="3070225"/>
            <a:ext cx="381000" cy="228600"/>
          </a:xfrm>
          <a:prstGeom prst="triangle">
            <a:avLst>
              <a:gd name="adj" fmla="val 50000"/>
            </a:avLst>
          </a:prstGeom>
          <a:solidFill>
            <a:schemeClr val="bg2">
              <a:alpha val="56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AutoShape 43"/>
          <p:cNvSpPr>
            <a:spLocks noChangeArrowheads="1"/>
          </p:cNvSpPr>
          <p:nvPr/>
        </p:nvSpPr>
        <p:spPr bwMode="gray">
          <a:xfrm rot="5400000">
            <a:off x="1077913" y="3070225"/>
            <a:ext cx="381000" cy="228600"/>
          </a:xfrm>
          <a:prstGeom prst="triangle">
            <a:avLst>
              <a:gd name="adj" fmla="val 50000"/>
            </a:avLst>
          </a:prstGeom>
          <a:solidFill>
            <a:schemeClr val="bg2">
              <a:alpha val="27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5128" name="Object 44"/>
          <p:cNvGraphicFramePr>
            <a:graphicFrameLocks noChangeAspect="1"/>
          </p:cNvGraphicFramePr>
          <p:nvPr/>
        </p:nvGraphicFramePr>
        <p:xfrm>
          <a:off x="0" y="3429000"/>
          <a:ext cx="4235450" cy="1828800"/>
        </p:xfrm>
        <a:graphic>
          <a:graphicData uri="http://schemas.openxmlformats.org/presentationml/2006/ole">
            <mc:AlternateContent xmlns:mc="http://schemas.openxmlformats.org/markup-compatibility/2006">
              <mc:Choice xmlns:v="urn:schemas-microsoft-com:vml" Requires="v">
                <p:oleObj spid="_x0000_s3131" name="" r:id="rId2" imgW="6007100" imgH="2743200" progId="Photoshop.Image.6">
                  <p:embed/>
                </p:oleObj>
              </mc:Choice>
              <mc:Fallback>
                <p:oleObj name="" r:id="rId2" imgW="6007100" imgH="2743200" progId="Photoshop.Image.6">
                  <p:embed/>
                  <p:pic>
                    <p:nvPicPr>
                      <p:cNvPr id="0" name="图片 3077"/>
                      <p:cNvPicPr/>
                      <p:nvPr/>
                    </p:nvPicPr>
                    <p:blipFill>
                      <a:blip r:embed="rId3"/>
                      <a:stretch>
                        <a:fillRect/>
                      </a:stretch>
                    </p:blipFill>
                    <p:spPr>
                      <a:xfrm>
                        <a:off x="0" y="3429000"/>
                        <a:ext cx="4235450" cy="1828800"/>
                      </a:xfrm>
                      <a:prstGeom prst="rect">
                        <a:avLst/>
                      </a:prstGeom>
                      <a:noFill/>
                      <a:ln w="38100">
                        <a:noFill/>
                        <a:miter/>
                      </a:ln>
                    </p:spPr>
                  </p:pic>
                </p:oleObj>
              </mc:Fallback>
            </mc:AlternateContent>
          </a:graphicData>
        </a:graphic>
      </p:graphicFrame>
      <p:graphicFrame>
        <p:nvGraphicFramePr>
          <p:cNvPr id="5129" name="Object 45"/>
          <p:cNvGraphicFramePr>
            <a:graphicFrameLocks noChangeAspect="1"/>
          </p:cNvGraphicFramePr>
          <p:nvPr/>
        </p:nvGraphicFramePr>
        <p:xfrm>
          <a:off x="7086600" y="3429000"/>
          <a:ext cx="2057400" cy="1828800"/>
        </p:xfrm>
        <a:graphic>
          <a:graphicData uri="http://schemas.openxmlformats.org/presentationml/2006/ole">
            <mc:AlternateContent xmlns:mc="http://schemas.openxmlformats.org/markup-compatibility/2006">
              <mc:Choice xmlns:v="urn:schemas-microsoft-com:vml" Requires="v">
                <p:oleObj spid="_x0000_s3132" name="" r:id="rId4" imgW="5753100" imgH="4356100" progId="Photoshop.Image.6">
                  <p:embed/>
                </p:oleObj>
              </mc:Choice>
              <mc:Fallback>
                <p:oleObj name="" r:id="rId4" imgW="5753100" imgH="4356100" progId="Photoshop.Image.6">
                  <p:embed/>
                  <p:pic>
                    <p:nvPicPr>
                      <p:cNvPr id="0" name="图片 3076"/>
                      <p:cNvPicPr/>
                      <p:nvPr/>
                    </p:nvPicPr>
                    <p:blipFill>
                      <a:blip r:embed="rId5"/>
                      <a:srcRect r="21930"/>
                      <a:stretch>
                        <a:fillRect/>
                      </a:stretch>
                    </p:blipFill>
                    <p:spPr>
                      <a:xfrm>
                        <a:off x="7086600" y="3429000"/>
                        <a:ext cx="2057400" cy="1828800"/>
                      </a:xfrm>
                      <a:prstGeom prst="rect">
                        <a:avLst/>
                      </a:prstGeom>
                      <a:noFill/>
                      <a:ln w="38100">
                        <a:noFill/>
                        <a:miter/>
                      </a:ln>
                    </p:spPr>
                  </p:pic>
                </p:oleObj>
              </mc:Fallback>
            </mc:AlternateContent>
          </a:graphicData>
        </a:graphic>
      </p:graphicFrame>
      <p:graphicFrame>
        <p:nvGraphicFramePr>
          <p:cNvPr id="5130" name="Object 46"/>
          <p:cNvGraphicFramePr>
            <a:graphicFrameLocks noChangeAspect="1"/>
          </p:cNvGraphicFramePr>
          <p:nvPr/>
        </p:nvGraphicFramePr>
        <p:xfrm>
          <a:off x="4256088" y="3429000"/>
          <a:ext cx="2805112" cy="1830388"/>
        </p:xfrm>
        <a:graphic>
          <a:graphicData uri="http://schemas.openxmlformats.org/presentationml/2006/ole">
            <mc:AlternateContent xmlns:mc="http://schemas.openxmlformats.org/markup-compatibility/2006">
              <mc:Choice xmlns:v="urn:schemas-microsoft-com:vml" Requires="v">
                <p:oleObj spid="_x0000_s3133" name="" r:id="rId6" imgW="3556000" imgH="2540000" progId="Photoshop.Image.6">
                  <p:embed/>
                </p:oleObj>
              </mc:Choice>
              <mc:Fallback>
                <p:oleObj name="" r:id="rId6" imgW="3556000" imgH="2540000" progId="Photoshop.Image.6">
                  <p:embed/>
                  <p:pic>
                    <p:nvPicPr>
                      <p:cNvPr id="0" name="图片 3075"/>
                      <p:cNvPicPr/>
                      <p:nvPr/>
                    </p:nvPicPr>
                    <p:blipFill>
                      <a:blip r:embed="rId7"/>
                      <a:stretch>
                        <a:fillRect/>
                      </a:stretch>
                    </p:blipFill>
                    <p:spPr>
                      <a:xfrm>
                        <a:off x="4256088" y="3429000"/>
                        <a:ext cx="2805112" cy="1830388"/>
                      </a:xfrm>
                      <a:prstGeom prst="rect">
                        <a:avLst/>
                      </a:prstGeom>
                      <a:noFill/>
                      <a:ln w="38100">
                        <a:noFill/>
                        <a:miter/>
                      </a:ln>
                    </p:spPr>
                  </p:pic>
                </p:oleObj>
              </mc:Fallback>
            </mc:AlternateContent>
          </a:graphicData>
        </a:graphic>
      </p:graphicFrame>
      <p:sp>
        <p:nvSpPr>
          <p:cNvPr id="22" name="Rectangle 47"/>
          <p:cNvSpPr>
            <a:spLocks noChangeArrowheads="1"/>
          </p:cNvSpPr>
          <p:nvPr/>
        </p:nvSpPr>
        <p:spPr bwMode="auto">
          <a:xfrm>
            <a:off x="0" y="3429000"/>
            <a:ext cx="9144000" cy="1828800"/>
          </a:xfrm>
          <a:prstGeom prst="rect">
            <a:avLst/>
          </a:prstGeom>
          <a:solidFill>
            <a:schemeClr val="accent1">
              <a:alpha val="28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132" name="Picture 33" descr="glabal"/>
          <p:cNvPicPr>
            <a:picLocks noChangeAspect="1"/>
          </p:cNvPicPr>
          <p:nvPr/>
        </p:nvPicPr>
        <p:blipFill>
          <a:blip r:embed="rId8"/>
          <a:stretch>
            <a:fillRect/>
          </a:stretch>
        </p:blipFill>
        <p:spPr>
          <a:xfrm>
            <a:off x="7391400" y="1905000"/>
            <a:ext cx="1316038" cy="1352550"/>
          </a:xfrm>
          <a:prstGeom prst="rect">
            <a:avLst/>
          </a:prstGeom>
          <a:noFill/>
          <a:ln w="9525">
            <a:noFill/>
          </a:ln>
        </p:spPr>
      </p:pic>
      <p:sp>
        <p:nvSpPr>
          <p:cNvPr id="3074" name="Rectangle 2"/>
          <p:cNvSpPr>
            <a:spLocks noGrp="1" noChangeArrowheads="1"/>
          </p:cNvSpPr>
          <p:nvPr>
            <p:ph type="ctrTitle"/>
          </p:nvPr>
        </p:nvSpPr>
        <p:spPr bwMode="black">
          <a:xfrm>
            <a:off x="1143000" y="1676400"/>
            <a:ext cx="6172200" cy="1241425"/>
          </a:xfrm>
        </p:spPr>
        <p:txBody>
          <a:bodyPr/>
          <a:lstStyle>
            <a:lvl1pPr>
              <a:defRPr sz="4400">
                <a:solidFill>
                  <a:schemeClr val="tx2"/>
                </a:solidFill>
              </a:defRPr>
            </a:lvl1pPr>
          </a:lstStyle>
          <a:p>
            <a:r>
              <a:rPr lang="en-US" altLang="zh-CN"/>
              <a:t>Click to edit Master title style</a:t>
            </a:r>
            <a:endParaRPr lang="en-US" altLang="zh-CN"/>
          </a:p>
        </p:txBody>
      </p:sp>
      <p:sp>
        <p:nvSpPr>
          <p:cNvPr id="24" name="Rectangle 4"/>
          <p:cNvSpPr>
            <a:spLocks noGrp="1" noChangeArrowheads="1"/>
          </p:cNvSpPr>
          <p:nvPr>
            <p:ph type="dt" sz="half" idx="2"/>
          </p:nvPr>
        </p:nvSpPr>
        <p:spPr bwMode="auto">
          <a:xfrm>
            <a:off x="457200" y="6477000"/>
            <a:ext cx="2133600" cy="244475"/>
          </a:xfrm>
          <a:prstGeom prst="rect">
            <a:avLst/>
          </a:prstGeom>
          <a:ln>
            <a:miter lim="800000"/>
          </a:ln>
        </p:spPr>
        <p:txBody>
          <a:bodyPr vert="horz" wrap="square" lIns="91440" tIns="45720" rIns="91440" bIns="45720" numCol="1" anchor="t" anchorCtr="0" compatLnSpc="1"/>
          <a:lstStyle>
            <a:lvl1pPr>
              <a:defRPr sz="1200"/>
            </a:lvl1pPr>
          </a:lstStyle>
          <a:p>
            <a:pPr marL="0" marR="0" indent="0" defTabSz="914400" rtl="0" fontAlgn="base" latinLnBrk="0">
              <a:lnSpc>
                <a:spcPct val="100000"/>
              </a:lnSpc>
              <a:spcBef>
                <a:spcPct val="0"/>
              </a:spcBef>
              <a:spcAft>
                <a:spcPct val="0"/>
              </a:spcAft>
              <a:buClrTx/>
              <a:buSzTx/>
              <a:buFontTx/>
              <a:buNone/>
              <a:defRPr/>
            </a:pPr>
            <a:fld id="{DBE0A6E6-F6A7-428A-9AF4-D5395873AAE1}" type="datetime1">
              <a:rPr kumimoji="1" lang="zh-CN" altLang="en-US" b="0" i="0" kern="1200" cap="none" spc="0" normalizeH="0" baseline="0" noProof="0">
                <a:solidFill>
                  <a:schemeClr val="tx1"/>
                </a:solidFill>
                <a:latin typeface="Arial" panose="020B0604020202020204" pitchFamily="34" charset="0"/>
                <a:ea typeface="宋体" panose="02010600030101010101" pitchFamily="2" charset="-122"/>
                <a:cs typeface="+mn-cs"/>
              </a:rPr>
            </a:fld>
            <a:endParaRPr kumimoji="1"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25" name="Rectangle 5"/>
          <p:cNvSpPr>
            <a:spLocks noGrp="1" noChangeArrowheads="1"/>
          </p:cNvSpPr>
          <p:nvPr>
            <p:ph type="ftr" sz="quarter" idx="3"/>
          </p:nvPr>
        </p:nvSpPr>
        <p:spPr bwMode="auto">
          <a:xfrm>
            <a:off x="3124200" y="6477000"/>
            <a:ext cx="2895600" cy="244475"/>
          </a:xfrm>
          <a:prstGeom prst="rect">
            <a:avLst/>
          </a:prstGeom>
          <a:ln>
            <a:miter lim="800000"/>
          </a:ln>
        </p:spPr>
        <p:txBody>
          <a:bodyPr vert="horz" wrap="square" lIns="91440" tIns="45720" rIns="91440" bIns="45720" numCol="1" anchor="t" anchorCtr="0" compatLnSpc="1"/>
          <a:lstStyle>
            <a:lvl1pPr>
              <a:defRPr sz="1800" b="1">
                <a:solidFill>
                  <a:srgbClr val="B2B2B2"/>
                </a:solidFill>
              </a:defRPr>
            </a:lvl1pPr>
          </a:lstStyle>
          <a:p>
            <a:pPr marL="0" marR="0" indent="0" algn="l" defTabSz="914400" rtl="0" fontAlgn="base" latinLnBrk="0">
              <a:lnSpc>
                <a:spcPct val="100000"/>
              </a:lnSpc>
              <a:spcBef>
                <a:spcPct val="0"/>
              </a:spcBef>
              <a:spcAft>
                <a:spcPct val="0"/>
              </a:spcAft>
              <a:buClrTx/>
              <a:buSzTx/>
              <a:buFontTx/>
              <a:buNone/>
              <a:defRPr/>
            </a:pPr>
            <a:endParaRPr kumimoji="1" lang="en-US" altLang="zh-CN" i="0" kern="1200" cap="none" spc="0" normalizeH="0" baseline="0" noProof="0">
              <a:latin typeface="Arial" panose="020B0604020202020204" pitchFamily="34" charset="0"/>
              <a:ea typeface="宋体" panose="02010600030101010101" pitchFamily="2" charset="-122"/>
              <a:cs typeface="+mn-cs"/>
            </a:endParaRPr>
          </a:p>
        </p:txBody>
      </p:sp>
      <p:sp>
        <p:nvSpPr>
          <p:cNvPr id="26" name="Rectangle 6"/>
          <p:cNvSpPr>
            <a:spLocks noGrp="1" noChangeArrowheads="1"/>
          </p:cNvSpPr>
          <p:nvPr>
            <p:ph type="sldNum" sz="quarter" idx="4"/>
          </p:nvPr>
        </p:nvSpPr>
        <p:spPr bwMode="auto">
          <a:xfrm>
            <a:off x="6553200" y="6477000"/>
            <a:ext cx="2133600" cy="244475"/>
          </a:xfrm>
          <a:prstGeom prst="rect">
            <a:avLst/>
          </a:prstGeom>
          <a:ln>
            <a:miter lim="800000"/>
          </a:ln>
        </p:spPr>
        <p:txBody>
          <a:bodyPr vert="horz" wrap="square" lIns="91440" tIns="45720" rIns="91440" bIns="45720" numCol="1" anchor="t" anchorCtr="0" compatLnSpc="1"/>
          <a:lstStyle>
            <a:lvl1pPr>
              <a:defRPr sz="1800">
                <a:solidFill>
                  <a:srgbClr val="B2B2B2"/>
                </a:solidFill>
                <a:latin typeface="Arial" panose="020B0604020202020204" pitchFamily="34" charset="0"/>
              </a:defRPr>
            </a:lvl1pPr>
          </a:lstStyle>
          <a:p>
            <a:pPr marL="0" marR="0" indent="0" defTabSz="914400" rtl="0" fontAlgn="base" latinLnBrk="0">
              <a:lnSpc>
                <a:spcPct val="100000"/>
              </a:lnSpc>
              <a:spcBef>
                <a:spcPct val="0"/>
              </a:spcBef>
              <a:spcAft>
                <a:spcPct val="0"/>
              </a:spcAft>
              <a:buClrTx/>
              <a:buSzTx/>
              <a:buFontTx/>
              <a:buNone/>
              <a:defRPr/>
            </a:pPr>
            <a:fld id="{74A0C88D-0B46-4B29-9568-EFC9E3EC5B74}" type="slidenum">
              <a:rPr kumimoji="1" lang="zh-CN" altLang="en-US" i="0" kern="1200" cap="none" spc="0" normalizeH="0" baseline="0" noProof="0">
                <a:latin typeface="Arial" panose="020B0604020202020204" pitchFamily="34" charset="0"/>
                <a:ea typeface="宋体" panose="02010600030101010101" pitchFamily="2" charset="-122"/>
                <a:cs typeface="+mn-cs"/>
              </a:rPr>
            </a:fld>
            <a:endParaRPr kumimoji="1" lang="en-US" altLang="zh-CN" i="0"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84956B8-1F7C-4CE7-BE21-BB32B99FE132}" type="slidenum">
              <a:rPr lang="en-US" altLang="zh-CN" smtClean="0"/>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90550"/>
            <a:ext cx="2057400" cy="57340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590550"/>
            <a:ext cx="6019800" cy="57340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8F4B560-F0D9-4085-B687-5A289DCDD4C9}"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676737F-4C85-4147-9379-5F2D9AC1461F}"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E08031EE-89FE-474B-B74E-E02246A9711B}"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7671D02A-EA52-46EB-B2B6-AE3E5F4FAD65}"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anose="020B0609020204030204" pitchFamily="49" charset="0"/>
                <a:cs typeface="Consolas" panose="020B0609020204030204" pitchFamily="49" charset="0"/>
              </a:defRPr>
            </a:lvl1pPr>
          </a:lstStyle>
          <a:p>
            <a:fld id="{BC067DFE-42A7-4CB5-93C4-F2F97DA7580C}" type="slidenum">
              <a:rPr lang="en-US" altLang="zh-CN" smtClean="0"/>
            </a:fld>
            <a:r>
              <a:rPr lang="en-US" altLang="zh-CN"/>
              <a:t>/11</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A0194D5-556E-47A9-B232-3A7ADC8376AA}"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1A78513-78EB-4EF6-81C0-69D230F2184C}" type="slidenum">
              <a:rPr lang="en-US" altLang="zh-CN"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22B74-E03E-411C-8A25-6755F06FE7DB}"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3" name="Rectangle 29"/>
          <p:cNvSpPr>
            <a:spLocks noChangeArrowheads="1"/>
          </p:cNvSpPr>
          <p:nvPr/>
        </p:nvSpPr>
        <p:spPr bwMode="gray">
          <a:xfrm>
            <a:off x="1447800" y="561975"/>
            <a:ext cx="7696200" cy="646113"/>
          </a:xfrm>
          <a:prstGeom prst="rect">
            <a:avLst/>
          </a:prstGeom>
          <a:solidFill>
            <a:schemeClr val="tx1"/>
          </a:solidFill>
          <a:ln w="9525">
            <a:solidFill>
              <a:schemeClr val="tx1"/>
            </a:solid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Rectangle 30"/>
          <p:cNvSpPr>
            <a:spLocks noChangeArrowheads="1"/>
          </p:cNvSpPr>
          <p:nvPr/>
        </p:nvSpPr>
        <p:spPr bwMode="ltGray">
          <a:xfrm>
            <a:off x="0" y="558800"/>
            <a:ext cx="1447800" cy="660400"/>
          </a:xfrm>
          <a:prstGeom prst="rect">
            <a:avLst/>
          </a:prstGeom>
          <a:solidFill>
            <a:schemeClr val="tx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AutoShape 32"/>
          <p:cNvSpPr>
            <a:spLocks noChangeArrowheads="1"/>
          </p:cNvSpPr>
          <p:nvPr/>
        </p:nvSpPr>
        <p:spPr bwMode="gray">
          <a:xfrm rot="-37800000">
            <a:off x="239713" y="185738"/>
            <a:ext cx="381000" cy="228600"/>
          </a:xfrm>
          <a:prstGeom prst="triangle">
            <a:avLst>
              <a:gd name="adj" fmla="val 50000"/>
            </a:avLst>
          </a:prstGeom>
          <a:solidFill>
            <a:schemeClr val="bg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AutoShape 33"/>
          <p:cNvSpPr>
            <a:spLocks noChangeArrowheads="1"/>
          </p:cNvSpPr>
          <p:nvPr/>
        </p:nvSpPr>
        <p:spPr bwMode="gray">
          <a:xfrm rot="-37800000">
            <a:off x="544513" y="185738"/>
            <a:ext cx="381000" cy="228600"/>
          </a:xfrm>
          <a:prstGeom prst="triangle">
            <a:avLst>
              <a:gd name="adj" fmla="val 50000"/>
            </a:avLst>
          </a:prstGeom>
          <a:solidFill>
            <a:schemeClr val="bg2">
              <a:alpha val="84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AutoShape 34"/>
          <p:cNvSpPr>
            <a:spLocks noChangeArrowheads="1"/>
          </p:cNvSpPr>
          <p:nvPr/>
        </p:nvSpPr>
        <p:spPr bwMode="gray">
          <a:xfrm rot="-37800000">
            <a:off x="849313" y="185738"/>
            <a:ext cx="381000" cy="228600"/>
          </a:xfrm>
          <a:prstGeom prst="triangle">
            <a:avLst>
              <a:gd name="adj" fmla="val 50000"/>
            </a:avLst>
          </a:prstGeom>
          <a:solidFill>
            <a:schemeClr val="bg2">
              <a:alpha val="56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AutoShape 35"/>
          <p:cNvSpPr>
            <a:spLocks noChangeArrowheads="1"/>
          </p:cNvSpPr>
          <p:nvPr/>
        </p:nvSpPr>
        <p:spPr bwMode="gray">
          <a:xfrm rot="-37800000">
            <a:off x="1154113" y="185738"/>
            <a:ext cx="381000" cy="228600"/>
          </a:xfrm>
          <a:prstGeom prst="triangle">
            <a:avLst>
              <a:gd name="adj" fmla="val 50000"/>
            </a:avLst>
          </a:prstGeom>
          <a:solidFill>
            <a:schemeClr val="bg2">
              <a:alpha val="27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6" name="Rectangle 3"/>
          <p:cNvSpPr>
            <a:spLocks noGrp="1"/>
          </p:cNvSpPr>
          <p:nvPr>
            <p:ph type="body" idx="1"/>
          </p:nvPr>
        </p:nvSpPr>
        <p:spPr>
          <a:xfrm>
            <a:off x="457200" y="1295400"/>
            <a:ext cx="8229600" cy="50292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384925"/>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2000" b="1">
                <a:latin typeface="Dotum" pitchFamily="34" charset="-127"/>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
        <p:nvSpPr>
          <p:cNvPr id="2060" name="Rectangle 2"/>
          <p:cNvSpPr>
            <a:spLocks noGrp="1"/>
          </p:cNvSpPr>
          <p:nvPr>
            <p:ph type="title"/>
          </p:nvPr>
        </p:nvSpPr>
        <p:spPr>
          <a:xfrm>
            <a:off x="1885950" y="590550"/>
            <a:ext cx="5943600" cy="563563"/>
          </a:xfrm>
          <a:prstGeom prst="rect">
            <a:avLst/>
          </a:prstGeom>
          <a:noFill/>
          <a:ln w="9525">
            <a:noFill/>
          </a:ln>
        </p:spPr>
        <p:txBody>
          <a:bodyPr anchor="ctr"/>
          <a:lstStyle/>
          <a:p>
            <a:pPr lvl="0"/>
            <a:r>
              <a:rPr lang="en-US" altLang="zh-CN" dirty="0"/>
              <a:t>Click to edit Master title style</a:t>
            </a:r>
            <a:endParaRPr lang="en-US" altLang="zh-C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fontAlgn="base">
        <a:spcBef>
          <a:spcPct val="0"/>
        </a:spcBef>
        <a:spcAft>
          <a:spcPct val="0"/>
        </a:spcAft>
        <a:defRPr sz="3200" b="1">
          <a:solidFill>
            <a:schemeClr val="bg1"/>
          </a:solidFill>
          <a:latin typeface="Arial" panose="020B0604020202020204" pitchFamily="34" charset="0"/>
        </a:defRPr>
      </a:lvl6pPr>
      <a:lvl7pPr marL="914400" algn="ctr" rtl="0" fontAlgn="base">
        <a:spcBef>
          <a:spcPct val="0"/>
        </a:spcBef>
        <a:spcAft>
          <a:spcPct val="0"/>
        </a:spcAft>
        <a:defRPr sz="3200" b="1">
          <a:solidFill>
            <a:schemeClr val="bg1"/>
          </a:solidFill>
          <a:latin typeface="Arial" panose="020B0604020202020204" pitchFamily="34" charset="0"/>
        </a:defRPr>
      </a:lvl7pPr>
      <a:lvl8pPr marL="1371600" algn="ctr" rtl="0" fontAlgn="base">
        <a:spcBef>
          <a:spcPct val="0"/>
        </a:spcBef>
        <a:spcAft>
          <a:spcPct val="0"/>
        </a:spcAft>
        <a:defRPr sz="3200" b="1">
          <a:solidFill>
            <a:schemeClr val="bg1"/>
          </a:solidFill>
          <a:latin typeface="Arial" panose="020B0604020202020204" pitchFamily="34" charset="0"/>
        </a:defRPr>
      </a:lvl8pPr>
      <a:lvl9pPr marL="1828800" algn="ctr" rtl="0" fontAlgn="base">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GI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7.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slide" Target="slide2.xml"/><Relationship Id="rId1" Type="http://schemas.openxmlformats.org/officeDocument/2006/relationships/slide" Target="slide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GIF"/></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11.wmf"/><Relationship Id="rId3" Type="http://schemas.openxmlformats.org/officeDocument/2006/relationships/oleObject" Target="../embeddings/oleObject5.bin"/><Relationship Id="rId2" Type="http://schemas.openxmlformats.org/officeDocument/2006/relationships/image" Target="../media/image10.wmf"/><Relationship Id="rId1"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GIF"/></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13.wmf"/><Relationship Id="rId3" Type="http://schemas.openxmlformats.org/officeDocument/2006/relationships/oleObject" Target="../embeddings/oleObject7.bin"/><Relationship Id="rId2" Type="http://schemas.openxmlformats.org/officeDocument/2006/relationships/image" Target="../media/image12.wmf"/><Relationship Id="rId1"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7.GIF"/></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tags" Target="../tags/tag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17.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bwMode="black">
          <a:xfrm>
            <a:off x="236538" y="921068"/>
            <a:ext cx="8307388" cy="12414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0" cap="none" spc="60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cs typeface="+mj-cs"/>
              </a:rPr>
              <a:t>数据结构</a:t>
            </a:r>
            <a:endParaRPr kumimoji="0" lang="zh-CN" altLang="en-US" sz="5400" b="1" i="0" u="none" strike="noStrike" kern="0" cap="none" spc="60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100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descr="信纸"/>
          <p:cNvSpPr txBox="1">
            <a:spLocks noChangeArrowheads="1"/>
          </p:cNvSpPr>
          <p:nvPr/>
        </p:nvSpPr>
        <p:spPr bwMode="auto">
          <a:xfrm>
            <a:off x="250825" y="260350"/>
            <a:ext cx="5035555"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2.1.3   </a:t>
            </a:r>
            <a:r>
              <a:rPr kumimoji="1"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线性表的知识结构</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5" name="TextBox 4"/>
          <p:cNvSpPr txBox="1"/>
          <p:nvPr/>
        </p:nvSpPr>
        <p:spPr>
          <a:xfrm>
            <a:off x="1571604" y="1109947"/>
            <a:ext cx="2357454" cy="4616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a:latin typeface="Consolas" panose="020B0609020204030204" pitchFamily="49" charset="0"/>
                <a:ea typeface="楷体" panose="02010609060101010101" pitchFamily="49" charset="-122"/>
                <a:cs typeface="Consolas" panose="020B0609020204030204" pitchFamily="49" charset="0"/>
              </a:rPr>
              <a:t>线性表的概念</a:t>
            </a:r>
            <a:endParaRPr lang="zh-CN" altLang="en-US" sz="2400">
              <a:latin typeface="Consolas" panose="020B0609020204030204" pitchFamily="49" charset="0"/>
              <a:ea typeface="楷体" panose="02010609060101010101" pitchFamily="49" charset="-122"/>
              <a:cs typeface="Consolas" panose="020B0609020204030204" pitchFamily="49" charset="0"/>
            </a:endParaRPr>
          </a:p>
        </p:txBody>
      </p:sp>
      <p:sp>
        <p:nvSpPr>
          <p:cNvPr id="8" name="TextBox 7"/>
          <p:cNvSpPr txBox="1"/>
          <p:nvPr/>
        </p:nvSpPr>
        <p:spPr>
          <a:xfrm>
            <a:off x="1214414" y="1928802"/>
            <a:ext cx="3000396" cy="4616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a:latin typeface="Consolas" panose="020B0609020204030204" pitchFamily="49" charset="0"/>
                <a:ea typeface="楷体" panose="02010609060101010101" pitchFamily="49" charset="-122"/>
                <a:cs typeface="Consolas" panose="020B0609020204030204" pitchFamily="49" charset="0"/>
              </a:rPr>
              <a:t>线性表的存储结构</a:t>
            </a:r>
            <a:endParaRPr lang="zh-CN" altLang="en-US" sz="2400">
              <a:latin typeface="Consolas" panose="020B0609020204030204" pitchFamily="49" charset="0"/>
              <a:ea typeface="楷体" panose="02010609060101010101" pitchFamily="49" charset="-122"/>
              <a:cs typeface="Consolas" panose="020B0609020204030204" pitchFamily="49" charset="0"/>
            </a:endParaRPr>
          </a:p>
        </p:txBody>
      </p:sp>
      <p:sp>
        <p:nvSpPr>
          <p:cNvPr id="11" name="下箭头 10"/>
          <p:cNvSpPr/>
          <p:nvPr/>
        </p:nvSpPr>
        <p:spPr>
          <a:xfrm>
            <a:off x="2571736" y="1600815"/>
            <a:ext cx="142876" cy="2520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nvGrpSpPr>
          <p:cNvPr id="34" name="组合 33"/>
          <p:cNvGrpSpPr/>
          <p:nvPr/>
        </p:nvGrpSpPr>
        <p:grpSpPr>
          <a:xfrm>
            <a:off x="4357686" y="589331"/>
            <a:ext cx="4357718" cy="1498866"/>
            <a:chOff x="4357686" y="428604"/>
            <a:chExt cx="4357718" cy="1498866"/>
          </a:xfrm>
        </p:grpSpPr>
        <p:sp>
          <p:nvSpPr>
            <p:cNvPr id="6" name="TextBox 5"/>
            <p:cNvSpPr txBox="1"/>
            <p:nvPr/>
          </p:nvSpPr>
          <p:spPr>
            <a:xfrm>
              <a:off x="5816608" y="428604"/>
              <a:ext cx="1285884" cy="400110"/>
            </a:xfrm>
            <a:prstGeom prst="rect">
              <a:avLst/>
            </a:prstGeom>
            <a:noFill/>
          </p:spPr>
          <p:txBody>
            <a:bodyPr wrap="square" rtlCol="0">
              <a:spAutoFit/>
            </a:bodyPr>
            <a:lstStyle/>
            <a:p>
              <a:pPr algn="l"/>
              <a:r>
                <a:rPr lang="zh-CN" altLang="en-US">
                  <a:latin typeface="Consolas" panose="020B0609020204030204" pitchFamily="49" charset="0"/>
                  <a:ea typeface="楷体" panose="02010609060101010101" pitchFamily="49" charset="-122"/>
                  <a:cs typeface="Consolas" panose="020B0609020204030204" pitchFamily="49" charset="0"/>
                </a:rPr>
                <a:t>逻辑特性</a:t>
              </a:r>
              <a:endParaRPr lang="zh-CN" altLang="en-US">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4357686" y="988751"/>
              <a:ext cx="4357718" cy="938719"/>
            </a:xfrm>
            <a:prstGeom prst="rect">
              <a:avLst/>
            </a:prstGeom>
            <a:noFill/>
          </p:spPr>
          <p:txBody>
            <a:bodyPr wrap="square" rtlCol="0">
              <a:spAutoFit/>
            </a:bodyPr>
            <a:lstStyle/>
            <a:p>
              <a:pPr algn="l">
                <a:lnSpc>
                  <a:spcPts val="1800"/>
                </a:lnSpc>
              </a:pPr>
              <a:r>
                <a:rPr lang="zh-CN" altLang="en-US">
                  <a:latin typeface="Consolas" panose="020B0609020204030204" pitchFamily="49" charset="0"/>
                  <a:ea typeface="楷体" panose="02010609060101010101" pitchFamily="49" charset="-122"/>
                  <a:cs typeface="Consolas" panose="020B0609020204030204" pitchFamily="49" charset="0"/>
                </a:rPr>
                <a:t>线性表</a:t>
              </a:r>
              <a:r>
                <a:rPr lang="en-US" altLang="zh-CN">
                  <a:latin typeface="Consolas" panose="020B0609020204030204" pitchFamily="49" charset="0"/>
                  <a:ea typeface="楷体" panose="02010609060101010101" pitchFamily="49" charset="-122"/>
                  <a:cs typeface="Consolas" panose="020B0609020204030204" pitchFamily="49" charset="0"/>
                </a:rPr>
                <a:t>ADT=</a:t>
              </a:r>
              <a:r>
                <a:rPr lang="zh-CN" altLang="en-US">
                  <a:latin typeface="Consolas" panose="020B0609020204030204" pitchFamily="49" charset="0"/>
                  <a:ea typeface="楷体" panose="02010609060101010101" pitchFamily="49" charset="-122"/>
                  <a:cs typeface="Consolas" panose="020B0609020204030204" pitchFamily="49" charset="0"/>
                </a:rPr>
                <a:t>逻辑结构＋  基本运算</a:t>
              </a:r>
              <a:endParaRPr lang="en-US" altLang="zh-CN">
                <a:latin typeface="Consolas" panose="020B0609020204030204" pitchFamily="49" charset="0"/>
                <a:ea typeface="楷体" panose="02010609060101010101" pitchFamily="49" charset="-122"/>
                <a:cs typeface="Consolas" panose="020B0609020204030204" pitchFamily="49" charset="0"/>
              </a:endParaRPr>
            </a:p>
            <a:p>
              <a:pPr algn="l">
                <a:lnSpc>
                  <a:spcPts val="1800"/>
                </a:lnSpc>
              </a:pPr>
              <a:r>
                <a:rPr lang="zh-CN" altLang="en-US">
                  <a:latin typeface="Consolas" panose="020B0609020204030204" pitchFamily="49" charset="0"/>
                  <a:ea typeface="楷体" panose="02010609060101010101" pitchFamily="49" charset="-122"/>
                  <a:cs typeface="Consolas" panose="020B0609020204030204" pitchFamily="49" charset="0"/>
                </a:rPr>
                <a:t>                                         （运算描述）</a:t>
              </a:r>
              <a:endParaRPr lang="zh-CN" altLang="en-US">
                <a:latin typeface="Consolas" panose="020B0609020204030204" pitchFamily="49" charset="0"/>
                <a:ea typeface="楷体" panose="02010609060101010101" pitchFamily="49" charset="-122"/>
                <a:cs typeface="Consolas" panose="020B0609020204030204" pitchFamily="49" charset="0"/>
              </a:endParaRPr>
            </a:p>
          </p:txBody>
        </p:sp>
        <p:cxnSp>
          <p:nvCxnSpPr>
            <p:cNvPr id="20" name="直接连接符 19"/>
            <p:cNvCxnSpPr/>
            <p:nvPr/>
          </p:nvCxnSpPr>
          <p:spPr>
            <a:xfrm rot="5400000">
              <a:off x="6352393" y="859671"/>
              <a:ext cx="214314" cy="1588"/>
            </a:xfrm>
            <a:prstGeom prst="lin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1071538" y="2534058"/>
            <a:ext cx="3000396" cy="2999681"/>
            <a:chOff x="1071538" y="2534058"/>
            <a:chExt cx="3000396" cy="2999681"/>
          </a:xfrm>
        </p:grpSpPr>
        <p:sp>
          <p:nvSpPr>
            <p:cNvPr id="26" name="下箭头 25"/>
            <p:cNvSpPr/>
            <p:nvPr/>
          </p:nvSpPr>
          <p:spPr>
            <a:xfrm>
              <a:off x="2571736" y="2534058"/>
              <a:ext cx="142876" cy="24480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7" name="TextBox 26"/>
            <p:cNvSpPr txBox="1"/>
            <p:nvPr/>
          </p:nvSpPr>
          <p:spPr>
            <a:xfrm>
              <a:off x="1071538" y="5072074"/>
              <a:ext cx="3000396" cy="4616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a:latin typeface="Consolas" panose="020B0609020204030204" pitchFamily="49" charset="0"/>
                  <a:ea typeface="楷体" panose="02010609060101010101" pitchFamily="49" charset="-122"/>
                  <a:cs typeface="Consolas" panose="020B0609020204030204" pitchFamily="49" charset="0"/>
                </a:rPr>
                <a:t>线性表的应用</a:t>
              </a:r>
              <a:endParaRPr lang="zh-CN" altLang="en-US" sz="2400">
                <a:latin typeface="Consolas" panose="020B0609020204030204" pitchFamily="49" charset="0"/>
                <a:ea typeface="楷体" panose="02010609060101010101" pitchFamily="49" charset="-122"/>
                <a:cs typeface="Consolas" panose="020B0609020204030204" pitchFamily="49" charset="0"/>
              </a:endParaRPr>
            </a:p>
          </p:txBody>
        </p:sp>
      </p:grpSp>
      <p:grpSp>
        <p:nvGrpSpPr>
          <p:cNvPr id="45" name="组合 44"/>
          <p:cNvGrpSpPr/>
          <p:nvPr/>
        </p:nvGrpSpPr>
        <p:grpSpPr>
          <a:xfrm>
            <a:off x="928662" y="5568306"/>
            <a:ext cx="3429024" cy="789652"/>
            <a:chOff x="928662" y="5568306"/>
            <a:chExt cx="3429024" cy="789652"/>
          </a:xfrm>
        </p:grpSpPr>
        <p:sp>
          <p:nvSpPr>
            <p:cNvPr id="28" name="TextBox 27"/>
            <p:cNvSpPr txBox="1"/>
            <p:nvPr/>
          </p:nvSpPr>
          <p:spPr>
            <a:xfrm>
              <a:off x="928662" y="5896293"/>
              <a:ext cx="3429024" cy="4616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a:latin typeface="Consolas" panose="020B0609020204030204" pitchFamily="49" charset="0"/>
                  <a:ea typeface="楷体" panose="02010609060101010101" pitchFamily="49" charset="-122"/>
                  <a:cs typeface="Consolas" panose="020B0609020204030204" pitchFamily="49" charset="0"/>
                </a:rPr>
                <a:t>特殊的线性表</a:t>
              </a:r>
              <a:r>
                <a:rPr lang="en-US" altLang="zh-CN" sz="2400">
                  <a:latin typeface="Consolas" panose="020B0609020204030204" pitchFamily="49" charset="0"/>
                  <a:ea typeface="楷体" panose="02010609060101010101" pitchFamily="49" charset="-122"/>
                  <a:cs typeface="Consolas" panose="020B0609020204030204" pitchFamily="49" charset="0"/>
                </a:rPr>
                <a:t>—</a:t>
              </a:r>
              <a:r>
                <a:rPr lang="zh-CN" altLang="en-US" sz="2400">
                  <a:latin typeface="Consolas" panose="020B0609020204030204" pitchFamily="49" charset="0"/>
                  <a:ea typeface="楷体" panose="02010609060101010101" pitchFamily="49" charset="-122"/>
                  <a:cs typeface="Consolas" panose="020B0609020204030204" pitchFamily="49" charset="0"/>
                </a:rPr>
                <a:t>有序表</a:t>
              </a:r>
              <a:endParaRPr lang="zh-CN" altLang="en-US" sz="2400">
                <a:latin typeface="Consolas" panose="020B0609020204030204" pitchFamily="49" charset="0"/>
                <a:ea typeface="楷体" panose="02010609060101010101" pitchFamily="49" charset="-122"/>
                <a:cs typeface="Consolas" panose="020B0609020204030204" pitchFamily="49" charset="0"/>
              </a:endParaRPr>
            </a:p>
          </p:txBody>
        </p:sp>
        <p:sp>
          <p:nvSpPr>
            <p:cNvPr id="29" name="下箭头 28"/>
            <p:cNvSpPr/>
            <p:nvPr/>
          </p:nvSpPr>
          <p:spPr>
            <a:xfrm>
              <a:off x="2571736" y="5568306"/>
              <a:ext cx="142876" cy="2520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grpSp>
        <p:nvGrpSpPr>
          <p:cNvPr id="36" name="组合 35"/>
          <p:cNvGrpSpPr/>
          <p:nvPr/>
        </p:nvGrpSpPr>
        <p:grpSpPr>
          <a:xfrm>
            <a:off x="428596" y="2428868"/>
            <a:ext cx="1928826" cy="1779456"/>
            <a:chOff x="428596" y="2428868"/>
            <a:chExt cx="1928826" cy="1779456"/>
          </a:xfrm>
        </p:grpSpPr>
        <p:sp>
          <p:nvSpPr>
            <p:cNvPr id="9" name="TextBox 8"/>
            <p:cNvSpPr txBox="1"/>
            <p:nvPr/>
          </p:nvSpPr>
          <p:spPr>
            <a:xfrm>
              <a:off x="428596" y="2786058"/>
              <a:ext cx="1928826"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a:latin typeface="Consolas" panose="020B0609020204030204" pitchFamily="49" charset="0"/>
                  <a:ea typeface="楷体" panose="02010609060101010101" pitchFamily="49" charset="-122"/>
                  <a:cs typeface="Consolas" panose="020B0609020204030204" pitchFamily="49" charset="0"/>
                </a:rPr>
                <a:t>顺序存储结构</a:t>
              </a:r>
              <a:endParaRPr lang="zh-CN" altLang="en-US">
                <a:latin typeface="Consolas" panose="020B0609020204030204" pitchFamily="49" charset="0"/>
                <a:ea typeface="楷体" panose="02010609060101010101" pitchFamily="49" charset="-122"/>
                <a:cs typeface="Consolas" panose="020B0609020204030204" pitchFamily="49" charset="0"/>
              </a:endParaRPr>
            </a:p>
          </p:txBody>
        </p:sp>
        <p:sp>
          <p:nvSpPr>
            <p:cNvPr id="10" name="TextBox 9"/>
            <p:cNvSpPr txBox="1"/>
            <p:nvPr/>
          </p:nvSpPr>
          <p:spPr>
            <a:xfrm>
              <a:off x="500034" y="3500438"/>
              <a:ext cx="1785950" cy="707886"/>
            </a:xfrm>
            <a:prstGeom prst="rect">
              <a:avLst/>
            </a:prstGeom>
            <a:noFill/>
          </p:spPr>
          <p:txBody>
            <a:bodyPr wrap="square" rtlCol="0">
              <a:spAutoFit/>
            </a:bodyPr>
            <a:lstStyle/>
            <a:p>
              <a:r>
                <a:rPr lang="zh-CN" altLang="en-US">
                  <a:latin typeface="Consolas" panose="020B0609020204030204" pitchFamily="49" charset="0"/>
                  <a:ea typeface="楷体" panose="02010609060101010101" pitchFamily="49" charset="-122"/>
                  <a:cs typeface="Consolas" panose="020B0609020204030204" pitchFamily="49" charset="0"/>
                </a:rPr>
                <a:t>顺序表中基本运算的实现</a:t>
              </a:r>
              <a:endParaRPr lang="zh-CN" altLang="en-US">
                <a:latin typeface="Consolas" panose="020B0609020204030204" pitchFamily="49" charset="0"/>
                <a:ea typeface="楷体" panose="02010609060101010101" pitchFamily="49" charset="-122"/>
                <a:cs typeface="Consolas" panose="020B0609020204030204" pitchFamily="49" charset="0"/>
              </a:endParaRPr>
            </a:p>
          </p:txBody>
        </p:sp>
        <p:cxnSp>
          <p:nvCxnSpPr>
            <p:cNvPr id="22" name="直接箭头连接符 21"/>
            <p:cNvCxnSpPr>
              <a:stCxn id="10" idx="0"/>
              <a:endCxn id="9" idx="2"/>
            </p:cNvCxnSpPr>
            <p:nvPr/>
          </p:nvCxnSpPr>
          <p:spPr>
            <a:xfrm rot="5400000" flipH="1" flipV="1">
              <a:off x="1235874" y="3343303"/>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10800000" flipV="1">
              <a:off x="1571604" y="2428868"/>
              <a:ext cx="428628"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3857620" y="2428868"/>
            <a:ext cx="3429024" cy="757300"/>
            <a:chOff x="3857620" y="2428868"/>
            <a:chExt cx="3429024" cy="757300"/>
          </a:xfrm>
        </p:grpSpPr>
        <p:sp>
          <p:nvSpPr>
            <p:cNvPr id="12" name="TextBox 11"/>
            <p:cNvSpPr txBox="1"/>
            <p:nvPr/>
          </p:nvSpPr>
          <p:spPr>
            <a:xfrm>
              <a:off x="5072066" y="2786058"/>
              <a:ext cx="2214578"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a:latin typeface="Consolas" panose="020B0609020204030204" pitchFamily="49" charset="0"/>
                  <a:ea typeface="楷体" panose="02010609060101010101" pitchFamily="49" charset="-122"/>
                  <a:cs typeface="Consolas" panose="020B0609020204030204" pitchFamily="49" charset="0"/>
                </a:rPr>
                <a:t>链式存储结构</a:t>
              </a:r>
              <a:endParaRPr lang="zh-CN" altLang="en-US">
                <a:latin typeface="Consolas" panose="020B0609020204030204" pitchFamily="49" charset="0"/>
                <a:ea typeface="楷体" panose="02010609060101010101" pitchFamily="49" charset="-122"/>
                <a:cs typeface="Consolas" panose="020B0609020204030204" pitchFamily="49" charset="0"/>
              </a:endParaRPr>
            </a:p>
          </p:txBody>
        </p:sp>
        <p:cxnSp>
          <p:nvCxnSpPr>
            <p:cNvPr id="33" name="直接箭头连接符 32"/>
            <p:cNvCxnSpPr/>
            <p:nvPr/>
          </p:nvCxnSpPr>
          <p:spPr>
            <a:xfrm>
              <a:off x="3857620" y="2428868"/>
              <a:ext cx="1214446"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3143240" y="3214686"/>
            <a:ext cx="2143140" cy="1708018"/>
            <a:chOff x="3143240" y="3214686"/>
            <a:chExt cx="2143140" cy="1708018"/>
          </a:xfrm>
        </p:grpSpPr>
        <p:sp>
          <p:nvSpPr>
            <p:cNvPr id="13" name="TextBox 12"/>
            <p:cNvSpPr txBox="1"/>
            <p:nvPr/>
          </p:nvSpPr>
          <p:spPr>
            <a:xfrm>
              <a:off x="3428992" y="3571876"/>
              <a:ext cx="1285884"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a:latin typeface="Consolas" panose="020B0609020204030204" pitchFamily="49" charset="0"/>
                  <a:ea typeface="楷体" panose="02010609060101010101" pitchFamily="49" charset="-122"/>
                  <a:cs typeface="Consolas" panose="020B0609020204030204" pitchFamily="49" charset="0"/>
                </a:rPr>
                <a:t>单链表</a:t>
              </a:r>
              <a:endParaRPr lang="zh-CN" altLang="en-US">
                <a:latin typeface="Consolas" panose="020B0609020204030204" pitchFamily="49" charset="0"/>
                <a:ea typeface="楷体" panose="02010609060101010101" pitchFamily="49" charset="-122"/>
                <a:cs typeface="Consolas" panose="020B0609020204030204" pitchFamily="49" charset="0"/>
              </a:endParaRPr>
            </a:p>
          </p:txBody>
        </p:sp>
        <p:sp>
          <p:nvSpPr>
            <p:cNvPr id="16" name="TextBox 15"/>
            <p:cNvSpPr txBox="1"/>
            <p:nvPr/>
          </p:nvSpPr>
          <p:spPr>
            <a:xfrm>
              <a:off x="3143240" y="4214818"/>
              <a:ext cx="1785950" cy="707886"/>
            </a:xfrm>
            <a:prstGeom prst="rect">
              <a:avLst/>
            </a:prstGeom>
            <a:noFill/>
          </p:spPr>
          <p:txBody>
            <a:bodyPr wrap="square" rtlCol="0">
              <a:spAutoFit/>
            </a:bodyPr>
            <a:lstStyle/>
            <a:p>
              <a:r>
                <a:rPr lang="zh-CN" altLang="en-US">
                  <a:latin typeface="Consolas" panose="020B0609020204030204" pitchFamily="49" charset="0"/>
                  <a:ea typeface="楷体" panose="02010609060101010101" pitchFamily="49" charset="-122"/>
                  <a:cs typeface="Consolas" panose="020B0609020204030204" pitchFamily="49" charset="0"/>
                </a:rPr>
                <a:t>单链表中基本运算的实现</a:t>
              </a:r>
              <a:endParaRPr lang="zh-CN" altLang="en-US">
                <a:latin typeface="Consolas" panose="020B0609020204030204" pitchFamily="49" charset="0"/>
                <a:ea typeface="楷体" panose="02010609060101010101" pitchFamily="49" charset="-122"/>
                <a:cs typeface="Consolas" panose="020B0609020204030204" pitchFamily="49" charset="0"/>
              </a:endParaRPr>
            </a:p>
          </p:txBody>
        </p:sp>
        <p:cxnSp>
          <p:nvCxnSpPr>
            <p:cNvPr id="23" name="直接箭头连接符 22"/>
            <p:cNvCxnSpPr/>
            <p:nvPr/>
          </p:nvCxnSpPr>
          <p:spPr>
            <a:xfrm rot="5400000" flipH="1" flipV="1">
              <a:off x="3923531" y="4128327"/>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rot="10800000" flipV="1">
              <a:off x="4714876" y="3214686"/>
              <a:ext cx="571504"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5143504" y="3214686"/>
            <a:ext cx="1785950" cy="1708018"/>
            <a:chOff x="5143504" y="3214686"/>
            <a:chExt cx="1785950" cy="1708018"/>
          </a:xfrm>
        </p:grpSpPr>
        <p:sp>
          <p:nvSpPr>
            <p:cNvPr id="14" name="TextBox 13"/>
            <p:cNvSpPr txBox="1"/>
            <p:nvPr/>
          </p:nvSpPr>
          <p:spPr>
            <a:xfrm>
              <a:off x="5429256" y="3571876"/>
              <a:ext cx="1285884"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a:latin typeface="Consolas" panose="020B0609020204030204" pitchFamily="49" charset="0"/>
                  <a:ea typeface="楷体" panose="02010609060101010101" pitchFamily="49" charset="-122"/>
                  <a:cs typeface="Consolas" panose="020B0609020204030204" pitchFamily="49" charset="0"/>
                </a:rPr>
                <a:t>双链表</a:t>
              </a:r>
              <a:endParaRPr lang="zh-CN" altLang="en-US">
                <a:latin typeface="Consolas" panose="020B0609020204030204" pitchFamily="49" charset="0"/>
                <a:ea typeface="楷体" panose="02010609060101010101" pitchFamily="49" charset="-122"/>
                <a:cs typeface="Consolas" panose="020B0609020204030204" pitchFamily="49" charset="0"/>
              </a:endParaRPr>
            </a:p>
          </p:txBody>
        </p:sp>
        <p:sp>
          <p:nvSpPr>
            <p:cNvPr id="17" name="TextBox 16"/>
            <p:cNvSpPr txBox="1"/>
            <p:nvPr/>
          </p:nvSpPr>
          <p:spPr>
            <a:xfrm>
              <a:off x="5143504" y="4214818"/>
              <a:ext cx="1785950" cy="707886"/>
            </a:xfrm>
            <a:prstGeom prst="rect">
              <a:avLst/>
            </a:prstGeom>
            <a:noFill/>
          </p:spPr>
          <p:txBody>
            <a:bodyPr wrap="square" rtlCol="0">
              <a:spAutoFit/>
            </a:bodyPr>
            <a:lstStyle/>
            <a:p>
              <a:r>
                <a:rPr lang="zh-CN" altLang="en-US">
                  <a:latin typeface="Consolas" panose="020B0609020204030204" pitchFamily="49" charset="0"/>
                  <a:ea typeface="楷体" panose="02010609060101010101" pitchFamily="49" charset="-122"/>
                  <a:cs typeface="Consolas" panose="020B0609020204030204" pitchFamily="49" charset="0"/>
                </a:rPr>
                <a:t>双链表中基本运算的实现</a:t>
              </a:r>
              <a:endParaRPr lang="zh-CN" altLang="en-US">
                <a:latin typeface="Consolas" panose="020B0609020204030204" pitchFamily="49" charset="0"/>
                <a:ea typeface="楷体" panose="02010609060101010101" pitchFamily="49" charset="-122"/>
                <a:cs typeface="Consolas" panose="020B0609020204030204" pitchFamily="49" charset="0"/>
              </a:endParaRPr>
            </a:p>
          </p:txBody>
        </p:sp>
        <p:cxnSp>
          <p:nvCxnSpPr>
            <p:cNvPr id="24" name="直接箭头连接符 23"/>
            <p:cNvCxnSpPr/>
            <p:nvPr/>
          </p:nvCxnSpPr>
          <p:spPr>
            <a:xfrm rot="5400000" flipH="1" flipV="1">
              <a:off x="5914269" y="4110807"/>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16200000" flipH="1">
              <a:off x="5893603" y="3393281"/>
              <a:ext cx="357190"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7072330" y="3214686"/>
            <a:ext cx="1785950" cy="1708018"/>
            <a:chOff x="7072330" y="3214686"/>
            <a:chExt cx="1785950" cy="1708018"/>
          </a:xfrm>
        </p:grpSpPr>
        <p:sp>
          <p:nvSpPr>
            <p:cNvPr id="15" name="TextBox 14"/>
            <p:cNvSpPr txBox="1"/>
            <p:nvPr/>
          </p:nvSpPr>
          <p:spPr>
            <a:xfrm>
              <a:off x="7215206" y="3571876"/>
              <a:ext cx="1285884"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a:latin typeface="Consolas" panose="020B0609020204030204" pitchFamily="49" charset="0"/>
                  <a:ea typeface="楷体" panose="02010609060101010101" pitchFamily="49" charset="-122"/>
                  <a:cs typeface="Consolas" panose="020B0609020204030204" pitchFamily="49" charset="0"/>
                </a:rPr>
                <a:t>循环链表</a:t>
              </a:r>
              <a:endParaRPr lang="zh-CN" altLang="en-US">
                <a:latin typeface="Consolas" panose="020B0609020204030204" pitchFamily="49" charset="0"/>
                <a:ea typeface="楷体" panose="02010609060101010101" pitchFamily="49" charset="-122"/>
                <a:cs typeface="Consolas" panose="020B0609020204030204" pitchFamily="49" charset="0"/>
              </a:endParaRPr>
            </a:p>
          </p:txBody>
        </p:sp>
        <p:sp>
          <p:nvSpPr>
            <p:cNvPr id="18" name="TextBox 17"/>
            <p:cNvSpPr txBox="1"/>
            <p:nvPr/>
          </p:nvSpPr>
          <p:spPr>
            <a:xfrm>
              <a:off x="7072330" y="4214818"/>
              <a:ext cx="1785950" cy="707886"/>
            </a:xfrm>
            <a:prstGeom prst="rect">
              <a:avLst/>
            </a:prstGeom>
            <a:noFill/>
          </p:spPr>
          <p:txBody>
            <a:bodyPr wrap="square" rtlCol="0">
              <a:spAutoFit/>
            </a:bodyPr>
            <a:lstStyle/>
            <a:p>
              <a:r>
                <a:rPr lang="zh-CN" altLang="en-US">
                  <a:latin typeface="Consolas" panose="020B0609020204030204" pitchFamily="49" charset="0"/>
                  <a:ea typeface="楷体" panose="02010609060101010101" pitchFamily="49" charset="-122"/>
                  <a:cs typeface="Consolas" panose="020B0609020204030204" pitchFamily="49" charset="0"/>
                </a:rPr>
                <a:t>循环链表中基本运算的实现</a:t>
              </a:r>
              <a:endParaRPr lang="zh-CN" altLang="en-US">
                <a:latin typeface="Consolas" panose="020B0609020204030204" pitchFamily="49" charset="0"/>
                <a:ea typeface="楷体" panose="02010609060101010101" pitchFamily="49" charset="-122"/>
                <a:cs typeface="Consolas" panose="020B0609020204030204" pitchFamily="49" charset="0"/>
              </a:endParaRPr>
            </a:p>
          </p:txBody>
        </p:sp>
        <p:cxnSp>
          <p:nvCxnSpPr>
            <p:cNvPr id="25" name="直接箭头连接符 24"/>
            <p:cNvCxnSpPr/>
            <p:nvPr/>
          </p:nvCxnSpPr>
          <p:spPr>
            <a:xfrm rot="5400000" flipH="1" flipV="1">
              <a:off x="7771656" y="4098107"/>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7072330" y="3214686"/>
              <a:ext cx="642942"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直接箭头连接符 41"/>
          <p:cNvCxnSpPr/>
          <p:nvPr/>
        </p:nvCxnSpPr>
        <p:spPr>
          <a:xfrm>
            <a:off x="3929058" y="1355384"/>
            <a:ext cx="428628" cy="191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642918"/>
            <a:ext cx="3500462" cy="430887"/>
          </a:xfrm>
          <a:prstGeom prst="rect">
            <a:avLst/>
          </a:prstGeom>
          <a:noFill/>
        </p:spPr>
        <p:txBody>
          <a:bodyPr wrap="square" rtlCol="0">
            <a:spAutoFit/>
          </a:bodyPr>
          <a:lstStyle/>
          <a:p>
            <a:pPr algn="l"/>
            <a:r>
              <a:rPr lang="zh-CN" altLang="en-US" sz="2200">
                <a:latin typeface="楷体" panose="02010609060101010101" pitchFamily="49" charset="-122"/>
                <a:ea typeface="楷体" panose="02010609060101010101" pitchFamily="49" charset="-122"/>
              </a:rPr>
              <a:t>线性表重要的知识点：</a:t>
            </a:r>
            <a:endParaRPr lang="zh-CN" altLang="en-US" sz="2200">
              <a:latin typeface="楷体" panose="02010609060101010101" pitchFamily="49" charset="-122"/>
              <a:ea typeface="楷体" panose="02010609060101010101" pitchFamily="49" charset="-122"/>
            </a:endParaRPr>
          </a:p>
        </p:txBody>
      </p:sp>
      <p:sp>
        <p:nvSpPr>
          <p:cNvPr id="3" name="TextBox 2"/>
          <p:cNvSpPr txBox="1"/>
          <p:nvPr/>
        </p:nvSpPr>
        <p:spPr>
          <a:xfrm>
            <a:off x="857224" y="1214422"/>
            <a:ext cx="6143668" cy="2165341"/>
          </a:xfrm>
          <a:prstGeom prst="rect">
            <a:avLst/>
          </a:prstGeom>
          <a:scene3d>
            <a:camera prst="perspectiveAbove"/>
            <a:lightRig rig="threePt" dir="t"/>
          </a:scene3d>
        </p:spPr>
        <p:style>
          <a:lnRef idx="1">
            <a:schemeClr val="accent6"/>
          </a:lnRef>
          <a:fillRef idx="2">
            <a:schemeClr val="accent6"/>
          </a:fillRef>
          <a:effectRef idx="1">
            <a:schemeClr val="accent6"/>
          </a:effectRef>
          <a:fontRef idx="minor">
            <a:schemeClr val="dk1"/>
          </a:fontRef>
        </p:style>
        <p:txBody>
          <a:bodyPr wrap="square" lIns="252000" tIns="216000" rIns="252000" bIns="252000" rtlCol="0">
            <a:spAutoFit/>
          </a:bodyPr>
          <a:lstStyle/>
          <a:p>
            <a:pPr marL="457200" indent="-457200" algn="l">
              <a:buBlip>
                <a:blip r:embed="rId1"/>
              </a:buBlip>
            </a:pPr>
            <a:r>
              <a:rPr lang="zh-CN" altLang="en-US">
                <a:solidFill>
                  <a:srgbClr val="0000FF"/>
                </a:solidFill>
                <a:latin typeface="楷体" panose="02010609060101010101" pitchFamily="49" charset="-122"/>
                <a:ea typeface="楷体" panose="02010609060101010101" pitchFamily="49" charset="-122"/>
              </a:rPr>
              <a:t>线性表两类存储结构的差异。</a:t>
            </a:r>
            <a:endParaRPr lang="en-US" altLang="zh-CN">
              <a:solidFill>
                <a:srgbClr val="0000FF"/>
              </a:solidFill>
              <a:latin typeface="楷体" panose="02010609060101010101" pitchFamily="49" charset="-122"/>
              <a:ea typeface="楷体" panose="02010609060101010101" pitchFamily="49" charset="-122"/>
            </a:endParaRPr>
          </a:p>
          <a:p>
            <a:pPr marL="457200" indent="-457200" algn="l">
              <a:buBlip>
                <a:blip r:embed="rId1"/>
              </a:buBlip>
            </a:pPr>
            <a:r>
              <a:rPr lang="zh-CN" altLang="en-US">
                <a:solidFill>
                  <a:srgbClr val="0000FF"/>
                </a:solidFill>
                <a:latin typeface="楷体" panose="02010609060101010101" pitchFamily="49" charset="-122"/>
                <a:ea typeface="楷体" panose="02010609060101010101" pitchFamily="49" charset="-122"/>
              </a:rPr>
              <a:t>每种存储结构中基本运算的实现算法。</a:t>
            </a:r>
            <a:endParaRPr lang="en-US" altLang="zh-CN">
              <a:solidFill>
                <a:srgbClr val="0000FF"/>
              </a:solidFill>
              <a:latin typeface="楷体" panose="02010609060101010101" pitchFamily="49" charset="-122"/>
              <a:ea typeface="楷体" panose="02010609060101010101" pitchFamily="49" charset="-122"/>
            </a:endParaRPr>
          </a:p>
          <a:p>
            <a:pPr marL="457200" indent="-457200" algn="l">
              <a:buBlip>
                <a:blip r:embed="rId1"/>
              </a:buBlip>
            </a:pPr>
            <a:r>
              <a:rPr lang="zh-CN" altLang="en-US">
                <a:solidFill>
                  <a:srgbClr val="0000FF"/>
                </a:solidFill>
                <a:latin typeface="楷体" panose="02010609060101010101" pitchFamily="49" charset="-122"/>
                <a:ea typeface="楷体" panose="02010609060101010101" pitchFamily="49" charset="-122"/>
              </a:rPr>
              <a:t>利用线性表求解实际问题。</a:t>
            </a:r>
            <a:endParaRPr lang="en-US" altLang="zh-CN">
              <a:solidFill>
                <a:srgbClr val="0000FF"/>
              </a:solidFill>
              <a:latin typeface="楷体" panose="02010609060101010101" pitchFamily="49" charset="-122"/>
              <a:ea typeface="楷体" panose="02010609060101010101" pitchFamily="49" charset="-122"/>
            </a:endParaRPr>
          </a:p>
          <a:p>
            <a:pPr marL="457200" indent="-457200" algn="l">
              <a:buBlip>
                <a:blip r:embed="rId1"/>
              </a:buBlip>
            </a:pPr>
            <a:r>
              <a:rPr lang="zh-CN" altLang="en-US">
                <a:solidFill>
                  <a:srgbClr val="0000FF"/>
                </a:solidFill>
                <a:latin typeface="楷体" panose="02010609060101010101" pitchFamily="49" charset="-122"/>
                <a:ea typeface="楷体" panose="02010609060101010101" pitchFamily="49" charset="-122"/>
              </a:rPr>
              <a:t>利用有序表特性设计高效算法。</a:t>
            </a:r>
            <a:endParaRPr lang="zh-CN" altLang="en-US">
              <a:solidFill>
                <a:srgbClr val="0000FF"/>
              </a:solidFill>
              <a:latin typeface="楷体" panose="02010609060101010101" pitchFamily="49" charset="-122"/>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9750" y="2225283"/>
            <a:ext cx="8032778" cy="1043747"/>
          </a:xfrm>
          <a:prstGeom prst="rect">
            <a:avLst/>
          </a:prstGeom>
          <a:noFill/>
          <a:ln w="9525">
            <a:noFill/>
            <a:miter lim="800000"/>
          </a:ln>
          <a:effectLst/>
        </p:spPr>
        <p:txBody>
          <a:bodyPr wrap="square">
            <a:spAutoFit/>
          </a:bodyPr>
          <a:lstStyle/>
          <a:p>
            <a:pPr algn="l">
              <a:lnSpc>
                <a:spcPct val="150000"/>
              </a:lnSpc>
            </a:pPr>
            <a:r>
              <a:rPr kumimoji="1" lang="en-US" altLang="zh-CN" sz="2200" dirty="0">
                <a:ea typeface="楷体" panose="02010609060101010101" pitchFamily="49" charset="-122"/>
                <a:cs typeface="Times New Roman" panose="02020603050405020304" pitchFamily="18" charset="0"/>
              </a:rPr>
              <a:t>        </a:t>
            </a:r>
            <a:r>
              <a:rPr kumimoji="1" lang="zh-CN" altLang="en-US" sz="2200" dirty="0">
                <a:ea typeface="楷体" panose="02010609060101010101" pitchFamily="49" charset="-122"/>
                <a:cs typeface="Times New Roman" panose="02020603050405020304" pitchFamily="18" charset="0"/>
              </a:rPr>
              <a:t>线性表的顺序存储结构：把线性表中的所有</a:t>
            </a:r>
            <a:r>
              <a:rPr kumimoji="1" lang="zh-CN" altLang="en-US" sz="2200">
                <a:ea typeface="楷体" panose="02010609060101010101" pitchFamily="49" charset="-122"/>
                <a:cs typeface="Times New Roman" panose="02020603050405020304" pitchFamily="18" charset="0"/>
              </a:rPr>
              <a:t>元素按照顺序存储方法进行存储。</a:t>
            </a:r>
            <a:endParaRPr kumimoji="1" lang="en-US" altLang="zh-CN" sz="2200">
              <a:ea typeface="楷体" panose="02010609060101010101" pitchFamily="49" charset="-122"/>
              <a:cs typeface="Times New Roman" panose="02020603050405020304" pitchFamily="18" charset="0"/>
            </a:endParaRPr>
          </a:p>
        </p:txBody>
      </p:sp>
      <p:sp>
        <p:nvSpPr>
          <p:cNvPr id="7174" name="Text Box 6" descr="蓝色面巾纸"/>
          <p:cNvSpPr txBox="1">
            <a:spLocks noChangeArrowheads="1"/>
          </p:cNvSpPr>
          <p:nvPr/>
        </p:nvSpPr>
        <p:spPr bwMode="auto">
          <a:xfrm>
            <a:off x="500034" y="1428736"/>
            <a:ext cx="6429420"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2.2.1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线性表的顺序存储</a:t>
            </a: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顺序表</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6" name="Text Box 4" descr="画布">
            <a:hlinkClick r:id="rId1" action="ppaction://hlinksldjump"/>
          </p:cNvPr>
          <p:cNvSpPr txBox="1">
            <a:spLocks noChangeArrowheads="1"/>
          </p:cNvSpPr>
          <p:nvPr/>
        </p:nvSpPr>
        <p:spPr bwMode="auto">
          <a:xfrm>
            <a:off x="1357290" y="357166"/>
            <a:ext cx="6096000" cy="579438"/>
          </a:xfrm>
          <a:prstGeom prst="rect">
            <a:avLst/>
          </a:prstGeom>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线性表的顺序存储结构</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5" name="TextBox 4"/>
          <p:cNvSpPr txBox="1"/>
          <p:nvPr/>
        </p:nvSpPr>
        <p:spPr>
          <a:xfrm>
            <a:off x="285720" y="4071942"/>
            <a:ext cx="8143932" cy="646331"/>
          </a:xfrm>
          <a:prstGeom prst="rect">
            <a:avLst/>
          </a:prstGeom>
          <a:noFill/>
          <a:scene3d>
            <a:camera prst="perspectiveLeft"/>
            <a:lightRig rig="threePt" dir="t"/>
          </a:scene3d>
        </p:spPr>
        <p:txBody>
          <a:bodyPr wrap="square" rtlCol="0">
            <a:spAutoFit/>
          </a:bodyPr>
          <a:lstStyle/>
          <a:p>
            <a:pPr algn="l">
              <a:lnSpc>
                <a:spcPct val="150000"/>
              </a:lnSpc>
            </a:pPr>
            <a:r>
              <a:rPr kumimoji="1" lang="zh-CN" altLang="en-US" sz="2400">
                <a:ea typeface="楷体" panose="02010609060101010101" pitchFamily="49" charset="-122"/>
                <a:cs typeface="Times New Roman" panose="02020603050405020304" pitchFamily="18" charset="0"/>
              </a:rPr>
              <a:t>按逻辑顺序依次存储到存储器中</a:t>
            </a:r>
            <a:r>
              <a:rPr kumimoji="1" lang="zh-CN" altLang="en-US" sz="2400">
                <a:solidFill>
                  <a:srgbClr val="FF00FF"/>
                </a:solidFill>
                <a:latin typeface="微软雅黑" panose="020B0503020204020204" pitchFamily="34" charset="-122"/>
                <a:ea typeface="微软雅黑" panose="020B0503020204020204" pitchFamily="34" charset="-122"/>
                <a:cs typeface="Times New Roman" panose="02020603050405020304" pitchFamily="18" charset="0"/>
              </a:rPr>
              <a:t>一片连续的存储空间</a:t>
            </a:r>
            <a:r>
              <a:rPr kumimoji="1" lang="zh-CN" altLang="en-US" sz="2400">
                <a:ea typeface="楷体" panose="02010609060101010101" pitchFamily="49" charset="-122"/>
                <a:cs typeface="Times New Roman" panose="02020603050405020304" pitchFamily="18" charset="0"/>
              </a:rPr>
              <a:t>中。</a:t>
            </a:r>
            <a:endParaRPr lang="zh-CN" altLang="en-US" sz="2400"/>
          </a:p>
        </p:txBody>
      </p:sp>
      <p:sp>
        <p:nvSpPr>
          <p:cNvPr id="7" name="下箭头 6"/>
          <p:cNvSpPr/>
          <p:nvPr/>
        </p:nvSpPr>
        <p:spPr>
          <a:xfrm>
            <a:off x="3929058" y="3429000"/>
            <a:ext cx="288000"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0" y="3024188"/>
            <a:ext cx="184731" cy="400110"/>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75459" name="Rectangle 3"/>
          <p:cNvSpPr>
            <a:spLocks noChangeArrowheads="1"/>
          </p:cNvSpPr>
          <p:nvPr/>
        </p:nvSpPr>
        <p:spPr bwMode="auto">
          <a:xfrm>
            <a:off x="3778250" y="620713"/>
            <a:ext cx="2738438" cy="936625"/>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kumimoji="1" lang="zh-CN" altLang="en-US" sz="2400" dirty="0">
                <a:solidFill>
                  <a:srgbClr val="FF00FF"/>
                </a:solidFill>
                <a:latin typeface="Consolas" panose="020B0609020204030204" pitchFamily="49" charset="0"/>
                <a:ea typeface="楷体" panose="02010609060101010101" pitchFamily="49" charset="-122"/>
                <a:cs typeface="Consolas" panose="020B0609020204030204" pitchFamily="49" charset="0"/>
              </a:rPr>
              <a:t>线性表</a:t>
            </a:r>
            <a:endParaRPr kumimoji="1" lang="zh-CN" altLang="en-US" sz="24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r>
              <a:rPr kumimoji="1" lang="en-US" altLang="zh-CN">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baseline="-2500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baseline="-2500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i="1">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i="1" baseline="-25000">
                <a:solidFill>
                  <a:srgbClr val="3333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i="1" dirty="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i="1" baseline="-25000" dirty="0">
                <a:solidFill>
                  <a:srgbClr val="3333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dirty="0">
                <a:solidFill>
                  <a:srgbClr val="3333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5460" name="AutoShape 4"/>
          <p:cNvSpPr>
            <a:spLocks noChangeArrowheads="1"/>
          </p:cNvSpPr>
          <p:nvPr/>
        </p:nvSpPr>
        <p:spPr bwMode="auto">
          <a:xfrm>
            <a:off x="4930775" y="1773238"/>
            <a:ext cx="360363" cy="863600"/>
          </a:xfrm>
          <a:prstGeom prst="downArrow">
            <a:avLst>
              <a:gd name="adj1" fmla="val 50000"/>
              <a:gd name="adj2" fmla="val 59912"/>
            </a:avLst>
          </a:prstGeom>
          <a:solidFill>
            <a:srgbClr val="008000"/>
          </a:solidFill>
          <a:ln w="38100" algn="ctr">
            <a:solidFill>
              <a:schemeClr val="bg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75461" name="Text Box 5"/>
          <p:cNvSpPr txBox="1">
            <a:spLocks noChangeArrowheads="1"/>
          </p:cNvSpPr>
          <p:nvPr/>
        </p:nvSpPr>
        <p:spPr bwMode="auto">
          <a:xfrm>
            <a:off x="5286380" y="1916113"/>
            <a:ext cx="1368425" cy="396875"/>
          </a:xfrm>
          <a:prstGeom prst="rect">
            <a:avLst/>
          </a:prstGeom>
          <a:noFill/>
          <a:ln w="38100" algn="ctr">
            <a:noFill/>
            <a:miter lim="800000"/>
          </a:ln>
          <a:effectLst/>
        </p:spPr>
        <p:txBody>
          <a:bodyPr>
            <a:spAutoFit/>
          </a:bodyPr>
          <a:lstStyle/>
          <a:p>
            <a:pPr>
              <a:spcBef>
                <a:spcPct val="50000"/>
              </a:spcBef>
            </a:pPr>
            <a:r>
              <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rPr>
              <a:t>直接映射</a:t>
            </a:r>
            <a:endPar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5462" name="Rectangle 6"/>
          <p:cNvSpPr>
            <a:spLocks noChangeArrowheads="1"/>
          </p:cNvSpPr>
          <p:nvPr/>
        </p:nvSpPr>
        <p:spPr bwMode="auto">
          <a:xfrm>
            <a:off x="2770188" y="331787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275463" name="Rectangle 7"/>
          <p:cNvSpPr>
            <a:spLocks noChangeArrowheads="1"/>
          </p:cNvSpPr>
          <p:nvPr/>
        </p:nvSpPr>
        <p:spPr bwMode="auto">
          <a:xfrm>
            <a:off x="3311525" y="331787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anose="020B0609020204030204" pitchFamily="49" charset="0"/>
                <a:cs typeface="Consolas" panose="020B0609020204030204" pitchFamily="49" charset="0"/>
              </a:rPr>
              <a:t>a</a:t>
            </a:r>
            <a:r>
              <a:rPr lang="en-US" altLang="zh-CN" baseline="-25000">
                <a:solidFill>
                  <a:srgbClr val="3333FF"/>
                </a:solidFill>
                <a:latin typeface="Consolas" panose="020B0609020204030204" pitchFamily="49" charset="0"/>
                <a:cs typeface="Consolas" panose="020B0609020204030204" pitchFamily="49" charset="0"/>
              </a:rPr>
              <a:t>2</a:t>
            </a:r>
            <a:endParaRPr lang="en-US" altLang="zh-CN" baseline="-25000">
              <a:solidFill>
                <a:srgbClr val="3333FF"/>
              </a:solidFill>
              <a:latin typeface="Consolas" panose="020B0609020204030204" pitchFamily="49" charset="0"/>
              <a:cs typeface="Consolas" panose="020B0609020204030204" pitchFamily="49" charset="0"/>
            </a:endParaRPr>
          </a:p>
        </p:txBody>
      </p:sp>
      <p:sp>
        <p:nvSpPr>
          <p:cNvPr id="275464" name="Rectangle 8"/>
          <p:cNvSpPr>
            <a:spLocks noChangeArrowheads="1"/>
          </p:cNvSpPr>
          <p:nvPr/>
        </p:nvSpPr>
        <p:spPr bwMode="auto">
          <a:xfrm>
            <a:off x="3851275" y="331787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anose="020B0609020204030204" pitchFamily="49" charset="0"/>
                <a:ea typeface="宋体" panose="02010600030101010101" pitchFamily="2" charset="-122"/>
                <a:cs typeface="Consolas" panose="020B0609020204030204" pitchFamily="49" charset="0"/>
              </a:rPr>
              <a:t>…</a:t>
            </a:r>
            <a:endParaRPr lang="en-US" altLang="zh-CN" baseline="-25000">
              <a:solidFill>
                <a:srgbClr val="660066"/>
              </a:solidFill>
              <a:latin typeface="Consolas" panose="020B0609020204030204" pitchFamily="49" charset="0"/>
              <a:ea typeface="宋体" panose="02010600030101010101" pitchFamily="2" charset="-122"/>
              <a:cs typeface="Consolas" panose="020B0609020204030204" pitchFamily="49" charset="0"/>
            </a:endParaRPr>
          </a:p>
        </p:txBody>
      </p:sp>
      <p:sp>
        <p:nvSpPr>
          <p:cNvPr id="275465" name="Rectangle 9"/>
          <p:cNvSpPr>
            <a:spLocks noChangeArrowheads="1"/>
          </p:cNvSpPr>
          <p:nvPr/>
        </p:nvSpPr>
        <p:spPr bwMode="auto">
          <a:xfrm>
            <a:off x="4392613" y="331787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anose="020B0609020204030204" pitchFamily="49" charset="0"/>
                <a:cs typeface="Consolas" panose="020B0609020204030204" pitchFamily="49" charset="0"/>
              </a:rPr>
              <a:t>a</a:t>
            </a:r>
            <a:r>
              <a:rPr lang="en-US" altLang="zh-CN" i="1" baseline="-25000">
                <a:solidFill>
                  <a:srgbClr val="3333FF"/>
                </a:solidFill>
                <a:latin typeface="Consolas" panose="020B0609020204030204" pitchFamily="49" charset="0"/>
                <a:cs typeface="Consolas" panose="020B0609020204030204" pitchFamily="49" charset="0"/>
              </a:rPr>
              <a:t>i</a:t>
            </a:r>
            <a:endParaRPr lang="en-US" altLang="zh-CN" i="1" baseline="-25000">
              <a:solidFill>
                <a:srgbClr val="3333FF"/>
              </a:solidFill>
              <a:latin typeface="Consolas" panose="020B0609020204030204" pitchFamily="49" charset="0"/>
              <a:cs typeface="Consolas" panose="020B0609020204030204" pitchFamily="49" charset="0"/>
            </a:endParaRPr>
          </a:p>
        </p:txBody>
      </p:sp>
      <p:sp>
        <p:nvSpPr>
          <p:cNvPr id="275466" name="Rectangle 10"/>
          <p:cNvSpPr>
            <a:spLocks noChangeArrowheads="1"/>
          </p:cNvSpPr>
          <p:nvPr/>
        </p:nvSpPr>
        <p:spPr bwMode="auto">
          <a:xfrm>
            <a:off x="4930775" y="331787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anose="020B0609020204030204" pitchFamily="49" charset="0"/>
                <a:ea typeface="宋体" panose="02010600030101010101" pitchFamily="2" charset="-122"/>
                <a:cs typeface="Consolas" panose="020B0609020204030204" pitchFamily="49" charset="0"/>
              </a:rPr>
              <a:t>…</a:t>
            </a:r>
            <a:endParaRPr lang="en-US" altLang="zh-CN" baseline="-25000">
              <a:solidFill>
                <a:srgbClr val="660066"/>
              </a:solidFill>
              <a:latin typeface="Consolas" panose="020B0609020204030204" pitchFamily="49" charset="0"/>
              <a:ea typeface="宋体" panose="02010600030101010101" pitchFamily="2" charset="-122"/>
              <a:cs typeface="Consolas" panose="020B0609020204030204" pitchFamily="49" charset="0"/>
            </a:endParaRPr>
          </a:p>
        </p:txBody>
      </p:sp>
      <p:sp>
        <p:nvSpPr>
          <p:cNvPr id="275467" name="Rectangle 11"/>
          <p:cNvSpPr>
            <a:spLocks noChangeArrowheads="1"/>
          </p:cNvSpPr>
          <p:nvPr/>
        </p:nvSpPr>
        <p:spPr bwMode="auto">
          <a:xfrm>
            <a:off x="5472113" y="331787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anose="020B0609020204030204" pitchFamily="49" charset="0"/>
                <a:cs typeface="Consolas" panose="020B0609020204030204" pitchFamily="49" charset="0"/>
              </a:rPr>
              <a:t>a</a:t>
            </a:r>
            <a:r>
              <a:rPr lang="en-US" altLang="zh-CN" i="1" baseline="-25000">
                <a:solidFill>
                  <a:srgbClr val="3333FF"/>
                </a:solidFill>
                <a:latin typeface="Consolas" panose="020B0609020204030204" pitchFamily="49" charset="0"/>
                <a:cs typeface="Consolas" panose="020B0609020204030204" pitchFamily="49" charset="0"/>
              </a:rPr>
              <a:t>n</a:t>
            </a:r>
            <a:endParaRPr lang="en-US" altLang="zh-CN" i="1" baseline="-25000">
              <a:solidFill>
                <a:srgbClr val="3333FF"/>
              </a:solidFill>
              <a:latin typeface="Consolas" panose="020B0609020204030204" pitchFamily="49" charset="0"/>
              <a:cs typeface="Consolas" panose="020B0609020204030204" pitchFamily="49" charset="0"/>
            </a:endParaRPr>
          </a:p>
        </p:txBody>
      </p:sp>
      <p:sp>
        <p:nvSpPr>
          <p:cNvPr id="275468" name="Rectangle 12"/>
          <p:cNvSpPr>
            <a:spLocks noChangeArrowheads="1"/>
          </p:cNvSpPr>
          <p:nvPr/>
        </p:nvSpPr>
        <p:spPr bwMode="auto">
          <a:xfrm>
            <a:off x="6010275" y="3317875"/>
            <a:ext cx="1368425"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anose="020B0609020204030204" pitchFamily="49" charset="0"/>
                <a:ea typeface="宋体" panose="02010600030101010101" pitchFamily="2" charset="-122"/>
                <a:cs typeface="Consolas" panose="020B0609020204030204" pitchFamily="49" charset="0"/>
              </a:rPr>
              <a:t>…</a:t>
            </a:r>
            <a:endParaRPr lang="en-US" altLang="zh-CN" baseline="-25000">
              <a:solidFill>
                <a:srgbClr val="660066"/>
              </a:solidFill>
              <a:latin typeface="Consolas" panose="020B0609020204030204" pitchFamily="49" charset="0"/>
              <a:ea typeface="宋体" panose="02010600030101010101" pitchFamily="2" charset="-122"/>
              <a:cs typeface="Consolas" panose="020B0609020204030204" pitchFamily="49" charset="0"/>
            </a:endParaRPr>
          </a:p>
        </p:txBody>
      </p:sp>
      <p:sp>
        <p:nvSpPr>
          <p:cNvPr id="275469" name="Rectangle 13"/>
          <p:cNvSpPr>
            <a:spLocks noChangeArrowheads="1"/>
          </p:cNvSpPr>
          <p:nvPr/>
        </p:nvSpPr>
        <p:spPr bwMode="auto">
          <a:xfrm>
            <a:off x="7378700" y="331787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660066"/>
                </a:solidFill>
                <a:latin typeface="Consolas" panose="020B0609020204030204" pitchFamily="49" charset="0"/>
                <a:ea typeface="宋体" panose="02010600030101010101" pitchFamily="2" charset="-122"/>
                <a:cs typeface="Consolas" panose="020B0609020204030204" pitchFamily="49" charset="0"/>
              </a:rPr>
              <a:t>n</a:t>
            </a:r>
            <a:endParaRPr lang="en-US" altLang="zh-CN">
              <a:solidFill>
                <a:srgbClr val="660066"/>
              </a:solidFill>
              <a:latin typeface="Consolas" panose="020B0609020204030204" pitchFamily="49" charset="0"/>
              <a:ea typeface="宋体" panose="02010600030101010101" pitchFamily="2" charset="-122"/>
              <a:cs typeface="Consolas" panose="020B0609020204030204" pitchFamily="49" charset="0"/>
            </a:endParaRPr>
          </a:p>
        </p:txBody>
      </p:sp>
      <p:sp>
        <p:nvSpPr>
          <p:cNvPr id="275470" name="Text Box 14"/>
          <p:cNvSpPr txBox="1">
            <a:spLocks noChangeArrowheads="1"/>
          </p:cNvSpPr>
          <p:nvPr/>
        </p:nvSpPr>
        <p:spPr bwMode="auto">
          <a:xfrm>
            <a:off x="6215074" y="2746375"/>
            <a:ext cx="1512887" cy="369332"/>
          </a:xfrm>
          <a:prstGeom prst="rect">
            <a:avLst/>
          </a:prstGeom>
          <a:noFill/>
          <a:ln w="38100" algn="ctr">
            <a:noFill/>
            <a:miter lim="800000"/>
          </a:ln>
          <a:effectLst/>
        </p:spPr>
        <p:txBody>
          <a:bodyPr>
            <a:spAutoFit/>
          </a:bodyPr>
          <a:lstStyle/>
          <a:p>
            <a:pPr>
              <a:spcBef>
                <a:spcPct val="50000"/>
              </a:spcBef>
            </a:pPr>
            <a:r>
              <a:rPr lang="en-US" altLang="zh-CN" sz="1800">
                <a:solidFill>
                  <a:srgbClr val="3333FF"/>
                </a:solidFill>
                <a:latin typeface="Consolas" panose="020B0609020204030204" pitchFamily="49" charset="0"/>
                <a:cs typeface="Consolas" panose="020B0609020204030204" pitchFamily="49" charset="0"/>
              </a:rPr>
              <a:t>MaxSize</a:t>
            </a:r>
            <a:r>
              <a:rPr lang="en-US" altLang="zh-CN" sz="1800">
                <a:solidFill>
                  <a:srgbClr val="3333FF"/>
                </a:solidFill>
                <a:latin typeface="Consolas" panose="020B0609020204030204" pitchFamily="49" charset="0"/>
                <a:ea typeface="宋体" panose="02010600030101010101" pitchFamily="2" charset="-122"/>
                <a:cs typeface="Consolas" panose="020B0609020204030204" pitchFamily="49" charset="0"/>
              </a:rPr>
              <a:t>-</a:t>
            </a:r>
            <a:r>
              <a:rPr lang="en-US" altLang="zh-CN" sz="1800">
                <a:solidFill>
                  <a:srgbClr val="3333FF"/>
                </a:solidFill>
                <a:latin typeface="Consolas" panose="020B0609020204030204" pitchFamily="49" charset="0"/>
                <a:cs typeface="Consolas" panose="020B0609020204030204" pitchFamily="49" charset="0"/>
              </a:rPr>
              <a:t>1</a:t>
            </a:r>
            <a:endParaRPr lang="en-US" altLang="zh-CN" sz="1800">
              <a:solidFill>
                <a:srgbClr val="3333FF"/>
              </a:solidFill>
              <a:latin typeface="Consolas" panose="020B0609020204030204" pitchFamily="49" charset="0"/>
              <a:cs typeface="Consolas" panose="020B0609020204030204" pitchFamily="49" charset="0"/>
            </a:endParaRPr>
          </a:p>
        </p:txBody>
      </p:sp>
      <p:sp>
        <p:nvSpPr>
          <p:cNvPr id="275471" name="Line 15"/>
          <p:cNvSpPr>
            <a:spLocks noChangeShapeType="1"/>
          </p:cNvSpPr>
          <p:nvPr/>
        </p:nvSpPr>
        <p:spPr bwMode="auto">
          <a:xfrm>
            <a:off x="6972311" y="3173413"/>
            <a:ext cx="0" cy="144462"/>
          </a:xfrm>
          <a:prstGeom prst="line">
            <a:avLst/>
          </a:prstGeom>
          <a:noFill/>
          <a:ln w="38100">
            <a:solidFill>
              <a:srgbClr val="FF3300"/>
            </a:solidFill>
            <a:roun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5472" name="Text Box 16"/>
          <p:cNvSpPr txBox="1">
            <a:spLocks noChangeArrowheads="1"/>
          </p:cNvSpPr>
          <p:nvPr/>
        </p:nvSpPr>
        <p:spPr bwMode="auto">
          <a:xfrm>
            <a:off x="2817813" y="2746375"/>
            <a:ext cx="503237" cy="369332"/>
          </a:xfrm>
          <a:prstGeom prst="rect">
            <a:avLst/>
          </a:prstGeom>
          <a:noFill/>
          <a:ln w="38100" algn="ctr">
            <a:noFill/>
            <a:miter lim="800000"/>
          </a:ln>
          <a:effectLst/>
        </p:spPr>
        <p:txBody>
          <a:bodyPr>
            <a:spAutoFit/>
          </a:bodyPr>
          <a:lstStyle/>
          <a:p>
            <a:pPr>
              <a:spcBef>
                <a:spcPct val="50000"/>
              </a:spcBef>
            </a:pPr>
            <a:r>
              <a:rPr lang="en-US" altLang="zh-CN" sz="1800" dirty="0">
                <a:solidFill>
                  <a:srgbClr val="3333FF"/>
                </a:solidFill>
                <a:latin typeface="Consolas" panose="020B0609020204030204" pitchFamily="49" charset="0"/>
                <a:cs typeface="Consolas" panose="020B0609020204030204" pitchFamily="49" charset="0"/>
              </a:rPr>
              <a:t>0</a:t>
            </a:r>
            <a:endParaRPr lang="en-US" altLang="zh-CN" sz="1800" dirty="0">
              <a:solidFill>
                <a:srgbClr val="3333FF"/>
              </a:solidFill>
              <a:latin typeface="Consolas" panose="020B0609020204030204" pitchFamily="49" charset="0"/>
              <a:cs typeface="Consolas" panose="020B0609020204030204" pitchFamily="49" charset="0"/>
            </a:endParaRPr>
          </a:p>
        </p:txBody>
      </p:sp>
      <p:sp>
        <p:nvSpPr>
          <p:cNvPr id="275473" name="Text Box 17"/>
          <p:cNvSpPr txBox="1">
            <a:spLocks noChangeArrowheads="1"/>
          </p:cNvSpPr>
          <p:nvPr/>
        </p:nvSpPr>
        <p:spPr bwMode="auto">
          <a:xfrm>
            <a:off x="3228975" y="2746375"/>
            <a:ext cx="503238" cy="369332"/>
          </a:xfrm>
          <a:prstGeom prst="rect">
            <a:avLst/>
          </a:prstGeom>
          <a:noFill/>
          <a:ln w="38100" algn="ctr">
            <a:noFill/>
            <a:miter lim="800000"/>
          </a:ln>
          <a:effectLst/>
        </p:spPr>
        <p:txBody>
          <a:bodyPr>
            <a:spAutoFit/>
          </a:bodyPr>
          <a:lstStyle/>
          <a:p>
            <a:pPr>
              <a:spcBef>
                <a:spcPct val="50000"/>
              </a:spcBef>
            </a:pPr>
            <a:r>
              <a:rPr lang="en-US" altLang="zh-CN" sz="1800">
                <a:solidFill>
                  <a:srgbClr val="3333FF"/>
                </a:solidFill>
                <a:latin typeface="Consolas" panose="020B0609020204030204" pitchFamily="49" charset="0"/>
                <a:cs typeface="Consolas" panose="020B0609020204030204" pitchFamily="49" charset="0"/>
              </a:rPr>
              <a:t>1</a:t>
            </a:r>
            <a:endParaRPr lang="en-US" altLang="zh-CN" sz="1800">
              <a:solidFill>
                <a:srgbClr val="3333FF"/>
              </a:solidFill>
              <a:latin typeface="Consolas" panose="020B0609020204030204" pitchFamily="49" charset="0"/>
              <a:cs typeface="Consolas" panose="020B0609020204030204" pitchFamily="49" charset="0"/>
            </a:endParaRPr>
          </a:p>
        </p:txBody>
      </p:sp>
      <p:sp>
        <p:nvSpPr>
          <p:cNvPr id="275474" name="Text Box 18"/>
          <p:cNvSpPr txBox="1">
            <a:spLocks noChangeArrowheads="1"/>
          </p:cNvSpPr>
          <p:nvPr/>
        </p:nvSpPr>
        <p:spPr bwMode="auto">
          <a:xfrm>
            <a:off x="4427538" y="2746375"/>
            <a:ext cx="576262" cy="369332"/>
          </a:xfrm>
          <a:prstGeom prst="rect">
            <a:avLst/>
          </a:prstGeom>
          <a:noFill/>
          <a:ln w="38100" algn="ctr">
            <a:noFill/>
            <a:miter lim="800000"/>
          </a:ln>
          <a:effectLst/>
        </p:spPr>
        <p:txBody>
          <a:bodyPr>
            <a:spAutoFit/>
          </a:bodyPr>
          <a:lstStyle/>
          <a:p>
            <a:pPr>
              <a:spcBef>
                <a:spcPct val="50000"/>
              </a:spcBef>
            </a:pPr>
            <a:r>
              <a:rPr lang="en-US" altLang="zh-CN" sz="1800" i="1">
                <a:solidFill>
                  <a:srgbClr val="3333FF"/>
                </a:solidFill>
                <a:latin typeface="Consolas" panose="020B0609020204030204" pitchFamily="49" charset="0"/>
                <a:cs typeface="Consolas" panose="020B0609020204030204" pitchFamily="49" charset="0"/>
              </a:rPr>
              <a:t>i</a:t>
            </a:r>
            <a:r>
              <a:rPr lang="en-US" altLang="zh-CN" sz="1800">
                <a:solidFill>
                  <a:srgbClr val="3333FF"/>
                </a:solidFill>
                <a:latin typeface="Consolas" panose="020B0609020204030204" pitchFamily="49" charset="0"/>
                <a:ea typeface="宋体" panose="02010600030101010101" pitchFamily="2" charset="-122"/>
                <a:cs typeface="Consolas" panose="020B0609020204030204" pitchFamily="49" charset="0"/>
              </a:rPr>
              <a:t>-</a:t>
            </a:r>
            <a:r>
              <a:rPr lang="en-US" altLang="zh-CN" sz="1800">
                <a:solidFill>
                  <a:srgbClr val="3333FF"/>
                </a:solidFill>
                <a:latin typeface="Consolas" panose="020B0609020204030204" pitchFamily="49" charset="0"/>
                <a:cs typeface="Consolas" panose="020B0609020204030204" pitchFamily="49" charset="0"/>
              </a:rPr>
              <a:t>1</a:t>
            </a:r>
            <a:endParaRPr lang="en-US" altLang="zh-CN" sz="1800">
              <a:solidFill>
                <a:srgbClr val="3333FF"/>
              </a:solidFill>
              <a:latin typeface="Consolas" panose="020B0609020204030204" pitchFamily="49" charset="0"/>
              <a:cs typeface="Consolas" panose="020B0609020204030204" pitchFamily="49" charset="0"/>
            </a:endParaRPr>
          </a:p>
        </p:txBody>
      </p:sp>
      <p:sp>
        <p:nvSpPr>
          <p:cNvPr id="275475" name="Text Box 19"/>
          <p:cNvSpPr txBox="1">
            <a:spLocks noChangeArrowheads="1"/>
          </p:cNvSpPr>
          <p:nvPr/>
        </p:nvSpPr>
        <p:spPr bwMode="auto">
          <a:xfrm>
            <a:off x="5429256" y="2746375"/>
            <a:ext cx="647700" cy="369332"/>
          </a:xfrm>
          <a:prstGeom prst="rect">
            <a:avLst/>
          </a:prstGeom>
          <a:noFill/>
          <a:ln w="38100" algn="ctr">
            <a:noFill/>
            <a:miter lim="800000"/>
          </a:ln>
          <a:effectLst/>
        </p:spPr>
        <p:txBody>
          <a:bodyPr>
            <a:spAutoFit/>
          </a:bodyPr>
          <a:lstStyle/>
          <a:p>
            <a:pPr>
              <a:spcBef>
                <a:spcPct val="50000"/>
              </a:spcBef>
            </a:pPr>
            <a:r>
              <a:rPr lang="en-US" altLang="zh-CN" sz="1800" i="1">
                <a:solidFill>
                  <a:srgbClr val="3333FF"/>
                </a:solidFill>
                <a:latin typeface="Consolas" panose="020B0609020204030204" pitchFamily="49" charset="0"/>
                <a:cs typeface="Consolas" panose="020B0609020204030204" pitchFamily="49" charset="0"/>
              </a:rPr>
              <a:t>n</a:t>
            </a:r>
            <a:r>
              <a:rPr lang="en-US" altLang="zh-CN" sz="1800">
                <a:solidFill>
                  <a:srgbClr val="3333FF"/>
                </a:solidFill>
                <a:latin typeface="Consolas" panose="020B0609020204030204" pitchFamily="49" charset="0"/>
                <a:ea typeface="宋体" panose="02010600030101010101" pitchFamily="2" charset="-122"/>
                <a:cs typeface="Consolas" panose="020B0609020204030204" pitchFamily="49" charset="0"/>
              </a:rPr>
              <a:t>-</a:t>
            </a:r>
            <a:r>
              <a:rPr lang="en-US" altLang="zh-CN" sz="1800">
                <a:solidFill>
                  <a:srgbClr val="3333FF"/>
                </a:solidFill>
                <a:latin typeface="Consolas" panose="020B0609020204030204" pitchFamily="49" charset="0"/>
                <a:cs typeface="Consolas" panose="020B0609020204030204" pitchFamily="49" charset="0"/>
              </a:rPr>
              <a:t>1</a:t>
            </a:r>
            <a:endParaRPr lang="en-US" altLang="zh-CN" sz="1800">
              <a:solidFill>
                <a:srgbClr val="3333FF"/>
              </a:solidFill>
              <a:latin typeface="Consolas" panose="020B0609020204030204" pitchFamily="49" charset="0"/>
              <a:cs typeface="Consolas" panose="020B0609020204030204" pitchFamily="49" charset="0"/>
            </a:endParaRPr>
          </a:p>
        </p:txBody>
      </p:sp>
      <p:sp>
        <p:nvSpPr>
          <p:cNvPr id="275476" name="AutoShape 20"/>
          <p:cNvSpPr/>
          <p:nvPr/>
        </p:nvSpPr>
        <p:spPr bwMode="auto">
          <a:xfrm rot="5400000">
            <a:off x="5076032" y="1807369"/>
            <a:ext cx="144462" cy="4318000"/>
          </a:xfrm>
          <a:prstGeom prst="rightBrace">
            <a:avLst>
              <a:gd name="adj1" fmla="val 249085"/>
              <a:gd name="adj2" fmla="val 50000"/>
            </a:avLst>
          </a:prstGeom>
          <a:noFill/>
          <a:ln w="38100">
            <a:solidFill>
              <a:srgbClr val="660066"/>
            </a:solidFill>
            <a:round/>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75477" name="Text Box 21"/>
          <p:cNvSpPr txBox="1">
            <a:spLocks noChangeArrowheads="1"/>
          </p:cNvSpPr>
          <p:nvPr/>
        </p:nvSpPr>
        <p:spPr bwMode="auto">
          <a:xfrm>
            <a:off x="4643438" y="4071942"/>
            <a:ext cx="1008062" cy="369332"/>
          </a:xfrm>
          <a:prstGeom prst="rect">
            <a:avLst/>
          </a:prstGeom>
          <a:noFill/>
          <a:ln w="38100" algn="ctr">
            <a:noFill/>
            <a:miter lim="800000"/>
          </a:ln>
          <a:effectLst/>
        </p:spPr>
        <p:txBody>
          <a:bodyPr>
            <a:spAutoFit/>
          </a:bodyPr>
          <a:lstStyle/>
          <a:p>
            <a:pPr>
              <a:spcBef>
                <a:spcPct val="50000"/>
              </a:spcBef>
            </a:pPr>
            <a:r>
              <a:rPr lang="en-US" altLang="zh-CN" sz="1800" dirty="0">
                <a:solidFill>
                  <a:srgbClr val="3333FF"/>
                </a:solidFill>
                <a:latin typeface="Consolas" panose="020B0609020204030204" pitchFamily="49" charset="0"/>
                <a:cs typeface="Consolas" panose="020B0609020204030204" pitchFamily="49" charset="0"/>
              </a:rPr>
              <a:t>data</a:t>
            </a:r>
            <a:endParaRPr lang="en-US" altLang="zh-CN" sz="1800" dirty="0">
              <a:solidFill>
                <a:srgbClr val="3333FF"/>
              </a:solidFill>
              <a:latin typeface="Consolas" panose="020B0609020204030204" pitchFamily="49" charset="0"/>
              <a:cs typeface="Consolas" panose="020B0609020204030204" pitchFamily="49" charset="0"/>
            </a:endParaRPr>
          </a:p>
        </p:txBody>
      </p:sp>
      <p:sp>
        <p:nvSpPr>
          <p:cNvPr id="275478" name="Text Box 22"/>
          <p:cNvSpPr txBox="1">
            <a:spLocks noChangeArrowheads="1"/>
          </p:cNvSpPr>
          <p:nvPr/>
        </p:nvSpPr>
        <p:spPr bwMode="auto">
          <a:xfrm>
            <a:off x="7137426" y="4071942"/>
            <a:ext cx="1149350" cy="369332"/>
          </a:xfrm>
          <a:prstGeom prst="rect">
            <a:avLst/>
          </a:prstGeom>
          <a:noFill/>
          <a:ln w="38100" algn="ctr">
            <a:noFill/>
            <a:miter lim="800000"/>
          </a:ln>
          <a:effectLst/>
        </p:spPr>
        <p:txBody>
          <a:bodyPr>
            <a:spAutoFit/>
          </a:bodyPr>
          <a:lstStyle/>
          <a:p>
            <a:pPr>
              <a:spcBef>
                <a:spcPct val="50000"/>
              </a:spcBef>
            </a:pPr>
            <a:r>
              <a:rPr lang="en-US" altLang="zh-CN" sz="1800" dirty="0">
                <a:solidFill>
                  <a:srgbClr val="3333FF"/>
                </a:solidFill>
                <a:latin typeface="Consolas" panose="020B0609020204030204" pitchFamily="49" charset="0"/>
                <a:cs typeface="Consolas" panose="020B0609020204030204" pitchFamily="49" charset="0"/>
              </a:rPr>
              <a:t>length</a:t>
            </a:r>
            <a:endParaRPr lang="en-US" altLang="zh-CN" sz="1800" dirty="0">
              <a:solidFill>
                <a:srgbClr val="3333FF"/>
              </a:solidFill>
              <a:latin typeface="Consolas" panose="020B0609020204030204" pitchFamily="49" charset="0"/>
              <a:cs typeface="Consolas" panose="020B0609020204030204" pitchFamily="49" charset="0"/>
            </a:endParaRPr>
          </a:p>
        </p:txBody>
      </p:sp>
      <p:sp>
        <p:nvSpPr>
          <p:cNvPr id="275479" name="Line 23"/>
          <p:cNvSpPr>
            <a:spLocks noChangeShapeType="1"/>
          </p:cNvSpPr>
          <p:nvPr/>
        </p:nvSpPr>
        <p:spPr bwMode="auto">
          <a:xfrm flipV="1">
            <a:off x="7667625" y="3749675"/>
            <a:ext cx="0" cy="360363"/>
          </a:xfrm>
          <a:prstGeom prst="line">
            <a:avLst/>
          </a:prstGeom>
          <a:noFill/>
          <a:ln w="38100">
            <a:solidFill>
              <a:srgbClr val="660066"/>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5480" name="Text Box 24"/>
          <p:cNvSpPr txBox="1">
            <a:spLocks noChangeArrowheads="1"/>
          </p:cNvSpPr>
          <p:nvPr/>
        </p:nvSpPr>
        <p:spPr bwMode="auto">
          <a:xfrm>
            <a:off x="4286248" y="4643446"/>
            <a:ext cx="1728788" cy="400110"/>
          </a:xfrm>
          <a:prstGeom prst="rect">
            <a:avLst/>
          </a:prstGeom>
          <a:noFill/>
          <a:ln w="38100" algn="ctr">
            <a:noFill/>
            <a:miter lim="800000"/>
          </a:ln>
          <a:effectLst/>
        </p:spPr>
        <p:txBody>
          <a:bodyPr>
            <a:spAutoFit/>
          </a:bodyPr>
          <a:lstStyle/>
          <a:p>
            <a:pPr>
              <a:spcBef>
                <a:spcPct val="50000"/>
              </a:spcBef>
            </a:pPr>
            <a:r>
              <a:rPr kumimoji="1" lang="zh-CN" altLang="en-US" dirty="0">
                <a:solidFill>
                  <a:srgbClr val="FF00FF"/>
                </a:solidFill>
                <a:latin typeface="Consolas" panose="020B0609020204030204" pitchFamily="49" charset="0"/>
                <a:ea typeface="楷体" panose="02010609060101010101" pitchFamily="49" charset="-122"/>
                <a:cs typeface="Consolas" panose="020B0609020204030204" pitchFamily="49" charset="0"/>
              </a:rPr>
              <a:t>顺序表</a:t>
            </a:r>
            <a:endParaRPr kumimoji="1" lang="zh-CN" altLang="en-US"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5481" name="Text Box 25"/>
          <p:cNvSpPr txBox="1">
            <a:spLocks noChangeArrowheads="1"/>
          </p:cNvSpPr>
          <p:nvPr/>
        </p:nvSpPr>
        <p:spPr bwMode="auto">
          <a:xfrm>
            <a:off x="900113" y="1125538"/>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逻辑结构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5482" name="Text Box 26"/>
          <p:cNvSpPr txBox="1">
            <a:spLocks noChangeArrowheads="1"/>
          </p:cNvSpPr>
          <p:nvPr/>
        </p:nvSpPr>
        <p:spPr bwMode="auto">
          <a:xfrm>
            <a:off x="842949" y="3284538"/>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存储结构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5483" name="AutoShape 27"/>
          <p:cNvSpPr>
            <a:spLocks noChangeArrowheads="1"/>
          </p:cNvSpPr>
          <p:nvPr/>
        </p:nvSpPr>
        <p:spPr bwMode="auto">
          <a:xfrm>
            <a:off x="1619250" y="1989138"/>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latin typeface="Consolas" panose="020B0609020204030204" pitchFamily="49" charset="0"/>
              <a:cs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7" name="Group 21"/>
          <p:cNvGrpSpPr/>
          <p:nvPr/>
        </p:nvGrpSpPr>
        <p:grpSpPr>
          <a:xfrm>
            <a:off x="1220788" y="749300"/>
            <a:ext cx="5167313" cy="5489575"/>
            <a:chOff x="633" y="336"/>
            <a:chExt cx="3255" cy="3458"/>
          </a:xfrm>
        </p:grpSpPr>
        <p:sp>
          <p:nvSpPr>
            <p:cNvPr id="57348" name="Rectangle 22"/>
            <p:cNvSpPr/>
            <p:nvPr/>
          </p:nvSpPr>
          <p:spPr>
            <a:xfrm>
              <a:off x="2952" y="2757"/>
              <a:ext cx="816" cy="427"/>
            </a:xfrm>
            <a:prstGeom prst="rect">
              <a:avLst/>
            </a:prstGeom>
            <a:solidFill>
              <a:srgbClr val="00CC99"/>
            </a:solidFill>
            <a:ln w="9525">
              <a:noFill/>
            </a:ln>
          </p:spPr>
          <p:txBody>
            <a:bodyPr/>
            <a:lstStyle/>
            <a:p>
              <a:pPr eaLnBrk="0" hangingPunct="0">
                <a:spcBef>
                  <a:spcPct val="20000"/>
                </a:spcBef>
              </a:pPr>
              <a:r>
                <a:rPr lang="zh-CN" altLang="en-US" sz="2400" b="1" dirty="0">
                  <a:latin typeface="楷体" panose="02010609060101010101" pitchFamily="49" charset="-122"/>
                  <a:ea typeface="楷体" panose="02010609060101010101" pitchFamily="49" charset="-122"/>
                  <a:cs typeface="楷体" panose="02010609060101010101" pitchFamily="49" charset="-122"/>
                </a:rPr>
                <a:t>元素</a:t>
              </a:r>
              <a:r>
                <a:rPr lang="en-US" altLang="zh-CN" sz="2400" b="1" dirty="0">
                  <a:latin typeface="楷体" panose="02010609060101010101" pitchFamily="49" charset="-122"/>
                  <a:ea typeface="楷体" panose="02010609060101010101" pitchFamily="49" charset="-122"/>
                  <a:cs typeface="楷体" panose="02010609060101010101" pitchFamily="49" charset="-122"/>
                </a:rPr>
                <a:t>n</a:t>
              </a:r>
              <a:endParaRPr lang="en-US" altLang="zh-CN" sz="2400" b="1" dirty="0">
                <a:latin typeface="楷体" panose="02010609060101010101" pitchFamily="49" charset="-122"/>
                <a:ea typeface="楷体" panose="02010609060101010101" pitchFamily="49" charset="-122"/>
                <a:cs typeface="楷体" panose="02010609060101010101" pitchFamily="49" charset="-122"/>
              </a:endParaRPr>
            </a:p>
          </p:txBody>
        </p:sp>
        <p:sp>
          <p:nvSpPr>
            <p:cNvPr id="57349" name="Rectangle 23"/>
            <p:cNvSpPr/>
            <p:nvPr/>
          </p:nvSpPr>
          <p:spPr>
            <a:xfrm>
              <a:off x="2952" y="2331"/>
              <a:ext cx="816" cy="426"/>
            </a:xfrm>
            <a:prstGeom prst="rect">
              <a:avLst/>
            </a:prstGeom>
            <a:solidFill>
              <a:srgbClr val="00CC99"/>
            </a:solidFill>
            <a:ln w="9525">
              <a:noFill/>
            </a:ln>
          </p:spPr>
          <p:txBody>
            <a:bodyPr/>
            <a:lstStyle/>
            <a:p>
              <a:pPr eaLnBrk="0" hangingPunct="0">
                <a:spcBef>
                  <a:spcPct val="20000"/>
                </a:spcBef>
              </a:pPr>
              <a:r>
                <a:rPr lang="en-US" altLang="zh-CN" sz="2400" b="1" dirty="0">
                  <a:latin typeface="Times New Roman" panose="02020603050405020304" pitchFamily="18" charset="0"/>
                  <a:ea typeface="仿宋_GB2312"/>
                </a:rPr>
                <a:t>……..</a:t>
              </a:r>
              <a:endParaRPr lang="en-US" altLang="zh-CN" sz="2400" b="1" dirty="0">
                <a:latin typeface="Times New Roman" panose="02020603050405020304" pitchFamily="18" charset="0"/>
                <a:ea typeface="仿宋_GB2312"/>
              </a:endParaRPr>
            </a:p>
          </p:txBody>
        </p:sp>
        <p:sp>
          <p:nvSpPr>
            <p:cNvPr id="57350" name="Rectangle 24"/>
            <p:cNvSpPr/>
            <p:nvPr/>
          </p:nvSpPr>
          <p:spPr>
            <a:xfrm>
              <a:off x="2952" y="1904"/>
              <a:ext cx="816" cy="427"/>
            </a:xfrm>
            <a:prstGeom prst="rect">
              <a:avLst/>
            </a:prstGeom>
            <a:solidFill>
              <a:srgbClr val="00CC99"/>
            </a:solidFill>
            <a:ln w="9525">
              <a:noFill/>
            </a:ln>
          </p:spPr>
          <p:txBody>
            <a:bodyPr/>
            <a:lstStyle/>
            <a:p>
              <a:pPr eaLnBrk="0" hangingPunct="0">
                <a:spcBef>
                  <a:spcPct val="20000"/>
                </a:spcBef>
              </a:pPr>
              <a:r>
                <a:rPr lang="zh-CN" altLang="en-US" sz="2400" b="1" dirty="0">
                  <a:latin typeface="楷体" panose="02010609060101010101" pitchFamily="49" charset="-122"/>
                  <a:ea typeface="楷体" panose="02010609060101010101" pitchFamily="49" charset="-122"/>
                  <a:cs typeface="楷体" panose="02010609060101010101" pitchFamily="49" charset="-122"/>
                </a:rPr>
                <a:t>元素</a:t>
              </a:r>
              <a:r>
                <a:rPr lang="en-US" altLang="zh-CN" sz="2400" b="1" dirty="0">
                  <a:latin typeface="楷体" panose="02010609060101010101" pitchFamily="49" charset="-122"/>
                  <a:ea typeface="楷体" panose="02010609060101010101" pitchFamily="49" charset="-122"/>
                  <a:cs typeface="楷体" panose="02010609060101010101" pitchFamily="49" charset="-122"/>
                </a:rPr>
                <a:t>i</a:t>
              </a:r>
              <a:endParaRPr lang="en-US" altLang="zh-CN" sz="2400" b="1" dirty="0">
                <a:latin typeface="楷体" panose="02010609060101010101" pitchFamily="49" charset="-122"/>
                <a:ea typeface="楷体" panose="02010609060101010101" pitchFamily="49" charset="-122"/>
                <a:cs typeface="楷体" panose="02010609060101010101" pitchFamily="49" charset="-122"/>
              </a:endParaRPr>
            </a:p>
          </p:txBody>
        </p:sp>
        <p:sp>
          <p:nvSpPr>
            <p:cNvPr id="57351" name="Rectangle 25"/>
            <p:cNvSpPr/>
            <p:nvPr/>
          </p:nvSpPr>
          <p:spPr>
            <a:xfrm>
              <a:off x="2952" y="1477"/>
              <a:ext cx="816" cy="427"/>
            </a:xfrm>
            <a:prstGeom prst="rect">
              <a:avLst/>
            </a:prstGeom>
            <a:solidFill>
              <a:srgbClr val="00CC99"/>
            </a:solidFill>
            <a:ln w="9525">
              <a:noFill/>
            </a:ln>
          </p:spPr>
          <p:txBody>
            <a:bodyPr/>
            <a:lstStyle/>
            <a:p>
              <a:pPr eaLnBrk="0" hangingPunct="0">
                <a:spcBef>
                  <a:spcPct val="20000"/>
                </a:spcBef>
              </a:pPr>
              <a:r>
                <a:rPr lang="en-US" altLang="zh-CN" sz="2400" b="1" dirty="0">
                  <a:latin typeface="Times New Roman" panose="02020603050405020304" pitchFamily="18" charset="0"/>
                  <a:ea typeface="仿宋_GB2312"/>
                </a:rPr>
                <a:t>……..</a:t>
              </a:r>
              <a:endParaRPr lang="en-US" altLang="zh-CN" sz="2400" b="1" dirty="0">
                <a:latin typeface="Times New Roman" panose="02020603050405020304" pitchFamily="18" charset="0"/>
                <a:ea typeface="仿宋_GB2312"/>
              </a:endParaRPr>
            </a:p>
          </p:txBody>
        </p:sp>
        <p:sp>
          <p:nvSpPr>
            <p:cNvPr id="57352" name="Rectangle 26"/>
            <p:cNvSpPr/>
            <p:nvPr/>
          </p:nvSpPr>
          <p:spPr>
            <a:xfrm>
              <a:off x="2952" y="1051"/>
              <a:ext cx="816" cy="426"/>
            </a:xfrm>
            <a:prstGeom prst="rect">
              <a:avLst/>
            </a:prstGeom>
            <a:solidFill>
              <a:srgbClr val="00CC99"/>
            </a:solidFill>
            <a:ln w="9525">
              <a:noFill/>
            </a:ln>
          </p:spPr>
          <p:txBody>
            <a:bodyPr/>
            <a:lstStyle/>
            <a:p>
              <a:pPr eaLnBrk="0" hangingPunct="0">
                <a:spcBef>
                  <a:spcPct val="20000"/>
                </a:spcBef>
              </a:pPr>
              <a:r>
                <a:rPr lang="zh-CN" altLang="en-US" sz="2400" b="1" dirty="0">
                  <a:latin typeface="楷体" panose="02010609060101010101" pitchFamily="49" charset="-122"/>
                  <a:ea typeface="楷体" panose="02010609060101010101" pitchFamily="49" charset="-122"/>
                  <a:cs typeface="楷体" panose="02010609060101010101" pitchFamily="49" charset="-122"/>
                </a:rPr>
                <a:t>元素</a:t>
              </a:r>
              <a:r>
                <a:rPr lang="en-US" altLang="zh-CN" sz="2400" b="1" dirty="0">
                  <a:latin typeface="楷体" panose="02010609060101010101" pitchFamily="49" charset="-122"/>
                  <a:ea typeface="楷体" panose="02010609060101010101" pitchFamily="49" charset="-122"/>
                  <a:cs typeface="楷体" panose="02010609060101010101" pitchFamily="49" charset="-122"/>
                </a:rPr>
                <a:t>2</a:t>
              </a:r>
              <a:endParaRPr lang="en-US" altLang="zh-CN" sz="2400" b="1" dirty="0">
                <a:latin typeface="楷体" panose="02010609060101010101" pitchFamily="49" charset="-122"/>
                <a:ea typeface="楷体" panose="02010609060101010101" pitchFamily="49" charset="-122"/>
                <a:cs typeface="楷体" panose="02010609060101010101" pitchFamily="49" charset="-122"/>
              </a:endParaRPr>
            </a:p>
          </p:txBody>
        </p:sp>
        <p:sp>
          <p:nvSpPr>
            <p:cNvPr id="57353" name="Rectangle 27"/>
            <p:cNvSpPr/>
            <p:nvPr/>
          </p:nvSpPr>
          <p:spPr>
            <a:xfrm>
              <a:off x="2952" y="624"/>
              <a:ext cx="816" cy="427"/>
            </a:xfrm>
            <a:prstGeom prst="rect">
              <a:avLst/>
            </a:prstGeom>
            <a:solidFill>
              <a:srgbClr val="00CC99"/>
            </a:solidFill>
            <a:ln w="9525">
              <a:noFill/>
            </a:ln>
          </p:spPr>
          <p:txBody>
            <a:bodyPr/>
            <a:lstStyle/>
            <a:p>
              <a:pPr eaLnBrk="0" hangingPunct="0">
                <a:spcBef>
                  <a:spcPct val="20000"/>
                </a:spcBef>
              </a:pPr>
              <a:r>
                <a:rPr lang="zh-CN" altLang="en-US" sz="2400" b="1" dirty="0">
                  <a:latin typeface="楷体" panose="02010609060101010101" pitchFamily="49" charset="-122"/>
                  <a:ea typeface="楷体" panose="02010609060101010101" pitchFamily="49" charset="-122"/>
                  <a:cs typeface="楷体" panose="02010609060101010101" pitchFamily="49" charset="-122"/>
                </a:rPr>
                <a:t>元素</a:t>
              </a:r>
              <a:r>
                <a:rPr lang="en-US" altLang="zh-CN" sz="2400" b="1" dirty="0">
                  <a:latin typeface="楷体" panose="02010609060101010101" pitchFamily="49" charset="-122"/>
                  <a:ea typeface="楷体" panose="02010609060101010101" pitchFamily="49" charset="-122"/>
                  <a:cs typeface="楷体" panose="02010609060101010101" pitchFamily="49" charset="-122"/>
                </a:rPr>
                <a:t>1</a:t>
              </a:r>
              <a:endParaRPr lang="en-US" altLang="zh-CN" sz="2400" b="1" dirty="0">
                <a:latin typeface="楷体" panose="02010609060101010101" pitchFamily="49" charset="-122"/>
                <a:ea typeface="楷体" panose="02010609060101010101" pitchFamily="49" charset="-122"/>
                <a:cs typeface="楷体" panose="02010609060101010101" pitchFamily="49" charset="-122"/>
              </a:endParaRPr>
            </a:p>
          </p:txBody>
        </p:sp>
        <p:sp>
          <p:nvSpPr>
            <p:cNvPr id="57354" name="Line 28"/>
            <p:cNvSpPr/>
            <p:nvPr/>
          </p:nvSpPr>
          <p:spPr>
            <a:xfrm>
              <a:off x="2952" y="624"/>
              <a:ext cx="816" cy="0"/>
            </a:xfrm>
            <a:prstGeom prst="line">
              <a:avLst/>
            </a:prstGeom>
            <a:ln w="28575" cap="sq" cmpd="sng">
              <a:solidFill>
                <a:schemeClr val="tx1"/>
              </a:solidFill>
              <a:prstDash val="solid"/>
              <a:headEnd type="none" w="med" len="med"/>
              <a:tailEnd type="none" w="med" len="med"/>
            </a:ln>
          </p:spPr>
        </p:sp>
        <p:sp>
          <p:nvSpPr>
            <p:cNvPr id="57355" name="Line 29"/>
            <p:cNvSpPr/>
            <p:nvPr/>
          </p:nvSpPr>
          <p:spPr>
            <a:xfrm>
              <a:off x="2952" y="1051"/>
              <a:ext cx="816" cy="0"/>
            </a:xfrm>
            <a:prstGeom prst="line">
              <a:avLst/>
            </a:prstGeom>
            <a:ln w="12700" cap="flat" cmpd="sng">
              <a:solidFill>
                <a:schemeClr val="tx1"/>
              </a:solidFill>
              <a:prstDash val="solid"/>
              <a:headEnd type="none" w="med" len="med"/>
              <a:tailEnd type="none" w="med" len="med"/>
            </a:ln>
          </p:spPr>
        </p:sp>
        <p:sp>
          <p:nvSpPr>
            <p:cNvPr id="57356" name="Line 30"/>
            <p:cNvSpPr/>
            <p:nvPr/>
          </p:nvSpPr>
          <p:spPr>
            <a:xfrm>
              <a:off x="2952" y="1477"/>
              <a:ext cx="816" cy="0"/>
            </a:xfrm>
            <a:prstGeom prst="line">
              <a:avLst/>
            </a:prstGeom>
            <a:ln w="12700" cap="flat" cmpd="sng">
              <a:solidFill>
                <a:schemeClr val="tx1"/>
              </a:solidFill>
              <a:prstDash val="solid"/>
              <a:headEnd type="none" w="med" len="med"/>
              <a:tailEnd type="none" w="med" len="med"/>
            </a:ln>
          </p:spPr>
        </p:sp>
        <p:sp>
          <p:nvSpPr>
            <p:cNvPr id="57357" name="Line 31"/>
            <p:cNvSpPr/>
            <p:nvPr/>
          </p:nvSpPr>
          <p:spPr>
            <a:xfrm>
              <a:off x="2952" y="1904"/>
              <a:ext cx="816" cy="0"/>
            </a:xfrm>
            <a:prstGeom prst="line">
              <a:avLst/>
            </a:prstGeom>
            <a:ln w="12700" cap="flat" cmpd="sng">
              <a:solidFill>
                <a:schemeClr val="tx1"/>
              </a:solidFill>
              <a:prstDash val="solid"/>
              <a:headEnd type="none" w="med" len="med"/>
              <a:tailEnd type="none" w="med" len="med"/>
            </a:ln>
          </p:spPr>
        </p:sp>
        <p:sp>
          <p:nvSpPr>
            <p:cNvPr id="57358" name="Line 32"/>
            <p:cNvSpPr/>
            <p:nvPr/>
          </p:nvSpPr>
          <p:spPr>
            <a:xfrm>
              <a:off x="2952" y="2331"/>
              <a:ext cx="816" cy="0"/>
            </a:xfrm>
            <a:prstGeom prst="line">
              <a:avLst/>
            </a:prstGeom>
            <a:ln w="12700" cap="flat" cmpd="sng">
              <a:solidFill>
                <a:schemeClr val="tx1"/>
              </a:solidFill>
              <a:prstDash val="solid"/>
              <a:headEnd type="none" w="med" len="med"/>
              <a:tailEnd type="none" w="med" len="med"/>
            </a:ln>
          </p:spPr>
        </p:sp>
        <p:sp>
          <p:nvSpPr>
            <p:cNvPr id="57359" name="Line 33"/>
            <p:cNvSpPr/>
            <p:nvPr/>
          </p:nvSpPr>
          <p:spPr>
            <a:xfrm>
              <a:off x="2952" y="2757"/>
              <a:ext cx="816" cy="0"/>
            </a:xfrm>
            <a:prstGeom prst="line">
              <a:avLst/>
            </a:prstGeom>
            <a:ln w="12700" cap="flat" cmpd="sng">
              <a:solidFill>
                <a:schemeClr val="tx1"/>
              </a:solidFill>
              <a:prstDash val="solid"/>
              <a:headEnd type="none" w="med" len="med"/>
              <a:tailEnd type="none" w="med" len="med"/>
            </a:ln>
          </p:spPr>
        </p:sp>
        <p:sp>
          <p:nvSpPr>
            <p:cNvPr id="57360" name="Line 34"/>
            <p:cNvSpPr/>
            <p:nvPr/>
          </p:nvSpPr>
          <p:spPr>
            <a:xfrm>
              <a:off x="2952" y="3184"/>
              <a:ext cx="816" cy="0"/>
            </a:xfrm>
            <a:prstGeom prst="line">
              <a:avLst/>
            </a:prstGeom>
            <a:ln w="28575" cap="sq" cmpd="sng">
              <a:solidFill>
                <a:schemeClr val="tx1"/>
              </a:solidFill>
              <a:prstDash val="solid"/>
              <a:headEnd type="none" w="med" len="med"/>
              <a:tailEnd type="none" w="med" len="med"/>
            </a:ln>
          </p:spPr>
        </p:sp>
        <p:sp>
          <p:nvSpPr>
            <p:cNvPr id="57361" name="Line 35"/>
            <p:cNvSpPr/>
            <p:nvPr/>
          </p:nvSpPr>
          <p:spPr>
            <a:xfrm>
              <a:off x="2952" y="624"/>
              <a:ext cx="0" cy="2560"/>
            </a:xfrm>
            <a:prstGeom prst="line">
              <a:avLst/>
            </a:prstGeom>
            <a:ln w="28575" cap="sq" cmpd="sng">
              <a:solidFill>
                <a:schemeClr val="tx1"/>
              </a:solidFill>
              <a:prstDash val="solid"/>
              <a:headEnd type="none" w="med" len="med"/>
              <a:tailEnd type="none" w="med" len="med"/>
            </a:ln>
          </p:spPr>
        </p:sp>
        <p:sp>
          <p:nvSpPr>
            <p:cNvPr id="57362" name="Line 36"/>
            <p:cNvSpPr/>
            <p:nvPr/>
          </p:nvSpPr>
          <p:spPr>
            <a:xfrm>
              <a:off x="3768" y="624"/>
              <a:ext cx="0" cy="2560"/>
            </a:xfrm>
            <a:prstGeom prst="line">
              <a:avLst/>
            </a:prstGeom>
            <a:ln w="28575" cap="sq" cmpd="sng">
              <a:solidFill>
                <a:schemeClr val="tx1"/>
              </a:solidFill>
              <a:prstDash val="solid"/>
              <a:headEnd type="none" w="med" len="med"/>
              <a:tailEnd type="none" w="med" len="med"/>
            </a:ln>
          </p:spPr>
        </p:sp>
        <p:sp>
          <p:nvSpPr>
            <p:cNvPr id="57363" name="Text Box 37"/>
            <p:cNvSpPr txBox="1"/>
            <p:nvPr/>
          </p:nvSpPr>
          <p:spPr>
            <a:xfrm>
              <a:off x="2424" y="720"/>
              <a:ext cx="480" cy="288"/>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L</a:t>
              </a:r>
              <a:r>
                <a:rPr lang="en-US" altLang="zh-CN" sz="2400" b="1" baseline="-25000" dirty="0">
                  <a:latin typeface="Times New Roman" panose="02020603050405020304" pitchFamily="18" charset="0"/>
                  <a:ea typeface="宋体" panose="02010600030101010101" pitchFamily="2" charset="-122"/>
                </a:rPr>
                <a:t>o</a:t>
              </a:r>
              <a:endParaRPr lang="en-US" altLang="zh-CN" sz="2400" b="1" dirty="0">
                <a:latin typeface="Times New Roman" panose="02020603050405020304" pitchFamily="18" charset="0"/>
                <a:ea typeface="宋体" panose="02010600030101010101" pitchFamily="2" charset="-122"/>
              </a:endParaRPr>
            </a:p>
          </p:txBody>
        </p:sp>
        <p:sp>
          <p:nvSpPr>
            <p:cNvPr id="57364" name="Text Box 38"/>
            <p:cNvSpPr txBox="1"/>
            <p:nvPr/>
          </p:nvSpPr>
          <p:spPr>
            <a:xfrm>
              <a:off x="2232" y="1152"/>
              <a:ext cx="672" cy="288"/>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L</a:t>
              </a:r>
              <a:r>
                <a:rPr lang="en-US" altLang="zh-CN" sz="1600" b="1"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+m</a:t>
              </a:r>
              <a:endParaRPr lang="en-US" altLang="zh-CN" sz="2400" b="1" dirty="0">
                <a:latin typeface="Times New Roman" panose="02020603050405020304" pitchFamily="18" charset="0"/>
                <a:ea typeface="宋体" panose="02010600030101010101" pitchFamily="2" charset="-122"/>
              </a:endParaRPr>
            </a:p>
          </p:txBody>
        </p:sp>
        <p:sp>
          <p:nvSpPr>
            <p:cNvPr id="57365" name="Text Box 39"/>
            <p:cNvSpPr txBox="1"/>
            <p:nvPr/>
          </p:nvSpPr>
          <p:spPr>
            <a:xfrm>
              <a:off x="1872" y="2016"/>
              <a:ext cx="1224" cy="288"/>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L</a:t>
              </a:r>
              <a:r>
                <a:rPr lang="en-US" altLang="zh-CN" sz="1600" b="1"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+(i-1)*m</a:t>
              </a:r>
              <a:endParaRPr lang="en-US" altLang="zh-CN" sz="2400" b="1" dirty="0">
                <a:latin typeface="Times New Roman" panose="02020603050405020304" pitchFamily="18" charset="0"/>
                <a:ea typeface="宋体" panose="02010600030101010101" pitchFamily="2" charset="-122"/>
              </a:endParaRPr>
            </a:p>
          </p:txBody>
        </p:sp>
        <p:sp>
          <p:nvSpPr>
            <p:cNvPr id="57366" name="Text Box 40"/>
            <p:cNvSpPr txBox="1"/>
            <p:nvPr/>
          </p:nvSpPr>
          <p:spPr>
            <a:xfrm>
              <a:off x="1776" y="2880"/>
              <a:ext cx="1200" cy="288"/>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L</a:t>
              </a:r>
              <a:r>
                <a:rPr lang="en-US" altLang="zh-CN" sz="1600" b="1"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n-1)*m</a:t>
              </a:r>
              <a:endParaRPr lang="en-US" altLang="zh-CN" sz="2400" b="1" dirty="0">
                <a:latin typeface="Times New Roman" panose="02020603050405020304" pitchFamily="18" charset="0"/>
                <a:ea typeface="宋体" panose="02010600030101010101" pitchFamily="2" charset="-122"/>
              </a:endParaRPr>
            </a:p>
          </p:txBody>
        </p:sp>
        <p:sp>
          <p:nvSpPr>
            <p:cNvPr id="57367" name="Text Box 41"/>
            <p:cNvSpPr txBox="1"/>
            <p:nvPr/>
          </p:nvSpPr>
          <p:spPr>
            <a:xfrm>
              <a:off x="1920" y="336"/>
              <a:ext cx="984" cy="290"/>
            </a:xfrm>
            <a:prstGeom prst="rect">
              <a:avLst/>
            </a:prstGeom>
            <a:noFill/>
            <a:ln w="9525">
              <a:noFill/>
            </a:ln>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存储地址</a:t>
              </a:r>
              <a:endParaRPr lang="zh-CN" altLang="en-US" sz="2400" b="1" dirty="0">
                <a:latin typeface="楷体" panose="02010609060101010101" pitchFamily="49" charset="-122"/>
                <a:ea typeface="楷体" panose="02010609060101010101" pitchFamily="49" charset="-122"/>
              </a:endParaRPr>
            </a:p>
          </p:txBody>
        </p:sp>
        <p:sp>
          <p:nvSpPr>
            <p:cNvPr id="57368" name="Text Box 42"/>
            <p:cNvSpPr txBox="1"/>
            <p:nvPr/>
          </p:nvSpPr>
          <p:spPr>
            <a:xfrm>
              <a:off x="2880" y="336"/>
              <a:ext cx="912" cy="290"/>
            </a:xfrm>
            <a:prstGeom prst="rect">
              <a:avLst/>
            </a:prstGeom>
            <a:noFill/>
            <a:ln w="9525">
              <a:noFill/>
            </a:ln>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存储内容</a:t>
              </a:r>
              <a:endParaRPr lang="zh-CN" altLang="en-US" sz="2400" b="1" dirty="0">
                <a:latin typeface="楷体" panose="02010609060101010101" pitchFamily="49" charset="-122"/>
                <a:ea typeface="楷体" panose="02010609060101010101" pitchFamily="49" charset="-122"/>
              </a:endParaRPr>
            </a:p>
          </p:txBody>
        </p:sp>
        <p:sp>
          <p:nvSpPr>
            <p:cNvPr id="57369" name="Line 43"/>
            <p:cNvSpPr/>
            <p:nvPr/>
          </p:nvSpPr>
          <p:spPr>
            <a:xfrm flipH="1">
              <a:off x="1896" y="1056"/>
              <a:ext cx="1056" cy="0"/>
            </a:xfrm>
            <a:prstGeom prst="line">
              <a:avLst/>
            </a:prstGeom>
            <a:ln w="9525" cap="flat" cmpd="sng">
              <a:solidFill>
                <a:srgbClr val="D60093"/>
              </a:solidFill>
              <a:prstDash val="sysDot"/>
              <a:headEnd type="none" w="med" len="med"/>
              <a:tailEnd type="none" w="med" len="med"/>
            </a:ln>
          </p:spPr>
        </p:sp>
        <p:sp>
          <p:nvSpPr>
            <p:cNvPr id="57370" name="Line 44"/>
            <p:cNvSpPr/>
            <p:nvPr/>
          </p:nvSpPr>
          <p:spPr>
            <a:xfrm flipH="1">
              <a:off x="1896" y="1488"/>
              <a:ext cx="1056" cy="0"/>
            </a:xfrm>
            <a:prstGeom prst="line">
              <a:avLst/>
            </a:prstGeom>
            <a:ln w="9525" cap="flat" cmpd="sng">
              <a:solidFill>
                <a:srgbClr val="D60093"/>
              </a:solidFill>
              <a:prstDash val="sysDot"/>
              <a:headEnd type="none" w="med" len="med"/>
              <a:tailEnd type="none" w="med" len="med"/>
            </a:ln>
          </p:spPr>
        </p:sp>
        <p:sp>
          <p:nvSpPr>
            <p:cNvPr id="57371" name="Line 45"/>
            <p:cNvSpPr/>
            <p:nvPr/>
          </p:nvSpPr>
          <p:spPr>
            <a:xfrm flipH="1">
              <a:off x="1896" y="2352"/>
              <a:ext cx="1056" cy="0"/>
            </a:xfrm>
            <a:prstGeom prst="line">
              <a:avLst/>
            </a:prstGeom>
            <a:ln w="9525" cap="flat" cmpd="sng">
              <a:solidFill>
                <a:srgbClr val="D60093"/>
              </a:solidFill>
              <a:prstDash val="sysDot"/>
              <a:headEnd type="none" w="med" len="med"/>
              <a:tailEnd type="none" w="med" len="med"/>
            </a:ln>
          </p:spPr>
        </p:sp>
        <p:sp>
          <p:nvSpPr>
            <p:cNvPr id="57372" name="Line 46"/>
            <p:cNvSpPr/>
            <p:nvPr/>
          </p:nvSpPr>
          <p:spPr>
            <a:xfrm flipH="1">
              <a:off x="1896" y="3168"/>
              <a:ext cx="1056" cy="0"/>
            </a:xfrm>
            <a:prstGeom prst="line">
              <a:avLst/>
            </a:prstGeom>
            <a:ln w="9525" cap="flat" cmpd="sng">
              <a:solidFill>
                <a:srgbClr val="D60093"/>
              </a:solidFill>
              <a:prstDash val="sysDot"/>
              <a:headEnd type="none" w="med" len="med"/>
              <a:tailEnd type="none" w="med" len="med"/>
            </a:ln>
          </p:spPr>
        </p:sp>
        <p:sp>
          <p:nvSpPr>
            <p:cNvPr id="57373" name="Text Box 47"/>
            <p:cNvSpPr txBox="1"/>
            <p:nvPr/>
          </p:nvSpPr>
          <p:spPr>
            <a:xfrm>
              <a:off x="1248" y="3504"/>
              <a:ext cx="2640" cy="290"/>
            </a:xfrm>
            <a:prstGeom prst="rect">
              <a:avLst/>
            </a:prstGeom>
            <a:solidFill>
              <a:srgbClr val="FF99CC"/>
            </a:solidFill>
            <a:ln w="9525">
              <a:noFill/>
            </a:ln>
          </p:spPr>
          <p:txBody>
            <a:bodyPr>
              <a:spAutoFit/>
            </a:bodyPr>
            <a:lstStyle/>
            <a:p>
              <a:pPr>
                <a:spcBef>
                  <a:spcPct val="50000"/>
                </a:spcBef>
              </a:pPr>
              <a:r>
                <a:rPr lang="en-US" altLang="zh-CN" sz="2400" b="1" dirty="0">
                  <a:latin typeface="楷体" panose="02010609060101010101" pitchFamily="49" charset="-122"/>
                  <a:ea typeface="楷体" panose="02010609060101010101" pitchFamily="49" charset="-122"/>
                  <a:cs typeface="楷体" panose="02010609060101010101" pitchFamily="49" charset="-122"/>
                </a:rPr>
                <a:t>Loc(</a:t>
              </a:r>
              <a:r>
                <a:rPr lang="zh-CN" altLang="zh-CN" sz="2400" b="1" dirty="0">
                  <a:latin typeface="楷体" panose="02010609060101010101" pitchFamily="49" charset="-122"/>
                  <a:ea typeface="楷体" panose="02010609060101010101" pitchFamily="49" charset="-122"/>
                  <a:cs typeface="楷体" panose="02010609060101010101" pitchFamily="49" charset="-122"/>
                </a:rPr>
                <a:t>元素</a:t>
              </a:r>
              <a:r>
                <a:rPr lang="en-US" altLang="zh-CN" sz="2400" b="1" dirty="0">
                  <a:latin typeface="楷体" panose="02010609060101010101" pitchFamily="49" charset="-122"/>
                  <a:ea typeface="楷体" panose="02010609060101010101" pitchFamily="49" charset="-122"/>
                  <a:cs typeface="楷体" panose="02010609060101010101" pitchFamily="49" charset="-122"/>
                </a:rPr>
                <a:t>i) = Lo+</a:t>
              </a:r>
              <a:r>
                <a:rPr lang="zh-CN" altLang="en-US" sz="2400" b="1" dirty="0">
                  <a:latin typeface="楷体" panose="02010609060101010101" pitchFamily="49" charset="-122"/>
                  <a:ea typeface="楷体" panose="02010609060101010101" pitchFamily="49" charset="-122"/>
                  <a:cs typeface="楷体" panose="02010609060101010101" pitchFamily="49" charset="-122"/>
                </a:rPr>
                <a:t>（</a:t>
              </a:r>
              <a:r>
                <a:rPr lang="en-US" altLang="zh-CN" sz="2400" b="1" dirty="0">
                  <a:latin typeface="楷体" panose="02010609060101010101" pitchFamily="49" charset="-122"/>
                  <a:ea typeface="楷体" panose="02010609060101010101" pitchFamily="49" charset="-122"/>
                  <a:cs typeface="楷体" panose="02010609060101010101" pitchFamily="49" charset="-122"/>
                </a:rPr>
                <a:t>i-1</a:t>
              </a:r>
              <a:r>
                <a:rPr lang="zh-CN" altLang="en-US" sz="2400" b="1" dirty="0">
                  <a:latin typeface="楷体" panose="02010609060101010101" pitchFamily="49" charset="-122"/>
                  <a:ea typeface="楷体" panose="02010609060101010101" pitchFamily="49" charset="-122"/>
                  <a:cs typeface="楷体" panose="02010609060101010101" pitchFamily="49" charset="-122"/>
                </a:rPr>
                <a:t>）</a:t>
              </a:r>
              <a:r>
                <a:rPr lang="en-US" altLang="zh-CN" sz="2400" b="1" dirty="0">
                  <a:latin typeface="楷体" panose="02010609060101010101" pitchFamily="49" charset="-122"/>
                  <a:ea typeface="楷体" panose="02010609060101010101" pitchFamily="49" charset="-122"/>
                  <a:cs typeface="楷体" panose="02010609060101010101" pitchFamily="49" charset="-122"/>
                </a:rPr>
                <a:t>* m</a:t>
              </a:r>
              <a:endParaRPr lang="en-US" altLang="zh-CN" sz="2400" b="1" dirty="0">
                <a:latin typeface="楷体" panose="02010609060101010101" pitchFamily="49" charset="-122"/>
                <a:ea typeface="楷体" panose="02010609060101010101" pitchFamily="49" charset="-122"/>
                <a:cs typeface="楷体" panose="02010609060101010101" pitchFamily="49" charset="-122"/>
              </a:endParaRPr>
            </a:p>
          </p:txBody>
        </p:sp>
        <p:sp>
          <p:nvSpPr>
            <p:cNvPr id="57374" name="Text Box 48" descr="蓝色砂纸"/>
            <p:cNvSpPr txBox="1"/>
            <p:nvPr/>
          </p:nvSpPr>
          <p:spPr>
            <a:xfrm>
              <a:off x="633" y="1584"/>
              <a:ext cx="758" cy="251"/>
            </a:xfrm>
            <a:prstGeom prst="rect">
              <a:avLst/>
            </a:prstGeom>
            <a:noFill/>
            <a:ln w="9525">
              <a:noFill/>
            </a:ln>
          </p:spPr>
          <p:txBody>
            <a:bodyPr wrap="none">
              <a:spAutoFit/>
            </a:bodyPr>
            <a:lstStyle/>
            <a:p>
              <a:pPr>
                <a:spcBef>
                  <a:spcPct val="50000"/>
                </a:spcBef>
              </a:pPr>
              <a:r>
                <a:rPr lang="zh-CN" altLang="en-US" b="1" dirty="0">
                  <a:solidFill>
                    <a:srgbClr val="0000FF"/>
                  </a:solidFill>
                  <a:latin typeface="楷体" panose="02010609060101010101" pitchFamily="49" charset="-122"/>
                  <a:ea typeface="楷体" panose="02010609060101010101" pitchFamily="49" charset="-122"/>
                </a:rPr>
                <a:t>顺序存储</a:t>
              </a:r>
              <a:endParaRPr lang="zh-CN" altLang="en-US" b="1" dirty="0">
                <a:solidFill>
                  <a:srgbClr val="0000FF"/>
                </a:solidFill>
                <a:latin typeface="楷体" panose="02010609060101010101" pitchFamily="49" charset="-122"/>
                <a:ea typeface="楷体" panose="02010609060101010101" pitchFamily="49"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026"/>
          <p:cNvSpPr txBox="1">
            <a:spLocks noChangeArrowheads="1"/>
          </p:cNvSpPr>
          <p:nvPr/>
        </p:nvSpPr>
        <p:spPr bwMode="auto">
          <a:xfrm>
            <a:off x="1071538" y="928670"/>
            <a:ext cx="4643470" cy="1741603"/>
          </a:xfrm>
          <a:prstGeom prst="rect">
            <a:avLst/>
          </a:prstGeom>
          <a:scene3d>
            <a:camera prst="perspectiveLef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typedef</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struct</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just">
              <a:spcBef>
                <a:spcPct val="5000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err="1">
                <a:solidFill>
                  <a:srgbClr val="FF0000"/>
                </a:solidFill>
                <a:latin typeface="Consolas" panose="020B0609020204030204" pitchFamily="49" charset="0"/>
                <a:ea typeface="仿宋" panose="02010609060101010101" charset="-122"/>
                <a:cs typeface="Consolas" panose="020B0609020204030204" pitchFamily="49" charset="0"/>
              </a:rPr>
              <a:t>ElemType</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a:solidFill>
                  <a:srgbClr val="FF00FF"/>
                </a:solidFill>
                <a:latin typeface="Consolas" panose="020B0609020204030204" pitchFamily="49" charset="0"/>
                <a:ea typeface="仿宋" panose="02010609060101010101" charset="-122"/>
                <a:cs typeface="Consolas" panose="020B0609020204030204" pitchFamily="49" charset="0"/>
              </a:rPr>
              <a:t>data</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MaxSize</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just">
              <a:spcBef>
                <a:spcPct val="5000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int </a:t>
            </a:r>
            <a:r>
              <a:rPr kumimoji="1" lang="en-US" altLang="zh-CN" sz="1800" dirty="0">
                <a:solidFill>
                  <a:srgbClr val="FF00FF"/>
                </a:solidFill>
                <a:latin typeface="Consolas" panose="020B0609020204030204" pitchFamily="49" charset="0"/>
                <a:ea typeface="仿宋" panose="02010609060101010101" charset="-122"/>
                <a:cs typeface="Consolas" panose="020B0609020204030204" pitchFamily="49" charset="0"/>
              </a:rPr>
              <a:t>length</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just">
              <a:spcBef>
                <a:spcPct val="5000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err="1">
                <a:solidFill>
                  <a:srgbClr val="FF3300"/>
                </a:solidFill>
                <a:latin typeface="Consolas" panose="020B0609020204030204" pitchFamily="49" charset="0"/>
                <a:ea typeface="仿宋" panose="02010609060101010101" charset="-122"/>
                <a:cs typeface="Consolas" panose="020B0609020204030204" pitchFamily="49" charset="0"/>
              </a:rPr>
              <a:t>SqList</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a:t>
            </a:r>
            <a:r>
              <a:rPr kumimoji="1"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顺序表类型  </a:t>
            </a:r>
            <a:endParaRPr kumimoji="1"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endParaRPr>
          </a:p>
        </p:txBody>
      </p:sp>
      <p:sp>
        <p:nvSpPr>
          <p:cNvPr id="67587" name="Text Box 1027"/>
          <p:cNvSpPr txBox="1">
            <a:spLocks noChangeArrowheads="1"/>
          </p:cNvSpPr>
          <p:nvPr/>
        </p:nvSpPr>
        <p:spPr bwMode="auto">
          <a:xfrm>
            <a:off x="571472" y="3286124"/>
            <a:ext cx="8072494" cy="400110"/>
          </a:xfrm>
          <a:prstGeom prst="rect">
            <a:avLst/>
          </a:prstGeom>
          <a:noFill/>
          <a:ln w="9525">
            <a:noFill/>
            <a:miter lim="800000"/>
          </a:ln>
          <a:effectLst/>
        </p:spPr>
        <p:txBody>
          <a:bodyPr wrap="square">
            <a:spAutoFit/>
          </a:bodyPr>
          <a:lstStyle/>
          <a:p>
            <a:pPr algn="l"/>
            <a:r>
              <a:rPr kumimoji="1" lang="zh-CN" altLang="en-US">
                <a:latin typeface="Consolas" panose="020B0609020204030204" pitchFamily="49" charset="0"/>
                <a:ea typeface="楷体" panose="02010609060101010101" pitchFamily="49" charset="-122"/>
                <a:cs typeface="Consolas" panose="020B0609020204030204" pitchFamily="49" charset="0"/>
              </a:rPr>
              <a:t>其中</a:t>
            </a:r>
            <a:r>
              <a:rPr kumimoji="1" lang="en-US" altLang="zh-CN" dirty="0">
                <a:latin typeface="Consolas" panose="020B0609020204030204" pitchFamily="49" charset="0"/>
                <a:ea typeface="楷体" panose="02010609060101010101" pitchFamily="49" charset="-122"/>
                <a:cs typeface="Consolas" panose="020B0609020204030204" pitchFamily="49" charset="0"/>
              </a:rPr>
              <a:t>data</a:t>
            </a:r>
            <a:r>
              <a:rPr kumimoji="1" lang="zh-CN" altLang="en-US" dirty="0">
                <a:latin typeface="Consolas" panose="020B0609020204030204" pitchFamily="49" charset="0"/>
                <a:ea typeface="楷体" panose="02010609060101010101" pitchFamily="49" charset="-122"/>
                <a:cs typeface="Consolas" panose="020B0609020204030204" pitchFamily="49" charset="0"/>
              </a:rPr>
              <a:t>成员</a:t>
            </a:r>
            <a:r>
              <a:rPr kumimoji="1" lang="zh-CN" altLang="en-US">
                <a:latin typeface="Consolas" panose="020B0609020204030204" pitchFamily="49" charset="0"/>
                <a:ea typeface="楷体" panose="02010609060101010101" pitchFamily="49" charset="-122"/>
                <a:cs typeface="Consolas" panose="020B0609020204030204" pitchFamily="49" charset="0"/>
              </a:rPr>
              <a:t>存放元素，</a:t>
            </a:r>
            <a:r>
              <a:rPr kumimoji="1" lang="en-US" altLang="zh-CN">
                <a:latin typeface="Consolas" panose="020B0609020204030204" pitchFamily="49" charset="0"/>
                <a:ea typeface="楷体" panose="02010609060101010101" pitchFamily="49" charset="-122"/>
                <a:cs typeface="Consolas" panose="020B0609020204030204" pitchFamily="49" charset="0"/>
              </a:rPr>
              <a:t>length</a:t>
            </a:r>
            <a:r>
              <a:rPr kumimoji="1" lang="zh-CN" altLang="en-US" dirty="0">
                <a:latin typeface="Consolas" panose="020B0609020204030204" pitchFamily="49" charset="0"/>
                <a:ea typeface="楷体" panose="02010609060101010101" pitchFamily="49" charset="-122"/>
                <a:cs typeface="Consolas" panose="020B0609020204030204" pitchFamily="49" charset="0"/>
              </a:rPr>
              <a:t>成员存放线性表的实际长度。</a:t>
            </a:r>
            <a:endParaRPr kumimoji="1"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4" name="Text Box 24"/>
          <p:cNvSpPr txBox="1">
            <a:spLocks noChangeArrowheads="1"/>
          </p:cNvSpPr>
          <p:nvPr/>
        </p:nvSpPr>
        <p:spPr bwMode="auto">
          <a:xfrm>
            <a:off x="714348" y="214290"/>
            <a:ext cx="2643206" cy="430887"/>
          </a:xfrm>
          <a:prstGeom prst="rect">
            <a:avLst/>
          </a:prstGeom>
          <a:noFill/>
          <a:ln w="38100" algn="ctr">
            <a:noFill/>
            <a:miter lim="800000"/>
          </a:ln>
          <a:effectLst/>
        </p:spPr>
        <p:txBody>
          <a:bodyPr wrap="square">
            <a:spAutoFit/>
          </a:bodyPr>
          <a:lstStyle/>
          <a:p>
            <a:pPr>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顺序表类型定义：</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1643042" y="4143380"/>
            <a:ext cx="5929354" cy="54078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ct val="150000"/>
              </a:lnSpc>
            </a:pPr>
            <a:r>
              <a:rPr kumimoji="1" lang="zh-CN" altLang="en-US" sz="2200">
                <a:solidFill>
                  <a:srgbClr val="FF3300"/>
                </a:solidFill>
                <a:latin typeface="Consolas" panose="020B0609020204030204" pitchFamily="49" charset="0"/>
                <a:ea typeface="黑体" panose="02010609060101010101" pitchFamily="49" charset="-122"/>
                <a:cs typeface="Consolas" panose="020B0609020204030204" pitchFamily="49" charset="0"/>
              </a:rPr>
              <a:t>说明：</a:t>
            </a:r>
            <a:r>
              <a:rPr kumimoji="1" lang="zh-CN" altLang="en-US" sz="2200">
                <a:latin typeface="Consolas" panose="020B0609020204030204" pitchFamily="49" charset="0"/>
                <a:ea typeface="楷体" panose="02010609060101010101" pitchFamily="49" charset="-122"/>
                <a:cs typeface="Consolas" panose="020B0609020204030204" pitchFamily="49" charset="0"/>
              </a:rPr>
              <a:t>注意</a:t>
            </a:r>
            <a:r>
              <a:rPr kumimoji="1"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逻辑位序</a:t>
            </a:r>
            <a:r>
              <a:rPr kumimoji="1" lang="zh-CN" altLang="en-US" sz="2200">
                <a:latin typeface="Consolas" panose="020B0609020204030204" pitchFamily="49" charset="0"/>
                <a:ea typeface="楷体" panose="02010609060101010101" pitchFamily="49" charset="-122"/>
                <a:cs typeface="Consolas" panose="020B0609020204030204" pitchFamily="49" charset="0"/>
              </a:rPr>
              <a:t>和</a:t>
            </a:r>
            <a:r>
              <a:rPr kumimoji="1"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物理位序</a:t>
            </a:r>
            <a:r>
              <a:rPr kumimoji="1" lang="zh-CN" altLang="en-US" sz="2200">
                <a:latin typeface="Consolas" panose="020B0609020204030204" pitchFamily="49" charset="0"/>
                <a:ea typeface="楷体" panose="02010609060101010101" pitchFamily="49" charset="-122"/>
                <a:cs typeface="Consolas" panose="020B0609020204030204" pitchFamily="49" charset="0"/>
              </a:rPr>
              <a:t>相差</a:t>
            </a:r>
            <a:r>
              <a:rPr kumimoji="1" lang="en-US" altLang="zh-CN" sz="2200">
                <a:latin typeface="Consolas" panose="020B0609020204030204" pitchFamily="49" charset="0"/>
                <a:ea typeface="楷体" panose="02010609060101010101" pitchFamily="49" charset="-122"/>
                <a:cs typeface="Consolas" panose="020B0609020204030204" pitchFamily="49" charset="0"/>
              </a:rPr>
              <a:t>1</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cs typeface="Consolas" panose="020B0609020204030204" pitchFamily="49" charset="0"/>
            </a:endParaRPr>
          </a:p>
        </p:txBody>
      </p:sp>
      <p:sp>
        <p:nvSpPr>
          <p:cNvPr id="8" name="TextBox 7"/>
          <p:cNvSpPr txBox="1"/>
          <p:nvPr/>
        </p:nvSpPr>
        <p:spPr>
          <a:xfrm>
            <a:off x="4786314" y="142852"/>
            <a:ext cx="2643206" cy="707886"/>
          </a:xfrm>
          <a:prstGeom prst="rect">
            <a:avLst/>
          </a:prstGeom>
          <a:noFill/>
        </p:spPr>
        <p:txBody>
          <a:bodyPr wrap="square" rtlCol="0">
            <a:spAutoFit/>
          </a:bodyPr>
          <a:lstStyle/>
          <a:p>
            <a:pPr algn="l"/>
            <a:r>
              <a:rPr kumimoji="1" lang="zh-CN" altLang="en-US">
                <a:latin typeface="Consolas" panose="020B0609020204030204" pitchFamily="49" charset="0"/>
                <a:ea typeface="楷体" panose="02010609060101010101" pitchFamily="49" charset="-122"/>
                <a:cs typeface="Consolas" panose="020B0609020204030204" pitchFamily="49" charset="0"/>
              </a:rPr>
              <a:t>这里，假设</a:t>
            </a:r>
            <a:r>
              <a:rPr kumimoji="1" lang="en-US" altLang="zh-CN">
                <a:solidFill>
                  <a:srgbClr val="FF0000"/>
                </a:solidFill>
                <a:latin typeface="Consolas" panose="020B0609020204030204" pitchFamily="49" charset="0"/>
                <a:ea typeface="楷体" panose="02010609060101010101" pitchFamily="49" charset="-122"/>
                <a:cs typeface="Consolas" panose="020B0609020204030204" pitchFamily="49" charset="0"/>
              </a:rPr>
              <a:t>ElemType</a:t>
            </a:r>
            <a:r>
              <a:rPr kumimoji="1" lang="zh-CN" altLang="en-US">
                <a:latin typeface="Consolas" panose="020B0609020204030204" pitchFamily="49" charset="0"/>
                <a:ea typeface="楷体" panose="02010609060101010101" pitchFamily="49" charset="-122"/>
                <a:cs typeface="Consolas" panose="020B0609020204030204" pitchFamily="49" charset="0"/>
              </a:rPr>
              <a:t>为</a:t>
            </a:r>
            <a:r>
              <a:rPr kumimoji="1" lang="en-US" altLang="zh-CN">
                <a:solidFill>
                  <a:srgbClr val="7030A0"/>
                </a:solidFill>
                <a:latin typeface="Consolas" panose="020B0609020204030204" pitchFamily="49" charset="0"/>
                <a:ea typeface="楷体" panose="02010609060101010101" pitchFamily="49" charset="-122"/>
                <a:cs typeface="Consolas" panose="020B0609020204030204" pitchFamily="49" charset="0"/>
              </a:rPr>
              <a:t>char</a:t>
            </a:r>
            <a:r>
              <a:rPr kumimoji="1" lang="zh-CN" altLang="en-US">
                <a:latin typeface="Consolas" panose="020B0609020204030204" pitchFamily="49" charset="0"/>
                <a:ea typeface="楷体" panose="02010609060101010101" pitchFamily="49" charset="-122"/>
                <a:cs typeface="Consolas" panose="020B0609020204030204" pitchFamily="49" charset="0"/>
              </a:rPr>
              <a:t>类型</a:t>
            </a:r>
            <a:endParaRPr lang="zh-CN" altLang="en-US">
              <a:latin typeface="Consolas" panose="020B0609020204030204" pitchFamily="49" charset="0"/>
              <a:cs typeface="Consolas" panose="020B0609020204030204" pitchFamily="49" charset="0"/>
            </a:endParaRPr>
          </a:p>
        </p:txBody>
      </p:sp>
      <p:cxnSp>
        <p:nvCxnSpPr>
          <p:cNvPr id="10" name="直接箭头连接符 9"/>
          <p:cNvCxnSpPr>
            <a:stCxn id="8" idx="1"/>
          </p:cNvCxnSpPr>
          <p:nvPr/>
        </p:nvCxnSpPr>
        <p:spPr>
          <a:xfrm rot="10800000" flipV="1">
            <a:off x="2571736" y="496794"/>
            <a:ext cx="2214578" cy="1003379"/>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Text Box 4"/>
          <p:cNvSpPr txBox="1">
            <a:spLocks noChangeArrowheads="1"/>
          </p:cNvSpPr>
          <p:nvPr/>
        </p:nvSpPr>
        <p:spPr bwMode="auto">
          <a:xfrm>
            <a:off x="642910" y="2214554"/>
            <a:ext cx="6357982" cy="4108817"/>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2700000" scaled="1"/>
            <a:tileRect/>
          </a:gradFill>
          <a:scene3d>
            <a:camera prst="perspectiveAbove"/>
            <a:lightRig rig="threePt" dir="t"/>
          </a:scene3d>
        </p:spPr>
        <p:style>
          <a:lnRef idx="1">
            <a:schemeClr val="accent5"/>
          </a:lnRef>
          <a:fillRef idx="2">
            <a:schemeClr val="accent5"/>
          </a:fillRef>
          <a:effectRef idx="1">
            <a:schemeClr val="accent5"/>
          </a:effectRef>
          <a:fontRef idx="minor">
            <a:schemeClr val="dk1"/>
          </a:fontRef>
        </p:style>
        <p:txBody>
          <a:bodyPr wrap="square">
            <a:spAutoFit/>
          </a:bodyPr>
          <a:lstStyle/>
          <a:p>
            <a:pPr algn="l"/>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void </a:t>
            </a:r>
            <a:r>
              <a:rPr lang="en-US" altLang="zh-CN" sz="1800" dirty="0" err="1">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charset="-122"/>
                <a:cs typeface="Consolas" panose="020B0609020204030204" pitchFamily="49" charset="0"/>
              </a:rPr>
              <a:t>CreateList</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r>
              <a:rPr lang="en-US" altLang="zh-CN" sz="1800" dirty="0" err="1">
                <a:solidFill>
                  <a:srgbClr val="FF00FF"/>
                </a:solidFill>
                <a:latin typeface="Consolas" panose="020B0609020204030204" pitchFamily="49" charset="0"/>
                <a:ea typeface="仿宋" panose="02010609060101010101" charset="-122"/>
                <a:cs typeface="Consolas" panose="020B0609020204030204" pitchFamily="49" charset="0"/>
              </a:rPr>
              <a:t>SqList</a:t>
            </a:r>
            <a:r>
              <a:rPr lang="en-US" altLang="zh-CN" sz="1800" dirty="0">
                <a:solidFill>
                  <a:srgbClr val="FF00FF"/>
                </a:solidFill>
                <a:latin typeface="Consolas" panose="020B0609020204030204" pitchFamily="49" charset="0"/>
                <a:ea typeface="仿宋" panose="02010609060101010101" charset="-122"/>
                <a:cs typeface="Consolas" panose="020B0609020204030204" pitchFamily="49" charset="0"/>
              </a:rPr>
              <a:t> * &amp;L</a:t>
            </a:r>
            <a:r>
              <a:rPr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ElemType</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a:t>
            </a:r>
            <a:r>
              <a:rPr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int n)  </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rPr>
              <a:t>整体建立顺序表</a:t>
            </a:r>
            <a:endParaRPr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int </a:t>
            </a:r>
            <a:r>
              <a:rPr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=0,k=0;</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L=(</a:t>
            </a:r>
            <a:r>
              <a:rPr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SqList</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*)malloc(</a:t>
            </a:r>
            <a:r>
              <a:rPr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sizeof</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SqList</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while (</a:t>
            </a:r>
            <a:r>
              <a:rPr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&lt;n)		</a:t>
            </a:r>
            <a:r>
              <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a:t>
            </a:r>
            <a:r>
              <a:rPr lang="en-US" altLang="zh-CN" sz="1800" dirty="0" err="1">
                <a:solidFill>
                  <a:srgbClr val="00B0F0"/>
                </a:solidFill>
                <a:latin typeface="Consolas" panose="020B0609020204030204" pitchFamily="49" charset="0"/>
                <a:ea typeface="仿宋" panose="02010609060101010101" charset="-122"/>
                <a:cs typeface="Consolas" panose="020B0609020204030204" pitchFamily="49" charset="0"/>
              </a:rPr>
              <a:t>i</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扫描</a:t>
            </a:r>
            <a:r>
              <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a</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中元素</a:t>
            </a:r>
            <a:endPar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  L-&gt;data[k]=a[</a:t>
            </a:r>
            <a:r>
              <a:rPr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k++; </a:t>
            </a:r>
            <a:r>
              <a:rPr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//k</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记录插入到</a:t>
            </a:r>
            <a:r>
              <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L</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中的元素个数</a:t>
            </a:r>
            <a:endPar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L-&gt;length=k;</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p:txBody>
      </p:sp>
      <p:sp>
        <p:nvSpPr>
          <p:cNvPr id="137221" name="Text Box 5"/>
          <p:cNvSpPr txBox="1">
            <a:spLocks noChangeArrowheads="1"/>
          </p:cNvSpPr>
          <p:nvPr/>
        </p:nvSpPr>
        <p:spPr bwMode="auto">
          <a:xfrm>
            <a:off x="468312" y="1038509"/>
            <a:ext cx="2889241"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zh-CN" sz="24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1</a:t>
            </a:r>
            <a:r>
              <a:rPr lang="zh-CN" altLang="en-US" sz="24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、建立</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顺序表</a:t>
            </a:r>
            <a:endPar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7222" name="Text Box 6"/>
          <p:cNvSpPr txBox="1">
            <a:spLocks noChangeArrowheads="1"/>
          </p:cNvSpPr>
          <p:nvPr/>
        </p:nvSpPr>
        <p:spPr bwMode="auto">
          <a:xfrm>
            <a:off x="857224" y="1679023"/>
            <a:ext cx="6715172" cy="498598"/>
          </a:xfrm>
          <a:prstGeom prst="rect">
            <a:avLst/>
          </a:prstGeom>
          <a:noFill/>
          <a:ln w="9525">
            <a:noFill/>
            <a:miter lim="800000"/>
          </a:ln>
          <a:effectLst/>
        </p:spPr>
        <p:txBody>
          <a:bodyPr wrap="square">
            <a:spAutoFit/>
          </a:bodyPr>
          <a:lstStyle/>
          <a:p>
            <a:pPr algn="l">
              <a:lnSpc>
                <a:spcPct val="120000"/>
              </a:lnSpc>
            </a:pPr>
            <a:r>
              <a:rPr lang="en-US" altLang="zh-CN" sz="2200" i="1">
                <a:latin typeface="Consolas" panose="020B0609020204030204" pitchFamily="49" charset="0"/>
                <a:ea typeface="楷体" panose="02010609060101010101" pitchFamily="49" charset="-122"/>
                <a:cs typeface="Consolas" panose="020B0609020204030204" pitchFamily="49" charset="0"/>
              </a:rPr>
              <a:t>a</a:t>
            </a:r>
            <a:r>
              <a:rPr lang="en-US" altLang="zh-CN" sz="2200">
                <a:latin typeface="Consolas" panose="020B0609020204030204" pitchFamily="49" charset="0"/>
                <a:ea typeface="楷体" panose="02010609060101010101" pitchFamily="49" charset="-122"/>
                <a:cs typeface="Consolas" panose="020B0609020204030204" pitchFamily="49" charset="0"/>
              </a:rPr>
              <a:t>[0..</a:t>
            </a:r>
            <a:r>
              <a:rPr lang="en-US" altLang="zh-CN" sz="2200" i="1">
                <a:latin typeface="Consolas" panose="020B0609020204030204" pitchFamily="49" charset="0"/>
                <a:ea typeface="楷体" panose="02010609060101010101" pitchFamily="49" charset="-122"/>
                <a:cs typeface="Consolas" panose="020B0609020204030204" pitchFamily="49" charset="0"/>
              </a:rPr>
              <a:t>n</a:t>
            </a:r>
            <a:r>
              <a:rPr lang="en-US" altLang="zh-CN" sz="2200">
                <a:latin typeface="Consolas" panose="020B0609020204030204" pitchFamily="49" charset="0"/>
                <a:ea typeface="+mj-ea"/>
                <a:cs typeface="Consolas" panose="020B0609020204030204" pitchFamily="49" charset="0"/>
              </a:rPr>
              <a:t>-</a:t>
            </a:r>
            <a:r>
              <a:rPr lang="en-US" altLang="zh-CN" sz="2200">
                <a:latin typeface="Consolas" panose="020B0609020204030204" pitchFamily="49" charset="0"/>
                <a:ea typeface="楷体" panose="02010609060101010101" pitchFamily="49" charset="-122"/>
                <a:cs typeface="Consolas" panose="020B0609020204030204" pitchFamily="49" charset="0"/>
              </a:rPr>
              <a:t>1]  </a:t>
            </a:r>
            <a:r>
              <a:rPr lang="en-US" altLang="zh-CN" sz="2200">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zh-CN" altLang="en-US" sz="2200">
                <a:latin typeface="Consolas" panose="020B0609020204030204" pitchFamily="49" charset="0"/>
                <a:ea typeface="楷体" panose="02010609060101010101" pitchFamily="49" charset="-122"/>
                <a:cs typeface="Consolas" panose="020B0609020204030204" pitchFamily="49" charset="0"/>
              </a:rPr>
              <a:t>顺序表</a:t>
            </a:r>
            <a:r>
              <a:rPr lang="en-US" altLang="zh-CN" sz="2200">
                <a:latin typeface="Consolas" panose="020B0609020204030204" pitchFamily="49" charset="0"/>
                <a:ea typeface="楷体" panose="02010609060101010101" pitchFamily="49" charset="-122"/>
                <a:cs typeface="Consolas" panose="020B0609020204030204" pitchFamily="49" charset="0"/>
              </a:rPr>
              <a:t>L  </a:t>
            </a:r>
            <a:r>
              <a:rPr lang="zh-CN" alt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整体创建顺序表</a:t>
            </a:r>
            <a:r>
              <a:rPr lang="zh-CN" altLang="en-US" sz="220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7286644" y="3286124"/>
            <a:ext cx="1143009" cy="646331"/>
          </a:xfrm>
          <a:prstGeom prst="rect">
            <a:avLst/>
          </a:prstGeom>
          <a:noFill/>
        </p:spPr>
        <p:txBody>
          <a:bodyPr wrap="square" rtlCol="0">
            <a:spAutoFit/>
          </a:bodyPr>
          <a:lstStyle/>
          <a:p>
            <a:r>
              <a:rPr lang="zh-CN" altLang="en-US" sz="1800" dirty="0">
                <a:latin typeface="楷体" panose="02010609060101010101" pitchFamily="49" charset="-122"/>
                <a:ea typeface="楷体" panose="02010609060101010101" pitchFamily="49" charset="-122"/>
              </a:rPr>
              <a:t>传递顺序表指针</a:t>
            </a:r>
            <a:endParaRPr lang="zh-CN" altLang="en-US" sz="1800" dirty="0">
              <a:latin typeface="楷体" panose="02010609060101010101" pitchFamily="49" charset="-122"/>
              <a:ea typeface="楷体" panose="02010609060101010101" pitchFamily="49" charset="-122"/>
            </a:endParaRPr>
          </a:p>
        </p:txBody>
      </p:sp>
      <p:sp>
        <p:nvSpPr>
          <p:cNvPr id="9" name="Text Box 2" descr="信纸"/>
          <p:cNvSpPr txBox="1">
            <a:spLocks noChangeArrowheads="1"/>
          </p:cNvSpPr>
          <p:nvPr/>
        </p:nvSpPr>
        <p:spPr bwMode="auto">
          <a:xfrm>
            <a:off x="285720" y="214290"/>
            <a:ext cx="4929222"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 2.2.2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顺序表运算的实现</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13" name="任意多边形 12"/>
          <p:cNvSpPr/>
          <p:nvPr/>
        </p:nvSpPr>
        <p:spPr>
          <a:xfrm>
            <a:off x="3188618" y="2571744"/>
            <a:ext cx="4092742" cy="1034716"/>
          </a:xfrm>
          <a:custGeom>
            <a:avLst/>
            <a:gdLst>
              <a:gd name="connsiteX0" fmla="*/ 471236 w 4092742"/>
              <a:gd name="connsiteY0" fmla="*/ 0 h 1034716"/>
              <a:gd name="connsiteX1" fmla="*/ 603584 w 4092742"/>
              <a:gd name="connsiteY1" fmla="*/ 469232 h 1034716"/>
              <a:gd name="connsiteX2" fmla="*/ 4092742 w 4092742"/>
              <a:gd name="connsiteY2" fmla="*/ 1034716 h 1034716"/>
            </a:gdLst>
            <a:ahLst/>
            <a:cxnLst>
              <a:cxn ang="0">
                <a:pos x="connsiteX0" y="connsiteY0"/>
              </a:cxn>
              <a:cxn ang="0">
                <a:pos x="connsiteX1" y="connsiteY1"/>
              </a:cxn>
              <a:cxn ang="0">
                <a:pos x="connsiteX2" y="connsiteY2"/>
              </a:cxn>
            </a:cxnLst>
            <a:rect l="l" t="t" r="r" b="b"/>
            <a:pathLst>
              <a:path w="4092742" h="1034716">
                <a:moveTo>
                  <a:pt x="471236" y="0"/>
                </a:moveTo>
                <a:cubicBezTo>
                  <a:pt x="235618" y="148389"/>
                  <a:pt x="0" y="296779"/>
                  <a:pt x="603584" y="469232"/>
                </a:cubicBezTo>
                <a:cubicBezTo>
                  <a:pt x="1207168" y="641685"/>
                  <a:pt x="2649955" y="838200"/>
                  <a:pt x="4092742" y="1034716"/>
                </a:cubicBezTo>
              </a:path>
            </a:pathLst>
          </a:custGeom>
          <a:ln>
            <a:tailEnd type="arrow"/>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2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22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722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722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7220">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2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29124" y="2928934"/>
            <a:ext cx="3643338" cy="1428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solidFill>
                  <a:srgbClr val="FF00FF"/>
                </a:solidFill>
                <a:latin typeface="Consolas" panose="020B0609020204030204" pitchFamily="49" charset="0"/>
                <a:ea typeface="楷体" panose="02010609060101010101" pitchFamily="49" charset="-122"/>
                <a:cs typeface="Consolas" panose="020B0609020204030204" pitchFamily="49" charset="0"/>
              </a:rPr>
              <a:t>顺序表</a:t>
            </a:r>
            <a:endParaRPr lang="zh-CN" altLang="en-US"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矩形 4"/>
          <p:cNvSpPr/>
          <p:nvPr/>
        </p:nvSpPr>
        <p:spPr>
          <a:xfrm>
            <a:off x="2285984" y="2500306"/>
            <a:ext cx="1071570"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solidFill>
                  <a:srgbClr val="0000FF"/>
                </a:solidFill>
                <a:latin typeface="Consolas" panose="020B0609020204030204" pitchFamily="49" charset="0"/>
                <a:cs typeface="Consolas" panose="020B0609020204030204" pitchFamily="49" charset="0"/>
              </a:rPr>
              <a:t>？？？</a:t>
            </a:r>
            <a:endParaRPr lang="zh-CN" altLang="en-US" dirty="0">
              <a:solidFill>
                <a:srgbClr val="0000FF"/>
              </a:solidFill>
              <a:latin typeface="Consolas" panose="020B0609020204030204" pitchFamily="49" charset="0"/>
              <a:cs typeface="Consolas" panose="020B0609020204030204" pitchFamily="49" charset="0"/>
            </a:endParaRPr>
          </a:p>
        </p:txBody>
      </p:sp>
      <p:sp>
        <p:nvSpPr>
          <p:cNvPr id="6" name="TextBox 5"/>
          <p:cNvSpPr txBox="1"/>
          <p:nvPr/>
        </p:nvSpPr>
        <p:spPr>
          <a:xfrm>
            <a:off x="1714480" y="2500306"/>
            <a:ext cx="571504" cy="400110"/>
          </a:xfrm>
          <a:prstGeom prst="rect">
            <a:avLst/>
          </a:prstGeom>
          <a:noFill/>
        </p:spPr>
        <p:txBody>
          <a:bodyPr wrap="square" rtlCol="0">
            <a:spAutoFit/>
          </a:bodyPr>
          <a:lstStyle/>
          <a:p>
            <a:r>
              <a:rPr lang="en-US" altLang="zh-CN" i="1" dirty="0">
                <a:latin typeface="Consolas" panose="020B0609020204030204" pitchFamily="49" charset="0"/>
                <a:cs typeface="Consolas" panose="020B0609020204030204" pitchFamily="49" charset="0"/>
              </a:rPr>
              <a:t>L</a:t>
            </a:r>
            <a:endParaRPr lang="zh-CN" altLang="en-US" i="1" dirty="0">
              <a:latin typeface="Consolas" panose="020B0609020204030204" pitchFamily="49" charset="0"/>
              <a:cs typeface="Consolas" panose="020B0609020204030204" pitchFamily="49" charset="0"/>
            </a:endParaRPr>
          </a:p>
        </p:txBody>
      </p:sp>
      <p:sp>
        <p:nvSpPr>
          <p:cNvPr id="7" name="TextBox 6"/>
          <p:cNvSpPr txBox="1"/>
          <p:nvPr/>
        </p:nvSpPr>
        <p:spPr>
          <a:xfrm>
            <a:off x="4071934" y="2500306"/>
            <a:ext cx="928694" cy="400110"/>
          </a:xfrm>
          <a:prstGeom prst="rect">
            <a:avLst/>
          </a:prstGeom>
          <a:noFill/>
        </p:spPr>
        <p:txBody>
          <a:bodyPr wrap="square" rtlCol="0">
            <a:spAutoFit/>
          </a:bodyPr>
          <a:lstStyle/>
          <a:p>
            <a:r>
              <a:rPr lang="en-US" altLang="zh-CN" dirty="0">
                <a:latin typeface="Consolas" panose="020B0609020204030204" pitchFamily="49" charset="0"/>
                <a:cs typeface="Consolas" panose="020B0609020204030204" pitchFamily="49" charset="0"/>
              </a:rPr>
              <a:t>1010</a:t>
            </a:r>
            <a:endParaRPr lang="zh-CN" altLang="en-US" dirty="0">
              <a:latin typeface="Consolas" panose="020B0609020204030204" pitchFamily="49" charset="0"/>
              <a:cs typeface="Consolas" panose="020B0609020204030204" pitchFamily="49" charset="0"/>
            </a:endParaRPr>
          </a:p>
        </p:txBody>
      </p:sp>
      <p:sp>
        <p:nvSpPr>
          <p:cNvPr id="8" name="TextBox 7"/>
          <p:cNvSpPr txBox="1"/>
          <p:nvPr/>
        </p:nvSpPr>
        <p:spPr>
          <a:xfrm>
            <a:off x="642910" y="681319"/>
            <a:ext cx="3357586" cy="461665"/>
          </a:xfrm>
          <a:prstGeom prst="rect">
            <a:avLst/>
          </a:prstGeom>
          <a:noFill/>
          <a:scene3d>
            <a:camera prst="orthographicFront"/>
            <a:lightRig rig="threePt" dir="t"/>
          </a:scene3d>
          <a:sp3d>
            <a:bevelT w="114300" prst="hardEdge"/>
          </a:sp3d>
        </p:spPr>
        <p:txBody>
          <a:bodyPr wrap="square" rtlCol="0">
            <a:spAutoFit/>
          </a:bodyPr>
          <a:lstStyle/>
          <a:p>
            <a:r>
              <a:rPr lang="zh-CN" altLang="en-US" sz="2400">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zh-CN" altLang="en-US" sz="2400">
                <a:latin typeface="Consolas" panose="020B0609020204030204" pitchFamily="49" charset="0"/>
                <a:ea typeface="楷体" panose="02010609060101010101" pitchFamily="49" charset="-122"/>
                <a:cs typeface="Consolas" panose="020B0609020204030204" pitchFamily="49" charset="0"/>
              </a:rPr>
              <a:t>顺序表指针的含义</a:t>
            </a:r>
            <a:endParaRPr lang="zh-CN" altLang="en-US" sz="2400" dirty="0">
              <a:latin typeface="Consolas" panose="020B0609020204030204" pitchFamily="49" charset="0"/>
              <a:ea typeface="楷体" panose="02010609060101010101" pitchFamily="49" charset="-122"/>
              <a:cs typeface="Consolas" panose="020B0609020204030204" pitchFamily="49" charset="0"/>
            </a:endParaRPr>
          </a:p>
        </p:txBody>
      </p:sp>
      <p:sp>
        <p:nvSpPr>
          <p:cNvPr id="9" name="TextBox 8"/>
          <p:cNvSpPr txBox="1"/>
          <p:nvPr/>
        </p:nvSpPr>
        <p:spPr>
          <a:xfrm>
            <a:off x="5286380" y="2457386"/>
            <a:ext cx="2143140" cy="400110"/>
          </a:xfrm>
          <a:prstGeom prst="rect">
            <a:avLst/>
          </a:prstGeom>
          <a:noFill/>
        </p:spPr>
        <p:txBody>
          <a:bodyPr wrap="square" rtlCol="0">
            <a:spAutoFit/>
          </a:bodyPr>
          <a:lstStyle/>
          <a:p>
            <a:r>
              <a:rPr lang="zh-CN" altLang="en-US">
                <a:latin typeface="Consolas" panose="020B0609020204030204" pitchFamily="49" charset="0"/>
                <a:ea typeface="楷体" panose="02010609060101010101" pitchFamily="49" charset="-122"/>
                <a:cs typeface="Consolas" panose="020B0609020204030204" pitchFamily="49" charset="0"/>
              </a:rPr>
              <a:t>顺序表的空间</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grpSp>
        <p:nvGrpSpPr>
          <p:cNvPr id="21" name="组合 20"/>
          <p:cNvGrpSpPr/>
          <p:nvPr/>
        </p:nvGrpSpPr>
        <p:grpSpPr>
          <a:xfrm>
            <a:off x="1142976" y="4214818"/>
            <a:ext cx="4786346" cy="2004198"/>
            <a:chOff x="1214414" y="4282322"/>
            <a:chExt cx="4786346" cy="2004198"/>
          </a:xfrm>
        </p:grpSpPr>
        <p:sp>
          <p:nvSpPr>
            <p:cNvPr id="13" name="下箭头 12"/>
            <p:cNvSpPr/>
            <p:nvPr/>
          </p:nvSpPr>
          <p:spPr>
            <a:xfrm>
              <a:off x="3500430" y="4282322"/>
              <a:ext cx="252000" cy="504000"/>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4" name="矩形 13"/>
            <p:cNvSpPr/>
            <p:nvPr/>
          </p:nvSpPr>
          <p:spPr>
            <a:xfrm>
              <a:off x="2357422" y="4857760"/>
              <a:ext cx="3643338" cy="1428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solidFill>
                    <a:srgbClr val="FF00FF"/>
                  </a:solidFill>
                  <a:latin typeface="Consolas" panose="020B0609020204030204" pitchFamily="49" charset="0"/>
                  <a:ea typeface="楷体" panose="02010609060101010101" pitchFamily="49" charset="-122"/>
                  <a:cs typeface="Consolas" panose="020B0609020204030204" pitchFamily="49" charset="0"/>
                </a:rPr>
                <a:t>顺序表</a:t>
              </a:r>
              <a:endParaRPr lang="zh-CN" altLang="en-US"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TextBox 14"/>
            <p:cNvSpPr txBox="1"/>
            <p:nvPr/>
          </p:nvSpPr>
          <p:spPr>
            <a:xfrm>
              <a:off x="1214414" y="4714884"/>
              <a:ext cx="571504" cy="400110"/>
            </a:xfrm>
            <a:prstGeom prst="rect">
              <a:avLst/>
            </a:prstGeom>
            <a:noFill/>
          </p:spPr>
          <p:txBody>
            <a:bodyPr wrap="square" rtlCol="0">
              <a:spAutoFit/>
            </a:bodyPr>
            <a:lstStyle/>
            <a:p>
              <a:r>
                <a:rPr lang="en-US" altLang="zh-CN" i="1" dirty="0">
                  <a:latin typeface="Consolas" panose="020B0609020204030204" pitchFamily="49" charset="0"/>
                  <a:cs typeface="Consolas" panose="020B0609020204030204" pitchFamily="49" charset="0"/>
                </a:rPr>
                <a:t>L</a:t>
              </a:r>
              <a:endParaRPr lang="zh-CN" altLang="en-US" i="1" dirty="0">
                <a:latin typeface="Consolas" panose="020B0609020204030204" pitchFamily="49" charset="0"/>
                <a:cs typeface="Consolas" panose="020B0609020204030204" pitchFamily="49" charset="0"/>
              </a:endParaRPr>
            </a:p>
          </p:txBody>
        </p:sp>
        <p:cxnSp>
          <p:nvCxnSpPr>
            <p:cNvPr id="17" name="直接箭头连接符 16"/>
            <p:cNvCxnSpPr/>
            <p:nvPr/>
          </p:nvCxnSpPr>
          <p:spPr>
            <a:xfrm>
              <a:off x="1643042" y="5000636"/>
              <a:ext cx="642942"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1000100" y="1246003"/>
            <a:ext cx="4929222" cy="861774"/>
          </a:xfrm>
          <a:prstGeom prst="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ts val="3000"/>
              </a:lnSpc>
              <a:spcBef>
                <a:spcPts val="0"/>
              </a:spcBef>
            </a:pPr>
            <a:r>
              <a:rPr lang="en-US" altLang="zh-CN" sz="1800" dirty="0" err="1">
                <a:latin typeface="Consolas" panose="020B0609020204030204" pitchFamily="49" charset="0"/>
                <a:cs typeface="Consolas" panose="020B0609020204030204" pitchFamily="49" charset="0"/>
              </a:rPr>
              <a:t>SqList</a:t>
            </a:r>
            <a:r>
              <a:rPr lang="en-US" altLang="zh-CN" sz="1800" dirty="0">
                <a:latin typeface="Consolas" panose="020B0609020204030204" pitchFamily="49" charset="0"/>
                <a:cs typeface="Consolas" panose="020B0609020204030204" pitchFamily="49" charset="0"/>
              </a:rPr>
              <a:t>  *L;</a:t>
            </a:r>
            <a:endParaRPr lang="en-US" altLang="zh-CN" sz="1800" dirty="0">
              <a:latin typeface="Consolas" panose="020B0609020204030204" pitchFamily="49" charset="0"/>
              <a:cs typeface="Consolas" panose="020B0609020204030204" pitchFamily="49" charset="0"/>
            </a:endParaRPr>
          </a:p>
          <a:p>
            <a:pPr algn="l">
              <a:lnSpc>
                <a:spcPts val="3000"/>
              </a:lnSpc>
              <a:spcBef>
                <a:spcPts val="0"/>
              </a:spcBef>
            </a:pPr>
            <a:r>
              <a:rPr lang="en-US" altLang="zh-CN" sz="1800" dirty="0">
                <a:latin typeface="Consolas" panose="020B0609020204030204" pitchFamily="49" charset="0"/>
                <a:ea typeface="楷体" panose="02010609060101010101" pitchFamily="49" charset="-122"/>
                <a:cs typeface="Consolas" panose="020B0609020204030204" pitchFamily="49" charset="0"/>
              </a:rPr>
              <a:t>L=(</a:t>
            </a:r>
            <a:r>
              <a:rPr lang="en-US" altLang="zh-CN" sz="1800" dirty="0" err="1">
                <a:latin typeface="Consolas" panose="020B0609020204030204" pitchFamily="49" charset="0"/>
                <a:ea typeface="楷体" panose="02010609060101010101" pitchFamily="49" charset="-122"/>
                <a:cs typeface="Consolas" panose="020B0609020204030204" pitchFamily="49" charset="0"/>
              </a:rPr>
              <a:t>SqList</a:t>
            </a:r>
            <a:r>
              <a:rPr lang="en-US" altLang="zh-CN" sz="1800" dirty="0">
                <a:latin typeface="Consolas" panose="020B0609020204030204" pitchFamily="49" charset="0"/>
                <a:ea typeface="楷体" panose="02010609060101010101" pitchFamily="49" charset="-122"/>
                <a:cs typeface="Consolas" panose="020B0609020204030204" pitchFamily="49" charset="0"/>
              </a:rPr>
              <a:t> *)malloc(</a:t>
            </a:r>
            <a:r>
              <a:rPr lang="en-US" altLang="zh-CN" sz="1800" dirty="0" err="1">
                <a:latin typeface="Consolas" panose="020B0609020204030204" pitchFamily="49" charset="0"/>
                <a:ea typeface="楷体" panose="02010609060101010101" pitchFamily="49" charset="-122"/>
                <a:cs typeface="Consolas" panose="020B0609020204030204" pitchFamily="49" charset="0"/>
              </a:rPr>
              <a:t>sizeof</a:t>
            </a:r>
            <a:r>
              <a:rPr lang="en-US" altLang="zh-CN" sz="1800" dirty="0">
                <a:latin typeface="Consolas" panose="020B0609020204030204" pitchFamily="49" charset="0"/>
                <a:ea typeface="楷体" panose="02010609060101010101" pitchFamily="49" charset="-122"/>
                <a:cs typeface="Consolas" panose="020B0609020204030204" pitchFamily="49" charset="0"/>
              </a:rPr>
              <a:t>(</a:t>
            </a:r>
            <a:r>
              <a:rPr lang="en-US" altLang="zh-CN" sz="1800" dirty="0" err="1">
                <a:latin typeface="Consolas" panose="020B0609020204030204" pitchFamily="49" charset="0"/>
                <a:ea typeface="楷体" panose="02010609060101010101" pitchFamily="49" charset="-122"/>
                <a:cs typeface="Consolas" panose="020B0609020204030204" pitchFamily="49" charset="0"/>
              </a:rPr>
              <a:t>SqList</a:t>
            </a:r>
            <a:r>
              <a:rPr lang="en-US" altLang="zh-CN" sz="1800" dirty="0">
                <a:latin typeface="Consolas" panose="020B0609020204030204" pitchFamily="49" charset="0"/>
                <a:ea typeface="楷体" panose="02010609060101010101" pitchFamily="49" charset="-122"/>
                <a:cs typeface="Consolas" panose="020B0609020204030204" pitchFamily="49" charset="0"/>
              </a:rPr>
              <a:t>));</a:t>
            </a:r>
            <a:endParaRPr lang="zh-CN" altLang="en-US" sz="1800" dirty="0">
              <a:latin typeface="Consolas" panose="020B0609020204030204" pitchFamily="49" charset="0"/>
              <a:cs typeface="Consolas" panose="020B0609020204030204" pitchFamily="49" charset="0"/>
            </a:endParaRPr>
          </a:p>
        </p:txBody>
      </p:sp>
      <p:sp>
        <p:nvSpPr>
          <p:cNvPr id="20" name="TextBox 19"/>
          <p:cNvSpPr txBox="1"/>
          <p:nvPr/>
        </p:nvSpPr>
        <p:spPr>
          <a:xfrm>
            <a:off x="2357422" y="2559044"/>
            <a:ext cx="928694" cy="400110"/>
          </a:xfrm>
          <a:prstGeom prst="rect">
            <a:avLst/>
          </a:prstGeom>
          <a:solidFill>
            <a:srgbClr val="CCFF99"/>
          </a:solidFill>
        </p:spPr>
        <p:txBody>
          <a:bodyPr wrap="square" rtlCol="0">
            <a:spAutoFit/>
          </a:bodyPr>
          <a:lstStyle/>
          <a:p>
            <a:r>
              <a:rPr lang="en-US" altLang="zh-CN">
                <a:latin typeface="Consolas" panose="020B0609020204030204" pitchFamily="49" charset="0"/>
                <a:cs typeface="Consolas" panose="020B0609020204030204" pitchFamily="49" charset="0"/>
              </a:rPr>
              <a:t>1010</a:t>
            </a:r>
            <a:endParaRPr lang="zh-CN" altLang="en-US">
              <a:latin typeface="Consolas" panose="020B0609020204030204" pitchFamily="49" charset="0"/>
              <a:cs typeface="Consolas" panose="020B0609020204030204" pitchFamily="49" charset="0"/>
            </a:endParaRPr>
          </a:p>
        </p:txBody>
      </p:sp>
      <p:sp>
        <p:nvSpPr>
          <p:cNvPr id="22" name="下弧形箭头 21"/>
          <p:cNvSpPr/>
          <p:nvPr/>
        </p:nvSpPr>
        <p:spPr>
          <a:xfrm rot="10800000">
            <a:off x="2928926" y="2143116"/>
            <a:ext cx="1571636" cy="357190"/>
          </a:xfrm>
          <a:prstGeom prst="curved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
        <p:nvSpPr>
          <p:cNvPr id="23" name="TextBox 22"/>
          <p:cNvSpPr txBox="1"/>
          <p:nvPr/>
        </p:nvSpPr>
        <p:spPr>
          <a:xfrm>
            <a:off x="6286512" y="5445641"/>
            <a:ext cx="2071734" cy="646331"/>
          </a:xfrm>
          <a:prstGeom prst="rect">
            <a:avLst/>
          </a:prstGeom>
          <a:noFill/>
        </p:spPr>
        <p:txBody>
          <a:bodyPr wrap="square" rtlCol="0">
            <a:spAutoFit/>
          </a:bodyPr>
          <a:lstStyle/>
          <a:p>
            <a:r>
              <a:rPr lang="zh-CN" altLang="en-US" sz="1800">
                <a:latin typeface="Consolas" panose="020B0609020204030204" pitchFamily="49" charset="0"/>
                <a:ea typeface="楷体" panose="02010609060101010101" pitchFamily="49" charset="-122"/>
                <a:cs typeface="Consolas" panose="020B0609020204030204" pitchFamily="49" charset="0"/>
              </a:rPr>
              <a:t>通过顺序表指针</a:t>
            </a:r>
            <a:r>
              <a:rPr lang="en-US" altLang="zh-CN" sz="1800" i="1">
                <a:latin typeface="Consolas" panose="020B0609020204030204" pitchFamily="49" charset="0"/>
                <a:ea typeface="楷体" panose="02010609060101010101" pitchFamily="49" charset="-122"/>
                <a:cs typeface="Consolas" panose="020B0609020204030204" pitchFamily="49" charset="0"/>
              </a:rPr>
              <a:t>L</a:t>
            </a:r>
            <a:r>
              <a:rPr lang="zh-CN" altLang="en-US" sz="1800">
                <a:latin typeface="Consolas" panose="020B0609020204030204" pitchFamily="49" charset="0"/>
                <a:ea typeface="楷体" panose="02010609060101010101" pitchFamily="49" charset="-122"/>
                <a:cs typeface="Consolas" panose="020B0609020204030204" pitchFamily="49" charset="0"/>
              </a:rPr>
              <a:t>操作顺序表</a:t>
            </a:r>
            <a:endParaRPr lang="zh-CN" altLang="en-US" sz="1800" dirty="0">
              <a:latin typeface="Consolas" panose="020B0609020204030204" pitchFamily="49" charset="0"/>
              <a:ea typeface="楷体" panose="02010609060101010101" pitchFamily="49" charset="-122"/>
              <a:cs typeface="Consolas" panose="020B0609020204030204" pitchFamily="49" charset="0"/>
            </a:endParaRPr>
          </a:p>
        </p:txBody>
      </p:sp>
      <p:sp>
        <p:nvSpPr>
          <p:cNvPr id="18" name="TextBox 17"/>
          <p:cNvSpPr txBox="1"/>
          <p:nvPr/>
        </p:nvSpPr>
        <p:spPr>
          <a:xfrm>
            <a:off x="285720" y="109815"/>
            <a:ext cx="2500330" cy="461665"/>
          </a:xfrm>
          <a:prstGeom prst="rect">
            <a:avLst/>
          </a:prstGeom>
          <a:noFill/>
        </p:spPr>
        <p:txBody>
          <a:bodyPr wrap="square" rtlCol="0">
            <a:spAutoFit/>
          </a:bodyPr>
          <a:lstStyle/>
          <a:p>
            <a:pPr algn="l"/>
            <a:r>
              <a:rPr lang="zh-CN" altLang="en-US" sz="2400">
                <a:solidFill>
                  <a:srgbClr val="FF0000"/>
                </a:solidFill>
                <a:latin typeface="Consolas" panose="020B0609020204030204" pitchFamily="49" charset="0"/>
                <a:ea typeface="微软雅黑" panose="020B0503020204020204" pitchFamily="34" charset="-122"/>
                <a:cs typeface="Consolas" panose="020B0609020204030204" pitchFamily="49" charset="0"/>
              </a:rPr>
              <a:t>算法参数说明</a:t>
            </a:r>
            <a:endParaRPr lang="zh-CN" altLang="en-US" sz="24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xEl>
                                              <p:pRg st="1" end="1"/>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P spid="9" grpId="0"/>
      <p:bldP spid="20" grpId="0" bldLvl="0" animBg="1"/>
      <p:bldP spid="22" grpId="0" bldLvl="0" animBg="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428604"/>
            <a:ext cx="3214710" cy="461665"/>
          </a:xfrm>
          <a:prstGeom prst="rect">
            <a:avLst/>
          </a:prstGeom>
          <a:noFill/>
        </p:spPr>
        <p:txBody>
          <a:bodyPr wrap="square" rtlCol="0">
            <a:spAutoFit/>
          </a:bodyPr>
          <a:lstStyle/>
          <a:p>
            <a:pPr algn="l"/>
            <a:r>
              <a:rPr lang="zh-CN" altLang="en-US" sz="2400">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zh-CN" altLang="en-US" sz="2400">
                <a:latin typeface="Consolas" panose="020B0609020204030204" pitchFamily="49" charset="0"/>
                <a:ea typeface="楷体" panose="02010609060101010101" pitchFamily="49" charset="-122"/>
                <a:cs typeface="Consolas" panose="020B0609020204030204" pitchFamily="49" charset="0"/>
              </a:rPr>
              <a:t>顺序表指针引用</a:t>
            </a:r>
            <a:endParaRPr lang="zh-CN" altLang="en-US" sz="2400" dirty="0">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1000100" y="1142984"/>
            <a:ext cx="6715172"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en-US" altLang="zh-CN" sz="1800">
                <a:latin typeface="Consolas" panose="020B0609020204030204" pitchFamily="49" charset="0"/>
                <a:ea typeface="楷体"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CreateList</a:t>
            </a:r>
            <a:r>
              <a:rPr lang="en-US" altLang="zh-CN" sz="1800">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FF00FF"/>
                </a:solidFill>
                <a:latin typeface="Consolas" panose="020B0609020204030204" pitchFamily="49" charset="0"/>
                <a:ea typeface="楷体" panose="02010609060101010101" pitchFamily="49" charset="-122"/>
                <a:cs typeface="Consolas" panose="020B0609020204030204" pitchFamily="49" charset="0"/>
              </a:rPr>
              <a:t>SqList *&amp;L</a:t>
            </a:r>
            <a:r>
              <a:rPr lang="zh-CN" altLang="en-US" sz="1800">
                <a:latin typeface="Consolas" panose="020B0609020204030204" pitchFamily="49" charset="0"/>
                <a:ea typeface="楷体" panose="02010609060101010101" pitchFamily="49" charset="-122"/>
                <a:cs typeface="Consolas" panose="020B0609020204030204" pitchFamily="49" charset="0"/>
              </a:rPr>
              <a:t>，</a:t>
            </a:r>
            <a:r>
              <a:rPr lang="en-US" altLang="zh-CN" sz="1800">
                <a:latin typeface="Consolas" panose="020B0609020204030204" pitchFamily="49" charset="0"/>
                <a:ea typeface="楷体" panose="02010609060101010101" pitchFamily="49" charset="-122"/>
                <a:cs typeface="Consolas" panose="020B0609020204030204" pitchFamily="49" charset="0"/>
              </a:rPr>
              <a:t>ElemType a[]</a:t>
            </a:r>
            <a:r>
              <a:rPr lang="zh-CN" altLang="en-US" sz="1800">
                <a:latin typeface="Consolas" panose="020B0609020204030204" pitchFamily="49" charset="0"/>
                <a:ea typeface="楷体" panose="02010609060101010101" pitchFamily="49" charset="-122"/>
                <a:cs typeface="Consolas" panose="020B0609020204030204" pitchFamily="49" charset="0"/>
              </a:rPr>
              <a:t>，</a:t>
            </a:r>
            <a:r>
              <a:rPr lang="en-US" altLang="zh-CN" sz="1800">
                <a:latin typeface="Consolas" panose="020B0609020204030204" pitchFamily="49" charset="0"/>
                <a:ea typeface="楷体" panose="02010609060101010101" pitchFamily="49" charset="-122"/>
                <a:cs typeface="Consolas" panose="020B0609020204030204" pitchFamily="49" charset="0"/>
              </a:rPr>
              <a:t>int n)  </a:t>
            </a:r>
            <a:endParaRPr lang="en-US" altLang="zh-CN" sz="1800" dirty="0">
              <a:latin typeface="Consolas" panose="020B0609020204030204" pitchFamily="49" charset="0"/>
              <a:ea typeface="楷体" panose="02010609060101010101" pitchFamily="49" charset="-122"/>
              <a:cs typeface="Consolas" panose="020B0609020204030204" pitchFamily="49" charset="0"/>
            </a:endParaRPr>
          </a:p>
        </p:txBody>
      </p:sp>
      <p:cxnSp>
        <p:nvCxnSpPr>
          <p:cNvPr id="9" name="直接箭头连接符 8"/>
          <p:cNvCxnSpPr/>
          <p:nvPr/>
        </p:nvCxnSpPr>
        <p:spPr>
          <a:xfrm rot="5400000" flipH="1" flipV="1">
            <a:off x="4021162" y="1735154"/>
            <a:ext cx="242832"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89278" y="1857364"/>
            <a:ext cx="4311680" cy="400110"/>
          </a:xfrm>
          <a:prstGeom prst="rect">
            <a:avLst/>
          </a:prstGeom>
          <a:noFill/>
        </p:spPr>
        <p:txBody>
          <a:bodyPr wrap="square" rtlCol="0">
            <a:spAutoFit/>
          </a:bodyPr>
          <a:lstStyle/>
          <a:p>
            <a:pPr algn="l"/>
            <a:r>
              <a:rPr lang="zh-CN" altLang="en-US">
                <a:latin typeface="Consolas" panose="020B0609020204030204" pitchFamily="49" charset="0"/>
                <a:ea typeface="楷体" panose="02010609060101010101" pitchFamily="49" charset="-122"/>
                <a:cs typeface="Consolas" panose="020B0609020204030204" pitchFamily="49" charset="0"/>
              </a:rPr>
              <a:t>引用参数：将执行结果回传给实参</a:t>
            </a:r>
            <a:endParaRPr lang="zh-CN" altLang="en-US">
              <a:latin typeface="Consolas" panose="020B0609020204030204" pitchFamily="49" charset="0"/>
              <a:ea typeface="楷体" panose="02010609060101010101" pitchFamily="49" charset="-122"/>
              <a:cs typeface="Consolas" panose="020B0609020204030204" pitchFamily="49" charset="0"/>
            </a:endParaRPr>
          </a:p>
        </p:txBody>
      </p:sp>
      <p:sp>
        <p:nvSpPr>
          <p:cNvPr id="11" name="TextBox 10"/>
          <p:cNvSpPr txBox="1"/>
          <p:nvPr/>
        </p:nvSpPr>
        <p:spPr>
          <a:xfrm>
            <a:off x="928662" y="2857496"/>
            <a:ext cx="7572428" cy="938719"/>
          </a:xfrm>
          <a:prstGeom prst="rect">
            <a:avLst/>
          </a:prstGeom>
          <a:noFill/>
          <a:scene3d>
            <a:camera prst="perspectiveLeft"/>
            <a:lightRig rig="threePt" dir="t"/>
          </a:scene3d>
        </p:spPr>
        <p:txBody>
          <a:bodyPr wrap="square" rtlCol="0">
            <a:spAutoFit/>
          </a:bodyPr>
          <a:lstStyle/>
          <a:p>
            <a:pPr marL="457200" indent="-457200" algn="l">
              <a:buBlip>
                <a:blip r:embed="rId1"/>
              </a:buBlip>
            </a:pPr>
            <a:r>
              <a:rPr lang="zh-CN" altLang="en-US" sz="2200">
                <a:latin typeface="Consolas" panose="020B0609020204030204" pitchFamily="49" charset="0"/>
                <a:ea typeface="楷体" panose="02010609060101010101" pitchFamily="49" charset="-122"/>
                <a:cs typeface="Consolas" panose="020B0609020204030204" pitchFamily="49" charset="0"/>
              </a:rPr>
              <a:t>引用符号“</a:t>
            </a:r>
            <a:r>
              <a:rPr lang="en-US" altLang="zh-CN" sz="2200">
                <a:solidFill>
                  <a:srgbClr val="FF00FF"/>
                </a:solidFill>
                <a:latin typeface="Consolas" panose="020B0609020204030204" pitchFamily="49" charset="0"/>
                <a:ea typeface="楷体" panose="02010609060101010101" pitchFamily="49" charset="-122"/>
                <a:cs typeface="Consolas" panose="020B0609020204030204" pitchFamily="49" charset="0"/>
              </a:rPr>
              <a:t>&amp;</a:t>
            </a:r>
            <a:r>
              <a:rPr lang="zh-CN" altLang="en-US" sz="2200">
                <a:latin typeface="Consolas" panose="020B0609020204030204" pitchFamily="49" charset="0"/>
                <a:ea typeface="楷体" panose="02010609060101010101" pitchFamily="49" charset="-122"/>
                <a:cs typeface="Consolas" panose="020B0609020204030204" pitchFamily="49" charset="0"/>
              </a:rPr>
              <a:t>”放在形参</a:t>
            </a:r>
            <a:r>
              <a:rPr lang="en-US" altLang="zh-CN" sz="2200" i="1">
                <a:latin typeface="Consolas" panose="020B0609020204030204" pitchFamily="49" charset="0"/>
                <a:ea typeface="楷体" panose="02010609060101010101" pitchFamily="49" charset="-122"/>
                <a:cs typeface="Consolas" panose="020B0609020204030204" pitchFamily="49" charset="0"/>
              </a:rPr>
              <a:t>L</a:t>
            </a:r>
            <a:r>
              <a:rPr lang="zh-CN" altLang="en-US" sz="2200">
                <a:latin typeface="Consolas" panose="020B0609020204030204" pitchFamily="49" charset="0"/>
                <a:ea typeface="楷体" panose="02010609060101010101" pitchFamily="49" charset="-122"/>
                <a:cs typeface="Consolas" panose="020B0609020204030204" pitchFamily="49" charset="0"/>
              </a:rPr>
              <a:t>的前面。</a:t>
            </a:r>
            <a:endParaRPr lang="en-US" altLang="zh-CN" sz="2200">
              <a:latin typeface="Consolas" panose="020B0609020204030204" pitchFamily="49" charset="0"/>
              <a:ea typeface="楷体" panose="02010609060101010101" pitchFamily="49" charset="-122"/>
              <a:cs typeface="Consolas" panose="020B0609020204030204" pitchFamily="49" charset="0"/>
            </a:endParaRPr>
          </a:p>
          <a:p>
            <a:pPr marL="457200" indent="-457200" algn="l">
              <a:buBlip>
                <a:blip r:embed="rId1"/>
              </a:buBlip>
            </a:pPr>
            <a:r>
              <a:rPr lang="zh-CN" altLang="en-US" sz="2200">
                <a:latin typeface="Consolas" panose="020B0609020204030204" pitchFamily="49" charset="0"/>
                <a:ea typeface="楷体" panose="02010609060101010101" pitchFamily="49" charset="-122"/>
                <a:cs typeface="Consolas" panose="020B0609020204030204" pitchFamily="49" charset="0"/>
              </a:rPr>
              <a:t>输出型参数均为使用“</a:t>
            </a:r>
            <a:r>
              <a:rPr lang="en-US" altLang="zh-CN" sz="2200">
                <a:solidFill>
                  <a:srgbClr val="FF00FF"/>
                </a:solidFill>
                <a:latin typeface="Consolas" panose="020B0609020204030204" pitchFamily="49" charset="0"/>
                <a:ea typeface="楷体" panose="02010609060101010101" pitchFamily="49" charset="-122"/>
                <a:cs typeface="Consolas" panose="020B0609020204030204" pitchFamily="49" charset="0"/>
              </a:rPr>
              <a:t>&amp;</a:t>
            </a:r>
            <a:r>
              <a:rPr lang="zh-CN" altLang="en-US" sz="2200">
                <a:latin typeface="Consolas" panose="020B0609020204030204" pitchFamily="49" charset="0"/>
                <a:ea typeface="楷体" panose="02010609060101010101" pitchFamily="49" charset="-122"/>
                <a:cs typeface="Consolas" panose="020B0609020204030204" pitchFamily="49" charset="0"/>
              </a:rPr>
              <a:t>”，不论参数值是否改变。</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4" name="Rectangle 4"/>
          <p:cNvSpPr/>
          <p:nvPr/>
        </p:nvSpPr>
        <p:spPr>
          <a:xfrm>
            <a:off x="304800" y="849313"/>
            <a:ext cx="8534400" cy="4092575"/>
          </a:xfrm>
          <a:prstGeom prst="rect">
            <a:avLst/>
          </a:prstGeom>
          <a:noFill/>
          <a:ln w="9525">
            <a:noFill/>
          </a:ln>
        </p:spPr>
        <p:txBody>
          <a:bodyPr/>
          <a:lstStyle/>
          <a:p>
            <a:pPr marL="2286000" indent="-2286000" algn="l" eaLnBrk="0" hangingPunct="0">
              <a:lnSpc>
                <a:spcPct val="90000"/>
              </a:lnSpc>
              <a:spcBef>
                <a:spcPct val="20000"/>
              </a:spcBef>
            </a:pPr>
            <a:endParaRPr lang="en-US" altLang="zh-CN" sz="3600" b="1" dirty="0">
              <a:latin typeface="楷体" panose="02010609060101010101" pitchFamily="49" charset="-122"/>
              <a:ea typeface="楷体" panose="02010609060101010101" pitchFamily="49" charset="-122"/>
              <a:cs typeface="楷体" panose="02010609060101010101" pitchFamily="49" charset="-122"/>
            </a:endParaRPr>
          </a:p>
          <a:p>
            <a:pPr marL="2286000" indent="-2286000" algn="l" eaLnBrk="0" hangingPunct="0">
              <a:lnSpc>
                <a:spcPct val="90000"/>
              </a:lnSpc>
            </a:pPr>
            <a:r>
              <a:rPr lang="en-US" altLang="zh-CN" sz="3600" b="1" dirty="0">
                <a:latin typeface="楷体" panose="02010609060101010101" pitchFamily="49" charset="-122"/>
                <a:ea typeface="楷体" panose="02010609060101010101" pitchFamily="49" charset="-122"/>
                <a:cs typeface="楷体" panose="02010609060101010101" pitchFamily="49" charset="-122"/>
              </a:rPr>
              <a:t>malloc(</a:t>
            </a:r>
            <a:r>
              <a:rPr lang="en-US" altLang="zh-CN" sz="3600" b="1" dirty="0">
                <a:solidFill>
                  <a:srgbClr val="FF0000"/>
                </a:solidFill>
                <a:latin typeface="楷体" panose="02010609060101010101" pitchFamily="49" charset="-122"/>
                <a:ea typeface="楷体" panose="02010609060101010101" pitchFamily="49" charset="-122"/>
                <a:cs typeface="楷体" panose="02010609060101010101" pitchFamily="49" charset="-122"/>
              </a:rPr>
              <a:t>m</a:t>
            </a:r>
            <a:r>
              <a:rPr lang="en-US" altLang="zh-CN" sz="3600" b="1" dirty="0">
                <a:latin typeface="楷体" panose="02010609060101010101" pitchFamily="49" charset="-122"/>
                <a:ea typeface="楷体" panose="02010609060101010101" pitchFamily="49" charset="-122"/>
                <a:cs typeface="楷体" panose="02010609060101010101" pitchFamily="49" charset="-122"/>
              </a:rPr>
              <a:t>)</a:t>
            </a:r>
            <a:r>
              <a:rPr lang="zh-CN" altLang="en-US" sz="3600" b="1" dirty="0">
                <a:latin typeface="楷体" panose="02010609060101010101" pitchFamily="49" charset="-122"/>
                <a:ea typeface="楷体" panose="02010609060101010101" pitchFamily="49" charset="-122"/>
                <a:cs typeface="楷体" panose="02010609060101010101" pitchFamily="49" charset="-122"/>
              </a:rPr>
              <a:t>：开辟</a:t>
            </a:r>
            <a:r>
              <a:rPr lang="en-US" altLang="zh-CN" sz="3600" b="1" dirty="0">
                <a:solidFill>
                  <a:srgbClr val="FF0000"/>
                </a:solidFill>
                <a:latin typeface="楷体" panose="02010609060101010101" pitchFamily="49" charset="-122"/>
                <a:ea typeface="楷体" panose="02010609060101010101" pitchFamily="49" charset="-122"/>
                <a:cs typeface="楷体" panose="02010609060101010101" pitchFamily="49" charset="-122"/>
              </a:rPr>
              <a:t>m</a:t>
            </a:r>
            <a:r>
              <a:rPr lang="zh-CN" altLang="en-US" sz="3600" b="1" dirty="0">
                <a:latin typeface="楷体" panose="02010609060101010101" pitchFamily="49" charset="-122"/>
                <a:ea typeface="楷体" panose="02010609060101010101" pitchFamily="49" charset="-122"/>
                <a:cs typeface="楷体" panose="02010609060101010101" pitchFamily="49" charset="-122"/>
              </a:rPr>
              <a:t>字节长度的地址空间，并返回这段空间的首地址</a:t>
            </a:r>
            <a:endParaRPr lang="zh-CN" altLang="en-US" sz="3600" b="1" dirty="0">
              <a:latin typeface="楷体" panose="02010609060101010101" pitchFamily="49" charset="-122"/>
              <a:ea typeface="楷体" panose="02010609060101010101" pitchFamily="49" charset="-122"/>
              <a:cs typeface="楷体" panose="02010609060101010101" pitchFamily="49" charset="-122"/>
            </a:endParaRPr>
          </a:p>
          <a:p>
            <a:pPr marL="2286000" indent="-2286000" algn="l" eaLnBrk="0" hangingPunct="0">
              <a:lnSpc>
                <a:spcPct val="90000"/>
              </a:lnSpc>
            </a:pPr>
            <a:endParaRPr lang="zh-CN" altLang="en-US" sz="3600" b="1" dirty="0">
              <a:latin typeface="楷体" panose="02010609060101010101" pitchFamily="49" charset="-122"/>
              <a:ea typeface="楷体" panose="02010609060101010101" pitchFamily="49" charset="-122"/>
              <a:cs typeface="楷体" panose="02010609060101010101" pitchFamily="49" charset="-122"/>
            </a:endParaRPr>
          </a:p>
          <a:p>
            <a:pPr marL="2286000" indent="-2286000" algn="l" eaLnBrk="0" hangingPunct="0">
              <a:lnSpc>
                <a:spcPct val="90000"/>
              </a:lnSpc>
            </a:pPr>
            <a:r>
              <a:rPr lang="zh-CN" altLang="en-US" sz="3600" b="1" dirty="0">
                <a:latin typeface="楷体" panose="02010609060101010101" pitchFamily="49" charset="-122"/>
                <a:ea typeface="楷体" panose="02010609060101010101" pitchFamily="49" charset="-122"/>
                <a:cs typeface="楷体" panose="02010609060101010101" pitchFamily="49" charset="-122"/>
              </a:rPr>
              <a:t>　　</a:t>
            </a:r>
            <a:r>
              <a:rPr lang="en-US" altLang="zh-CN" sz="3600" b="1" dirty="0">
                <a:latin typeface="楷体" panose="02010609060101010101" pitchFamily="49" charset="-122"/>
                <a:ea typeface="楷体" panose="02010609060101010101" pitchFamily="49" charset="-122"/>
                <a:cs typeface="楷体" panose="02010609060101010101" pitchFamily="49" charset="-122"/>
              </a:rPr>
              <a:t>sizeof(</a:t>
            </a:r>
            <a:r>
              <a:rPr lang="en-US" altLang="zh-CN" sz="3600" b="1" dirty="0">
                <a:solidFill>
                  <a:srgbClr val="FF0000"/>
                </a:solidFill>
                <a:latin typeface="楷体" panose="02010609060101010101" pitchFamily="49" charset="-122"/>
                <a:ea typeface="楷体" panose="02010609060101010101" pitchFamily="49" charset="-122"/>
                <a:cs typeface="楷体" panose="02010609060101010101" pitchFamily="49" charset="-122"/>
              </a:rPr>
              <a:t>x</a:t>
            </a:r>
            <a:r>
              <a:rPr lang="en-US" altLang="zh-CN" sz="3600" b="1" dirty="0">
                <a:latin typeface="楷体" panose="02010609060101010101" pitchFamily="49" charset="-122"/>
                <a:ea typeface="楷体" panose="02010609060101010101" pitchFamily="49" charset="-122"/>
                <a:cs typeface="楷体" panose="02010609060101010101" pitchFamily="49" charset="-122"/>
              </a:rPr>
              <a:t>)</a:t>
            </a:r>
            <a:r>
              <a:rPr lang="zh-CN" altLang="en-US" sz="3600" b="1" dirty="0">
                <a:latin typeface="楷体" panose="02010609060101010101" pitchFamily="49" charset="-122"/>
                <a:ea typeface="楷体" panose="02010609060101010101" pitchFamily="49" charset="-122"/>
                <a:cs typeface="楷体" panose="02010609060101010101" pitchFamily="49" charset="-122"/>
              </a:rPr>
              <a:t>：计算变量</a:t>
            </a:r>
            <a:r>
              <a:rPr lang="en-US" altLang="zh-CN" sz="3600" b="1" dirty="0">
                <a:solidFill>
                  <a:srgbClr val="FF0000"/>
                </a:solidFill>
                <a:latin typeface="楷体" panose="02010609060101010101" pitchFamily="49" charset="-122"/>
                <a:ea typeface="楷体" panose="02010609060101010101" pitchFamily="49" charset="-122"/>
                <a:cs typeface="楷体" panose="02010609060101010101" pitchFamily="49" charset="-122"/>
              </a:rPr>
              <a:t>x</a:t>
            </a:r>
            <a:r>
              <a:rPr lang="zh-CN" altLang="en-US" sz="3600" b="1" dirty="0">
                <a:latin typeface="楷体" panose="02010609060101010101" pitchFamily="49" charset="-122"/>
                <a:ea typeface="楷体" panose="02010609060101010101" pitchFamily="49" charset="-122"/>
                <a:cs typeface="楷体" panose="02010609060101010101" pitchFamily="49" charset="-122"/>
              </a:rPr>
              <a:t>的长度</a:t>
            </a:r>
            <a:endParaRPr lang="zh-CN" altLang="en-US" sz="3600" b="1" dirty="0">
              <a:latin typeface="楷体" panose="02010609060101010101" pitchFamily="49" charset="-122"/>
              <a:ea typeface="楷体" panose="02010609060101010101" pitchFamily="49" charset="-122"/>
              <a:cs typeface="楷体" panose="02010609060101010101" pitchFamily="49" charset="-122"/>
            </a:endParaRPr>
          </a:p>
          <a:p>
            <a:pPr marL="2286000" indent="-2286000" algn="l" eaLnBrk="0" hangingPunct="0">
              <a:lnSpc>
                <a:spcPct val="90000"/>
              </a:lnSpc>
            </a:pPr>
            <a:endParaRPr lang="zh-CN" altLang="en-US" sz="3600" b="1" dirty="0">
              <a:latin typeface="楷体" panose="02010609060101010101" pitchFamily="49" charset="-122"/>
              <a:ea typeface="楷体" panose="02010609060101010101" pitchFamily="49" charset="-122"/>
              <a:cs typeface="楷体" panose="02010609060101010101" pitchFamily="49" charset="-122"/>
            </a:endParaRPr>
          </a:p>
          <a:p>
            <a:pPr marL="2286000" indent="-2286000" algn="l" eaLnBrk="0" hangingPunct="0">
              <a:lnSpc>
                <a:spcPct val="90000"/>
              </a:lnSpc>
            </a:pPr>
            <a:r>
              <a:rPr lang="en-US" altLang="zh-CN" sz="3600" b="1" dirty="0">
                <a:latin typeface="楷体" panose="02010609060101010101" pitchFamily="49" charset="-122"/>
                <a:ea typeface="楷体" panose="02010609060101010101" pitchFamily="49" charset="-122"/>
                <a:cs typeface="楷体" panose="02010609060101010101" pitchFamily="49" charset="-122"/>
              </a:rPr>
              <a:t>free(</a:t>
            </a:r>
            <a:r>
              <a:rPr lang="en-US" altLang="zh-CN" sz="3600" b="1" dirty="0">
                <a:solidFill>
                  <a:srgbClr val="FF0000"/>
                </a:solidFill>
                <a:latin typeface="楷体" panose="02010609060101010101" pitchFamily="49" charset="-122"/>
                <a:ea typeface="楷体" panose="02010609060101010101" pitchFamily="49" charset="-122"/>
                <a:cs typeface="楷体" panose="02010609060101010101" pitchFamily="49" charset="-122"/>
              </a:rPr>
              <a:t>p</a:t>
            </a:r>
            <a:r>
              <a:rPr lang="en-US" altLang="zh-CN" sz="3600" b="1" dirty="0">
                <a:latin typeface="楷体" panose="02010609060101010101" pitchFamily="49" charset="-122"/>
                <a:ea typeface="楷体" panose="02010609060101010101" pitchFamily="49" charset="-122"/>
                <a:cs typeface="楷体" panose="02010609060101010101" pitchFamily="49" charset="-122"/>
              </a:rPr>
              <a:t>)</a:t>
            </a:r>
            <a:r>
              <a:rPr lang="zh-CN" altLang="en-US" sz="3600" b="1" dirty="0">
                <a:latin typeface="楷体" panose="02010609060101010101" pitchFamily="49" charset="-122"/>
                <a:ea typeface="楷体" panose="02010609060101010101" pitchFamily="49" charset="-122"/>
                <a:cs typeface="楷体" panose="02010609060101010101" pitchFamily="49" charset="-122"/>
              </a:rPr>
              <a:t>：释放指针</a:t>
            </a:r>
            <a:r>
              <a:rPr lang="en-US" altLang="zh-CN" sz="3600" b="1" dirty="0">
                <a:solidFill>
                  <a:srgbClr val="FF0000"/>
                </a:solidFill>
                <a:latin typeface="楷体" panose="02010609060101010101" pitchFamily="49" charset="-122"/>
                <a:ea typeface="楷体" panose="02010609060101010101" pitchFamily="49" charset="-122"/>
                <a:cs typeface="楷体" panose="02010609060101010101" pitchFamily="49" charset="-122"/>
              </a:rPr>
              <a:t>p</a:t>
            </a:r>
            <a:r>
              <a:rPr lang="zh-CN" altLang="en-US" sz="3600" b="1" dirty="0">
                <a:latin typeface="楷体" panose="02010609060101010101" pitchFamily="49" charset="-122"/>
                <a:ea typeface="楷体" panose="02010609060101010101" pitchFamily="49" charset="-122"/>
                <a:cs typeface="楷体" panose="02010609060101010101" pitchFamily="49" charset="-122"/>
              </a:rPr>
              <a:t>所指变量的存储空间，即彻底删除一个变量</a:t>
            </a:r>
            <a:endParaRPr lang="zh-CN" altLang="en-US" sz="3600" b="1" dirty="0">
              <a:latin typeface="楷体" panose="02010609060101010101" pitchFamily="49" charset="-122"/>
              <a:ea typeface="楷体" panose="02010609060101010101" pitchFamily="49" charset="-122"/>
              <a:cs typeface="楷体" panose="02010609060101010101" pitchFamily="49" charset="-122"/>
            </a:endParaRPr>
          </a:p>
        </p:txBody>
      </p:sp>
      <p:sp>
        <p:nvSpPr>
          <p:cNvPr id="60420" name="Rectangle 5"/>
          <p:cNvSpPr/>
          <p:nvPr/>
        </p:nvSpPr>
        <p:spPr>
          <a:xfrm>
            <a:off x="0" y="0"/>
            <a:ext cx="8839200" cy="849313"/>
          </a:xfrm>
          <a:prstGeom prst="rect">
            <a:avLst/>
          </a:prstGeom>
          <a:solidFill>
            <a:srgbClr val="FFFFE7"/>
          </a:solidFill>
          <a:ln w="9525">
            <a:noFill/>
          </a:ln>
        </p:spPr>
        <p:txBody>
          <a:bodyPr anchor="ctr"/>
          <a:lstStyle/>
          <a:p>
            <a:pPr eaLnBrk="0" hangingPunct="0">
              <a:spcBef>
                <a:spcPts val="100"/>
              </a:spcBef>
              <a:spcAft>
                <a:spcPts val="100"/>
              </a:spcAft>
            </a:pPr>
            <a:r>
              <a:rPr lang="zh-CN" altLang="en-US" sz="3200" b="1" dirty="0">
                <a:solidFill>
                  <a:schemeClr val="hlink"/>
                </a:solidFill>
                <a:latin typeface="楷体" panose="02010609060101010101" pitchFamily="49" charset="-122"/>
                <a:ea typeface="楷体" panose="02010609060101010101" pitchFamily="49" charset="-122"/>
                <a:cs typeface="楷体" panose="02010609060101010101" pitchFamily="49" charset="-122"/>
              </a:rPr>
              <a:t>补充：</a:t>
            </a:r>
            <a:r>
              <a:rPr lang="en-US" altLang="zh-CN" sz="3200" b="1" dirty="0">
                <a:solidFill>
                  <a:schemeClr val="hlink"/>
                </a:solidFill>
                <a:latin typeface="楷体" panose="02010609060101010101" pitchFamily="49" charset="-122"/>
                <a:ea typeface="楷体" panose="02010609060101010101" pitchFamily="49" charset="-122"/>
                <a:cs typeface="楷体" panose="02010609060101010101" pitchFamily="49" charset="-122"/>
              </a:rPr>
              <a:t>C</a:t>
            </a:r>
            <a:r>
              <a:rPr lang="zh-CN" altLang="en-US" sz="3200" b="1" dirty="0">
                <a:solidFill>
                  <a:schemeClr val="hlink"/>
                </a:solidFill>
                <a:latin typeface="楷体" panose="02010609060101010101" pitchFamily="49" charset="-122"/>
                <a:ea typeface="楷体" panose="02010609060101010101" pitchFamily="49" charset="-122"/>
                <a:cs typeface="楷体" panose="02010609060101010101" pitchFamily="49" charset="-122"/>
              </a:rPr>
              <a:t>语言的动态分配函数（ </a:t>
            </a:r>
            <a:r>
              <a:rPr lang="en-US" altLang="zh-CN" b="1" dirty="0">
                <a:solidFill>
                  <a:schemeClr val="tx2"/>
                </a:solidFill>
                <a:latin typeface="楷体" panose="02010609060101010101" pitchFamily="49" charset="-122"/>
                <a:ea typeface="楷体" panose="02010609060101010101" pitchFamily="49" charset="-122"/>
                <a:cs typeface="楷体" panose="02010609060101010101" pitchFamily="49" charset="-122"/>
              </a:rPr>
              <a:t>&lt;stdlib.h&gt;</a:t>
            </a:r>
            <a:r>
              <a:rPr lang="en-US" altLang="zh-CN" dirty="0">
                <a:latin typeface="楷体" panose="02010609060101010101" pitchFamily="49" charset="-122"/>
                <a:ea typeface="楷体" panose="02010609060101010101" pitchFamily="49" charset="-122"/>
                <a:cs typeface="楷体" panose="02010609060101010101" pitchFamily="49" charset="-122"/>
              </a:rPr>
              <a:t> </a:t>
            </a:r>
            <a:r>
              <a:rPr lang="zh-CN" altLang="en-US" sz="3200" b="1" dirty="0">
                <a:solidFill>
                  <a:schemeClr val="hlink"/>
                </a:solidFill>
                <a:latin typeface="楷体" panose="02010609060101010101" pitchFamily="49" charset="-122"/>
                <a:ea typeface="楷体" panose="02010609060101010101" pitchFamily="49" charset="-122"/>
                <a:cs typeface="楷体" panose="02010609060101010101" pitchFamily="49" charset="-122"/>
              </a:rPr>
              <a:t>）</a:t>
            </a:r>
            <a:endParaRPr lang="zh-CN" altLang="en-US" sz="3200" b="1" dirty="0">
              <a:solidFill>
                <a:schemeClr val="hlink"/>
              </a:solidFill>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2000"/>
                                  </p:stCondLst>
                                  <p:childTnLst>
                                    <p:set>
                                      <p:cBhvr>
                                        <p:cTn id="6" dur="1" fill="hold">
                                          <p:stCondLst>
                                            <p:cond delay="0"/>
                                          </p:stCondLst>
                                        </p:cTn>
                                        <p:tgtEl>
                                          <p:spTgt spid="522244">
                                            <p:txEl>
                                              <p:pRg st="1" end="1"/>
                                            </p:txEl>
                                          </p:spTgt>
                                        </p:tgtEl>
                                        <p:attrNameLst>
                                          <p:attrName>style.visibility</p:attrName>
                                        </p:attrNameLst>
                                      </p:cBhvr>
                                      <p:to>
                                        <p:strVal val="visible"/>
                                      </p:to>
                                    </p:set>
                                    <p:animEffect transition="in" filter="strips(downRight)">
                                      <p:cBhvr>
                                        <p:cTn id="7" dur="500"/>
                                        <p:tgtEl>
                                          <p:spTgt spid="522244">
                                            <p:txEl>
                                              <p:pRg st="1" end="1"/>
                                            </p:txEl>
                                          </p:spTgt>
                                        </p:tgtEl>
                                      </p:cBhvr>
                                    </p:animEffect>
                                  </p:childTnLst>
                                </p:cTn>
                              </p:par>
                            </p:childTnLst>
                          </p:cTn>
                        </p:par>
                        <p:par>
                          <p:cTn id="8" fill="hold">
                            <p:stCondLst>
                              <p:cond delay="2500"/>
                            </p:stCondLst>
                            <p:childTnLst>
                              <p:par>
                                <p:cTn id="9" presetID="18" presetClass="entr" presetSubtype="6" fill="hold" grpId="0" nodeType="afterEffect">
                                  <p:stCondLst>
                                    <p:cond delay="2000"/>
                                  </p:stCondLst>
                                  <p:childTnLst>
                                    <p:set>
                                      <p:cBhvr>
                                        <p:cTn id="10" dur="1" fill="hold">
                                          <p:stCondLst>
                                            <p:cond delay="0"/>
                                          </p:stCondLst>
                                        </p:cTn>
                                        <p:tgtEl>
                                          <p:spTgt spid="522244">
                                            <p:txEl>
                                              <p:pRg st="3" end="3"/>
                                            </p:txEl>
                                          </p:spTgt>
                                        </p:tgtEl>
                                        <p:attrNameLst>
                                          <p:attrName>style.visibility</p:attrName>
                                        </p:attrNameLst>
                                      </p:cBhvr>
                                      <p:to>
                                        <p:strVal val="visible"/>
                                      </p:to>
                                    </p:set>
                                    <p:animEffect transition="in" filter="strips(downRight)">
                                      <p:cBhvr>
                                        <p:cTn id="11" dur="500"/>
                                        <p:tgtEl>
                                          <p:spTgt spid="522244">
                                            <p:txEl>
                                              <p:pRg st="3" end="3"/>
                                            </p:txEl>
                                          </p:spTgt>
                                        </p:tgtEl>
                                      </p:cBhvr>
                                    </p:animEffect>
                                  </p:childTnLst>
                                </p:cTn>
                              </p:par>
                            </p:childTnLst>
                          </p:cTn>
                        </p:par>
                        <p:par>
                          <p:cTn id="12" fill="hold">
                            <p:stCondLst>
                              <p:cond delay="5000"/>
                            </p:stCondLst>
                            <p:childTnLst>
                              <p:par>
                                <p:cTn id="13" presetID="18" presetClass="entr" presetSubtype="6" fill="hold" grpId="0" nodeType="afterEffect">
                                  <p:stCondLst>
                                    <p:cond delay="2000"/>
                                  </p:stCondLst>
                                  <p:childTnLst>
                                    <p:set>
                                      <p:cBhvr>
                                        <p:cTn id="14" dur="1" fill="hold">
                                          <p:stCondLst>
                                            <p:cond delay="0"/>
                                          </p:stCondLst>
                                        </p:cTn>
                                        <p:tgtEl>
                                          <p:spTgt spid="522244">
                                            <p:txEl>
                                              <p:pRg st="5" end="5"/>
                                            </p:txEl>
                                          </p:spTgt>
                                        </p:tgtEl>
                                        <p:attrNameLst>
                                          <p:attrName>style.visibility</p:attrName>
                                        </p:attrNameLst>
                                      </p:cBhvr>
                                      <p:to>
                                        <p:strVal val="visible"/>
                                      </p:to>
                                    </p:set>
                                    <p:animEffect transition="in" filter="strips(downRight)">
                                      <p:cBhvr>
                                        <p:cTn id="15" dur="500"/>
                                        <p:tgtEl>
                                          <p:spTgt spid="52224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4" grpId="0" advAuto="100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2555874" y="404813"/>
            <a:ext cx="4230703" cy="701675"/>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ln>
          <a:effectLst/>
        </p:spPr>
        <p:txBody>
          <a:bodyPr wrap="square">
            <a:spAutoFit/>
          </a:bodyPr>
          <a:lstStyle/>
          <a:p>
            <a:pPr>
              <a:spcBef>
                <a:spcPct val="0"/>
              </a:spcBef>
            </a:pPr>
            <a:r>
              <a:rPr kumimoji="1" lang="zh-CN" altLang="en-US" sz="4000" dirty="0">
                <a:solidFill>
                  <a:srgbClr val="FF3300"/>
                </a:solidFill>
                <a:effectLst>
                  <a:outerShdw blurRad="38100" dist="38100" dir="2700000" algn="tl">
                    <a:srgbClr val="000000"/>
                  </a:outerShdw>
                </a:effectLst>
                <a:ea typeface="隶书" panose="02010509060101010101" pitchFamily="49" charset="-122"/>
              </a:rPr>
              <a:t>第</a:t>
            </a:r>
            <a:r>
              <a:rPr kumimoji="1" lang="en-US" altLang="zh-CN" sz="4000" dirty="0">
                <a:solidFill>
                  <a:srgbClr val="FF3300"/>
                </a:solidFill>
                <a:effectLst>
                  <a:outerShdw blurRad="38100" dist="38100" dir="2700000" algn="tl">
                    <a:srgbClr val="000000"/>
                  </a:outerShdw>
                </a:effectLst>
                <a:ea typeface="隶书" panose="02010509060101010101" pitchFamily="49" charset="-122"/>
              </a:rPr>
              <a:t>2</a:t>
            </a:r>
            <a:r>
              <a:rPr kumimoji="1" lang="zh-CN" altLang="en-US" sz="4000" dirty="0">
                <a:solidFill>
                  <a:srgbClr val="FF3300"/>
                </a:solidFill>
                <a:effectLst>
                  <a:outerShdw blurRad="38100" dist="38100" dir="2700000" algn="tl">
                    <a:srgbClr val="000000"/>
                  </a:outerShdw>
                </a:effectLst>
                <a:ea typeface="隶书" panose="02010509060101010101" pitchFamily="49" charset="-122"/>
              </a:rPr>
              <a:t>章   线性表</a:t>
            </a:r>
            <a:r>
              <a:rPr kumimoji="1" lang="zh-CN" altLang="en-US" sz="4000" b="0" dirty="0">
                <a:solidFill>
                  <a:schemeClr val="tx1"/>
                </a:solidFill>
                <a:ea typeface="隶书" panose="02010509060101010101" pitchFamily="49" charset="-122"/>
              </a:rPr>
              <a:t> </a:t>
            </a:r>
            <a:endParaRPr kumimoji="1" lang="zh-CN" altLang="en-US" sz="4000" b="0" dirty="0">
              <a:solidFill>
                <a:schemeClr val="tx1"/>
              </a:solidFill>
              <a:ea typeface="隶书" panose="02010509060101010101" pitchFamily="49" charset="-122"/>
            </a:endParaRPr>
          </a:p>
        </p:txBody>
      </p:sp>
      <p:sp>
        <p:nvSpPr>
          <p:cNvPr id="44036" name="Text Box 1028" descr="纸莎草纸"/>
          <p:cNvSpPr txBox="1">
            <a:spLocks noChangeArrowheads="1"/>
          </p:cNvSpPr>
          <p:nvPr/>
        </p:nvSpPr>
        <p:spPr bwMode="auto">
          <a:xfrm>
            <a:off x="1785918" y="1554163"/>
            <a:ext cx="5357850" cy="57943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线性表的基本概念 </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Text Box 4" descr="画布">
            <a:hlinkClick r:id="rId1" action="ppaction://hlinksldjump"/>
          </p:cNvPr>
          <p:cNvSpPr txBox="1">
            <a:spLocks noChangeArrowheads="1"/>
          </p:cNvSpPr>
          <p:nvPr/>
        </p:nvSpPr>
        <p:spPr bwMode="auto">
          <a:xfrm>
            <a:off x="1785918" y="2357430"/>
            <a:ext cx="5357850" cy="579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线性表的顺序存储结构</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5" name="Text Box 1028" descr="蓝色面巾纸"/>
          <p:cNvSpPr txBox="1">
            <a:spLocks noChangeArrowheads="1"/>
          </p:cNvSpPr>
          <p:nvPr/>
        </p:nvSpPr>
        <p:spPr bwMode="auto">
          <a:xfrm>
            <a:off x="1785918" y="4059252"/>
            <a:ext cx="5357850" cy="5835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2.4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线性表应用</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6" name="Text Box 5" descr="25%">
            <a:hlinkClick r:id="rId2" action="ppaction://hlinksldjump"/>
          </p:cNvPr>
          <p:cNvSpPr txBox="1">
            <a:spLocks noChangeArrowheads="1"/>
          </p:cNvSpPr>
          <p:nvPr/>
        </p:nvSpPr>
        <p:spPr bwMode="auto">
          <a:xfrm>
            <a:off x="1785918" y="3214686"/>
            <a:ext cx="5357850" cy="579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2.3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线性表的链式存储结构</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5"/>
          <p:cNvSpPr/>
          <p:nvPr/>
        </p:nvSpPr>
        <p:spPr>
          <a:xfrm>
            <a:off x="228600" y="895350"/>
            <a:ext cx="8915400" cy="3276600"/>
          </a:xfrm>
          <a:prstGeom prst="rect">
            <a:avLst/>
          </a:prstGeom>
          <a:noFill/>
          <a:ln w="9525">
            <a:noFill/>
          </a:ln>
        </p:spPr>
        <p:txBody>
          <a:bodyPr lIns="92075" tIns="46038" rIns="92075" bIns="46038"/>
          <a:lstStyle/>
          <a:p>
            <a:pPr marL="342900" indent="-342900" algn="l" eaLnBrk="0" hangingPunct="0">
              <a:lnSpc>
                <a:spcPct val="120000"/>
              </a:lnSpc>
              <a:spcBef>
                <a:spcPct val="20000"/>
              </a:spcBef>
            </a:pPr>
            <a:r>
              <a:rPr lang="en-US" altLang="zh-CN" b="1" dirty="0">
                <a:solidFill>
                  <a:srgbClr val="FF3300"/>
                </a:solidFill>
                <a:latin typeface="楷体" panose="02010609060101010101" pitchFamily="49" charset="-122"/>
                <a:ea typeface="楷体" panose="02010609060101010101" pitchFamily="49" charset="-122"/>
                <a:cs typeface="楷体" panose="02010609060101010101" pitchFamily="49" charset="-122"/>
              </a:rPr>
              <a:t>new  </a:t>
            </a:r>
            <a:r>
              <a:rPr lang="zh-CN" altLang="en-US" b="1" dirty="0">
                <a:solidFill>
                  <a:srgbClr val="FF3300"/>
                </a:solidFill>
                <a:latin typeface="楷体" panose="02010609060101010101" pitchFamily="49" charset="-122"/>
                <a:ea typeface="楷体" panose="02010609060101010101" pitchFamily="49" charset="-122"/>
                <a:cs typeface="楷体" panose="02010609060101010101" pitchFamily="49" charset="-122"/>
              </a:rPr>
              <a:t>类型名</a:t>
            </a:r>
            <a:r>
              <a:rPr lang="en-US" altLang="zh-CN" b="1" dirty="0">
                <a:solidFill>
                  <a:srgbClr val="FF3300"/>
                </a:solidFill>
                <a:latin typeface="楷体" panose="02010609060101010101" pitchFamily="49" charset="-122"/>
                <a:ea typeface="楷体" panose="02010609060101010101" pitchFamily="49" charset="-122"/>
                <a:cs typeface="楷体" panose="02010609060101010101" pitchFamily="49" charset="-122"/>
              </a:rPr>
              <a:t>T</a:t>
            </a:r>
            <a:r>
              <a:rPr lang="zh-CN" altLang="en-US" b="1" dirty="0">
                <a:solidFill>
                  <a:srgbClr val="FF3300"/>
                </a:solidFill>
                <a:latin typeface="楷体" panose="02010609060101010101" pitchFamily="49" charset="-122"/>
                <a:ea typeface="楷体" panose="02010609060101010101" pitchFamily="49" charset="-122"/>
                <a:cs typeface="楷体" panose="02010609060101010101" pitchFamily="49" charset="-122"/>
              </a:rPr>
              <a:t>（初值列表）</a:t>
            </a:r>
            <a:endParaRPr lang="zh-CN" altLang="en-US" b="1" dirty="0">
              <a:solidFill>
                <a:srgbClr val="FF3300"/>
              </a:solidFill>
              <a:latin typeface="楷体" panose="02010609060101010101" pitchFamily="49" charset="-122"/>
              <a:ea typeface="楷体" panose="02010609060101010101" pitchFamily="49" charset="-122"/>
              <a:cs typeface="楷体" panose="02010609060101010101" pitchFamily="49" charset="-122"/>
            </a:endParaRPr>
          </a:p>
          <a:p>
            <a:pPr marL="342900" indent="-342900" algn="l" eaLnBrk="0" hangingPunct="0">
              <a:lnSpc>
                <a:spcPct val="120000"/>
              </a:lnSpc>
              <a:spcBef>
                <a:spcPct val="20000"/>
              </a:spcBef>
            </a:pPr>
            <a:r>
              <a:rPr lang="zh-CN" altLang="en-US" b="1" dirty="0">
                <a:latin typeface="楷体" panose="02010609060101010101" pitchFamily="49" charset="-122"/>
                <a:ea typeface="楷体" panose="02010609060101010101" pitchFamily="49" charset="-122"/>
                <a:cs typeface="楷体" panose="02010609060101010101" pitchFamily="49" charset="-122"/>
              </a:rPr>
              <a:t>功能：</a:t>
            </a:r>
            <a:endParaRPr lang="zh-CN" altLang="en-US" b="1" dirty="0">
              <a:latin typeface="楷体" panose="02010609060101010101" pitchFamily="49" charset="-122"/>
              <a:ea typeface="楷体" panose="02010609060101010101" pitchFamily="49" charset="-122"/>
              <a:cs typeface="楷体" panose="02010609060101010101" pitchFamily="49" charset="-122"/>
            </a:endParaRPr>
          </a:p>
          <a:p>
            <a:pPr marL="742950" lvl="1" indent="-285750" algn="l" eaLnBrk="0" hangingPunct="0">
              <a:lnSpc>
                <a:spcPct val="120000"/>
              </a:lnSpc>
              <a:spcBef>
                <a:spcPct val="20000"/>
              </a:spcBef>
            </a:pPr>
            <a:r>
              <a:rPr lang="zh-CN" altLang="en-US" sz="2400" b="1" dirty="0">
                <a:solidFill>
                  <a:schemeClr val="accent2"/>
                </a:solidFill>
                <a:latin typeface="楷体" panose="02010609060101010101" pitchFamily="49" charset="-122"/>
                <a:ea typeface="楷体" panose="02010609060101010101" pitchFamily="49" charset="-122"/>
                <a:cs typeface="楷体" panose="02010609060101010101" pitchFamily="49" charset="-122"/>
              </a:rPr>
              <a:t>申请用于存放</a:t>
            </a:r>
            <a:r>
              <a:rPr lang="en-US" altLang="zh-CN" sz="2400" b="1" dirty="0">
                <a:solidFill>
                  <a:schemeClr val="accent2"/>
                </a:solidFill>
                <a:latin typeface="楷体" panose="02010609060101010101" pitchFamily="49" charset="-122"/>
                <a:ea typeface="楷体" panose="02010609060101010101" pitchFamily="49" charset="-122"/>
                <a:cs typeface="楷体" panose="02010609060101010101" pitchFamily="49" charset="-122"/>
              </a:rPr>
              <a:t>T</a:t>
            </a:r>
            <a:r>
              <a:rPr lang="zh-CN" altLang="zh-CN" sz="2400" b="1" dirty="0">
                <a:solidFill>
                  <a:schemeClr val="accent2"/>
                </a:solidFill>
                <a:latin typeface="楷体" panose="02010609060101010101" pitchFamily="49" charset="-122"/>
                <a:ea typeface="楷体" panose="02010609060101010101" pitchFamily="49" charset="-122"/>
                <a:cs typeface="楷体" panose="02010609060101010101" pitchFamily="49" charset="-122"/>
              </a:rPr>
              <a:t>类型对象的内存空间，并依初值列表赋以初值</a:t>
            </a:r>
            <a:endParaRPr lang="zh-CN" altLang="zh-CN" sz="2400" b="1" dirty="0">
              <a:solidFill>
                <a:schemeClr val="accent2"/>
              </a:solidFill>
              <a:latin typeface="楷体" panose="02010609060101010101" pitchFamily="49" charset="-122"/>
              <a:ea typeface="楷体" panose="02010609060101010101" pitchFamily="49" charset="-122"/>
              <a:cs typeface="楷体" panose="02010609060101010101" pitchFamily="49" charset="-122"/>
            </a:endParaRPr>
          </a:p>
          <a:p>
            <a:pPr marL="342900" indent="-342900" algn="l" eaLnBrk="0" hangingPunct="0">
              <a:lnSpc>
                <a:spcPct val="120000"/>
              </a:lnSpc>
              <a:spcBef>
                <a:spcPct val="20000"/>
              </a:spcBef>
            </a:pPr>
            <a:r>
              <a:rPr lang="zh-CN" altLang="zh-CN" b="1" dirty="0">
                <a:latin typeface="楷体" panose="02010609060101010101" pitchFamily="49" charset="-122"/>
                <a:ea typeface="楷体" panose="02010609060101010101" pitchFamily="49" charset="-122"/>
                <a:cs typeface="楷体" panose="02010609060101010101" pitchFamily="49" charset="-122"/>
              </a:rPr>
              <a:t>结果值：</a:t>
            </a:r>
            <a:endParaRPr lang="zh-CN" altLang="en-US" b="1" dirty="0">
              <a:latin typeface="楷体" panose="02010609060101010101" pitchFamily="49" charset="-122"/>
              <a:ea typeface="楷体" panose="02010609060101010101" pitchFamily="49" charset="-122"/>
              <a:cs typeface="楷体" panose="02010609060101010101" pitchFamily="49" charset="-122"/>
            </a:endParaRPr>
          </a:p>
          <a:p>
            <a:pPr marL="742950" lvl="1" indent="-285750" algn="l" eaLnBrk="0" hangingPunct="0">
              <a:lnSpc>
                <a:spcPct val="120000"/>
              </a:lnSpc>
              <a:spcBef>
                <a:spcPct val="20000"/>
              </a:spcBef>
            </a:pPr>
            <a:r>
              <a:rPr lang="zh-CN" altLang="zh-CN" sz="2400" b="1" dirty="0">
                <a:solidFill>
                  <a:schemeClr val="accent2"/>
                </a:solidFill>
                <a:latin typeface="楷体" panose="02010609060101010101" pitchFamily="49" charset="-122"/>
                <a:ea typeface="楷体" panose="02010609060101010101" pitchFamily="49" charset="-122"/>
                <a:cs typeface="楷体" panose="02010609060101010101" pitchFamily="49" charset="-122"/>
              </a:rPr>
              <a:t>成功：</a:t>
            </a:r>
            <a:r>
              <a:rPr lang="en-US" altLang="zh-CN" sz="2400" b="1" dirty="0">
                <a:solidFill>
                  <a:schemeClr val="accent2"/>
                </a:solidFill>
                <a:latin typeface="楷体" panose="02010609060101010101" pitchFamily="49" charset="-122"/>
                <a:ea typeface="楷体" panose="02010609060101010101" pitchFamily="49" charset="-122"/>
                <a:cs typeface="楷体" panose="02010609060101010101" pitchFamily="49" charset="-122"/>
              </a:rPr>
              <a:t>T</a:t>
            </a:r>
            <a:r>
              <a:rPr lang="zh-CN" altLang="zh-CN" sz="2400" b="1" dirty="0">
                <a:solidFill>
                  <a:schemeClr val="accent2"/>
                </a:solidFill>
                <a:latin typeface="楷体" panose="02010609060101010101" pitchFamily="49" charset="-122"/>
                <a:ea typeface="楷体" panose="02010609060101010101" pitchFamily="49" charset="-122"/>
                <a:cs typeface="楷体" panose="02010609060101010101" pitchFamily="49" charset="-122"/>
              </a:rPr>
              <a:t>类型的指针，指向新分配的内存</a:t>
            </a:r>
            <a:endParaRPr lang="zh-CN" altLang="en-US" sz="2400" b="1" dirty="0">
              <a:solidFill>
                <a:schemeClr val="accent2"/>
              </a:solidFill>
              <a:latin typeface="楷体" panose="02010609060101010101" pitchFamily="49" charset="-122"/>
              <a:ea typeface="楷体" panose="02010609060101010101" pitchFamily="49" charset="-122"/>
              <a:cs typeface="楷体" panose="02010609060101010101" pitchFamily="49" charset="-122"/>
            </a:endParaRPr>
          </a:p>
          <a:p>
            <a:pPr marL="742950" lvl="1" indent="-285750" algn="l" eaLnBrk="0" hangingPunct="0">
              <a:lnSpc>
                <a:spcPct val="120000"/>
              </a:lnSpc>
              <a:spcBef>
                <a:spcPct val="20000"/>
              </a:spcBef>
            </a:pPr>
            <a:r>
              <a:rPr lang="zh-CN" altLang="zh-CN" sz="2400" b="1" dirty="0">
                <a:solidFill>
                  <a:schemeClr val="accent2"/>
                </a:solidFill>
                <a:latin typeface="楷体" panose="02010609060101010101" pitchFamily="49" charset="-122"/>
                <a:ea typeface="楷体" panose="02010609060101010101" pitchFamily="49" charset="-122"/>
                <a:cs typeface="楷体" panose="02010609060101010101" pitchFamily="49" charset="-122"/>
              </a:rPr>
              <a:t>失败：0（</a:t>
            </a:r>
            <a:r>
              <a:rPr lang="en-US" altLang="zh-CN" sz="2400" b="1" dirty="0">
                <a:solidFill>
                  <a:schemeClr val="accent2"/>
                </a:solidFill>
                <a:latin typeface="楷体" panose="02010609060101010101" pitchFamily="49" charset="-122"/>
                <a:ea typeface="楷体" panose="02010609060101010101" pitchFamily="49" charset="-122"/>
                <a:cs typeface="楷体" panose="02010609060101010101" pitchFamily="49" charset="-122"/>
              </a:rPr>
              <a:t>NULL</a:t>
            </a:r>
            <a:r>
              <a:rPr lang="zh-CN" altLang="en-US" sz="2400" b="1" dirty="0">
                <a:solidFill>
                  <a:schemeClr val="accent2"/>
                </a:solidFill>
                <a:latin typeface="楷体" panose="02010609060101010101" pitchFamily="49" charset="-122"/>
                <a:ea typeface="楷体" panose="02010609060101010101" pitchFamily="49" charset="-122"/>
                <a:cs typeface="楷体" panose="02010609060101010101" pitchFamily="49" charset="-122"/>
              </a:rPr>
              <a:t>）</a:t>
            </a:r>
            <a:endParaRPr lang="zh-CN" altLang="en-US" sz="2400" b="1" dirty="0">
              <a:solidFill>
                <a:schemeClr val="accent2"/>
              </a:solidFill>
              <a:latin typeface="楷体" panose="02010609060101010101" pitchFamily="49" charset="-122"/>
              <a:ea typeface="楷体" panose="02010609060101010101" pitchFamily="49" charset="-122"/>
              <a:cs typeface="楷体" panose="02010609060101010101" pitchFamily="49" charset="-122"/>
            </a:endParaRPr>
          </a:p>
        </p:txBody>
      </p:sp>
      <p:sp>
        <p:nvSpPr>
          <p:cNvPr id="526342" name="Rectangle 6"/>
          <p:cNvSpPr/>
          <p:nvPr/>
        </p:nvSpPr>
        <p:spPr>
          <a:xfrm>
            <a:off x="4748213" y="849313"/>
            <a:ext cx="4395787" cy="968375"/>
          </a:xfrm>
          <a:prstGeom prst="rect">
            <a:avLst/>
          </a:prstGeom>
          <a:solidFill>
            <a:srgbClr val="CC99FF"/>
          </a:solidFill>
          <a:ln w="9525">
            <a:noFill/>
          </a:ln>
        </p:spPr>
        <p:txBody>
          <a:bodyPr wrap="none">
            <a:spAutoFit/>
          </a:bodyPr>
          <a:lstStyle/>
          <a:p>
            <a:pPr eaLnBrk="0" hangingPunct="0">
              <a:lnSpc>
                <a:spcPct val="90000"/>
              </a:lnSpc>
              <a:spcBef>
                <a:spcPct val="20000"/>
              </a:spcBef>
              <a:buClr>
                <a:schemeClr val="tx1"/>
              </a:buClr>
            </a:pPr>
            <a:r>
              <a:rPr lang="en-US" altLang="zh-CN" sz="3200" b="1" dirty="0">
                <a:solidFill>
                  <a:schemeClr val="tx2"/>
                </a:solidFill>
                <a:latin typeface="Times New Roman" panose="02020603050405020304" pitchFamily="18" charset="0"/>
                <a:ea typeface="仿宋_GB2312"/>
              </a:rPr>
              <a:t>int </a:t>
            </a:r>
            <a:r>
              <a:rPr lang="en-US" altLang="zh-CN" sz="3200" dirty="0">
                <a:solidFill>
                  <a:schemeClr val="tx2"/>
                </a:solidFill>
                <a:latin typeface="Times New Roman" panose="02020603050405020304" pitchFamily="18" charset="0"/>
                <a:ea typeface="仿宋_GB2312"/>
              </a:rPr>
              <a:t>*p1= </a:t>
            </a:r>
            <a:r>
              <a:rPr lang="en-US" altLang="zh-CN" sz="3200" b="1" dirty="0">
                <a:solidFill>
                  <a:schemeClr val="tx2"/>
                </a:solidFill>
                <a:latin typeface="Times New Roman" panose="02020603050405020304" pitchFamily="18" charset="0"/>
                <a:ea typeface="仿宋_GB2312"/>
              </a:rPr>
              <a:t>new int;</a:t>
            </a:r>
            <a:br>
              <a:rPr lang="en-US" altLang="zh-CN" sz="3200" dirty="0">
                <a:solidFill>
                  <a:schemeClr val="tx2"/>
                </a:solidFill>
                <a:latin typeface="Times New Roman" panose="02020603050405020304" pitchFamily="18" charset="0"/>
                <a:ea typeface="仿宋_GB2312"/>
              </a:rPr>
            </a:br>
            <a:r>
              <a:rPr lang="zh-CN" altLang="en-US" sz="3200" b="1" dirty="0">
                <a:latin typeface="Times New Roman" panose="02020603050405020304" pitchFamily="18" charset="0"/>
                <a:ea typeface="仿宋_GB2312"/>
              </a:rPr>
              <a:t>或 </a:t>
            </a:r>
            <a:r>
              <a:rPr lang="en-US" altLang="zh-CN" sz="3200" b="1" dirty="0">
                <a:solidFill>
                  <a:schemeClr val="tx2"/>
                </a:solidFill>
                <a:latin typeface="Times New Roman" panose="02020603050405020304" pitchFamily="18" charset="0"/>
                <a:ea typeface="仿宋_GB2312"/>
              </a:rPr>
              <a:t>int </a:t>
            </a:r>
            <a:r>
              <a:rPr lang="en-US" altLang="zh-CN" sz="3200" dirty="0">
                <a:solidFill>
                  <a:schemeClr val="tx2"/>
                </a:solidFill>
                <a:latin typeface="Times New Roman" panose="02020603050405020304" pitchFamily="18" charset="0"/>
                <a:ea typeface="仿宋_GB2312"/>
              </a:rPr>
              <a:t>*p1 = </a:t>
            </a:r>
            <a:r>
              <a:rPr lang="en-US" altLang="zh-CN" sz="3200" b="1" dirty="0">
                <a:solidFill>
                  <a:schemeClr val="tx2"/>
                </a:solidFill>
                <a:latin typeface="Times New Roman" panose="02020603050405020304" pitchFamily="18" charset="0"/>
                <a:ea typeface="仿宋_GB2312"/>
              </a:rPr>
              <a:t>new int(10);</a:t>
            </a:r>
            <a:endParaRPr lang="en-US" altLang="zh-CN" sz="3200" b="1" dirty="0">
              <a:solidFill>
                <a:schemeClr val="tx2"/>
              </a:solidFill>
              <a:latin typeface="Times New Roman" panose="02020603050405020304" pitchFamily="18" charset="0"/>
              <a:ea typeface="仿宋_GB2312"/>
            </a:endParaRPr>
          </a:p>
        </p:txBody>
      </p:sp>
      <p:sp>
        <p:nvSpPr>
          <p:cNvPr id="526343" name="Rectangle 7"/>
          <p:cNvSpPr/>
          <p:nvPr/>
        </p:nvSpPr>
        <p:spPr>
          <a:xfrm>
            <a:off x="361950" y="4171950"/>
            <a:ext cx="8324850" cy="1790700"/>
          </a:xfrm>
          <a:prstGeom prst="rect">
            <a:avLst/>
          </a:prstGeom>
          <a:solidFill>
            <a:srgbClr val="CCFFFF"/>
          </a:solidFill>
          <a:ln w="9525">
            <a:noFill/>
          </a:ln>
        </p:spPr>
        <p:txBody>
          <a:bodyPr lIns="92075" tIns="46038" rIns="92075" bIns="46038"/>
          <a:lstStyle/>
          <a:p>
            <a:pPr marL="342900" indent="-342900" algn="l" eaLnBrk="0" hangingPunct="0">
              <a:lnSpc>
                <a:spcPct val="130000"/>
              </a:lnSpc>
              <a:spcBef>
                <a:spcPct val="20000"/>
              </a:spcBef>
            </a:pPr>
            <a:r>
              <a:rPr lang="en-US" altLang="zh-CN" b="1" dirty="0">
                <a:solidFill>
                  <a:srgbClr val="FF3300"/>
                </a:solidFill>
                <a:latin typeface="楷体" panose="02010609060101010101" pitchFamily="49" charset="-122"/>
                <a:ea typeface="楷体" panose="02010609060101010101" pitchFamily="49" charset="-122"/>
                <a:cs typeface="楷体" panose="02010609060101010101" pitchFamily="49" charset="-122"/>
              </a:rPr>
              <a:t>delete </a:t>
            </a:r>
            <a:r>
              <a:rPr lang="zh-CN" altLang="en-US" b="1" dirty="0">
                <a:solidFill>
                  <a:srgbClr val="FF3300"/>
                </a:solidFill>
                <a:latin typeface="楷体" panose="02010609060101010101" pitchFamily="49" charset="-122"/>
                <a:ea typeface="楷体" panose="02010609060101010101" pitchFamily="49" charset="-122"/>
                <a:cs typeface="楷体" panose="02010609060101010101" pitchFamily="49" charset="-122"/>
              </a:rPr>
              <a:t>指针</a:t>
            </a:r>
            <a:r>
              <a:rPr lang="en-US" altLang="zh-CN" b="1" dirty="0">
                <a:solidFill>
                  <a:srgbClr val="FF3300"/>
                </a:solidFill>
                <a:latin typeface="楷体" panose="02010609060101010101" pitchFamily="49" charset="-122"/>
                <a:ea typeface="楷体" panose="02010609060101010101" pitchFamily="49" charset="-122"/>
                <a:cs typeface="楷体" panose="02010609060101010101" pitchFamily="49" charset="-122"/>
              </a:rPr>
              <a:t>P</a:t>
            </a:r>
            <a:endParaRPr lang="en-US" altLang="zh-CN" b="1" dirty="0">
              <a:solidFill>
                <a:srgbClr val="FF3300"/>
              </a:solidFill>
              <a:latin typeface="楷体" panose="02010609060101010101" pitchFamily="49" charset="-122"/>
              <a:ea typeface="楷体" panose="02010609060101010101" pitchFamily="49" charset="-122"/>
              <a:cs typeface="楷体" panose="02010609060101010101" pitchFamily="49" charset="-122"/>
            </a:endParaRPr>
          </a:p>
          <a:p>
            <a:pPr marL="342900" indent="-342900" algn="l" eaLnBrk="0" hangingPunct="0">
              <a:lnSpc>
                <a:spcPct val="130000"/>
              </a:lnSpc>
              <a:spcBef>
                <a:spcPct val="20000"/>
              </a:spcBef>
            </a:pPr>
            <a:r>
              <a:rPr lang="zh-CN" altLang="en-US" b="1" dirty="0">
                <a:latin typeface="楷体" panose="02010609060101010101" pitchFamily="49" charset="-122"/>
                <a:ea typeface="楷体" panose="02010609060101010101" pitchFamily="49" charset="-122"/>
                <a:cs typeface="楷体" panose="02010609060101010101" pitchFamily="49" charset="-122"/>
              </a:rPr>
              <a:t>功能：</a:t>
            </a:r>
            <a:endParaRPr lang="zh-CN" altLang="en-US" b="1" dirty="0">
              <a:latin typeface="楷体" panose="02010609060101010101" pitchFamily="49" charset="-122"/>
              <a:ea typeface="楷体" panose="02010609060101010101" pitchFamily="49" charset="-122"/>
              <a:cs typeface="楷体" panose="02010609060101010101" pitchFamily="49" charset="-122"/>
            </a:endParaRPr>
          </a:p>
          <a:p>
            <a:pPr marL="742950" lvl="1" indent="-285750" algn="l" eaLnBrk="0" hangingPunct="0">
              <a:lnSpc>
                <a:spcPct val="130000"/>
              </a:lnSpc>
              <a:spcBef>
                <a:spcPct val="20000"/>
              </a:spcBef>
            </a:pPr>
            <a:r>
              <a:rPr lang="zh-CN" altLang="en-US" sz="2400" b="1" dirty="0">
                <a:solidFill>
                  <a:schemeClr val="accent2"/>
                </a:solidFill>
                <a:latin typeface="楷体" panose="02010609060101010101" pitchFamily="49" charset="-122"/>
                <a:ea typeface="楷体" panose="02010609060101010101" pitchFamily="49" charset="-122"/>
                <a:cs typeface="楷体" panose="02010609060101010101" pitchFamily="49" charset="-122"/>
              </a:rPr>
              <a:t>释放指针</a:t>
            </a:r>
            <a:r>
              <a:rPr lang="en-US" altLang="zh-CN" sz="2400" b="1" dirty="0">
                <a:solidFill>
                  <a:schemeClr val="accent2"/>
                </a:solidFill>
                <a:latin typeface="楷体" panose="02010609060101010101" pitchFamily="49" charset="-122"/>
                <a:ea typeface="楷体" panose="02010609060101010101" pitchFamily="49" charset="-122"/>
                <a:cs typeface="楷体" panose="02010609060101010101" pitchFamily="49" charset="-122"/>
              </a:rPr>
              <a:t>P</a:t>
            </a:r>
            <a:r>
              <a:rPr lang="zh-CN" altLang="en-US" sz="2400" b="1" dirty="0">
                <a:solidFill>
                  <a:schemeClr val="accent2"/>
                </a:solidFill>
                <a:latin typeface="楷体" panose="02010609060101010101" pitchFamily="49" charset="-122"/>
                <a:ea typeface="楷体" panose="02010609060101010101" pitchFamily="49" charset="-122"/>
                <a:cs typeface="楷体" panose="02010609060101010101" pitchFamily="49" charset="-122"/>
              </a:rPr>
              <a:t>所指向的内存。</a:t>
            </a:r>
            <a:r>
              <a:rPr lang="en-US" altLang="zh-CN" sz="2400" b="1" dirty="0">
                <a:solidFill>
                  <a:schemeClr val="accent2"/>
                </a:solidFill>
                <a:latin typeface="楷体" panose="02010609060101010101" pitchFamily="49" charset="-122"/>
                <a:ea typeface="楷体" panose="02010609060101010101" pitchFamily="49" charset="-122"/>
                <a:cs typeface="楷体" panose="02010609060101010101" pitchFamily="49" charset="-122"/>
              </a:rPr>
              <a:t>P</a:t>
            </a:r>
            <a:r>
              <a:rPr lang="zh-CN" altLang="en-US" sz="2400" b="1" dirty="0">
                <a:solidFill>
                  <a:schemeClr val="accent2"/>
                </a:solidFill>
                <a:latin typeface="楷体" panose="02010609060101010101" pitchFamily="49" charset="-122"/>
                <a:ea typeface="楷体" panose="02010609060101010101" pitchFamily="49" charset="-122"/>
                <a:cs typeface="楷体" panose="02010609060101010101" pitchFamily="49" charset="-122"/>
              </a:rPr>
              <a:t>必须是</a:t>
            </a:r>
            <a:r>
              <a:rPr lang="en-US" altLang="zh-CN" sz="2400" b="1" dirty="0">
                <a:solidFill>
                  <a:schemeClr val="accent2"/>
                </a:solidFill>
                <a:latin typeface="楷体" panose="02010609060101010101" pitchFamily="49" charset="-122"/>
                <a:ea typeface="楷体" panose="02010609060101010101" pitchFamily="49" charset="-122"/>
                <a:cs typeface="楷体" panose="02010609060101010101" pitchFamily="49" charset="-122"/>
              </a:rPr>
              <a:t>new</a:t>
            </a:r>
            <a:r>
              <a:rPr lang="zh-CN" altLang="en-US" sz="2400" b="1" dirty="0">
                <a:solidFill>
                  <a:schemeClr val="accent2"/>
                </a:solidFill>
                <a:latin typeface="楷体" panose="02010609060101010101" pitchFamily="49" charset="-122"/>
                <a:ea typeface="楷体" panose="02010609060101010101" pitchFamily="49" charset="-122"/>
                <a:cs typeface="楷体" panose="02010609060101010101" pitchFamily="49" charset="-122"/>
              </a:rPr>
              <a:t>操作的返回值</a:t>
            </a:r>
            <a:endParaRPr lang="zh-CN" altLang="en-US" sz="2400" b="1" dirty="0">
              <a:solidFill>
                <a:schemeClr val="accent2"/>
              </a:solidFill>
              <a:latin typeface="楷体" panose="02010609060101010101" pitchFamily="49" charset="-122"/>
              <a:ea typeface="楷体" panose="02010609060101010101" pitchFamily="49" charset="-122"/>
              <a:cs typeface="楷体" panose="02010609060101010101" pitchFamily="49" charset="-122"/>
            </a:endParaRPr>
          </a:p>
        </p:txBody>
      </p:sp>
      <p:sp>
        <p:nvSpPr>
          <p:cNvPr id="526344" name="Rectangle 8"/>
          <p:cNvSpPr/>
          <p:nvPr/>
        </p:nvSpPr>
        <p:spPr>
          <a:xfrm>
            <a:off x="6664325" y="4171950"/>
            <a:ext cx="1865313" cy="530225"/>
          </a:xfrm>
          <a:prstGeom prst="rect">
            <a:avLst/>
          </a:prstGeom>
          <a:solidFill>
            <a:srgbClr val="CC99FF"/>
          </a:solidFill>
          <a:ln w="9525">
            <a:noFill/>
          </a:ln>
        </p:spPr>
        <p:txBody>
          <a:bodyPr wrap="none">
            <a:spAutoFit/>
          </a:bodyPr>
          <a:lstStyle/>
          <a:p>
            <a:pPr eaLnBrk="0" hangingPunct="0">
              <a:lnSpc>
                <a:spcPct val="90000"/>
              </a:lnSpc>
              <a:spcBef>
                <a:spcPct val="20000"/>
              </a:spcBef>
              <a:buClr>
                <a:schemeClr val="tx1"/>
              </a:buClr>
            </a:pPr>
            <a:r>
              <a:rPr lang="en-US" altLang="zh-CN" sz="3200" b="1" dirty="0">
                <a:solidFill>
                  <a:schemeClr val="tx2"/>
                </a:solidFill>
                <a:latin typeface="Times New Roman" panose="02020603050405020304" pitchFamily="18" charset="0"/>
                <a:ea typeface="仿宋_GB2312"/>
              </a:rPr>
              <a:t>delete p1;</a:t>
            </a:r>
            <a:endParaRPr lang="en-US" altLang="zh-CN" sz="3200" b="1" dirty="0">
              <a:solidFill>
                <a:schemeClr val="tx2"/>
              </a:solidFill>
              <a:latin typeface="Times New Roman" panose="02020603050405020304" pitchFamily="18" charset="0"/>
              <a:ea typeface="仿宋_GB2312"/>
            </a:endParaRPr>
          </a:p>
        </p:txBody>
      </p:sp>
      <p:sp>
        <p:nvSpPr>
          <p:cNvPr id="61447" name="Rectangle 9"/>
          <p:cNvSpPr/>
          <p:nvPr/>
        </p:nvSpPr>
        <p:spPr>
          <a:xfrm>
            <a:off x="0" y="0"/>
            <a:ext cx="6804025" cy="849313"/>
          </a:xfrm>
          <a:prstGeom prst="rect">
            <a:avLst/>
          </a:prstGeom>
          <a:solidFill>
            <a:srgbClr val="FFFFE7"/>
          </a:solidFill>
          <a:ln w="9525">
            <a:noFill/>
          </a:ln>
        </p:spPr>
        <p:txBody>
          <a:bodyPr anchor="ctr"/>
          <a:lstStyle/>
          <a:p>
            <a:pPr algn="l" eaLnBrk="0" hangingPunct="0">
              <a:spcBef>
                <a:spcPts val="100"/>
              </a:spcBef>
              <a:spcAft>
                <a:spcPts val="100"/>
              </a:spcAft>
            </a:pPr>
            <a:r>
              <a:rPr lang="zh-CN" altLang="en-US" sz="3200" b="1" dirty="0">
                <a:solidFill>
                  <a:schemeClr val="hlink"/>
                </a:solidFill>
                <a:latin typeface="楷体" panose="02010609060101010101" pitchFamily="49" charset="-122"/>
                <a:ea typeface="楷体" panose="02010609060101010101" pitchFamily="49" charset="-122"/>
                <a:cs typeface="楷体" panose="02010609060101010101" pitchFamily="49" charset="-122"/>
              </a:rPr>
              <a:t>补充：</a:t>
            </a:r>
            <a:r>
              <a:rPr lang="en-US" altLang="zh-CN" sz="3200" b="1" dirty="0">
                <a:solidFill>
                  <a:schemeClr val="hlink"/>
                </a:solidFill>
                <a:latin typeface="楷体" panose="02010609060101010101" pitchFamily="49" charset="-122"/>
                <a:ea typeface="楷体" panose="02010609060101010101" pitchFamily="49" charset="-122"/>
                <a:cs typeface="楷体" panose="02010609060101010101" pitchFamily="49" charset="-122"/>
              </a:rPr>
              <a:t>C++</a:t>
            </a:r>
            <a:r>
              <a:rPr lang="zh-CN" altLang="en-US" sz="3200" b="1" dirty="0">
                <a:solidFill>
                  <a:schemeClr val="hlink"/>
                </a:solidFill>
                <a:latin typeface="楷体" panose="02010609060101010101" pitchFamily="49" charset="-122"/>
                <a:ea typeface="楷体" panose="02010609060101010101" pitchFamily="49" charset="-122"/>
                <a:cs typeface="楷体" panose="02010609060101010101" pitchFamily="49" charset="-122"/>
              </a:rPr>
              <a:t>的动态存储分配</a:t>
            </a:r>
            <a:endParaRPr lang="zh-CN" altLang="en-US" sz="3200" b="1" dirty="0">
              <a:solidFill>
                <a:schemeClr val="hlink"/>
              </a:solidFill>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6342"/>
                                        </p:tgtEl>
                                        <p:attrNameLst>
                                          <p:attrName>style.visibility</p:attrName>
                                        </p:attrNameLst>
                                      </p:cBhvr>
                                      <p:to>
                                        <p:strVal val="visible"/>
                                      </p:to>
                                    </p:set>
                                    <p:anim calcmode="lin" valueType="num">
                                      <p:cBhvr additive="base">
                                        <p:cTn id="7" dur="500" fill="hold"/>
                                        <p:tgtEl>
                                          <p:spTgt spid="526342"/>
                                        </p:tgtEl>
                                        <p:attrNameLst>
                                          <p:attrName>ppt_x</p:attrName>
                                        </p:attrNameLst>
                                      </p:cBhvr>
                                      <p:tavLst>
                                        <p:tav tm="0">
                                          <p:val>
                                            <p:strVal val="0-#ppt_w/2"/>
                                          </p:val>
                                        </p:tav>
                                        <p:tav tm="100000">
                                          <p:val>
                                            <p:strVal val="#ppt_x"/>
                                          </p:val>
                                        </p:tav>
                                      </p:tavLst>
                                    </p:anim>
                                    <p:anim calcmode="lin" valueType="num">
                                      <p:cBhvr additive="base">
                                        <p:cTn id="8" dur="500" fill="hold"/>
                                        <p:tgtEl>
                                          <p:spTgt spid="5263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6343"/>
                                        </p:tgtEl>
                                        <p:attrNameLst>
                                          <p:attrName>style.visibility</p:attrName>
                                        </p:attrNameLst>
                                      </p:cBhvr>
                                      <p:to>
                                        <p:strVal val="visible"/>
                                      </p:to>
                                    </p:set>
                                    <p:anim calcmode="lin" valueType="num">
                                      <p:cBhvr additive="base">
                                        <p:cTn id="13" dur="500" fill="hold"/>
                                        <p:tgtEl>
                                          <p:spTgt spid="526343"/>
                                        </p:tgtEl>
                                        <p:attrNameLst>
                                          <p:attrName>ppt_x</p:attrName>
                                        </p:attrNameLst>
                                      </p:cBhvr>
                                      <p:tavLst>
                                        <p:tav tm="0">
                                          <p:val>
                                            <p:strVal val="0-#ppt_w/2"/>
                                          </p:val>
                                        </p:tav>
                                        <p:tav tm="100000">
                                          <p:val>
                                            <p:strVal val="#ppt_x"/>
                                          </p:val>
                                        </p:tav>
                                      </p:tavLst>
                                    </p:anim>
                                    <p:anim calcmode="lin" valueType="num">
                                      <p:cBhvr additive="base">
                                        <p:cTn id="14" dur="500" fill="hold"/>
                                        <p:tgtEl>
                                          <p:spTgt spid="5263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6344"/>
                                        </p:tgtEl>
                                        <p:attrNameLst>
                                          <p:attrName>style.visibility</p:attrName>
                                        </p:attrNameLst>
                                      </p:cBhvr>
                                      <p:to>
                                        <p:strVal val="visible"/>
                                      </p:to>
                                    </p:set>
                                    <p:anim calcmode="lin" valueType="num">
                                      <p:cBhvr additive="base">
                                        <p:cTn id="19" dur="500" fill="hold"/>
                                        <p:tgtEl>
                                          <p:spTgt spid="526344"/>
                                        </p:tgtEl>
                                        <p:attrNameLst>
                                          <p:attrName>ppt_x</p:attrName>
                                        </p:attrNameLst>
                                      </p:cBhvr>
                                      <p:tavLst>
                                        <p:tav tm="0">
                                          <p:val>
                                            <p:strVal val="0-#ppt_w/2"/>
                                          </p:val>
                                        </p:tav>
                                        <p:tav tm="100000">
                                          <p:val>
                                            <p:strVal val="#ppt_x"/>
                                          </p:val>
                                        </p:tav>
                                      </p:tavLst>
                                    </p:anim>
                                    <p:anim calcmode="lin" valueType="num">
                                      <p:cBhvr additive="base">
                                        <p:cTn id="20" dur="500" fill="hold"/>
                                        <p:tgtEl>
                                          <p:spTgt spid="5263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2" grpId="0" bldLvl="0" animBg="1"/>
      <p:bldP spid="526343" grpId="0" bldLvl="0" animBg="1"/>
      <p:bldP spid="52634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52400" y="976313"/>
            <a:ext cx="8686800" cy="1608004"/>
          </a:xfrm>
          <a:prstGeom prst="rect">
            <a:avLst/>
          </a:prstGeom>
          <a:noFill/>
          <a:ln w="9525">
            <a:noFill/>
            <a:miter lim="800000"/>
          </a:ln>
          <a:effectLst/>
        </p:spPr>
        <p:txBody>
          <a:bodyPr>
            <a:spAutoFit/>
          </a:bodyPr>
          <a:lstStyle/>
          <a:p>
            <a:pPr algn="l">
              <a:lnSpc>
                <a:spcPct val="150000"/>
              </a:lnSpc>
              <a:spcBef>
                <a:spcPts val="0"/>
              </a:spcBef>
            </a:pPr>
            <a:r>
              <a:rPr kumimoji="1" lang="zh-CN" altLang="en-US"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1</a:t>
            </a:r>
            <a:r>
              <a:rPr kumimoji="1" lang="zh-CN" altLang="en-US"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）初始化线性表</a:t>
            </a:r>
            <a:r>
              <a:rPr kumimoji="1" lang="en-US" altLang="zh-CN" sz="2400"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InitList</a:t>
            </a:r>
            <a:r>
              <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lnSpc>
                <a:spcPct val="150000"/>
              </a:lnSpc>
              <a:spcBef>
                <a:spcPts val="0"/>
              </a:spcBef>
            </a:pPr>
            <a:r>
              <a:rPr kumimoji="1" lang="en-US" altLang="zh-CN" sz="24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a:latin typeface="Consolas" panose="020B0609020204030204" pitchFamily="49" charset="0"/>
                <a:ea typeface="楷体" panose="02010609060101010101" pitchFamily="49" charset="-122"/>
                <a:cs typeface="Consolas" panose="020B0609020204030204" pitchFamily="49" charset="0"/>
              </a:rPr>
              <a:t>该</a:t>
            </a:r>
            <a:r>
              <a:rPr kumimoji="1" lang="zh-CN" altLang="en-US" dirty="0">
                <a:latin typeface="Consolas" panose="020B0609020204030204" pitchFamily="49" charset="0"/>
                <a:ea typeface="楷体" panose="02010609060101010101" pitchFamily="49" charset="-122"/>
                <a:cs typeface="Consolas" panose="020B0609020204030204" pitchFamily="49" charset="0"/>
              </a:rPr>
              <a:t>运算的结果是构造一个空的线性表</a:t>
            </a:r>
            <a:r>
              <a:rPr kumimoji="1" lang="en-US" altLang="zh-CN" dirty="0">
                <a:latin typeface="Consolas" panose="020B0609020204030204" pitchFamily="49" charset="0"/>
                <a:ea typeface="楷体" panose="02010609060101010101" pitchFamily="49" charset="-122"/>
                <a:cs typeface="Consolas" panose="020B0609020204030204" pitchFamily="49" charset="0"/>
              </a:rPr>
              <a:t>L</a:t>
            </a:r>
            <a:r>
              <a:rPr kumimoji="1" lang="zh-CN" altLang="en-US" dirty="0">
                <a:latin typeface="Consolas" panose="020B0609020204030204" pitchFamily="49" charset="0"/>
                <a:ea typeface="楷体" panose="02010609060101010101" pitchFamily="49" charset="-122"/>
                <a:cs typeface="Consolas" panose="020B0609020204030204" pitchFamily="49" charset="0"/>
              </a:rPr>
              <a:t>。实际上只需将</a:t>
            </a:r>
            <a:r>
              <a:rPr kumimoji="1" lang="en-US" altLang="zh-CN" dirty="0">
                <a:latin typeface="Consolas" panose="020B0609020204030204" pitchFamily="49" charset="0"/>
                <a:ea typeface="楷体" panose="02010609060101010101" pitchFamily="49" charset="-122"/>
                <a:cs typeface="Consolas" panose="020B0609020204030204" pitchFamily="49" charset="0"/>
              </a:rPr>
              <a:t>length</a:t>
            </a:r>
            <a:r>
              <a:rPr kumimoji="1" lang="zh-CN" altLang="en-US" dirty="0">
                <a:latin typeface="Consolas" panose="020B0609020204030204" pitchFamily="49" charset="0"/>
                <a:ea typeface="楷体" panose="02010609060101010101" pitchFamily="49" charset="-122"/>
                <a:cs typeface="Consolas" panose="020B0609020204030204" pitchFamily="49" charset="0"/>
              </a:rPr>
              <a:t>成员设置为</a:t>
            </a:r>
            <a:r>
              <a:rPr kumimoji="1" lang="en-US" altLang="zh-CN" dirty="0">
                <a:latin typeface="Consolas" panose="020B0609020204030204" pitchFamily="49" charset="0"/>
                <a:ea typeface="楷体" panose="02010609060101010101" pitchFamily="49" charset="-122"/>
                <a:cs typeface="Consolas" panose="020B0609020204030204" pitchFamily="49" charset="0"/>
              </a:rPr>
              <a:t>0</a:t>
            </a:r>
            <a:r>
              <a:rPr kumimoji="1" lang="zh-CN" altLang="en-US" dirty="0">
                <a:latin typeface="Consolas" panose="020B0609020204030204" pitchFamily="49" charset="0"/>
                <a:ea typeface="楷体" panose="02010609060101010101" pitchFamily="49" charset="-122"/>
                <a:cs typeface="Consolas" panose="020B0609020204030204" pitchFamily="49" charset="0"/>
              </a:rPr>
              <a:t>即可。</a:t>
            </a:r>
            <a:r>
              <a:rPr kumimoji="1" lang="zh-CN" altLang="en-US"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14340" name="Text Box 4"/>
          <p:cNvSpPr txBox="1">
            <a:spLocks noChangeArrowheads="1"/>
          </p:cNvSpPr>
          <p:nvPr/>
        </p:nvSpPr>
        <p:spPr bwMode="auto">
          <a:xfrm>
            <a:off x="250825" y="260350"/>
            <a:ext cx="4464051" cy="538674"/>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lnSpc>
                <a:spcPct val="110000"/>
              </a:lnSpc>
            </a:pPr>
            <a:r>
              <a:rPr lang="en-US" altLang="zh-CN" sz="2800">
                <a:solidFill>
                  <a:schemeClr val="bg1"/>
                </a:solidFill>
                <a:latin typeface="Consolas" panose="020B0609020204030204" pitchFamily="49" charset="0"/>
                <a:ea typeface="微软雅黑" panose="020B0503020204020204" pitchFamily="34" charset="-122"/>
                <a:cs typeface="Consolas" panose="020B0609020204030204" pitchFamily="49" charset="0"/>
              </a:rPr>
              <a:t>  2</a:t>
            </a:r>
            <a:r>
              <a:rPr lang="zh-CN" altLang="en-US" sz="2800">
                <a:solidFill>
                  <a:schemeClr val="bg1"/>
                </a:solidFill>
                <a:latin typeface="Consolas" panose="020B0609020204030204" pitchFamily="49" charset="0"/>
                <a:ea typeface="微软雅黑" panose="020B0503020204020204" pitchFamily="34" charset="-122"/>
                <a:cs typeface="Consolas" panose="020B0609020204030204" pitchFamily="49" charset="0"/>
              </a:rPr>
              <a:t>、顺序</a:t>
            </a:r>
            <a:r>
              <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rPr>
              <a:t>表基本运算算法</a:t>
            </a:r>
            <a:endParaRPr lang="zh-CN" altLang="en-US" sz="2800"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4342" name="Text Box 6"/>
          <p:cNvSpPr txBox="1">
            <a:spLocks noChangeArrowheads="1"/>
          </p:cNvSpPr>
          <p:nvPr/>
        </p:nvSpPr>
        <p:spPr bwMode="auto">
          <a:xfrm>
            <a:off x="1357290" y="3071810"/>
            <a:ext cx="6480175" cy="215710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void </a:t>
            </a:r>
            <a:r>
              <a:rPr kumimoji="1" lang="en-US" altLang="zh-CN" sz="1800" dirty="0" err="1">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charset="-122"/>
                <a:cs typeface="Consolas" panose="020B0609020204030204" pitchFamily="49" charset="0"/>
              </a:rPr>
              <a:t>InitList</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SqList</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*&amp;</a:t>
            </a:r>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L)</a:t>
            </a:r>
            <a:endParaRPr kumimoji="1"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L</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SqList</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malloc</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sizeof</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SqList</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kumimoji="1"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zh-CN" altLang="en-US" sz="180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r>
              <a:rPr kumimoji="1"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rPr>
              <a:t>分配存放线性表的顺序表空间</a:t>
            </a:r>
            <a:endParaRPr kumimoji="1"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kumimoji="1" lang="zh-CN" altLang="en-US" sz="180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L-</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&gt;length=0;</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89092" y="1928802"/>
            <a:ext cx="4535487" cy="1575404"/>
          </a:xfrm>
          <a:prstGeom prst="rect">
            <a:avLst/>
          </a:prstGeom>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just">
              <a:spcBef>
                <a:spcPct val="50000"/>
              </a:spcBef>
            </a:pP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void </a:t>
            </a:r>
            <a:r>
              <a:rPr kumimoji="1" lang="en-US" altLang="zh-CN" sz="1800" dirty="0" err="1">
                <a:solidFill>
                  <a:srgbClr val="FF0000"/>
                </a:solidFill>
                <a:effectLst>
                  <a:outerShdw blurRad="38100" dist="38100" dir="2700000" algn="tl">
                    <a:srgbClr val="000000">
                      <a:alpha val="43137"/>
                    </a:srgbClr>
                  </a:outerShdw>
                </a:effectLst>
                <a:latin typeface="Consolas" panose="020B0609020204030204" pitchFamily="49" charset="0"/>
                <a:ea typeface="宋体" panose="02010600030101010101" pitchFamily="2" charset="-122"/>
                <a:cs typeface="Consolas" panose="020B0609020204030204" pitchFamily="49" charset="0"/>
              </a:rPr>
              <a:t>DestroyList</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宋体" panose="02010600030101010101" pitchFamily="2" charset="-122"/>
                <a:cs typeface="Consolas" panose="020B0609020204030204" pitchFamily="49" charset="0"/>
              </a:rPr>
              <a:t>SqList</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 *&amp;L)</a:t>
            </a:r>
            <a:endPar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a:p>
            <a:pPr algn="just">
              <a:lnSpc>
                <a:spcPct val="80000"/>
              </a:lnSpc>
              <a:spcBef>
                <a:spcPct val="50000"/>
              </a:spcBef>
            </a:pP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a:p>
            <a:pPr algn="just">
              <a:lnSpc>
                <a:spcPct val="80000"/>
              </a:lnSpc>
              <a:spcBef>
                <a:spcPct val="50000"/>
              </a:spcBef>
            </a:pP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    free(L</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a:p>
            <a:pPr algn="just">
              <a:lnSpc>
                <a:spcPct val="80000"/>
              </a:lnSpc>
              <a:spcBef>
                <a:spcPct val="50000"/>
              </a:spcBef>
            </a:pP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1800" dirty="0">
                <a:solidFill>
                  <a:srgbClr val="0000FF"/>
                </a:solidFill>
                <a:latin typeface="Consolas" panose="020B0609020204030204" pitchFamily="49" charset="0"/>
                <a:cs typeface="Consolas" panose="020B0609020204030204" pitchFamily="49" charset="0"/>
              </a:rPr>
              <a:t>   </a:t>
            </a:r>
            <a:endParaRPr kumimoji="1" lang="en-US" altLang="zh-CN" sz="1800" dirty="0">
              <a:solidFill>
                <a:srgbClr val="0000FF"/>
              </a:solidFill>
              <a:latin typeface="Consolas" panose="020B0609020204030204" pitchFamily="49" charset="0"/>
              <a:cs typeface="Consolas" panose="020B0609020204030204" pitchFamily="49" charset="0"/>
            </a:endParaRPr>
          </a:p>
        </p:txBody>
      </p:sp>
      <p:sp>
        <p:nvSpPr>
          <p:cNvPr id="15367" name="Text Box 1031"/>
          <p:cNvSpPr txBox="1">
            <a:spLocks noChangeArrowheads="1"/>
          </p:cNvSpPr>
          <p:nvPr/>
        </p:nvSpPr>
        <p:spPr bwMode="auto">
          <a:xfrm>
            <a:off x="395288" y="333375"/>
            <a:ext cx="8064500" cy="1130246"/>
          </a:xfrm>
          <a:prstGeom prst="rect">
            <a:avLst/>
          </a:prstGeom>
          <a:noFill/>
          <a:ln w="9525">
            <a:noFill/>
            <a:miter lim="800000"/>
          </a:ln>
          <a:effectLst/>
        </p:spPr>
        <p:txBody>
          <a:bodyPr>
            <a:spAutoFit/>
          </a:bodyPr>
          <a:lstStyle/>
          <a:p>
            <a:pPr algn="l">
              <a:lnSpc>
                <a:spcPct val="150000"/>
              </a:lnSpc>
              <a:spcBef>
                <a:spcPts val="0"/>
              </a:spcBef>
            </a:pPr>
            <a:r>
              <a:rPr kumimoji="1" lang="zh-CN" altLang="en-US"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2</a:t>
            </a:r>
            <a:r>
              <a:rPr kumimoji="1" lang="zh-CN" altLang="en-US"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）销毁线性表</a:t>
            </a:r>
            <a:r>
              <a:rPr kumimoji="1" lang="en-US" altLang="zh-CN" sz="2400"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DestroyList</a:t>
            </a:r>
            <a:r>
              <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l">
              <a:lnSpc>
                <a:spcPct val="150000"/>
              </a:lnSpc>
              <a:spcBef>
                <a:spcPts val="0"/>
              </a:spcBef>
            </a:pPr>
            <a:r>
              <a:rPr kumimoji="1" lang="en-US" altLang="zh-CN" sz="24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a:latin typeface="Consolas" panose="020B0609020204030204" pitchFamily="49" charset="0"/>
                <a:ea typeface="楷体" panose="02010609060101010101" pitchFamily="49" charset="-122"/>
                <a:cs typeface="Consolas" panose="020B0609020204030204" pitchFamily="49" charset="0"/>
              </a:rPr>
              <a:t>该</a:t>
            </a:r>
            <a:r>
              <a:rPr kumimoji="1" lang="zh-CN" altLang="en-US" dirty="0">
                <a:latin typeface="Consolas" panose="020B0609020204030204" pitchFamily="49" charset="0"/>
                <a:ea typeface="楷体" panose="02010609060101010101" pitchFamily="49" charset="-122"/>
                <a:cs typeface="Consolas" panose="020B0609020204030204" pitchFamily="49" charset="0"/>
              </a:rPr>
              <a:t>运算的结果是释放线性表</a:t>
            </a:r>
            <a:r>
              <a:rPr kumimoji="1" lang="en-US" altLang="zh-CN" dirty="0">
                <a:latin typeface="Consolas" panose="020B0609020204030204" pitchFamily="49" charset="0"/>
                <a:ea typeface="楷体" panose="02010609060101010101" pitchFamily="49" charset="-122"/>
                <a:cs typeface="Consolas" panose="020B0609020204030204" pitchFamily="49" charset="0"/>
              </a:rPr>
              <a:t>L</a:t>
            </a:r>
            <a:r>
              <a:rPr kumimoji="1" lang="zh-CN" altLang="en-US" dirty="0">
                <a:latin typeface="Consolas" panose="020B0609020204030204" pitchFamily="49" charset="0"/>
                <a:ea typeface="楷体" panose="02010609060101010101" pitchFamily="49" charset="-122"/>
                <a:cs typeface="Consolas" panose="020B0609020204030204" pitchFamily="49" charset="0"/>
              </a:rPr>
              <a:t>占用的内存空间。</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grpSp>
        <p:nvGrpSpPr>
          <p:cNvPr id="15" name="组合 14"/>
          <p:cNvGrpSpPr/>
          <p:nvPr/>
        </p:nvGrpSpPr>
        <p:grpSpPr>
          <a:xfrm>
            <a:off x="-71470" y="3254592"/>
            <a:ext cx="4503966" cy="2860534"/>
            <a:chOff x="710976" y="3254592"/>
            <a:chExt cx="4503966" cy="2860534"/>
          </a:xfrm>
        </p:grpSpPr>
        <p:sp>
          <p:nvSpPr>
            <p:cNvPr id="10" name="TextBox 9"/>
            <p:cNvSpPr txBox="1"/>
            <p:nvPr/>
          </p:nvSpPr>
          <p:spPr>
            <a:xfrm>
              <a:off x="710976" y="4100460"/>
              <a:ext cx="571504" cy="400110"/>
            </a:xfrm>
            <a:prstGeom prst="rect">
              <a:avLst/>
            </a:prstGeom>
            <a:noFill/>
          </p:spPr>
          <p:txBody>
            <a:bodyPr wrap="square" rtlCol="0">
              <a:spAutoFit/>
            </a:bodyPr>
            <a:lstStyle/>
            <a:p>
              <a:r>
                <a:rPr lang="en-US" altLang="zh-CN" i="1" dirty="0"/>
                <a:t>L</a:t>
              </a:r>
              <a:endParaRPr lang="zh-CN" altLang="en-US" i="1" dirty="0"/>
            </a:p>
          </p:txBody>
        </p:sp>
        <p:sp>
          <p:nvSpPr>
            <p:cNvPr id="15366" name="Text Box 1030"/>
            <p:cNvSpPr txBox="1">
              <a:spLocks noChangeArrowheads="1"/>
            </p:cNvSpPr>
            <p:nvPr/>
          </p:nvSpPr>
          <p:spPr bwMode="auto">
            <a:xfrm>
              <a:off x="1571604" y="5715016"/>
              <a:ext cx="3357586" cy="400110"/>
            </a:xfrm>
            <a:prstGeom prst="rect">
              <a:avLst/>
            </a:prstGeom>
            <a:noFill/>
            <a:ln w="9525">
              <a:noFill/>
              <a:miter lim="800000"/>
            </a:ln>
            <a:effectLst/>
          </p:spPr>
          <p:txBody>
            <a:bodyPr wrap="square">
              <a:spAutoFit/>
            </a:bodyPr>
            <a:lstStyle/>
            <a:p>
              <a:pPr algn="l">
                <a:spcBef>
                  <a:spcPct val="50000"/>
                </a:spcBef>
              </a:pPr>
              <a:r>
                <a:rPr lang="en-US" altLang="zh-CN" sz="2000" dirty="0">
                  <a:latin typeface="Consolas" panose="020B0609020204030204" pitchFamily="49" charset="0"/>
                  <a:ea typeface="楷体" panose="02010609060101010101" pitchFamily="49" charset="-122"/>
                  <a:cs typeface="Consolas" panose="020B0609020204030204" pitchFamily="49" charset="0"/>
                </a:rPr>
                <a:t>free(</a:t>
              </a:r>
              <a:r>
                <a:rPr lang="en-US" altLang="zh-CN" sz="2000" i="1" dirty="0">
                  <a:latin typeface="Consolas" panose="020B0609020204030204" pitchFamily="49" charset="0"/>
                  <a:ea typeface="楷体" panose="02010609060101010101" pitchFamily="49" charset="-122"/>
                  <a:cs typeface="Consolas" panose="020B0609020204030204" pitchFamily="49" charset="0"/>
                </a:rPr>
                <a:t>L</a:t>
              </a:r>
              <a:r>
                <a:rPr lang="en-US" altLang="zh-CN" sz="2000" dirty="0">
                  <a:latin typeface="Consolas" panose="020B0609020204030204" pitchFamily="49" charset="0"/>
                  <a:ea typeface="楷体" panose="02010609060101010101" pitchFamily="49" charset="-122"/>
                  <a:cs typeface="Consolas" panose="020B0609020204030204" pitchFamily="49" charset="0"/>
                </a:rPr>
                <a:t>)</a:t>
              </a:r>
              <a:r>
                <a:rPr lang="zh-CN" altLang="en-US" sz="2000" dirty="0">
                  <a:latin typeface="Consolas" panose="020B0609020204030204" pitchFamily="49" charset="0"/>
                  <a:ea typeface="楷体" panose="02010609060101010101" pitchFamily="49" charset="-122"/>
                  <a:cs typeface="Consolas" panose="020B0609020204030204" pitchFamily="49" charset="0"/>
                </a:rPr>
                <a:t>释放</a:t>
              </a:r>
              <a:r>
                <a:rPr lang="en-US" altLang="zh-CN" sz="2000" i="1" dirty="0">
                  <a:latin typeface="Consolas" panose="020B0609020204030204" pitchFamily="49" charset="0"/>
                  <a:ea typeface="楷体" panose="02010609060101010101" pitchFamily="49" charset="-122"/>
                  <a:cs typeface="Consolas" panose="020B0609020204030204" pitchFamily="49" charset="0"/>
                </a:rPr>
                <a:t>L</a:t>
              </a:r>
              <a:r>
                <a:rPr lang="zh-CN" altLang="en-US" sz="2000" dirty="0">
                  <a:latin typeface="Consolas" panose="020B0609020204030204" pitchFamily="49" charset="0"/>
                  <a:ea typeface="楷体" panose="02010609060101010101" pitchFamily="49" charset="-122"/>
                  <a:cs typeface="Consolas" panose="020B0609020204030204" pitchFamily="49" charset="0"/>
                </a:rPr>
                <a:t>所指向的空间</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9" name="矩形 8"/>
            <p:cNvSpPr/>
            <p:nvPr/>
          </p:nvSpPr>
          <p:spPr>
            <a:xfrm>
              <a:off x="1571604" y="4143380"/>
              <a:ext cx="3643338" cy="14287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rgbClr val="FF00FF"/>
                  </a:solidFill>
                  <a:latin typeface="楷体" panose="02010609060101010101" pitchFamily="49" charset="-122"/>
                  <a:ea typeface="楷体" panose="02010609060101010101" pitchFamily="49" charset="-122"/>
                </a:rPr>
                <a:t>顺序表</a:t>
              </a:r>
              <a:endParaRPr lang="zh-CN" altLang="en-US" dirty="0">
                <a:solidFill>
                  <a:srgbClr val="FF00FF"/>
                </a:solidFill>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39604" y="4286256"/>
              <a:ext cx="43200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3" name="下箭头 12"/>
            <p:cNvSpPr/>
            <p:nvPr/>
          </p:nvSpPr>
          <p:spPr>
            <a:xfrm>
              <a:off x="2000232" y="3254592"/>
              <a:ext cx="142876" cy="7858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grpSp>
      <p:grpSp>
        <p:nvGrpSpPr>
          <p:cNvPr id="17" name="组合 16"/>
          <p:cNvGrpSpPr/>
          <p:nvPr/>
        </p:nvGrpSpPr>
        <p:grpSpPr>
          <a:xfrm>
            <a:off x="4786314" y="2171634"/>
            <a:ext cx="4286280" cy="2978204"/>
            <a:chOff x="4786314" y="2171634"/>
            <a:chExt cx="4286280" cy="2978204"/>
          </a:xfrm>
        </p:grpSpPr>
        <p:sp>
          <p:nvSpPr>
            <p:cNvPr id="12" name="TextBox 11"/>
            <p:cNvSpPr txBox="1"/>
            <p:nvPr/>
          </p:nvSpPr>
          <p:spPr>
            <a:xfrm>
              <a:off x="4786314" y="2171634"/>
              <a:ext cx="4286280" cy="400110"/>
            </a:xfrm>
            <a:prstGeom prst="rect">
              <a:avLst/>
            </a:prstGeom>
            <a:noFill/>
          </p:spPr>
          <p:txBody>
            <a:bodyPr wrap="square" rtlCol="0">
              <a:spAutoFit/>
            </a:bodyPr>
            <a:lstStyle/>
            <a:p>
              <a:pPr algn="l"/>
              <a:r>
                <a:rPr lang="zh-CN" altLang="en-US">
                  <a:latin typeface="微软雅黑" panose="020B0503020204020204" pitchFamily="34" charset="-122"/>
                  <a:ea typeface="微软雅黑" panose="020B0503020204020204" pitchFamily="34" charset="-122"/>
                </a:rPr>
                <a:t>顺序表采用指针传递，有两个</a:t>
              </a:r>
              <a:r>
                <a:rPr lang="zh-CN" altLang="en-US">
                  <a:solidFill>
                    <a:srgbClr val="FF0000"/>
                  </a:solidFill>
                  <a:latin typeface="微软雅黑" panose="020B0503020204020204" pitchFamily="34" charset="-122"/>
                  <a:ea typeface="微软雅黑" panose="020B0503020204020204" pitchFamily="34" charset="-122"/>
                </a:rPr>
                <a:t>优点</a:t>
              </a:r>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 name="Text Box 7"/>
            <p:cNvSpPr txBox="1">
              <a:spLocks noChangeArrowheads="1"/>
            </p:cNvSpPr>
            <p:nvPr/>
          </p:nvSpPr>
          <p:spPr bwMode="auto">
            <a:xfrm>
              <a:off x="4857752" y="2714620"/>
              <a:ext cx="4071966" cy="243521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lgn="l">
                <a:lnSpc>
                  <a:spcPts val="3500"/>
                </a:lnSpc>
                <a:buFontTx/>
                <a:buBlip>
                  <a:blip r:embed="rId1"/>
                </a:buBlip>
              </a:pPr>
              <a:r>
                <a:rPr kumimoji="1" lang="zh-CN" altLang="en-US">
                  <a:solidFill>
                    <a:srgbClr val="0000FF"/>
                  </a:solidFill>
                  <a:latin typeface="Consolas" panose="020B0609020204030204" pitchFamily="49" charset="0"/>
                  <a:ea typeface="仿宋" panose="02010609060101010101" charset="-122"/>
                  <a:cs typeface="Consolas" panose="020B0609020204030204" pitchFamily="49" charset="0"/>
                </a:rPr>
                <a:t>更清楚看到顺序表创建和销毁过程（</a:t>
              </a:r>
              <a:r>
                <a:rPr kumimoji="1" lang="en-US" altLang="zh-CN">
                  <a:solidFill>
                    <a:srgbClr val="0000FF"/>
                  </a:solidFill>
                  <a:latin typeface="Consolas" panose="020B0609020204030204" pitchFamily="49" charset="0"/>
                  <a:ea typeface="仿宋" panose="02010609060101010101" charset="-122"/>
                  <a:cs typeface="Consolas" panose="020B0609020204030204" pitchFamily="49" charset="0"/>
                </a:rPr>
                <a:t>malloc/free</a:t>
              </a:r>
              <a:r>
                <a:rPr kumimoji="1" lang="zh-CN" altLang="en-US">
                  <a:solidFill>
                    <a:srgbClr val="0000FF"/>
                  </a:solidFill>
                  <a:latin typeface="Consolas" panose="020B0609020204030204" pitchFamily="49" charset="0"/>
                  <a:ea typeface="仿宋" panose="02010609060101010101" charset="-122"/>
                  <a:cs typeface="Consolas" panose="020B0609020204030204" pitchFamily="49" charset="0"/>
                </a:rPr>
                <a:t>）；</a:t>
              </a:r>
              <a:endParaRPr kumimoji="1" lang="zh-CN" altLang="en-US" dirty="0">
                <a:solidFill>
                  <a:srgbClr val="0000FF"/>
                </a:solidFill>
                <a:latin typeface="Consolas" panose="020B0609020204030204" pitchFamily="49" charset="0"/>
                <a:ea typeface="仿宋" panose="02010609060101010101" charset="-122"/>
                <a:cs typeface="Consolas" panose="020B0609020204030204" pitchFamily="49" charset="0"/>
              </a:endParaRPr>
            </a:p>
            <a:p>
              <a:pPr marL="457200" indent="-457200" algn="l">
                <a:lnSpc>
                  <a:spcPts val="3500"/>
                </a:lnSpc>
                <a:buFontTx/>
                <a:buBlip>
                  <a:blip r:embed="rId1"/>
                </a:buBlip>
              </a:pPr>
              <a:r>
                <a:rPr kumimoji="1" lang="zh-CN" altLang="en-US">
                  <a:solidFill>
                    <a:srgbClr val="0000FF"/>
                  </a:solidFill>
                  <a:latin typeface="Consolas" panose="020B0609020204030204" pitchFamily="49" charset="0"/>
                  <a:ea typeface="仿宋" panose="02010609060101010101" charset="-122"/>
                  <a:cs typeface="Consolas" panose="020B0609020204030204" pitchFamily="49" charset="0"/>
                </a:rPr>
                <a:t>在算法的函数之间传递更加节省空间（在函数体内不必创建值形参即整个顺序表的副本）。</a:t>
              </a:r>
              <a:endParaRPr kumimoji="1" lang="zh-CN" altLang="en-US" dirty="0">
                <a:solidFill>
                  <a:srgbClr val="0000FF"/>
                </a:solidFill>
                <a:latin typeface="Consolas" panose="020B0609020204030204" pitchFamily="49" charset="0"/>
                <a:ea typeface="仿宋" panose="02010609060101010101"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rot="432643">
            <a:off x="1000100" y="2650227"/>
            <a:ext cx="4752975" cy="1630804"/>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600000" scaled="0"/>
            <a:tileRect/>
          </a:gradFill>
          <a:scene3d>
            <a:camera prst="isometricOffAxis1Right"/>
            <a:lightRig rig="threePt" dir="t"/>
          </a:scene3d>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just">
              <a:lnSpc>
                <a:spcPct val="90000"/>
              </a:lnSpc>
              <a:spcBef>
                <a:spcPct val="50000"/>
              </a:spcBef>
            </a:pPr>
            <a:r>
              <a:rPr kumimoji="1" lang="en-US" altLang="zh-CN" sz="1800" dirty="0" err="1">
                <a:solidFill>
                  <a:srgbClr val="0000FF"/>
                </a:solidFill>
                <a:latin typeface="Consolas" panose="020B0609020204030204" pitchFamily="49" charset="0"/>
                <a:cs typeface="Consolas" panose="020B0609020204030204" pitchFamily="49" charset="0"/>
              </a:rPr>
              <a:t>bool</a:t>
            </a:r>
            <a:r>
              <a:rPr kumimoji="1" lang="en-US" altLang="zh-CN" sz="1800" dirty="0">
                <a:solidFill>
                  <a:srgbClr val="0000FF"/>
                </a:solidFill>
                <a:latin typeface="Consolas" panose="020B0609020204030204" pitchFamily="49" charset="0"/>
                <a:cs typeface="Consolas" panose="020B0609020204030204" pitchFamily="49" charset="0"/>
              </a:rPr>
              <a:t>  </a:t>
            </a:r>
            <a:r>
              <a:rPr kumimoji="1" lang="en-US" altLang="zh-CN" sz="1800" dirty="0" err="1">
                <a:solidFill>
                  <a:srgbClr val="FF00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ListEmpty</a:t>
            </a:r>
            <a:r>
              <a:rPr kumimoji="1" lang="en-US" altLang="zh-CN" sz="1800" dirty="0">
                <a:solidFill>
                  <a:srgbClr val="0000FF"/>
                </a:solidFill>
                <a:latin typeface="Consolas" panose="020B0609020204030204" pitchFamily="49" charset="0"/>
                <a:cs typeface="Consolas" panose="020B0609020204030204" pitchFamily="49" charset="0"/>
              </a:rPr>
              <a:t>(</a:t>
            </a:r>
            <a:r>
              <a:rPr kumimoji="1" lang="en-US" altLang="zh-CN" sz="1800" dirty="0" err="1">
                <a:solidFill>
                  <a:srgbClr val="0000FF"/>
                </a:solidFill>
                <a:latin typeface="Consolas" panose="020B0609020204030204" pitchFamily="49" charset="0"/>
                <a:cs typeface="Consolas" panose="020B0609020204030204" pitchFamily="49" charset="0"/>
              </a:rPr>
              <a:t>SqList</a:t>
            </a:r>
            <a:r>
              <a:rPr kumimoji="1" lang="en-US" altLang="zh-CN" sz="1800" dirty="0">
                <a:solidFill>
                  <a:srgbClr val="0000FF"/>
                </a:solidFill>
                <a:latin typeface="Consolas" panose="020B0609020204030204" pitchFamily="49" charset="0"/>
                <a:cs typeface="Consolas" panose="020B0609020204030204" pitchFamily="49" charset="0"/>
              </a:rPr>
              <a:t> *L)</a:t>
            </a:r>
            <a:endParaRPr kumimoji="1" lang="en-US" altLang="zh-CN" sz="1800" dirty="0">
              <a:solidFill>
                <a:srgbClr val="0000FF"/>
              </a:solidFill>
              <a:latin typeface="Consolas" panose="020B0609020204030204" pitchFamily="49" charset="0"/>
              <a:cs typeface="Consolas" panose="020B0609020204030204" pitchFamily="49" charset="0"/>
            </a:endParaRPr>
          </a:p>
          <a:p>
            <a:pPr algn="just">
              <a:lnSpc>
                <a:spcPct val="90000"/>
              </a:lnSpc>
              <a:spcBef>
                <a:spcPct val="50000"/>
              </a:spcBef>
            </a:pPr>
            <a:r>
              <a:rPr kumimoji="1" lang="en-US" altLang="zh-CN" sz="1800" dirty="0">
                <a:solidFill>
                  <a:srgbClr val="0000FF"/>
                </a:solidFill>
                <a:latin typeface="Consolas" panose="020B0609020204030204" pitchFamily="49" charset="0"/>
                <a:cs typeface="Consolas" panose="020B0609020204030204" pitchFamily="49" charset="0"/>
              </a:rPr>
              <a:t>{</a:t>
            </a:r>
            <a:endParaRPr kumimoji="1" lang="en-US" altLang="zh-CN" sz="1800" dirty="0">
              <a:solidFill>
                <a:srgbClr val="0000FF"/>
              </a:solidFill>
              <a:latin typeface="Consolas" panose="020B0609020204030204" pitchFamily="49" charset="0"/>
              <a:cs typeface="Consolas" panose="020B0609020204030204" pitchFamily="49" charset="0"/>
            </a:endParaRPr>
          </a:p>
          <a:p>
            <a:pPr algn="l">
              <a:lnSpc>
                <a:spcPct val="90000"/>
              </a:lnSpc>
            </a:pPr>
            <a:r>
              <a:rPr kumimoji="1" lang="en-US" altLang="zh-CN" sz="1800">
                <a:solidFill>
                  <a:srgbClr val="0000FF"/>
                </a:solidFill>
                <a:latin typeface="Consolas" panose="020B0609020204030204" pitchFamily="49" charset="0"/>
                <a:cs typeface="Consolas" panose="020B0609020204030204" pitchFamily="49" charset="0"/>
              </a:rPr>
              <a:t>   return(L-</a:t>
            </a:r>
            <a:r>
              <a:rPr kumimoji="1" lang="en-US" altLang="zh-CN" sz="1800" dirty="0">
                <a:solidFill>
                  <a:srgbClr val="0000FF"/>
                </a:solidFill>
                <a:latin typeface="Consolas" panose="020B0609020204030204" pitchFamily="49" charset="0"/>
                <a:cs typeface="Consolas" panose="020B0609020204030204" pitchFamily="49" charset="0"/>
              </a:rPr>
              <a:t>&gt;length==0);</a:t>
            </a:r>
            <a:endParaRPr kumimoji="1" lang="en-US" altLang="zh-CN" sz="1800" dirty="0">
              <a:solidFill>
                <a:srgbClr val="0000FF"/>
              </a:solidFill>
              <a:latin typeface="Consolas" panose="020B0609020204030204" pitchFamily="49" charset="0"/>
              <a:cs typeface="Consolas" panose="020B0609020204030204" pitchFamily="49" charset="0"/>
            </a:endParaRPr>
          </a:p>
          <a:p>
            <a:pPr algn="l">
              <a:lnSpc>
                <a:spcPct val="90000"/>
              </a:lnSpc>
            </a:pPr>
            <a:r>
              <a:rPr kumimoji="1" lang="en-US" altLang="zh-CN" sz="1800" dirty="0">
                <a:solidFill>
                  <a:srgbClr val="0000FF"/>
                </a:solidFill>
                <a:latin typeface="Consolas" panose="020B0609020204030204" pitchFamily="49" charset="0"/>
                <a:cs typeface="Consolas" panose="020B0609020204030204" pitchFamily="49" charset="0"/>
              </a:rPr>
              <a:t>}</a:t>
            </a:r>
            <a:endParaRPr kumimoji="1" lang="en-US" altLang="zh-CN" sz="1800" dirty="0">
              <a:solidFill>
                <a:srgbClr val="0000FF"/>
              </a:solidFill>
              <a:latin typeface="Consolas" panose="020B0609020204030204" pitchFamily="49" charset="0"/>
              <a:cs typeface="Consolas" panose="020B0609020204030204" pitchFamily="49" charset="0"/>
            </a:endParaRPr>
          </a:p>
        </p:txBody>
      </p:sp>
      <p:sp>
        <p:nvSpPr>
          <p:cNvPr id="151554" name="Text Box 2"/>
          <p:cNvSpPr txBox="1">
            <a:spLocks noChangeArrowheads="1"/>
          </p:cNvSpPr>
          <p:nvPr/>
        </p:nvSpPr>
        <p:spPr bwMode="auto">
          <a:xfrm>
            <a:off x="395288" y="404813"/>
            <a:ext cx="7848600" cy="1625060"/>
          </a:xfrm>
          <a:prstGeom prst="rect">
            <a:avLst/>
          </a:prstGeom>
          <a:noFill/>
          <a:ln w="9525">
            <a:noFill/>
            <a:miter lim="800000"/>
          </a:ln>
          <a:effectLst/>
        </p:spPr>
        <p:txBody>
          <a:bodyPr>
            <a:spAutoFit/>
          </a:bodyPr>
          <a:lstStyle/>
          <a:p>
            <a:pPr algn="l">
              <a:lnSpc>
                <a:spcPct val="140000"/>
              </a:lnSpc>
            </a:pPr>
            <a:r>
              <a:rPr kumimoji="1" lang="zh-CN" altLang="en-US"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3</a:t>
            </a:r>
            <a:r>
              <a:rPr kumimoji="1" lang="zh-CN" altLang="en-US"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）判定是否为空表</a:t>
            </a:r>
            <a:r>
              <a:rPr kumimoji="1" lang="en-US" altLang="zh-CN" sz="2400"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ListEmpty</a:t>
            </a:r>
            <a:r>
              <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l">
              <a:lnSpc>
                <a:spcPct val="140000"/>
              </a:lnSpc>
            </a:pPr>
            <a:r>
              <a:rPr kumimoji="1" lang="en-US" altLang="zh-CN">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a:latin typeface="Consolas" panose="020B0609020204030204" pitchFamily="49" charset="0"/>
                <a:ea typeface="楷体" panose="02010609060101010101" pitchFamily="49" charset="-122"/>
                <a:cs typeface="Consolas" panose="020B0609020204030204" pitchFamily="49" charset="0"/>
              </a:rPr>
              <a:t>该</a:t>
            </a:r>
            <a:r>
              <a:rPr kumimoji="1" lang="zh-CN" altLang="en-US" dirty="0">
                <a:latin typeface="Consolas" panose="020B0609020204030204" pitchFamily="49" charset="0"/>
                <a:ea typeface="楷体" panose="02010609060101010101" pitchFamily="49" charset="-122"/>
                <a:cs typeface="Consolas" panose="020B0609020204030204" pitchFamily="49" charset="0"/>
              </a:rPr>
              <a:t>运算返回一个值表示</a:t>
            </a:r>
            <a:r>
              <a:rPr kumimoji="1" lang="en-US" altLang="zh-CN" dirty="0">
                <a:latin typeface="Consolas" panose="020B0609020204030204" pitchFamily="49" charset="0"/>
                <a:ea typeface="楷体" panose="02010609060101010101" pitchFamily="49" charset="-122"/>
                <a:cs typeface="Consolas" panose="020B0609020204030204" pitchFamily="49" charset="0"/>
              </a:rPr>
              <a:t>L</a:t>
            </a:r>
            <a:r>
              <a:rPr kumimoji="1" lang="zh-CN" altLang="en-US" dirty="0">
                <a:latin typeface="Consolas" panose="020B0609020204030204" pitchFamily="49" charset="0"/>
                <a:ea typeface="楷体" panose="02010609060101010101" pitchFamily="49" charset="-122"/>
                <a:cs typeface="Consolas" panose="020B0609020204030204" pitchFamily="49" charset="0"/>
              </a:rPr>
              <a:t>是否为空表。若</a:t>
            </a:r>
            <a:r>
              <a:rPr kumimoji="1" lang="en-US" altLang="zh-CN" dirty="0">
                <a:latin typeface="Consolas" panose="020B0609020204030204" pitchFamily="49" charset="0"/>
                <a:ea typeface="楷体" panose="02010609060101010101" pitchFamily="49" charset="-122"/>
                <a:cs typeface="Consolas" panose="020B0609020204030204" pitchFamily="49" charset="0"/>
              </a:rPr>
              <a:t>L</a:t>
            </a:r>
            <a:r>
              <a:rPr kumimoji="1" lang="zh-CN" altLang="en-US" dirty="0">
                <a:latin typeface="Consolas" panose="020B0609020204030204" pitchFamily="49" charset="0"/>
                <a:ea typeface="楷体" panose="02010609060101010101" pitchFamily="49" charset="-122"/>
                <a:cs typeface="Consolas" panose="020B0609020204030204" pitchFamily="49" charset="0"/>
              </a:rPr>
              <a:t>为</a:t>
            </a:r>
            <a:r>
              <a:rPr kumimoji="1" lang="zh-CN" altLang="en-US">
                <a:latin typeface="Consolas" panose="020B0609020204030204" pitchFamily="49" charset="0"/>
                <a:ea typeface="楷体" panose="02010609060101010101" pitchFamily="49" charset="-122"/>
                <a:cs typeface="Consolas" panose="020B0609020204030204" pitchFamily="49" charset="0"/>
              </a:rPr>
              <a:t>空表，则返回</a:t>
            </a:r>
            <a:r>
              <a:rPr kumimoji="1" lang="en-US" altLang="zh-CN">
                <a:latin typeface="Consolas" panose="020B0609020204030204" pitchFamily="49" charset="0"/>
                <a:ea typeface="楷体" panose="02010609060101010101" pitchFamily="49" charset="-122"/>
                <a:cs typeface="Consolas" panose="020B0609020204030204" pitchFamily="49" charset="0"/>
              </a:rPr>
              <a:t>true</a:t>
            </a:r>
            <a:r>
              <a:rPr kumimoji="1" lang="zh-CN" altLang="en-US">
                <a:latin typeface="Consolas" panose="020B0609020204030204" pitchFamily="49" charset="0"/>
                <a:ea typeface="楷体" panose="02010609060101010101" pitchFamily="49" charset="-122"/>
                <a:cs typeface="Consolas" panose="020B0609020204030204" pitchFamily="49" charset="0"/>
              </a:rPr>
              <a:t>，否则</a:t>
            </a:r>
            <a:r>
              <a:rPr kumimoji="1" lang="zh-CN" altLang="en-US" dirty="0">
                <a:latin typeface="Consolas" panose="020B0609020204030204" pitchFamily="49" charset="0"/>
                <a:ea typeface="楷体" panose="02010609060101010101" pitchFamily="49" charset="-122"/>
                <a:cs typeface="Consolas" panose="020B0609020204030204" pitchFamily="49" charset="0"/>
              </a:rPr>
              <a:t>返回</a:t>
            </a:r>
            <a:r>
              <a:rPr kumimoji="1" lang="en-US" altLang="zh-CN" dirty="0">
                <a:latin typeface="Consolas" panose="020B0609020204030204" pitchFamily="49" charset="0"/>
                <a:ea typeface="楷体" panose="02010609060101010101" pitchFamily="49" charset="-122"/>
                <a:cs typeface="Consolas" panose="020B0609020204030204" pitchFamily="49" charset="0"/>
              </a:rPr>
              <a:t>false</a:t>
            </a:r>
            <a:r>
              <a:rPr kumimoji="1" lang="zh-CN" altLang="en-US" dirty="0">
                <a:latin typeface="Consolas" panose="020B0609020204030204" pitchFamily="49" charset="0"/>
                <a:ea typeface="楷体" panose="02010609060101010101" pitchFamily="49" charset="-122"/>
                <a:cs typeface="Consolas" panose="020B0609020204030204" pitchFamily="49" charset="0"/>
              </a:rPr>
              <a:t>。</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714480" y="2428868"/>
            <a:ext cx="4535487" cy="1575404"/>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scene3d>
            <a:camera prst="perspectiveHeroicExtremeRightFacing"/>
            <a:lightRig rig="threePt" dir="t"/>
          </a:scene3d>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just">
              <a:spcBef>
                <a:spcPct val="50000"/>
              </a:spcBef>
            </a:pPr>
            <a:r>
              <a:rPr kumimoji="1" lang="en-US" altLang="zh-CN" sz="1800" dirty="0" err="1">
                <a:solidFill>
                  <a:srgbClr val="0000FF"/>
                </a:solidFill>
                <a:latin typeface="Consolas" panose="020B0609020204030204" pitchFamily="49" charset="0"/>
                <a:ea typeface="宋体" panose="02010600030101010101" pitchFamily="2" charset="-122"/>
                <a:cs typeface="Consolas" panose="020B0609020204030204" pitchFamily="49" charset="0"/>
              </a:rPr>
              <a:t>int</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 </a:t>
            </a:r>
            <a:r>
              <a:rPr kumimoji="1" lang="en-US" altLang="zh-CN" sz="1800" dirty="0" err="1">
                <a:solidFill>
                  <a:srgbClr val="FF0000"/>
                </a:solidFill>
                <a:effectLst>
                  <a:outerShdw blurRad="38100" dist="38100" dir="2700000" algn="tl">
                    <a:srgbClr val="000000">
                      <a:alpha val="43137"/>
                    </a:srgbClr>
                  </a:outerShdw>
                </a:effectLst>
                <a:latin typeface="Consolas" panose="020B0609020204030204" pitchFamily="49" charset="0"/>
                <a:ea typeface="宋体" panose="02010600030101010101" pitchFamily="2" charset="-122"/>
                <a:cs typeface="Consolas" panose="020B0609020204030204" pitchFamily="49" charset="0"/>
              </a:rPr>
              <a:t>ListLength</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宋体" panose="02010600030101010101" pitchFamily="2" charset="-122"/>
                <a:cs typeface="Consolas" panose="020B0609020204030204" pitchFamily="49" charset="0"/>
              </a:rPr>
              <a:t>SqList</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 *L)</a:t>
            </a:r>
            <a:endPar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a:p>
            <a:pPr algn="just">
              <a:lnSpc>
                <a:spcPct val="80000"/>
              </a:lnSpc>
              <a:spcBef>
                <a:spcPct val="50000"/>
              </a:spcBef>
            </a:pP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a:p>
            <a:pPr algn="just">
              <a:lnSpc>
                <a:spcPct val="80000"/>
              </a:lnSpc>
              <a:spcBef>
                <a:spcPct val="50000"/>
              </a:spcBef>
            </a:pP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      return(L-&gt;length);</a:t>
            </a:r>
            <a:endPar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a:p>
            <a:pPr algn="just">
              <a:lnSpc>
                <a:spcPct val="80000"/>
              </a:lnSpc>
              <a:spcBef>
                <a:spcPct val="50000"/>
              </a:spcBef>
            </a:pP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sz="1800" b="0" dirty="0">
              <a:solidFill>
                <a:srgbClr val="0000FF"/>
              </a:solidFill>
              <a:latin typeface="Consolas" panose="020B0609020204030204" pitchFamily="49" charset="0"/>
              <a:cs typeface="Consolas" panose="020B0609020204030204" pitchFamily="49" charset="0"/>
            </a:endParaRPr>
          </a:p>
        </p:txBody>
      </p:sp>
      <p:sp>
        <p:nvSpPr>
          <p:cNvPr id="68612" name="Text Box 1028"/>
          <p:cNvSpPr txBox="1">
            <a:spLocks noChangeArrowheads="1"/>
          </p:cNvSpPr>
          <p:nvPr/>
        </p:nvSpPr>
        <p:spPr bwMode="auto">
          <a:xfrm>
            <a:off x="468312" y="476250"/>
            <a:ext cx="8318529" cy="1237262"/>
          </a:xfrm>
          <a:prstGeom prst="rect">
            <a:avLst/>
          </a:prstGeom>
          <a:noFill/>
          <a:ln w="9525">
            <a:noFill/>
            <a:miter lim="800000"/>
          </a:ln>
          <a:effectLst/>
        </p:spPr>
        <p:txBody>
          <a:bodyPr wrap="square">
            <a:spAutoFit/>
          </a:bodyPr>
          <a:lstStyle/>
          <a:p>
            <a:pPr algn="l">
              <a:lnSpc>
                <a:spcPct val="130000"/>
              </a:lnSpc>
            </a:pPr>
            <a:r>
              <a:rPr kumimoji="1" lang="zh-CN" altLang="en-US"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4</a:t>
            </a:r>
            <a:r>
              <a:rPr kumimoji="1" lang="zh-CN" altLang="en-US"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）求线性表的长度</a:t>
            </a:r>
            <a:r>
              <a:rPr kumimoji="1" lang="en-US" altLang="zh-CN" sz="2400"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ListLength</a:t>
            </a:r>
            <a:r>
              <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l">
              <a:lnSpc>
                <a:spcPct val="130000"/>
              </a:lnSpc>
            </a:pPr>
            <a:r>
              <a:rPr kumimoji="1" lang="en-US" altLang="zh-CN" sz="24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a:latin typeface="Consolas" panose="020B0609020204030204" pitchFamily="49" charset="0"/>
                <a:ea typeface="楷体" panose="02010609060101010101" pitchFamily="49" charset="-122"/>
                <a:cs typeface="Consolas" panose="020B0609020204030204" pitchFamily="49" charset="0"/>
              </a:rPr>
              <a:t>该</a:t>
            </a:r>
            <a:r>
              <a:rPr kumimoji="1" lang="zh-CN" altLang="en-US" dirty="0">
                <a:latin typeface="Consolas" panose="020B0609020204030204" pitchFamily="49" charset="0"/>
                <a:ea typeface="楷体" panose="02010609060101010101" pitchFamily="49" charset="-122"/>
                <a:cs typeface="Consolas" panose="020B0609020204030204" pitchFamily="49" charset="0"/>
              </a:rPr>
              <a:t>运算返回顺序表</a:t>
            </a:r>
            <a:r>
              <a:rPr kumimoji="1" lang="en-US" altLang="zh-CN" dirty="0">
                <a:latin typeface="Consolas" panose="020B0609020204030204" pitchFamily="49" charset="0"/>
                <a:ea typeface="楷体" panose="02010609060101010101" pitchFamily="49" charset="-122"/>
                <a:cs typeface="Consolas" panose="020B0609020204030204" pitchFamily="49" charset="0"/>
              </a:rPr>
              <a:t>L</a:t>
            </a:r>
            <a:r>
              <a:rPr kumimoji="1" lang="zh-CN" altLang="en-US" dirty="0">
                <a:latin typeface="Consolas" panose="020B0609020204030204" pitchFamily="49" charset="0"/>
                <a:ea typeface="楷体" panose="02010609060101010101" pitchFamily="49" charset="-122"/>
                <a:cs typeface="Consolas" panose="020B0609020204030204" pitchFamily="49" charset="0"/>
              </a:rPr>
              <a:t>的长度。实际上只需返回</a:t>
            </a:r>
            <a:r>
              <a:rPr kumimoji="1" lang="en-US" altLang="zh-CN" dirty="0">
                <a:latin typeface="Consolas" panose="020B0609020204030204" pitchFamily="49" charset="0"/>
                <a:ea typeface="楷体" panose="02010609060101010101" pitchFamily="49" charset="-122"/>
                <a:cs typeface="Consolas" panose="020B0609020204030204" pitchFamily="49" charset="0"/>
              </a:rPr>
              <a:t>length</a:t>
            </a:r>
            <a:r>
              <a:rPr kumimoji="1" lang="zh-CN" altLang="en-US" dirty="0">
                <a:latin typeface="Consolas" panose="020B0609020204030204" pitchFamily="49" charset="0"/>
                <a:ea typeface="楷体" panose="02010609060101010101" pitchFamily="49" charset="-122"/>
                <a:cs typeface="Consolas" panose="020B0609020204030204" pitchFamily="49" charset="0"/>
              </a:rPr>
              <a:t>成员的值即可。</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4313" y="627063"/>
            <a:ext cx="8534400" cy="1015663"/>
          </a:xfrm>
          <a:prstGeom prst="rect">
            <a:avLst/>
          </a:prstGeom>
          <a:noFill/>
          <a:ln w="9525">
            <a:noFill/>
            <a:miter lim="800000"/>
          </a:ln>
          <a:effectLst/>
        </p:spPr>
        <p:txBody>
          <a:bodyPr>
            <a:spAutoFit/>
          </a:bodyPr>
          <a:lstStyle/>
          <a:p>
            <a:pPr algn="just">
              <a:spcBef>
                <a:spcPct val="50000"/>
              </a:spcBef>
            </a:pPr>
            <a:r>
              <a:rPr kumimoji="1" lang="en-US" altLang="zh-CN" sz="2400">
                <a:solidFill>
                  <a:srgbClr val="FF3300"/>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sz="240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5</a:t>
            </a:r>
            <a:r>
              <a:rPr kumimoji="1" lang="zh-CN" altLang="en-US"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）输出线性表</a:t>
            </a:r>
            <a:r>
              <a:rPr kumimoji="1" lang="en-US" altLang="zh-CN" sz="2400"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DispList</a:t>
            </a:r>
            <a:r>
              <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sz="24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dirty="0">
                <a:latin typeface="Consolas" panose="020B0609020204030204" pitchFamily="49" charset="0"/>
                <a:ea typeface="楷体" panose="02010609060101010101" pitchFamily="49" charset="-122"/>
                <a:cs typeface="Consolas" panose="020B0609020204030204" pitchFamily="49" charset="0"/>
              </a:rPr>
              <a:t>该运算当线性表</a:t>
            </a:r>
            <a:r>
              <a:rPr kumimoji="1" lang="en-US" altLang="zh-CN" dirty="0">
                <a:latin typeface="Consolas" panose="020B0609020204030204" pitchFamily="49" charset="0"/>
                <a:ea typeface="楷体" panose="02010609060101010101" pitchFamily="49" charset="-122"/>
                <a:cs typeface="Consolas" panose="020B0609020204030204" pitchFamily="49" charset="0"/>
              </a:rPr>
              <a:t>L</a:t>
            </a:r>
            <a:r>
              <a:rPr kumimoji="1" lang="zh-CN" altLang="en-US" dirty="0">
                <a:latin typeface="Consolas" panose="020B0609020204030204" pitchFamily="49" charset="0"/>
                <a:ea typeface="楷体" panose="02010609060101010101" pitchFamily="49" charset="-122"/>
                <a:cs typeface="Consolas" panose="020B0609020204030204" pitchFamily="49" charset="0"/>
              </a:rPr>
              <a:t>不为</a:t>
            </a:r>
            <a:r>
              <a:rPr kumimoji="1" lang="zh-CN" altLang="en-US">
                <a:latin typeface="Consolas" panose="020B0609020204030204" pitchFamily="49" charset="0"/>
                <a:ea typeface="楷体" panose="02010609060101010101" pitchFamily="49" charset="-122"/>
                <a:cs typeface="Consolas" panose="020B0609020204030204" pitchFamily="49" charset="0"/>
              </a:rPr>
              <a:t>空时，顺序</a:t>
            </a:r>
            <a:r>
              <a:rPr kumimoji="1" lang="zh-CN" altLang="en-US" dirty="0">
                <a:latin typeface="Consolas" panose="020B0609020204030204" pitchFamily="49" charset="0"/>
                <a:ea typeface="楷体" panose="02010609060101010101" pitchFamily="49" charset="-122"/>
                <a:cs typeface="Consolas" panose="020B0609020204030204" pitchFamily="49" charset="0"/>
              </a:rPr>
              <a:t>显示</a:t>
            </a:r>
            <a:r>
              <a:rPr kumimoji="1" lang="en-US" altLang="zh-CN" dirty="0">
                <a:latin typeface="Consolas" panose="020B0609020204030204" pitchFamily="49" charset="0"/>
                <a:ea typeface="楷体" panose="02010609060101010101" pitchFamily="49" charset="-122"/>
                <a:cs typeface="Consolas" panose="020B0609020204030204" pitchFamily="49" charset="0"/>
              </a:rPr>
              <a:t>L</a:t>
            </a:r>
            <a:r>
              <a:rPr kumimoji="1" lang="zh-CN" altLang="en-US" dirty="0">
                <a:latin typeface="Consolas" panose="020B0609020204030204" pitchFamily="49" charset="0"/>
                <a:ea typeface="楷体" panose="02010609060101010101" pitchFamily="49" charset="-122"/>
                <a:cs typeface="Consolas" panose="020B0609020204030204" pitchFamily="49" charset="0"/>
              </a:rPr>
              <a:t>中各元素的值。</a:t>
            </a:r>
            <a:r>
              <a:rPr kumimoji="1" lang="zh-CN" altLang="en-US"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4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400" dirty="0">
              <a:solidFill>
                <a:schemeClr val="tx2"/>
              </a:solidFill>
              <a:latin typeface="Consolas" panose="020B0609020204030204" pitchFamily="49" charset="0"/>
              <a:ea typeface="楷体" panose="02010609060101010101" pitchFamily="49" charset="-122"/>
              <a:cs typeface="Consolas" panose="020B0609020204030204" pitchFamily="49" charset="0"/>
            </a:endParaRPr>
          </a:p>
        </p:txBody>
      </p:sp>
      <p:sp>
        <p:nvSpPr>
          <p:cNvPr id="150530" name="Text Box 2"/>
          <p:cNvSpPr txBox="1">
            <a:spLocks noChangeArrowheads="1"/>
          </p:cNvSpPr>
          <p:nvPr/>
        </p:nvSpPr>
        <p:spPr bwMode="auto">
          <a:xfrm>
            <a:off x="785786" y="2000240"/>
            <a:ext cx="5975350" cy="2988098"/>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kumimoji="1" lang="en-US" altLang="zh-CN" sz="1800" dirty="0">
                <a:solidFill>
                  <a:srgbClr val="0000FF"/>
                </a:solidFill>
                <a:latin typeface="Consolas" panose="020B0609020204030204" pitchFamily="49" charset="0"/>
                <a:cs typeface="Consolas" panose="020B0609020204030204" pitchFamily="49" charset="0"/>
              </a:rPr>
              <a:t>void </a:t>
            </a:r>
            <a:r>
              <a:rPr kumimoji="1" lang="en-US" altLang="zh-CN" sz="1800" dirty="0" err="1">
                <a:solidFill>
                  <a:srgbClr val="FF00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DispList</a:t>
            </a:r>
            <a:r>
              <a:rPr kumimoji="1" lang="en-US" altLang="zh-CN" sz="1800" dirty="0">
                <a:solidFill>
                  <a:srgbClr val="0000FF"/>
                </a:solidFill>
                <a:latin typeface="Consolas" panose="020B0609020204030204" pitchFamily="49" charset="0"/>
                <a:cs typeface="Consolas" panose="020B0609020204030204" pitchFamily="49" charset="0"/>
              </a:rPr>
              <a:t>(</a:t>
            </a:r>
            <a:r>
              <a:rPr kumimoji="1" lang="en-US" altLang="zh-CN" sz="1800" dirty="0" err="1">
                <a:solidFill>
                  <a:srgbClr val="0000FF"/>
                </a:solidFill>
                <a:latin typeface="Consolas" panose="020B0609020204030204" pitchFamily="49" charset="0"/>
                <a:cs typeface="Consolas" panose="020B0609020204030204" pitchFamily="49" charset="0"/>
              </a:rPr>
              <a:t>SqList</a:t>
            </a:r>
            <a:r>
              <a:rPr kumimoji="1" lang="en-US" altLang="zh-CN" sz="1800" dirty="0">
                <a:solidFill>
                  <a:srgbClr val="0000FF"/>
                </a:solidFill>
                <a:latin typeface="Consolas" panose="020B0609020204030204" pitchFamily="49" charset="0"/>
                <a:cs typeface="Consolas" panose="020B0609020204030204" pitchFamily="49" charset="0"/>
              </a:rPr>
              <a:t> *L)</a:t>
            </a:r>
            <a:endParaRPr kumimoji="1" lang="en-US" altLang="zh-CN" sz="1800" dirty="0">
              <a:solidFill>
                <a:srgbClr val="0000FF"/>
              </a:solidFill>
              <a:latin typeface="Consolas" panose="020B0609020204030204" pitchFamily="49" charset="0"/>
              <a:cs typeface="Consolas" panose="020B0609020204030204" pitchFamily="49" charset="0"/>
            </a:endParaRPr>
          </a:p>
          <a:p>
            <a:pPr algn="l"/>
            <a:r>
              <a:rPr kumimoji="1" lang="en-US" altLang="zh-CN" sz="1800">
                <a:solidFill>
                  <a:srgbClr val="0000FF"/>
                </a:solidFill>
                <a:latin typeface="Consolas" panose="020B0609020204030204" pitchFamily="49" charset="0"/>
                <a:cs typeface="Consolas" panose="020B0609020204030204" pitchFamily="49" charset="0"/>
              </a:rPr>
              <a:t>{  int </a:t>
            </a:r>
            <a:r>
              <a:rPr kumimoji="1" lang="en-US" altLang="zh-CN" sz="1800" dirty="0" err="1">
                <a:solidFill>
                  <a:srgbClr val="0000FF"/>
                </a:solidFill>
                <a:latin typeface="Consolas" panose="020B0609020204030204" pitchFamily="49" charset="0"/>
                <a:cs typeface="Consolas" panose="020B0609020204030204" pitchFamily="49" charset="0"/>
              </a:rPr>
              <a:t>i</a:t>
            </a:r>
            <a:r>
              <a:rPr kumimoji="1" lang="en-US" altLang="zh-CN" sz="1800" dirty="0">
                <a:solidFill>
                  <a:srgbClr val="0000FF"/>
                </a:solidFill>
                <a:latin typeface="Consolas" panose="020B0609020204030204" pitchFamily="49" charset="0"/>
                <a:cs typeface="Consolas" panose="020B0609020204030204" pitchFamily="49" charset="0"/>
              </a:rPr>
              <a:t>;</a:t>
            </a:r>
            <a:endParaRPr kumimoji="1" lang="en-US" altLang="zh-CN" sz="1800" dirty="0">
              <a:solidFill>
                <a:srgbClr val="0000FF"/>
              </a:solidFill>
              <a:latin typeface="Consolas" panose="020B0609020204030204" pitchFamily="49" charset="0"/>
              <a:cs typeface="Consolas" panose="020B0609020204030204" pitchFamily="49" charset="0"/>
            </a:endParaRPr>
          </a:p>
          <a:p>
            <a:pPr algn="l"/>
            <a:r>
              <a:rPr kumimoji="1" lang="en-US" altLang="zh-CN" sz="1800">
                <a:solidFill>
                  <a:srgbClr val="0000FF"/>
                </a:solidFill>
                <a:latin typeface="Consolas" panose="020B0609020204030204" pitchFamily="49" charset="0"/>
                <a:cs typeface="Consolas" panose="020B0609020204030204" pitchFamily="49" charset="0"/>
              </a:rPr>
              <a:t>   if </a:t>
            </a:r>
            <a:r>
              <a:rPr kumimoji="1" lang="en-US" altLang="zh-CN" sz="1800" dirty="0">
                <a:solidFill>
                  <a:srgbClr val="0000FF"/>
                </a:solidFill>
                <a:latin typeface="Consolas" panose="020B0609020204030204" pitchFamily="49" charset="0"/>
                <a:cs typeface="Consolas" panose="020B0609020204030204" pitchFamily="49" charset="0"/>
              </a:rPr>
              <a:t>(</a:t>
            </a:r>
            <a:r>
              <a:rPr kumimoji="1" lang="en-US" altLang="zh-CN" sz="1800" dirty="0" err="1">
                <a:solidFill>
                  <a:srgbClr val="0000FF"/>
                </a:solidFill>
                <a:latin typeface="Consolas" panose="020B0609020204030204" pitchFamily="49" charset="0"/>
                <a:cs typeface="Consolas" panose="020B0609020204030204" pitchFamily="49" charset="0"/>
              </a:rPr>
              <a:t>ListEmpty</a:t>
            </a:r>
            <a:r>
              <a:rPr kumimoji="1" lang="en-US" altLang="zh-CN" sz="1800" dirty="0">
                <a:solidFill>
                  <a:srgbClr val="0000FF"/>
                </a:solidFill>
                <a:latin typeface="Consolas" panose="020B0609020204030204" pitchFamily="49" charset="0"/>
                <a:cs typeface="Consolas" panose="020B0609020204030204" pitchFamily="49" charset="0"/>
              </a:rPr>
              <a:t>(L)) return;</a:t>
            </a:r>
            <a:endParaRPr kumimoji="1" lang="en-US" altLang="zh-CN" sz="1800" dirty="0">
              <a:solidFill>
                <a:srgbClr val="0000FF"/>
              </a:solidFill>
              <a:latin typeface="Consolas" panose="020B0609020204030204" pitchFamily="49" charset="0"/>
              <a:cs typeface="Consolas" panose="020B0609020204030204" pitchFamily="49" charset="0"/>
            </a:endParaRPr>
          </a:p>
          <a:p>
            <a:pPr algn="l"/>
            <a:r>
              <a:rPr kumimoji="1" lang="en-US" altLang="zh-CN" sz="1800">
                <a:solidFill>
                  <a:srgbClr val="0000FF"/>
                </a:solidFill>
                <a:latin typeface="Consolas" panose="020B0609020204030204" pitchFamily="49" charset="0"/>
                <a:cs typeface="Consolas" panose="020B0609020204030204" pitchFamily="49" charset="0"/>
              </a:rPr>
              <a:t>   for </a:t>
            </a:r>
            <a:r>
              <a:rPr kumimoji="1" lang="en-US" altLang="zh-CN" sz="1800" dirty="0">
                <a:solidFill>
                  <a:srgbClr val="0000FF"/>
                </a:solidFill>
                <a:latin typeface="Consolas" panose="020B0609020204030204" pitchFamily="49" charset="0"/>
                <a:cs typeface="Consolas" panose="020B0609020204030204" pitchFamily="49" charset="0"/>
              </a:rPr>
              <a:t>(</a:t>
            </a:r>
            <a:r>
              <a:rPr kumimoji="1" lang="en-US" altLang="zh-CN" sz="1800" dirty="0" err="1">
                <a:solidFill>
                  <a:srgbClr val="0000FF"/>
                </a:solidFill>
                <a:latin typeface="Consolas" panose="020B0609020204030204" pitchFamily="49" charset="0"/>
                <a:cs typeface="Consolas" panose="020B0609020204030204" pitchFamily="49" charset="0"/>
              </a:rPr>
              <a:t>i</a:t>
            </a:r>
            <a:r>
              <a:rPr kumimoji="1" lang="en-US" altLang="zh-CN" sz="1800" dirty="0">
                <a:solidFill>
                  <a:srgbClr val="0000FF"/>
                </a:solidFill>
                <a:latin typeface="Consolas" panose="020B0609020204030204" pitchFamily="49" charset="0"/>
                <a:cs typeface="Consolas" panose="020B0609020204030204" pitchFamily="49" charset="0"/>
              </a:rPr>
              <a:t>=</a:t>
            </a:r>
            <a:r>
              <a:rPr kumimoji="1" lang="en-US" altLang="zh-CN" sz="1800" dirty="0" err="1">
                <a:solidFill>
                  <a:srgbClr val="0000FF"/>
                </a:solidFill>
                <a:latin typeface="Consolas" panose="020B0609020204030204" pitchFamily="49" charset="0"/>
                <a:cs typeface="Consolas" panose="020B0609020204030204" pitchFamily="49" charset="0"/>
              </a:rPr>
              <a:t>0;i</a:t>
            </a:r>
            <a:r>
              <a:rPr kumimoji="1" lang="en-US" altLang="zh-CN" sz="1800" dirty="0">
                <a:solidFill>
                  <a:srgbClr val="0000FF"/>
                </a:solidFill>
                <a:latin typeface="Consolas" panose="020B0609020204030204" pitchFamily="49" charset="0"/>
                <a:cs typeface="Consolas" panose="020B0609020204030204" pitchFamily="49" charset="0"/>
              </a:rPr>
              <a:t>&lt;L-&gt;</a:t>
            </a:r>
            <a:r>
              <a:rPr kumimoji="1" lang="en-US" altLang="zh-CN" sz="1800" dirty="0" err="1">
                <a:solidFill>
                  <a:srgbClr val="0000FF"/>
                </a:solidFill>
                <a:latin typeface="Consolas" panose="020B0609020204030204" pitchFamily="49" charset="0"/>
                <a:cs typeface="Consolas" panose="020B0609020204030204" pitchFamily="49" charset="0"/>
              </a:rPr>
              <a:t>length;i</a:t>
            </a:r>
            <a:r>
              <a:rPr kumimoji="1" lang="en-US" altLang="zh-CN" sz="1800" dirty="0">
                <a:solidFill>
                  <a:srgbClr val="0000FF"/>
                </a:solidFill>
                <a:latin typeface="Consolas" panose="020B0609020204030204" pitchFamily="49" charset="0"/>
                <a:cs typeface="Consolas" panose="020B0609020204030204" pitchFamily="49" charset="0"/>
              </a:rPr>
              <a:t>++)</a:t>
            </a:r>
            <a:endParaRPr kumimoji="1" lang="en-US" altLang="zh-CN" sz="1800" dirty="0">
              <a:solidFill>
                <a:srgbClr val="0000FF"/>
              </a:solidFill>
              <a:latin typeface="Consolas" panose="020B0609020204030204" pitchFamily="49" charset="0"/>
              <a:cs typeface="Consolas" panose="020B0609020204030204" pitchFamily="49" charset="0"/>
            </a:endParaRPr>
          </a:p>
          <a:p>
            <a:pPr algn="l"/>
            <a:r>
              <a:rPr kumimoji="1" lang="en-US" altLang="zh-CN" sz="1800">
                <a:solidFill>
                  <a:srgbClr val="0000FF"/>
                </a:solidFill>
                <a:latin typeface="Consolas" panose="020B0609020204030204" pitchFamily="49" charset="0"/>
                <a:cs typeface="Consolas" panose="020B0609020204030204" pitchFamily="49" charset="0"/>
              </a:rPr>
              <a:t>      printf</a:t>
            </a:r>
            <a:r>
              <a:rPr kumimoji="1" lang="en-US" altLang="zh-CN" sz="1800" dirty="0">
                <a:solidFill>
                  <a:srgbClr val="0000FF"/>
                </a:solidFill>
                <a:latin typeface="Consolas" panose="020B0609020204030204" pitchFamily="49" charset="0"/>
                <a:cs typeface="Consolas" panose="020B0609020204030204" pitchFamily="49" charset="0"/>
              </a:rPr>
              <a:t>("%</a:t>
            </a:r>
            <a:r>
              <a:rPr kumimoji="1" lang="en-US" altLang="zh-CN" sz="1800" err="1">
                <a:solidFill>
                  <a:srgbClr val="0000FF"/>
                </a:solidFill>
                <a:latin typeface="Consolas" panose="020B0609020204030204" pitchFamily="49" charset="0"/>
                <a:cs typeface="Consolas" panose="020B0609020204030204" pitchFamily="49" charset="0"/>
              </a:rPr>
              <a:t>c</a:t>
            </a:r>
            <a:r>
              <a:rPr kumimoji="1" lang="en-US" altLang="zh-CN" sz="1800">
                <a:solidFill>
                  <a:srgbClr val="0000FF"/>
                </a:solidFill>
                <a:latin typeface="Consolas" panose="020B0609020204030204" pitchFamily="49" charset="0"/>
                <a:cs typeface="Consolas" panose="020B0609020204030204" pitchFamily="49" charset="0"/>
              </a:rPr>
              <a:t>"</a:t>
            </a:r>
            <a:r>
              <a:rPr kumimoji="1" lang="zh-CN" altLang="en-US" sz="1800">
                <a:solidFill>
                  <a:srgbClr val="0000FF"/>
                </a:solidFill>
                <a:latin typeface="Consolas" panose="020B0609020204030204" pitchFamily="49" charset="0"/>
                <a:cs typeface="Consolas" panose="020B0609020204030204" pitchFamily="49" charset="0"/>
              </a:rPr>
              <a:t>，</a:t>
            </a:r>
            <a:r>
              <a:rPr kumimoji="1" lang="en-US" altLang="zh-CN" sz="1800">
                <a:solidFill>
                  <a:srgbClr val="0000FF"/>
                </a:solidFill>
                <a:latin typeface="Consolas" panose="020B0609020204030204" pitchFamily="49" charset="0"/>
                <a:cs typeface="Consolas" panose="020B0609020204030204" pitchFamily="49" charset="0"/>
              </a:rPr>
              <a:t>L-</a:t>
            </a:r>
            <a:r>
              <a:rPr kumimoji="1" lang="en-US" altLang="zh-CN" sz="1800" dirty="0">
                <a:solidFill>
                  <a:srgbClr val="0000FF"/>
                </a:solidFill>
                <a:latin typeface="Consolas" panose="020B0609020204030204" pitchFamily="49" charset="0"/>
                <a:cs typeface="Consolas" panose="020B0609020204030204" pitchFamily="49" charset="0"/>
              </a:rPr>
              <a:t>&gt;data[</a:t>
            </a:r>
            <a:r>
              <a:rPr kumimoji="1" lang="en-US" altLang="zh-CN" sz="1800" dirty="0" err="1">
                <a:solidFill>
                  <a:srgbClr val="0000FF"/>
                </a:solidFill>
                <a:latin typeface="Consolas" panose="020B0609020204030204" pitchFamily="49" charset="0"/>
                <a:cs typeface="Consolas" panose="020B0609020204030204" pitchFamily="49" charset="0"/>
              </a:rPr>
              <a:t>i</a:t>
            </a:r>
            <a:r>
              <a:rPr kumimoji="1" lang="en-US" altLang="zh-CN" sz="1800" dirty="0">
                <a:solidFill>
                  <a:srgbClr val="0000FF"/>
                </a:solidFill>
                <a:latin typeface="Consolas" panose="020B0609020204030204" pitchFamily="49" charset="0"/>
                <a:cs typeface="Consolas" panose="020B0609020204030204" pitchFamily="49" charset="0"/>
              </a:rPr>
              <a:t>]);</a:t>
            </a:r>
            <a:endParaRPr kumimoji="1" lang="en-US" altLang="zh-CN" sz="1800" dirty="0">
              <a:solidFill>
                <a:srgbClr val="0000FF"/>
              </a:solidFill>
              <a:latin typeface="Consolas" panose="020B0609020204030204" pitchFamily="49" charset="0"/>
              <a:cs typeface="Consolas" panose="020B0609020204030204" pitchFamily="49" charset="0"/>
            </a:endParaRPr>
          </a:p>
          <a:p>
            <a:pPr algn="l"/>
            <a:r>
              <a:rPr kumimoji="1" lang="en-US" altLang="zh-CN" sz="1800">
                <a:solidFill>
                  <a:srgbClr val="0000FF"/>
                </a:solidFill>
                <a:latin typeface="Consolas" panose="020B0609020204030204" pitchFamily="49" charset="0"/>
                <a:cs typeface="Consolas" panose="020B0609020204030204" pitchFamily="49" charset="0"/>
              </a:rPr>
              <a:t>   printf</a:t>
            </a:r>
            <a:r>
              <a:rPr kumimoji="1" lang="en-US" altLang="zh-CN" sz="1800" dirty="0">
                <a:solidFill>
                  <a:srgbClr val="0000FF"/>
                </a:solidFill>
                <a:latin typeface="Consolas" panose="020B0609020204030204" pitchFamily="49" charset="0"/>
                <a:cs typeface="Consolas" panose="020B0609020204030204" pitchFamily="49" charset="0"/>
              </a:rPr>
              <a:t>("\n");</a:t>
            </a:r>
            <a:endParaRPr kumimoji="1" lang="en-US" altLang="zh-CN" sz="1800" dirty="0">
              <a:solidFill>
                <a:srgbClr val="0000FF"/>
              </a:solidFill>
              <a:latin typeface="Consolas" panose="020B0609020204030204" pitchFamily="49" charset="0"/>
              <a:cs typeface="Consolas" panose="020B0609020204030204" pitchFamily="49" charset="0"/>
            </a:endParaRPr>
          </a:p>
          <a:p>
            <a:pPr algn="l"/>
            <a:r>
              <a:rPr kumimoji="1" lang="en-US" altLang="zh-CN" sz="1800" dirty="0">
                <a:solidFill>
                  <a:srgbClr val="0000FF"/>
                </a:solidFill>
                <a:latin typeface="Consolas" panose="020B0609020204030204" pitchFamily="49" charset="0"/>
                <a:cs typeface="Consolas" panose="020B0609020204030204" pitchFamily="49" charset="0"/>
              </a:rPr>
              <a:t>} </a:t>
            </a:r>
            <a:endParaRPr lang="en-US" altLang="zh-CN" sz="1800" dirty="0">
              <a:solidFill>
                <a:srgbClr val="0000FF"/>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053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05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928662" y="1428736"/>
            <a:ext cx="5805480" cy="2434101"/>
          </a:xfrm>
          <a:prstGeom prst="rect">
            <a:avLst/>
          </a:prstGeom>
          <a:scene3d>
            <a:camera prst="perspectiveFron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kumimoji="1" lang="en-US" altLang="zh-CN" sz="1800" dirty="0" err="1">
                <a:solidFill>
                  <a:srgbClr val="0000FF"/>
                </a:solidFill>
                <a:latin typeface="Consolas" panose="020B0609020204030204" pitchFamily="49" charset="0"/>
                <a:ea typeface="宋体" panose="02010600030101010101" pitchFamily="2" charset="-122"/>
                <a:cs typeface="Consolas" panose="020B0609020204030204" pitchFamily="49" charset="0"/>
              </a:rPr>
              <a:t>bool</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 </a:t>
            </a:r>
            <a:r>
              <a:rPr kumimoji="1" lang="en-US" altLang="zh-CN" sz="1800" dirty="0" err="1">
                <a:solidFill>
                  <a:srgbClr val="FF0000"/>
                </a:solidFill>
                <a:effectLst>
                  <a:outerShdw blurRad="38100" dist="38100" dir="2700000" algn="tl">
                    <a:srgbClr val="000000">
                      <a:alpha val="43137"/>
                    </a:srgbClr>
                  </a:outerShdw>
                </a:effectLst>
                <a:latin typeface="Consolas" panose="020B0609020204030204" pitchFamily="49" charset="0"/>
                <a:ea typeface="宋体" panose="02010600030101010101" pitchFamily="2" charset="-122"/>
                <a:cs typeface="Consolas" panose="020B0609020204030204" pitchFamily="49" charset="0"/>
              </a:rPr>
              <a:t>GetElem</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宋体" panose="02010600030101010101" pitchFamily="2" charset="-122"/>
                <a:cs typeface="Consolas" panose="020B0609020204030204" pitchFamily="49" charset="0"/>
              </a:rPr>
              <a:t>SqList</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 </a:t>
            </a: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*L</a:t>
            </a:r>
            <a:r>
              <a:rPr kumimoji="1" lang="zh-CN" altLang="en-US" sz="180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int i</a:t>
            </a:r>
            <a:r>
              <a:rPr kumimoji="1" lang="zh-CN" altLang="en-US" sz="180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ElemType </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&amp;e)</a:t>
            </a:r>
            <a:endPar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a:p>
            <a:pPr algn="just">
              <a:lnSpc>
                <a:spcPct val="90000"/>
              </a:lnSpc>
              <a:spcBef>
                <a:spcPct val="50000"/>
              </a:spcBef>
            </a:pP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     </a:t>
            </a:r>
            <a:endPar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endParaRPr>
          </a:p>
          <a:p>
            <a:pPr algn="just">
              <a:lnSpc>
                <a:spcPct val="90000"/>
              </a:lnSpc>
              <a:spcBef>
                <a:spcPct val="50000"/>
              </a:spcBef>
            </a:pP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   if </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宋体" panose="02010600030101010101" pitchFamily="2" charset="-122"/>
                <a:cs typeface="Consolas" panose="020B0609020204030204" pitchFamily="49" charset="0"/>
              </a:rPr>
              <a:t>i</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&lt;1 || </a:t>
            </a:r>
            <a:r>
              <a:rPr kumimoji="1" lang="en-US" altLang="zh-CN" sz="1800" dirty="0" err="1">
                <a:solidFill>
                  <a:srgbClr val="0000FF"/>
                </a:solidFill>
                <a:latin typeface="Consolas" panose="020B0609020204030204" pitchFamily="49" charset="0"/>
                <a:ea typeface="宋体" panose="02010600030101010101" pitchFamily="2" charset="-122"/>
                <a:cs typeface="Consolas" panose="020B0609020204030204" pitchFamily="49" charset="0"/>
              </a:rPr>
              <a:t>i</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&gt;L-&gt;length)  return false;</a:t>
            </a:r>
            <a:endPar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a:p>
            <a:pPr algn="just">
              <a:lnSpc>
                <a:spcPct val="90000"/>
              </a:lnSpc>
              <a:spcBef>
                <a:spcPct val="50000"/>
              </a:spcBef>
            </a:pP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   e=L-</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&gt;</a:t>
            </a:r>
            <a:r>
              <a:rPr kumimoji="1" lang="en-US" altLang="zh-CN" sz="1800" dirty="0">
                <a:solidFill>
                  <a:srgbClr val="7030A0"/>
                </a:solidFill>
                <a:latin typeface="Consolas" panose="020B0609020204030204" pitchFamily="49" charset="0"/>
                <a:ea typeface="宋体" panose="02010600030101010101" pitchFamily="2" charset="-122"/>
                <a:cs typeface="Consolas" panose="020B0609020204030204" pitchFamily="49" charset="0"/>
              </a:rPr>
              <a:t>data[</a:t>
            </a:r>
            <a:r>
              <a:rPr kumimoji="1" lang="en-US" altLang="zh-CN" sz="1800" dirty="0" err="1">
                <a:solidFill>
                  <a:srgbClr val="7030A0"/>
                </a:solidFill>
                <a:latin typeface="Consolas" panose="020B0609020204030204" pitchFamily="49" charset="0"/>
                <a:ea typeface="宋体" panose="02010600030101010101" pitchFamily="2" charset="-122"/>
                <a:cs typeface="Consolas" panose="020B0609020204030204" pitchFamily="49" charset="0"/>
              </a:rPr>
              <a:t>i</a:t>
            </a:r>
            <a:r>
              <a:rPr kumimoji="1" lang="en-US" altLang="zh-CN" sz="1800" dirty="0">
                <a:solidFill>
                  <a:srgbClr val="7030A0"/>
                </a:solidFill>
                <a:latin typeface="Consolas" panose="020B0609020204030204" pitchFamily="49" charset="0"/>
                <a:ea typeface="宋体" panose="02010600030101010101" pitchFamily="2" charset="-122"/>
                <a:cs typeface="Consolas" panose="020B0609020204030204" pitchFamily="49" charset="0"/>
              </a:rPr>
              <a:t>-1]</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a:p>
            <a:pPr algn="just">
              <a:lnSpc>
                <a:spcPct val="90000"/>
              </a:lnSpc>
              <a:spcBef>
                <a:spcPct val="50000"/>
              </a:spcBef>
            </a:pP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   return </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true;</a:t>
            </a:r>
            <a:endPar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a:p>
            <a:pPr algn="just">
              <a:lnSpc>
                <a:spcPct val="90000"/>
              </a:lnSpc>
              <a:spcBef>
                <a:spcPct val="50000"/>
              </a:spcBef>
            </a:pP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1800" dirty="0">
                <a:solidFill>
                  <a:srgbClr val="0000FF"/>
                </a:solidFill>
                <a:latin typeface="Consolas" panose="020B0609020204030204" pitchFamily="49" charset="0"/>
                <a:cs typeface="Consolas" panose="020B0609020204030204" pitchFamily="49" charset="0"/>
              </a:rPr>
              <a:t>  </a:t>
            </a:r>
            <a:endParaRPr kumimoji="1" lang="en-US" altLang="zh-CN" sz="1800" dirty="0">
              <a:solidFill>
                <a:srgbClr val="0000FF"/>
              </a:solidFill>
              <a:latin typeface="Consolas" panose="020B0609020204030204" pitchFamily="49" charset="0"/>
              <a:cs typeface="Consolas" panose="020B0609020204030204" pitchFamily="49" charset="0"/>
            </a:endParaRPr>
          </a:p>
        </p:txBody>
      </p:sp>
      <p:sp>
        <p:nvSpPr>
          <p:cNvPr id="69637" name="Text Box 1029"/>
          <p:cNvSpPr txBox="1">
            <a:spLocks noChangeArrowheads="1"/>
          </p:cNvSpPr>
          <p:nvPr/>
        </p:nvSpPr>
        <p:spPr bwMode="auto">
          <a:xfrm>
            <a:off x="323850" y="188913"/>
            <a:ext cx="8462992" cy="923330"/>
          </a:xfrm>
          <a:prstGeom prst="rect">
            <a:avLst/>
          </a:prstGeom>
          <a:noFill/>
          <a:ln w="9525">
            <a:noFill/>
            <a:miter lim="800000"/>
          </a:ln>
          <a:effectLst/>
        </p:spPr>
        <p:txBody>
          <a:bodyPr wrap="square">
            <a:spAutoFit/>
          </a:bodyPr>
          <a:lstStyle/>
          <a:p>
            <a:pPr algn="l"/>
            <a:r>
              <a:rPr kumimoji="1" lang="zh-CN" altLang="en-US"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6</a:t>
            </a:r>
            <a:r>
              <a:rPr kumimoji="1" lang="zh-CN" altLang="en-US"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）求某个数据元素</a:t>
            </a:r>
            <a:r>
              <a:rPr kumimoji="1" lang="zh-CN" altLang="en-US" sz="2400">
                <a:solidFill>
                  <a:srgbClr val="FF3300"/>
                </a:solidFill>
                <a:latin typeface="Consolas" panose="020B0609020204030204" pitchFamily="49" charset="0"/>
                <a:ea typeface="微软雅黑" panose="020B0503020204020204" pitchFamily="34" charset="-122"/>
                <a:cs typeface="Consolas" panose="020B0609020204030204" pitchFamily="49" charset="0"/>
              </a:rPr>
              <a:t>值</a:t>
            </a:r>
            <a:r>
              <a:rPr kumimoji="1" lang="en-US" altLang="zh-CN" sz="2400">
                <a:solidFill>
                  <a:srgbClr val="FF3300"/>
                </a:solidFill>
                <a:latin typeface="Consolas" panose="020B0609020204030204" pitchFamily="49" charset="0"/>
                <a:ea typeface="微软雅黑" panose="020B0503020204020204" pitchFamily="34" charset="-122"/>
                <a:cs typeface="Consolas" panose="020B0609020204030204" pitchFamily="49" charset="0"/>
              </a:rPr>
              <a:t>GetElem(L</a:t>
            </a:r>
            <a:r>
              <a:rPr kumimoji="1" lang="zh-CN" altLang="en-US" sz="240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sz="240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a:solidFill>
                  <a:srgbClr val="FF3300"/>
                </a:solidFill>
                <a:latin typeface="Consolas" panose="020B0609020204030204" pitchFamily="49" charset="0"/>
                <a:ea typeface="微软雅黑" panose="020B0503020204020204" pitchFamily="34" charset="-122"/>
                <a:cs typeface="Consolas" panose="020B0609020204030204" pitchFamily="49" charset="0"/>
              </a:rPr>
              <a:t>e</a:t>
            </a:r>
            <a:r>
              <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l"/>
            <a:r>
              <a:rPr kumimoji="1" lang="en-US" altLang="zh-CN">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a:latin typeface="Consolas" panose="020B0609020204030204" pitchFamily="49" charset="0"/>
                <a:ea typeface="楷体" panose="02010609060101010101" pitchFamily="49" charset="-122"/>
                <a:cs typeface="Consolas" panose="020B0609020204030204" pitchFamily="49" charset="0"/>
              </a:rPr>
              <a:t>该</a:t>
            </a:r>
            <a:r>
              <a:rPr kumimoji="1" lang="zh-CN" altLang="en-US" dirty="0">
                <a:latin typeface="Consolas" panose="020B0609020204030204" pitchFamily="49" charset="0"/>
                <a:ea typeface="楷体" panose="02010609060101010101" pitchFamily="49" charset="-122"/>
                <a:cs typeface="Consolas" panose="020B0609020204030204" pitchFamily="49" charset="0"/>
              </a:rPr>
              <a:t>运算返回</a:t>
            </a:r>
            <a:r>
              <a:rPr kumimoji="1" lang="en-US" altLang="zh-CN" dirty="0">
                <a:latin typeface="Consolas" panose="020B0609020204030204" pitchFamily="49" charset="0"/>
                <a:ea typeface="楷体" panose="02010609060101010101" pitchFamily="49" charset="-122"/>
                <a:cs typeface="Consolas" panose="020B0609020204030204" pitchFamily="49" charset="0"/>
              </a:rPr>
              <a:t>L</a:t>
            </a:r>
            <a:r>
              <a:rPr kumimoji="1" lang="zh-CN" altLang="en-US" dirty="0">
                <a:latin typeface="Consolas" panose="020B0609020204030204" pitchFamily="49" charset="0"/>
                <a:ea typeface="楷体" panose="02010609060101010101" pitchFamily="49" charset="-122"/>
                <a:cs typeface="Consolas" panose="020B0609020204030204" pitchFamily="49" charset="0"/>
              </a:rPr>
              <a:t>中第 </a:t>
            </a:r>
            <a:r>
              <a:rPr kumimoji="1" lang="en-US" altLang="zh-CN" i="1" dirty="0" err="1">
                <a:latin typeface="Consolas" panose="020B0609020204030204" pitchFamily="49" charset="0"/>
                <a:ea typeface="楷体" panose="02010609060101010101" pitchFamily="49" charset="-122"/>
                <a:cs typeface="Consolas" panose="020B0609020204030204" pitchFamily="49" charset="0"/>
              </a:rPr>
              <a:t>i</a:t>
            </a:r>
            <a:r>
              <a:rPr kumimoji="1" lang="zh-CN" altLang="en-US" dirty="0">
                <a:latin typeface="Consolas" panose="020B0609020204030204" pitchFamily="49" charset="0"/>
                <a:ea typeface="楷体" panose="02010609060101010101" pitchFamily="49" charset="-122"/>
                <a:cs typeface="Consolas" panose="020B0609020204030204" pitchFamily="49" charset="0"/>
              </a:rPr>
              <a:t>（</a:t>
            </a:r>
            <a:r>
              <a:rPr kumimoji="1" lang="en-US" altLang="zh-CN" dirty="0" err="1">
                <a:latin typeface="Consolas" panose="020B0609020204030204" pitchFamily="49" charset="0"/>
                <a:ea typeface="楷体" panose="02010609060101010101" pitchFamily="49" charset="-122"/>
                <a:cs typeface="Consolas" panose="020B0609020204030204" pitchFamily="49" charset="0"/>
              </a:rPr>
              <a:t>1</a:t>
            </a:r>
            <a:r>
              <a:rPr kumimoji="1" lang="en-US" altLang="zh-CN" dirty="0" err="1">
                <a:latin typeface="Consolas" panose="020B0609020204030204" pitchFamily="49" charset="0"/>
                <a:ea typeface="+mj-ea"/>
                <a:cs typeface="Consolas" panose="020B0609020204030204" pitchFamily="49" charset="0"/>
              </a:rPr>
              <a:t>≤</a:t>
            </a:r>
            <a:r>
              <a:rPr kumimoji="1" lang="en-US" altLang="zh-CN" i="1" dirty="0" err="1">
                <a:latin typeface="Consolas" panose="020B0609020204030204" pitchFamily="49" charset="0"/>
                <a:ea typeface="楷体" panose="02010609060101010101" pitchFamily="49" charset="-122"/>
                <a:cs typeface="Consolas" panose="020B0609020204030204" pitchFamily="49" charset="0"/>
              </a:rPr>
              <a:t>i</a:t>
            </a:r>
            <a:r>
              <a:rPr kumimoji="1" lang="en-US" altLang="zh-CN" dirty="0" err="1">
                <a:latin typeface="Consolas" panose="020B0609020204030204" pitchFamily="49" charset="0"/>
                <a:ea typeface="+mn-ea"/>
                <a:cs typeface="Consolas" panose="020B0609020204030204" pitchFamily="49" charset="0"/>
              </a:rPr>
              <a:t>≤</a:t>
            </a:r>
            <a:r>
              <a:rPr kumimoji="1" lang="en-US" altLang="zh-CN" dirty="0" err="1">
                <a:latin typeface="Consolas" panose="020B0609020204030204" pitchFamily="49" charset="0"/>
                <a:ea typeface="楷体" panose="02010609060101010101" pitchFamily="49" charset="-122"/>
                <a:cs typeface="Consolas" panose="020B0609020204030204" pitchFamily="49" charset="0"/>
              </a:rPr>
              <a:t>ListLength</a:t>
            </a:r>
            <a:r>
              <a:rPr kumimoji="1" lang="en-US" altLang="zh-CN" dirty="0">
                <a:latin typeface="Consolas" panose="020B0609020204030204" pitchFamily="49" charset="0"/>
                <a:ea typeface="楷体" panose="02010609060101010101" pitchFamily="49" charset="-122"/>
                <a:cs typeface="Consolas" panose="020B0609020204030204" pitchFamily="49" charset="0"/>
              </a:rPr>
              <a:t>(L)</a:t>
            </a:r>
            <a:r>
              <a:rPr kumimoji="1" lang="zh-CN" altLang="en-US" dirty="0">
                <a:latin typeface="Consolas" panose="020B0609020204030204" pitchFamily="49" charset="0"/>
                <a:ea typeface="楷体" panose="02010609060101010101" pitchFamily="49" charset="-122"/>
                <a:cs typeface="Consolas" panose="020B0609020204030204" pitchFamily="49" charset="0"/>
              </a:rPr>
              <a:t>）个元素</a:t>
            </a:r>
            <a:r>
              <a:rPr kumimoji="1" lang="zh-CN" altLang="en-US">
                <a:latin typeface="Consolas" panose="020B0609020204030204" pitchFamily="49" charset="0"/>
                <a:ea typeface="楷体" panose="02010609060101010101" pitchFamily="49" charset="-122"/>
                <a:cs typeface="Consolas" panose="020B0609020204030204" pitchFamily="49" charset="0"/>
              </a:rPr>
              <a:t>的值，存放</a:t>
            </a:r>
            <a:r>
              <a:rPr kumimoji="1" lang="zh-CN" altLang="en-US" dirty="0">
                <a:latin typeface="Consolas" panose="020B0609020204030204" pitchFamily="49" charset="0"/>
                <a:ea typeface="楷体" panose="02010609060101010101" pitchFamily="49" charset="-122"/>
                <a:cs typeface="Consolas" panose="020B0609020204030204" pitchFamily="49" charset="0"/>
              </a:rPr>
              <a:t>在</a:t>
            </a:r>
            <a:r>
              <a:rPr kumimoji="1" lang="en-US" altLang="zh-CN" i="1" dirty="0">
                <a:latin typeface="Consolas" panose="020B0609020204030204" pitchFamily="49" charset="0"/>
                <a:ea typeface="楷体" panose="02010609060101010101" pitchFamily="49" charset="-122"/>
                <a:cs typeface="Consolas" panose="020B0609020204030204" pitchFamily="49" charset="0"/>
              </a:rPr>
              <a:t>e</a:t>
            </a:r>
            <a:r>
              <a:rPr kumimoji="1" lang="zh-CN" altLang="en-US" dirty="0">
                <a:latin typeface="Consolas" panose="020B0609020204030204" pitchFamily="49" charset="0"/>
                <a:ea typeface="楷体" panose="02010609060101010101" pitchFamily="49" charset="-122"/>
                <a:cs typeface="Consolas" panose="020B0609020204030204" pitchFamily="49" charset="0"/>
              </a:rPr>
              <a:t>中。</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grpSp>
        <p:nvGrpSpPr>
          <p:cNvPr id="8" name="组合 7"/>
          <p:cNvGrpSpPr/>
          <p:nvPr/>
        </p:nvGrpSpPr>
        <p:grpSpPr>
          <a:xfrm>
            <a:off x="1285852" y="4357694"/>
            <a:ext cx="4968875" cy="1431019"/>
            <a:chOff x="1285852" y="4286256"/>
            <a:chExt cx="4968875" cy="1431019"/>
          </a:xfrm>
        </p:grpSpPr>
        <p:sp>
          <p:nvSpPr>
            <p:cNvPr id="69635" name="Text Box 1027"/>
            <p:cNvSpPr txBox="1">
              <a:spLocks noChangeArrowheads="1"/>
            </p:cNvSpPr>
            <p:nvPr/>
          </p:nvSpPr>
          <p:spPr bwMode="auto">
            <a:xfrm>
              <a:off x="1357290" y="5286388"/>
              <a:ext cx="4176713" cy="430887"/>
            </a:xfrm>
            <a:prstGeom prst="rect">
              <a:avLst/>
            </a:prstGeom>
            <a:noFill/>
            <a:ln w="9525">
              <a:noFill/>
              <a:miter lim="800000"/>
            </a:ln>
            <a:effectLst/>
          </p:spPr>
          <p:txBody>
            <a:bodyPr>
              <a:spAutoFit/>
            </a:bodyPr>
            <a:lstStyle/>
            <a:p>
              <a:pPr algn="l">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体现顺序表的</a:t>
              </a:r>
              <a:r>
                <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随机存取特性</a:t>
              </a:r>
              <a:endPar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9638" name="Text Box 1030"/>
            <p:cNvSpPr txBox="1">
              <a:spLocks noChangeArrowheads="1"/>
            </p:cNvSpPr>
            <p:nvPr/>
          </p:nvSpPr>
          <p:spPr bwMode="auto">
            <a:xfrm>
              <a:off x="1285852" y="4286256"/>
              <a:ext cx="4968875" cy="430887"/>
            </a:xfrm>
            <a:prstGeom prst="rect">
              <a:avLst/>
            </a:prstGeom>
            <a:noFill/>
            <a:ln w="9525">
              <a:noFill/>
              <a:miter lim="800000"/>
            </a:ln>
            <a:effectLst/>
          </p:spPr>
          <p:txBody>
            <a:bodyPr>
              <a:spAutoFit/>
            </a:bodyPr>
            <a:lstStyle/>
            <a:p>
              <a:pPr algn="just">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本算法的时间复杂度为</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O(1)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r>
                <a:rPr kumimoji="1" lang="zh-CN" altLang="en-US" sz="22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7" name="下箭头 6"/>
            <p:cNvSpPr/>
            <p:nvPr/>
          </p:nvSpPr>
          <p:spPr>
            <a:xfrm>
              <a:off x="3214678" y="4786322"/>
              <a:ext cx="214314" cy="50006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000100" y="1928802"/>
            <a:ext cx="5786478" cy="265570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kumimoji="1" lang="en-US" altLang="zh-CN" sz="1800" dirty="0" err="1">
                <a:solidFill>
                  <a:srgbClr val="0000FF"/>
                </a:solidFill>
                <a:latin typeface="Consolas" panose="020B0609020204030204" pitchFamily="49" charset="0"/>
                <a:ea typeface="宋体" panose="02010600030101010101" pitchFamily="2" charset="-122"/>
                <a:cs typeface="Consolas" panose="020B0609020204030204" pitchFamily="49" charset="0"/>
              </a:rPr>
              <a:t>int</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 </a:t>
            </a:r>
            <a:r>
              <a:rPr kumimoji="1" lang="en-US" altLang="zh-CN" sz="1800" dirty="0" err="1">
                <a:solidFill>
                  <a:srgbClr val="FF0000"/>
                </a:solidFill>
                <a:effectLst>
                  <a:outerShdw blurRad="38100" dist="38100" dir="2700000" algn="tl">
                    <a:srgbClr val="000000">
                      <a:alpha val="43137"/>
                    </a:srgbClr>
                  </a:outerShdw>
                </a:effectLst>
                <a:latin typeface="Consolas" panose="020B0609020204030204" pitchFamily="49" charset="0"/>
                <a:ea typeface="宋体" panose="02010600030101010101" pitchFamily="2" charset="-122"/>
                <a:cs typeface="Consolas" panose="020B0609020204030204" pitchFamily="49" charset="0"/>
              </a:rPr>
              <a:t>LocateElem</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宋体" panose="02010600030101010101" pitchFamily="2" charset="-122"/>
                <a:cs typeface="Consolas" panose="020B0609020204030204" pitchFamily="49" charset="0"/>
              </a:rPr>
              <a:t>SqList</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 </a:t>
            </a: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*L</a:t>
            </a:r>
            <a:r>
              <a:rPr kumimoji="1" lang="zh-CN" altLang="en-US" sz="180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ElemType </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e)</a:t>
            </a:r>
            <a:endPar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a:p>
            <a:pPr algn="just">
              <a:lnSpc>
                <a:spcPct val="80000"/>
              </a:lnSpc>
              <a:spcBef>
                <a:spcPct val="50000"/>
              </a:spcBef>
            </a:pP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  int </a:t>
            </a:r>
            <a:r>
              <a:rPr kumimoji="1" lang="en-US" altLang="zh-CN" sz="1800" dirty="0" err="1">
                <a:solidFill>
                  <a:srgbClr val="0000FF"/>
                </a:solidFill>
                <a:latin typeface="Consolas" panose="020B0609020204030204" pitchFamily="49" charset="0"/>
                <a:ea typeface="宋体" panose="02010600030101010101" pitchFamily="2" charset="-122"/>
                <a:cs typeface="Consolas" panose="020B0609020204030204" pitchFamily="49" charset="0"/>
              </a:rPr>
              <a:t>i</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=0;</a:t>
            </a:r>
            <a:endPar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a:p>
            <a:pPr algn="just">
              <a:lnSpc>
                <a:spcPct val="80000"/>
              </a:lnSpc>
              <a:spcBef>
                <a:spcPct val="50000"/>
              </a:spcBef>
            </a:pP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   while </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1800" dirty="0" err="1">
                <a:solidFill>
                  <a:srgbClr val="FF00FF"/>
                </a:solidFill>
                <a:latin typeface="Consolas" panose="020B0609020204030204" pitchFamily="49" charset="0"/>
                <a:ea typeface="宋体" panose="02010600030101010101" pitchFamily="2" charset="-122"/>
                <a:cs typeface="Consolas" panose="020B0609020204030204" pitchFamily="49" charset="0"/>
              </a:rPr>
              <a:t>i</a:t>
            </a:r>
            <a:r>
              <a:rPr kumimoji="1" lang="en-US" altLang="zh-CN" sz="1800" dirty="0">
                <a:solidFill>
                  <a:srgbClr val="FF00FF"/>
                </a:solidFill>
                <a:latin typeface="Consolas" panose="020B0609020204030204" pitchFamily="49" charset="0"/>
                <a:ea typeface="宋体" panose="02010600030101010101" pitchFamily="2" charset="-122"/>
                <a:cs typeface="Consolas" panose="020B0609020204030204" pitchFamily="49" charset="0"/>
              </a:rPr>
              <a:t>&lt;L-&gt;length</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 &amp;&amp; </a:t>
            </a:r>
            <a:r>
              <a:rPr kumimoji="1" lang="en-US" altLang="zh-CN" sz="1800" dirty="0">
                <a:solidFill>
                  <a:srgbClr val="FF00FF"/>
                </a:solidFill>
                <a:latin typeface="Consolas" panose="020B0609020204030204" pitchFamily="49" charset="0"/>
                <a:ea typeface="宋体" panose="02010600030101010101" pitchFamily="2" charset="-122"/>
                <a:cs typeface="Consolas" panose="020B0609020204030204" pitchFamily="49" charset="0"/>
              </a:rPr>
              <a:t>L-&gt;data[</a:t>
            </a:r>
            <a:r>
              <a:rPr kumimoji="1" lang="en-US" altLang="zh-CN" sz="1800" dirty="0" err="1">
                <a:solidFill>
                  <a:srgbClr val="FF00FF"/>
                </a:solidFill>
                <a:latin typeface="Consolas" panose="020B0609020204030204" pitchFamily="49" charset="0"/>
                <a:ea typeface="宋体" panose="02010600030101010101" pitchFamily="2" charset="-122"/>
                <a:cs typeface="Consolas" panose="020B0609020204030204" pitchFamily="49" charset="0"/>
              </a:rPr>
              <a:t>i</a:t>
            </a:r>
            <a:r>
              <a:rPr kumimoji="1" lang="en-US" altLang="zh-CN" sz="1800" dirty="0">
                <a:solidFill>
                  <a:srgbClr val="FF00FF"/>
                </a:solidFill>
                <a:latin typeface="Consolas" panose="020B0609020204030204" pitchFamily="49" charset="0"/>
                <a:ea typeface="宋体" panose="02010600030101010101" pitchFamily="2" charset="-122"/>
                <a:cs typeface="Consolas" panose="020B0609020204030204" pitchFamily="49" charset="0"/>
              </a:rPr>
              <a:t>]!=e</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a:p>
            <a:pPr algn="just">
              <a:lnSpc>
                <a:spcPct val="80000"/>
              </a:lnSpc>
              <a:spcBef>
                <a:spcPct val="50000"/>
              </a:spcBef>
            </a:pP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      i</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a:p>
            <a:pPr algn="just">
              <a:lnSpc>
                <a:spcPct val="80000"/>
              </a:lnSpc>
              <a:spcBef>
                <a:spcPct val="50000"/>
              </a:spcBef>
            </a:pP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   if </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宋体" panose="02010600030101010101" pitchFamily="2" charset="-122"/>
                <a:cs typeface="Consolas" panose="020B0609020204030204" pitchFamily="49" charset="0"/>
              </a:rPr>
              <a:t>i</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&gt;=L-&gt;length)  return 0;</a:t>
            </a:r>
            <a:endPar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a:p>
            <a:pPr algn="just">
              <a:lnSpc>
                <a:spcPct val="80000"/>
              </a:lnSpc>
              <a:spcBef>
                <a:spcPct val="50000"/>
              </a:spcBef>
            </a:pP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   else  </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return </a:t>
            </a:r>
            <a:r>
              <a:rPr kumimoji="1" lang="en-US" altLang="zh-CN" sz="1800" dirty="0" err="1">
                <a:solidFill>
                  <a:srgbClr val="0000FF"/>
                </a:solidFill>
                <a:latin typeface="Consolas" panose="020B0609020204030204" pitchFamily="49" charset="0"/>
                <a:ea typeface="宋体" panose="02010600030101010101" pitchFamily="2" charset="-122"/>
                <a:cs typeface="Consolas" panose="020B0609020204030204" pitchFamily="49" charset="0"/>
              </a:rPr>
              <a:t>i+1</a:t>
            </a:r>
            <a:r>
              <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a:p>
            <a:pPr algn="just">
              <a:lnSpc>
                <a:spcPct val="80000"/>
              </a:lnSpc>
              <a:spcBef>
                <a:spcPct val="50000"/>
              </a:spcBef>
            </a:pPr>
            <a:r>
              <a:rPr kumimoji="1" lang="en-US" altLang="zh-CN" sz="180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9459" name="Text Box 3"/>
          <p:cNvSpPr txBox="1">
            <a:spLocks noChangeArrowheads="1"/>
          </p:cNvSpPr>
          <p:nvPr/>
        </p:nvSpPr>
        <p:spPr bwMode="auto">
          <a:xfrm>
            <a:off x="323850" y="260350"/>
            <a:ext cx="8135938" cy="1231106"/>
          </a:xfrm>
          <a:prstGeom prst="rect">
            <a:avLst/>
          </a:prstGeom>
          <a:noFill/>
          <a:ln w="9525">
            <a:noFill/>
            <a:miter lim="800000"/>
          </a:ln>
          <a:effectLst/>
        </p:spPr>
        <p:txBody>
          <a:bodyPr>
            <a:spAutoFit/>
          </a:bodyPr>
          <a:lstStyle/>
          <a:p>
            <a:pPr algn="l"/>
            <a:r>
              <a:rPr kumimoji="1" lang="zh-CN" altLang="en-US"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7</a:t>
            </a:r>
            <a:r>
              <a:rPr kumimoji="1" lang="zh-CN" altLang="en-US"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）按元素值</a:t>
            </a:r>
            <a:r>
              <a:rPr kumimoji="1" lang="zh-CN" altLang="en-US" sz="2400">
                <a:solidFill>
                  <a:srgbClr val="FF3300"/>
                </a:solidFill>
                <a:latin typeface="Consolas" panose="020B0609020204030204" pitchFamily="49" charset="0"/>
                <a:ea typeface="微软雅黑" panose="020B0503020204020204" pitchFamily="34" charset="-122"/>
                <a:cs typeface="Consolas" panose="020B0609020204030204" pitchFamily="49" charset="0"/>
              </a:rPr>
              <a:t>查找</a:t>
            </a:r>
            <a:r>
              <a:rPr kumimoji="1" lang="en-US" altLang="zh-CN" sz="2400">
                <a:solidFill>
                  <a:srgbClr val="FF3300"/>
                </a:solidFill>
                <a:latin typeface="Consolas" panose="020B0609020204030204" pitchFamily="49" charset="0"/>
                <a:ea typeface="微软雅黑" panose="020B0503020204020204" pitchFamily="34" charset="-122"/>
                <a:cs typeface="Consolas" panose="020B0609020204030204" pitchFamily="49" charset="0"/>
              </a:rPr>
              <a:t>LocateElem(L</a:t>
            </a:r>
            <a:r>
              <a:rPr kumimoji="1" lang="zh-CN" altLang="en-US" sz="240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a:solidFill>
                  <a:srgbClr val="FF3300"/>
                </a:solidFill>
                <a:latin typeface="Consolas" panose="020B0609020204030204" pitchFamily="49" charset="0"/>
                <a:ea typeface="微软雅黑" panose="020B0503020204020204" pitchFamily="34" charset="-122"/>
                <a:cs typeface="Consolas" panose="020B0609020204030204" pitchFamily="49" charset="0"/>
              </a:rPr>
              <a:t>e</a:t>
            </a:r>
            <a:r>
              <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l"/>
            <a:r>
              <a:rPr kumimoji="1" lang="en-US" altLang="zh-CN">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a:latin typeface="Consolas" panose="020B0609020204030204" pitchFamily="49" charset="0"/>
                <a:ea typeface="楷体" panose="02010609060101010101" pitchFamily="49" charset="-122"/>
                <a:cs typeface="Consolas" panose="020B0609020204030204" pitchFamily="49" charset="0"/>
              </a:rPr>
              <a:t>该</a:t>
            </a:r>
            <a:r>
              <a:rPr kumimoji="1" lang="zh-CN" altLang="en-US" dirty="0">
                <a:latin typeface="Consolas" panose="020B0609020204030204" pitchFamily="49" charset="0"/>
                <a:ea typeface="楷体" panose="02010609060101010101" pitchFamily="49" charset="-122"/>
                <a:cs typeface="Consolas" panose="020B0609020204030204" pitchFamily="49" charset="0"/>
              </a:rPr>
              <a:t>运算顺序查找第</a:t>
            </a:r>
            <a:r>
              <a:rPr kumimoji="1" lang="en-US" altLang="zh-CN" dirty="0">
                <a:latin typeface="Consolas" panose="020B0609020204030204" pitchFamily="49" charset="0"/>
                <a:ea typeface="楷体" panose="02010609060101010101" pitchFamily="49" charset="-122"/>
                <a:cs typeface="Consolas" panose="020B0609020204030204" pitchFamily="49" charset="0"/>
              </a:rPr>
              <a:t>1</a:t>
            </a:r>
            <a:r>
              <a:rPr kumimoji="1" lang="zh-CN" altLang="en-US" dirty="0">
                <a:latin typeface="Consolas" panose="020B0609020204030204" pitchFamily="49" charset="0"/>
                <a:ea typeface="楷体" panose="02010609060101010101" pitchFamily="49" charset="-122"/>
                <a:cs typeface="Consolas" panose="020B0609020204030204" pitchFamily="49" charset="0"/>
              </a:rPr>
              <a:t>个值域与</a:t>
            </a:r>
            <a:r>
              <a:rPr kumimoji="1" lang="en-US" altLang="zh-CN" i="1" dirty="0">
                <a:latin typeface="Consolas" panose="020B0609020204030204" pitchFamily="49" charset="0"/>
                <a:ea typeface="楷体" panose="02010609060101010101" pitchFamily="49" charset="-122"/>
                <a:cs typeface="Consolas" panose="020B0609020204030204" pitchFamily="49" charset="0"/>
              </a:rPr>
              <a:t>e</a:t>
            </a:r>
            <a:r>
              <a:rPr kumimoji="1" lang="zh-CN" altLang="en-US" dirty="0">
                <a:latin typeface="Consolas" panose="020B0609020204030204" pitchFamily="49" charset="0"/>
                <a:ea typeface="楷体" panose="02010609060101010101" pitchFamily="49" charset="-122"/>
                <a:cs typeface="Consolas" panose="020B0609020204030204" pitchFamily="49" charset="0"/>
              </a:rPr>
              <a:t>相等的元素的逻辑位序。若这样的元素</a:t>
            </a:r>
            <a:r>
              <a:rPr kumimoji="1" lang="zh-CN" altLang="en-US">
                <a:latin typeface="Consolas" panose="020B0609020204030204" pitchFamily="49" charset="0"/>
                <a:ea typeface="楷体" panose="02010609060101010101" pitchFamily="49" charset="-122"/>
                <a:cs typeface="Consolas" panose="020B0609020204030204" pitchFamily="49" charset="0"/>
              </a:rPr>
              <a:t>不存在，则</a:t>
            </a:r>
            <a:r>
              <a:rPr kumimoji="1" lang="zh-CN" altLang="en-US" dirty="0">
                <a:latin typeface="Consolas" panose="020B0609020204030204" pitchFamily="49" charset="0"/>
                <a:ea typeface="楷体" panose="02010609060101010101" pitchFamily="49" charset="-122"/>
                <a:cs typeface="Consolas" panose="020B0609020204030204" pitchFamily="49" charset="0"/>
              </a:rPr>
              <a:t>返回值为</a:t>
            </a:r>
            <a:r>
              <a:rPr kumimoji="1" lang="en-US" altLang="zh-CN" dirty="0">
                <a:latin typeface="Consolas" panose="020B0609020204030204" pitchFamily="49" charset="0"/>
                <a:ea typeface="楷体" panose="02010609060101010101" pitchFamily="49" charset="-122"/>
                <a:cs typeface="Consolas" panose="020B0609020204030204" pitchFamily="49" charset="0"/>
              </a:rPr>
              <a:t>0</a:t>
            </a:r>
            <a:r>
              <a:rPr kumimoji="1" lang="zh-CN" altLang="en-US" dirty="0">
                <a:latin typeface="Consolas" panose="020B0609020204030204" pitchFamily="49" charset="0"/>
                <a:ea typeface="楷体" panose="02010609060101010101" pitchFamily="49" charset="-122"/>
                <a:cs typeface="Consolas" panose="020B0609020204030204" pitchFamily="49" charset="0"/>
              </a:rPr>
              <a:t>。</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68313" y="333375"/>
            <a:ext cx="7620000" cy="461665"/>
          </a:xfrm>
          <a:prstGeom prst="rect">
            <a:avLst/>
          </a:prstGeom>
          <a:noFill/>
          <a:ln w="9525">
            <a:noFill/>
            <a:miter lim="800000"/>
          </a:ln>
          <a:effectLst/>
        </p:spPr>
        <p:txBody>
          <a:bodyPr>
            <a:spAutoFit/>
          </a:bodyPr>
          <a:lstStyle/>
          <a:p>
            <a:pPr algn="just">
              <a:spcBef>
                <a:spcPct val="50000"/>
              </a:spcBef>
            </a:pPr>
            <a:r>
              <a:rPr kumimoji="1" lang="en-US" altLang="zh-CN" sz="24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8</a:t>
            </a:r>
            <a:r>
              <a:rPr kumimoji="1" lang="zh-CN" altLang="en-US"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）插入数据</a:t>
            </a:r>
            <a:r>
              <a:rPr kumimoji="1" lang="zh-CN" altLang="en-US" sz="2400">
                <a:solidFill>
                  <a:srgbClr val="FF3300"/>
                </a:solidFill>
                <a:latin typeface="Consolas" panose="020B0609020204030204" pitchFamily="49" charset="0"/>
                <a:ea typeface="微软雅黑" panose="020B0503020204020204" pitchFamily="34" charset="-122"/>
                <a:cs typeface="Consolas" panose="020B0609020204030204" pitchFamily="49" charset="0"/>
              </a:rPr>
              <a:t>元素</a:t>
            </a:r>
            <a:r>
              <a:rPr kumimoji="1" lang="en-US" altLang="zh-CN" sz="2400">
                <a:solidFill>
                  <a:srgbClr val="FF3300"/>
                </a:solidFill>
                <a:latin typeface="Consolas" panose="020B0609020204030204" pitchFamily="49" charset="0"/>
                <a:ea typeface="微软雅黑" panose="020B0503020204020204" pitchFamily="34" charset="-122"/>
                <a:cs typeface="Consolas" panose="020B0609020204030204" pitchFamily="49" charset="0"/>
              </a:rPr>
              <a:t>ListInsert(L</a:t>
            </a:r>
            <a:r>
              <a:rPr kumimoji="1" lang="zh-CN" altLang="en-US" sz="240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sz="240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a:solidFill>
                  <a:srgbClr val="FF3300"/>
                </a:solidFill>
                <a:latin typeface="Consolas" panose="020B0609020204030204" pitchFamily="49" charset="0"/>
                <a:ea typeface="微软雅黑" panose="020B0503020204020204" pitchFamily="34" charset="-122"/>
                <a:cs typeface="Consolas" panose="020B0609020204030204" pitchFamily="49" charset="0"/>
              </a:rPr>
              <a:t>e</a:t>
            </a:r>
            <a:r>
              <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      </a:t>
            </a:r>
            <a:endPar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4275" name="Text Box 1027"/>
          <p:cNvSpPr txBox="1">
            <a:spLocks noChangeArrowheads="1"/>
          </p:cNvSpPr>
          <p:nvPr/>
        </p:nvSpPr>
        <p:spPr bwMode="auto">
          <a:xfrm>
            <a:off x="468313" y="1052513"/>
            <a:ext cx="7991475" cy="972574"/>
          </a:xfrm>
          <a:prstGeom prst="rect">
            <a:avLst/>
          </a:prstGeom>
          <a:noFill/>
          <a:ln w="9525">
            <a:noFill/>
            <a:miter lim="800000"/>
          </a:ln>
          <a:effectLst/>
        </p:spPr>
        <p:txBody>
          <a:bodyPr>
            <a:spAutoFit/>
          </a:bodyPr>
          <a:lstStyle/>
          <a:p>
            <a:pPr algn="l">
              <a:lnSpc>
                <a:spcPct val="130000"/>
              </a:lnSpc>
              <a:spcBef>
                <a:spcPct val="50000"/>
              </a:spcBef>
            </a:pPr>
            <a:r>
              <a:rPr lang="zh-CN" altLang="en-US" sz="2400" dirty="0">
                <a:latin typeface="Consolas" panose="020B0609020204030204" pitchFamily="49" charset="0"/>
                <a:ea typeface="楷体" panose="02010609060101010101" pitchFamily="49" charset="-122"/>
                <a:cs typeface="Consolas" panose="020B0609020204030204" pitchFamily="49" charset="0"/>
              </a:rPr>
              <a:t>　　</a:t>
            </a:r>
            <a:r>
              <a:rPr lang="zh-CN" altLang="en-US" dirty="0">
                <a:latin typeface="Consolas" panose="020B0609020204030204" pitchFamily="49" charset="0"/>
                <a:ea typeface="楷体" panose="02010609060101010101" pitchFamily="49" charset="-122"/>
                <a:cs typeface="Consolas" panose="020B0609020204030204" pitchFamily="49" charset="0"/>
              </a:rPr>
              <a:t>该运算在顺序表</a:t>
            </a:r>
            <a:r>
              <a:rPr lang="en-US" altLang="zh-CN" dirty="0">
                <a:latin typeface="Consolas" panose="020B0609020204030204" pitchFamily="49" charset="0"/>
                <a:ea typeface="楷体" panose="02010609060101010101" pitchFamily="49" charset="-122"/>
                <a:cs typeface="Consolas" panose="020B0609020204030204" pitchFamily="49" charset="0"/>
              </a:rPr>
              <a:t>L</a:t>
            </a:r>
            <a:r>
              <a:rPr lang="zh-CN" altLang="en-US" dirty="0">
                <a:latin typeface="Consolas" panose="020B0609020204030204" pitchFamily="49" charset="0"/>
                <a:ea typeface="楷体" panose="02010609060101010101" pitchFamily="49" charset="-122"/>
                <a:cs typeface="Consolas" panose="020B0609020204030204" pitchFamily="49" charset="0"/>
              </a:rPr>
              <a:t>的第</a:t>
            </a:r>
            <a:r>
              <a:rPr lang="en-US" altLang="zh-CN" i="1" dirty="0" err="1">
                <a:latin typeface="Consolas" panose="020B0609020204030204" pitchFamily="49" charset="0"/>
                <a:ea typeface="楷体" panose="02010609060101010101" pitchFamily="49" charset="-122"/>
                <a:cs typeface="Consolas" panose="020B0609020204030204" pitchFamily="49" charset="0"/>
              </a:rPr>
              <a:t>i</a:t>
            </a:r>
            <a:r>
              <a:rPr lang="zh-CN" altLang="en-US" dirty="0">
                <a:latin typeface="Consolas" panose="020B0609020204030204" pitchFamily="49" charset="0"/>
                <a:ea typeface="楷体" panose="02010609060101010101" pitchFamily="49" charset="-122"/>
                <a:cs typeface="Consolas" panose="020B0609020204030204" pitchFamily="49" charset="0"/>
              </a:rPr>
              <a:t>（</a:t>
            </a:r>
            <a:r>
              <a:rPr lang="en-US" altLang="zh-CN" dirty="0" err="1">
                <a:latin typeface="Consolas" panose="020B0609020204030204" pitchFamily="49" charset="0"/>
                <a:ea typeface="楷体" panose="02010609060101010101" pitchFamily="49" charset="-122"/>
                <a:cs typeface="Consolas" panose="020B0609020204030204" pitchFamily="49" charset="0"/>
              </a:rPr>
              <a:t>1</a:t>
            </a:r>
            <a:r>
              <a:rPr lang="en-US" altLang="zh-CN" dirty="0" err="1">
                <a:latin typeface="Consolas" panose="020B0609020204030204" pitchFamily="49" charset="0"/>
                <a:ea typeface="+mj-ea"/>
                <a:cs typeface="Consolas" panose="020B0609020204030204" pitchFamily="49" charset="0"/>
              </a:rPr>
              <a:t>≤</a:t>
            </a:r>
            <a:r>
              <a:rPr lang="en-US" altLang="zh-CN" i="1" dirty="0" err="1">
                <a:latin typeface="Consolas" panose="020B0609020204030204" pitchFamily="49" charset="0"/>
                <a:ea typeface="楷体" panose="02010609060101010101" pitchFamily="49" charset="-122"/>
                <a:cs typeface="Consolas" panose="020B0609020204030204" pitchFamily="49" charset="0"/>
              </a:rPr>
              <a:t>i</a:t>
            </a:r>
            <a:r>
              <a:rPr lang="en-US" altLang="zh-CN" dirty="0" err="1">
                <a:latin typeface="Consolas" panose="020B0609020204030204" pitchFamily="49" charset="0"/>
                <a:ea typeface="+mj-ea"/>
                <a:cs typeface="Consolas" panose="020B0609020204030204" pitchFamily="49" charset="0"/>
              </a:rPr>
              <a:t>≤</a:t>
            </a:r>
            <a:r>
              <a:rPr lang="en-US" altLang="zh-CN" dirty="0" err="1">
                <a:latin typeface="Consolas" panose="020B0609020204030204" pitchFamily="49" charset="0"/>
                <a:ea typeface="楷体" panose="02010609060101010101" pitchFamily="49" charset="-122"/>
                <a:cs typeface="Consolas" panose="020B0609020204030204" pitchFamily="49" charset="0"/>
              </a:rPr>
              <a:t>ListLength</a:t>
            </a:r>
            <a:r>
              <a:rPr lang="en-US" altLang="zh-CN" dirty="0">
                <a:latin typeface="Consolas" panose="020B0609020204030204" pitchFamily="49" charset="0"/>
                <a:ea typeface="楷体" panose="02010609060101010101" pitchFamily="49" charset="-122"/>
                <a:cs typeface="Consolas" panose="020B0609020204030204" pitchFamily="49" charset="0"/>
              </a:rPr>
              <a:t>(L)+1</a:t>
            </a:r>
            <a:r>
              <a:rPr lang="zh-CN" altLang="en-US" dirty="0">
                <a:latin typeface="Consolas" panose="020B0609020204030204" pitchFamily="49" charset="0"/>
                <a:ea typeface="楷体" panose="02010609060101010101" pitchFamily="49" charset="-122"/>
                <a:cs typeface="Consolas" panose="020B0609020204030204" pitchFamily="49" charset="0"/>
              </a:rPr>
              <a:t>）个位置上插入新的元素</a:t>
            </a:r>
            <a:r>
              <a:rPr lang="en-US" altLang="zh-CN" i="1">
                <a:latin typeface="Consolas" panose="020B0609020204030204" pitchFamily="49" charset="0"/>
                <a:ea typeface="楷体" panose="02010609060101010101" pitchFamily="49" charset="-122"/>
                <a:cs typeface="Consolas" panose="020B0609020204030204" pitchFamily="49" charset="0"/>
              </a:rPr>
              <a:t>e</a:t>
            </a:r>
            <a:r>
              <a:rPr lang="zh-CN" altLang="en-US">
                <a:latin typeface="Consolas" panose="020B0609020204030204" pitchFamily="49" charset="0"/>
                <a:ea typeface="楷体" panose="02010609060101010101" pitchFamily="49" charset="-122"/>
                <a:cs typeface="Consolas" panose="020B0609020204030204" pitchFamily="49" charset="0"/>
              </a:rPr>
              <a:t>。</a:t>
            </a:r>
            <a:r>
              <a:rPr lang="en-US" altLang="zh-CN">
                <a:latin typeface="Consolas" panose="020B0609020204030204" pitchFamily="49" charset="0"/>
                <a:ea typeface="楷体" panose="02010609060101010101" pitchFamily="49" charset="-122"/>
                <a:cs typeface="Consolas" panose="020B0609020204030204" pitchFamily="49" charset="0"/>
              </a:rPr>
              <a:t>    </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4" name="Rectangle 54"/>
          <p:cNvSpPr>
            <a:spLocks noChangeArrowheads="1"/>
          </p:cNvSpPr>
          <p:nvPr/>
        </p:nvSpPr>
        <p:spPr bwMode="auto">
          <a:xfrm>
            <a:off x="2565374" y="4268781"/>
            <a:ext cx="576263" cy="504825"/>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5" name="Text Box 16"/>
          <p:cNvSpPr txBox="1">
            <a:spLocks noChangeArrowheads="1"/>
          </p:cNvSpPr>
          <p:nvPr/>
        </p:nvSpPr>
        <p:spPr bwMode="auto">
          <a:xfrm>
            <a:off x="1001687" y="2466968"/>
            <a:ext cx="503237" cy="369332"/>
          </a:xfrm>
          <a:prstGeom prst="rect">
            <a:avLst/>
          </a:prstGeom>
          <a:noFill/>
          <a:ln w="38100" algn="ctr">
            <a:noFill/>
            <a:miter lim="800000"/>
          </a:ln>
          <a:effectLst/>
        </p:spPr>
        <p:txBody>
          <a:bodyPr>
            <a:spAutoFit/>
          </a:bodyPr>
          <a:lstStyle/>
          <a:p>
            <a:pPr>
              <a:spcBef>
                <a:spcPct val="50000"/>
              </a:spcBef>
            </a:pPr>
            <a:r>
              <a:rPr lang="en-US" altLang="zh-CN" sz="1800" dirty="0">
                <a:solidFill>
                  <a:srgbClr val="3333FF"/>
                </a:solidFill>
                <a:latin typeface="Consolas" panose="020B0609020204030204" pitchFamily="49" charset="0"/>
                <a:cs typeface="Consolas" panose="020B0609020204030204" pitchFamily="49" charset="0"/>
              </a:rPr>
              <a:t>0</a:t>
            </a:r>
            <a:endParaRPr lang="en-US" altLang="zh-CN" sz="1800" dirty="0">
              <a:solidFill>
                <a:srgbClr val="3333FF"/>
              </a:solidFill>
              <a:latin typeface="Consolas" panose="020B0609020204030204" pitchFamily="49" charset="0"/>
              <a:cs typeface="Consolas" panose="020B0609020204030204" pitchFamily="49" charset="0"/>
            </a:endParaRPr>
          </a:p>
        </p:txBody>
      </p:sp>
      <p:sp>
        <p:nvSpPr>
          <p:cNvPr id="6" name="Text Box 17"/>
          <p:cNvSpPr txBox="1">
            <a:spLocks noChangeArrowheads="1"/>
          </p:cNvSpPr>
          <p:nvPr/>
        </p:nvSpPr>
        <p:spPr bwMode="auto">
          <a:xfrm>
            <a:off x="1412849" y="2466968"/>
            <a:ext cx="503238" cy="369332"/>
          </a:xfrm>
          <a:prstGeom prst="rect">
            <a:avLst/>
          </a:prstGeom>
          <a:noFill/>
          <a:ln w="38100" algn="ctr">
            <a:noFill/>
            <a:miter lim="800000"/>
          </a:ln>
          <a:effectLst/>
        </p:spPr>
        <p:txBody>
          <a:bodyPr>
            <a:spAutoFit/>
          </a:bodyPr>
          <a:lstStyle/>
          <a:p>
            <a:pPr>
              <a:spcBef>
                <a:spcPct val="50000"/>
              </a:spcBef>
            </a:pPr>
            <a:r>
              <a:rPr lang="en-US" altLang="zh-CN" sz="1800">
                <a:solidFill>
                  <a:srgbClr val="3333FF"/>
                </a:solidFill>
                <a:latin typeface="Consolas" panose="020B0609020204030204" pitchFamily="49" charset="0"/>
                <a:cs typeface="Consolas" panose="020B0609020204030204" pitchFamily="49" charset="0"/>
              </a:rPr>
              <a:t>1</a:t>
            </a:r>
            <a:endParaRPr lang="en-US" altLang="zh-CN" sz="1800">
              <a:solidFill>
                <a:srgbClr val="3333FF"/>
              </a:solidFill>
              <a:latin typeface="Consolas" panose="020B0609020204030204" pitchFamily="49" charset="0"/>
              <a:cs typeface="Consolas" panose="020B0609020204030204" pitchFamily="49" charset="0"/>
            </a:endParaRPr>
          </a:p>
        </p:txBody>
      </p:sp>
      <p:sp>
        <p:nvSpPr>
          <p:cNvPr id="7" name="Text Box 18"/>
          <p:cNvSpPr txBox="1">
            <a:spLocks noChangeArrowheads="1"/>
          </p:cNvSpPr>
          <p:nvPr/>
        </p:nvSpPr>
        <p:spPr bwMode="auto">
          <a:xfrm>
            <a:off x="2598712" y="2466968"/>
            <a:ext cx="622300" cy="276999"/>
          </a:xfrm>
          <a:prstGeom prst="rect">
            <a:avLst/>
          </a:prstGeom>
          <a:noFill/>
          <a:ln w="38100" algn="ctr">
            <a:noFill/>
            <a:miter lim="800000"/>
          </a:ln>
          <a:effectLst/>
        </p:spPr>
        <p:txBody>
          <a:bodyPr lIns="0" tIns="0" rIns="0" bIns="0">
            <a:spAutoFit/>
          </a:bodyPr>
          <a:lstStyle/>
          <a:p>
            <a:pPr>
              <a:spcBef>
                <a:spcPct val="50000"/>
              </a:spcBef>
            </a:pPr>
            <a:r>
              <a:rPr lang="en-US" altLang="zh-CN" sz="1800" i="1">
                <a:solidFill>
                  <a:srgbClr val="3333FF"/>
                </a:solidFill>
                <a:latin typeface="Consolas" panose="020B0609020204030204" pitchFamily="49" charset="0"/>
                <a:cs typeface="Consolas" panose="020B0609020204030204" pitchFamily="49" charset="0"/>
              </a:rPr>
              <a:t>i</a:t>
            </a:r>
            <a:r>
              <a:rPr lang="en-US" altLang="zh-CN" sz="1800">
                <a:solidFill>
                  <a:srgbClr val="3333FF"/>
                </a:solidFill>
                <a:latin typeface="Consolas" panose="020B0609020204030204" pitchFamily="49" charset="0"/>
                <a:ea typeface="宋体" panose="02010600030101010101" pitchFamily="2" charset="-122"/>
                <a:cs typeface="Consolas" panose="020B0609020204030204" pitchFamily="49" charset="0"/>
              </a:rPr>
              <a:t>-</a:t>
            </a:r>
            <a:r>
              <a:rPr lang="en-US" altLang="zh-CN" sz="1800">
                <a:solidFill>
                  <a:srgbClr val="3333FF"/>
                </a:solidFill>
                <a:latin typeface="Consolas" panose="020B0609020204030204" pitchFamily="49" charset="0"/>
                <a:cs typeface="Consolas" panose="020B0609020204030204" pitchFamily="49" charset="0"/>
              </a:rPr>
              <a:t>1</a:t>
            </a:r>
            <a:endParaRPr lang="en-US" altLang="zh-CN" sz="1800">
              <a:solidFill>
                <a:srgbClr val="3333FF"/>
              </a:solidFill>
              <a:latin typeface="Consolas" panose="020B0609020204030204" pitchFamily="49" charset="0"/>
              <a:cs typeface="Consolas" panose="020B0609020204030204" pitchFamily="49" charset="0"/>
            </a:endParaRPr>
          </a:p>
        </p:txBody>
      </p:sp>
      <p:sp>
        <p:nvSpPr>
          <p:cNvPr id="8" name="Text Box 19"/>
          <p:cNvSpPr txBox="1">
            <a:spLocks noChangeArrowheads="1"/>
          </p:cNvSpPr>
          <p:nvPr/>
        </p:nvSpPr>
        <p:spPr bwMode="auto">
          <a:xfrm>
            <a:off x="5178399" y="2428868"/>
            <a:ext cx="647700" cy="369332"/>
          </a:xfrm>
          <a:prstGeom prst="rect">
            <a:avLst/>
          </a:prstGeom>
          <a:noFill/>
          <a:ln w="38100" algn="ctr">
            <a:noFill/>
            <a:miter lim="800000"/>
          </a:ln>
          <a:effectLst/>
        </p:spPr>
        <p:txBody>
          <a:bodyPr>
            <a:spAutoFit/>
          </a:bodyPr>
          <a:lstStyle/>
          <a:p>
            <a:pPr>
              <a:spcBef>
                <a:spcPct val="50000"/>
              </a:spcBef>
            </a:pPr>
            <a:r>
              <a:rPr lang="en-US" altLang="zh-CN" sz="1800" i="1">
                <a:solidFill>
                  <a:srgbClr val="3333FF"/>
                </a:solidFill>
                <a:latin typeface="Consolas" panose="020B0609020204030204" pitchFamily="49" charset="0"/>
                <a:cs typeface="Consolas" panose="020B0609020204030204" pitchFamily="49" charset="0"/>
              </a:rPr>
              <a:t>n</a:t>
            </a:r>
            <a:r>
              <a:rPr lang="en-US" altLang="zh-CN" sz="1800">
                <a:solidFill>
                  <a:srgbClr val="3333FF"/>
                </a:solidFill>
                <a:latin typeface="Consolas" panose="020B0609020204030204" pitchFamily="49" charset="0"/>
                <a:ea typeface="宋体" panose="02010600030101010101" pitchFamily="2" charset="-122"/>
                <a:cs typeface="Consolas" panose="020B0609020204030204" pitchFamily="49" charset="0"/>
              </a:rPr>
              <a:t>-</a:t>
            </a:r>
            <a:r>
              <a:rPr lang="en-US" altLang="zh-CN" sz="1800">
                <a:solidFill>
                  <a:srgbClr val="3333FF"/>
                </a:solidFill>
                <a:latin typeface="Consolas" panose="020B0609020204030204" pitchFamily="49" charset="0"/>
                <a:cs typeface="Consolas" panose="020B0609020204030204" pitchFamily="49" charset="0"/>
              </a:rPr>
              <a:t>1</a:t>
            </a:r>
            <a:endParaRPr lang="en-US" altLang="zh-CN" sz="1800">
              <a:solidFill>
                <a:srgbClr val="3333FF"/>
              </a:solidFill>
              <a:latin typeface="Consolas" panose="020B0609020204030204" pitchFamily="49" charset="0"/>
              <a:cs typeface="Consolas" panose="020B0609020204030204" pitchFamily="49" charset="0"/>
            </a:endParaRPr>
          </a:p>
        </p:txBody>
      </p:sp>
      <p:sp>
        <p:nvSpPr>
          <p:cNvPr id="9" name="Text Box 29"/>
          <p:cNvSpPr txBox="1">
            <a:spLocks noChangeArrowheads="1"/>
          </p:cNvSpPr>
          <p:nvPr/>
        </p:nvSpPr>
        <p:spPr bwMode="auto">
          <a:xfrm>
            <a:off x="5970562" y="2428868"/>
            <a:ext cx="647700" cy="369332"/>
          </a:xfrm>
          <a:prstGeom prst="rect">
            <a:avLst/>
          </a:prstGeom>
          <a:noFill/>
          <a:ln w="38100" algn="ctr">
            <a:noFill/>
            <a:miter lim="800000"/>
          </a:ln>
          <a:effectLst/>
        </p:spPr>
        <p:txBody>
          <a:bodyPr>
            <a:spAutoFit/>
          </a:bodyPr>
          <a:lstStyle/>
          <a:p>
            <a:pPr>
              <a:spcBef>
                <a:spcPct val="50000"/>
              </a:spcBef>
            </a:pPr>
            <a:r>
              <a:rPr lang="en-US" altLang="zh-CN" sz="1800" i="1">
                <a:solidFill>
                  <a:srgbClr val="3333FF"/>
                </a:solidFill>
                <a:latin typeface="Consolas" panose="020B0609020204030204" pitchFamily="49" charset="0"/>
                <a:cs typeface="Consolas" panose="020B0609020204030204" pitchFamily="49" charset="0"/>
              </a:rPr>
              <a:t>n</a:t>
            </a:r>
            <a:endParaRPr lang="en-US" altLang="zh-CN" sz="1800">
              <a:solidFill>
                <a:srgbClr val="3333FF"/>
              </a:solidFill>
              <a:latin typeface="Consolas" panose="020B0609020204030204" pitchFamily="49" charset="0"/>
              <a:cs typeface="Consolas" panose="020B0609020204030204" pitchFamily="49" charset="0"/>
            </a:endParaRPr>
          </a:p>
        </p:txBody>
      </p:sp>
      <p:sp>
        <p:nvSpPr>
          <p:cNvPr id="10" name="Text Box 31"/>
          <p:cNvSpPr txBox="1">
            <a:spLocks noChangeArrowheads="1"/>
          </p:cNvSpPr>
          <p:nvPr/>
        </p:nvSpPr>
        <p:spPr bwMode="auto">
          <a:xfrm>
            <a:off x="3149574" y="2428868"/>
            <a:ext cx="503238" cy="369332"/>
          </a:xfrm>
          <a:prstGeom prst="rect">
            <a:avLst/>
          </a:prstGeom>
          <a:noFill/>
          <a:ln w="38100" algn="ctr">
            <a:noFill/>
            <a:miter lim="800000"/>
          </a:ln>
          <a:effectLst/>
        </p:spPr>
        <p:txBody>
          <a:bodyPr>
            <a:spAutoFit/>
          </a:bodyPr>
          <a:lstStyle/>
          <a:p>
            <a:pPr>
              <a:spcBef>
                <a:spcPct val="50000"/>
              </a:spcBef>
            </a:pPr>
            <a:r>
              <a:rPr lang="en-US" altLang="zh-CN" sz="1800" i="1" dirty="0" err="1">
                <a:solidFill>
                  <a:srgbClr val="3333FF"/>
                </a:solidFill>
                <a:latin typeface="Consolas" panose="020B0609020204030204" pitchFamily="49" charset="0"/>
                <a:cs typeface="Consolas" panose="020B0609020204030204" pitchFamily="49" charset="0"/>
              </a:rPr>
              <a:t>i</a:t>
            </a:r>
            <a:endParaRPr lang="en-US" altLang="zh-CN" sz="1800" dirty="0">
              <a:solidFill>
                <a:srgbClr val="3333FF"/>
              </a:solidFill>
              <a:latin typeface="Consolas" panose="020B0609020204030204" pitchFamily="49" charset="0"/>
              <a:cs typeface="Consolas" panose="020B0609020204030204" pitchFamily="49" charset="0"/>
            </a:endParaRPr>
          </a:p>
        </p:txBody>
      </p:sp>
      <p:sp>
        <p:nvSpPr>
          <p:cNvPr id="11" name="Rectangle 36"/>
          <p:cNvSpPr>
            <a:spLocks noChangeArrowheads="1"/>
          </p:cNvSpPr>
          <p:nvPr/>
        </p:nvSpPr>
        <p:spPr bwMode="auto">
          <a:xfrm>
            <a:off x="928662" y="2900356"/>
            <a:ext cx="6049962" cy="7207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2" name="Text Box 37"/>
          <p:cNvSpPr txBox="1">
            <a:spLocks noChangeArrowheads="1"/>
          </p:cNvSpPr>
          <p:nvPr/>
        </p:nvSpPr>
        <p:spPr bwMode="auto">
          <a:xfrm>
            <a:off x="1073124" y="3021006"/>
            <a:ext cx="504825" cy="400110"/>
          </a:xfrm>
          <a:prstGeom prst="rect">
            <a:avLst/>
          </a:prstGeom>
          <a:noFill/>
          <a:ln w="9525">
            <a:noFill/>
            <a:miter lim="800000"/>
          </a:ln>
          <a:effectLst/>
        </p:spPr>
        <p:txBody>
          <a:bodyPr>
            <a:spAutoFit/>
          </a:bodyPr>
          <a:lstStyle/>
          <a:p>
            <a:pPr algn="l">
              <a:spcBef>
                <a:spcPct val="50000"/>
              </a:spcBef>
            </a:pPr>
            <a:r>
              <a:rPr lang="en-US" altLang="zh-CN" i="1">
                <a:solidFill>
                  <a:srgbClr val="FF00FF"/>
                </a:solidFill>
                <a:latin typeface="Consolas" panose="020B0609020204030204" pitchFamily="49" charset="0"/>
                <a:cs typeface="Consolas" panose="020B0609020204030204" pitchFamily="49" charset="0"/>
              </a:rPr>
              <a:t>a</a:t>
            </a:r>
            <a:r>
              <a:rPr lang="en-US" altLang="zh-CN" baseline="-25000">
                <a:solidFill>
                  <a:srgbClr val="FF00FF"/>
                </a:solidFill>
                <a:latin typeface="Consolas" panose="020B0609020204030204" pitchFamily="49" charset="0"/>
                <a:cs typeface="Consolas" panose="020B0609020204030204" pitchFamily="49" charset="0"/>
              </a:rPr>
              <a:t>1</a:t>
            </a:r>
            <a:endParaRPr lang="en-US" altLang="zh-CN" baseline="-25000">
              <a:solidFill>
                <a:srgbClr val="FF00FF"/>
              </a:solidFill>
              <a:latin typeface="Consolas" panose="020B0609020204030204" pitchFamily="49" charset="0"/>
              <a:cs typeface="Consolas" panose="020B0609020204030204" pitchFamily="49" charset="0"/>
            </a:endParaRPr>
          </a:p>
        </p:txBody>
      </p:sp>
      <p:sp>
        <p:nvSpPr>
          <p:cNvPr id="13" name="Text Box 38"/>
          <p:cNvSpPr txBox="1">
            <a:spLocks noChangeArrowheads="1"/>
          </p:cNvSpPr>
          <p:nvPr/>
        </p:nvSpPr>
        <p:spPr bwMode="auto">
          <a:xfrm>
            <a:off x="1504924" y="3021006"/>
            <a:ext cx="504825" cy="400110"/>
          </a:xfrm>
          <a:prstGeom prst="rect">
            <a:avLst/>
          </a:prstGeom>
          <a:noFill/>
          <a:ln w="9525">
            <a:noFill/>
            <a:miter lim="800000"/>
          </a:ln>
          <a:effectLst/>
        </p:spPr>
        <p:txBody>
          <a:bodyPr>
            <a:spAutoFit/>
          </a:bodyPr>
          <a:lstStyle/>
          <a:p>
            <a:pPr algn="l">
              <a:spcBef>
                <a:spcPct val="50000"/>
              </a:spcBef>
            </a:pPr>
            <a:r>
              <a:rPr lang="en-US" altLang="zh-CN" i="1">
                <a:solidFill>
                  <a:srgbClr val="FF00FF"/>
                </a:solidFill>
                <a:latin typeface="Consolas" panose="020B0609020204030204" pitchFamily="49" charset="0"/>
                <a:cs typeface="Consolas" panose="020B0609020204030204" pitchFamily="49" charset="0"/>
              </a:rPr>
              <a:t>a</a:t>
            </a:r>
            <a:r>
              <a:rPr lang="en-US" altLang="zh-CN" baseline="-25000">
                <a:solidFill>
                  <a:srgbClr val="FF00FF"/>
                </a:solidFill>
                <a:latin typeface="Consolas" panose="020B0609020204030204" pitchFamily="49" charset="0"/>
                <a:cs typeface="Consolas" panose="020B0609020204030204" pitchFamily="49" charset="0"/>
              </a:rPr>
              <a:t>2</a:t>
            </a:r>
            <a:endParaRPr lang="en-US" altLang="zh-CN" baseline="-25000">
              <a:solidFill>
                <a:srgbClr val="FF00FF"/>
              </a:solidFill>
              <a:latin typeface="Consolas" panose="020B0609020204030204" pitchFamily="49" charset="0"/>
              <a:cs typeface="Consolas" panose="020B0609020204030204" pitchFamily="49" charset="0"/>
            </a:endParaRPr>
          </a:p>
        </p:txBody>
      </p:sp>
      <p:sp>
        <p:nvSpPr>
          <p:cNvPr id="14" name="Text Box 39"/>
          <p:cNvSpPr txBox="1">
            <a:spLocks noChangeArrowheads="1"/>
          </p:cNvSpPr>
          <p:nvPr/>
        </p:nvSpPr>
        <p:spPr bwMode="auto">
          <a:xfrm>
            <a:off x="2008162" y="3021006"/>
            <a:ext cx="504825" cy="40011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rPr>
              <a:t>…</a:t>
            </a:r>
            <a:endParaRPr lang="en-US" altLang="zh-CN" baseline="-25000">
              <a:latin typeface="Consolas" panose="020B0609020204030204" pitchFamily="49" charset="0"/>
              <a:ea typeface="宋体" panose="02010600030101010101" pitchFamily="2" charset="-122"/>
              <a:cs typeface="Consolas" panose="020B0609020204030204" pitchFamily="49" charset="0"/>
            </a:endParaRPr>
          </a:p>
        </p:txBody>
      </p:sp>
      <p:sp>
        <p:nvSpPr>
          <p:cNvPr id="15" name="Text Box 40"/>
          <p:cNvSpPr txBox="1">
            <a:spLocks noChangeArrowheads="1"/>
          </p:cNvSpPr>
          <p:nvPr/>
        </p:nvSpPr>
        <p:spPr bwMode="auto">
          <a:xfrm>
            <a:off x="2655862" y="3021006"/>
            <a:ext cx="504825" cy="400110"/>
          </a:xfrm>
          <a:prstGeom prst="rect">
            <a:avLst/>
          </a:prstGeom>
          <a:noFill/>
          <a:ln w="9525">
            <a:noFill/>
            <a:miter lim="800000"/>
          </a:ln>
          <a:effectLst/>
        </p:spPr>
        <p:txBody>
          <a:bodyPr>
            <a:spAutoFit/>
          </a:bodyPr>
          <a:lstStyle/>
          <a:p>
            <a:pPr algn="l">
              <a:spcBef>
                <a:spcPct val="50000"/>
              </a:spcBef>
            </a:pPr>
            <a:r>
              <a:rPr lang="en-US" altLang="zh-CN" i="1">
                <a:solidFill>
                  <a:srgbClr val="FF00FF"/>
                </a:solidFill>
                <a:latin typeface="Consolas" panose="020B0609020204030204" pitchFamily="49" charset="0"/>
                <a:cs typeface="Consolas" panose="020B0609020204030204" pitchFamily="49" charset="0"/>
              </a:rPr>
              <a:t>a</a:t>
            </a:r>
            <a:r>
              <a:rPr lang="en-US" altLang="zh-CN" i="1" baseline="-25000">
                <a:solidFill>
                  <a:srgbClr val="FF00FF"/>
                </a:solidFill>
                <a:latin typeface="Consolas" panose="020B0609020204030204" pitchFamily="49" charset="0"/>
                <a:cs typeface="Consolas" panose="020B0609020204030204" pitchFamily="49" charset="0"/>
              </a:rPr>
              <a:t>i</a:t>
            </a:r>
            <a:endParaRPr lang="en-US" altLang="zh-CN" i="1" baseline="-25000">
              <a:solidFill>
                <a:srgbClr val="FF00FF"/>
              </a:solidFill>
              <a:latin typeface="Consolas" panose="020B0609020204030204" pitchFamily="49" charset="0"/>
              <a:cs typeface="Consolas" panose="020B0609020204030204" pitchFamily="49" charset="0"/>
            </a:endParaRPr>
          </a:p>
        </p:txBody>
      </p:sp>
      <p:sp>
        <p:nvSpPr>
          <p:cNvPr id="16" name="Text Box 41"/>
          <p:cNvSpPr txBox="1">
            <a:spLocks noChangeArrowheads="1"/>
          </p:cNvSpPr>
          <p:nvPr/>
        </p:nvSpPr>
        <p:spPr bwMode="auto">
          <a:xfrm>
            <a:off x="3233712" y="3021006"/>
            <a:ext cx="647700" cy="400110"/>
          </a:xfrm>
          <a:prstGeom prst="rect">
            <a:avLst/>
          </a:prstGeom>
          <a:noFill/>
          <a:ln w="9525">
            <a:noFill/>
            <a:miter lim="800000"/>
          </a:ln>
          <a:effectLst/>
        </p:spPr>
        <p:txBody>
          <a:bodyPr>
            <a:spAutoFit/>
          </a:bodyPr>
          <a:lstStyle/>
          <a:p>
            <a:pPr algn="l">
              <a:spcBef>
                <a:spcPct val="50000"/>
              </a:spcBef>
            </a:pPr>
            <a:r>
              <a:rPr lang="en-US" altLang="zh-CN" i="1">
                <a:solidFill>
                  <a:srgbClr val="FF00FF"/>
                </a:solidFill>
                <a:latin typeface="Consolas" panose="020B0609020204030204" pitchFamily="49" charset="0"/>
                <a:cs typeface="Consolas" panose="020B0609020204030204" pitchFamily="49" charset="0"/>
              </a:rPr>
              <a:t>a</a:t>
            </a:r>
            <a:r>
              <a:rPr lang="en-US" altLang="zh-CN" i="1" baseline="-25000">
                <a:solidFill>
                  <a:srgbClr val="FF00FF"/>
                </a:solidFill>
                <a:latin typeface="Consolas" panose="020B0609020204030204" pitchFamily="49" charset="0"/>
                <a:cs typeface="Consolas" panose="020B0609020204030204" pitchFamily="49" charset="0"/>
              </a:rPr>
              <a:t>i</a:t>
            </a:r>
            <a:r>
              <a:rPr lang="en-US" altLang="zh-CN" baseline="-25000">
                <a:solidFill>
                  <a:srgbClr val="FF00FF"/>
                </a:solidFill>
                <a:latin typeface="Consolas" panose="020B0609020204030204" pitchFamily="49" charset="0"/>
                <a:cs typeface="Consolas" panose="020B0609020204030204" pitchFamily="49" charset="0"/>
              </a:rPr>
              <a:t>+1</a:t>
            </a:r>
            <a:endParaRPr lang="en-US" altLang="zh-CN" baseline="-25000">
              <a:solidFill>
                <a:srgbClr val="FF00FF"/>
              </a:solidFill>
              <a:latin typeface="Consolas" panose="020B0609020204030204" pitchFamily="49" charset="0"/>
              <a:cs typeface="Consolas" panose="020B0609020204030204" pitchFamily="49" charset="0"/>
            </a:endParaRPr>
          </a:p>
        </p:txBody>
      </p:sp>
      <p:sp>
        <p:nvSpPr>
          <p:cNvPr id="17" name="Text Box 42"/>
          <p:cNvSpPr txBox="1">
            <a:spLocks noChangeArrowheads="1"/>
          </p:cNvSpPr>
          <p:nvPr/>
        </p:nvSpPr>
        <p:spPr bwMode="auto">
          <a:xfrm>
            <a:off x="4457674" y="3021006"/>
            <a:ext cx="504825" cy="40011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rPr>
              <a:t>…</a:t>
            </a:r>
            <a:endParaRPr lang="en-US" altLang="zh-CN" baseline="-25000">
              <a:latin typeface="Consolas" panose="020B0609020204030204" pitchFamily="49" charset="0"/>
              <a:ea typeface="宋体" panose="02010600030101010101" pitchFamily="2" charset="-122"/>
              <a:cs typeface="Consolas" panose="020B0609020204030204" pitchFamily="49" charset="0"/>
            </a:endParaRPr>
          </a:p>
        </p:txBody>
      </p:sp>
      <p:sp>
        <p:nvSpPr>
          <p:cNvPr id="18" name="Text Box 43"/>
          <p:cNvSpPr txBox="1">
            <a:spLocks noChangeArrowheads="1"/>
          </p:cNvSpPr>
          <p:nvPr/>
        </p:nvSpPr>
        <p:spPr bwMode="auto">
          <a:xfrm>
            <a:off x="5249837" y="3021006"/>
            <a:ext cx="720725" cy="400110"/>
          </a:xfrm>
          <a:prstGeom prst="rect">
            <a:avLst/>
          </a:prstGeom>
          <a:noFill/>
          <a:ln w="9525">
            <a:noFill/>
            <a:miter lim="800000"/>
          </a:ln>
          <a:effectLst/>
        </p:spPr>
        <p:txBody>
          <a:bodyPr>
            <a:spAutoFit/>
          </a:bodyPr>
          <a:lstStyle/>
          <a:p>
            <a:pPr algn="l">
              <a:spcBef>
                <a:spcPct val="50000"/>
              </a:spcBef>
            </a:pPr>
            <a:r>
              <a:rPr lang="en-US" altLang="zh-CN" i="1">
                <a:solidFill>
                  <a:srgbClr val="FF00FF"/>
                </a:solidFill>
                <a:latin typeface="Consolas" panose="020B0609020204030204" pitchFamily="49" charset="0"/>
                <a:ea typeface="宋体" panose="02010600030101010101" pitchFamily="2" charset="-122"/>
                <a:cs typeface="Consolas" panose="020B0609020204030204" pitchFamily="49" charset="0"/>
              </a:rPr>
              <a:t>a</a:t>
            </a:r>
            <a:r>
              <a:rPr lang="en-US" altLang="zh-CN" i="1" baseline="-25000">
                <a:solidFill>
                  <a:srgbClr val="FF00FF"/>
                </a:solidFill>
                <a:latin typeface="Consolas" panose="020B0609020204030204" pitchFamily="49" charset="0"/>
                <a:ea typeface="宋体" panose="02010600030101010101" pitchFamily="2" charset="-122"/>
                <a:cs typeface="Consolas" panose="020B0609020204030204" pitchFamily="49" charset="0"/>
              </a:rPr>
              <a:t>n</a:t>
            </a:r>
            <a:endParaRPr lang="en-US" altLang="zh-CN" baseline="-25000">
              <a:solidFill>
                <a:srgbClr val="FF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9" name="Text Box 45"/>
          <p:cNvSpPr txBox="1">
            <a:spLocks noChangeArrowheads="1"/>
          </p:cNvSpPr>
          <p:nvPr/>
        </p:nvSpPr>
        <p:spPr bwMode="auto">
          <a:xfrm>
            <a:off x="2690787" y="4244968"/>
            <a:ext cx="504825" cy="400110"/>
          </a:xfrm>
          <a:prstGeom prst="rect">
            <a:avLst/>
          </a:prstGeom>
          <a:noFill/>
          <a:ln w="9525">
            <a:noFill/>
            <a:miter lim="800000"/>
          </a:ln>
          <a:effectLst/>
        </p:spPr>
        <p:txBody>
          <a:bodyPr>
            <a:spAutoFit/>
          </a:bodyPr>
          <a:lstStyle/>
          <a:p>
            <a:pPr algn="l">
              <a:spcBef>
                <a:spcPct val="50000"/>
              </a:spcBef>
            </a:pPr>
            <a:r>
              <a:rPr lang="en-US" altLang="zh-CN" i="1">
                <a:latin typeface="Consolas" panose="020B0609020204030204" pitchFamily="49" charset="0"/>
                <a:cs typeface="Consolas" panose="020B0609020204030204" pitchFamily="49" charset="0"/>
              </a:rPr>
              <a:t>e</a:t>
            </a:r>
            <a:endParaRPr lang="en-US" altLang="zh-CN" baseline="-25000">
              <a:latin typeface="Consolas" panose="020B0609020204030204" pitchFamily="49" charset="0"/>
              <a:cs typeface="Consolas" panose="020B0609020204030204" pitchFamily="49" charset="0"/>
            </a:endParaRPr>
          </a:p>
        </p:txBody>
      </p:sp>
      <p:sp>
        <p:nvSpPr>
          <p:cNvPr id="20" name="Text Box 46"/>
          <p:cNvSpPr txBox="1">
            <a:spLocks noChangeArrowheads="1"/>
          </p:cNvSpPr>
          <p:nvPr/>
        </p:nvSpPr>
        <p:spPr bwMode="auto">
          <a:xfrm>
            <a:off x="3755774" y="2428868"/>
            <a:ext cx="792162" cy="369332"/>
          </a:xfrm>
          <a:prstGeom prst="rect">
            <a:avLst/>
          </a:prstGeom>
          <a:noFill/>
          <a:ln w="38100" algn="ctr">
            <a:noFill/>
            <a:miter lim="800000"/>
          </a:ln>
          <a:effectLst/>
        </p:spPr>
        <p:txBody>
          <a:bodyPr>
            <a:spAutoFit/>
          </a:bodyPr>
          <a:lstStyle/>
          <a:p>
            <a:pPr>
              <a:spcBef>
                <a:spcPct val="50000"/>
              </a:spcBef>
            </a:pPr>
            <a:r>
              <a:rPr lang="en-US" altLang="zh-CN" sz="1800" i="1">
                <a:solidFill>
                  <a:srgbClr val="3333FF"/>
                </a:solidFill>
                <a:latin typeface="Consolas" panose="020B0609020204030204" pitchFamily="49" charset="0"/>
                <a:cs typeface="Consolas" panose="020B0609020204030204" pitchFamily="49" charset="0"/>
              </a:rPr>
              <a:t>i</a:t>
            </a:r>
            <a:r>
              <a:rPr lang="en-US" altLang="zh-CN" sz="1800">
                <a:solidFill>
                  <a:srgbClr val="3333FF"/>
                </a:solidFill>
                <a:latin typeface="Consolas" panose="020B0609020204030204" pitchFamily="49" charset="0"/>
                <a:cs typeface="Consolas" panose="020B0609020204030204" pitchFamily="49" charset="0"/>
              </a:rPr>
              <a:t>+1</a:t>
            </a:r>
            <a:endParaRPr lang="en-US" altLang="zh-CN" sz="1800">
              <a:solidFill>
                <a:srgbClr val="3333FF"/>
              </a:solidFill>
              <a:latin typeface="Consolas" panose="020B0609020204030204" pitchFamily="49" charset="0"/>
              <a:cs typeface="Consolas" panose="020B0609020204030204" pitchFamily="49" charset="0"/>
            </a:endParaRPr>
          </a:p>
        </p:txBody>
      </p:sp>
      <p:sp>
        <p:nvSpPr>
          <p:cNvPr id="21" name="Text Box 49"/>
          <p:cNvSpPr txBox="1">
            <a:spLocks noChangeArrowheads="1"/>
          </p:cNvSpPr>
          <p:nvPr/>
        </p:nvSpPr>
        <p:spPr bwMode="auto">
          <a:xfrm>
            <a:off x="3954437" y="4629143"/>
            <a:ext cx="1944687" cy="400110"/>
          </a:xfrm>
          <a:prstGeom prst="rect">
            <a:avLst/>
          </a:prstGeom>
          <a:noFill/>
          <a:ln w="9525">
            <a:noFill/>
            <a:miter lim="800000"/>
          </a:ln>
          <a:effectLst/>
        </p:spPr>
        <p:txBody>
          <a:bodyPr>
            <a:spAutoFit/>
          </a:bodyPr>
          <a:lstStyle/>
          <a:p>
            <a:pPr algn="l">
              <a:spcBef>
                <a:spcPct val="50000"/>
              </a:spcBef>
            </a:pPr>
            <a:r>
              <a:rPr lang="zh-CN" altLang="en-US" dirty="0">
                <a:solidFill>
                  <a:srgbClr val="FF00FF"/>
                </a:solidFill>
                <a:latin typeface="Consolas" panose="020B0609020204030204" pitchFamily="49" charset="0"/>
                <a:ea typeface="黑体" panose="02010609060101010101" pitchFamily="49" charset="-122"/>
                <a:cs typeface="Consolas" panose="020B0609020204030204" pitchFamily="49" charset="0"/>
              </a:rPr>
              <a:t>插入完成</a:t>
            </a:r>
            <a:endParaRPr lang="zh-CN" altLang="en-US" dirty="0">
              <a:solidFill>
                <a:srgbClr val="FF00FF"/>
              </a:solidFill>
              <a:latin typeface="Consolas" panose="020B0609020204030204" pitchFamily="49" charset="0"/>
              <a:ea typeface="黑体" panose="02010609060101010101" pitchFamily="49" charset="-122"/>
              <a:cs typeface="Consolas" panose="020B0609020204030204" pitchFamily="49" charset="0"/>
            </a:endParaRPr>
          </a:p>
        </p:txBody>
      </p:sp>
      <p:sp>
        <p:nvSpPr>
          <p:cNvPr id="22" name="Rectangle 50"/>
          <p:cNvSpPr>
            <a:spLocks noChangeArrowheads="1"/>
          </p:cNvSpPr>
          <p:nvPr/>
        </p:nvSpPr>
        <p:spPr bwMode="auto">
          <a:xfrm>
            <a:off x="7265962" y="2900356"/>
            <a:ext cx="1441450" cy="720725"/>
          </a:xfrm>
          <a:prstGeom prst="rect">
            <a:avLst/>
          </a:prstGeom>
          <a:solidFill>
            <a:srgbClr val="92D050"/>
          </a:solidFill>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3" name="Text Box 51"/>
          <p:cNvSpPr txBox="1">
            <a:spLocks noChangeArrowheads="1"/>
          </p:cNvSpPr>
          <p:nvPr/>
        </p:nvSpPr>
        <p:spPr bwMode="auto">
          <a:xfrm>
            <a:off x="7554887" y="2466968"/>
            <a:ext cx="874765" cy="276999"/>
          </a:xfrm>
          <a:prstGeom prst="rect">
            <a:avLst/>
          </a:prstGeom>
          <a:noFill/>
          <a:ln w="9525">
            <a:noFill/>
            <a:miter lim="800000"/>
          </a:ln>
          <a:effectLst/>
        </p:spPr>
        <p:txBody>
          <a:bodyPr wrap="square" lIns="0" tIns="0" rIns="0" bIns="0">
            <a:spAutoFit/>
          </a:bodyPr>
          <a:lstStyle/>
          <a:p>
            <a:pPr algn="l">
              <a:spcBef>
                <a:spcPct val="50000"/>
              </a:spcBef>
            </a:pPr>
            <a:r>
              <a:rPr lang="en-US" altLang="zh-CN" sz="1800">
                <a:latin typeface="Consolas" panose="020B0609020204030204" pitchFamily="49" charset="0"/>
                <a:cs typeface="Consolas" panose="020B0609020204030204" pitchFamily="49" charset="0"/>
              </a:rPr>
              <a:t>length</a:t>
            </a:r>
            <a:endParaRPr lang="en-US" altLang="zh-CN" sz="1800">
              <a:latin typeface="Consolas" panose="020B0609020204030204" pitchFamily="49" charset="0"/>
              <a:cs typeface="Consolas" panose="020B0609020204030204" pitchFamily="49" charset="0"/>
            </a:endParaRPr>
          </a:p>
        </p:txBody>
      </p:sp>
      <p:sp>
        <p:nvSpPr>
          <p:cNvPr id="24" name="Text Box 52"/>
          <p:cNvSpPr txBox="1">
            <a:spLocks noChangeArrowheads="1"/>
          </p:cNvSpPr>
          <p:nvPr/>
        </p:nvSpPr>
        <p:spPr bwMode="auto">
          <a:xfrm>
            <a:off x="7626324" y="3044818"/>
            <a:ext cx="719138" cy="304800"/>
          </a:xfrm>
          <a:prstGeom prst="rect">
            <a:avLst/>
          </a:prstGeom>
          <a:noFill/>
          <a:ln w="9525">
            <a:noFill/>
            <a:miter lim="800000"/>
          </a:ln>
          <a:effectLst/>
        </p:spPr>
        <p:txBody>
          <a:bodyPr lIns="0" tIns="0" rIns="0" bIns="0">
            <a:spAutoFit/>
          </a:bodyPr>
          <a:lstStyle/>
          <a:p>
            <a:pPr>
              <a:spcBef>
                <a:spcPct val="50000"/>
              </a:spcBef>
            </a:pPr>
            <a:r>
              <a:rPr lang="en-US" altLang="zh-CN" sz="2000" i="1">
                <a:latin typeface="Consolas" panose="020B0609020204030204" pitchFamily="49" charset="0"/>
                <a:cs typeface="Consolas" panose="020B0609020204030204" pitchFamily="49" charset="0"/>
              </a:rPr>
              <a:t>n</a:t>
            </a:r>
            <a:endParaRPr lang="en-US" altLang="zh-CN" sz="2000" i="1">
              <a:latin typeface="Consolas" panose="020B0609020204030204" pitchFamily="49" charset="0"/>
              <a:cs typeface="Consolas" panose="020B0609020204030204" pitchFamily="49" charset="0"/>
            </a:endParaRPr>
          </a:p>
        </p:txBody>
      </p:sp>
      <p:sp>
        <p:nvSpPr>
          <p:cNvPr id="25" name="Text Box 53"/>
          <p:cNvSpPr txBox="1">
            <a:spLocks noChangeArrowheads="1"/>
          </p:cNvSpPr>
          <p:nvPr/>
        </p:nvSpPr>
        <p:spPr bwMode="auto">
          <a:xfrm>
            <a:off x="7626324" y="3100381"/>
            <a:ext cx="719138" cy="304800"/>
          </a:xfrm>
          <a:prstGeom prst="rect">
            <a:avLst/>
          </a:prstGeom>
          <a:solidFill>
            <a:srgbClr val="92D050"/>
          </a:solidFill>
          <a:ln w="9525">
            <a:noFill/>
            <a:miter lim="800000"/>
          </a:ln>
          <a:effectLst/>
        </p:spPr>
        <p:txBody>
          <a:bodyPr lIns="0" tIns="0" rIns="0" bIns="0">
            <a:spAutoFit/>
          </a:bodyPr>
          <a:lstStyle/>
          <a:p>
            <a:pPr>
              <a:spcBef>
                <a:spcPct val="50000"/>
              </a:spcBef>
            </a:pPr>
            <a:r>
              <a:rPr lang="en-US" altLang="zh-CN" sz="2000" i="1" dirty="0" err="1">
                <a:latin typeface="Consolas" panose="020B0609020204030204" pitchFamily="49" charset="0"/>
                <a:cs typeface="Consolas" panose="020B0609020204030204" pitchFamily="49" charset="0"/>
              </a:rPr>
              <a:t>n</a:t>
            </a:r>
            <a:r>
              <a:rPr lang="en-US" altLang="zh-CN" sz="2000" dirty="0" err="1">
                <a:latin typeface="Consolas" panose="020B0609020204030204" pitchFamily="49" charset="0"/>
                <a:cs typeface="Consolas" panose="020B0609020204030204" pitchFamily="49" charset="0"/>
              </a:rPr>
              <a:t>+1</a:t>
            </a:r>
            <a:endParaRPr lang="en-US" altLang="zh-CN" sz="2000"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4479 0.00625 C 0.05868 0.00601 0.07274 0.00601 0.07813 0.00625 " pathEditMode="relative" ptsTypes="aA">
                                      <p:cBhvr>
                                        <p:cTn id="6" dur="2000" fill="hold"/>
                                        <p:tgtEl>
                                          <p:spTgt spid="1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4.44444E-6 -1.85185E-6 L 0.07864 -1.85185E-6 " pathEditMode="relative" ptsTypes="AA">
                                      <p:cBhvr>
                                        <p:cTn id="10" dur="2000" fill="hold"/>
                                        <p:tgtEl>
                                          <p:spTgt spid="17"/>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38889E-6 0.00185 L 0.06302 0.00185 " pathEditMode="relative" rAng="0" ptsTypes="AA">
                                      <p:cBhvr>
                                        <p:cTn id="14" dur="2000" fill="hold"/>
                                        <p:tgtEl>
                                          <p:spTgt spid="16"/>
                                        </p:tgtEl>
                                        <p:attrNameLst>
                                          <p:attrName>ppt_x</p:attrName>
                                          <p:attrName>ppt_y</p:attrName>
                                        </p:attrNameLst>
                                      </p:cBhvr>
                                      <p:rCtr x="31" y="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8.33333E-7 -4.81481E-6 L 0.05504 -4.81481E-6 " pathEditMode="relative" ptsTypes="AA">
                                      <p:cBhvr>
                                        <p:cTn id="18" dur="2000" fill="hold"/>
                                        <p:tgtEl>
                                          <p:spTgt spid="15"/>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004 -0.00185 L -0.00382 -0.17847 " pathEditMode="relative" rAng="0" ptsTypes="AA">
                                      <p:cBhvr>
                                        <p:cTn id="22" dur="2000" fill="hold"/>
                                        <p:tgtEl>
                                          <p:spTgt spid="19"/>
                                        </p:tgtEl>
                                        <p:attrNameLst>
                                          <p:attrName>ppt_x</p:attrName>
                                          <p:attrName>ppt_y</p:attrName>
                                        </p:attrNameLst>
                                      </p:cBhvr>
                                      <p:rCtr x="0" y="-88"/>
                                    </p:animMotion>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8" grpId="0" bldLvl="0" animBg="1"/>
      <p:bldP spid="19" grpId="0" bldLvl="0" animBg="1"/>
      <p:bldP spid="21" grpId="0" bldLvl="0" animBg="1"/>
      <p:bldP spid="2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428596" y="631001"/>
            <a:ext cx="8215338" cy="404213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ts val="2800"/>
              </a:lnSpc>
              <a:spcBef>
                <a:spcPts val="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bool  </a:t>
            </a:r>
            <a:r>
              <a:rPr kumimoji="1" lang="en-US" altLang="zh-CN" sz="1800" dirty="0" err="1">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charset="-122"/>
                <a:cs typeface="Consolas" panose="020B0609020204030204" pitchFamily="49" charset="0"/>
              </a:rPr>
              <a:t>ListInsert</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SqList</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*&amp;L</a:t>
            </a:r>
            <a:r>
              <a:rPr kumimoji="1"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int </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kumimoji="1"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ElemType</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e)</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int j;</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if (</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&lt;1 || </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&gt;L-&gt;length+1)</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return false;		</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charset="-122"/>
                <a:cs typeface="Consolas" panose="020B0609020204030204" pitchFamily="49" charset="0"/>
              </a:rPr>
              <a:t>参数错误时返回</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false</a:t>
            </a:r>
            <a:endPar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charset="-122"/>
                <a:cs typeface="Consolas" panose="020B0609020204030204" pitchFamily="49" charset="0"/>
              </a:rPr>
              <a:t>将顺序表逻辑序号转化为物理序号</a:t>
            </a:r>
            <a:endParaRPr kumimoji="1" lang="zh-CN" altLang="en-US" sz="1800" dirty="0">
              <a:solidFill>
                <a:srgbClr val="0070C0"/>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zh-CN" altLang="en-US" sz="1800" dirty="0">
                <a:solidFill>
                  <a:srgbClr val="FF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a:solidFill>
                  <a:srgbClr val="FF00FF"/>
                </a:solidFill>
                <a:latin typeface="Consolas" panose="020B0609020204030204" pitchFamily="49" charset="0"/>
                <a:ea typeface="仿宋" panose="02010609060101010101" charset="-122"/>
                <a:cs typeface="Consolas" panose="020B0609020204030204" pitchFamily="49" charset="0"/>
              </a:rPr>
              <a:t>for (j=L-&gt;</a:t>
            </a:r>
            <a:r>
              <a:rPr kumimoji="1" lang="en-US" altLang="zh-CN" sz="1800" dirty="0" err="1">
                <a:solidFill>
                  <a:srgbClr val="FF00FF"/>
                </a:solidFill>
                <a:latin typeface="Consolas" panose="020B0609020204030204" pitchFamily="49" charset="0"/>
                <a:ea typeface="仿宋" panose="02010609060101010101" charset="-122"/>
                <a:cs typeface="Consolas" panose="020B0609020204030204" pitchFamily="49" charset="0"/>
              </a:rPr>
              <a:t>length;j</a:t>
            </a:r>
            <a:r>
              <a:rPr kumimoji="1" lang="en-US" altLang="zh-CN" sz="1800" dirty="0">
                <a:solidFill>
                  <a:srgbClr val="FF00FF"/>
                </a:solidFill>
                <a:latin typeface="Consolas" panose="020B0609020204030204" pitchFamily="49" charset="0"/>
                <a:ea typeface="仿宋" panose="02010609060101010101" charset="-122"/>
                <a:cs typeface="Consolas" panose="020B0609020204030204" pitchFamily="49" charset="0"/>
              </a:rPr>
              <a:t>&gt;</a:t>
            </a:r>
            <a:r>
              <a:rPr kumimoji="1" lang="en-US" altLang="zh-CN" sz="1800" dirty="0" err="1">
                <a:solidFill>
                  <a:srgbClr val="FF00FF"/>
                </a:solidFill>
                <a:latin typeface="Consolas" panose="020B0609020204030204" pitchFamily="49" charset="0"/>
                <a:ea typeface="仿宋" panose="02010609060101010101" charset="-122"/>
                <a:cs typeface="Consolas" panose="020B0609020204030204" pitchFamily="49" charset="0"/>
              </a:rPr>
              <a:t>i;j</a:t>
            </a:r>
            <a:r>
              <a:rPr kumimoji="1" lang="en-US" altLang="zh-CN" sz="1800" dirty="0">
                <a:solidFill>
                  <a:srgbClr val="FF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charset="-122"/>
                <a:cs typeface="Consolas" panose="020B0609020204030204" pitchFamily="49" charset="0"/>
              </a:rPr>
              <a:t>将</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data[</a:t>
            </a:r>
            <a:r>
              <a:rPr kumimoji="1" lang="en-US" altLang="zh-CN" sz="1800" dirty="0" err="1">
                <a:solidFill>
                  <a:srgbClr val="0070C0"/>
                </a:solidFill>
                <a:latin typeface="Consolas" panose="020B0609020204030204" pitchFamily="49" charset="0"/>
                <a:ea typeface="仿宋" panose="02010609060101010101" charset="-122"/>
                <a:cs typeface="Consolas" panose="020B0609020204030204" pitchFamily="49" charset="0"/>
              </a:rPr>
              <a:t>i</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..n]</a:t>
            </a:r>
            <a:r>
              <a:rPr kumimoji="1" lang="zh-CN" altLang="en-US" sz="1800" dirty="0">
                <a:solidFill>
                  <a:srgbClr val="0070C0"/>
                </a:solidFill>
                <a:latin typeface="Consolas" panose="020B0609020204030204" pitchFamily="49" charset="0"/>
                <a:ea typeface="仿宋" panose="02010609060101010101" charset="-122"/>
                <a:cs typeface="Consolas" panose="020B0609020204030204" pitchFamily="49" charset="0"/>
              </a:rPr>
              <a:t>元素后移一个位置</a:t>
            </a:r>
            <a:endParaRPr kumimoji="1" lang="zh-CN" altLang="en-US" sz="1800" dirty="0">
              <a:solidFill>
                <a:srgbClr val="0070C0"/>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zh-CN" altLang="en-US" sz="1800" dirty="0">
                <a:solidFill>
                  <a:srgbClr val="FF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a:solidFill>
                  <a:srgbClr val="FF00FF"/>
                </a:solidFill>
                <a:latin typeface="Consolas" panose="020B0609020204030204" pitchFamily="49" charset="0"/>
                <a:ea typeface="仿宋" panose="02010609060101010101" charset="-122"/>
                <a:cs typeface="Consolas" panose="020B0609020204030204" pitchFamily="49" charset="0"/>
              </a:rPr>
              <a:t>L-&gt;data[j]=L-&gt;data[j-1];</a:t>
            </a:r>
            <a:endParaRPr kumimoji="1" lang="en-US" altLang="zh-CN" sz="1800" dirty="0">
              <a:solidFill>
                <a:srgbClr val="FF00FF"/>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L-&gt;data[</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]=e;		</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charset="-122"/>
                <a:cs typeface="Consolas" panose="020B0609020204030204" pitchFamily="49" charset="0"/>
              </a:rPr>
              <a:t>插入元素</a:t>
            </a:r>
            <a:r>
              <a:rPr kumimoji="1" lang="en-US" altLang="zh-CN" sz="1800" i="1" dirty="0">
                <a:solidFill>
                  <a:srgbClr val="0070C0"/>
                </a:solidFill>
                <a:latin typeface="Consolas" panose="020B0609020204030204" pitchFamily="49" charset="0"/>
                <a:ea typeface="仿宋" panose="02010609060101010101" charset="-122"/>
                <a:cs typeface="Consolas" panose="020B0609020204030204" pitchFamily="49" charset="0"/>
              </a:rPr>
              <a:t>e</a:t>
            </a:r>
            <a:endParaRPr kumimoji="1" lang="en-US" altLang="zh-CN" sz="1800" i="1" dirty="0">
              <a:solidFill>
                <a:srgbClr val="0070C0"/>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L-&gt;length++;		</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charset="-122"/>
                <a:cs typeface="Consolas" panose="020B0609020204030204" pitchFamily="49" charset="0"/>
              </a:rPr>
              <a:t>顺序表长度增</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1</a:t>
            </a:r>
            <a:endPar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return true;		</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charset="-122"/>
                <a:cs typeface="Consolas" panose="020B0609020204030204" pitchFamily="49" charset="0"/>
              </a:rPr>
              <a:t>成功插入返回</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true</a:t>
            </a:r>
            <a:endPar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p:txBody>
      </p:sp>
      <p:sp>
        <p:nvSpPr>
          <p:cNvPr id="3" name="TextBox 2"/>
          <p:cNvSpPr txBox="1"/>
          <p:nvPr/>
        </p:nvSpPr>
        <p:spPr>
          <a:xfrm>
            <a:off x="571472" y="130935"/>
            <a:ext cx="2714644" cy="430887"/>
          </a:xfrm>
          <a:prstGeom prst="rect">
            <a:avLst/>
          </a:prstGeom>
          <a:noFill/>
        </p:spPr>
        <p:txBody>
          <a:bodyPr wrap="square" rtlCol="0">
            <a:spAutoFit/>
          </a:bodyPr>
          <a:lstStyle/>
          <a:p>
            <a:pPr algn="l"/>
            <a:r>
              <a:rPr lang="zh-CN" altLang="en-US" sz="2200">
                <a:latin typeface="Consolas" panose="020B0609020204030204" pitchFamily="49" charset="0"/>
                <a:ea typeface="楷体" panose="02010609060101010101" pitchFamily="49" charset="-122"/>
                <a:cs typeface="Consolas" panose="020B0609020204030204" pitchFamily="49" charset="0"/>
              </a:rPr>
              <a:t>插入算法如下：</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grpSp>
        <p:nvGrpSpPr>
          <p:cNvPr id="29" name="组合 28"/>
          <p:cNvGrpSpPr/>
          <p:nvPr/>
        </p:nvGrpSpPr>
        <p:grpSpPr>
          <a:xfrm>
            <a:off x="1357290" y="4786322"/>
            <a:ext cx="5857916" cy="857256"/>
            <a:chOff x="1357290" y="5143512"/>
            <a:chExt cx="5857916" cy="857256"/>
          </a:xfrm>
        </p:grpSpPr>
        <p:sp>
          <p:nvSpPr>
            <p:cNvPr id="6" name="Rectangle 6"/>
            <p:cNvSpPr>
              <a:spLocks noChangeArrowheads="1"/>
            </p:cNvSpPr>
            <p:nvPr/>
          </p:nvSpPr>
          <p:spPr bwMode="auto">
            <a:xfrm>
              <a:off x="1357290"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7" name="Rectangle 7"/>
            <p:cNvSpPr>
              <a:spLocks noChangeArrowheads="1"/>
            </p:cNvSpPr>
            <p:nvPr/>
          </p:nvSpPr>
          <p:spPr bwMode="auto">
            <a:xfrm>
              <a:off x="1898627"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anose="020B0609020204030204" pitchFamily="49" charset="0"/>
                  <a:cs typeface="Consolas" panose="020B0609020204030204" pitchFamily="49" charset="0"/>
                </a:rPr>
                <a:t>a</a:t>
              </a:r>
              <a:r>
                <a:rPr lang="en-US" altLang="zh-CN" baseline="-25000">
                  <a:solidFill>
                    <a:srgbClr val="3333FF"/>
                  </a:solidFill>
                  <a:latin typeface="Consolas" panose="020B0609020204030204" pitchFamily="49" charset="0"/>
                  <a:cs typeface="Consolas" panose="020B0609020204030204" pitchFamily="49" charset="0"/>
                </a:rPr>
                <a:t>2</a:t>
              </a:r>
              <a:endParaRPr lang="en-US" altLang="zh-CN" baseline="-25000">
                <a:solidFill>
                  <a:srgbClr val="3333FF"/>
                </a:solidFill>
                <a:latin typeface="Consolas" panose="020B0609020204030204" pitchFamily="49" charset="0"/>
                <a:cs typeface="Consolas" panose="020B0609020204030204" pitchFamily="49" charset="0"/>
              </a:endParaRPr>
            </a:p>
          </p:txBody>
        </p:sp>
        <p:sp>
          <p:nvSpPr>
            <p:cNvPr id="8" name="Rectangle 8"/>
            <p:cNvSpPr>
              <a:spLocks noChangeArrowheads="1"/>
            </p:cNvSpPr>
            <p:nvPr/>
          </p:nvSpPr>
          <p:spPr bwMode="auto">
            <a:xfrm>
              <a:off x="2438377"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anose="020B0609020204030204" pitchFamily="49" charset="0"/>
                  <a:ea typeface="宋体" panose="02010600030101010101" pitchFamily="2" charset="-122"/>
                  <a:cs typeface="Consolas" panose="020B0609020204030204" pitchFamily="49" charset="0"/>
                </a:rPr>
                <a:t>…</a:t>
              </a:r>
              <a:endParaRPr lang="en-US" altLang="zh-CN" baseline="-25000">
                <a:solidFill>
                  <a:srgbClr val="660066"/>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9"/>
            <p:cNvSpPr>
              <a:spLocks noChangeArrowheads="1"/>
            </p:cNvSpPr>
            <p:nvPr/>
          </p:nvSpPr>
          <p:spPr bwMode="auto">
            <a:xfrm>
              <a:off x="2979715"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anose="020B0609020204030204" pitchFamily="49" charset="0"/>
                  <a:cs typeface="Consolas" panose="020B0609020204030204" pitchFamily="49" charset="0"/>
                </a:rPr>
                <a:t>a</a:t>
              </a:r>
              <a:r>
                <a:rPr lang="en-US" altLang="zh-CN" i="1" baseline="-25000">
                  <a:solidFill>
                    <a:srgbClr val="3333FF"/>
                  </a:solidFill>
                  <a:latin typeface="Consolas" panose="020B0609020204030204" pitchFamily="49" charset="0"/>
                  <a:cs typeface="Consolas" panose="020B0609020204030204" pitchFamily="49" charset="0"/>
                </a:rPr>
                <a:t>i</a:t>
              </a:r>
              <a:endParaRPr lang="en-US" altLang="zh-CN" i="1" baseline="-25000">
                <a:solidFill>
                  <a:srgbClr val="3333FF"/>
                </a:solidFill>
                <a:latin typeface="Consolas" panose="020B0609020204030204" pitchFamily="49" charset="0"/>
                <a:cs typeface="Consolas" panose="020B0609020204030204" pitchFamily="49" charset="0"/>
              </a:endParaRPr>
            </a:p>
          </p:txBody>
        </p:sp>
        <p:sp>
          <p:nvSpPr>
            <p:cNvPr id="10" name="Rectangle 10"/>
            <p:cNvSpPr>
              <a:spLocks noChangeArrowheads="1"/>
            </p:cNvSpPr>
            <p:nvPr/>
          </p:nvSpPr>
          <p:spPr bwMode="auto">
            <a:xfrm>
              <a:off x="4040402" y="5568968"/>
              <a:ext cx="1245978"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anose="020B0609020204030204" pitchFamily="49" charset="0"/>
                  <a:ea typeface="宋体" panose="02010600030101010101" pitchFamily="2" charset="-122"/>
                  <a:cs typeface="Consolas" panose="020B0609020204030204" pitchFamily="49" charset="0"/>
                </a:rPr>
                <a:t>…</a:t>
              </a:r>
              <a:endParaRPr lang="en-US" altLang="zh-CN" baseline="-25000">
                <a:solidFill>
                  <a:srgbClr val="660066"/>
                </a:solidFill>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11"/>
            <p:cNvSpPr>
              <a:spLocks noChangeArrowheads="1"/>
            </p:cNvSpPr>
            <p:nvPr/>
          </p:nvSpPr>
          <p:spPr bwMode="auto">
            <a:xfrm>
              <a:off x="5285017"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anose="020B0609020204030204" pitchFamily="49" charset="0"/>
                  <a:cs typeface="Consolas" panose="020B0609020204030204" pitchFamily="49" charset="0"/>
                </a:rPr>
                <a:t>a</a:t>
              </a:r>
              <a:r>
                <a:rPr lang="en-US" altLang="zh-CN" i="1" baseline="-25000">
                  <a:solidFill>
                    <a:srgbClr val="3333FF"/>
                  </a:solidFill>
                  <a:latin typeface="Consolas" panose="020B0609020204030204" pitchFamily="49" charset="0"/>
                  <a:cs typeface="Consolas" panose="020B0609020204030204" pitchFamily="49" charset="0"/>
                </a:rPr>
                <a:t>n</a:t>
              </a:r>
              <a:endParaRPr lang="en-US" altLang="zh-CN" i="1" baseline="-25000">
                <a:solidFill>
                  <a:srgbClr val="3333FF"/>
                </a:solidFill>
                <a:latin typeface="Consolas" panose="020B0609020204030204" pitchFamily="49" charset="0"/>
                <a:cs typeface="Consolas" panose="020B0609020204030204" pitchFamily="49" charset="0"/>
              </a:endParaRPr>
            </a:p>
          </p:txBody>
        </p:sp>
        <p:sp>
          <p:nvSpPr>
            <p:cNvPr id="12" name="Rectangle 12"/>
            <p:cNvSpPr>
              <a:spLocks noChangeArrowheads="1"/>
            </p:cNvSpPr>
            <p:nvPr/>
          </p:nvSpPr>
          <p:spPr bwMode="auto">
            <a:xfrm>
              <a:off x="5846781" y="5568968"/>
              <a:ext cx="1368425"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anose="020B0609020204030204" pitchFamily="49" charset="0"/>
                  <a:ea typeface="宋体" panose="02010600030101010101" pitchFamily="2" charset="-122"/>
                  <a:cs typeface="Consolas" panose="020B0609020204030204" pitchFamily="49" charset="0"/>
                </a:rPr>
                <a:t>…</a:t>
              </a:r>
              <a:endParaRPr lang="en-US" altLang="zh-CN" baseline="-25000">
                <a:solidFill>
                  <a:srgbClr val="660066"/>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Rectangle 9"/>
            <p:cNvSpPr>
              <a:spLocks noChangeArrowheads="1"/>
            </p:cNvSpPr>
            <p:nvPr/>
          </p:nvSpPr>
          <p:spPr bwMode="auto">
            <a:xfrm>
              <a:off x="3500430"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anose="020B0609020204030204" pitchFamily="49" charset="0"/>
                  <a:cs typeface="Consolas" panose="020B0609020204030204" pitchFamily="49" charset="0"/>
                </a:rPr>
                <a:t>a</a:t>
              </a:r>
              <a:r>
                <a:rPr lang="en-US" altLang="zh-CN" i="1" baseline="-25000">
                  <a:solidFill>
                    <a:srgbClr val="3333FF"/>
                  </a:solidFill>
                  <a:latin typeface="Consolas" panose="020B0609020204030204" pitchFamily="49" charset="0"/>
                  <a:cs typeface="Consolas" panose="020B0609020204030204" pitchFamily="49" charset="0"/>
                </a:rPr>
                <a:t>i</a:t>
              </a:r>
              <a:r>
                <a:rPr lang="en-US" altLang="zh-CN" baseline="-25000">
                  <a:solidFill>
                    <a:srgbClr val="3333FF"/>
                  </a:solidFill>
                  <a:latin typeface="Consolas" panose="020B0609020204030204" pitchFamily="49" charset="0"/>
                  <a:cs typeface="Consolas" panose="020B0609020204030204" pitchFamily="49" charset="0"/>
                </a:rPr>
                <a:t>+1</a:t>
              </a:r>
              <a:endParaRPr lang="en-US" altLang="zh-CN" baseline="-25000">
                <a:solidFill>
                  <a:srgbClr val="3333FF"/>
                </a:solidFill>
                <a:latin typeface="Consolas" panose="020B0609020204030204" pitchFamily="49" charset="0"/>
                <a:cs typeface="Consolas" panose="020B0609020204030204" pitchFamily="49" charset="0"/>
              </a:endParaRPr>
            </a:p>
          </p:txBody>
        </p:sp>
        <p:sp>
          <p:nvSpPr>
            <p:cNvPr id="16" name="TextBox 15"/>
            <p:cNvSpPr txBox="1"/>
            <p:nvPr/>
          </p:nvSpPr>
          <p:spPr>
            <a:xfrm>
              <a:off x="3071802" y="5143512"/>
              <a:ext cx="357190" cy="400110"/>
            </a:xfrm>
            <a:prstGeom prst="rect">
              <a:avLst/>
            </a:prstGeom>
            <a:noFill/>
          </p:spPr>
          <p:txBody>
            <a:bodyPr wrap="square" rtlCol="0">
              <a:spAutoFit/>
            </a:bodyPr>
            <a:lstStyle/>
            <a:p>
              <a:r>
                <a:rPr lang="en-US" altLang="zh-CN" i="1">
                  <a:latin typeface="Consolas" panose="020B0609020204030204" pitchFamily="49" charset="0"/>
                  <a:cs typeface="Consolas" panose="020B0609020204030204" pitchFamily="49" charset="0"/>
                </a:rPr>
                <a:t>i</a:t>
              </a:r>
              <a:endParaRPr lang="zh-CN" altLang="en-US" i="1">
                <a:latin typeface="Consolas" panose="020B0609020204030204" pitchFamily="49" charset="0"/>
                <a:cs typeface="Consolas" panose="020B0609020204030204" pitchFamily="49" charset="0"/>
              </a:endParaRPr>
            </a:p>
          </p:txBody>
        </p:sp>
      </p:grpSp>
      <p:sp>
        <p:nvSpPr>
          <p:cNvPr id="18" name="下弧形箭头 17"/>
          <p:cNvSpPr/>
          <p:nvPr/>
        </p:nvSpPr>
        <p:spPr>
          <a:xfrm>
            <a:off x="5715008" y="5786454"/>
            <a:ext cx="357190" cy="285752"/>
          </a:xfrm>
          <a:prstGeom prst="curvedUp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
        <p:nvSpPr>
          <p:cNvPr id="19" name="下弧形箭头 18"/>
          <p:cNvSpPr/>
          <p:nvPr/>
        </p:nvSpPr>
        <p:spPr>
          <a:xfrm>
            <a:off x="3857620" y="5786454"/>
            <a:ext cx="357190" cy="285752"/>
          </a:xfrm>
          <a:prstGeom prst="curvedUp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
        <p:nvSpPr>
          <p:cNvPr id="20" name="下弧形箭头 19"/>
          <p:cNvSpPr/>
          <p:nvPr/>
        </p:nvSpPr>
        <p:spPr>
          <a:xfrm>
            <a:off x="3286116" y="5786454"/>
            <a:ext cx="357190" cy="285752"/>
          </a:xfrm>
          <a:prstGeom prst="curvedUp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
        <p:nvSpPr>
          <p:cNvPr id="21" name="Rectangle 11"/>
          <p:cNvSpPr>
            <a:spLocks noChangeArrowheads="1"/>
          </p:cNvSpPr>
          <p:nvPr/>
        </p:nvSpPr>
        <p:spPr bwMode="auto">
          <a:xfrm>
            <a:off x="5286380" y="52149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anose="020B0609020204030204" pitchFamily="49" charset="0"/>
                <a:cs typeface="Consolas" panose="020B0609020204030204" pitchFamily="49" charset="0"/>
              </a:rPr>
              <a:t>a</a:t>
            </a:r>
            <a:r>
              <a:rPr lang="en-US" altLang="zh-CN" i="1" baseline="-25000">
                <a:solidFill>
                  <a:srgbClr val="3333FF"/>
                </a:solidFill>
                <a:latin typeface="Consolas" panose="020B0609020204030204" pitchFamily="49" charset="0"/>
                <a:cs typeface="Consolas" panose="020B0609020204030204" pitchFamily="49" charset="0"/>
              </a:rPr>
              <a:t>n</a:t>
            </a:r>
            <a:r>
              <a:rPr lang="en-US" altLang="zh-CN" baseline="-25000">
                <a:solidFill>
                  <a:srgbClr val="3333FF"/>
                </a:solidFill>
                <a:latin typeface="Consolas" panose="020B0609020204030204" pitchFamily="49" charset="0"/>
                <a:cs typeface="Consolas" panose="020B0609020204030204" pitchFamily="49" charset="0"/>
              </a:rPr>
              <a:t>-1</a:t>
            </a:r>
            <a:endParaRPr lang="en-US" altLang="zh-CN" baseline="-25000">
              <a:solidFill>
                <a:srgbClr val="3333FF"/>
              </a:solidFill>
              <a:latin typeface="Consolas" panose="020B0609020204030204" pitchFamily="49" charset="0"/>
              <a:cs typeface="Consolas" panose="020B0609020204030204" pitchFamily="49" charset="0"/>
            </a:endParaRPr>
          </a:p>
        </p:txBody>
      </p:sp>
      <p:sp>
        <p:nvSpPr>
          <p:cNvPr id="22" name="Rectangle 11"/>
          <p:cNvSpPr>
            <a:spLocks noChangeArrowheads="1"/>
          </p:cNvSpPr>
          <p:nvPr/>
        </p:nvSpPr>
        <p:spPr bwMode="auto">
          <a:xfrm>
            <a:off x="5818200" y="52149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anose="020B0609020204030204" pitchFamily="49" charset="0"/>
                <a:cs typeface="Consolas" panose="020B0609020204030204" pitchFamily="49" charset="0"/>
              </a:rPr>
              <a:t>a</a:t>
            </a:r>
            <a:r>
              <a:rPr lang="en-US" altLang="zh-CN" i="1" baseline="-25000">
                <a:solidFill>
                  <a:srgbClr val="3333FF"/>
                </a:solidFill>
                <a:latin typeface="Consolas" panose="020B0609020204030204" pitchFamily="49" charset="0"/>
                <a:cs typeface="Consolas" panose="020B0609020204030204" pitchFamily="49" charset="0"/>
              </a:rPr>
              <a:t>n</a:t>
            </a:r>
            <a:endParaRPr lang="en-US" altLang="zh-CN" i="1" baseline="-25000">
              <a:solidFill>
                <a:srgbClr val="3333FF"/>
              </a:solidFill>
              <a:latin typeface="Consolas" panose="020B0609020204030204" pitchFamily="49" charset="0"/>
              <a:cs typeface="Consolas" panose="020B0609020204030204" pitchFamily="49" charset="0"/>
            </a:endParaRPr>
          </a:p>
        </p:txBody>
      </p:sp>
      <p:sp>
        <p:nvSpPr>
          <p:cNvPr id="24" name="Rectangle 9"/>
          <p:cNvSpPr>
            <a:spLocks noChangeArrowheads="1"/>
          </p:cNvSpPr>
          <p:nvPr/>
        </p:nvSpPr>
        <p:spPr bwMode="auto">
          <a:xfrm>
            <a:off x="4024636" y="52149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anose="020B0609020204030204" pitchFamily="49" charset="0"/>
                <a:cs typeface="Consolas" panose="020B0609020204030204" pitchFamily="49" charset="0"/>
              </a:rPr>
              <a:t>a</a:t>
            </a:r>
            <a:r>
              <a:rPr lang="en-US" altLang="zh-CN" i="1" baseline="-25000">
                <a:solidFill>
                  <a:srgbClr val="3333FF"/>
                </a:solidFill>
                <a:latin typeface="Consolas" panose="020B0609020204030204" pitchFamily="49" charset="0"/>
                <a:cs typeface="Consolas" panose="020B0609020204030204" pitchFamily="49" charset="0"/>
              </a:rPr>
              <a:t>i</a:t>
            </a:r>
            <a:r>
              <a:rPr lang="en-US" altLang="zh-CN" baseline="-25000">
                <a:solidFill>
                  <a:srgbClr val="3333FF"/>
                </a:solidFill>
                <a:latin typeface="Consolas" panose="020B0609020204030204" pitchFamily="49" charset="0"/>
                <a:cs typeface="Consolas" panose="020B0609020204030204" pitchFamily="49" charset="0"/>
              </a:rPr>
              <a:t>+1</a:t>
            </a:r>
            <a:endParaRPr lang="en-US" altLang="zh-CN" baseline="-25000">
              <a:solidFill>
                <a:srgbClr val="3333FF"/>
              </a:solidFill>
              <a:latin typeface="Consolas" panose="020B0609020204030204" pitchFamily="49" charset="0"/>
              <a:cs typeface="Consolas" panose="020B0609020204030204" pitchFamily="49" charset="0"/>
            </a:endParaRPr>
          </a:p>
        </p:txBody>
      </p:sp>
      <p:sp>
        <p:nvSpPr>
          <p:cNvPr id="25" name="Rectangle 9"/>
          <p:cNvSpPr>
            <a:spLocks noChangeArrowheads="1"/>
          </p:cNvSpPr>
          <p:nvPr/>
        </p:nvSpPr>
        <p:spPr bwMode="auto">
          <a:xfrm>
            <a:off x="2944692" y="52149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FF0000"/>
                </a:solidFill>
                <a:latin typeface="Consolas" panose="020B0609020204030204" pitchFamily="49" charset="0"/>
                <a:cs typeface="Consolas" panose="020B0609020204030204" pitchFamily="49" charset="0"/>
              </a:rPr>
              <a:t>e</a:t>
            </a:r>
            <a:endParaRPr lang="en-US" altLang="zh-CN" i="1" baseline="-25000">
              <a:solidFill>
                <a:srgbClr val="FF0000"/>
              </a:solidFill>
              <a:latin typeface="Consolas" panose="020B0609020204030204" pitchFamily="49" charset="0"/>
              <a:cs typeface="Consolas" panose="020B0609020204030204" pitchFamily="49" charset="0"/>
            </a:endParaRPr>
          </a:p>
        </p:txBody>
      </p:sp>
      <p:sp>
        <p:nvSpPr>
          <p:cNvPr id="26" name="Rectangle 9"/>
          <p:cNvSpPr>
            <a:spLocks noChangeArrowheads="1"/>
          </p:cNvSpPr>
          <p:nvPr/>
        </p:nvSpPr>
        <p:spPr bwMode="auto">
          <a:xfrm>
            <a:off x="3500430" y="52149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anose="020B0609020204030204" pitchFamily="49" charset="0"/>
                <a:cs typeface="Consolas" panose="020B0609020204030204" pitchFamily="49" charset="0"/>
              </a:rPr>
              <a:t>a</a:t>
            </a:r>
            <a:r>
              <a:rPr lang="en-US" altLang="zh-CN" i="1" baseline="-25000">
                <a:solidFill>
                  <a:srgbClr val="3333FF"/>
                </a:solidFill>
                <a:latin typeface="Consolas" panose="020B0609020204030204" pitchFamily="49" charset="0"/>
                <a:cs typeface="Consolas" panose="020B0609020204030204" pitchFamily="49" charset="0"/>
              </a:rPr>
              <a:t>i</a:t>
            </a:r>
            <a:endParaRPr lang="en-US" altLang="zh-CN" i="1" baseline="-25000">
              <a:solidFill>
                <a:srgbClr val="3333FF"/>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5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065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5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5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par>
                          <p:cTn id="29" fill="hold">
                            <p:stCondLst>
                              <p:cond delay="0"/>
                            </p:stCondLst>
                            <p:childTnLst>
                              <p:par>
                                <p:cTn id="30" presetID="22" presetClass="exit" presetSubtype="4" fill="hold" grpId="1" nodeType="afterEffect">
                                  <p:stCondLst>
                                    <p:cond delay="0"/>
                                  </p:stCondLst>
                                  <p:childTnLst>
                                    <p:animEffect transition="out" filter="wipe(down)">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grpId="1" nodeType="clickEffect">
                                  <p:stCondLst>
                                    <p:cond delay="0"/>
                                  </p:stCondLst>
                                  <p:childTnLst>
                                    <p:animEffect transition="out" filter="wipe(down)">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20"/>
                                        </p:tgtEl>
                                      </p:cBhvr>
                                    </p:animEffect>
                                    <p:set>
                                      <p:cBhvr>
                                        <p:cTn id="61" dur="1" fill="hold">
                                          <p:stCondLst>
                                            <p:cond delay="499"/>
                                          </p:stCondLst>
                                        </p:cTn>
                                        <p:tgtEl>
                                          <p:spTgt spid="20"/>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70658">
                                            <p:txEl>
                                              <p:pRg st="7" end="7"/>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0658">
                                            <p:txEl>
                                              <p:pRg st="8" end="8"/>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7065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bldLvl="0" animBg="1"/>
      <p:bldP spid="19" grpId="0" bldLvl="0" animBg="1"/>
      <p:bldP spid="19" grpId="1" bldLvl="0" animBg="1"/>
      <p:bldP spid="20" grpId="0" bldLvl="0" animBg="1"/>
      <p:bldP spid="20" grpId="1" bldLvl="0" animBg="1"/>
      <p:bldP spid="21" grpId="0" bldLvl="0" animBg="1"/>
      <p:bldP spid="22" grpId="0" bldLvl="0" animBg="1"/>
      <p:bldP spid="24" grpId="0" bldLvl="0" animBg="1"/>
      <p:bldP spid="25" grpId="0" bldLvl="0" animBg="1"/>
      <p:bldP spid="2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
          <p:cNvPicPr>
            <a:picLocks noChangeAspect="1" noChangeArrowheads="1"/>
          </p:cNvPicPr>
          <p:nvPr/>
        </p:nvPicPr>
        <p:blipFill>
          <a:blip r:embed="rId1"/>
          <a:srcRect/>
          <a:stretch>
            <a:fillRect/>
          </a:stretch>
        </p:blipFill>
        <p:spPr bwMode="auto">
          <a:xfrm>
            <a:off x="1785918" y="1500174"/>
            <a:ext cx="5500726" cy="1329100"/>
          </a:xfrm>
          <a:prstGeom prst="rect">
            <a:avLst/>
          </a:prstGeom>
          <a:noFill/>
          <a:ln w="9525">
            <a:noFill/>
            <a:miter lim="800000"/>
            <a:headEnd/>
            <a:tailEnd/>
          </a:ln>
        </p:spPr>
      </p:pic>
      <p:sp>
        <p:nvSpPr>
          <p:cNvPr id="3" name="TextBox 2"/>
          <p:cNvSpPr txBox="1"/>
          <p:nvPr/>
        </p:nvSpPr>
        <p:spPr>
          <a:xfrm>
            <a:off x="500034" y="1214422"/>
            <a:ext cx="2928958" cy="400110"/>
          </a:xfrm>
          <a:prstGeom prst="rect">
            <a:avLst/>
          </a:prstGeom>
          <a:noFill/>
        </p:spPr>
        <p:txBody>
          <a:bodyPr wrap="square" rtlCol="0">
            <a:spAutoFit/>
          </a:bodyPr>
          <a:lstStyle/>
          <a:p>
            <a:pPr algn="l"/>
            <a:r>
              <a:rPr lang="zh-CN" altLang="en-US">
                <a:latin typeface="楷体" panose="02010609060101010101" pitchFamily="49" charset="-122"/>
                <a:ea typeface="楷体" panose="02010609060101010101" pitchFamily="49" charset="-122"/>
                <a:sym typeface="Wingdings" panose="05000000000000000000"/>
              </a:rPr>
              <a:t> </a:t>
            </a:r>
            <a:r>
              <a:rPr lang="zh-CN" altLang="en-US">
                <a:latin typeface="楷体" panose="02010609060101010101" pitchFamily="49" charset="-122"/>
                <a:ea typeface="楷体" panose="02010609060101010101" pitchFamily="49" charset="-122"/>
              </a:rPr>
              <a:t>一个汽车线性表</a:t>
            </a: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28596" y="3000372"/>
            <a:ext cx="3286148" cy="398780"/>
          </a:xfrm>
          <a:prstGeom prst="rect">
            <a:avLst/>
          </a:prstGeom>
          <a:noFill/>
        </p:spPr>
        <p:txBody>
          <a:bodyPr wrap="square" rtlCol="0">
            <a:spAutoFit/>
          </a:bodyPr>
          <a:lstStyle/>
          <a:p>
            <a:pPr algn="l"/>
            <a:r>
              <a:rPr lang="zh-CN" altLang="en-US">
                <a:latin typeface="楷体" panose="02010609060101010101" pitchFamily="49" charset="-122"/>
                <a:ea typeface="楷体" panose="02010609060101010101" pitchFamily="49" charset="-122"/>
                <a:sym typeface="Wingdings" panose="05000000000000000000"/>
              </a:rPr>
              <a:t> </a:t>
            </a:r>
            <a:r>
              <a:rPr lang="zh-CN" altLang="en-US">
                <a:latin typeface="楷体" panose="02010609060101010101" pitchFamily="49" charset="-122"/>
                <a:ea typeface="楷体" panose="02010609060101010101" pitchFamily="49" charset="-122"/>
              </a:rPr>
              <a:t>一个辣椒线性表</a:t>
            </a:r>
            <a:endParaRPr lang="zh-CN" altLang="en-US">
              <a:latin typeface="楷体" panose="02010609060101010101" pitchFamily="49" charset="-122"/>
              <a:ea typeface="楷体" panose="02010609060101010101" pitchFamily="49" charset="-122"/>
            </a:endParaRPr>
          </a:p>
        </p:txBody>
      </p:sp>
      <p:sp>
        <p:nvSpPr>
          <p:cNvPr id="8" name="TextBox 7"/>
          <p:cNvSpPr txBox="1"/>
          <p:nvPr/>
        </p:nvSpPr>
        <p:spPr>
          <a:xfrm>
            <a:off x="500034" y="5896293"/>
            <a:ext cx="2286016" cy="430887"/>
          </a:xfrm>
          <a:prstGeom prst="rect">
            <a:avLst/>
          </a:prstGeom>
          <a:noFill/>
        </p:spPr>
        <p:txBody>
          <a:bodyPr wrap="square" rtlCol="0">
            <a:spAutoFit/>
          </a:bodyPr>
          <a:lstStyle/>
          <a:p>
            <a:pPr algn="l"/>
            <a:r>
              <a:rPr lang="zh-CN" altLang="en-US" sz="2200">
                <a:latin typeface="Consolas" panose="020B0609020204030204" pitchFamily="49" charset="0"/>
                <a:ea typeface="+mj-ea"/>
                <a:cs typeface="Consolas" panose="020B0609020204030204" pitchFamily="49" charset="0"/>
                <a:sym typeface="Symbol" panose="05050102010706020507"/>
              </a:rPr>
              <a:t></a:t>
            </a:r>
            <a:r>
              <a:rPr lang="zh-CN" altLang="en-US" sz="2200">
                <a:latin typeface="Consolas" panose="020B0609020204030204" pitchFamily="49" charset="0"/>
                <a:ea typeface="楷体" panose="02010609060101010101" pitchFamily="49" charset="-122"/>
                <a:cs typeface="Consolas" panose="020B0609020204030204" pitchFamily="49" charset="0"/>
              </a:rPr>
              <a:t>不胜枚举</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pic>
        <p:nvPicPr>
          <p:cNvPr id="4" name="图片 3"/>
          <p:cNvPicPr>
            <a:picLocks noChangeAspect="1"/>
          </p:cNvPicPr>
          <p:nvPr/>
        </p:nvPicPr>
        <p:blipFill>
          <a:blip r:embed="rId2"/>
          <a:stretch>
            <a:fillRect/>
          </a:stretch>
        </p:blipFill>
        <p:spPr>
          <a:xfrm>
            <a:off x="1995805" y="3399155"/>
            <a:ext cx="5152390" cy="2333625"/>
          </a:xfrm>
          <a:prstGeom prst="rect">
            <a:avLst/>
          </a:prstGeom>
        </p:spPr>
      </p:pic>
      <p:sp>
        <p:nvSpPr>
          <p:cNvPr id="7" name="Text Box 1028" descr="纸莎草纸"/>
          <p:cNvSpPr txBox="1">
            <a:spLocks noChangeArrowheads="1"/>
          </p:cNvSpPr>
          <p:nvPr/>
        </p:nvSpPr>
        <p:spPr bwMode="auto">
          <a:xfrm>
            <a:off x="1928794" y="285728"/>
            <a:ext cx="5019675" cy="579437"/>
          </a:xfrm>
          <a:prstGeom prst="rect">
            <a:avLst/>
          </a:prstGeom>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线性表的基本概念</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50825" y="333375"/>
            <a:ext cx="8675688" cy="925253"/>
          </a:xfrm>
          <a:prstGeom prst="rect">
            <a:avLst/>
          </a:prstGeom>
          <a:noFill/>
          <a:ln w="9525">
            <a:noFill/>
            <a:miter lim="800000"/>
          </a:ln>
          <a:effectLst/>
        </p:spPr>
        <p:txBody>
          <a:bodyPr>
            <a:spAutoFit/>
          </a:bodyPr>
          <a:lstStyle/>
          <a:p>
            <a:pPr algn="l">
              <a:lnSpc>
                <a:spcPct val="130000"/>
              </a:lnSpc>
              <a:spcBef>
                <a:spcPct val="50000"/>
              </a:spcBef>
            </a:pPr>
            <a:r>
              <a:rPr kumimoji="1" lang="en-US" altLang="zh-CN" sz="2200">
                <a:latin typeface="Consolas" panose="020B0609020204030204" pitchFamily="49" charset="0"/>
                <a:ea typeface="楷体" panose="02010609060101010101" pitchFamily="49" charset="-122"/>
                <a:cs typeface="Consolas" panose="020B0609020204030204" pitchFamily="49" charset="0"/>
              </a:rPr>
              <a:t>    </a:t>
            </a:r>
            <a:r>
              <a:rPr kumimoji="1" lang="zh-CN" altLang="en-US" sz="2200">
                <a:latin typeface="Consolas" panose="020B0609020204030204" pitchFamily="49" charset="0"/>
                <a:ea typeface="楷体" panose="02010609060101010101" pitchFamily="49" charset="-122"/>
                <a:cs typeface="Consolas" panose="020B0609020204030204" pitchFamily="49" charset="0"/>
              </a:rPr>
              <a:t>对于</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本</a:t>
            </a:r>
            <a:r>
              <a:rPr kumimoji="1" lang="zh-CN" altLang="en-US" sz="2200">
                <a:latin typeface="Consolas" panose="020B0609020204030204" pitchFamily="49" charset="0"/>
                <a:ea typeface="楷体" panose="02010609060101010101" pitchFamily="49" charset="-122"/>
                <a:cs typeface="Consolas" panose="020B0609020204030204" pitchFamily="49" charset="0"/>
              </a:rPr>
              <a:t>算法来说，元素</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移动的次数不仅与表长</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en-US" altLang="zh-CN" sz="2200" dirty="0">
                <a:latin typeface="Consolas" panose="020B0609020204030204" pitchFamily="49" charset="0"/>
                <a:ea typeface="+mn-ea"/>
                <a:cs typeface="Consolas" panose="020B0609020204030204" pitchFamily="49" charset="0"/>
              </a:rPr>
              <a:t>-</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&gt;</a:t>
            </a:r>
            <a:r>
              <a:rPr kumimoji="1" lang="en-US" altLang="zh-CN" sz="2200">
                <a:latin typeface="Consolas" panose="020B0609020204030204" pitchFamily="49" charset="0"/>
                <a:ea typeface="楷体" panose="02010609060101010101" pitchFamily="49" charset="-122"/>
                <a:cs typeface="Consolas" panose="020B0609020204030204" pitchFamily="49" charset="0"/>
              </a:rPr>
              <a:t>length=</a:t>
            </a:r>
            <a:r>
              <a:rPr kumimoji="1" lang="en-US" altLang="zh-CN" sz="2200" i="1">
                <a:latin typeface="Consolas" panose="020B0609020204030204" pitchFamily="49" charset="0"/>
                <a:ea typeface="楷体" panose="02010609060101010101" pitchFamily="49" charset="-122"/>
                <a:cs typeface="Consolas" panose="020B0609020204030204" pitchFamily="49" charset="0"/>
              </a:rPr>
              <a:t>n</a:t>
            </a:r>
            <a:r>
              <a:rPr kumimoji="1" lang="zh-CN" altLang="en-US" sz="2200">
                <a:latin typeface="Consolas" panose="020B0609020204030204" pitchFamily="49" charset="0"/>
                <a:ea typeface="楷体" panose="02010609060101010101" pitchFamily="49" charset="-122"/>
                <a:cs typeface="Consolas" panose="020B0609020204030204" pitchFamily="49" charset="0"/>
              </a:rPr>
              <a:t>有关，而且</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与插入位置</a:t>
            </a:r>
            <a:r>
              <a:rPr kumimoji="1" lang="en-US" altLang="zh-CN" sz="2200" i="1" dirty="0" err="1">
                <a:latin typeface="Consolas" panose="020B0609020204030204" pitchFamily="49" charset="0"/>
                <a:ea typeface="楷体" panose="02010609060101010101" pitchFamily="49" charset="-122"/>
                <a:cs typeface="Consolas" panose="020B0609020204030204" pitchFamily="49" charset="0"/>
              </a:rPr>
              <a:t>i</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有关：</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      </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15" name="组合 14"/>
          <p:cNvGrpSpPr/>
          <p:nvPr/>
        </p:nvGrpSpPr>
        <p:grpSpPr>
          <a:xfrm>
            <a:off x="285720" y="1857364"/>
            <a:ext cx="4319587" cy="1610527"/>
            <a:chOff x="285720" y="2001034"/>
            <a:chExt cx="4319587" cy="1610527"/>
          </a:xfrm>
        </p:grpSpPr>
        <p:sp>
          <p:nvSpPr>
            <p:cNvPr id="23586" name="Text Box 1058"/>
            <p:cNvSpPr txBox="1">
              <a:spLocks noChangeArrowheads="1"/>
            </p:cNvSpPr>
            <p:nvPr/>
          </p:nvSpPr>
          <p:spPr bwMode="auto">
            <a:xfrm>
              <a:off x="285720" y="3214686"/>
              <a:ext cx="4319587" cy="396875"/>
            </a:xfrm>
            <a:prstGeom prst="rect">
              <a:avLst/>
            </a:prstGeom>
            <a:noFill/>
            <a:ln w="38100" algn="ctr">
              <a:noFill/>
              <a:miter lim="800000"/>
              <a:tailEnd type="none" w="med" len="lg"/>
            </a:ln>
            <a:effectLst/>
          </p:spPr>
          <p:txBody>
            <a:bodyPr>
              <a:spAutoFit/>
            </a:bodyPr>
            <a:lstStyle/>
            <a:p>
              <a:pPr algn="l">
                <a:spcBef>
                  <a:spcPct val="50000"/>
                </a:spcBef>
              </a:pPr>
              <a:r>
                <a:rPr lang="zh-CN" altLang="en-US" sz="2000" dirty="0">
                  <a:latin typeface="Consolas" panose="020B0609020204030204" pitchFamily="49" charset="0"/>
                  <a:ea typeface="微软雅黑" panose="020B0503020204020204" pitchFamily="34" charset="-122"/>
                  <a:cs typeface="Consolas" panose="020B0609020204030204" pitchFamily="49" charset="0"/>
                </a:rPr>
                <a:t>算法最好时间复杂度为</a:t>
              </a:r>
              <a:r>
                <a:rPr lang="en-US" altLang="zh-CN" sz="2000" dirty="0">
                  <a:latin typeface="Consolas" panose="020B0609020204030204" pitchFamily="49" charset="0"/>
                  <a:ea typeface="微软雅黑" panose="020B0503020204020204" pitchFamily="34" charset="-122"/>
                  <a:cs typeface="Consolas" panose="020B0609020204030204" pitchFamily="49" charset="0"/>
                </a:rPr>
                <a:t>O(1)</a:t>
              </a:r>
              <a:endParaRPr lang="en-US" altLang="zh-CN" sz="2000" dirty="0">
                <a:latin typeface="Consolas" panose="020B0609020204030204" pitchFamily="49" charset="0"/>
                <a:ea typeface="微软雅黑" panose="020B0503020204020204" pitchFamily="34" charset="-122"/>
                <a:cs typeface="Consolas" panose="020B0609020204030204" pitchFamily="49" charset="0"/>
              </a:endParaRPr>
            </a:p>
          </p:txBody>
        </p:sp>
        <p:cxnSp>
          <p:nvCxnSpPr>
            <p:cNvPr id="10" name="直接箭头连接符 9"/>
            <p:cNvCxnSpPr/>
            <p:nvPr/>
          </p:nvCxnSpPr>
          <p:spPr>
            <a:xfrm rot="5400000" flipH="1" flipV="1">
              <a:off x="1570810" y="2643182"/>
              <a:ext cx="1285884"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3857620" y="2428868"/>
            <a:ext cx="4319588" cy="1039023"/>
            <a:chOff x="4356100" y="2572538"/>
            <a:chExt cx="4319588" cy="1039023"/>
          </a:xfrm>
        </p:grpSpPr>
        <p:sp>
          <p:nvSpPr>
            <p:cNvPr id="23587" name="Text Box 1059"/>
            <p:cNvSpPr txBox="1">
              <a:spLocks noChangeArrowheads="1"/>
            </p:cNvSpPr>
            <p:nvPr/>
          </p:nvSpPr>
          <p:spPr bwMode="auto">
            <a:xfrm>
              <a:off x="4356100" y="3214686"/>
              <a:ext cx="4319588" cy="396875"/>
            </a:xfrm>
            <a:prstGeom prst="rect">
              <a:avLst/>
            </a:prstGeom>
            <a:noFill/>
            <a:ln w="38100" algn="ctr">
              <a:noFill/>
              <a:miter lim="800000"/>
              <a:tailEnd type="none" w="med" len="lg"/>
            </a:ln>
            <a:effectLst/>
          </p:spPr>
          <p:txBody>
            <a:bodyPr>
              <a:spAutoFit/>
            </a:bodyPr>
            <a:lstStyle/>
            <a:p>
              <a:pPr algn="l">
                <a:spcBef>
                  <a:spcPct val="50000"/>
                </a:spcBef>
              </a:pPr>
              <a:r>
                <a:rPr lang="zh-CN" altLang="en-US" sz="2000" dirty="0">
                  <a:latin typeface="Consolas" panose="020B0609020204030204" pitchFamily="49" charset="0"/>
                  <a:ea typeface="微软雅黑" panose="020B0503020204020204" pitchFamily="34" charset="-122"/>
                  <a:cs typeface="Consolas" panose="020B0609020204030204" pitchFamily="49" charset="0"/>
                </a:rPr>
                <a:t>算法最坏时间复杂度为</a:t>
              </a:r>
              <a:r>
                <a:rPr lang="en-US" altLang="zh-CN" sz="2000" dirty="0">
                  <a:latin typeface="Consolas" panose="020B0609020204030204" pitchFamily="49" charset="0"/>
                  <a:ea typeface="微软雅黑" panose="020B0503020204020204" pitchFamily="34" charset="-122"/>
                  <a:cs typeface="Consolas" panose="020B0609020204030204" pitchFamily="49" charset="0"/>
                </a:rPr>
                <a:t>O(</a:t>
              </a:r>
              <a:r>
                <a:rPr lang="en-US" altLang="zh-CN" sz="2000" i="1" dirty="0">
                  <a:latin typeface="Consolas" panose="020B0609020204030204" pitchFamily="49" charset="0"/>
                  <a:ea typeface="微软雅黑" panose="020B0503020204020204" pitchFamily="34" charset="-122"/>
                  <a:cs typeface="Consolas" panose="020B0609020204030204" pitchFamily="49" charset="0"/>
                </a:rPr>
                <a:t>n</a:t>
              </a:r>
              <a:r>
                <a:rPr lang="en-US" altLang="zh-CN" sz="2000" dirty="0">
                  <a:latin typeface="Consolas" panose="020B0609020204030204" pitchFamily="49" charset="0"/>
                  <a:ea typeface="微软雅黑" panose="020B0503020204020204" pitchFamily="34" charset="-122"/>
                  <a:cs typeface="Consolas" panose="020B0609020204030204" pitchFamily="49" charset="0"/>
                </a:rPr>
                <a:t>)</a:t>
              </a:r>
              <a:endParaRPr lang="en-US" altLang="zh-CN" sz="2000" dirty="0">
                <a:latin typeface="Consolas" panose="020B0609020204030204" pitchFamily="49" charset="0"/>
                <a:ea typeface="微软雅黑" panose="020B0503020204020204" pitchFamily="34" charset="-122"/>
                <a:cs typeface="Consolas" panose="020B0609020204030204" pitchFamily="49" charset="0"/>
              </a:endParaRPr>
            </a:p>
          </p:txBody>
        </p:sp>
        <p:cxnSp>
          <p:nvCxnSpPr>
            <p:cNvPr id="12" name="直接箭头连接符 11"/>
            <p:cNvCxnSpPr/>
            <p:nvPr/>
          </p:nvCxnSpPr>
          <p:spPr>
            <a:xfrm rot="5400000" flipH="1" flipV="1">
              <a:off x="5250661" y="2893215"/>
              <a:ext cx="642942"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857224" y="2038641"/>
            <a:ext cx="6143668" cy="400110"/>
          </a:xfrm>
          <a:prstGeom prst="rect">
            <a:avLst/>
          </a:prstGeom>
          <a:noFill/>
        </p:spPr>
        <p:txBody>
          <a:bodyPr wrap="square" rtlCol="0">
            <a:spAutoFit/>
          </a:bodyPr>
          <a:lstStyle/>
          <a:p>
            <a:pPr marL="457200" indent="-457200" algn="l">
              <a:buBlip>
                <a:blip r:embed="rId1"/>
              </a:buBlip>
            </a:pPr>
            <a:r>
              <a:rPr kumimoji="1" lang="zh-CN" altLang="en-US" dirty="0">
                <a:latin typeface="Consolas" panose="020B0609020204030204" pitchFamily="49" charset="0"/>
                <a:ea typeface="楷体" panose="02010609060101010101" pitchFamily="49" charset="-122"/>
                <a:cs typeface="Consolas" panose="020B0609020204030204" pitchFamily="49" charset="0"/>
              </a:rPr>
              <a:t>当</a:t>
            </a:r>
            <a:r>
              <a:rPr kumimoji="1" lang="en-US" altLang="zh-CN" i="1" err="1">
                <a:latin typeface="Consolas" panose="020B0609020204030204" pitchFamily="49" charset="0"/>
                <a:ea typeface="楷体" panose="02010609060101010101" pitchFamily="49" charset="-122"/>
                <a:cs typeface="Consolas" panose="020B0609020204030204" pitchFamily="49" charset="0"/>
              </a:rPr>
              <a:t>i</a:t>
            </a:r>
            <a:r>
              <a:rPr kumimoji="1" lang="en-US" altLang="zh-CN">
                <a:latin typeface="Consolas" panose="020B0609020204030204" pitchFamily="49" charset="0"/>
                <a:ea typeface="楷体" panose="02010609060101010101" pitchFamily="49" charset="-122"/>
                <a:cs typeface="Consolas" panose="020B0609020204030204" pitchFamily="49" charset="0"/>
              </a:rPr>
              <a:t>=1</a:t>
            </a:r>
            <a:r>
              <a:rPr kumimoji="1" lang="zh-CN" altLang="en-US">
                <a:latin typeface="Consolas" panose="020B0609020204030204" pitchFamily="49" charset="0"/>
                <a:ea typeface="楷体" panose="02010609060101010101" pitchFamily="49" charset="-122"/>
                <a:cs typeface="Consolas" panose="020B0609020204030204" pitchFamily="49" charset="0"/>
              </a:rPr>
              <a:t>时，移动</a:t>
            </a:r>
            <a:r>
              <a:rPr kumimoji="1" lang="zh-CN" altLang="en-US" dirty="0">
                <a:latin typeface="Consolas" panose="020B0609020204030204" pitchFamily="49" charset="0"/>
                <a:ea typeface="楷体" panose="02010609060101010101" pitchFamily="49" charset="-122"/>
                <a:cs typeface="Consolas" panose="020B0609020204030204" pitchFamily="49" charset="0"/>
              </a:rPr>
              <a:t>次数</a:t>
            </a:r>
            <a:r>
              <a:rPr kumimoji="1" lang="zh-CN" altLang="en-US">
                <a:latin typeface="Consolas" panose="020B0609020204030204" pitchFamily="49" charset="0"/>
                <a:ea typeface="楷体" panose="02010609060101010101" pitchFamily="49" charset="-122"/>
                <a:cs typeface="Consolas" panose="020B0609020204030204" pitchFamily="49" charset="0"/>
              </a:rPr>
              <a:t>为</a:t>
            </a:r>
            <a:r>
              <a:rPr kumimoji="1" lang="en-US" altLang="zh-CN" i="1">
                <a:latin typeface="Consolas" panose="020B0609020204030204" pitchFamily="49" charset="0"/>
                <a:ea typeface="楷体" panose="02010609060101010101" pitchFamily="49" charset="-122"/>
                <a:cs typeface="Consolas" panose="020B0609020204030204" pitchFamily="49" charset="0"/>
              </a:rPr>
              <a:t>n</a:t>
            </a:r>
            <a:r>
              <a:rPr kumimoji="1" lang="zh-CN" altLang="en-US">
                <a:latin typeface="Consolas" panose="020B0609020204030204" pitchFamily="49" charset="0"/>
                <a:ea typeface="楷体" panose="02010609060101010101" pitchFamily="49" charset="-122"/>
                <a:cs typeface="Consolas" panose="020B0609020204030204" pitchFamily="49" charset="0"/>
              </a:rPr>
              <a:t>，达到</a:t>
            </a:r>
            <a:r>
              <a:rPr kumimoji="1" lang="zh-CN" altLang="en-US" dirty="0">
                <a:latin typeface="Consolas" panose="020B0609020204030204" pitchFamily="49" charset="0"/>
                <a:ea typeface="楷体" panose="02010609060101010101" pitchFamily="49" charset="-122"/>
                <a:cs typeface="Consolas" panose="020B0609020204030204" pitchFamily="49" charset="0"/>
              </a:rPr>
              <a:t>最大值。　</a:t>
            </a:r>
            <a:endParaRPr lang="zh-CN" altLang="en-US" dirty="0">
              <a:latin typeface="Consolas" panose="020B0609020204030204" pitchFamily="49" charset="0"/>
              <a:cs typeface="Consolas" panose="020B0609020204030204" pitchFamily="49" charset="0"/>
            </a:endParaRPr>
          </a:p>
        </p:txBody>
      </p:sp>
      <p:sp>
        <p:nvSpPr>
          <p:cNvPr id="14" name="TextBox 13"/>
          <p:cNvSpPr txBox="1"/>
          <p:nvPr/>
        </p:nvSpPr>
        <p:spPr>
          <a:xfrm>
            <a:off x="857224" y="1500174"/>
            <a:ext cx="5357850" cy="400110"/>
          </a:xfrm>
          <a:prstGeom prst="rect">
            <a:avLst/>
          </a:prstGeom>
          <a:noFill/>
        </p:spPr>
        <p:txBody>
          <a:bodyPr wrap="square" rtlCol="0">
            <a:spAutoFit/>
          </a:bodyPr>
          <a:lstStyle/>
          <a:p>
            <a:pPr marL="457200" indent="-457200" algn="l">
              <a:buBlip>
                <a:blip r:embed="rId1"/>
              </a:buBlip>
            </a:pPr>
            <a:r>
              <a:rPr kumimoji="1" lang="zh-CN" altLang="en-US" dirty="0">
                <a:latin typeface="Consolas" panose="020B0609020204030204" pitchFamily="49" charset="0"/>
                <a:ea typeface="楷体" panose="02010609060101010101" pitchFamily="49" charset="-122"/>
                <a:cs typeface="Consolas" panose="020B0609020204030204" pitchFamily="49" charset="0"/>
              </a:rPr>
              <a:t>当</a:t>
            </a:r>
            <a:r>
              <a:rPr kumimoji="1" lang="en-US" altLang="zh-CN" i="1" err="1">
                <a:latin typeface="Consolas" panose="020B0609020204030204" pitchFamily="49" charset="0"/>
                <a:ea typeface="楷体" panose="02010609060101010101" pitchFamily="49" charset="-122"/>
                <a:cs typeface="Consolas" panose="020B0609020204030204" pitchFamily="49" charset="0"/>
              </a:rPr>
              <a:t>i</a:t>
            </a:r>
            <a:r>
              <a:rPr kumimoji="1" lang="en-US" altLang="zh-CN">
                <a:latin typeface="Consolas" panose="020B0609020204030204" pitchFamily="49" charset="0"/>
                <a:ea typeface="楷体" panose="02010609060101010101" pitchFamily="49" charset="-122"/>
                <a:cs typeface="Consolas" panose="020B0609020204030204" pitchFamily="49" charset="0"/>
              </a:rPr>
              <a:t>=</a:t>
            </a:r>
            <a:r>
              <a:rPr kumimoji="1" lang="en-US" altLang="zh-CN" i="1" err="1">
                <a:latin typeface="Consolas" panose="020B0609020204030204" pitchFamily="49" charset="0"/>
                <a:ea typeface="楷体" panose="02010609060101010101" pitchFamily="49" charset="-122"/>
                <a:cs typeface="Consolas" panose="020B0609020204030204" pitchFamily="49" charset="0"/>
              </a:rPr>
              <a:t>n</a:t>
            </a:r>
            <a:r>
              <a:rPr kumimoji="1" lang="en-US" altLang="zh-CN" err="1">
                <a:latin typeface="Consolas" panose="020B0609020204030204" pitchFamily="49" charset="0"/>
                <a:ea typeface="楷体" panose="02010609060101010101" pitchFamily="49" charset="-122"/>
                <a:cs typeface="Consolas" panose="020B0609020204030204" pitchFamily="49" charset="0"/>
              </a:rPr>
              <a:t>+1</a:t>
            </a:r>
            <a:r>
              <a:rPr kumimoji="1" lang="zh-CN" altLang="en-US">
                <a:latin typeface="Consolas" panose="020B0609020204030204" pitchFamily="49" charset="0"/>
                <a:ea typeface="楷体" panose="02010609060101010101" pitchFamily="49" charset="-122"/>
                <a:cs typeface="Consolas" panose="020B0609020204030204" pitchFamily="49" charset="0"/>
              </a:rPr>
              <a:t>时，移动</a:t>
            </a:r>
            <a:r>
              <a:rPr kumimoji="1" lang="zh-CN" altLang="en-US" dirty="0">
                <a:latin typeface="Consolas" panose="020B0609020204030204" pitchFamily="49" charset="0"/>
                <a:ea typeface="楷体" panose="02010609060101010101" pitchFamily="49" charset="-122"/>
                <a:cs typeface="Consolas" panose="020B0609020204030204" pitchFamily="49" charset="0"/>
              </a:rPr>
              <a:t>次数为</a:t>
            </a:r>
            <a:r>
              <a:rPr kumimoji="1" lang="en-US" altLang="zh-CN" dirty="0">
                <a:latin typeface="Consolas" panose="020B0609020204030204" pitchFamily="49" charset="0"/>
                <a:ea typeface="楷体" panose="02010609060101010101" pitchFamily="49" charset="-122"/>
                <a:cs typeface="Consolas" panose="020B0609020204030204" pitchFamily="49" charset="0"/>
              </a:rPr>
              <a:t>0</a:t>
            </a:r>
            <a:r>
              <a:rPr kumimoji="1" lang="zh-CN" altLang="en-US" dirty="0">
                <a:latin typeface="Consolas" panose="020B0609020204030204" pitchFamily="49" charset="0"/>
                <a:ea typeface="楷体" panose="02010609060101010101" pitchFamily="49" charset="-122"/>
                <a:cs typeface="Consolas" panose="020B0609020204030204" pitchFamily="49" charset="0"/>
              </a:rPr>
              <a:t>；</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15"/>
                                        </p:tgtEl>
                                      </p:cBhvr>
                                    </p:animEffect>
                                    <p:set>
                                      <p:cBhvr>
                                        <p:cTn id="14" dur="1" fill="hold">
                                          <p:stCondLst>
                                            <p:cond delay="499"/>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Text Box 2"/>
          <p:cNvSpPr txBox="1">
            <a:spLocks noChangeArrowheads="1"/>
          </p:cNvSpPr>
          <p:nvPr/>
        </p:nvSpPr>
        <p:spPr bwMode="auto">
          <a:xfrm>
            <a:off x="250825" y="115888"/>
            <a:ext cx="8675688" cy="1141851"/>
          </a:xfrm>
          <a:prstGeom prst="rect">
            <a:avLst/>
          </a:prstGeom>
          <a:noFill/>
          <a:ln w="9525">
            <a:noFill/>
            <a:miter lim="800000"/>
          </a:ln>
          <a:effectLst/>
        </p:spPr>
        <p:txBody>
          <a:bodyPr>
            <a:spAutoFit/>
          </a:bodyPr>
          <a:lstStyle/>
          <a:p>
            <a:pPr algn="l">
              <a:lnSpc>
                <a:spcPct val="130000"/>
              </a:lnSpc>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平均情况分析：</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ct val="130000"/>
              </a:lnSpc>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a:t>
            </a:r>
            <a:r>
              <a:rPr kumimoji="1" lang="zh-CN" altLang="en-US" sz="2200">
                <a:latin typeface="Consolas" panose="020B0609020204030204" pitchFamily="49" charset="0"/>
                <a:ea typeface="楷体" panose="02010609060101010101" pitchFamily="49" charset="-122"/>
                <a:cs typeface="Consolas" panose="020B0609020204030204" pitchFamily="49" charset="0"/>
              </a:rPr>
              <a:t>　   </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1</a:t>
            </a:r>
            <a:r>
              <a:rPr kumimoji="1" lang="zh-CN" altLang="en-US" sz="2200">
                <a:latin typeface="Consolas" panose="020B0609020204030204" pitchFamily="49" charset="0"/>
                <a:ea typeface="楷体" panose="02010609060101010101" pitchFamily="49" charset="-122"/>
                <a:cs typeface="Consolas" panose="020B0609020204030204" pitchFamily="49" charset="0"/>
              </a:rPr>
              <a:t>　 </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2</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　</a:t>
            </a:r>
            <a:r>
              <a:rPr kumimoji="1" lang="zh-CN" altLang="en-US" sz="2200">
                <a:latin typeface="Consolas" panose="020B0609020204030204" pitchFamily="49" charset="0"/>
                <a:ea typeface="楷体" panose="02010609060101010101" pitchFamily="49" charset="-122"/>
                <a:cs typeface="Consolas" panose="020B0609020204030204" pitchFamily="49" charset="0"/>
              </a:rPr>
              <a:t>　</a:t>
            </a:r>
            <a:r>
              <a:rPr kumimoji="1" lang="en-US" altLang="zh-CN" sz="2200">
                <a:latin typeface="Consolas" panose="020B0609020204030204" pitchFamily="49" charset="0"/>
                <a:ea typeface="楷体" panose="02010609060101010101" pitchFamily="49" charset="-122"/>
                <a:cs typeface="Consolas" panose="020B0609020204030204" pitchFamily="49" charset="0"/>
              </a:rPr>
              <a:t>…   </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　　</a:t>
            </a:r>
            <a:r>
              <a:rPr kumimoji="1" lang="en-US" altLang="zh-CN" sz="2200" i="1" dirty="0" err="1">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dirty="0" err="1">
                <a:latin typeface="Consolas" panose="020B0609020204030204" pitchFamily="49" charset="0"/>
                <a:ea typeface="楷体" panose="02010609060101010101" pitchFamily="49" charset="-122"/>
                <a:cs typeface="Consolas" panose="020B0609020204030204" pitchFamily="49" charset="0"/>
              </a:rPr>
              <a:t>i</a:t>
            </a:r>
            <a:r>
              <a:rPr kumimoji="1" lang="en-US" altLang="zh-CN" sz="2200">
                <a:latin typeface="Consolas" panose="020B0609020204030204" pitchFamily="49" charset="0"/>
                <a:ea typeface="楷体" panose="02010609060101010101" pitchFamily="49" charset="-122"/>
                <a:cs typeface="Consolas" panose="020B0609020204030204" pitchFamily="49" charset="0"/>
              </a:rPr>
              <a:t>	</a:t>
            </a:r>
            <a:r>
              <a:rPr kumimoji="1" lang="en-US" altLang="zh-CN" sz="2200" i="1">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a:latin typeface="Consolas" panose="020B0609020204030204" pitchFamily="49" charset="0"/>
                <a:ea typeface="楷体" panose="02010609060101010101" pitchFamily="49" charset="-122"/>
                <a:cs typeface="Consolas" panose="020B0609020204030204" pitchFamily="49" charset="0"/>
              </a:rPr>
              <a:t>i</a:t>
            </a:r>
            <a:r>
              <a:rPr kumimoji="1" lang="en-US" altLang="zh-CN" sz="2200" baseline="-25000">
                <a:latin typeface="Consolas" panose="020B0609020204030204" pitchFamily="49" charset="0"/>
                <a:ea typeface="楷体" panose="02010609060101010101" pitchFamily="49" charset="-122"/>
                <a:cs typeface="Consolas" panose="020B0609020204030204" pitchFamily="49" charset="0"/>
              </a:rPr>
              <a:t>+1</a:t>
            </a:r>
            <a:r>
              <a:rPr kumimoji="1" lang="en-US" altLang="zh-CN" sz="2200">
                <a:latin typeface="Consolas" panose="020B0609020204030204" pitchFamily="49" charset="0"/>
                <a:ea typeface="楷体" panose="02010609060101010101" pitchFamily="49" charset="-122"/>
                <a:cs typeface="Consolas" panose="020B0609020204030204" pitchFamily="49" charset="0"/>
              </a:rPr>
              <a:t>   </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　 </a:t>
            </a:r>
            <a:r>
              <a:rPr kumimoji="1" lang="en-US" altLang="zh-CN" sz="2200" i="1" dirty="0">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dirty="0">
                <a:latin typeface="Consolas" panose="020B0609020204030204" pitchFamily="49" charset="0"/>
                <a:ea typeface="楷体" panose="02010609060101010101" pitchFamily="49" charset="-122"/>
                <a:cs typeface="Consolas" panose="020B0609020204030204" pitchFamily="49" charset="0"/>
              </a:rPr>
              <a:t>n</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　　</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3" name="Group 17"/>
          <p:cNvGrpSpPr/>
          <p:nvPr/>
        </p:nvGrpSpPr>
        <p:grpSpPr bwMode="auto">
          <a:xfrm>
            <a:off x="1116013" y="1195388"/>
            <a:ext cx="6048375" cy="1189037"/>
            <a:chOff x="703" y="890"/>
            <a:chExt cx="3810" cy="749"/>
          </a:xfrm>
        </p:grpSpPr>
        <p:sp>
          <p:nvSpPr>
            <p:cNvPr id="300039" name="Line 7"/>
            <p:cNvSpPr>
              <a:spLocks noChangeShapeType="1"/>
            </p:cNvSpPr>
            <p:nvPr/>
          </p:nvSpPr>
          <p:spPr bwMode="auto">
            <a:xfrm flipV="1">
              <a:off x="708" y="890"/>
              <a:ext cx="0" cy="181"/>
            </a:xfrm>
            <a:prstGeom prst="line">
              <a:avLst/>
            </a:prstGeom>
            <a:noFill/>
            <a:ln w="38100">
              <a:solidFill>
                <a:srgbClr val="339933"/>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0040" name="Line 8"/>
            <p:cNvSpPr>
              <a:spLocks noChangeShapeType="1"/>
            </p:cNvSpPr>
            <p:nvPr/>
          </p:nvSpPr>
          <p:spPr bwMode="auto">
            <a:xfrm flipV="1">
              <a:off x="1156" y="890"/>
              <a:ext cx="0" cy="181"/>
            </a:xfrm>
            <a:prstGeom prst="line">
              <a:avLst/>
            </a:prstGeom>
            <a:noFill/>
            <a:ln w="38100">
              <a:solidFill>
                <a:srgbClr val="339933"/>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0041" name="Line 9"/>
            <p:cNvSpPr>
              <a:spLocks noChangeShapeType="1"/>
            </p:cNvSpPr>
            <p:nvPr/>
          </p:nvSpPr>
          <p:spPr bwMode="auto">
            <a:xfrm flipV="1">
              <a:off x="1655" y="890"/>
              <a:ext cx="0" cy="181"/>
            </a:xfrm>
            <a:prstGeom prst="line">
              <a:avLst/>
            </a:prstGeom>
            <a:noFill/>
            <a:ln w="38100">
              <a:solidFill>
                <a:srgbClr val="339933"/>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0042" name="Line 10"/>
            <p:cNvSpPr>
              <a:spLocks noChangeShapeType="1"/>
            </p:cNvSpPr>
            <p:nvPr/>
          </p:nvSpPr>
          <p:spPr bwMode="auto">
            <a:xfrm flipV="1">
              <a:off x="2381" y="890"/>
              <a:ext cx="0" cy="181"/>
            </a:xfrm>
            <a:prstGeom prst="line">
              <a:avLst/>
            </a:prstGeom>
            <a:noFill/>
            <a:ln w="38100">
              <a:solidFill>
                <a:srgbClr val="339933"/>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0043" name="Line 11"/>
            <p:cNvSpPr>
              <a:spLocks noChangeShapeType="1"/>
            </p:cNvSpPr>
            <p:nvPr/>
          </p:nvSpPr>
          <p:spPr bwMode="auto">
            <a:xfrm flipV="1">
              <a:off x="2880" y="890"/>
              <a:ext cx="0" cy="181"/>
            </a:xfrm>
            <a:prstGeom prst="line">
              <a:avLst/>
            </a:prstGeom>
            <a:noFill/>
            <a:ln w="38100">
              <a:solidFill>
                <a:srgbClr val="339933"/>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0044" name="Line 12"/>
            <p:cNvSpPr>
              <a:spLocks noChangeShapeType="1"/>
            </p:cNvSpPr>
            <p:nvPr/>
          </p:nvSpPr>
          <p:spPr bwMode="auto">
            <a:xfrm flipV="1">
              <a:off x="3470" y="890"/>
              <a:ext cx="0" cy="181"/>
            </a:xfrm>
            <a:prstGeom prst="line">
              <a:avLst/>
            </a:prstGeom>
            <a:noFill/>
            <a:ln w="38100">
              <a:solidFill>
                <a:srgbClr val="339933"/>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0045" name="Line 13"/>
            <p:cNvSpPr>
              <a:spLocks noChangeShapeType="1"/>
            </p:cNvSpPr>
            <p:nvPr/>
          </p:nvSpPr>
          <p:spPr bwMode="auto">
            <a:xfrm flipV="1">
              <a:off x="3969" y="890"/>
              <a:ext cx="0" cy="181"/>
            </a:xfrm>
            <a:prstGeom prst="line">
              <a:avLst/>
            </a:prstGeom>
            <a:noFill/>
            <a:ln w="38100">
              <a:solidFill>
                <a:srgbClr val="339933"/>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0046" name="Line 14"/>
            <p:cNvSpPr>
              <a:spLocks noChangeShapeType="1"/>
            </p:cNvSpPr>
            <p:nvPr/>
          </p:nvSpPr>
          <p:spPr bwMode="auto">
            <a:xfrm flipV="1">
              <a:off x="4356" y="890"/>
              <a:ext cx="0" cy="181"/>
            </a:xfrm>
            <a:prstGeom prst="line">
              <a:avLst/>
            </a:prstGeom>
            <a:noFill/>
            <a:ln w="38100">
              <a:solidFill>
                <a:srgbClr val="339933"/>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0047" name="Text Box 15"/>
            <p:cNvSpPr txBox="1">
              <a:spLocks noChangeArrowheads="1"/>
            </p:cNvSpPr>
            <p:nvPr/>
          </p:nvSpPr>
          <p:spPr bwMode="auto">
            <a:xfrm>
              <a:off x="1156" y="1389"/>
              <a:ext cx="3357" cy="250"/>
            </a:xfrm>
            <a:prstGeom prst="rect">
              <a:avLst/>
            </a:prstGeom>
            <a:noFill/>
            <a:ln w="38100" algn="ctr">
              <a:noFill/>
              <a:miter lim="800000"/>
              <a:tailEnd type="none" w="med" len="lg"/>
            </a:ln>
            <a:effectLst/>
          </p:spPr>
          <p:txBody>
            <a:bodyPr>
              <a:spAutoFit/>
            </a:bodyPr>
            <a:lstStyle/>
            <a:p>
              <a:pPr algn="l">
                <a:spcBef>
                  <a:spcPct val="50000"/>
                </a:spcBef>
              </a:pPr>
              <a:r>
                <a:rPr kumimoji="1" lang="zh-CN" altLang="en-US" sz="2000" dirty="0">
                  <a:latin typeface="Consolas" panose="020B0609020204030204" pitchFamily="49" charset="0"/>
                  <a:ea typeface="楷体" panose="02010609060101010101" pitchFamily="49" charset="-122"/>
                  <a:cs typeface="Consolas" panose="020B0609020204030204" pitchFamily="49" charset="0"/>
                </a:rPr>
                <a:t>在线性表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中共有</a:t>
              </a:r>
              <a:r>
                <a:rPr kumimoji="1" lang="en-US" altLang="zh-CN" sz="2000" i="1" dirty="0" err="1">
                  <a:solidFill>
                    <a:srgbClr val="FF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err="1">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个可以插入元素的地方</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300048" name="AutoShape 16"/>
            <p:cNvSpPr/>
            <p:nvPr/>
          </p:nvSpPr>
          <p:spPr bwMode="auto">
            <a:xfrm rot="16200000">
              <a:off x="2426" y="-606"/>
              <a:ext cx="227" cy="3674"/>
            </a:xfrm>
            <a:prstGeom prst="leftBrace">
              <a:avLst>
                <a:gd name="adj1" fmla="val 134875"/>
                <a:gd name="adj2" fmla="val 50000"/>
              </a:avLst>
            </a:prstGeom>
            <a:noFill/>
            <a:ln w="38100">
              <a:solidFill>
                <a:srgbClr val="339933"/>
              </a:solidFill>
              <a:round/>
              <a:tailEnd type="none" w="med"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grpSp>
      <p:sp>
        <p:nvSpPr>
          <p:cNvPr id="300050" name="Text Box 18"/>
          <p:cNvSpPr txBox="1">
            <a:spLocks noChangeArrowheads="1"/>
          </p:cNvSpPr>
          <p:nvPr/>
        </p:nvSpPr>
        <p:spPr bwMode="auto">
          <a:xfrm>
            <a:off x="250825" y="3355303"/>
            <a:ext cx="8497888" cy="430887"/>
          </a:xfrm>
          <a:prstGeom prst="rect">
            <a:avLst/>
          </a:prstGeom>
          <a:noFill/>
          <a:ln w="38100" algn="ctr">
            <a:noFill/>
            <a:miter lim="800000"/>
            <a:tailEnd type="none" w="med" len="lg"/>
          </a:ln>
          <a:effectLst/>
        </p:spPr>
        <p:txBody>
          <a:bodyPr>
            <a:spAutoFit/>
          </a:bodyPr>
          <a:lstStyle/>
          <a:p>
            <a:pPr algn="l"/>
            <a:r>
              <a:rPr kumimoji="1" lang="zh-CN" altLang="en-US" sz="2200" dirty="0">
                <a:latin typeface="Consolas" panose="020B0609020204030204" pitchFamily="49" charset="0"/>
                <a:ea typeface="楷体" panose="02010609060101010101" pitchFamily="49" charset="-122"/>
                <a:cs typeface="Consolas" panose="020B0609020204030204" pitchFamily="49" charset="0"/>
              </a:rPr>
              <a:t>　　此时需要将</a:t>
            </a:r>
            <a:r>
              <a:rPr kumimoji="1" lang="en-US" altLang="zh-CN" sz="2200" i="1" dirty="0" err="1">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dirty="0" err="1">
                <a:latin typeface="Consolas" panose="020B0609020204030204" pitchFamily="49" charset="0"/>
                <a:ea typeface="楷体" panose="02010609060101010101" pitchFamily="49" charset="-122"/>
                <a:cs typeface="Consolas" panose="020B0609020204030204" pitchFamily="49" charset="0"/>
              </a:rPr>
              <a:t>i</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dirty="0">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dirty="0">
                <a:latin typeface="Consolas" panose="020B0609020204030204" pitchFamily="49" charset="0"/>
                <a:ea typeface="楷体" panose="02010609060101010101" pitchFamily="49" charset="-122"/>
                <a:cs typeface="Consolas" panose="020B0609020204030204" pitchFamily="49" charset="0"/>
              </a:rPr>
              <a:t>n</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的元素均后移一</a:t>
            </a:r>
            <a:r>
              <a:rPr kumimoji="1" lang="zh-CN" altLang="en-US" sz="2200">
                <a:latin typeface="Consolas" panose="020B0609020204030204" pitchFamily="49" charset="0"/>
                <a:ea typeface="楷体" panose="02010609060101010101" pitchFamily="49" charset="-122"/>
                <a:cs typeface="Consolas" panose="020B0609020204030204" pitchFamily="49" charset="0"/>
              </a:rPr>
              <a:t>个位置，共</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移动</a:t>
            </a:r>
            <a:r>
              <a:rPr kumimoji="1" lang="en-US" altLang="zh-CN" sz="2200" i="1" dirty="0">
                <a:solidFill>
                  <a:srgbClr val="FF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200" dirty="0">
                <a:solidFill>
                  <a:srgbClr val="FF00FF"/>
                </a:solidFill>
                <a:latin typeface="Consolas" panose="020B0609020204030204" pitchFamily="49" charset="0"/>
                <a:ea typeface="+mn-ea"/>
                <a:cs typeface="Consolas" panose="020B0609020204030204" pitchFamily="49" charset="0"/>
              </a:rPr>
              <a:t>-</a:t>
            </a:r>
            <a:r>
              <a:rPr kumimoji="1" lang="en-US" altLang="zh-CN" sz="2200" i="1" dirty="0" err="1">
                <a:solidFill>
                  <a:srgbClr val="FF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200" dirty="0" err="1">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个元素。　</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300051" name="Text Box 19"/>
          <p:cNvSpPr txBox="1">
            <a:spLocks noChangeArrowheads="1"/>
          </p:cNvSpPr>
          <p:nvPr/>
        </p:nvSpPr>
        <p:spPr bwMode="auto">
          <a:xfrm>
            <a:off x="684213" y="5949950"/>
            <a:ext cx="5959489" cy="430887"/>
          </a:xfrm>
          <a:prstGeom prst="rect">
            <a:avLst/>
          </a:prstGeom>
          <a:noFill/>
          <a:ln w="38100" algn="ctr">
            <a:noFill/>
            <a:miter lim="800000"/>
            <a:tailEnd type="none" w="med" len="lg"/>
          </a:ln>
          <a:effectLst/>
        </p:spPr>
        <p:txBody>
          <a:bodyPr wrap="square">
            <a:spAutoFit/>
          </a:bodyPr>
          <a:lstStyle/>
          <a:p>
            <a:pPr algn="l"/>
            <a:r>
              <a:rPr kumimoji="1" lang="zh-CN" altLang="en-US" sz="2200">
                <a:latin typeface="Consolas" panose="020B0609020204030204" pitchFamily="49" charset="0"/>
                <a:ea typeface="微软雅黑" panose="020B0503020204020204" pitchFamily="34" charset="-122"/>
                <a:cs typeface="Consolas" panose="020B0609020204030204" pitchFamily="49" charset="0"/>
              </a:rPr>
              <a:t>因此插入算法的平均时间复杂度为</a:t>
            </a:r>
            <a:r>
              <a:rPr kumimoji="1" lang="en-US" altLang="zh-CN" sz="2200">
                <a:latin typeface="Consolas" panose="020B0609020204030204" pitchFamily="49" charset="0"/>
                <a:ea typeface="微软雅黑" panose="020B0503020204020204" pitchFamily="34" charset="-122"/>
                <a:cs typeface="Consolas" panose="020B0609020204030204" pitchFamily="49" charset="0"/>
              </a:rPr>
              <a:t>O(</a:t>
            </a:r>
            <a:r>
              <a:rPr kumimoji="1" lang="en-US" altLang="zh-CN" sz="2200" i="1">
                <a:latin typeface="Consolas" panose="020B0609020204030204" pitchFamily="49" charset="0"/>
                <a:ea typeface="微软雅黑" panose="020B0503020204020204" pitchFamily="34" charset="-122"/>
                <a:cs typeface="Consolas" panose="020B0609020204030204" pitchFamily="49" charset="0"/>
              </a:rPr>
              <a:t>n</a:t>
            </a:r>
            <a:r>
              <a:rPr kumimoji="1" lang="en-US" altLang="zh-CN" sz="2200">
                <a:latin typeface="Consolas" panose="020B0609020204030204" pitchFamily="49" charset="0"/>
                <a:ea typeface="微软雅黑" panose="020B0503020204020204" pitchFamily="34" charset="-122"/>
                <a:cs typeface="Consolas" panose="020B0609020204030204" pitchFamily="49" charset="0"/>
              </a:rPr>
              <a:t>)</a:t>
            </a:r>
            <a:r>
              <a:rPr kumimoji="1" lang="zh-CN" altLang="en-US" sz="2200">
                <a:latin typeface="Consolas" panose="020B0609020204030204" pitchFamily="49" charset="0"/>
                <a:ea typeface="微软雅黑" panose="020B0503020204020204" pitchFamily="34" charset="-122"/>
                <a:cs typeface="Consolas" panose="020B0609020204030204" pitchFamily="49" charset="0"/>
              </a:rPr>
              <a:t>。</a:t>
            </a:r>
            <a:endParaRPr lang="zh-CN" altLang="en-US" sz="2200">
              <a:latin typeface="Consolas" panose="020B0609020204030204" pitchFamily="49" charset="0"/>
              <a:ea typeface="微软雅黑" panose="020B0503020204020204" pitchFamily="34" charset="-122"/>
              <a:cs typeface="Consolas" panose="020B0609020204030204" pitchFamily="49" charset="0"/>
            </a:endParaRPr>
          </a:p>
        </p:txBody>
      </p:sp>
      <p:grpSp>
        <p:nvGrpSpPr>
          <p:cNvPr id="23" name="组合 22"/>
          <p:cNvGrpSpPr/>
          <p:nvPr/>
        </p:nvGrpSpPr>
        <p:grpSpPr>
          <a:xfrm>
            <a:off x="850900" y="2500306"/>
            <a:ext cx="6048375" cy="714375"/>
            <a:chOff x="850900" y="2500306"/>
            <a:chExt cx="6048375" cy="714375"/>
          </a:xfrm>
        </p:grpSpPr>
        <p:sp>
          <p:nvSpPr>
            <p:cNvPr id="300038" name="Text Box 6"/>
            <p:cNvSpPr txBox="1">
              <a:spLocks noChangeArrowheads="1"/>
            </p:cNvSpPr>
            <p:nvPr/>
          </p:nvSpPr>
          <p:spPr bwMode="auto">
            <a:xfrm>
              <a:off x="850900" y="2676525"/>
              <a:ext cx="6048375" cy="430887"/>
            </a:xfrm>
            <a:prstGeom prst="rect">
              <a:avLst/>
            </a:prstGeom>
            <a:noFill/>
            <a:ln w="38100" algn="ctr">
              <a:noFill/>
              <a:miter lim="800000"/>
              <a:tailEnd type="none" w="med" len="lg"/>
            </a:ln>
            <a:effectLst/>
          </p:spPr>
          <p:txBody>
            <a:bodyPr>
              <a:spAutoFit/>
            </a:bodyPr>
            <a:lstStyle/>
            <a:p>
              <a:pPr algn="l"/>
              <a:r>
                <a:rPr kumimoji="1" lang="zh-CN" altLang="en-US" sz="2200" dirty="0">
                  <a:latin typeface="Consolas" panose="020B0609020204030204" pitchFamily="49" charset="0"/>
                  <a:ea typeface="楷体" panose="02010609060101010101" pitchFamily="49" charset="-122"/>
                  <a:cs typeface="Consolas" panose="020B0609020204030204" pitchFamily="49" charset="0"/>
                </a:rPr>
                <a:t>在插入元素</a:t>
              </a:r>
              <a:r>
                <a:rPr kumimoji="1" lang="en-US" altLang="zh-CN" sz="2200" i="1" err="1">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err="1">
                  <a:latin typeface="Consolas" panose="020B0609020204030204" pitchFamily="49" charset="0"/>
                  <a:ea typeface="楷体" panose="02010609060101010101" pitchFamily="49" charset="-122"/>
                  <a:cs typeface="Consolas" panose="020B0609020204030204" pitchFamily="49" charset="0"/>
                </a:rPr>
                <a:t>i</a:t>
              </a:r>
              <a:r>
                <a:rPr kumimoji="1" lang="zh-CN" altLang="en-US" sz="2200">
                  <a:latin typeface="Consolas" panose="020B0609020204030204" pitchFamily="49" charset="0"/>
                  <a:ea typeface="楷体" panose="02010609060101010101" pitchFamily="49" charset="-122"/>
                  <a:cs typeface="Consolas" panose="020B0609020204030204" pitchFamily="49" charset="0"/>
                </a:rPr>
                <a:t>时，若</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为等</a:t>
              </a:r>
              <a:r>
                <a:rPr kumimoji="1" lang="zh-CN" altLang="en-US" sz="2200">
                  <a:latin typeface="Consolas" panose="020B0609020204030204" pitchFamily="49" charset="0"/>
                  <a:ea typeface="楷体" panose="02010609060101010101" pitchFamily="49" charset="-122"/>
                  <a:cs typeface="Consolas" panose="020B0609020204030204" pitchFamily="49" charset="0"/>
                </a:rPr>
                <a:t>概率情况，则</a:t>
              </a:r>
              <a:r>
                <a:rPr kumimoji="1" lang="en-US" altLang="zh-CN" sz="2200" i="1" dirty="0">
                  <a:latin typeface="Consolas" panose="020B0609020204030204" pitchFamily="49" charset="0"/>
                  <a:ea typeface="楷体" panose="02010609060101010101" pitchFamily="49" charset="-122"/>
                  <a:cs typeface="Consolas" panose="020B0609020204030204" pitchFamily="49" charset="0"/>
                </a:rPr>
                <a:t>p</a:t>
              </a:r>
              <a:r>
                <a:rPr kumimoji="1" lang="en-US" altLang="zh-CN" sz="2200" i="1" baseline="-25000" dirty="0">
                  <a:latin typeface="Consolas" panose="020B0609020204030204" pitchFamily="49" charset="0"/>
                  <a:ea typeface="楷体" panose="02010609060101010101" pitchFamily="49" charset="-122"/>
                  <a:cs typeface="Consolas" panose="020B0609020204030204" pitchFamily="49" charset="0"/>
                </a:rPr>
                <a:t>i </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a:t>
              </a:r>
              <a:endParaRPr lang="en-US" altLang="zh-CN" sz="2200" dirty="0">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22" name="对象 21"/>
            <p:cNvGraphicFramePr>
              <a:graphicFrameLocks noChangeAspect="1"/>
            </p:cNvGraphicFramePr>
            <p:nvPr/>
          </p:nvGraphicFramePr>
          <p:xfrm>
            <a:off x="6286512" y="2500306"/>
            <a:ext cx="587375" cy="714375"/>
          </p:xfrm>
          <a:graphic>
            <a:graphicData uri="http://schemas.openxmlformats.org/presentationml/2006/ole">
              <mc:AlternateContent xmlns:mc="http://schemas.openxmlformats.org/markup-compatibility/2006">
                <mc:Choice xmlns:v="urn:schemas-microsoft-com:vml" Requires="v">
                  <p:oleObj spid="_x0000_s1066" name="Equation" r:id="rId1" imgW="7010400" imgH="8534400" progId="Equation.3">
                    <p:embed/>
                  </p:oleObj>
                </mc:Choice>
                <mc:Fallback>
                  <p:oleObj name="Equation" r:id="rId1" imgW="7010400" imgH="8534400" progId="Equation.3">
                    <p:embed/>
                    <p:pic>
                      <p:nvPicPr>
                        <p:cNvPr id="0" name="图片 1024"/>
                        <p:cNvPicPr>
                          <a:picLocks noChangeAspect="1"/>
                        </p:cNvPicPr>
                        <p:nvPr/>
                      </p:nvPicPr>
                      <p:blipFill>
                        <a:blip r:embed="rId2"/>
                        <a:stretch>
                          <a:fillRect/>
                        </a:stretch>
                      </p:blipFill>
                      <p:spPr>
                        <a:xfrm>
                          <a:off x="6286512" y="2500306"/>
                          <a:ext cx="587375" cy="714375"/>
                        </a:xfrm>
                        <a:prstGeom prst="rect">
                          <a:avLst/>
                        </a:prstGeom>
                        <a:noFill/>
                        <a:ln w="9525">
                          <a:noFill/>
                        </a:ln>
                      </p:spPr>
                    </p:pic>
                  </p:oleObj>
                </mc:Fallback>
              </mc:AlternateContent>
            </a:graphicData>
          </a:graphic>
        </p:graphicFrame>
      </p:grpSp>
      <p:grpSp>
        <p:nvGrpSpPr>
          <p:cNvPr id="25" name="组合 24"/>
          <p:cNvGrpSpPr/>
          <p:nvPr/>
        </p:nvGrpSpPr>
        <p:grpSpPr>
          <a:xfrm>
            <a:off x="323850" y="4046538"/>
            <a:ext cx="8135938" cy="1790700"/>
            <a:chOff x="323850" y="4046538"/>
            <a:chExt cx="8135938" cy="1790700"/>
          </a:xfrm>
        </p:grpSpPr>
        <p:sp>
          <p:nvSpPr>
            <p:cNvPr id="300053" name="Text Box 21"/>
            <p:cNvSpPr txBox="1">
              <a:spLocks noChangeArrowheads="1"/>
            </p:cNvSpPr>
            <p:nvPr/>
          </p:nvSpPr>
          <p:spPr bwMode="auto">
            <a:xfrm>
              <a:off x="323850" y="4046538"/>
              <a:ext cx="8135938" cy="769441"/>
            </a:xfrm>
            <a:prstGeom prst="rect">
              <a:avLst/>
            </a:prstGeom>
            <a:noFill/>
            <a:ln w="38100" algn="ctr">
              <a:noFill/>
              <a:miter lim="800000"/>
              <a:tailEnd type="none" w="med" len="lg"/>
            </a:ln>
            <a:effectLst/>
          </p:spPr>
          <p:txBody>
            <a:bodyPr>
              <a:spAutoFit/>
            </a:bodyPr>
            <a:lstStyle/>
            <a:p>
              <a:pPr algn="l"/>
              <a:r>
                <a:rPr kumimoji="1" lang="zh-CN" altLang="en-US" sz="2200" dirty="0">
                  <a:latin typeface="Consolas" panose="020B0609020204030204" pitchFamily="49" charset="0"/>
                  <a:ea typeface="楷体" panose="02010609060101010101" pitchFamily="49" charset="-122"/>
                  <a:cs typeface="Consolas" panose="020B0609020204030204" pitchFamily="49" charset="0"/>
                </a:rPr>
                <a:t>　　所以在长度为</a:t>
              </a:r>
              <a:r>
                <a:rPr kumimoji="1" lang="en-US" altLang="zh-CN" sz="2200" i="1" dirty="0">
                  <a:latin typeface="Consolas" panose="020B0609020204030204" pitchFamily="49" charset="0"/>
                  <a:ea typeface="楷体" panose="02010609060101010101" pitchFamily="49" charset="-122"/>
                  <a:cs typeface="Consolas" panose="020B0609020204030204" pitchFamily="49" charset="0"/>
                </a:rPr>
                <a:t>n</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的线性表中插入一个元素时所需移动元素的平均次数为：  </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24" name="对象 23"/>
            <p:cNvGraphicFramePr>
              <a:graphicFrameLocks noChangeAspect="1"/>
            </p:cNvGraphicFramePr>
            <p:nvPr/>
          </p:nvGraphicFramePr>
          <p:xfrm>
            <a:off x="1981200" y="4846638"/>
            <a:ext cx="4318000" cy="990600"/>
          </p:xfrm>
          <a:graphic>
            <a:graphicData uri="http://schemas.openxmlformats.org/presentationml/2006/ole">
              <mc:AlternateContent xmlns:mc="http://schemas.openxmlformats.org/markup-compatibility/2006">
                <mc:Choice xmlns:v="urn:schemas-microsoft-com:vml" Requires="v">
                  <p:oleObj spid="_x0000_s1067" name="Equation" r:id="rId3" imgW="51816000" imgH="11887200" progId="Equation.3">
                    <p:embed/>
                  </p:oleObj>
                </mc:Choice>
                <mc:Fallback>
                  <p:oleObj name="Equation" r:id="rId3" imgW="51816000" imgH="11887200" progId="Equation.3">
                    <p:embed/>
                    <p:pic>
                      <p:nvPicPr>
                        <p:cNvPr id="0" name="图片 1028"/>
                        <p:cNvPicPr>
                          <a:picLocks noChangeAspect="1"/>
                        </p:cNvPicPr>
                        <p:nvPr/>
                      </p:nvPicPr>
                      <p:blipFill>
                        <a:blip r:embed="rId4"/>
                        <a:stretch>
                          <a:fillRect/>
                        </a:stretch>
                      </p:blipFill>
                      <p:spPr>
                        <a:xfrm>
                          <a:off x="1981200" y="4846638"/>
                          <a:ext cx="4318000" cy="990600"/>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0050"/>
                                        </p:tgtEl>
                                        <p:attrNameLst>
                                          <p:attrName>style.visibility</p:attrName>
                                        </p:attrNameLst>
                                      </p:cBhvr>
                                      <p:to>
                                        <p:strVal val="visible"/>
                                      </p:to>
                                    </p:set>
                                    <p:animEffect transition="in" filter="wipe(left)">
                                      <p:cBhvr>
                                        <p:cTn id="16" dur="500"/>
                                        <p:tgtEl>
                                          <p:spTgt spid="30005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0051"/>
                                        </p:tgtEl>
                                        <p:attrNameLst>
                                          <p:attrName>style.visibility</p:attrName>
                                        </p:attrNameLst>
                                      </p:cBhvr>
                                      <p:to>
                                        <p:strVal val="visible"/>
                                      </p:to>
                                    </p:set>
                                    <p:animEffect transition="in" filter="wipe(left)">
                                      <p:cBhvr>
                                        <p:cTn id="25" dur="500"/>
                                        <p:tgtEl>
                                          <p:spTgt spid="300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50" grpId="0" bldLvl="0" animBg="1"/>
      <p:bldP spid="300051"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95288" y="333375"/>
            <a:ext cx="7848600" cy="498598"/>
          </a:xfrm>
          <a:prstGeom prst="rect">
            <a:avLst/>
          </a:prstGeom>
          <a:noFill/>
          <a:ln w="9525">
            <a:noFill/>
            <a:miter lim="800000"/>
          </a:ln>
          <a:effectLst/>
        </p:spPr>
        <p:txBody>
          <a:bodyPr>
            <a:spAutoFit/>
          </a:bodyPr>
          <a:lstStyle/>
          <a:p>
            <a:pPr algn="just">
              <a:lnSpc>
                <a:spcPct val="110000"/>
              </a:lnSpc>
              <a:spcBef>
                <a:spcPct val="50000"/>
              </a:spcBef>
            </a:pPr>
            <a:r>
              <a:rPr kumimoji="1" lang="en-US" altLang="zh-CN" sz="24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9</a:t>
            </a:r>
            <a:r>
              <a:rPr kumimoji="1" lang="zh-CN" altLang="en-US"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）删除数据</a:t>
            </a:r>
            <a:r>
              <a:rPr kumimoji="1" lang="zh-CN" altLang="en-US" sz="2400">
                <a:solidFill>
                  <a:srgbClr val="FF3300"/>
                </a:solidFill>
                <a:latin typeface="Consolas" panose="020B0609020204030204" pitchFamily="49" charset="0"/>
                <a:ea typeface="微软雅黑" panose="020B0503020204020204" pitchFamily="34" charset="-122"/>
                <a:cs typeface="Consolas" panose="020B0609020204030204" pitchFamily="49" charset="0"/>
              </a:rPr>
              <a:t>元素</a:t>
            </a:r>
            <a:r>
              <a:rPr kumimoji="1" lang="en-US" altLang="zh-CN" sz="2400">
                <a:solidFill>
                  <a:srgbClr val="FF3300"/>
                </a:solidFill>
                <a:latin typeface="Consolas" panose="020B0609020204030204" pitchFamily="49" charset="0"/>
                <a:ea typeface="微软雅黑" panose="020B0503020204020204" pitchFamily="34" charset="-122"/>
                <a:cs typeface="Consolas" panose="020B0609020204030204" pitchFamily="49" charset="0"/>
              </a:rPr>
              <a:t>ListDelete(L</a:t>
            </a:r>
            <a:r>
              <a:rPr kumimoji="1" lang="zh-CN" altLang="en-US" sz="240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sz="240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a:solidFill>
                  <a:srgbClr val="FF3300"/>
                </a:solidFill>
                <a:latin typeface="Consolas" panose="020B0609020204030204" pitchFamily="49" charset="0"/>
                <a:ea typeface="微软雅黑" panose="020B0503020204020204" pitchFamily="34" charset="-122"/>
                <a:cs typeface="Consolas" panose="020B0609020204030204" pitchFamily="49" charset="0"/>
              </a:rPr>
              <a:t>e</a:t>
            </a:r>
            <a:r>
              <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       </a:t>
            </a:r>
            <a:endParaRPr kumimoji="1" lang="en-US" altLang="zh-CN" sz="2400"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1686" name="Text Box 6"/>
          <p:cNvSpPr txBox="1">
            <a:spLocks noChangeArrowheads="1"/>
          </p:cNvSpPr>
          <p:nvPr/>
        </p:nvSpPr>
        <p:spPr bwMode="auto">
          <a:xfrm>
            <a:off x="323850" y="981075"/>
            <a:ext cx="8496300" cy="492443"/>
          </a:xfrm>
          <a:prstGeom prst="rect">
            <a:avLst/>
          </a:prstGeom>
          <a:noFill/>
          <a:ln w="9525">
            <a:noFill/>
            <a:miter lim="800000"/>
          </a:ln>
          <a:effectLst/>
        </p:spPr>
        <p:txBody>
          <a:bodyPr>
            <a:spAutoFit/>
          </a:bodyPr>
          <a:lstStyle/>
          <a:p>
            <a:pPr algn="l">
              <a:lnSpc>
                <a:spcPct val="130000"/>
              </a:lnSpc>
              <a:spcBef>
                <a:spcPct val="50000"/>
              </a:spcBef>
            </a:pPr>
            <a:r>
              <a:rPr lang="zh-CN" altLang="en-US" dirty="0">
                <a:latin typeface="Consolas" panose="020B0609020204030204" pitchFamily="49" charset="0"/>
                <a:ea typeface="楷体" panose="02010609060101010101" pitchFamily="49" charset="-122"/>
                <a:cs typeface="Consolas" panose="020B0609020204030204" pitchFamily="49" charset="0"/>
              </a:rPr>
              <a:t>　　该运算删除顺序表</a:t>
            </a:r>
            <a:r>
              <a:rPr lang="en-US" altLang="zh-CN" dirty="0">
                <a:latin typeface="Consolas" panose="020B0609020204030204" pitchFamily="49" charset="0"/>
                <a:ea typeface="楷体" panose="02010609060101010101" pitchFamily="49" charset="-122"/>
                <a:cs typeface="Consolas" panose="020B0609020204030204" pitchFamily="49" charset="0"/>
              </a:rPr>
              <a:t>L</a:t>
            </a:r>
            <a:r>
              <a:rPr lang="zh-CN" altLang="en-US" dirty="0">
                <a:latin typeface="Consolas" panose="020B0609020204030204" pitchFamily="49" charset="0"/>
                <a:ea typeface="楷体" panose="02010609060101010101" pitchFamily="49" charset="-122"/>
                <a:cs typeface="Consolas" panose="020B0609020204030204" pitchFamily="49" charset="0"/>
              </a:rPr>
              <a:t>的第</a:t>
            </a:r>
            <a:r>
              <a:rPr lang="en-US" altLang="zh-CN" i="1" dirty="0" err="1">
                <a:latin typeface="Consolas" panose="020B0609020204030204" pitchFamily="49" charset="0"/>
                <a:ea typeface="楷体" panose="02010609060101010101" pitchFamily="49" charset="-122"/>
                <a:cs typeface="Consolas" panose="020B0609020204030204" pitchFamily="49" charset="0"/>
              </a:rPr>
              <a:t>i</a:t>
            </a:r>
            <a:r>
              <a:rPr lang="zh-CN" altLang="en-US" dirty="0">
                <a:latin typeface="Consolas" panose="020B0609020204030204" pitchFamily="49" charset="0"/>
                <a:ea typeface="楷体" panose="02010609060101010101" pitchFamily="49" charset="-122"/>
                <a:cs typeface="Consolas" panose="020B0609020204030204" pitchFamily="49" charset="0"/>
              </a:rPr>
              <a:t>（</a:t>
            </a:r>
            <a:r>
              <a:rPr lang="en-US" altLang="zh-CN" dirty="0" err="1">
                <a:latin typeface="Consolas" panose="020B0609020204030204" pitchFamily="49" charset="0"/>
                <a:ea typeface="楷体" panose="02010609060101010101" pitchFamily="49" charset="-122"/>
                <a:cs typeface="Consolas" panose="020B0609020204030204" pitchFamily="49" charset="0"/>
              </a:rPr>
              <a:t>1</a:t>
            </a:r>
            <a:r>
              <a:rPr lang="en-US" altLang="zh-CN" dirty="0" err="1">
                <a:latin typeface="Consolas" panose="020B0609020204030204" pitchFamily="49" charset="0"/>
                <a:ea typeface="+mn-ea"/>
                <a:cs typeface="Consolas" panose="020B0609020204030204" pitchFamily="49" charset="0"/>
              </a:rPr>
              <a:t>≤</a:t>
            </a:r>
            <a:r>
              <a:rPr lang="en-US" altLang="zh-CN" i="1" dirty="0" err="1">
                <a:latin typeface="Consolas" panose="020B0609020204030204" pitchFamily="49" charset="0"/>
                <a:ea typeface="楷体" panose="02010609060101010101" pitchFamily="49" charset="-122"/>
                <a:cs typeface="Consolas" panose="020B0609020204030204" pitchFamily="49" charset="0"/>
              </a:rPr>
              <a:t>i</a:t>
            </a:r>
            <a:r>
              <a:rPr lang="en-US" altLang="zh-CN" dirty="0" err="1">
                <a:latin typeface="Consolas" panose="020B0609020204030204" pitchFamily="49" charset="0"/>
                <a:ea typeface="+mj-ea"/>
                <a:cs typeface="Consolas" panose="020B0609020204030204" pitchFamily="49" charset="0"/>
              </a:rPr>
              <a:t>≤</a:t>
            </a:r>
            <a:r>
              <a:rPr lang="en-US" altLang="zh-CN" dirty="0" err="1">
                <a:latin typeface="Consolas" panose="020B0609020204030204" pitchFamily="49" charset="0"/>
                <a:ea typeface="楷体" panose="02010609060101010101" pitchFamily="49" charset="-122"/>
                <a:cs typeface="Consolas" panose="020B0609020204030204" pitchFamily="49" charset="0"/>
              </a:rPr>
              <a:t>ListLength</a:t>
            </a:r>
            <a:r>
              <a:rPr lang="en-US" altLang="zh-CN" dirty="0">
                <a:latin typeface="Consolas" panose="020B0609020204030204" pitchFamily="49" charset="0"/>
                <a:ea typeface="楷体" panose="02010609060101010101" pitchFamily="49" charset="-122"/>
                <a:cs typeface="Consolas" panose="020B0609020204030204" pitchFamily="49" charset="0"/>
              </a:rPr>
              <a:t>(L)</a:t>
            </a:r>
            <a:r>
              <a:rPr lang="zh-CN" altLang="en-US" dirty="0">
                <a:latin typeface="Consolas" panose="020B0609020204030204" pitchFamily="49" charset="0"/>
                <a:ea typeface="楷体" panose="02010609060101010101" pitchFamily="49" charset="-122"/>
                <a:cs typeface="Consolas" panose="020B0609020204030204" pitchFamily="49" charset="0"/>
              </a:rPr>
              <a:t>）个</a:t>
            </a:r>
            <a:r>
              <a:rPr lang="zh-CN" altLang="en-US">
                <a:latin typeface="Consolas" panose="020B0609020204030204" pitchFamily="49" charset="0"/>
                <a:ea typeface="楷体" panose="02010609060101010101" pitchFamily="49" charset="-122"/>
                <a:cs typeface="Consolas" panose="020B0609020204030204" pitchFamily="49" charset="0"/>
              </a:rPr>
              <a:t>元素。</a:t>
            </a:r>
            <a:r>
              <a:rPr lang="en-US" altLang="zh-CN">
                <a:latin typeface="Consolas" panose="020B0609020204030204" pitchFamily="49" charset="0"/>
                <a:ea typeface="楷体" panose="02010609060101010101" pitchFamily="49" charset="-122"/>
                <a:cs typeface="Consolas" panose="020B0609020204030204" pitchFamily="49" charset="0"/>
              </a:rPr>
              <a:t>      </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4" name="Rectangle 21"/>
          <p:cNvSpPr>
            <a:spLocks noChangeArrowheads="1"/>
          </p:cNvSpPr>
          <p:nvPr/>
        </p:nvSpPr>
        <p:spPr bwMode="auto">
          <a:xfrm>
            <a:off x="1978025" y="3933062"/>
            <a:ext cx="647700" cy="5048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5" name="Text Box 2"/>
          <p:cNvSpPr txBox="1">
            <a:spLocks noChangeArrowheads="1"/>
          </p:cNvSpPr>
          <p:nvPr/>
        </p:nvSpPr>
        <p:spPr bwMode="auto">
          <a:xfrm>
            <a:off x="466725" y="2181216"/>
            <a:ext cx="503238" cy="369332"/>
          </a:xfrm>
          <a:prstGeom prst="rect">
            <a:avLst/>
          </a:prstGeom>
          <a:noFill/>
          <a:ln w="38100" algn="ctr">
            <a:noFill/>
            <a:miter lim="800000"/>
          </a:ln>
          <a:effectLst/>
        </p:spPr>
        <p:txBody>
          <a:bodyPr>
            <a:spAutoFit/>
          </a:bodyPr>
          <a:lstStyle/>
          <a:p>
            <a:pPr>
              <a:spcBef>
                <a:spcPct val="50000"/>
              </a:spcBef>
            </a:pPr>
            <a:r>
              <a:rPr lang="en-US" altLang="zh-CN" sz="1800" dirty="0">
                <a:solidFill>
                  <a:srgbClr val="3333FF"/>
                </a:solidFill>
                <a:latin typeface="Consolas" panose="020B0609020204030204" pitchFamily="49" charset="0"/>
                <a:cs typeface="Consolas" panose="020B0609020204030204" pitchFamily="49" charset="0"/>
              </a:rPr>
              <a:t>0</a:t>
            </a:r>
            <a:endParaRPr lang="en-US" altLang="zh-CN" sz="1800" dirty="0">
              <a:solidFill>
                <a:srgbClr val="3333FF"/>
              </a:solidFill>
              <a:latin typeface="Consolas" panose="020B0609020204030204" pitchFamily="49" charset="0"/>
              <a:cs typeface="Consolas" panose="020B0609020204030204" pitchFamily="49" charset="0"/>
            </a:endParaRPr>
          </a:p>
        </p:txBody>
      </p:sp>
      <p:sp>
        <p:nvSpPr>
          <p:cNvPr id="6" name="Text Box 3"/>
          <p:cNvSpPr txBox="1">
            <a:spLocks noChangeArrowheads="1"/>
          </p:cNvSpPr>
          <p:nvPr/>
        </p:nvSpPr>
        <p:spPr bwMode="auto">
          <a:xfrm>
            <a:off x="877888" y="2181216"/>
            <a:ext cx="503237" cy="369332"/>
          </a:xfrm>
          <a:prstGeom prst="rect">
            <a:avLst/>
          </a:prstGeom>
          <a:noFill/>
          <a:ln w="38100" algn="ctr">
            <a:noFill/>
            <a:miter lim="800000"/>
          </a:ln>
          <a:effectLst/>
        </p:spPr>
        <p:txBody>
          <a:bodyPr>
            <a:spAutoFit/>
          </a:bodyPr>
          <a:lstStyle/>
          <a:p>
            <a:pPr>
              <a:spcBef>
                <a:spcPct val="50000"/>
              </a:spcBef>
            </a:pPr>
            <a:r>
              <a:rPr lang="en-US" altLang="zh-CN" sz="1800">
                <a:solidFill>
                  <a:srgbClr val="3333FF"/>
                </a:solidFill>
                <a:latin typeface="Consolas" panose="020B0609020204030204" pitchFamily="49" charset="0"/>
                <a:cs typeface="Consolas" panose="020B0609020204030204" pitchFamily="49" charset="0"/>
              </a:rPr>
              <a:t>1</a:t>
            </a:r>
            <a:endParaRPr lang="en-US" altLang="zh-CN" sz="1800">
              <a:solidFill>
                <a:srgbClr val="3333FF"/>
              </a:solidFill>
              <a:latin typeface="Consolas" panose="020B0609020204030204" pitchFamily="49" charset="0"/>
              <a:cs typeface="Consolas" panose="020B0609020204030204" pitchFamily="49" charset="0"/>
            </a:endParaRPr>
          </a:p>
        </p:txBody>
      </p:sp>
      <p:sp>
        <p:nvSpPr>
          <p:cNvPr id="7" name="Text Box 4"/>
          <p:cNvSpPr txBox="1">
            <a:spLocks noChangeArrowheads="1"/>
          </p:cNvSpPr>
          <p:nvPr/>
        </p:nvSpPr>
        <p:spPr bwMode="auto">
          <a:xfrm>
            <a:off x="2076450" y="2181216"/>
            <a:ext cx="503238" cy="276999"/>
          </a:xfrm>
          <a:prstGeom prst="rect">
            <a:avLst/>
          </a:prstGeom>
          <a:noFill/>
          <a:ln w="38100" algn="ctr">
            <a:noFill/>
            <a:miter lim="800000"/>
          </a:ln>
          <a:effectLst/>
        </p:spPr>
        <p:txBody>
          <a:bodyPr lIns="0" tIns="0" rIns="0" bIns="0">
            <a:spAutoFit/>
          </a:bodyPr>
          <a:lstStyle/>
          <a:p>
            <a:pPr>
              <a:spcBef>
                <a:spcPct val="50000"/>
              </a:spcBef>
            </a:pPr>
            <a:r>
              <a:rPr lang="en-US" altLang="zh-CN" sz="1800" i="1">
                <a:solidFill>
                  <a:srgbClr val="3333FF"/>
                </a:solidFill>
                <a:latin typeface="Consolas" panose="020B0609020204030204" pitchFamily="49" charset="0"/>
                <a:cs typeface="Consolas" panose="020B0609020204030204" pitchFamily="49" charset="0"/>
              </a:rPr>
              <a:t>i</a:t>
            </a:r>
            <a:r>
              <a:rPr lang="en-US" altLang="zh-CN" sz="1800">
                <a:solidFill>
                  <a:srgbClr val="3333FF"/>
                </a:solidFill>
                <a:latin typeface="Consolas" panose="020B0609020204030204" pitchFamily="49" charset="0"/>
                <a:ea typeface="宋体" panose="02010600030101010101" pitchFamily="2" charset="-122"/>
                <a:cs typeface="Consolas" panose="020B0609020204030204" pitchFamily="49" charset="0"/>
              </a:rPr>
              <a:t>-</a:t>
            </a:r>
            <a:r>
              <a:rPr lang="en-US" altLang="zh-CN" sz="1800">
                <a:solidFill>
                  <a:srgbClr val="3333FF"/>
                </a:solidFill>
                <a:latin typeface="Consolas" panose="020B0609020204030204" pitchFamily="49" charset="0"/>
                <a:cs typeface="Consolas" panose="020B0609020204030204" pitchFamily="49" charset="0"/>
              </a:rPr>
              <a:t>1</a:t>
            </a:r>
            <a:endParaRPr lang="en-US" altLang="zh-CN" sz="1800">
              <a:solidFill>
                <a:srgbClr val="3333FF"/>
              </a:solidFill>
              <a:latin typeface="Consolas" panose="020B0609020204030204" pitchFamily="49" charset="0"/>
              <a:cs typeface="Consolas" panose="020B0609020204030204" pitchFamily="49" charset="0"/>
            </a:endParaRPr>
          </a:p>
        </p:txBody>
      </p:sp>
      <p:sp>
        <p:nvSpPr>
          <p:cNvPr id="8" name="Text Box 5"/>
          <p:cNvSpPr txBox="1">
            <a:spLocks noChangeArrowheads="1"/>
          </p:cNvSpPr>
          <p:nvPr/>
        </p:nvSpPr>
        <p:spPr bwMode="auto">
          <a:xfrm>
            <a:off x="5794375" y="2143116"/>
            <a:ext cx="647700" cy="369332"/>
          </a:xfrm>
          <a:prstGeom prst="rect">
            <a:avLst/>
          </a:prstGeom>
          <a:noFill/>
          <a:ln w="38100" algn="ctr">
            <a:noFill/>
            <a:miter lim="800000"/>
          </a:ln>
          <a:effectLst/>
        </p:spPr>
        <p:txBody>
          <a:bodyPr>
            <a:spAutoFit/>
          </a:bodyPr>
          <a:lstStyle/>
          <a:p>
            <a:pPr>
              <a:spcBef>
                <a:spcPct val="50000"/>
              </a:spcBef>
            </a:pPr>
            <a:r>
              <a:rPr lang="en-US" altLang="zh-CN" sz="1800" i="1">
                <a:solidFill>
                  <a:srgbClr val="3333FF"/>
                </a:solidFill>
                <a:latin typeface="Consolas" panose="020B0609020204030204" pitchFamily="49" charset="0"/>
                <a:cs typeface="Consolas" panose="020B0609020204030204" pitchFamily="49" charset="0"/>
              </a:rPr>
              <a:t>n</a:t>
            </a:r>
            <a:r>
              <a:rPr lang="en-US" altLang="zh-CN" sz="1800">
                <a:solidFill>
                  <a:srgbClr val="3333FF"/>
                </a:solidFill>
                <a:latin typeface="Consolas" panose="020B0609020204030204" pitchFamily="49" charset="0"/>
                <a:ea typeface="宋体" panose="02010600030101010101" pitchFamily="2" charset="-122"/>
                <a:cs typeface="Consolas" panose="020B0609020204030204" pitchFamily="49" charset="0"/>
              </a:rPr>
              <a:t>-</a:t>
            </a:r>
            <a:r>
              <a:rPr lang="en-US" altLang="zh-CN" sz="1800">
                <a:solidFill>
                  <a:srgbClr val="3333FF"/>
                </a:solidFill>
                <a:latin typeface="Consolas" panose="020B0609020204030204" pitchFamily="49" charset="0"/>
                <a:cs typeface="Consolas" panose="020B0609020204030204" pitchFamily="49" charset="0"/>
              </a:rPr>
              <a:t>1</a:t>
            </a:r>
            <a:endParaRPr lang="en-US" altLang="zh-CN" sz="1800">
              <a:solidFill>
                <a:srgbClr val="3333FF"/>
              </a:solidFill>
              <a:latin typeface="Consolas" panose="020B0609020204030204" pitchFamily="49" charset="0"/>
              <a:cs typeface="Consolas" panose="020B0609020204030204" pitchFamily="49" charset="0"/>
            </a:endParaRPr>
          </a:p>
        </p:txBody>
      </p:sp>
      <p:sp>
        <p:nvSpPr>
          <p:cNvPr id="9" name="Text Box 8"/>
          <p:cNvSpPr txBox="1">
            <a:spLocks noChangeArrowheads="1"/>
          </p:cNvSpPr>
          <p:nvPr/>
        </p:nvSpPr>
        <p:spPr bwMode="auto">
          <a:xfrm>
            <a:off x="2665413" y="2143116"/>
            <a:ext cx="503237" cy="369332"/>
          </a:xfrm>
          <a:prstGeom prst="rect">
            <a:avLst/>
          </a:prstGeom>
          <a:noFill/>
          <a:ln w="38100" algn="ctr">
            <a:noFill/>
            <a:miter lim="800000"/>
          </a:ln>
          <a:effectLst/>
        </p:spPr>
        <p:txBody>
          <a:bodyPr>
            <a:spAutoFit/>
          </a:bodyPr>
          <a:lstStyle/>
          <a:p>
            <a:pPr>
              <a:spcBef>
                <a:spcPct val="50000"/>
              </a:spcBef>
            </a:pPr>
            <a:r>
              <a:rPr lang="en-US" altLang="zh-CN" sz="1800" i="1" dirty="0" err="1">
                <a:solidFill>
                  <a:srgbClr val="3333FF"/>
                </a:solidFill>
                <a:latin typeface="Consolas" panose="020B0609020204030204" pitchFamily="49" charset="0"/>
                <a:cs typeface="Consolas" panose="020B0609020204030204" pitchFamily="49" charset="0"/>
              </a:rPr>
              <a:t>i</a:t>
            </a:r>
            <a:endParaRPr lang="en-US" altLang="zh-CN" sz="1800" dirty="0">
              <a:solidFill>
                <a:srgbClr val="3333FF"/>
              </a:solidFill>
              <a:latin typeface="Consolas" panose="020B0609020204030204" pitchFamily="49" charset="0"/>
              <a:cs typeface="Consolas" panose="020B0609020204030204" pitchFamily="49" charset="0"/>
            </a:endParaRPr>
          </a:p>
        </p:txBody>
      </p:sp>
      <p:sp>
        <p:nvSpPr>
          <p:cNvPr id="10" name="Rectangle 9"/>
          <p:cNvSpPr>
            <a:spLocks noChangeArrowheads="1"/>
          </p:cNvSpPr>
          <p:nvPr/>
        </p:nvSpPr>
        <p:spPr bwMode="auto">
          <a:xfrm>
            <a:off x="393700" y="2614604"/>
            <a:ext cx="6553200" cy="7207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1" name="Text Box 10"/>
          <p:cNvSpPr txBox="1">
            <a:spLocks noChangeArrowheads="1"/>
          </p:cNvSpPr>
          <p:nvPr/>
        </p:nvSpPr>
        <p:spPr bwMode="auto">
          <a:xfrm>
            <a:off x="538163" y="2735254"/>
            <a:ext cx="504825" cy="400110"/>
          </a:xfrm>
          <a:prstGeom prst="rect">
            <a:avLst/>
          </a:prstGeom>
          <a:noFill/>
          <a:ln w="9525">
            <a:noFill/>
            <a:miter lim="800000"/>
          </a:ln>
          <a:effectLst/>
        </p:spPr>
        <p:txBody>
          <a:bodyPr>
            <a:spAutoFit/>
          </a:bodyPr>
          <a:lstStyle/>
          <a:p>
            <a:pPr algn="l">
              <a:spcBef>
                <a:spcPct val="50000"/>
              </a:spcBef>
            </a:pPr>
            <a:r>
              <a:rPr lang="en-US" altLang="zh-CN" i="1">
                <a:solidFill>
                  <a:srgbClr val="FF00FF"/>
                </a:solidFill>
                <a:latin typeface="Consolas" panose="020B0609020204030204" pitchFamily="49" charset="0"/>
                <a:cs typeface="Consolas" panose="020B0609020204030204" pitchFamily="49" charset="0"/>
              </a:rPr>
              <a:t>a</a:t>
            </a:r>
            <a:r>
              <a:rPr lang="en-US" altLang="zh-CN" baseline="-25000">
                <a:solidFill>
                  <a:srgbClr val="FF00FF"/>
                </a:solidFill>
                <a:latin typeface="Consolas" panose="020B0609020204030204" pitchFamily="49" charset="0"/>
                <a:cs typeface="Consolas" panose="020B0609020204030204" pitchFamily="49" charset="0"/>
              </a:rPr>
              <a:t>1</a:t>
            </a:r>
            <a:endParaRPr lang="en-US" altLang="zh-CN" baseline="-25000">
              <a:solidFill>
                <a:srgbClr val="FF00FF"/>
              </a:solidFill>
              <a:latin typeface="Consolas" panose="020B0609020204030204" pitchFamily="49" charset="0"/>
              <a:cs typeface="Consolas" panose="020B0609020204030204" pitchFamily="49" charset="0"/>
            </a:endParaRPr>
          </a:p>
        </p:txBody>
      </p:sp>
      <p:sp>
        <p:nvSpPr>
          <p:cNvPr id="12" name="Text Box 11"/>
          <p:cNvSpPr txBox="1">
            <a:spLocks noChangeArrowheads="1"/>
          </p:cNvSpPr>
          <p:nvPr/>
        </p:nvSpPr>
        <p:spPr bwMode="auto">
          <a:xfrm>
            <a:off x="969963" y="2735254"/>
            <a:ext cx="504825" cy="400110"/>
          </a:xfrm>
          <a:prstGeom prst="rect">
            <a:avLst/>
          </a:prstGeom>
          <a:noFill/>
          <a:ln w="9525">
            <a:noFill/>
            <a:miter lim="800000"/>
          </a:ln>
          <a:effectLst/>
        </p:spPr>
        <p:txBody>
          <a:bodyPr>
            <a:spAutoFit/>
          </a:bodyPr>
          <a:lstStyle/>
          <a:p>
            <a:pPr algn="l">
              <a:spcBef>
                <a:spcPct val="50000"/>
              </a:spcBef>
            </a:pPr>
            <a:r>
              <a:rPr lang="en-US" altLang="zh-CN" i="1">
                <a:solidFill>
                  <a:srgbClr val="FF00FF"/>
                </a:solidFill>
                <a:latin typeface="Consolas" panose="020B0609020204030204" pitchFamily="49" charset="0"/>
                <a:cs typeface="Consolas" panose="020B0609020204030204" pitchFamily="49" charset="0"/>
              </a:rPr>
              <a:t>a</a:t>
            </a:r>
            <a:r>
              <a:rPr lang="en-US" altLang="zh-CN" baseline="-25000">
                <a:solidFill>
                  <a:srgbClr val="FF00FF"/>
                </a:solidFill>
                <a:latin typeface="Consolas" panose="020B0609020204030204" pitchFamily="49" charset="0"/>
                <a:cs typeface="Consolas" panose="020B0609020204030204" pitchFamily="49" charset="0"/>
              </a:rPr>
              <a:t>2</a:t>
            </a:r>
            <a:endParaRPr lang="en-US" altLang="zh-CN" baseline="-25000">
              <a:solidFill>
                <a:srgbClr val="FF00FF"/>
              </a:solidFill>
              <a:latin typeface="Consolas" panose="020B0609020204030204" pitchFamily="49" charset="0"/>
              <a:cs typeface="Consolas" panose="020B0609020204030204" pitchFamily="49" charset="0"/>
            </a:endParaRPr>
          </a:p>
        </p:txBody>
      </p:sp>
      <p:sp>
        <p:nvSpPr>
          <p:cNvPr id="13" name="Text Box 12"/>
          <p:cNvSpPr txBox="1">
            <a:spLocks noChangeArrowheads="1"/>
          </p:cNvSpPr>
          <p:nvPr/>
        </p:nvSpPr>
        <p:spPr bwMode="auto">
          <a:xfrm>
            <a:off x="1473200" y="2735254"/>
            <a:ext cx="504825" cy="40011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rPr>
              <a:t>…</a:t>
            </a:r>
            <a:endParaRPr lang="en-US" altLang="zh-CN" baseline="-25000">
              <a:latin typeface="Consolas" panose="020B0609020204030204" pitchFamily="49" charset="0"/>
              <a:ea typeface="宋体" panose="02010600030101010101" pitchFamily="2" charset="-122"/>
              <a:cs typeface="Consolas" panose="020B0609020204030204" pitchFamily="49" charset="0"/>
            </a:endParaRPr>
          </a:p>
        </p:txBody>
      </p:sp>
      <p:sp>
        <p:nvSpPr>
          <p:cNvPr id="14" name="Text Box 14"/>
          <p:cNvSpPr txBox="1">
            <a:spLocks noChangeArrowheads="1"/>
          </p:cNvSpPr>
          <p:nvPr/>
        </p:nvSpPr>
        <p:spPr bwMode="auto">
          <a:xfrm>
            <a:off x="2698750" y="2735254"/>
            <a:ext cx="647700" cy="400110"/>
          </a:xfrm>
          <a:prstGeom prst="rect">
            <a:avLst/>
          </a:prstGeom>
          <a:noFill/>
          <a:ln w="9525">
            <a:noFill/>
            <a:miter lim="800000"/>
          </a:ln>
          <a:effectLst/>
        </p:spPr>
        <p:txBody>
          <a:bodyPr>
            <a:spAutoFit/>
          </a:bodyPr>
          <a:lstStyle/>
          <a:p>
            <a:pPr algn="l">
              <a:spcBef>
                <a:spcPct val="50000"/>
              </a:spcBef>
            </a:pPr>
            <a:r>
              <a:rPr lang="en-US" altLang="zh-CN" i="1">
                <a:solidFill>
                  <a:srgbClr val="FF00FF"/>
                </a:solidFill>
                <a:latin typeface="Consolas" panose="020B0609020204030204" pitchFamily="49" charset="0"/>
                <a:cs typeface="Consolas" panose="020B0609020204030204" pitchFamily="49" charset="0"/>
              </a:rPr>
              <a:t>a</a:t>
            </a:r>
            <a:r>
              <a:rPr lang="en-US" altLang="zh-CN" i="1" baseline="-25000">
                <a:solidFill>
                  <a:srgbClr val="FF00FF"/>
                </a:solidFill>
                <a:latin typeface="Consolas" panose="020B0609020204030204" pitchFamily="49" charset="0"/>
                <a:cs typeface="Consolas" panose="020B0609020204030204" pitchFamily="49" charset="0"/>
              </a:rPr>
              <a:t>i</a:t>
            </a:r>
            <a:r>
              <a:rPr lang="en-US" altLang="zh-CN" baseline="-25000">
                <a:solidFill>
                  <a:srgbClr val="FF00FF"/>
                </a:solidFill>
                <a:latin typeface="Consolas" panose="020B0609020204030204" pitchFamily="49" charset="0"/>
                <a:cs typeface="Consolas" panose="020B0609020204030204" pitchFamily="49" charset="0"/>
              </a:rPr>
              <a:t>+1</a:t>
            </a:r>
            <a:endParaRPr lang="en-US" altLang="zh-CN" baseline="-25000">
              <a:solidFill>
                <a:srgbClr val="FF00FF"/>
              </a:solidFill>
              <a:latin typeface="Consolas" panose="020B0609020204030204" pitchFamily="49" charset="0"/>
              <a:cs typeface="Consolas" panose="020B0609020204030204" pitchFamily="49" charset="0"/>
            </a:endParaRPr>
          </a:p>
        </p:txBody>
      </p:sp>
      <p:sp>
        <p:nvSpPr>
          <p:cNvPr id="15" name="Text Box 15"/>
          <p:cNvSpPr txBox="1">
            <a:spLocks noChangeArrowheads="1"/>
          </p:cNvSpPr>
          <p:nvPr/>
        </p:nvSpPr>
        <p:spPr bwMode="auto">
          <a:xfrm>
            <a:off x="3706813" y="2735254"/>
            <a:ext cx="504825" cy="40011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rPr>
              <a:t>…</a:t>
            </a:r>
            <a:endParaRPr lang="en-US" altLang="zh-CN" baseline="-25000">
              <a:latin typeface="Consolas" panose="020B0609020204030204" pitchFamily="49" charset="0"/>
              <a:ea typeface="宋体" panose="02010600030101010101" pitchFamily="2" charset="-122"/>
              <a:cs typeface="Consolas" panose="020B0609020204030204" pitchFamily="49" charset="0"/>
            </a:endParaRPr>
          </a:p>
        </p:txBody>
      </p:sp>
      <p:sp>
        <p:nvSpPr>
          <p:cNvPr id="16" name="Text Box 16"/>
          <p:cNvSpPr txBox="1">
            <a:spLocks noChangeArrowheads="1"/>
          </p:cNvSpPr>
          <p:nvPr/>
        </p:nvSpPr>
        <p:spPr bwMode="auto">
          <a:xfrm>
            <a:off x="5865813" y="2735254"/>
            <a:ext cx="720725" cy="400110"/>
          </a:xfrm>
          <a:prstGeom prst="rect">
            <a:avLst/>
          </a:prstGeom>
          <a:noFill/>
          <a:ln w="9525">
            <a:noFill/>
            <a:miter lim="800000"/>
          </a:ln>
          <a:effectLst/>
        </p:spPr>
        <p:txBody>
          <a:bodyPr>
            <a:spAutoFit/>
          </a:bodyPr>
          <a:lstStyle/>
          <a:p>
            <a:pPr algn="l">
              <a:spcBef>
                <a:spcPct val="50000"/>
              </a:spcBef>
            </a:pPr>
            <a:r>
              <a:rPr lang="en-US" altLang="zh-CN" i="1">
                <a:solidFill>
                  <a:srgbClr val="FF00FF"/>
                </a:solidFill>
                <a:latin typeface="Consolas" panose="020B0609020204030204" pitchFamily="49" charset="0"/>
                <a:ea typeface="宋体" panose="02010600030101010101" pitchFamily="2" charset="-122"/>
                <a:cs typeface="Consolas" panose="020B0609020204030204" pitchFamily="49" charset="0"/>
              </a:rPr>
              <a:t>a</a:t>
            </a:r>
            <a:r>
              <a:rPr lang="en-US" altLang="zh-CN" i="1" baseline="-25000">
                <a:solidFill>
                  <a:srgbClr val="FF00FF"/>
                </a:solidFill>
                <a:latin typeface="Consolas" panose="020B0609020204030204" pitchFamily="49" charset="0"/>
                <a:ea typeface="宋体" panose="02010600030101010101" pitchFamily="2" charset="-122"/>
                <a:cs typeface="Consolas" panose="020B0609020204030204" pitchFamily="49" charset="0"/>
              </a:rPr>
              <a:t>n</a:t>
            </a:r>
            <a:endParaRPr lang="en-US" altLang="zh-CN" baseline="-25000">
              <a:solidFill>
                <a:srgbClr val="FF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7" name="Text Box 13"/>
          <p:cNvSpPr txBox="1">
            <a:spLocks noChangeArrowheads="1"/>
          </p:cNvSpPr>
          <p:nvPr/>
        </p:nvSpPr>
        <p:spPr bwMode="auto">
          <a:xfrm>
            <a:off x="2120900" y="2735254"/>
            <a:ext cx="504825" cy="400110"/>
          </a:xfrm>
          <a:prstGeom prst="rect">
            <a:avLst/>
          </a:prstGeom>
          <a:noFill/>
          <a:ln w="9525">
            <a:noFill/>
            <a:miter lim="800000"/>
          </a:ln>
          <a:effectLst/>
        </p:spPr>
        <p:txBody>
          <a:bodyPr>
            <a:spAutoFit/>
          </a:bodyPr>
          <a:lstStyle/>
          <a:p>
            <a:pPr algn="l">
              <a:spcBef>
                <a:spcPct val="50000"/>
              </a:spcBef>
            </a:pPr>
            <a:r>
              <a:rPr lang="en-US" altLang="zh-CN" i="1" dirty="0" err="1">
                <a:solidFill>
                  <a:srgbClr val="FF0000"/>
                </a:solidFill>
                <a:latin typeface="Consolas" panose="020B0609020204030204" pitchFamily="49" charset="0"/>
                <a:cs typeface="Consolas" panose="020B0609020204030204" pitchFamily="49" charset="0"/>
              </a:rPr>
              <a:t>a</a:t>
            </a:r>
            <a:r>
              <a:rPr lang="en-US" altLang="zh-CN" i="1" baseline="-25000" dirty="0" err="1">
                <a:solidFill>
                  <a:srgbClr val="FF0000"/>
                </a:solidFill>
                <a:latin typeface="Consolas" panose="020B0609020204030204" pitchFamily="49" charset="0"/>
                <a:cs typeface="Consolas" panose="020B0609020204030204" pitchFamily="49" charset="0"/>
              </a:rPr>
              <a:t>i</a:t>
            </a:r>
            <a:endParaRPr lang="en-US" altLang="zh-CN" i="1" baseline="-25000" dirty="0">
              <a:solidFill>
                <a:srgbClr val="FF0000"/>
              </a:solidFill>
              <a:latin typeface="Consolas" panose="020B0609020204030204" pitchFamily="49" charset="0"/>
              <a:cs typeface="Consolas" panose="020B0609020204030204" pitchFamily="49" charset="0"/>
            </a:endParaRPr>
          </a:p>
        </p:txBody>
      </p:sp>
      <p:sp>
        <p:nvSpPr>
          <p:cNvPr id="18" name="Text Box 22"/>
          <p:cNvSpPr txBox="1">
            <a:spLocks noChangeArrowheads="1"/>
          </p:cNvSpPr>
          <p:nvPr/>
        </p:nvSpPr>
        <p:spPr bwMode="auto">
          <a:xfrm>
            <a:off x="1546225" y="4005254"/>
            <a:ext cx="431800" cy="400110"/>
          </a:xfrm>
          <a:prstGeom prst="rect">
            <a:avLst/>
          </a:prstGeom>
          <a:noFill/>
          <a:ln w="9525">
            <a:noFill/>
            <a:miter lim="800000"/>
          </a:ln>
          <a:effectLst/>
        </p:spPr>
        <p:txBody>
          <a:bodyPr>
            <a:spAutoFit/>
          </a:bodyPr>
          <a:lstStyle/>
          <a:p>
            <a:pPr algn="l">
              <a:spcBef>
                <a:spcPct val="50000"/>
              </a:spcBef>
            </a:pPr>
            <a:r>
              <a:rPr lang="en-US" altLang="zh-CN" i="1">
                <a:latin typeface="Consolas" panose="020B0609020204030204" pitchFamily="49" charset="0"/>
                <a:cs typeface="Consolas" panose="020B0609020204030204" pitchFamily="49" charset="0"/>
              </a:rPr>
              <a:t>e</a:t>
            </a:r>
            <a:endParaRPr lang="en-US" altLang="zh-CN" i="1">
              <a:latin typeface="Consolas" panose="020B0609020204030204" pitchFamily="49" charset="0"/>
              <a:cs typeface="Consolas" panose="020B0609020204030204" pitchFamily="49" charset="0"/>
            </a:endParaRPr>
          </a:p>
        </p:txBody>
      </p:sp>
      <p:sp>
        <p:nvSpPr>
          <p:cNvPr id="19" name="Text Box 23"/>
          <p:cNvSpPr txBox="1">
            <a:spLocks noChangeArrowheads="1"/>
          </p:cNvSpPr>
          <p:nvPr/>
        </p:nvSpPr>
        <p:spPr bwMode="auto">
          <a:xfrm>
            <a:off x="5049838" y="2143116"/>
            <a:ext cx="647700" cy="369332"/>
          </a:xfrm>
          <a:prstGeom prst="rect">
            <a:avLst/>
          </a:prstGeom>
          <a:noFill/>
          <a:ln w="38100" algn="ctr">
            <a:noFill/>
            <a:miter lim="800000"/>
          </a:ln>
          <a:effectLst/>
        </p:spPr>
        <p:txBody>
          <a:bodyPr>
            <a:spAutoFit/>
          </a:bodyPr>
          <a:lstStyle/>
          <a:p>
            <a:pPr>
              <a:spcBef>
                <a:spcPct val="50000"/>
              </a:spcBef>
            </a:pPr>
            <a:r>
              <a:rPr lang="en-US" altLang="zh-CN" sz="1800" i="1" dirty="0">
                <a:solidFill>
                  <a:srgbClr val="3333FF"/>
                </a:solidFill>
                <a:latin typeface="Consolas" panose="020B0609020204030204" pitchFamily="49" charset="0"/>
                <a:cs typeface="Consolas" panose="020B0609020204030204" pitchFamily="49" charset="0"/>
              </a:rPr>
              <a:t>n</a:t>
            </a:r>
            <a:r>
              <a:rPr lang="en-US" altLang="zh-CN" sz="1800" dirty="0">
                <a:solidFill>
                  <a:srgbClr val="3333FF"/>
                </a:solidFill>
                <a:latin typeface="Consolas" panose="020B0609020204030204" pitchFamily="49" charset="0"/>
                <a:ea typeface="宋体" panose="02010600030101010101" pitchFamily="2" charset="-122"/>
                <a:cs typeface="Consolas" panose="020B0609020204030204" pitchFamily="49" charset="0"/>
              </a:rPr>
              <a:t>-</a:t>
            </a:r>
            <a:r>
              <a:rPr lang="en-US" altLang="zh-CN" sz="1800" dirty="0">
                <a:solidFill>
                  <a:srgbClr val="3333FF"/>
                </a:solidFill>
                <a:latin typeface="Consolas" panose="020B0609020204030204" pitchFamily="49" charset="0"/>
                <a:cs typeface="Consolas" panose="020B0609020204030204" pitchFamily="49" charset="0"/>
              </a:rPr>
              <a:t>2</a:t>
            </a:r>
            <a:endParaRPr lang="en-US" altLang="zh-CN" sz="1800" dirty="0">
              <a:solidFill>
                <a:srgbClr val="3333FF"/>
              </a:solidFill>
              <a:latin typeface="Consolas" panose="020B0609020204030204" pitchFamily="49" charset="0"/>
              <a:cs typeface="Consolas" panose="020B0609020204030204" pitchFamily="49" charset="0"/>
            </a:endParaRPr>
          </a:p>
        </p:txBody>
      </p:sp>
      <p:sp>
        <p:nvSpPr>
          <p:cNvPr id="20" name="Text Box 24"/>
          <p:cNvSpPr txBox="1">
            <a:spLocks noChangeArrowheads="1"/>
          </p:cNvSpPr>
          <p:nvPr/>
        </p:nvSpPr>
        <p:spPr bwMode="auto">
          <a:xfrm>
            <a:off x="5146675" y="2760654"/>
            <a:ext cx="720725" cy="400110"/>
          </a:xfrm>
          <a:prstGeom prst="rect">
            <a:avLst/>
          </a:prstGeom>
          <a:noFill/>
          <a:ln w="9525">
            <a:noFill/>
            <a:miter lim="800000"/>
          </a:ln>
          <a:effectLst/>
        </p:spPr>
        <p:txBody>
          <a:bodyPr>
            <a:spAutoFit/>
          </a:bodyPr>
          <a:lstStyle/>
          <a:p>
            <a:pPr algn="l">
              <a:spcBef>
                <a:spcPct val="50000"/>
              </a:spcBef>
            </a:pPr>
            <a:r>
              <a:rPr lang="en-US" altLang="zh-CN" i="1">
                <a:solidFill>
                  <a:srgbClr val="FF00FF"/>
                </a:solidFill>
                <a:latin typeface="Consolas" panose="020B0609020204030204" pitchFamily="49" charset="0"/>
                <a:ea typeface="宋体" panose="02010600030101010101" pitchFamily="2" charset="-122"/>
                <a:cs typeface="Consolas" panose="020B0609020204030204" pitchFamily="49" charset="0"/>
              </a:rPr>
              <a:t>a</a:t>
            </a:r>
            <a:r>
              <a:rPr lang="en-US" altLang="zh-CN" i="1" baseline="-25000">
                <a:solidFill>
                  <a:srgbClr val="FF00FF"/>
                </a:solidFill>
                <a:latin typeface="Consolas" panose="020B0609020204030204" pitchFamily="49" charset="0"/>
                <a:ea typeface="宋体" panose="02010600030101010101" pitchFamily="2" charset="-122"/>
                <a:cs typeface="Consolas" panose="020B0609020204030204" pitchFamily="49" charset="0"/>
              </a:rPr>
              <a:t>n-</a:t>
            </a:r>
            <a:r>
              <a:rPr lang="en-US" altLang="zh-CN" baseline="-25000">
                <a:solidFill>
                  <a:srgbClr val="FF00FF"/>
                </a:solidFill>
                <a:latin typeface="Consolas" panose="020B0609020204030204" pitchFamily="49" charset="0"/>
                <a:ea typeface="宋体" panose="02010600030101010101" pitchFamily="2" charset="-122"/>
                <a:cs typeface="Consolas" panose="020B0609020204030204" pitchFamily="49" charset="0"/>
              </a:rPr>
              <a:t>1</a:t>
            </a:r>
            <a:endParaRPr lang="en-US" altLang="zh-CN" baseline="-25000">
              <a:solidFill>
                <a:srgbClr val="FF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1" name="Rectangle 28"/>
          <p:cNvSpPr>
            <a:spLocks noChangeArrowheads="1"/>
          </p:cNvSpPr>
          <p:nvPr/>
        </p:nvSpPr>
        <p:spPr bwMode="auto">
          <a:xfrm>
            <a:off x="7307263" y="2614604"/>
            <a:ext cx="1441450" cy="720725"/>
          </a:xfrm>
          <a:prstGeom prst="rect">
            <a:avLst/>
          </a:prstGeom>
          <a:solidFill>
            <a:srgbClr val="92D050"/>
          </a:solidFill>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2" name="Text Box 29"/>
          <p:cNvSpPr txBox="1">
            <a:spLocks noChangeArrowheads="1"/>
          </p:cNvSpPr>
          <p:nvPr/>
        </p:nvSpPr>
        <p:spPr bwMode="auto">
          <a:xfrm>
            <a:off x="7596188" y="2181216"/>
            <a:ext cx="904902" cy="276999"/>
          </a:xfrm>
          <a:prstGeom prst="rect">
            <a:avLst/>
          </a:prstGeom>
          <a:noFill/>
          <a:ln w="9525">
            <a:noFill/>
            <a:miter lim="800000"/>
          </a:ln>
          <a:effectLst/>
        </p:spPr>
        <p:txBody>
          <a:bodyPr wrap="square" lIns="0" tIns="0" rIns="0" bIns="0">
            <a:spAutoFit/>
          </a:bodyPr>
          <a:lstStyle/>
          <a:p>
            <a:pPr algn="l">
              <a:spcBef>
                <a:spcPct val="50000"/>
              </a:spcBef>
            </a:pPr>
            <a:r>
              <a:rPr lang="en-US" altLang="zh-CN" sz="1800">
                <a:latin typeface="Consolas" panose="020B0609020204030204" pitchFamily="49" charset="0"/>
                <a:cs typeface="Consolas" panose="020B0609020204030204" pitchFamily="49" charset="0"/>
              </a:rPr>
              <a:t>length</a:t>
            </a:r>
            <a:endParaRPr lang="en-US" altLang="zh-CN" sz="1800">
              <a:latin typeface="Consolas" panose="020B0609020204030204" pitchFamily="49" charset="0"/>
              <a:cs typeface="Consolas" panose="020B0609020204030204" pitchFamily="49" charset="0"/>
            </a:endParaRPr>
          </a:p>
        </p:txBody>
      </p:sp>
      <p:sp>
        <p:nvSpPr>
          <p:cNvPr id="23" name="Text Box 30"/>
          <p:cNvSpPr txBox="1">
            <a:spLocks noChangeArrowheads="1"/>
          </p:cNvSpPr>
          <p:nvPr/>
        </p:nvSpPr>
        <p:spPr bwMode="auto">
          <a:xfrm>
            <a:off x="7667625" y="2759066"/>
            <a:ext cx="719138" cy="304800"/>
          </a:xfrm>
          <a:prstGeom prst="rect">
            <a:avLst/>
          </a:prstGeom>
          <a:noFill/>
          <a:ln w="9525">
            <a:noFill/>
            <a:miter lim="800000"/>
          </a:ln>
          <a:effectLst/>
        </p:spPr>
        <p:txBody>
          <a:bodyPr lIns="0" tIns="0" rIns="0" bIns="0">
            <a:spAutoFit/>
          </a:bodyPr>
          <a:lstStyle/>
          <a:p>
            <a:pPr>
              <a:spcBef>
                <a:spcPct val="50000"/>
              </a:spcBef>
            </a:pPr>
            <a:r>
              <a:rPr lang="en-US" altLang="zh-CN" sz="2000" i="1">
                <a:latin typeface="Consolas" panose="020B0609020204030204" pitchFamily="49" charset="0"/>
                <a:cs typeface="Consolas" panose="020B0609020204030204" pitchFamily="49" charset="0"/>
              </a:rPr>
              <a:t>n</a:t>
            </a:r>
            <a:endParaRPr lang="en-US" altLang="zh-CN" sz="2000" i="1">
              <a:latin typeface="Consolas" panose="020B0609020204030204" pitchFamily="49" charset="0"/>
              <a:cs typeface="Consolas" panose="020B0609020204030204" pitchFamily="49" charset="0"/>
            </a:endParaRPr>
          </a:p>
        </p:txBody>
      </p:sp>
      <p:sp>
        <p:nvSpPr>
          <p:cNvPr id="24" name="Text Box 31"/>
          <p:cNvSpPr txBox="1">
            <a:spLocks noChangeArrowheads="1"/>
          </p:cNvSpPr>
          <p:nvPr/>
        </p:nvSpPr>
        <p:spPr bwMode="auto">
          <a:xfrm>
            <a:off x="7667625" y="2786058"/>
            <a:ext cx="719138" cy="304800"/>
          </a:xfrm>
          <a:prstGeom prst="rect">
            <a:avLst/>
          </a:prstGeom>
          <a:solidFill>
            <a:srgbClr val="92D050"/>
          </a:solidFill>
          <a:ln w="9525">
            <a:noFill/>
            <a:miter lim="800000"/>
          </a:ln>
          <a:effectLst/>
        </p:spPr>
        <p:txBody>
          <a:bodyPr lIns="0" tIns="0" rIns="0" bIns="0">
            <a:spAutoFit/>
          </a:bodyPr>
          <a:lstStyle/>
          <a:p>
            <a:pPr>
              <a:spcBef>
                <a:spcPct val="50000"/>
              </a:spcBef>
            </a:pPr>
            <a:r>
              <a:rPr lang="en-US" altLang="zh-CN" sz="2000" i="1" dirty="0">
                <a:latin typeface="Consolas" panose="020B0609020204030204" pitchFamily="49" charset="0"/>
                <a:cs typeface="Consolas" panose="020B0609020204030204" pitchFamily="49" charset="0"/>
              </a:rPr>
              <a:t>n</a:t>
            </a:r>
            <a:r>
              <a:rPr lang="en-US" altLang="zh-CN" sz="2000" dirty="0">
                <a:latin typeface="Consolas" panose="020B0609020204030204" pitchFamily="49" charset="0"/>
                <a:ea typeface="宋体" panose="02010600030101010101" pitchFamily="2" charset="-122"/>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1</a:t>
            </a:r>
            <a:endParaRPr lang="en-US" altLang="zh-CN" sz="2000" dirty="0">
              <a:latin typeface="Consolas" panose="020B0609020204030204" pitchFamily="49" charset="0"/>
              <a:cs typeface="Consolas" panose="020B0609020204030204" pitchFamily="49" charset="0"/>
            </a:endParaRPr>
          </a:p>
        </p:txBody>
      </p:sp>
      <p:sp>
        <p:nvSpPr>
          <p:cNvPr id="25" name="Text Box 32"/>
          <p:cNvSpPr txBox="1">
            <a:spLocks noChangeArrowheads="1"/>
          </p:cNvSpPr>
          <p:nvPr/>
        </p:nvSpPr>
        <p:spPr bwMode="auto">
          <a:xfrm>
            <a:off x="3419475" y="4846629"/>
            <a:ext cx="1944688" cy="400110"/>
          </a:xfrm>
          <a:prstGeom prst="rect">
            <a:avLst/>
          </a:prstGeom>
          <a:noFill/>
          <a:ln w="9525">
            <a:noFill/>
            <a:miter lim="800000"/>
          </a:ln>
          <a:effectLst/>
        </p:spPr>
        <p:txBody>
          <a:bodyPr>
            <a:spAutoFit/>
          </a:bodyPr>
          <a:lstStyle/>
          <a:p>
            <a:pPr algn="l">
              <a:spcBef>
                <a:spcPct val="50000"/>
              </a:spcBef>
            </a:pPr>
            <a:r>
              <a:rPr lang="zh-CN" altLang="en-US">
                <a:solidFill>
                  <a:srgbClr val="FF00FF"/>
                </a:solidFill>
                <a:latin typeface="Consolas" panose="020B0609020204030204" pitchFamily="49" charset="0"/>
                <a:ea typeface="黑体" panose="02010609060101010101" pitchFamily="49" charset="-122"/>
                <a:cs typeface="Consolas" panose="020B0609020204030204" pitchFamily="49" charset="0"/>
              </a:rPr>
              <a:t>删除完成</a:t>
            </a:r>
            <a:endParaRPr lang="zh-CN" altLang="en-US" dirty="0">
              <a:solidFill>
                <a:srgbClr val="FF00FF"/>
              </a:solidFill>
              <a:latin typeface="Consolas" panose="020B0609020204030204" pitchFamily="49" charset="0"/>
              <a:ea typeface="黑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381 0.01227 L -0.00381 0.18032 " pathEditMode="relative" rAng="0" ptsTypes="AA">
                                      <p:cBhvr>
                                        <p:cTn id="6" dur="2000" fill="hold"/>
                                        <p:tgtEl>
                                          <p:spTgt spid="17"/>
                                        </p:tgtEl>
                                        <p:attrNameLst>
                                          <p:attrName>ppt_x</p:attrName>
                                          <p:attrName>ppt_y</p:attrName>
                                        </p:attrNameLst>
                                      </p:cBhvr>
                                      <p:rCtr x="0" y="84"/>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05556E-6 -1.85185E-6 L -0.06302 -1.85185E-6 " pathEditMode="relative" ptsTypes="AA">
                                      <p:cBhvr>
                                        <p:cTn id="10" dur="2000" fill="hold"/>
                                        <p:tgtEl>
                                          <p:spTgt spid="14"/>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0399 -0.00185 L -0.10244 -2.59259E-6 " pathEditMode="relative" rAng="0" ptsTypes="AA">
                                      <p:cBhvr>
                                        <p:cTn id="14" dur="2000" fill="hold"/>
                                        <p:tgtEl>
                                          <p:spTgt spid="15"/>
                                        </p:tgtEl>
                                        <p:attrNameLst>
                                          <p:attrName>ppt_x</p:attrName>
                                          <p:attrName>ppt_y</p:attrName>
                                        </p:attrNameLst>
                                      </p:cBhvr>
                                      <p:rCtr x="-49" y="1"/>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1.38889E-6 1.85185E-6 L -0.08663 1.85185E-6 " pathEditMode="relative" ptsTypes="AA">
                                      <p:cBhvr>
                                        <p:cTn id="18" dur="2000" fill="hold"/>
                                        <p:tgtEl>
                                          <p:spTgt spid="20"/>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2.5E-6 -1.85185E-6 L -0.08664 -1.85185E-6 " pathEditMode="relative" ptsTypes="AA">
                                      <p:cBhvr>
                                        <p:cTn id="22" dur="2000" fill="hold"/>
                                        <p:tgtEl>
                                          <p:spTgt spid="16"/>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16" grpId="0" bldLvl="0" animBg="1"/>
      <p:bldP spid="17" grpId="0" bldLvl="0" animBg="1"/>
      <p:bldP spid="20" grpId="0" bldLvl="0" animBg="1"/>
      <p:bldP spid="24" grpId="0" bldLvl="0" animBg="1"/>
      <p:bldP spid="2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357159" y="714356"/>
            <a:ext cx="8572560" cy="414137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tIns="144000">
            <a:spAutoFit/>
          </a:bodyPr>
          <a:lstStyle/>
          <a:p>
            <a:pPr algn="l">
              <a:lnSpc>
                <a:spcPts val="2800"/>
              </a:lnSpc>
              <a:spcBef>
                <a:spcPts val="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bool </a:t>
            </a:r>
            <a:r>
              <a:rPr kumimoji="1" lang="en-US" altLang="zh-CN" sz="1800" dirty="0" err="1">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charset="-122"/>
                <a:cs typeface="Consolas" panose="020B0609020204030204" pitchFamily="49" charset="0"/>
              </a:rPr>
              <a:t>ListDelete</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SqList</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*&amp;L</a:t>
            </a:r>
            <a:r>
              <a:rPr kumimoji="1"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int </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kumimoji="1"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ElemType</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&amp;e)</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int j;</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if (</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&lt;1 || </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&gt;L-&gt;length)	</a:t>
            </a:r>
            <a:r>
              <a:rPr kumimoji="1"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charset="-122"/>
                <a:cs typeface="Consolas" panose="020B0609020204030204" pitchFamily="49" charset="0"/>
              </a:rPr>
              <a:t>参数错误时返回</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false</a:t>
            </a:r>
            <a:endPar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return false;</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charset="-122"/>
                <a:cs typeface="Consolas" panose="020B0609020204030204" pitchFamily="49" charset="0"/>
              </a:rPr>
              <a:t>将顺序表逻辑序号转化为物理序号</a:t>
            </a:r>
            <a:endParaRPr kumimoji="1" lang="zh-CN" altLang="en-US" sz="1800" dirty="0">
              <a:solidFill>
                <a:srgbClr val="0070C0"/>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e=L-&gt;data[</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en-US" altLang="zh-CN" sz="1800" dirty="0">
                <a:solidFill>
                  <a:srgbClr val="FF00FF"/>
                </a:solidFill>
                <a:latin typeface="Consolas" panose="020B0609020204030204" pitchFamily="49" charset="0"/>
                <a:ea typeface="仿宋" panose="02010609060101010101" charset="-122"/>
                <a:cs typeface="Consolas" panose="020B0609020204030204" pitchFamily="49" charset="0"/>
              </a:rPr>
              <a:t>   for (j=</a:t>
            </a:r>
            <a:r>
              <a:rPr kumimoji="1" lang="en-US" altLang="zh-CN" sz="1800" dirty="0" err="1">
                <a:solidFill>
                  <a:srgbClr val="FF00FF"/>
                </a:solidFill>
                <a:latin typeface="Consolas" panose="020B0609020204030204" pitchFamily="49" charset="0"/>
                <a:ea typeface="仿宋" panose="02010609060101010101" charset="-122"/>
                <a:cs typeface="Consolas" panose="020B0609020204030204" pitchFamily="49" charset="0"/>
              </a:rPr>
              <a:t>i;j</a:t>
            </a:r>
            <a:r>
              <a:rPr kumimoji="1" lang="en-US" altLang="zh-CN" sz="1800" dirty="0">
                <a:solidFill>
                  <a:srgbClr val="FF00FF"/>
                </a:solidFill>
                <a:latin typeface="Consolas" panose="020B0609020204030204" pitchFamily="49" charset="0"/>
                <a:ea typeface="仿宋" panose="02010609060101010101" charset="-122"/>
                <a:cs typeface="Consolas" panose="020B0609020204030204" pitchFamily="49" charset="0"/>
              </a:rPr>
              <a:t>&lt;L-&gt;length-1;j++)  </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charset="-122"/>
                <a:cs typeface="Consolas" panose="020B0609020204030204" pitchFamily="49" charset="0"/>
              </a:rPr>
              <a:t>将</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data[</a:t>
            </a:r>
            <a:r>
              <a:rPr kumimoji="1" lang="en-US" altLang="zh-CN" sz="1800" dirty="0" err="1">
                <a:solidFill>
                  <a:srgbClr val="0070C0"/>
                </a:solidFill>
                <a:latin typeface="Consolas" panose="020B0609020204030204" pitchFamily="49" charset="0"/>
                <a:ea typeface="仿宋" panose="02010609060101010101" charset="-122"/>
                <a:cs typeface="Consolas" panose="020B0609020204030204" pitchFamily="49" charset="0"/>
              </a:rPr>
              <a:t>i</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..n-1]</a:t>
            </a:r>
            <a:r>
              <a:rPr kumimoji="1" lang="zh-CN" altLang="en-US" sz="1800" dirty="0">
                <a:solidFill>
                  <a:srgbClr val="0070C0"/>
                </a:solidFill>
                <a:latin typeface="Consolas" panose="020B0609020204030204" pitchFamily="49" charset="0"/>
                <a:ea typeface="仿宋" panose="02010609060101010101" charset="-122"/>
                <a:cs typeface="Consolas" panose="020B0609020204030204" pitchFamily="49" charset="0"/>
              </a:rPr>
              <a:t>元素前移</a:t>
            </a:r>
            <a:endParaRPr kumimoji="1" lang="zh-CN" altLang="en-US" sz="1800" dirty="0">
              <a:solidFill>
                <a:srgbClr val="0070C0"/>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dirty="0">
                <a:solidFill>
                  <a:srgbClr val="FF00FF"/>
                </a:solidFill>
                <a:latin typeface="Consolas" panose="020B0609020204030204" pitchFamily="49" charset="0"/>
                <a:ea typeface="仿宋" panose="02010609060101010101" charset="-122"/>
                <a:cs typeface="Consolas" panose="020B0609020204030204" pitchFamily="49" charset="0"/>
              </a:rPr>
              <a:t>L-&gt;data[j]=L-&gt;data[</a:t>
            </a:r>
            <a:r>
              <a:rPr kumimoji="1" lang="en-US" altLang="zh-CN" sz="1800" dirty="0" err="1">
                <a:solidFill>
                  <a:srgbClr val="FF00FF"/>
                </a:solidFill>
                <a:latin typeface="Consolas" panose="020B0609020204030204" pitchFamily="49" charset="0"/>
                <a:ea typeface="仿宋" panose="02010609060101010101" charset="-122"/>
                <a:cs typeface="Consolas" panose="020B0609020204030204" pitchFamily="49" charset="0"/>
              </a:rPr>
              <a:t>j+1</a:t>
            </a:r>
            <a:r>
              <a:rPr kumimoji="1" lang="en-US" altLang="zh-CN" sz="1800" dirty="0">
                <a:solidFill>
                  <a:srgbClr val="FF00FF"/>
                </a:solidFill>
                <a:latin typeface="Consolas" panose="020B0609020204030204" pitchFamily="49" charset="0"/>
                <a:ea typeface="仿宋" panose="02010609060101010101" charset="-122"/>
                <a:cs typeface="Consolas" panose="020B0609020204030204" pitchFamily="49" charset="0"/>
              </a:rPr>
              <a:t>];</a:t>
            </a:r>
            <a:endParaRPr kumimoji="1" lang="en-US" altLang="zh-CN" sz="1800" dirty="0">
              <a:solidFill>
                <a:srgbClr val="FF00FF"/>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L-&gt;length--;			</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charset="-122"/>
                <a:cs typeface="Consolas" panose="020B0609020204030204" pitchFamily="49" charset="0"/>
              </a:rPr>
              <a:t>顺序表长度减</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1</a:t>
            </a:r>
            <a:endPar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return true;			</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charset="-122"/>
                <a:cs typeface="Consolas" panose="020B0609020204030204" pitchFamily="49" charset="0"/>
              </a:rPr>
              <a:t>成功删除返回</a:t>
            </a:r>
            <a:r>
              <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rPr>
              <a:t>true</a:t>
            </a:r>
            <a:endParaRPr kumimoji="1" lang="en-US" altLang="zh-CN" sz="1800" dirty="0">
              <a:solidFill>
                <a:srgbClr val="0070C0"/>
              </a:solidFill>
              <a:latin typeface="Consolas" panose="020B0609020204030204" pitchFamily="49" charset="0"/>
              <a:ea typeface="仿宋" panose="02010609060101010101" charset="-122"/>
              <a:cs typeface="Consolas" panose="020B0609020204030204" pitchFamily="49" charset="0"/>
            </a:endParaRPr>
          </a:p>
          <a:p>
            <a:pPr algn="l">
              <a:lnSpc>
                <a:spcPts val="2800"/>
              </a:lnSpc>
              <a:spcBef>
                <a:spcPts val="0"/>
              </a:spcBef>
            </a:pP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p:txBody>
      </p:sp>
      <p:sp>
        <p:nvSpPr>
          <p:cNvPr id="3" name="TextBox 2"/>
          <p:cNvSpPr txBox="1"/>
          <p:nvPr/>
        </p:nvSpPr>
        <p:spPr>
          <a:xfrm>
            <a:off x="571472" y="142852"/>
            <a:ext cx="2714644" cy="430887"/>
          </a:xfrm>
          <a:prstGeom prst="rect">
            <a:avLst/>
          </a:prstGeom>
          <a:noFill/>
        </p:spPr>
        <p:txBody>
          <a:bodyPr wrap="square" rtlCol="0">
            <a:spAutoFit/>
          </a:bodyPr>
          <a:lstStyle/>
          <a:p>
            <a:pPr algn="l"/>
            <a:r>
              <a:rPr lang="zh-CN" altLang="en-US" sz="2200">
                <a:latin typeface="Consolas" panose="020B0609020204030204" pitchFamily="49" charset="0"/>
                <a:ea typeface="楷体" panose="02010609060101010101" pitchFamily="49" charset="-122"/>
                <a:cs typeface="Consolas" panose="020B0609020204030204" pitchFamily="49" charset="0"/>
              </a:rPr>
              <a:t>删除算法如下：</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grpSp>
        <p:nvGrpSpPr>
          <p:cNvPr id="6" name="组合 5"/>
          <p:cNvGrpSpPr/>
          <p:nvPr/>
        </p:nvGrpSpPr>
        <p:grpSpPr>
          <a:xfrm>
            <a:off x="1142976" y="5000636"/>
            <a:ext cx="5857916" cy="857256"/>
            <a:chOff x="1357290" y="5143512"/>
            <a:chExt cx="5857916" cy="857256"/>
          </a:xfrm>
        </p:grpSpPr>
        <p:sp>
          <p:nvSpPr>
            <p:cNvPr id="7" name="Rectangle 6"/>
            <p:cNvSpPr>
              <a:spLocks noChangeArrowheads="1"/>
            </p:cNvSpPr>
            <p:nvPr/>
          </p:nvSpPr>
          <p:spPr bwMode="auto">
            <a:xfrm>
              <a:off x="1357290"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8" name="Rectangle 7"/>
            <p:cNvSpPr>
              <a:spLocks noChangeArrowheads="1"/>
            </p:cNvSpPr>
            <p:nvPr/>
          </p:nvSpPr>
          <p:spPr bwMode="auto">
            <a:xfrm>
              <a:off x="1898627"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anose="020B0609020204030204" pitchFamily="49" charset="0"/>
                  <a:cs typeface="Consolas" panose="020B0609020204030204" pitchFamily="49" charset="0"/>
                </a:rPr>
                <a:t>a</a:t>
              </a:r>
              <a:r>
                <a:rPr lang="en-US" altLang="zh-CN" baseline="-25000">
                  <a:solidFill>
                    <a:srgbClr val="3333FF"/>
                  </a:solidFill>
                  <a:latin typeface="Consolas" panose="020B0609020204030204" pitchFamily="49" charset="0"/>
                  <a:cs typeface="Consolas" panose="020B0609020204030204" pitchFamily="49" charset="0"/>
                </a:rPr>
                <a:t>2</a:t>
              </a:r>
              <a:endParaRPr lang="en-US" altLang="zh-CN" baseline="-25000">
                <a:solidFill>
                  <a:srgbClr val="3333FF"/>
                </a:solidFill>
                <a:latin typeface="Consolas" panose="020B0609020204030204" pitchFamily="49" charset="0"/>
                <a:cs typeface="Consolas" panose="020B0609020204030204" pitchFamily="49" charset="0"/>
              </a:endParaRPr>
            </a:p>
          </p:txBody>
        </p:sp>
        <p:sp>
          <p:nvSpPr>
            <p:cNvPr id="9" name="Rectangle 8"/>
            <p:cNvSpPr>
              <a:spLocks noChangeArrowheads="1"/>
            </p:cNvSpPr>
            <p:nvPr/>
          </p:nvSpPr>
          <p:spPr bwMode="auto">
            <a:xfrm>
              <a:off x="2438377"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anose="020B0609020204030204" pitchFamily="49" charset="0"/>
                  <a:ea typeface="宋体" panose="02010600030101010101" pitchFamily="2" charset="-122"/>
                  <a:cs typeface="Consolas" panose="020B0609020204030204" pitchFamily="49" charset="0"/>
                </a:rPr>
                <a:t>…</a:t>
              </a:r>
              <a:endParaRPr lang="en-US" altLang="zh-CN" baseline="-25000">
                <a:solidFill>
                  <a:srgbClr val="660066"/>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9"/>
            <p:cNvSpPr>
              <a:spLocks noChangeArrowheads="1"/>
            </p:cNvSpPr>
            <p:nvPr/>
          </p:nvSpPr>
          <p:spPr bwMode="auto">
            <a:xfrm>
              <a:off x="2979715"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anose="020B0609020204030204" pitchFamily="49" charset="0"/>
                  <a:cs typeface="Consolas" panose="020B0609020204030204" pitchFamily="49" charset="0"/>
                </a:rPr>
                <a:t>a</a:t>
              </a:r>
              <a:r>
                <a:rPr lang="en-US" altLang="zh-CN" i="1" baseline="-25000">
                  <a:solidFill>
                    <a:srgbClr val="3333FF"/>
                  </a:solidFill>
                  <a:latin typeface="Consolas" panose="020B0609020204030204" pitchFamily="49" charset="0"/>
                  <a:cs typeface="Consolas" panose="020B0609020204030204" pitchFamily="49" charset="0"/>
                </a:rPr>
                <a:t>i</a:t>
              </a:r>
              <a:endParaRPr lang="en-US" altLang="zh-CN" i="1" baseline="-25000">
                <a:solidFill>
                  <a:srgbClr val="3333FF"/>
                </a:solidFill>
                <a:latin typeface="Consolas" panose="020B0609020204030204" pitchFamily="49" charset="0"/>
                <a:cs typeface="Consolas" panose="020B0609020204030204" pitchFamily="49" charset="0"/>
              </a:endParaRPr>
            </a:p>
          </p:txBody>
        </p:sp>
        <p:sp>
          <p:nvSpPr>
            <p:cNvPr id="11" name="Rectangle 10"/>
            <p:cNvSpPr>
              <a:spLocks noChangeArrowheads="1"/>
            </p:cNvSpPr>
            <p:nvPr/>
          </p:nvSpPr>
          <p:spPr bwMode="auto">
            <a:xfrm>
              <a:off x="4040402" y="5568968"/>
              <a:ext cx="1245978"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anose="020B0609020204030204" pitchFamily="49" charset="0"/>
                  <a:ea typeface="宋体" panose="02010600030101010101" pitchFamily="2" charset="-122"/>
                  <a:cs typeface="Consolas" panose="020B0609020204030204" pitchFamily="49" charset="0"/>
                </a:rPr>
                <a:t>…</a:t>
              </a:r>
              <a:endParaRPr lang="en-US" altLang="zh-CN" baseline="-25000">
                <a:solidFill>
                  <a:srgbClr val="660066"/>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11"/>
            <p:cNvSpPr>
              <a:spLocks noChangeArrowheads="1"/>
            </p:cNvSpPr>
            <p:nvPr/>
          </p:nvSpPr>
          <p:spPr bwMode="auto">
            <a:xfrm>
              <a:off x="5285017"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anose="020B0609020204030204" pitchFamily="49" charset="0"/>
                  <a:cs typeface="Consolas" panose="020B0609020204030204" pitchFamily="49" charset="0"/>
                </a:rPr>
                <a:t>a</a:t>
              </a:r>
              <a:r>
                <a:rPr lang="en-US" altLang="zh-CN" i="1" baseline="-25000">
                  <a:solidFill>
                    <a:srgbClr val="3333FF"/>
                  </a:solidFill>
                  <a:latin typeface="Consolas" panose="020B0609020204030204" pitchFamily="49" charset="0"/>
                  <a:cs typeface="Consolas" panose="020B0609020204030204" pitchFamily="49" charset="0"/>
                </a:rPr>
                <a:t>n</a:t>
              </a:r>
              <a:endParaRPr lang="en-US" altLang="zh-CN" i="1" baseline="-25000">
                <a:solidFill>
                  <a:srgbClr val="3333FF"/>
                </a:solidFill>
                <a:latin typeface="Consolas" panose="020B0609020204030204" pitchFamily="49" charset="0"/>
                <a:cs typeface="Consolas" panose="020B0609020204030204" pitchFamily="49" charset="0"/>
              </a:endParaRPr>
            </a:p>
          </p:txBody>
        </p:sp>
        <p:sp>
          <p:nvSpPr>
            <p:cNvPr id="13" name="Rectangle 12"/>
            <p:cNvSpPr>
              <a:spLocks noChangeArrowheads="1"/>
            </p:cNvSpPr>
            <p:nvPr/>
          </p:nvSpPr>
          <p:spPr bwMode="auto">
            <a:xfrm>
              <a:off x="5846781" y="5568968"/>
              <a:ext cx="1368425"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anose="020B0609020204030204" pitchFamily="49" charset="0"/>
                  <a:ea typeface="宋体" panose="02010600030101010101" pitchFamily="2" charset="-122"/>
                  <a:cs typeface="Consolas" panose="020B0609020204030204" pitchFamily="49" charset="0"/>
                </a:rPr>
                <a:t>…</a:t>
              </a:r>
              <a:endParaRPr lang="en-US" altLang="zh-CN" baseline="-25000">
                <a:solidFill>
                  <a:srgbClr val="660066"/>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9"/>
            <p:cNvSpPr>
              <a:spLocks noChangeArrowheads="1"/>
            </p:cNvSpPr>
            <p:nvPr/>
          </p:nvSpPr>
          <p:spPr bwMode="auto">
            <a:xfrm>
              <a:off x="3500430"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anose="020B0609020204030204" pitchFamily="49" charset="0"/>
                  <a:cs typeface="Consolas" panose="020B0609020204030204" pitchFamily="49" charset="0"/>
                </a:rPr>
                <a:t>a</a:t>
              </a:r>
              <a:r>
                <a:rPr lang="en-US" altLang="zh-CN" i="1" baseline="-25000">
                  <a:solidFill>
                    <a:srgbClr val="3333FF"/>
                  </a:solidFill>
                  <a:latin typeface="Consolas" panose="020B0609020204030204" pitchFamily="49" charset="0"/>
                  <a:cs typeface="Consolas" panose="020B0609020204030204" pitchFamily="49" charset="0"/>
                </a:rPr>
                <a:t>i</a:t>
              </a:r>
              <a:r>
                <a:rPr lang="en-US" altLang="zh-CN" baseline="-25000">
                  <a:solidFill>
                    <a:srgbClr val="3333FF"/>
                  </a:solidFill>
                  <a:latin typeface="Consolas" panose="020B0609020204030204" pitchFamily="49" charset="0"/>
                  <a:cs typeface="Consolas" panose="020B0609020204030204" pitchFamily="49" charset="0"/>
                </a:rPr>
                <a:t>+1</a:t>
              </a:r>
              <a:endParaRPr lang="en-US" altLang="zh-CN" baseline="-25000">
                <a:solidFill>
                  <a:srgbClr val="3333FF"/>
                </a:solidFill>
                <a:latin typeface="Consolas" panose="020B0609020204030204" pitchFamily="49" charset="0"/>
                <a:cs typeface="Consolas" panose="020B0609020204030204" pitchFamily="49" charset="0"/>
              </a:endParaRPr>
            </a:p>
          </p:txBody>
        </p:sp>
        <p:sp>
          <p:nvSpPr>
            <p:cNvPr id="15" name="TextBox 14"/>
            <p:cNvSpPr txBox="1"/>
            <p:nvPr/>
          </p:nvSpPr>
          <p:spPr>
            <a:xfrm>
              <a:off x="3071802" y="5143512"/>
              <a:ext cx="357190" cy="400110"/>
            </a:xfrm>
            <a:prstGeom prst="rect">
              <a:avLst/>
            </a:prstGeom>
            <a:noFill/>
          </p:spPr>
          <p:txBody>
            <a:bodyPr wrap="square" rtlCol="0">
              <a:spAutoFit/>
            </a:bodyPr>
            <a:lstStyle/>
            <a:p>
              <a:r>
                <a:rPr lang="en-US" altLang="zh-CN" i="1">
                  <a:latin typeface="Consolas" panose="020B0609020204030204" pitchFamily="49" charset="0"/>
                  <a:cs typeface="Consolas" panose="020B0609020204030204" pitchFamily="49" charset="0"/>
                </a:rPr>
                <a:t>i</a:t>
              </a:r>
              <a:endParaRPr lang="zh-CN" altLang="en-US" i="1">
                <a:latin typeface="Consolas" panose="020B0609020204030204" pitchFamily="49" charset="0"/>
                <a:cs typeface="Consolas" panose="020B0609020204030204" pitchFamily="49" charset="0"/>
              </a:endParaRPr>
            </a:p>
          </p:txBody>
        </p:sp>
      </p:grpSp>
      <p:sp>
        <p:nvSpPr>
          <p:cNvPr id="16" name="上弧形箭头 15"/>
          <p:cNvSpPr/>
          <p:nvPr/>
        </p:nvSpPr>
        <p:spPr>
          <a:xfrm rot="10800000">
            <a:off x="3000364" y="6000768"/>
            <a:ext cx="428628" cy="285752"/>
          </a:xfrm>
          <a:prstGeom prst="curved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
        <p:nvSpPr>
          <p:cNvPr id="18" name="Rectangle 11"/>
          <p:cNvSpPr>
            <a:spLocks noChangeArrowheads="1"/>
          </p:cNvSpPr>
          <p:nvPr/>
        </p:nvSpPr>
        <p:spPr bwMode="auto">
          <a:xfrm>
            <a:off x="4580374" y="54292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anose="020B0609020204030204" pitchFamily="49" charset="0"/>
                <a:cs typeface="Consolas" panose="020B0609020204030204" pitchFamily="49" charset="0"/>
              </a:rPr>
              <a:t>a</a:t>
            </a:r>
            <a:r>
              <a:rPr lang="en-US" altLang="zh-CN" i="1" baseline="-25000">
                <a:solidFill>
                  <a:srgbClr val="3333FF"/>
                </a:solidFill>
                <a:latin typeface="Consolas" panose="020B0609020204030204" pitchFamily="49" charset="0"/>
                <a:cs typeface="Consolas" panose="020B0609020204030204" pitchFamily="49" charset="0"/>
              </a:rPr>
              <a:t>n</a:t>
            </a:r>
            <a:endParaRPr lang="en-US" altLang="zh-CN" i="1" baseline="-25000">
              <a:solidFill>
                <a:srgbClr val="3333FF"/>
              </a:solidFill>
              <a:latin typeface="Consolas" panose="020B0609020204030204" pitchFamily="49" charset="0"/>
              <a:cs typeface="Consolas" panose="020B0609020204030204" pitchFamily="49" charset="0"/>
            </a:endParaRPr>
          </a:p>
        </p:txBody>
      </p:sp>
      <p:sp>
        <p:nvSpPr>
          <p:cNvPr id="19" name="Rectangle 9"/>
          <p:cNvSpPr>
            <a:spLocks noChangeArrowheads="1"/>
          </p:cNvSpPr>
          <p:nvPr/>
        </p:nvSpPr>
        <p:spPr bwMode="auto">
          <a:xfrm>
            <a:off x="2754518" y="54292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anose="020B0609020204030204" pitchFamily="49" charset="0"/>
                <a:cs typeface="Consolas" panose="020B0609020204030204" pitchFamily="49" charset="0"/>
              </a:rPr>
              <a:t>a</a:t>
            </a:r>
            <a:r>
              <a:rPr lang="en-US" altLang="zh-CN" i="1" baseline="-25000">
                <a:solidFill>
                  <a:srgbClr val="3333FF"/>
                </a:solidFill>
                <a:latin typeface="Consolas" panose="020B0609020204030204" pitchFamily="49" charset="0"/>
                <a:cs typeface="Consolas" panose="020B0609020204030204" pitchFamily="49" charset="0"/>
              </a:rPr>
              <a:t>i</a:t>
            </a:r>
            <a:r>
              <a:rPr lang="en-US" altLang="zh-CN" baseline="-25000">
                <a:solidFill>
                  <a:srgbClr val="3333FF"/>
                </a:solidFill>
                <a:latin typeface="Consolas" panose="020B0609020204030204" pitchFamily="49" charset="0"/>
                <a:cs typeface="Consolas" panose="020B0609020204030204" pitchFamily="49" charset="0"/>
              </a:rPr>
              <a:t>+1</a:t>
            </a:r>
            <a:endParaRPr lang="en-US" altLang="zh-CN" baseline="-25000">
              <a:solidFill>
                <a:srgbClr val="3333FF"/>
              </a:solidFill>
              <a:latin typeface="Consolas" panose="020B0609020204030204" pitchFamily="49" charset="0"/>
              <a:cs typeface="Consolas" panose="020B0609020204030204" pitchFamily="49" charset="0"/>
            </a:endParaRPr>
          </a:p>
        </p:txBody>
      </p:sp>
      <p:sp>
        <p:nvSpPr>
          <p:cNvPr id="20" name="Rectangle 9"/>
          <p:cNvSpPr>
            <a:spLocks noChangeArrowheads="1"/>
          </p:cNvSpPr>
          <p:nvPr/>
        </p:nvSpPr>
        <p:spPr bwMode="auto">
          <a:xfrm>
            <a:off x="3293730" y="54292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anose="020B0609020204030204" pitchFamily="49" charset="0"/>
                <a:cs typeface="Consolas" panose="020B0609020204030204" pitchFamily="49" charset="0"/>
              </a:rPr>
              <a:t>a</a:t>
            </a:r>
            <a:r>
              <a:rPr lang="en-US" altLang="zh-CN" i="1" baseline="-25000">
                <a:solidFill>
                  <a:srgbClr val="3333FF"/>
                </a:solidFill>
                <a:latin typeface="Consolas" panose="020B0609020204030204" pitchFamily="49" charset="0"/>
                <a:cs typeface="Consolas" panose="020B0609020204030204" pitchFamily="49" charset="0"/>
              </a:rPr>
              <a:t>i</a:t>
            </a:r>
            <a:r>
              <a:rPr lang="en-US" altLang="zh-CN" baseline="-25000">
                <a:solidFill>
                  <a:srgbClr val="3333FF"/>
                </a:solidFill>
                <a:latin typeface="Consolas" panose="020B0609020204030204" pitchFamily="49" charset="0"/>
                <a:cs typeface="Consolas" panose="020B0609020204030204" pitchFamily="49" charset="0"/>
              </a:rPr>
              <a:t>+2</a:t>
            </a:r>
            <a:endParaRPr lang="en-US" altLang="zh-CN" baseline="-25000">
              <a:solidFill>
                <a:srgbClr val="3333FF"/>
              </a:solidFill>
              <a:latin typeface="Consolas" panose="020B0609020204030204" pitchFamily="49" charset="0"/>
              <a:cs typeface="Consolas" panose="020B0609020204030204" pitchFamily="49" charset="0"/>
            </a:endParaRPr>
          </a:p>
        </p:txBody>
      </p:sp>
      <p:sp>
        <p:nvSpPr>
          <p:cNvPr id="21" name="上弧形箭头 20"/>
          <p:cNvSpPr/>
          <p:nvPr/>
        </p:nvSpPr>
        <p:spPr>
          <a:xfrm rot="10800000">
            <a:off x="3571868" y="6000768"/>
            <a:ext cx="428628" cy="285752"/>
          </a:xfrm>
          <a:prstGeom prst="curved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
        <p:nvSpPr>
          <p:cNvPr id="22" name="上弧形箭头 21"/>
          <p:cNvSpPr/>
          <p:nvPr/>
        </p:nvSpPr>
        <p:spPr>
          <a:xfrm rot="10800000">
            <a:off x="4929191" y="6000768"/>
            <a:ext cx="428628" cy="285752"/>
          </a:xfrm>
          <a:prstGeom prst="curved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strips(downLeft)">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0"/>
                            </p:stCondLst>
                            <p:childTnLst>
                              <p:par>
                                <p:cTn id="35" presetID="22" presetClass="exit" presetSubtype="4" fill="hold" grpId="1" nodeType="afterEffect">
                                  <p:stCondLst>
                                    <p:cond delay="0"/>
                                  </p:stCondLst>
                                  <p:childTnLst>
                                    <p:animEffect transition="out" filter="wipe(down)">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strips(down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par>
                          <p:cTn id="47" fill="hold">
                            <p:stCondLst>
                              <p:cond delay="0"/>
                            </p:stCondLst>
                            <p:childTnLst>
                              <p:par>
                                <p:cTn id="48" presetID="22" presetClass="exit" presetSubtype="4" fill="hold" grpId="1" nodeType="afterEffect">
                                  <p:stCondLst>
                                    <p:cond delay="0"/>
                                  </p:stCondLst>
                                  <p:childTnLst>
                                    <p:animEffect transition="out" filter="wipe(down)">
                                      <p:cBhvr>
                                        <p:cTn id="49" dur="500"/>
                                        <p:tgtEl>
                                          <p:spTgt spid="21"/>
                                        </p:tgtEl>
                                      </p:cBhvr>
                                    </p:animEffect>
                                    <p:set>
                                      <p:cBhvr>
                                        <p:cTn id="50" dur="1" fill="hold">
                                          <p:stCondLst>
                                            <p:cond delay="499"/>
                                          </p:stCondLst>
                                        </p:cTn>
                                        <p:tgtEl>
                                          <p:spTgt spid="2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strips(downLeft)">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par>
                          <p:cTn id="60" fill="hold">
                            <p:stCondLst>
                              <p:cond delay="0"/>
                            </p:stCondLst>
                            <p:childTnLst>
                              <p:par>
                                <p:cTn id="61" presetID="22" presetClass="exit" presetSubtype="4" fill="hold" grpId="1" nodeType="afterEffect">
                                  <p:stCondLst>
                                    <p:cond delay="0"/>
                                  </p:stCondLst>
                                  <p:childTnLst>
                                    <p:animEffect transition="out" filter="wipe(down)">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3555">
                                            <p:txEl>
                                              <p:pRg st="8" end="8"/>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35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8" grpId="0" bldLvl="0" animBg="1"/>
      <p:bldP spid="19" grpId="0" bldLvl="0" animBg="1"/>
      <p:bldP spid="20" grpId="0" bldLvl="0" animBg="1"/>
      <p:bldP spid="21" grpId="0" bldLvl="0" animBg="1"/>
      <p:bldP spid="21" grpId="1" bldLvl="0" animBg="1"/>
      <p:bldP spid="22" grpId="0" bldLvl="0" animBg="1"/>
      <p:bldP spid="22" grpId="1"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357158" y="500042"/>
            <a:ext cx="8218488" cy="984500"/>
          </a:xfrm>
          <a:prstGeom prst="rect">
            <a:avLst/>
          </a:prstGeom>
          <a:noFill/>
          <a:ln w="9525">
            <a:noFill/>
            <a:miter lim="800000"/>
          </a:ln>
          <a:effectLst/>
        </p:spPr>
        <p:txBody>
          <a:bodyPr>
            <a:spAutoFit/>
          </a:bodyPr>
          <a:lstStyle/>
          <a:p>
            <a:pPr algn="l">
              <a:lnSpc>
                <a:spcPct val="140000"/>
              </a:lnSpc>
              <a:spcBef>
                <a:spcPct val="50000"/>
              </a:spcBef>
            </a:pPr>
            <a:r>
              <a:rPr kumimoji="1" lang="en-US" altLang="zh-CN" sz="2200">
                <a:latin typeface="Consolas" panose="020B0609020204030204" pitchFamily="49" charset="0"/>
                <a:ea typeface="楷体" panose="02010609060101010101" pitchFamily="49" charset="-122"/>
                <a:cs typeface="Consolas" panose="020B0609020204030204" pitchFamily="49" charset="0"/>
              </a:rPr>
              <a:t>    </a:t>
            </a:r>
            <a:r>
              <a:rPr kumimoji="1" lang="zh-CN" altLang="en-US" sz="2200">
                <a:latin typeface="Consolas" panose="020B0609020204030204" pitchFamily="49" charset="0"/>
                <a:ea typeface="楷体" panose="02010609060101010101" pitchFamily="49" charset="-122"/>
                <a:cs typeface="Consolas" panose="020B0609020204030204" pitchFamily="49" charset="0"/>
              </a:rPr>
              <a:t>对于</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本</a:t>
            </a:r>
            <a:r>
              <a:rPr kumimoji="1" lang="zh-CN" altLang="en-US" sz="2200">
                <a:latin typeface="Consolas" panose="020B0609020204030204" pitchFamily="49" charset="0"/>
                <a:ea typeface="楷体" panose="02010609060101010101" pitchFamily="49" charset="-122"/>
                <a:cs typeface="Consolas" panose="020B0609020204030204" pitchFamily="49" charset="0"/>
              </a:rPr>
              <a:t>算法来说，元素</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移动的次数也与表长</a:t>
            </a:r>
            <a:r>
              <a:rPr kumimoji="1" lang="en-US" altLang="zh-CN" sz="2200" i="1" dirty="0">
                <a:latin typeface="Consolas" panose="020B0609020204030204" pitchFamily="49" charset="0"/>
                <a:ea typeface="楷体" panose="02010609060101010101" pitchFamily="49" charset="-122"/>
                <a:cs typeface="Consolas" panose="020B0609020204030204" pitchFamily="49" charset="0"/>
              </a:rPr>
              <a:t>n</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和删除元素的位置</a:t>
            </a:r>
            <a:r>
              <a:rPr kumimoji="1" lang="en-US" altLang="zh-CN" sz="2200" i="1" dirty="0" err="1">
                <a:latin typeface="Consolas" panose="020B0609020204030204" pitchFamily="49" charset="0"/>
                <a:ea typeface="楷体" panose="02010609060101010101" pitchFamily="49" charset="-122"/>
                <a:cs typeface="Consolas" panose="020B0609020204030204" pitchFamily="49" charset="0"/>
              </a:rPr>
              <a:t>i</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有关：　　</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71684" name="Text Box 4"/>
          <p:cNvSpPr txBox="1">
            <a:spLocks noChangeArrowheads="1"/>
          </p:cNvSpPr>
          <p:nvPr/>
        </p:nvSpPr>
        <p:spPr bwMode="auto">
          <a:xfrm>
            <a:off x="2879725" y="4973638"/>
            <a:ext cx="184731" cy="400110"/>
          </a:xfrm>
          <a:prstGeom prst="rect">
            <a:avLst/>
          </a:prstGeom>
          <a:noFill/>
          <a:ln w="9525">
            <a:noFill/>
            <a:miter lim="800000"/>
          </a:ln>
          <a:effectLst/>
        </p:spPr>
        <p:txBody>
          <a:bodyPr wrap="none">
            <a:spAutoFit/>
          </a:bodyPr>
          <a:lstStyle/>
          <a:p>
            <a:pPr algn="l"/>
            <a:endParaRPr kumimoji="1" lang="zh-CN" altLang="zh-CN"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TextBox 9"/>
          <p:cNvSpPr txBox="1"/>
          <p:nvPr/>
        </p:nvSpPr>
        <p:spPr>
          <a:xfrm>
            <a:off x="928662" y="1819470"/>
            <a:ext cx="4429156" cy="523220"/>
          </a:xfrm>
          <a:prstGeom prst="rect">
            <a:avLst/>
          </a:prstGeom>
          <a:noFill/>
        </p:spPr>
        <p:txBody>
          <a:bodyPr wrap="square" rtlCol="0">
            <a:spAutoFit/>
          </a:bodyPr>
          <a:lstStyle/>
          <a:p>
            <a:pPr marL="457200" indent="-457200" algn="l">
              <a:lnSpc>
                <a:spcPct val="140000"/>
              </a:lnSpc>
              <a:buBlip>
                <a:blip r:embed="rId1"/>
              </a:buBlip>
            </a:pPr>
            <a:r>
              <a:rPr kumimoji="1" lang="zh-CN" altLang="en-US" dirty="0">
                <a:latin typeface="Consolas" panose="020B0609020204030204" pitchFamily="49" charset="0"/>
                <a:ea typeface="楷体" panose="02010609060101010101" pitchFamily="49" charset="-122"/>
                <a:cs typeface="Consolas" panose="020B0609020204030204" pitchFamily="49" charset="0"/>
              </a:rPr>
              <a:t>当</a:t>
            </a:r>
            <a:r>
              <a:rPr kumimoji="1" lang="en-US" altLang="zh-CN" i="1" err="1">
                <a:latin typeface="Consolas" panose="020B0609020204030204" pitchFamily="49" charset="0"/>
                <a:ea typeface="楷体" panose="02010609060101010101" pitchFamily="49" charset="-122"/>
                <a:cs typeface="Consolas" panose="020B0609020204030204" pitchFamily="49" charset="0"/>
              </a:rPr>
              <a:t>i</a:t>
            </a:r>
            <a:r>
              <a:rPr kumimoji="1" lang="en-US" altLang="zh-CN">
                <a:latin typeface="Consolas" panose="020B0609020204030204" pitchFamily="49" charset="0"/>
                <a:ea typeface="楷体" panose="02010609060101010101" pitchFamily="49" charset="-122"/>
                <a:cs typeface="Consolas" panose="020B0609020204030204" pitchFamily="49" charset="0"/>
              </a:rPr>
              <a:t>=</a:t>
            </a:r>
            <a:r>
              <a:rPr kumimoji="1" lang="en-US" altLang="zh-CN" i="1">
                <a:latin typeface="Consolas" panose="020B0609020204030204" pitchFamily="49" charset="0"/>
                <a:ea typeface="楷体" panose="02010609060101010101" pitchFamily="49" charset="-122"/>
                <a:cs typeface="Consolas" panose="020B0609020204030204" pitchFamily="49" charset="0"/>
              </a:rPr>
              <a:t>n</a:t>
            </a:r>
            <a:r>
              <a:rPr kumimoji="1" lang="zh-CN" altLang="en-US">
                <a:latin typeface="Consolas" panose="020B0609020204030204" pitchFamily="49" charset="0"/>
                <a:ea typeface="楷体" panose="02010609060101010101" pitchFamily="49" charset="-122"/>
                <a:cs typeface="Consolas" panose="020B0609020204030204" pitchFamily="49" charset="0"/>
              </a:rPr>
              <a:t>时，移动</a:t>
            </a:r>
            <a:r>
              <a:rPr kumimoji="1" lang="zh-CN" altLang="en-US" dirty="0">
                <a:latin typeface="Consolas" panose="020B0609020204030204" pitchFamily="49" charset="0"/>
                <a:ea typeface="楷体" panose="02010609060101010101" pitchFamily="49" charset="-122"/>
                <a:cs typeface="Consolas" panose="020B0609020204030204" pitchFamily="49" charset="0"/>
              </a:rPr>
              <a:t>次数为</a:t>
            </a:r>
            <a:r>
              <a:rPr kumimoji="1" lang="en-US" altLang="zh-CN" dirty="0">
                <a:latin typeface="Consolas" panose="020B0609020204030204" pitchFamily="49" charset="0"/>
                <a:ea typeface="楷体" panose="02010609060101010101" pitchFamily="49" charset="-122"/>
                <a:cs typeface="Consolas" panose="020B0609020204030204" pitchFamily="49" charset="0"/>
              </a:rPr>
              <a:t>0</a:t>
            </a:r>
            <a:r>
              <a:rPr kumimoji="1" lang="zh-CN" altLang="en-US" dirty="0">
                <a:latin typeface="Consolas" panose="020B0609020204030204" pitchFamily="49" charset="0"/>
                <a:ea typeface="楷体" panose="02010609060101010101" pitchFamily="49" charset="-122"/>
                <a:cs typeface="Consolas" panose="020B0609020204030204" pitchFamily="49" charset="0"/>
              </a:rPr>
              <a:t>；</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11" name="TextBox 10"/>
          <p:cNvSpPr txBox="1"/>
          <p:nvPr/>
        </p:nvSpPr>
        <p:spPr>
          <a:xfrm>
            <a:off x="928662" y="2428868"/>
            <a:ext cx="4286280" cy="400110"/>
          </a:xfrm>
          <a:prstGeom prst="rect">
            <a:avLst/>
          </a:prstGeom>
          <a:noFill/>
        </p:spPr>
        <p:txBody>
          <a:bodyPr wrap="square" rtlCol="0">
            <a:spAutoFit/>
          </a:bodyPr>
          <a:lstStyle/>
          <a:p>
            <a:pPr marL="457200" indent="-457200" algn="l">
              <a:buBlip>
                <a:blip r:embed="rId1"/>
              </a:buBlip>
            </a:pPr>
            <a:r>
              <a:rPr kumimoji="1" lang="zh-CN" altLang="en-US" dirty="0">
                <a:latin typeface="Consolas" panose="020B0609020204030204" pitchFamily="49" charset="0"/>
                <a:ea typeface="楷体" panose="02010609060101010101" pitchFamily="49" charset="-122"/>
                <a:cs typeface="Consolas" panose="020B0609020204030204" pitchFamily="49" charset="0"/>
              </a:rPr>
              <a:t>当</a:t>
            </a:r>
            <a:r>
              <a:rPr kumimoji="1" lang="en-US" altLang="zh-CN" i="1" err="1">
                <a:latin typeface="Consolas" panose="020B0609020204030204" pitchFamily="49" charset="0"/>
                <a:ea typeface="楷体" panose="02010609060101010101" pitchFamily="49" charset="-122"/>
                <a:cs typeface="Consolas" panose="020B0609020204030204" pitchFamily="49" charset="0"/>
              </a:rPr>
              <a:t>i</a:t>
            </a:r>
            <a:r>
              <a:rPr kumimoji="1" lang="en-US" altLang="zh-CN">
                <a:latin typeface="Consolas" panose="020B0609020204030204" pitchFamily="49" charset="0"/>
                <a:ea typeface="楷体" panose="02010609060101010101" pitchFamily="49" charset="-122"/>
                <a:cs typeface="Consolas" panose="020B0609020204030204" pitchFamily="49" charset="0"/>
              </a:rPr>
              <a:t>=1</a:t>
            </a:r>
            <a:r>
              <a:rPr kumimoji="1" lang="zh-CN" altLang="en-US">
                <a:latin typeface="Consolas" panose="020B0609020204030204" pitchFamily="49" charset="0"/>
                <a:ea typeface="楷体" panose="02010609060101010101" pitchFamily="49" charset="-122"/>
                <a:cs typeface="Consolas" panose="020B0609020204030204" pitchFamily="49" charset="0"/>
              </a:rPr>
              <a:t>时，移动</a:t>
            </a:r>
            <a:r>
              <a:rPr kumimoji="1" lang="zh-CN" altLang="en-US" dirty="0">
                <a:latin typeface="Consolas" panose="020B0609020204030204" pitchFamily="49" charset="0"/>
                <a:ea typeface="楷体" panose="02010609060101010101" pitchFamily="49" charset="-122"/>
                <a:cs typeface="Consolas" panose="020B0609020204030204" pitchFamily="49" charset="0"/>
              </a:rPr>
              <a:t>次数为</a:t>
            </a:r>
            <a:r>
              <a:rPr kumimoji="1" lang="en-US" altLang="zh-CN" i="1" dirty="0">
                <a:latin typeface="Consolas" panose="020B0609020204030204" pitchFamily="49" charset="0"/>
                <a:ea typeface="楷体" panose="02010609060101010101" pitchFamily="49" charset="-122"/>
                <a:cs typeface="Consolas" panose="020B0609020204030204" pitchFamily="49" charset="0"/>
              </a:rPr>
              <a:t>n</a:t>
            </a:r>
            <a:r>
              <a:rPr kumimoji="1" lang="en-US" altLang="zh-CN" dirty="0">
                <a:latin typeface="Consolas" panose="020B0609020204030204" pitchFamily="49" charset="0"/>
                <a:ea typeface="+mn-ea"/>
                <a:cs typeface="Consolas" panose="020B0609020204030204" pitchFamily="49" charset="0"/>
              </a:rPr>
              <a:t>-</a:t>
            </a:r>
            <a:r>
              <a:rPr kumimoji="1" lang="en-US" altLang="zh-CN" dirty="0">
                <a:latin typeface="Consolas" panose="020B0609020204030204" pitchFamily="49" charset="0"/>
                <a:ea typeface="楷体" panose="02010609060101010101" pitchFamily="49" charset="-122"/>
                <a:cs typeface="Consolas" panose="020B0609020204030204" pitchFamily="49" charset="0"/>
              </a:rPr>
              <a:t>1</a:t>
            </a:r>
            <a:r>
              <a:rPr kumimoji="1" lang="zh-CN" altLang="en-US" dirty="0">
                <a:latin typeface="Consolas" panose="020B0609020204030204" pitchFamily="49" charset="0"/>
                <a:ea typeface="楷体" panose="02010609060101010101" pitchFamily="49" charset="-122"/>
                <a:cs typeface="Consolas" panose="020B0609020204030204" pitchFamily="49" charset="0"/>
              </a:rPr>
              <a:t>。</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grpSp>
        <p:nvGrpSpPr>
          <p:cNvPr id="16" name="组合 15"/>
          <p:cNvGrpSpPr/>
          <p:nvPr/>
        </p:nvGrpSpPr>
        <p:grpSpPr>
          <a:xfrm>
            <a:off x="642910" y="2214554"/>
            <a:ext cx="4319588" cy="1468445"/>
            <a:chOff x="785786" y="2357430"/>
            <a:chExt cx="4319588" cy="1468445"/>
          </a:xfrm>
        </p:grpSpPr>
        <p:sp>
          <p:nvSpPr>
            <p:cNvPr id="98309" name="Text Box 5"/>
            <p:cNvSpPr txBox="1">
              <a:spLocks noChangeArrowheads="1"/>
            </p:cNvSpPr>
            <p:nvPr/>
          </p:nvSpPr>
          <p:spPr bwMode="auto">
            <a:xfrm>
              <a:off x="785786" y="3429000"/>
              <a:ext cx="4319588" cy="396875"/>
            </a:xfrm>
            <a:prstGeom prst="rect">
              <a:avLst/>
            </a:prstGeom>
            <a:noFill/>
            <a:ln w="38100" algn="ctr">
              <a:noFill/>
              <a:miter lim="800000"/>
              <a:tailEnd type="none" w="med" len="lg"/>
            </a:ln>
            <a:effectLst/>
          </p:spPr>
          <p:txBody>
            <a:bodyPr>
              <a:spAutoFit/>
            </a:bodyPr>
            <a:lstStyle/>
            <a:p>
              <a:pPr algn="l">
                <a:spcBef>
                  <a:spcPct val="50000"/>
                </a:spcBef>
              </a:pPr>
              <a:r>
                <a:rPr lang="zh-CN" altLang="en-US" sz="2000" dirty="0">
                  <a:latin typeface="Consolas" panose="020B0609020204030204" pitchFamily="49" charset="0"/>
                  <a:ea typeface="微软雅黑" panose="020B0503020204020204" pitchFamily="34" charset="-122"/>
                  <a:cs typeface="Consolas" panose="020B0609020204030204" pitchFamily="49" charset="0"/>
                </a:rPr>
                <a:t>删除算法最好时间复杂度为</a:t>
              </a:r>
              <a:r>
                <a:rPr lang="en-US" altLang="zh-CN" sz="2000" dirty="0">
                  <a:latin typeface="Consolas" panose="020B0609020204030204" pitchFamily="49" charset="0"/>
                  <a:ea typeface="微软雅黑" panose="020B0503020204020204" pitchFamily="34" charset="-122"/>
                  <a:cs typeface="Consolas" panose="020B0609020204030204" pitchFamily="49" charset="0"/>
                </a:rPr>
                <a:t>O(1)</a:t>
              </a:r>
              <a:endParaRPr lang="en-US" altLang="zh-CN" sz="2000" dirty="0">
                <a:latin typeface="Consolas" panose="020B0609020204030204" pitchFamily="49" charset="0"/>
                <a:ea typeface="微软雅黑" panose="020B0503020204020204" pitchFamily="34" charset="-122"/>
                <a:cs typeface="Consolas" panose="020B0609020204030204" pitchFamily="49" charset="0"/>
              </a:endParaRPr>
            </a:p>
          </p:txBody>
        </p:sp>
        <p:cxnSp>
          <p:nvCxnSpPr>
            <p:cNvPr id="13" name="直接箭头连接符 12"/>
            <p:cNvCxnSpPr/>
            <p:nvPr/>
          </p:nvCxnSpPr>
          <p:spPr>
            <a:xfrm rot="5400000" flipH="1" flipV="1">
              <a:off x="1536679" y="2892421"/>
              <a:ext cx="10715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4538693" y="2674935"/>
            <a:ext cx="4319587" cy="1039817"/>
            <a:chOff x="4572000" y="2786058"/>
            <a:chExt cx="4319587" cy="1039817"/>
          </a:xfrm>
        </p:grpSpPr>
        <p:sp>
          <p:nvSpPr>
            <p:cNvPr id="98312" name="Text Box 8"/>
            <p:cNvSpPr txBox="1">
              <a:spLocks noChangeArrowheads="1"/>
            </p:cNvSpPr>
            <p:nvPr/>
          </p:nvSpPr>
          <p:spPr bwMode="auto">
            <a:xfrm>
              <a:off x="4572000" y="3429000"/>
              <a:ext cx="4319587" cy="396875"/>
            </a:xfrm>
            <a:prstGeom prst="rect">
              <a:avLst/>
            </a:prstGeom>
            <a:noFill/>
            <a:ln w="38100" algn="ctr">
              <a:noFill/>
              <a:miter lim="800000"/>
              <a:tailEnd type="none" w="med" len="lg"/>
            </a:ln>
            <a:effectLst/>
          </p:spPr>
          <p:txBody>
            <a:bodyPr>
              <a:spAutoFit/>
            </a:bodyPr>
            <a:lstStyle/>
            <a:p>
              <a:pPr algn="l">
                <a:spcBef>
                  <a:spcPct val="50000"/>
                </a:spcBef>
              </a:pPr>
              <a:r>
                <a:rPr lang="zh-CN" altLang="en-US" sz="2000" dirty="0">
                  <a:latin typeface="Consolas" panose="020B0609020204030204" pitchFamily="49" charset="0"/>
                  <a:ea typeface="微软雅黑" panose="020B0503020204020204" pitchFamily="34" charset="-122"/>
                  <a:cs typeface="Consolas" panose="020B0609020204030204" pitchFamily="49" charset="0"/>
                </a:rPr>
                <a:t>删除算法最坏时间复杂度为</a:t>
              </a:r>
              <a:r>
                <a:rPr lang="en-US" altLang="zh-CN" sz="2000" dirty="0">
                  <a:latin typeface="Consolas" panose="020B0609020204030204" pitchFamily="49" charset="0"/>
                  <a:ea typeface="微软雅黑" panose="020B0503020204020204" pitchFamily="34" charset="-122"/>
                  <a:cs typeface="Consolas" panose="020B0609020204030204" pitchFamily="49" charset="0"/>
                </a:rPr>
                <a:t>O(</a:t>
              </a:r>
              <a:r>
                <a:rPr lang="en-US" altLang="zh-CN" sz="2000" i="1" dirty="0">
                  <a:latin typeface="Consolas" panose="020B0609020204030204" pitchFamily="49" charset="0"/>
                  <a:ea typeface="微软雅黑" panose="020B0503020204020204" pitchFamily="34" charset="-122"/>
                  <a:cs typeface="Consolas" panose="020B0609020204030204" pitchFamily="49" charset="0"/>
                </a:rPr>
                <a:t>n</a:t>
              </a:r>
              <a:r>
                <a:rPr lang="en-US" altLang="zh-CN" sz="2000" dirty="0">
                  <a:latin typeface="Consolas" panose="020B0609020204030204" pitchFamily="49" charset="0"/>
                  <a:ea typeface="微软雅黑" panose="020B0503020204020204" pitchFamily="34" charset="-122"/>
                  <a:cs typeface="Consolas" panose="020B0609020204030204" pitchFamily="49" charset="0"/>
                </a:rPr>
                <a:t>)</a:t>
              </a:r>
              <a:endParaRPr lang="en-US" altLang="zh-CN" sz="2000" dirty="0">
                <a:latin typeface="Consolas" panose="020B0609020204030204" pitchFamily="49" charset="0"/>
                <a:ea typeface="微软雅黑" panose="020B0503020204020204" pitchFamily="34" charset="-122"/>
                <a:cs typeface="Consolas" panose="020B0609020204030204" pitchFamily="49" charset="0"/>
              </a:endParaRPr>
            </a:p>
          </p:txBody>
        </p:sp>
        <p:cxnSp>
          <p:nvCxnSpPr>
            <p:cNvPr id="15" name="直接箭头连接符 14"/>
            <p:cNvCxnSpPr/>
            <p:nvPr/>
          </p:nvCxnSpPr>
          <p:spPr>
            <a:xfrm rot="10800000">
              <a:off x="4572000" y="2786058"/>
              <a:ext cx="1500198" cy="642942"/>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16"/>
                                        </p:tgtEl>
                                      </p:cBhvr>
                                    </p:animEffect>
                                    <p:set>
                                      <p:cBhvr>
                                        <p:cTn id="14" dur="1" fill="hold">
                                          <p:stCondLst>
                                            <p:cond delay="499"/>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Text Box 4"/>
          <p:cNvSpPr txBox="1">
            <a:spLocks noChangeArrowheads="1"/>
          </p:cNvSpPr>
          <p:nvPr/>
        </p:nvSpPr>
        <p:spPr bwMode="auto">
          <a:xfrm>
            <a:off x="2879725" y="4973638"/>
            <a:ext cx="184731" cy="400110"/>
          </a:xfrm>
          <a:prstGeom prst="rect">
            <a:avLst/>
          </a:prstGeom>
          <a:noFill/>
          <a:ln w="9525">
            <a:noFill/>
            <a:miter lim="800000"/>
          </a:ln>
          <a:effectLst/>
        </p:spPr>
        <p:txBody>
          <a:bodyPr wrap="none">
            <a:spAutoFit/>
          </a:bodyPr>
          <a:lstStyle/>
          <a:p>
            <a:pPr algn="l"/>
            <a:endParaRPr kumimoji="1" lang="zh-CN" altLang="zh-CN"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301063" name="Text Box 7"/>
          <p:cNvSpPr txBox="1">
            <a:spLocks noChangeArrowheads="1"/>
          </p:cNvSpPr>
          <p:nvPr/>
        </p:nvSpPr>
        <p:spPr bwMode="auto">
          <a:xfrm>
            <a:off x="360363" y="117475"/>
            <a:ext cx="8675687" cy="1094530"/>
          </a:xfrm>
          <a:prstGeom prst="rect">
            <a:avLst/>
          </a:prstGeom>
          <a:noFill/>
          <a:ln w="9525">
            <a:noFill/>
            <a:miter lim="800000"/>
          </a:ln>
          <a:effectLst/>
        </p:spPr>
        <p:txBody>
          <a:bodyPr>
            <a:spAutoFit/>
          </a:bodyPr>
          <a:lstStyle/>
          <a:p>
            <a:pPr algn="l">
              <a:lnSpc>
                <a:spcPct val="130000"/>
              </a:lnSpc>
              <a:spcBef>
                <a:spcPct val="50000"/>
              </a:spcBef>
            </a:pPr>
            <a:r>
              <a:rPr kumimoji="1" lang="zh-CN" altLang="en-US" sz="2200" dirty="0">
                <a:solidFill>
                  <a:srgbClr val="C00000"/>
                </a:solidFill>
                <a:latin typeface="Consolas" panose="020B0609020204030204" pitchFamily="49" charset="0"/>
                <a:ea typeface="微软雅黑" panose="020B0503020204020204" pitchFamily="34" charset="-122"/>
                <a:cs typeface="Consolas" panose="020B0609020204030204" pitchFamily="49" charset="0"/>
              </a:rPr>
              <a:t>平均情况分析：</a:t>
            </a:r>
            <a:endParaRPr kumimoji="1" lang="zh-CN" altLang="en-US" sz="2200" dirty="0">
              <a:solidFill>
                <a:srgbClr val="C00000"/>
              </a:solidFill>
              <a:latin typeface="Consolas" panose="020B0609020204030204" pitchFamily="49" charset="0"/>
              <a:ea typeface="微软雅黑" panose="020B0503020204020204" pitchFamily="34" charset="-122"/>
              <a:cs typeface="Consolas" panose="020B0609020204030204" pitchFamily="49" charset="0"/>
            </a:endParaRPr>
          </a:p>
          <a:p>
            <a:pPr algn="l">
              <a:lnSpc>
                <a:spcPct val="130000"/>
              </a:lnSpc>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a:t>
            </a:r>
            <a:r>
              <a:rPr kumimoji="1" lang="en-US" altLang="zh-CN" sz="2200" i="1" dirty="0" err="1">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dirty="0" err="1">
                <a:latin typeface="Consolas" panose="020B0609020204030204" pitchFamily="49" charset="0"/>
                <a:ea typeface="楷体" panose="02010609060101010101" pitchFamily="49" charset="-122"/>
                <a:cs typeface="Consolas" panose="020B0609020204030204" pitchFamily="49" charset="0"/>
              </a:rPr>
              <a:t>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　　</a:t>
            </a:r>
            <a:r>
              <a:rPr kumimoji="1" lang="en-US" altLang="zh-CN" sz="2200" i="1" dirty="0" err="1">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dirty="0" err="1">
                <a:latin typeface="Consolas" panose="020B0609020204030204" pitchFamily="49" charset="0"/>
                <a:ea typeface="楷体" panose="02010609060101010101" pitchFamily="49" charset="-122"/>
                <a:cs typeface="Consolas" panose="020B0609020204030204" pitchFamily="49" charset="0"/>
              </a:rPr>
              <a:t>2</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　　</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　　</a:t>
            </a:r>
            <a:r>
              <a:rPr kumimoji="1" lang="en-US" altLang="zh-CN" sz="2200" i="1" dirty="0" err="1">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dirty="0" err="1">
                <a:latin typeface="Consolas" panose="020B0609020204030204" pitchFamily="49" charset="0"/>
                <a:ea typeface="楷体" panose="02010609060101010101" pitchFamily="49" charset="-122"/>
                <a:cs typeface="Consolas" panose="020B0609020204030204" pitchFamily="49" charset="0"/>
              </a:rPr>
              <a:t>i</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	</a:t>
            </a:r>
            <a:r>
              <a:rPr kumimoji="1" lang="en-US" altLang="zh-CN" sz="2200" i="1" dirty="0" err="1">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dirty="0" err="1">
                <a:latin typeface="Consolas" panose="020B0609020204030204" pitchFamily="49" charset="0"/>
                <a:ea typeface="楷体" panose="02010609060101010101" pitchFamily="49" charset="-122"/>
                <a:cs typeface="Consolas" panose="020B0609020204030204" pitchFamily="49" charset="0"/>
              </a:rPr>
              <a:t>i</a:t>
            </a:r>
            <a:r>
              <a:rPr kumimoji="1" lang="en-US" altLang="zh-CN" sz="2200" baseline="-25000" dirty="0" err="1">
                <a:latin typeface="Consolas" panose="020B0609020204030204" pitchFamily="49" charset="0"/>
                <a:ea typeface="楷体" panose="02010609060101010101" pitchFamily="49" charset="-122"/>
                <a:cs typeface="Consolas" panose="020B0609020204030204" pitchFamily="49" charset="0"/>
              </a:rPr>
              <a:t>+1</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      …</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　 </a:t>
            </a:r>
            <a:r>
              <a:rPr kumimoji="1" lang="en-US" altLang="zh-CN" sz="2200" i="1" dirty="0">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dirty="0">
                <a:latin typeface="Consolas" panose="020B0609020204030204" pitchFamily="49" charset="0"/>
                <a:ea typeface="楷体" panose="02010609060101010101" pitchFamily="49" charset="-122"/>
                <a:cs typeface="Consolas" panose="020B0609020204030204" pitchFamily="49" charset="0"/>
              </a:rPr>
              <a:t>n</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　　</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2" name="Group 28"/>
          <p:cNvGrpSpPr/>
          <p:nvPr/>
        </p:nvGrpSpPr>
        <p:grpSpPr bwMode="auto">
          <a:xfrm>
            <a:off x="850900" y="2533650"/>
            <a:ext cx="6048375" cy="603250"/>
            <a:chOff x="536" y="1596"/>
            <a:chExt cx="3810" cy="380"/>
          </a:xfrm>
        </p:grpSpPr>
        <p:graphicFrame>
          <p:nvGraphicFramePr>
            <p:cNvPr id="301061" name="Object 5"/>
            <p:cNvGraphicFramePr>
              <a:graphicFrameLocks noChangeAspect="1"/>
            </p:cNvGraphicFramePr>
            <p:nvPr/>
          </p:nvGraphicFramePr>
          <p:xfrm>
            <a:off x="3960" y="1596"/>
            <a:ext cx="143" cy="380"/>
          </p:xfrm>
          <a:graphic>
            <a:graphicData uri="http://schemas.openxmlformats.org/presentationml/2006/ole">
              <mc:AlternateContent xmlns:mc="http://schemas.openxmlformats.org/markup-compatibility/2006">
                <mc:Choice xmlns:v="urn:schemas-microsoft-com:vml" Requires="v">
                  <p:oleObj spid="_x0000_s2087" name="Equation" r:id="rId1" imgW="3657600" imgH="9753600" progId="Equation.3">
                    <p:embed/>
                  </p:oleObj>
                </mc:Choice>
                <mc:Fallback>
                  <p:oleObj name="Equation" r:id="rId1" imgW="3657600" imgH="9753600" progId="Equation.3">
                    <p:embed/>
                    <p:pic>
                      <p:nvPicPr>
                        <p:cNvPr id="0" name="图片 2048"/>
                        <p:cNvPicPr>
                          <a:picLocks noChangeAspect="1"/>
                        </p:cNvPicPr>
                        <p:nvPr/>
                      </p:nvPicPr>
                      <p:blipFill>
                        <a:blip r:embed="rId2"/>
                        <a:stretch>
                          <a:fillRect/>
                        </a:stretch>
                      </p:blipFill>
                      <p:spPr>
                        <a:xfrm>
                          <a:off x="3960" y="1596"/>
                          <a:ext cx="143" cy="380"/>
                        </a:xfrm>
                        <a:prstGeom prst="rect">
                          <a:avLst/>
                        </a:prstGeom>
                        <a:noFill/>
                        <a:ln w="9525">
                          <a:noFill/>
                        </a:ln>
                      </p:spPr>
                    </p:pic>
                  </p:oleObj>
                </mc:Fallback>
              </mc:AlternateContent>
            </a:graphicData>
          </a:graphic>
        </p:graphicFrame>
        <p:sp>
          <p:nvSpPr>
            <p:cNvPr id="301066" name="Text Box 10"/>
            <p:cNvSpPr txBox="1">
              <a:spLocks noChangeArrowheads="1"/>
            </p:cNvSpPr>
            <p:nvPr/>
          </p:nvSpPr>
          <p:spPr bwMode="auto">
            <a:xfrm>
              <a:off x="536" y="1638"/>
              <a:ext cx="3810" cy="271"/>
            </a:xfrm>
            <a:prstGeom prst="rect">
              <a:avLst/>
            </a:prstGeom>
            <a:noFill/>
            <a:ln w="38100" algn="ctr">
              <a:noFill/>
              <a:miter lim="800000"/>
              <a:tailEnd type="none" w="med" len="lg"/>
            </a:ln>
            <a:effectLst/>
          </p:spPr>
          <p:txBody>
            <a:bodyPr>
              <a:spAutoFit/>
            </a:bodyPr>
            <a:lstStyle/>
            <a:p>
              <a:pPr algn="l"/>
              <a:r>
                <a:rPr kumimoji="1" lang="zh-CN" altLang="en-US" sz="2200" dirty="0">
                  <a:latin typeface="Consolas" panose="020B0609020204030204" pitchFamily="49" charset="0"/>
                  <a:ea typeface="楷体" panose="02010609060101010101" pitchFamily="49" charset="-122"/>
                  <a:cs typeface="Consolas" panose="020B0609020204030204" pitchFamily="49" charset="0"/>
                </a:rPr>
                <a:t>在删除元素</a:t>
              </a:r>
              <a:r>
                <a:rPr kumimoji="1" lang="en-US" altLang="zh-CN" sz="2200" i="1" err="1">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err="1">
                  <a:latin typeface="Consolas" panose="020B0609020204030204" pitchFamily="49" charset="0"/>
                  <a:ea typeface="楷体" panose="02010609060101010101" pitchFamily="49" charset="-122"/>
                  <a:cs typeface="Consolas" panose="020B0609020204030204" pitchFamily="49" charset="0"/>
                </a:rPr>
                <a:t>i</a:t>
              </a:r>
              <a:r>
                <a:rPr kumimoji="1" lang="zh-CN" altLang="en-US" sz="2200">
                  <a:latin typeface="Consolas" panose="020B0609020204030204" pitchFamily="49" charset="0"/>
                  <a:ea typeface="楷体" panose="02010609060101010101" pitchFamily="49" charset="-122"/>
                  <a:cs typeface="Consolas" panose="020B0609020204030204" pitchFamily="49" charset="0"/>
                </a:rPr>
                <a:t>时，若</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为等</a:t>
              </a:r>
              <a:r>
                <a:rPr kumimoji="1" lang="zh-CN" altLang="en-US" sz="2200">
                  <a:latin typeface="Consolas" panose="020B0609020204030204" pitchFamily="49" charset="0"/>
                  <a:ea typeface="楷体" panose="02010609060101010101" pitchFamily="49" charset="-122"/>
                  <a:cs typeface="Consolas" panose="020B0609020204030204" pitchFamily="49" charset="0"/>
                </a:rPr>
                <a:t>概率情况，则</a:t>
              </a:r>
              <a:r>
                <a:rPr kumimoji="1" lang="en-US" altLang="zh-CN" sz="2200" i="1" dirty="0">
                  <a:latin typeface="Consolas" panose="020B0609020204030204" pitchFamily="49" charset="0"/>
                  <a:ea typeface="楷体" panose="02010609060101010101" pitchFamily="49" charset="-122"/>
                  <a:cs typeface="Consolas" panose="020B0609020204030204" pitchFamily="49" charset="0"/>
                </a:rPr>
                <a:t>p</a:t>
              </a:r>
              <a:r>
                <a:rPr kumimoji="1" lang="en-US" altLang="zh-CN" sz="2200" i="1" baseline="-25000" dirty="0">
                  <a:latin typeface="Consolas" panose="020B0609020204030204" pitchFamily="49" charset="0"/>
                  <a:ea typeface="楷体" panose="02010609060101010101" pitchFamily="49" charset="-122"/>
                  <a:cs typeface="Consolas" panose="020B0609020204030204" pitchFamily="49" charset="0"/>
                </a:rPr>
                <a:t>i </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a:t>
              </a:r>
              <a:endParaRPr lang="en-US" altLang="zh-CN" sz="2200" dirty="0">
                <a:latin typeface="Consolas" panose="020B0609020204030204" pitchFamily="49" charset="0"/>
                <a:ea typeface="楷体" panose="02010609060101010101" pitchFamily="49" charset="-122"/>
                <a:cs typeface="Consolas" panose="020B0609020204030204" pitchFamily="49" charset="0"/>
              </a:endParaRPr>
            </a:p>
          </p:txBody>
        </p:sp>
      </p:grpSp>
      <p:grpSp>
        <p:nvGrpSpPr>
          <p:cNvPr id="3" name="Group 27"/>
          <p:cNvGrpSpPr/>
          <p:nvPr/>
        </p:nvGrpSpPr>
        <p:grpSpPr bwMode="auto">
          <a:xfrm>
            <a:off x="1357313" y="1320800"/>
            <a:ext cx="5472113" cy="1076325"/>
            <a:chOff x="855" y="832"/>
            <a:chExt cx="3447" cy="678"/>
          </a:xfrm>
        </p:grpSpPr>
        <p:sp>
          <p:nvSpPr>
            <p:cNvPr id="301068" name="Line 12"/>
            <p:cNvSpPr>
              <a:spLocks noChangeShapeType="1"/>
            </p:cNvSpPr>
            <p:nvPr/>
          </p:nvSpPr>
          <p:spPr bwMode="auto">
            <a:xfrm flipV="1">
              <a:off x="855" y="832"/>
              <a:ext cx="0" cy="181"/>
            </a:xfrm>
            <a:prstGeom prst="line">
              <a:avLst/>
            </a:prstGeom>
            <a:noFill/>
            <a:ln w="38100">
              <a:solidFill>
                <a:srgbClr val="339933"/>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1069" name="Line 13"/>
            <p:cNvSpPr>
              <a:spLocks noChangeShapeType="1"/>
            </p:cNvSpPr>
            <p:nvPr/>
          </p:nvSpPr>
          <p:spPr bwMode="auto">
            <a:xfrm flipV="1">
              <a:off x="1395" y="832"/>
              <a:ext cx="0" cy="181"/>
            </a:xfrm>
            <a:prstGeom prst="line">
              <a:avLst/>
            </a:prstGeom>
            <a:noFill/>
            <a:ln w="38100">
              <a:solidFill>
                <a:srgbClr val="339933"/>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1071" name="Line 15"/>
            <p:cNvSpPr>
              <a:spLocks noChangeShapeType="1"/>
            </p:cNvSpPr>
            <p:nvPr/>
          </p:nvSpPr>
          <p:spPr bwMode="auto">
            <a:xfrm flipV="1">
              <a:off x="2385" y="832"/>
              <a:ext cx="0" cy="181"/>
            </a:xfrm>
            <a:prstGeom prst="line">
              <a:avLst/>
            </a:prstGeom>
            <a:noFill/>
            <a:ln w="38100">
              <a:solidFill>
                <a:srgbClr val="339933"/>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1073" name="Line 17"/>
            <p:cNvSpPr>
              <a:spLocks noChangeShapeType="1"/>
            </p:cNvSpPr>
            <p:nvPr/>
          </p:nvSpPr>
          <p:spPr bwMode="auto">
            <a:xfrm flipV="1">
              <a:off x="2700" y="832"/>
              <a:ext cx="0" cy="181"/>
            </a:xfrm>
            <a:prstGeom prst="line">
              <a:avLst/>
            </a:prstGeom>
            <a:noFill/>
            <a:ln w="38100">
              <a:solidFill>
                <a:srgbClr val="339933"/>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1074" name="Line 18"/>
            <p:cNvSpPr>
              <a:spLocks noChangeShapeType="1"/>
            </p:cNvSpPr>
            <p:nvPr/>
          </p:nvSpPr>
          <p:spPr bwMode="auto">
            <a:xfrm flipV="1">
              <a:off x="3915" y="832"/>
              <a:ext cx="0" cy="181"/>
            </a:xfrm>
            <a:prstGeom prst="line">
              <a:avLst/>
            </a:prstGeom>
            <a:noFill/>
            <a:ln w="38100">
              <a:solidFill>
                <a:srgbClr val="339933"/>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1076" name="Text Box 20"/>
            <p:cNvSpPr txBox="1">
              <a:spLocks noChangeArrowheads="1"/>
            </p:cNvSpPr>
            <p:nvPr/>
          </p:nvSpPr>
          <p:spPr bwMode="auto">
            <a:xfrm>
              <a:off x="945" y="1260"/>
              <a:ext cx="3357" cy="250"/>
            </a:xfrm>
            <a:prstGeom prst="rect">
              <a:avLst/>
            </a:prstGeom>
            <a:noFill/>
            <a:ln w="38100" algn="ctr">
              <a:noFill/>
              <a:miter lim="800000"/>
              <a:tailEnd type="none" w="med" len="lg"/>
            </a:ln>
            <a:effectLst/>
          </p:spPr>
          <p:txBody>
            <a:bodyPr>
              <a:spAutoFit/>
            </a:bodyPr>
            <a:lstStyle/>
            <a:p>
              <a:pPr algn="l">
                <a:spcBef>
                  <a:spcPct val="50000"/>
                </a:spcBef>
              </a:pPr>
              <a:r>
                <a:rPr kumimoji="1" lang="zh-CN" altLang="en-US" sz="2000" dirty="0">
                  <a:latin typeface="Consolas" panose="020B0609020204030204" pitchFamily="49" charset="0"/>
                  <a:ea typeface="楷体" panose="02010609060101010101" pitchFamily="49" charset="-122"/>
                  <a:cs typeface="Consolas" panose="020B0609020204030204" pitchFamily="49" charset="0"/>
                </a:rPr>
                <a:t>在线性表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中共有</a:t>
              </a:r>
              <a:r>
                <a:rPr kumimoji="1" lang="en-US" altLang="zh-CN" sz="2000" i="1" dirty="0">
                  <a:solidFill>
                    <a:srgbClr val="FF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个可以删除元素的地方</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301077" name="AutoShape 21"/>
            <p:cNvSpPr/>
            <p:nvPr/>
          </p:nvSpPr>
          <p:spPr bwMode="auto">
            <a:xfrm rot="16200000">
              <a:off x="2295" y="-399"/>
              <a:ext cx="231" cy="3099"/>
            </a:xfrm>
            <a:prstGeom prst="leftBrace">
              <a:avLst>
                <a:gd name="adj1" fmla="val 132986"/>
                <a:gd name="adj2" fmla="val 50000"/>
              </a:avLst>
            </a:prstGeom>
            <a:noFill/>
            <a:ln w="38100">
              <a:solidFill>
                <a:srgbClr val="339933"/>
              </a:solidFill>
              <a:round/>
              <a:tailEnd type="none" w="med"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grpSp>
      <p:sp>
        <p:nvSpPr>
          <p:cNvPr id="301078" name="Text Box 22"/>
          <p:cNvSpPr txBox="1">
            <a:spLocks noChangeArrowheads="1"/>
          </p:cNvSpPr>
          <p:nvPr/>
        </p:nvSpPr>
        <p:spPr bwMode="auto">
          <a:xfrm>
            <a:off x="214315" y="3213100"/>
            <a:ext cx="8501089" cy="833177"/>
          </a:xfrm>
          <a:prstGeom prst="rect">
            <a:avLst/>
          </a:prstGeom>
          <a:noFill/>
          <a:ln w="38100" algn="ctr">
            <a:noFill/>
            <a:miter lim="800000"/>
            <a:tailEnd type="none" w="med" len="lg"/>
          </a:ln>
          <a:effectLst/>
        </p:spPr>
        <p:txBody>
          <a:bodyPr wrap="square">
            <a:spAutoFit/>
          </a:bodyPr>
          <a:lstStyle/>
          <a:p>
            <a:pPr algn="l">
              <a:lnSpc>
                <a:spcPts val="3000"/>
              </a:lnSpc>
              <a:spcBef>
                <a:spcPts val="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此时需要将</a:t>
            </a:r>
            <a:r>
              <a:rPr kumimoji="1" lang="en-US" altLang="zh-CN" sz="2200" i="1" dirty="0" err="1">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dirty="0" err="1">
                <a:latin typeface="Consolas" panose="020B0609020204030204" pitchFamily="49" charset="0"/>
                <a:ea typeface="楷体" panose="02010609060101010101" pitchFamily="49" charset="-122"/>
                <a:cs typeface="Consolas" panose="020B0609020204030204" pitchFamily="49" charset="0"/>
              </a:rPr>
              <a:t>i</a:t>
            </a:r>
            <a:r>
              <a:rPr kumimoji="1" lang="en-US" altLang="zh-CN" sz="2200" baseline="-25000" dirty="0" err="1">
                <a:latin typeface="Consolas" panose="020B0609020204030204" pitchFamily="49" charset="0"/>
                <a:ea typeface="楷体" panose="02010609060101010101" pitchFamily="49" charset="-122"/>
                <a:cs typeface="Consolas" panose="020B0609020204030204" pitchFamily="49" charset="0"/>
              </a:rPr>
              <a:t>+1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dirty="0">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dirty="0">
                <a:latin typeface="Consolas" panose="020B0609020204030204" pitchFamily="49" charset="0"/>
                <a:ea typeface="楷体" panose="02010609060101010101" pitchFamily="49" charset="-122"/>
                <a:cs typeface="Consolas" panose="020B0609020204030204" pitchFamily="49" charset="0"/>
              </a:rPr>
              <a:t>n</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的元素均前移一</a:t>
            </a:r>
            <a:r>
              <a:rPr kumimoji="1" lang="zh-CN" altLang="en-US" sz="2200">
                <a:latin typeface="Consolas" panose="020B0609020204030204" pitchFamily="49" charset="0"/>
                <a:ea typeface="楷体" panose="02010609060101010101" pitchFamily="49" charset="-122"/>
                <a:cs typeface="Consolas" panose="020B0609020204030204" pitchFamily="49" charset="0"/>
              </a:rPr>
              <a:t>个位置，共移动</a:t>
            </a:r>
            <a:r>
              <a:rPr kumimoji="1" lang="en-US" altLang="zh-CN" sz="2200" i="1">
                <a:solidFill>
                  <a:srgbClr val="FF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200">
                <a:solidFill>
                  <a:srgbClr val="FF00FF"/>
                </a:solidFill>
                <a:latin typeface="Consolas" panose="020B0609020204030204" pitchFamily="49" charset="0"/>
                <a:ea typeface="+mj-ea"/>
                <a:cs typeface="Consolas" panose="020B0609020204030204" pitchFamily="49" charset="0"/>
              </a:rPr>
              <a:t>-</a:t>
            </a:r>
            <a:r>
              <a:rPr kumimoji="1" lang="en-US" altLang="zh-CN" sz="2200" dirty="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200" i="1" dirty="0" err="1">
                <a:solidFill>
                  <a:srgbClr val="FF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200" dirty="0" err="1">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200">
                <a:solidFill>
                  <a:srgbClr val="FF00FF"/>
                </a:solidFill>
                <a:latin typeface="Consolas" panose="020B0609020204030204" pitchFamily="49" charset="0"/>
                <a:ea typeface="楷体" panose="02010609060101010101" pitchFamily="49" charset="-122"/>
                <a:cs typeface="Consolas" panose="020B0609020204030204" pitchFamily="49" charset="0"/>
              </a:rPr>
              <a:t>)+1</a:t>
            </a:r>
            <a:endParaRPr kumimoji="1" lang="en-US" altLang="zh-CN" sz="220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0"/>
              </a:spcBef>
            </a:pPr>
            <a:r>
              <a:rPr kumimoji="1" lang="en-US" altLang="zh-CN" sz="220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200" i="1" dirty="0">
                <a:solidFill>
                  <a:srgbClr val="FF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200" dirty="0">
                <a:solidFill>
                  <a:srgbClr val="FF00FF"/>
                </a:solidFill>
                <a:latin typeface="Consolas" panose="020B0609020204030204" pitchFamily="49" charset="0"/>
                <a:ea typeface="+mj-ea"/>
                <a:cs typeface="Consolas" panose="020B0609020204030204" pitchFamily="49" charset="0"/>
              </a:rPr>
              <a:t>-</a:t>
            </a:r>
            <a:r>
              <a:rPr kumimoji="1" lang="en-US" altLang="zh-CN" sz="2200" i="1" dirty="0" err="1">
                <a:solidFill>
                  <a:srgbClr val="FF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个元素。　</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4" name="Group 29"/>
          <p:cNvGrpSpPr/>
          <p:nvPr/>
        </p:nvGrpSpPr>
        <p:grpSpPr bwMode="auto">
          <a:xfrm>
            <a:off x="395288" y="4149726"/>
            <a:ext cx="8135937" cy="1651001"/>
            <a:chOff x="249" y="2614"/>
            <a:chExt cx="5125" cy="1040"/>
          </a:xfrm>
        </p:grpSpPr>
        <p:graphicFrame>
          <p:nvGraphicFramePr>
            <p:cNvPr id="301059" name="Object 3"/>
            <p:cNvGraphicFramePr>
              <a:graphicFrameLocks noChangeAspect="1"/>
            </p:cNvGraphicFramePr>
            <p:nvPr/>
          </p:nvGraphicFramePr>
          <p:xfrm>
            <a:off x="1647" y="3076"/>
            <a:ext cx="2148" cy="578"/>
          </p:xfrm>
          <a:graphic>
            <a:graphicData uri="http://schemas.openxmlformats.org/presentationml/2006/ole">
              <mc:AlternateContent xmlns:mc="http://schemas.openxmlformats.org/markup-compatibility/2006">
                <mc:Choice xmlns:v="urn:schemas-microsoft-com:vml" Requires="v">
                  <p:oleObj spid="_x0000_s2088" name="Equation" r:id="rId3" imgW="44196000" imgH="11887200" progId="Equation.3">
                    <p:embed/>
                  </p:oleObj>
                </mc:Choice>
                <mc:Fallback>
                  <p:oleObj name="Equation" r:id="rId3" imgW="44196000" imgH="11887200" progId="Equation.3">
                    <p:embed/>
                    <p:pic>
                      <p:nvPicPr>
                        <p:cNvPr id="0" name="图片 2049"/>
                        <p:cNvPicPr>
                          <a:picLocks noChangeAspect="1"/>
                        </p:cNvPicPr>
                        <p:nvPr/>
                      </p:nvPicPr>
                      <p:blipFill>
                        <a:blip r:embed="rId4"/>
                        <a:stretch>
                          <a:fillRect/>
                        </a:stretch>
                      </p:blipFill>
                      <p:spPr>
                        <a:xfrm>
                          <a:off x="1647" y="3076"/>
                          <a:ext cx="2148" cy="578"/>
                        </a:xfrm>
                        <a:prstGeom prst="rect">
                          <a:avLst/>
                        </a:prstGeom>
                        <a:noFill/>
                        <a:ln w="9525">
                          <a:noFill/>
                        </a:ln>
                      </p:spPr>
                    </p:pic>
                  </p:oleObj>
                </mc:Fallback>
              </mc:AlternateContent>
            </a:graphicData>
          </a:graphic>
        </p:graphicFrame>
        <p:sp>
          <p:nvSpPr>
            <p:cNvPr id="301081" name="Text Box 25"/>
            <p:cNvSpPr txBox="1">
              <a:spLocks noChangeArrowheads="1"/>
            </p:cNvSpPr>
            <p:nvPr/>
          </p:nvSpPr>
          <p:spPr bwMode="auto">
            <a:xfrm>
              <a:off x="249" y="2614"/>
              <a:ext cx="5125" cy="485"/>
            </a:xfrm>
            <a:prstGeom prst="rect">
              <a:avLst/>
            </a:prstGeom>
            <a:noFill/>
            <a:ln w="38100" algn="ctr">
              <a:noFill/>
              <a:miter lim="800000"/>
              <a:tailEnd type="none" w="med" len="lg"/>
            </a:ln>
            <a:effectLst/>
          </p:spPr>
          <p:txBody>
            <a:bodyPr>
              <a:spAutoFit/>
            </a:bodyPr>
            <a:lstStyle/>
            <a:p>
              <a:pPr algn="l"/>
              <a:r>
                <a:rPr kumimoji="1" lang="zh-CN" altLang="en-US" sz="2200" dirty="0">
                  <a:latin typeface="Consolas" panose="020B0609020204030204" pitchFamily="49" charset="0"/>
                  <a:ea typeface="楷体" panose="02010609060101010101" pitchFamily="49" charset="-122"/>
                  <a:cs typeface="Consolas" panose="020B0609020204030204" pitchFamily="49" charset="0"/>
                </a:rPr>
                <a:t>　　所以在长度为</a:t>
              </a:r>
              <a:r>
                <a:rPr kumimoji="1" lang="en-US" altLang="zh-CN" sz="2200" i="1" dirty="0">
                  <a:latin typeface="Consolas" panose="020B0609020204030204" pitchFamily="49" charset="0"/>
                  <a:ea typeface="楷体" panose="02010609060101010101" pitchFamily="49" charset="-122"/>
                  <a:cs typeface="Consolas" panose="020B0609020204030204" pitchFamily="49" charset="0"/>
                </a:rPr>
                <a:t>n</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的线性表中删除一个元素时所需移动元素的平均次数为：  </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sp>
        <p:nvSpPr>
          <p:cNvPr id="301082" name="Text Box 26"/>
          <p:cNvSpPr txBox="1">
            <a:spLocks noChangeArrowheads="1"/>
          </p:cNvSpPr>
          <p:nvPr/>
        </p:nvSpPr>
        <p:spPr bwMode="auto">
          <a:xfrm>
            <a:off x="684213" y="5949950"/>
            <a:ext cx="7848600" cy="430887"/>
          </a:xfrm>
          <a:prstGeom prst="rect">
            <a:avLst/>
          </a:prstGeom>
          <a:noFill/>
          <a:ln w="38100" algn="ctr">
            <a:noFill/>
            <a:miter lim="800000"/>
            <a:tailEnd type="none" w="med" len="lg"/>
          </a:ln>
          <a:effectLst/>
        </p:spPr>
        <p:txBody>
          <a:bodyPr>
            <a:spAutoFit/>
          </a:bodyPr>
          <a:lstStyle/>
          <a:p>
            <a:pPr algn="l"/>
            <a:r>
              <a:rPr kumimoji="1" lang="zh-CN" altLang="en-US" sz="2200">
                <a:latin typeface="Consolas" panose="020B0609020204030204" pitchFamily="49" charset="0"/>
                <a:ea typeface="楷体" panose="02010609060101010101" pitchFamily="49" charset="-122"/>
                <a:cs typeface="Consolas" panose="020B0609020204030204" pitchFamily="49" charset="0"/>
              </a:rPr>
              <a:t>因此删除算法的平均时间复杂度为</a:t>
            </a:r>
            <a:r>
              <a:rPr kumimoji="1" lang="en-US" altLang="zh-CN" sz="2200">
                <a:latin typeface="Consolas" panose="020B0609020204030204" pitchFamily="49" charset="0"/>
                <a:ea typeface="楷体" panose="02010609060101010101" pitchFamily="49" charset="-122"/>
                <a:cs typeface="Consolas" panose="020B0609020204030204" pitchFamily="49" charset="0"/>
              </a:rPr>
              <a:t>O(</a:t>
            </a:r>
            <a:r>
              <a:rPr kumimoji="1" lang="en-US" altLang="zh-CN" sz="2200" i="1">
                <a:latin typeface="Consolas" panose="020B0609020204030204" pitchFamily="49" charset="0"/>
                <a:ea typeface="楷体" panose="02010609060101010101" pitchFamily="49" charset="-122"/>
                <a:cs typeface="Consolas" panose="020B0609020204030204" pitchFamily="49" charset="0"/>
              </a:rPr>
              <a:t>n</a:t>
            </a:r>
            <a:r>
              <a:rPr kumimoji="1" lang="en-US" altLang="zh-CN" sz="2200">
                <a:latin typeface="Consolas" panose="020B0609020204030204" pitchFamily="49" charset="0"/>
                <a:ea typeface="楷体" panose="02010609060101010101" pitchFamily="49" charset="-122"/>
                <a:cs typeface="Consolas" panose="020B0609020204030204" pitchFamily="49" charset="0"/>
              </a:rPr>
              <a:t>)</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1078"/>
                                        </p:tgtEl>
                                        <p:attrNameLst>
                                          <p:attrName>style.visibility</p:attrName>
                                        </p:attrNameLst>
                                      </p:cBhvr>
                                      <p:to>
                                        <p:strVal val="visible"/>
                                      </p:to>
                                    </p:set>
                                    <p:animEffect transition="in" filter="wipe(left)">
                                      <p:cBhvr>
                                        <p:cTn id="17" dur="500"/>
                                        <p:tgtEl>
                                          <p:spTgt spid="3010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1082"/>
                                        </p:tgtEl>
                                        <p:attrNameLst>
                                          <p:attrName>style.visibility</p:attrName>
                                        </p:attrNameLst>
                                      </p:cBhvr>
                                      <p:to>
                                        <p:strVal val="visible"/>
                                      </p:to>
                                    </p:set>
                                    <p:animEffect transition="in" filter="wipe(left)">
                                      <p:cBhvr>
                                        <p:cTn id="27" dur="500"/>
                                        <p:tgtEl>
                                          <p:spTgt spid="301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8" grpId="0" bldLvl="0" animBg="1"/>
      <p:bldP spid="30108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1142984"/>
            <a:ext cx="8143932" cy="2887283"/>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2700000" scaled="1"/>
            <a:tileRect/>
          </a:gradFill>
          <a:scene3d>
            <a:camera prst="perspectiveAbove"/>
            <a:lightRig rig="threePt" dir="t"/>
          </a:scene3d>
        </p:spPr>
        <p:style>
          <a:lnRef idx="1">
            <a:schemeClr val="accent5"/>
          </a:lnRef>
          <a:fillRef idx="2">
            <a:schemeClr val="accent5"/>
          </a:fillRef>
          <a:effectRef idx="1">
            <a:schemeClr val="accent5"/>
          </a:effectRef>
          <a:fontRef idx="minor">
            <a:schemeClr val="dk1"/>
          </a:fontRef>
        </p:style>
        <p:txBody>
          <a:bodyPr wrap="square" tIns="180000" bIns="180000" rtlCol="0">
            <a:spAutoFit/>
          </a:bodyPr>
          <a:lstStyle/>
          <a:p>
            <a:pPr algn="l"/>
            <a:r>
              <a:rPr lang="zh-CN" altLang="en-US" sz="240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endParaRPr lang="en-US" altLang="zh-CN" sz="240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algn="l">
              <a:lnSpc>
                <a:spcPct val="150000"/>
              </a:lnSpc>
            </a:pPr>
            <a:r>
              <a:rPr lang="zh-CN" altLang="en-US">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假如有一个学生表，每个学生包含学号、姓名和分数。你如何设计相应的学生顺序表？</a:t>
            </a:r>
            <a:endParaRPr lang="en-US" altLang="zh-CN">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lang="en-US" altLang="zh-CN">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如果需要对该学生表进行插入、修改和删除运算，你如何实现相关算法？</a:t>
            </a:r>
            <a:endParaRPr lang="en-US" altLang="zh-CN">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descr="蓝色面巾纸"/>
          <p:cNvSpPr txBox="1">
            <a:spLocks noChangeArrowheads="1"/>
          </p:cNvSpPr>
          <p:nvPr/>
        </p:nvSpPr>
        <p:spPr bwMode="auto">
          <a:xfrm>
            <a:off x="500034" y="571480"/>
            <a:ext cx="5072098"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2.2.3   </a:t>
            </a:r>
            <a:r>
              <a:rPr kumimoji="1"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顺序表算法设计</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9" name="TextBox 8"/>
          <p:cNvSpPr txBox="1"/>
          <p:nvPr/>
        </p:nvSpPr>
        <p:spPr>
          <a:xfrm>
            <a:off x="571472" y="1643050"/>
            <a:ext cx="8001056" cy="102868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ct val="150000"/>
              </a:lnSpc>
            </a:pPr>
            <a:r>
              <a:rPr lang="zh-CN" altLang="en-US" sz="2200">
                <a:latin typeface="楷体" panose="02010609060101010101" pitchFamily="49" charset="-122"/>
                <a:ea typeface="楷体" panose="02010609060101010101" pitchFamily="49" charset="-122"/>
              </a:rPr>
              <a:t>    </a:t>
            </a:r>
            <a:r>
              <a:rPr lang="zh-CN" altLang="en-US" sz="2200">
                <a:solidFill>
                  <a:srgbClr val="FF0000"/>
                </a:solidFill>
                <a:latin typeface="楷体" panose="02010609060101010101" pitchFamily="49" charset="-122"/>
                <a:ea typeface="楷体" panose="02010609060101010101" pitchFamily="49" charset="-122"/>
              </a:rPr>
              <a:t>顺序表算法设计</a:t>
            </a:r>
            <a:r>
              <a:rPr lang="zh-CN" altLang="en-US" sz="2200">
                <a:latin typeface="楷体" panose="02010609060101010101" pitchFamily="49" charset="-122"/>
                <a:ea typeface="楷体" panose="02010609060101010101" pitchFamily="49" charset="-122"/>
              </a:rPr>
              <a:t>：数据采用顺序表存储，利用顺序表的基本操作来完成求解任务。</a:t>
            </a:r>
            <a:endParaRPr lang="zh-CN" altLang="en-US" sz="220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
                                        </p:tgtEl>
                                        <p:attrNameLst>
                                          <p:attrName>style.visibility</p:attrName>
                                        </p:attrNameLst>
                                      </p:cBhvr>
                                      <p:to>
                                        <p:strVal val="visible"/>
                                      </p:to>
                                    </p:set>
                                    <p:anim calcmode="discrete" valueType="clr">
                                      <p:cBhvr override="childStyle">
                                        <p:cTn id="7"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
                                        </p:tgtEl>
                                        <p:attrNameLst>
                                          <p:attrName>fillcolor</p:attrName>
                                        </p:attrNameLst>
                                      </p:cBhvr>
                                      <p:tavLst>
                                        <p:tav tm="0">
                                          <p:val>
                                            <p:clrVal>
                                              <a:schemeClr val="accent2"/>
                                            </p:clrVal>
                                          </p:val>
                                        </p:tav>
                                        <p:tav tm="50000">
                                          <p:val>
                                            <p:clrVal>
                                              <a:schemeClr val="hlink"/>
                                            </p:clrVal>
                                          </p:val>
                                        </p:tav>
                                      </p:tavLst>
                                    </p:anim>
                                    <p:set>
                                      <p:cBhvr>
                                        <p:cTn id="9" dur="80"/>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468313" y="500042"/>
            <a:ext cx="8153400" cy="1615827"/>
          </a:xfrm>
          <a:prstGeom prst="rect">
            <a:avLst/>
          </a:prstGeom>
          <a:noFill/>
          <a:ln w="9525">
            <a:noFill/>
            <a:miter lim="800000"/>
          </a:ln>
          <a:effectLst/>
        </p:spPr>
        <p:txBody>
          <a:bodyPr>
            <a:spAutoFit/>
          </a:bodyPr>
          <a:lstStyle/>
          <a:p>
            <a:pPr algn="just">
              <a:lnSpc>
                <a:spcPct val="150000"/>
              </a:lnSpc>
              <a:spcBef>
                <a:spcPct val="50000"/>
              </a:spcBef>
            </a:pPr>
            <a:r>
              <a:rPr kumimoji="1" lang="en-US" altLang="zh-CN" sz="22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200" dirty="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kumimoji="1" lang="en-US" altLang="zh-CN" sz="2200" dirty="0">
                <a:solidFill>
                  <a:srgbClr val="FF3300"/>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已知长度为</a:t>
            </a:r>
            <a:r>
              <a:rPr kumimoji="1" lang="en-US" altLang="zh-CN" sz="2200" i="1" dirty="0">
                <a:latin typeface="Consolas" panose="020B0609020204030204" pitchFamily="49" charset="0"/>
                <a:ea typeface="楷体" panose="02010609060101010101" pitchFamily="49" charset="-122"/>
                <a:cs typeface="Consolas" panose="020B0609020204030204" pitchFamily="49" charset="0"/>
              </a:rPr>
              <a:t>n</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的线性表</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采用顺序存储结构。设计一个</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时间复杂度为</a:t>
            </a:r>
            <a:r>
              <a:rPr kumimoji="1" lang="en-US" altLang="zh-CN" sz="2200" dirty="0">
                <a:solidFill>
                  <a:srgbClr val="FF00FF"/>
                </a:solidFill>
                <a:latin typeface="Consolas" panose="020B0609020204030204" pitchFamily="49" charset="0"/>
                <a:ea typeface="楷体" panose="02010609060101010101" pitchFamily="49" charset="-122"/>
                <a:cs typeface="Consolas" panose="020B0609020204030204" pitchFamily="49" charset="0"/>
              </a:rPr>
              <a:t>O(</a:t>
            </a:r>
            <a:r>
              <a:rPr kumimoji="1" lang="en-US" altLang="zh-CN" sz="2200" i="1" dirty="0">
                <a:solidFill>
                  <a:srgbClr val="FF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200" dirty="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、空间复杂度为</a:t>
            </a:r>
            <a:r>
              <a:rPr kumimoji="1" lang="en-US" altLang="zh-CN" sz="2200" dirty="0">
                <a:solidFill>
                  <a:srgbClr val="FF00FF"/>
                </a:solidFill>
                <a:latin typeface="Consolas" panose="020B0609020204030204" pitchFamily="49" charset="0"/>
                <a:ea typeface="楷体" panose="02010609060101010101" pitchFamily="49" charset="-122"/>
                <a:cs typeface="Consolas" panose="020B0609020204030204" pitchFamily="49" charset="0"/>
              </a:rPr>
              <a:t>O(1)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的算法，该算法删除线性表中所有值为</a:t>
            </a:r>
            <a:r>
              <a:rPr kumimoji="1" lang="en-US" altLang="zh-CN" sz="2200" i="1" dirty="0">
                <a:latin typeface="Consolas" panose="020B0609020204030204" pitchFamily="49" charset="0"/>
                <a:ea typeface="楷体" panose="02010609060101010101" pitchFamily="49" charset="-122"/>
                <a:cs typeface="Consolas" panose="020B0609020204030204" pitchFamily="49" charset="0"/>
              </a:rPr>
              <a:t>x</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的数据元素。</a:t>
            </a:r>
            <a:r>
              <a:rPr kumimoji="1" lang="zh-CN" altLang="en-US" sz="22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200" dirty="0">
              <a:solidFill>
                <a:srgbClr val="FF3300"/>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9"/>
          <p:cNvGrpSpPr/>
          <p:nvPr/>
        </p:nvGrpSpPr>
        <p:grpSpPr>
          <a:xfrm>
            <a:off x="611188" y="2415660"/>
            <a:ext cx="8137525" cy="2584976"/>
            <a:chOff x="611188" y="3624542"/>
            <a:chExt cx="8137525" cy="2584976"/>
          </a:xfrm>
        </p:grpSpPr>
        <p:sp>
          <p:nvSpPr>
            <p:cNvPr id="144386" name="Text Box 2"/>
            <p:cNvSpPr txBox="1">
              <a:spLocks noChangeArrowheads="1"/>
            </p:cNvSpPr>
            <p:nvPr/>
          </p:nvSpPr>
          <p:spPr bwMode="auto">
            <a:xfrm>
              <a:off x="611188" y="4170627"/>
              <a:ext cx="8137525" cy="2038891"/>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457200" indent="-457200" algn="l">
                <a:lnSpc>
                  <a:spcPct val="150000"/>
                </a:lnSpc>
                <a:spcBef>
                  <a:spcPct val="50000"/>
                </a:spcBef>
                <a:buFontTx/>
                <a:buBlip>
                  <a:blip r:embed="rId1"/>
                </a:buBlip>
              </a:pPr>
              <a:r>
                <a:rPr lang="zh-CN" altLang="en-US" dirty="0">
                  <a:latin typeface="Consolas" panose="020B0609020204030204" pitchFamily="49" charset="0"/>
                  <a:ea typeface="楷体" panose="02010609060101010101" pitchFamily="49" charset="-122"/>
                  <a:cs typeface="Consolas" panose="020B0609020204030204" pitchFamily="49" charset="0"/>
                </a:rPr>
                <a:t>如果每删除一个值为</a:t>
              </a:r>
              <a:r>
                <a:rPr lang="en-US" altLang="zh-CN" i="1" dirty="0">
                  <a:latin typeface="Consolas" panose="020B0609020204030204" pitchFamily="49" charset="0"/>
                  <a:ea typeface="楷体" panose="02010609060101010101" pitchFamily="49" charset="-122"/>
                  <a:cs typeface="Consolas" panose="020B0609020204030204" pitchFamily="49" charset="0"/>
                </a:rPr>
                <a:t>x</a:t>
              </a:r>
              <a:r>
                <a:rPr lang="zh-CN" altLang="en-US" dirty="0">
                  <a:latin typeface="Consolas" panose="020B0609020204030204" pitchFamily="49" charset="0"/>
                  <a:ea typeface="楷体" panose="02010609060101010101" pitchFamily="49" charset="-122"/>
                  <a:cs typeface="Consolas" panose="020B0609020204030204" pitchFamily="49" charset="0"/>
                </a:rPr>
                <a:t>的元素都</a:t>
              </a:r>
              <a:r>
                <a:rPr lang="zh-CN" altLang="en-US">
                  <a:latin typeface="Consolas" panose="020B0609020204030204" pitchFamily="49" charset="0"/>
                  <a:ea typeface="楷体" panose="02010609060101010101" pitchFamily="49" charset="-122"/>
                  <a:cs typeface="Consolas" panose="020B0609020204030204" pitchFamily="49" charset="0"/>
                </a:rPr>
                <a:t>进行移动，其</a:t>
              </a:r>
              <a:r>
                <a:rPr lang="zh-CN" altLang="en-US" dirty="0">
                  <a:latin typeface="Consolas" panose="020B0609020204030204" pitchFamily="49" charset="0"/>
                  <a:ea typeface="楷体" panose="02010609060101010101" pitchFamily="49" charset="-122"/>
                  <a:cs typeface="Consolas" panose="020B0609020204030204" pitchFamily="49" charset="0"/>
                </a:rPr>
                <a:t>时间复杂度为</a:t>
              </a:r>
              <a:r>
                <a:rPr lang="en-US" altLang="zh-CN">
                  <a:latin typeface="Consolas" panose="020B0609020204030204" pitchFamily="49" charset="0"/>
                  <a:ea typeface="楷体" panose="02010609060101010101" pitchFamily="49" charset="-122"/>
                  <a:cs typeface="Consolas" panose="020B0609020204030204" pitchFamily="49" charset="0"/>
                </a:rPr>
                <a:t>O(</a:t>
              </a:r>
              <a:r>
                <a:rPr lang="en-US" altLang="zh-CN" i="1" err="1">
                  <a:latin typeface="Consolas" panose="020B0609020204030204" pitchFamily="49" charset="0"/>
                  <a:ea typeface="楷体" panose="02010609060101010101" pitchFamily="49" charset="-122"/>
                  <a:cs typeface="Consolas" panose="020B0609020204030204" pitchFamily="49" charset="0"/>
                </a:rPr>
                <a:t>n</a:t>
              </a:r>
              <a:r>
                <a:rPr lang="en-US" altLang="zh-CN" baseline="30000" err="1">
                  <a:latin typeface="Consolas" panose="020B0609020204030204" pitchFamily="49" charset="0"/>
                  <a:ea typeface="楷体" panose="02010609060101010101" pitchFamily="49" charset="-122"/>
                  <a:cs typeface="Consolas" panose="020B0609020204030204" pitchFamily="49" charset="0"/>
                </a:rPr>
                <a:t>2</a:t>
              </a:r>
              <a:r>
                <a:rPr lang="en-US" altLang="zh-CN">
                  <a:latin typeface="Consolas" panose="020B0609020204030204" pitchFamily="49" charset="0"/>
                  <a:ea typeface="楷体" panose="02010609060101010101" pitchFamily="49" charset="-122"/>
                  <a:cs typeface="Consolas" panose="020B0609020204030204" pitchFamily="49" charset="0"/>
                </a:rPr>
                <a:t>)</a:t>
              </a:r>
              <a:r>
                <a:rPr lang="zh-CN" altLang="en-US">
                  <a:latin typeface="Consolas" panose="020B0609020204030204" pitchFamily="49" charset="0"/>
                  <a:ea typeface="楷体" panose="02010609060101010101" pitchFamily="49" charset="-122"/>
                  <a:cs typeface="Consolas" panose="020B0609020204030204" pitchFamily="49" charset="0"/>
                </a:rPr>
                <a:t>，空间</a:t>
              </a:r>
              <a:r>
                <a:rPr lang="zh-CN" altLang="en-US" dirty="0">
                  <a:latin typeface="Consolas" panose="020B0609020204030204" pitchFamily="49" charset="0"/>
                  <a:ea typeface="楷体" panose="02010609060101010101" pitchFamily="49" charset="-122"/>
                  <a:cs typeface="Consolas" panose="020B0609020204030204" pitchFamily="49" charset="0"/>
                </a:rPr>
                <a:t>复杂度为</a:t>
              </a:r>
              <a:r>
                <a:rPr lang="en-US" altLang="zh-CN" dirty="0">
                  <a:latin typeface="Consolas" panose="020B0609020204030204" pitchFamily="49" charset="0"/>
                  <a:ea typeface="楷体" panose="02010609060101010101" pitchFamily="49" charset="-122"/>
                  <a:cs typeface="Consolas" panose="020B0609020204030204" pitchFamily="49" charset="0"/>
                </a:rPr>
                <a:t>O(1)</a:t>
              </a:r>
              <a:r>
                <a:rPr lang="zh-CN" altLang="en-US" dirty="0">
                  <a:latin typeface="Consolas" panose="020B0609020204030204" pitchFamily="49" charset="0"/>
                  <a:ea typeface="楷体" panose="02010609060101010101" pitchFamily="49" charset="-122"/>
                  <a:cs typeface="Consolas" panose="020B0609020204030204" pitchFamily="49" charset="0"/>
                </a:rPr>
                <a:t>。</a:t>
              </a:r>
              <a:endParaRPr lang="zh-CN" altLang="en-US" dirty="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spcBef>
                  <a:spcPct val="50000"/>
                </a:spcBef>
                <a:buFontTx/>
                <a:buBlip>
                  <a:blip r:embed="rId1"/>
                </a:buBlip>
              </a:pPr>
              <a:r>
                <a:rPr lang="zh-CN" altLang="en-US" dirty="0">
                  <a:latin typeface="Consolas" panose="020B0609020204030204" pitchFamily="49" charset="0"/>
                  <a:ea typeface="楷体" panose="02010609060101010101" pitchFamily="49" charset="-122"/>
                  <a:cs typeface="Consolas" panose="020B0609020204030204" pitchFamily="49" charset="0"/>
                </a:rPr>
                <a:t>如果借助一个新的</a:t>
              </a:r>
              <a:r>
                <a:rPr lang="zh-CN" altLang="en-US">
                  <a:latin typeface="Consolas" panose="020B0609020204030204" pitchFamily="49" charset="0"/>
                  <a:ea typeface="楷体" panose="02010609060101010101" pitchFamily="49" charset="-122"/>
                  <a:cs typeface="Consolas" panose="020B0609020204030204" pitchFamily="49" charset="0"/>
                </a:rPr>
                <a:t>顺序表，存放将</a:t>
              </a:r>
              <a:r>
                <a:rPr lang="en-US" altLang="zh-CN" i="1">
                  <a:latin typeface="Consolas" panose="020B0609020204030204" pitchFamily="49" charset="0"/>
                  <a:ea typeface="楷体" panose="02010609060101010101" pitchFamily="49" charset="-122"/>
                  <a:cs typeface="Consolas" panose="020B0609020204030204" pitchFamily="49" charset="0"/>
                </a:rPr>
                <a:t>A</a:t>
              </a:r>
              <a:r>
                <a:rPr lang="zh-CN" altLang="en-US">
                  <a:latin typeface="Consolas" panose="020B0609020204030204" pitchFamily="49" charset="0"/>
                  <a:ea typeface="楷体" panose="02010609060101010101" pitchFamily="49" charset="-122"/>
                  <a:cs typeface="Consolas" panose="020B0609020204030204" pitchFamily="49" charset="0"/>
                </a:rPr>
                <a:t>中所有不为</a:t>
              </a:r>
              <a:r>
                <a:rPr lang="en-US" altLang="zh-CN" i="1">
                  <a:latin typeface="Consolas" panose="020B0609020204030204" pitchFamily="49" charset="0"/>
                  <a:ea typeface="楷体" panose="02010609060101010101" pitchFamily="49" charset="-122"/>
                  <a:cs typeface="Consolas" panose="020B0609020204030204" pitchFamily="49" charset="0"/>
                </a:rPr>
                <a:t>x</a:t>
              </a:r>
              <a:r>
                <a:rPr lang="zh-CN" altLang="en-US">
                  <a:latin typeface="Consolas" panose="020B0609020204030204" pitchFamily="49" charset="0"/>
                  <a:ea typeface="楷体" panose="02010609060101010101" pitchFamily="49" charset="-122"/>
                  <a:cs typeface="Consolas" panose="020B0609020204030204" pitchFamily="49" charset="0"/>
                </a:rPr>
                <a:t>的元素，其</a:t>
              </a:r>
              <a:r>
                <a:rPr lang="zh-CN" altLang="en-US" dirty="0">
                  <a:latin typeface="Consolas" panose="020B0609020204030204" pitchFamily="49" charset="0"/>
                  <a:ea typeface="楷体" panose="02010609060101010101" pitchFamily="49" charset="-122"/>
                  <a:cs typeface="Consolas" panose="020B0609020204030204" pitchFamily="49" charset="0"/>
                </a:rPr>
                <a:t>时间复杂度为</a:t>
              </a:r>
              <a:r>
                <a:rPr lang="en-US" altLang="zh-CN">
                  <a:latin typeface="Consolas" panose="020B0609020204030204" pitchFamily="49" charset="0"/>
                  <a:ea typeface="楷体" panose="02010609060101010101" pitchFamily="49" charset="-122"/>
                  <a:cs typeface="Consolas" panose="020B0609020204030204" pitchFamily="49" charset="0"/>
                </a:rPr>
                <a:t>O(</a:t>
              </a:r>
              <a:r>
                <a:rPr lang="en-US" altLang="zh-CN" i="1">
                  <a:latin typeface="Consolas" panose="020B0609020204030204" pitchFamily="49" charset="0"/>
                  <a:ea typeface="楷体" panose="02010609060101010101" pitchFamily="49" charset="-122"/>
                  <a:cs typeface="Consolas" panose="020B0609020204030204" pitchFamily="49" charset="0"/>
                </a:rPr>
                <a:t>n</a:t>
              </a:r>
              <a:r>
                <a:rPr lang="en-US" altLang="zh-CN">
                  <a:latin typeface="Consolas" panose="020B0609020204030204" pitchFamily="49" charset="0"/>
                  <a:ea typeface="楷体" panose="02010609060101010101" pitchFamily="49" charset="-122"/>
                  <a:cs typeface="Consolas" panose="020B0609020204030204" pitchFamily="49" charset="0"/>
                </a:rPr>
                <a:t>)</a:t>
              </a:r>
              <a:r>
                <a:rPr lang="zh-CN" altLang="en-US">
                  <a:latin typeface="Consolas" panose="020B0609020204030204" pitchFamily="49" charset="0"/>
                  <a:ea typeface="楷体" panose="02010609060101010101" pitchFamily="49" charset="-122"/>
                  <a:cs typeface="Consolas" panose="020B0609020204030204" pitchFamily="49" charset="0"/>
                </a:rPr>
                <a:t>，空间</a:t>
              </a:r>
              <a:r>
                <a:rPr lang="zh-CN" altLang="en-US" dirty="0">
                  <a:latin typeface="Consolas" panose="020B0609020204030204" pitchFamily="49" charset="0"/>
                  <a:ea typeface="楷体" panose="02010609060101010101" pitchFamily="49" charset="-122"/>
                  <a:cs typeface="Consolas" panose="020B0609020204030204" pitchFamily="49" charset="0"/>
                </a:rPr>
                <a:t>复杂度为</a:t>
              </a:r>
              <a:r>
                <a:rPr lang="en-US" altLang="zh-CN" dirty="0">
                  <a:latin typeface="Consolas" panose="020B0609020204030204" pitchFamily="49" charset="0"/>
                  <a:ea typeface="楷体" panose="02010609060101010101" pitchFamily="49" charset="-122"/>
                  <a:cs typeface="Consolas" panose="020B0609020204030204" pitchFamily="49" charset="0"/>
                </a:rPr>
                <a:t>O(</a:t>
              </a:r>
              <a:r>
                <a:rPr lang="en-US" altLang="zh-CN" i="1" dirty="0">
                  <a:latin typeface="Consolas" panose="020B0609020204030204" pitchFamily="49" charset="0"/>
                  <a:ea typeface="楷体" panose="02010609060101010101" pitchFamily="49" charset="-122"/>
                  <a:cs typeface="Consolas" panose="020B0609020204030204" pitchFamily="49" charset="0"/>
                </a:rPr>
                <a:t>n</a:t>
              </a:r>
              <a:r>
                <a:rPr lang="en-US" altLang="zh-CN" dirty="0">
                  <a:latin typeface="Consolas" panose="020B0609020204030204" pitchFamily="49" charset="0"/>
                  <a:ea typeface="楷体" panose="02010609060101010101" pitchFamily="49" charset="-122"/>
                  <a:cs typeface="Consolas" panose="020B0609020204030204" pitchFamily="49" charset="0"/>
                </a:rPr>
                <a:t>)</a:t>
              </a:r>
              <a:r>
                <a:rPr lang="zh-CN" altLang="en-US" dirty="0">
                  <a:latin typeface="Consolas" panose="020B0609020204030204" pitchFamily="49" charset="0"/>
                  <a:ea typeface="楷体" panose="02010609060101010101" pitchFamily="49" charset="-122"/>
                  <a:cs typeface="Consolas" panose="020B0609020204030204" pitchFamily="49" charset="0"/>
                </a:rPr>
                <a:t>。</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144387" name="Text Box 3"/>
            <p:cNvSpPr txBox="1">
              <a:spLocks noChangeArrowheads="1"/>
            </p:cNvSpPr>
            <p:nvPr/>
          </p:nvSpPr>
          <p:spPr bwMode="auto">
            <a:xfrm>
              <a:off x="611188" y="3624542"/>
              <a:ext cx="5616575" cy="430887"/>
            </a:xfrm>
            <a:prstGeom prst="rect">
              <a:avLst/>
            </a:prstGeom>
            <a:noFill/>
            <a:ln w="38100" algn="ctr">
              <a:noFill/>
              <a:miter lim="800000"/>
              <a:tailEnd type="none" w="med" len="lg"/>
            </a:ln>
            <a:effectLst/>
          </p:spPr>
          <p:txBody>
            <a:bodyPr>
              <a:spAutoFit/>
            </a:bodyPr>
            <a:lstStyle/>
            <a:p>
              <a:pPr algn="l">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以下两种方法都</a:t>
              </a: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不满足要求</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Text Box 4"/>
          <p:cNvSpPr txBox="1">
            <a:spLocks noChangeArrowheads="1"/>
          </p:cNvSpPr>
          <p:nvPr/>
        </p:nvSpPr>
        <p:spPr bwMode="auto">
          <a:xfrm>
            <a:off x="323850" y="908050"/>
            <a:ext cx="8280400" cy="1683538"/>
          </a:xfrm>
          <a:prstGeom prst="rect">
            <a:avLst/>
          </a:prstGeom>
          <a:noFill/>
          <a:ln w="9525">
            <a:noFill/>
            <a:miter lim="800000"/>
          </a:ln>
          <a:effectLst/>
        </p:spPr>
        <p:txBody>
          <a:bodyPr>
            <a:spAutoFit/>
          </a:bodyPr>
          <a:lstStyle/>
          <a:p>
            <a:pPr algn="l">
              <a:lnSpc>
                <a:spcPct val="140000"/>
              </a:lnSpc>
            </a:pPr>
            <a:r>
              <a:rPr lang="zh-CN" altLang="en-US" sz="2200" dirty="0">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FF3300"/>
                </a:solidFill>
                <a:latin typeface="Consolas" panose="020B0609020204030204" pitchFamily="49" charset="0"/>
                <a:ea typeface="微软雅黑" panose="020B0503020204020204" pitchFamily="34" charset="-122"/>
                <a:cs typeface="Consolas" panose="020B0609020204030204" pitchFamily="49" charset="0"/>
              </a:rPr>
              <a:t>解法一（重建法）：</a:t>
            </a:r>
            <a:r>
              <a:rPr lang="zh-CN" altLang="en-US" sz="2200">
                <a:latin typeface="Consolas" panose="020B0609020204030204" pitchFamily="49" charset="0"/>
                <a:ea typeface="楷体" panose="02010609060101010101" pitchFamily="49" charset="-122"/>
                <a:cs typeface="Consolas" panose="020B0609020204030204" pitchFamily="49" charset="0"/>
              </a:rPr>
              <a:t>设删除</a:t>
            </a:r>
            <a:r>
              <a:rPr lang="en-US" altLang="zh-CN" sz="2200" i="1">
                <a:latin typeface="Consolas" panose="020B0609020204030204" pitchFamily="49" charset="0"/>
                <a:ea typeface="楷体" panose="02010609060101010101" pitchFamily="49" charset="-122"/>
                <a:cs typeface="Consolas" panose="020B0609020204030204" pitchFamily="49" charset="0"/>
              </a:rPr>
              <a:t>L</a:t>
            </a:r>
            <a:r>
              <a:rPr lang="zh-CN" altLang="en-US" sz="2200">
                <a:latin typeface="Consolas" panose="020B0609020204030204" pitchFamily="49" charset="0"/>
                <a:ea typeface="楷体" panose="02010609060101010101" pitchFamily="49" charset="-122"/>
                <a:cs typeface="Consolas" panose="020B0609020204030204" pitchFamily="49" charset="0"/>
              </a:rPr>
              <a:t>中</a:t>
            </a:r>
            <a:r>
              <a:rPr lang="zh-CN" altLang="en-US" sz="2200" dirty="0">
                <a:latin typeface="Consolas" panose="020B0609020204030204" pitchFamily="49" charset="0"/>
                <a:ea typeface="楷体" panose="02010609060101010101" pitchFamily="49" charset="-122"/>
                <a:cs typeface="Consolas" panose="020B0609020204030204" pitchFamily="49" charset="0"/>
              </a:rPr>
              <a:t>所有值等于</a:t>
            </a:r>
            <a:r>
              <a:rPr lang="en-US" altLang="zh-CN" sz="2200" i="1" dirty="0">
                <a:latin typeface="Consolas" panose="020B0609020204030204" pitchFamily="49" charset="0"/>
                <a:ea typeface="楷体" panose="02010609060101010101" pitchFamily="49" charset="-122"/>
                <a:cs typeface="Consolas" panose="020B0609020204030204" pitchFamily="49" charset="0"/>
              </a:rPr>
              <a:t>x</a:t>
            </a:r>
            <a:r>
              <a:rPr lang="zh-CN" altLang="en-US" sz="2200" dirty="0">
                <a:latin typeface="Consolas" panose="020B0609020204030204" pitchFamily="49" charset="0"/>
                <a:ea typeface="楷体" panose="02010609060101010101" pitchFamily="49" charset="-122"/>
                <a:cs typeface="Consolas" panose="020B0609020204030204" pitchFamily="49" charset="0"/>
              </a:rPr>
              <a:t>元素后的顺序</a:t>
            </a:r>
            <a:r>
              <a:rPr lang="zh-CN" altLang="en-US" sz="2200">
                <a:latin typeface="Consolas" panose="020B0609020204030204" pitchFamily="49" charset="0"/>
                <a:ea typeface="楷体" panose="02010609060101010101" pitchFamily="49" charset="-122"/>
                <a:cs typeface="Consolas" panose="020B0609020204030204" pitchFamily="49" charset="0"/>
              </a:rPr>
              <a:t>表为</a:t>
            </a:r>
            <a:r>
              <a:rPr lang="en-US" altLang="zh-CN" sz="2200">
                <a:latin typeface="Consolas" panose="020B0609020204030204" pitchFamily="49" charset="0"/>
                <a:ea typeface="楷体" panose="02010609060101010101" pitchFamily="49" charset="-122"/>
                <a:cs typeface="Consolas" panose="020B0609020204030204" pitchFamily="49" charset="0"/>
              </a:rPr>
              <a:t>L1</a:t>
            </a:r>
            <a:r>
              <a:rPr lang="zh-CN" altLang="en-US" sz="2200">
                <a:latin typeface="Consolas" panose="020B0609020204030204" pitchFamily="49" charset="0"/>
                <a:ea typeface="楷体" panose="02010609060101010101" pitchFamily="49" charset="-122"/>
                <a:cs typeface="Consolas" panose="020B0609020204030204" pitchFamily="49" charset="0"/>
              </a:rPr>
              <a:t>，显然</a:t>
            </a:r>
            <a:r>
              <a:rPr lang="en-US" altLang="zh-CN" sz="2200">
                <a:latin typeface="Consolas" panose="020B0609020204030204" pitchFamily="49" charset="0"/>
                <a:ea typeface="楷体" panose="02010609060101010101" pitchFamily="49" charset="-122"/>
                <a:cs typeface="Consolas" panose="020B0609020204030204" pitchFamily="49" charset="0"/>
              </a:rPr>
              <a:t>L1</a:t>
            </a:r>
            <a:r>
              <a:rPr lang="zh-CN" altLang="en-US" sz="2200">
                <a:latin typeface="Consolas" panose="020B0609020204030204" pitchFamily="49" charset="0"/>
                <a:ea typeface="楷体" panose="02010609060101010101" pitchFamily="49" charset="-122"/>
                <a:cs typeface="Consolas" panose="020B0609020204030204" pitchFamily="49" charset="0"/>
              </a:rPr>
              <a:t>包含在</a:t>
            </a:r>
            <a:r>
              <a:rPr lang="en-US" altLang="zh-CN" sz="2200">
                <a:latin typeface="Consolas" panose="020B0609020204030204" pitchFamily="49" charset="0"/>
                <a:ea typeface="楷体" panose="02010609060101010101" pitchFamily="49" charset="-122"/>
                <a:cs typeface="Consolas" panose="020B0609020204030204" pitchFamily="49" charset="0"/>
              </a:rPr>
              <a:t>L</a:t>
            </a:r>
            <a:r>
              <a:rPr lang="zh-CN" altLang="en-US" sz="2200">
                <a:latin typeface="Consolas" panose="020B0609020204030204" pitchFamily="49" charset="0"/>
                <a:ea typeface="楷体" panose="02010609060101010101" pitchFamily="49" charset="-122"/>
                <a:cs typeface="Consolas" panose="020B0609020204030204" pitchFamily="49" charset="0"/>
              </a:rPr>
              <a:t>中，为此</a:t>
            </a:r>
            <a:r>
              <a:rPr lang="en-US" altLang="zh-CN" sz="2200">
                <a:latin typeface="Consolas" panose="020B0609020204030204" pitchFamily="49" charset="0"/>
                <a:ea typeface="楷体" panose="02010609060101010101" pitchFamily="49" charset="-122"/>
                <a:cs typeface="Consolas" panose="020B0609020204030204" pitchFamily="49" charset="0"/>
              </a:rPr>
              <a:t>L1</a:t>
            </a:r>
            <a:r>
              <a:rPr lang="zh-CN" altLang="en-US" sz="2200">
                <a:latin typeface="Consolas" panose="020B0609020204030204" pitchFamily="49" charset="0"/>
                <a:ea typeface="楷体" panose="02010609060101010101" pitchFamily="49" charset="-122"/>
                <a:cs typeface="Consolas" panose="020B0609020204030204" pitchFamily="49" charset="0"/>
              </a:rPr>
              <a:t>重用</a:t>
            </a:r>
            <a:r>
              <a:rPr lang="en-US" altLang="zh-CN" sz="2200">
                <a:latin typeface="Consolas" panose="020B0609020204030204" pitchFamily="49" charset="0"/>
                <a:ea typeface="楷体" panose="02010609060101010101" pitchFamily="49" charset="-122"/>
                <a:cs typeface="Consolas" panose="020B0609020204030204" pitchFamily="49" charset="0"/>
              </a:rPr>
              <a:t>L</a:t>
            </a:r>
            <a:r>
              <a:rPr lang="zh-CN" altLang="en-US" sz="2200">
                <a:latin typeface="Consolas" panose="020B0609020204030204" pitchFamily="49" charset="0"/>
                <a:ea typeface="楷体" panose="02010609060101010101" pitchFamily="49" charset="-122"/>
                <a:cs typeface="Consolas" panose="020B0609020204030204" pitchFamily="49" charset="0"/>
              </a:rPr>
              <a:t>的</a:t>
            </a:r>
            <a:r>
              <a:rPr lang="zh-CN" altLang="en-US" sz="2200" dirty="0">
                <a:latin typeface="Consolas" panose="020B0609020204030204" pitchFamily="49" charset="0"/>
                <a:ea typeface="楷体" panose="02010609060101010101" pitchFamily="49" charset="-122"/>
                <a:cs typeface="Consolas" panose="020B0609020204030204" pitchFamily="49" charset="0"/>
              </a:rPr>
              <a:t>空间。</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ct val="140000"/>
              </a:lnSpc>
            </a:pPr>
            <a:r>
              <a:rPr lang="zh-CN" alt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FF0000"/>
                </a:solidFill>
                <a:latin typeface="Consolas" panose="020B0609020204030204" pitchFamily="49" charset="0"/>
                <a:ea typeface="黑体" panose="02010609060101010101" pitchFamily="49" charset="-122"/>
                <a:cs typeface="Consolas" panose="020B0609020204030204" pitchFamily="49" charset="0"/>
              </a:rPr>
              <a:t>思路：</a:t>
            </a:r>
            <a:r>
              <a:rPr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扫描顺序表</a:t>
            </a:r>
            <a:r>
              <a:rPr lang="en-US" altLang="zh-CN" sz="2200">
                <a:solidFill>
                  <a:srgbClr val="FF00FF"/>
                </a:solidFill>
                <a:latin typeface="Consolas" panose="020B0609020204030204" pitchFamily="49" charset="0"/>
                <a:ea typeface="楷体" panose="02010609060101010101" pitchFamily="49" charset="-122"/>
                <a:cs typeface="Consolas" panose="020B0609020204030204" pitchFamily="49" charset="0"/>
              </a:rPr>
              <a:t>L</a:t>
            </a:r>
            <a:r>
              <a:rPr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，重建</a:t>
            </a:r>
            <a:r>
              <a:rPr lang="en-US" altLang="zh-CN" sz="2200">
                <a:solidFill>
                  <a:srgbClr val="FF00FF"/>
                </a:solidFill>
                <a:latin typeface="Consolas" panose="020B0609020204030204" pitchFamily="49" charset="0"/>
                <a:ea typeface="楷体" panose="02010609060101010101" pitchFamily="49" charset="-122"/>
                <a:cs typeface="Consolas" panose="020B0609020204030204" pitchFamily="49" charset="0"/>
              </a:rPr>
              <a:t>L</a:t>
            </a:r>
            <a:r>
              <a:rPr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只</a:t>
            </a:r>
            <a:r>
              <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包含不等于</a:t>
            </a:r>
            <a:r>
              <a:rPr lang="en-US" altLang="zh-CN" sz="2200" i="1" dirty="0">
                <a:solidFill>
                  <a:srgbClr val="FF00FF"/>
                </a:solidFill>
                <a:latin typeface="Consolas" panose="020B0609020204030204" pitchFamily="49" charset="0"/>
                <a:ea typeface="楷体" panose="02010609060101010101" pitchFamily="49" charset="-122"/>
                <a:cs typeface="Consolas" panose="020B0609020204030204" pitchFamily="49" charset="0"/>
              </a:rPr>
              <a:t>x</a:t>
            </a:r>
            <a:r>
              <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的元素。</a:t>
            </a:r>
            <a:endPar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698" name="Rectangle 154"/>
          <p:cNvSpPr>
            <a:spLocks noGrp="1" noChangeArrowheads="1"/>
          </p:cNvSpPr>
          <p:nvPr/>
        </p:nvSpPr>
        <p:spPr>
          <a:xfrm>
            <a:off x="0" y="0"/>
            <a:ext cx="7712075" cy="609600"/>
          </a:xfrm>
          <a:prstGeom prst="rect">
            <a:avLst/>
          </a:prstGeom>
          <a:solidFill>
            <a:srgbClr val="CCFFFF"/>
          </a:solidFill>
        </p:spPr>
        <p:txBody>
          <a:bodyPr/>
          <a:lstStyle>
            <a:lvl1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mj-lt"/>
                <a:ea typeface="+mj-ea"/>
                <a:cs typeface="仿宋_GB2312"/>
              </a:defRPr>
            </a:lvl1pPr>
            <a:lvl2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cs typeface="仿宋_GB2312"/>
              </a:defRPr>
            </a:lvl2pPr>
            <a:lvl3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cs typeface="仿宋_GB2312"/>
              </a:defRPr>
            </a:lvl3pPr>
            <a:lvl4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cs typeface="仿宋_GB2312"/>
              </a:defRPr>
            </a:lvl4pPr>
            <a:lvl5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cs typeface="仿宋_GB231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0" cap="none" spc="0" normalizeH="0" baseline="0" noProof="0">
                <a:ln>
                  <a:noFill/>
                </a:ln>
                <a:solidFill>
                  <a:srgbClr val="FF3399"/>
                </a:solidFill>
                <a:effectLst>
                  <a:outerShdw blurRad="38100" dist="38100" dir="2700000" algn="tl">
                    <a:srgbClr val="000000"/>
                  </a:outerShdw>
                </a:effectLst>
                <a:uLnTx/>
                <a:uFillTx/>
                <a:latin typeface="+mj-lt"/>
                <a:ea typeface="+mj-ea"/>
                <a:cs typeface="+mj-cs"/>
              </a:rPr>
              <a:t>26 </a:t>
            </a:r>
            <a:r>
              <a:rPr kumimoji="1" lang="zh-CN" altLang="en-US" sz="2800" b="1" i="0" u="none" strike="noStrike" kern="0" cap="none" spc="0" normalizeH="0" baseline="0" noProof="0">
                <a:ln>
                  <a:noFill/>
                </a:ln>
                <a:solidFill>
                  <a:srgbClr val="FF3399"/>
                </a:solidFill>
                <a:effectLst>
                  <a:outerShdw blurRad="38100" dist="38100" dir="2700000" algn="tl">
                    <a:srgbClr val="000000"/>
                  </a:outerShdw>
                </a:effectLst>
                <a:uLnTx/>
                <a:uFillTx/>
                <a:latin typeface="+mj-lt"/>
                <a:ea typeface="+mj-ea"/>
                <a:cs typeface="+mj-cs"/>
              </a:rPr>
              <a:t>个英文字母组成的英文表</a:t>
            </a:r>
            <a:endParaRPr kumimoji="1" lang="zh-CN" altLang="en-US" sz="2800" b="1" i="0" u="none" strike="noStrike" kern="0" cap="none" spc="0" normalizeH="0" baseline="0" noProof="0">
              <a:ln>
                <a:noFill/>
              </a:ln>
              <a:solidFill>
                <a:srgbClr val="FF3399"/>
              </a:solidFill>
              <a:effectLst>
                <a:outerShdw blurRad="38100" dist="38100" dir="2700000" algn="tl">
                  <a:srgbClr val="000000"/>
                </a:outerShdw>
              </a:effectLst>
              <a:uLnTx/>
              <a:uFillTx/>
              <a:latin typeface="+mj-lt"/>
              <a:ea typeface="+mj-ea"/>
              <a:cs typeface="+mj-cs"/>
            </a:endParaRPr>
          </a:p>
        </p:txBody>
      </p:sp>
      <p:sp>
        <p:nvSpPr>
          <p:cNvPr id="364699" name="Rectangle 155"/>
          <p:cNvSpPr>
            <a:spLocks noGrp="1"/>
          </p:cNvSpPr>
          <p:nvPr/>
        </p:nvSpPr>
        <p:spPr>
          <a:xfrm>
            <a:off x="1108075" y="647700"/>
            <a:ext cx="5805488" cy="533400"/>
          </a:xfrm>
          <a:prstGeom prst="rect">
            <a:avLst/>
          </a:prstGeom>
          <a:noFill/>
          <a:ln>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仿宋_GB2312"/>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仿宋_GB2312"/>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仿宋_GB2312"/>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仿宋_GB2312"/>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仿宋_GB231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a:lnSpc>
                <a:spcPct val="80000"/>
              </a:lnSpc>
              <a:buNone/>
            </a:pPr>
            <a:r>
              <a:rPr lang="en-US" altLang="zh-CN" sz="2800" dirty="0"/>
              <a:t>    </a:t>
            </a:r>
            <a:r>
              <a:rPr lang="zh-CN" altLang="en-US" sz="2800" b="1" dirty="0"/>
              <a:t>（ </a:t>
            </a:r>
            <a:r>
              <a:rPr lang="en-US" altLang="zh-CN" sz="2800" b="1" dirty="0"/>
              <a:t>A,  B,  C,  D, ……  ,  Z</a:t>
            </a:r>
            <a:r>
              <a:rPr lang="zh-CN" altLang="en-US" sz="2800" b="1" dirty="0"/>
              <a:t>）</a:t>
            </a:r>
            <a:endParaRPr lang="zh-CN" altLang="en-US" sz="2800" b="1" dirty="0"/>
          </a:p>
        </p:txBody>
      </p:sp>
      <p:graphicFrame>
        <p:nvGraphicFramePr>
          <p:cNvPr id="43013" name="表格 43012"/>
          <p:cNvGraphicFramePr/>
          <p:nvPr/>
        </p:nvGraphicFramePr>
        <p:xfrm>
          <a:off x="38100" y="2300923"/>
          <a:ext cx="7848600" cy="2526031"/>
        </p:xfrm>
        <a:graphic>
          <a:graphicData uri="http://schemas.openxmlformats.org/drawingml/2006/table">
            <a:tbl>
              <a:tblPr/>
              <a:tblGrid>
                <a:gridCol w="1905000"/>
                <a:gridCol w="1176338"/>
                <a:gridCol w="1006475"/>
                <a:gridCol w="1308100"/>
                <a:gridCol w="2452687"/>
              </a:tblGrid>
              <a:tr h="525463">
                <a:tc>
                  <a:txBody>
                    <a:bodyPr/>
                    <a:lstStyle/>
                    <a:p>
                      <a:pPr algn="ctr" eaLnBrk="0" fontAlgn="b" hangingPunct="0">
                        <a:spcBef>
                          <a:spcPct val="20000"/>
                        </a:spcBef>
                        <a:buNone/>
                      </a:pPr>
                      <a:r>
                        <a:rPr lang="zh-CN" altLang="en-US" sz="2000" b="1" dirty="0">
                          <a:solidFill>
                            <a:schemeClr val="bg1"/>
                          </a:solidFill>
                          <a:latin typeface="楷体_GB2312"/>
                          <a:ea typeface="楷体_GB2312"/>
                        </a:rPr>
                        <a:t>学号</a:t>
                      </a:r>
                      <a:endParaRPr lang="zh-CN" altLang="en-US" sz="2000" b="1" dirty="0">
                        <a:solidFill>
                          <a:schemeClr val="bg1"/>
                        </a:solidFill>
                        <a:latin typeface="楷体_GB2312"/>
                        <a:ea typeface="楷体_GB231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D4B2"/>
                    </a:solidFill>
                  </a:tcPr>
                </a:tc>
                <a:tc>
                  <a:txBody>
                    <a:bodyPr/>
                    <a:lstStyle/>
                    <a:p>
                      <a:pPr algn="ctr" eaLnBrk="0" fontAlgn="b" hangingPunct="0">
                        <a:spcBef>
                          <a:spcPct val="20000"/>
                        </a:spcBef>
                        <a:buNone/>
                      </a:pPr>
                      <a:r>
                        <a:rPr lang="zh-CN" altLang="en-US" sz="2000" b="1" dirty="0">
                          <a:solidFill>
                            <a:schemeClr val="bg1"/>
                          </a:solidFill>
                          <a:latin typeface="楷体_GB2312"/>
                          <a:ea typeface="楷体_GB2312"/>
                        </a:rPr>
                        <a:t>姓名</a:t>
                      </a:r>
                      <a:endParaRPr lang="zh-CN" altLang="en-US" sz="2000" b="1" dirty="0">
                        <a:solidFill>
                          <a:schemeClr val="bg1"/>
                        </a:solidFill>
                        <a:latin typeface="楷体_GB2312"/>
                        <a:ea typeface="楷体_GB231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D4B2"/>
                    </a:solidFill>
                  </a:tcPr>
                </a:tc>
                <a:tc>
                  <a:txBody>
                    <a:bodyPr/>
                    <a:lstStyle/>
                    <a:p>
                      <a:pPr algn="ctr" eaLnBrk="0" hangingPunct="0">
                        <a:spcBef>
                          <a:spcPct val="20000"/>
                        </a:spcBef>
                        <a:buNone/>
                      </a:pPr>
                      <a:r>
                        <a:rPr lang="zh-CN" altLang="en-US" sz="2000" b="1" dirty="0">
                          <a:solidFill>
                            <a:schemeClr val="bg1"/>
                          </a:solidFill>
                          <a:latin typeface="楷体_GB2312"/>
                          <a:ea typeface="楷体_GB2312"/>
                        </a:rPr>
                        <a:t>性别</a:t>
                      </a:r>
                      <a:endParaRPr lang="zh-CN" altLang="en-US" sz="2000" b="1" dirty="0">
                        <a:solidFill>
                          <a:schemeClr val="bg1"/>
                        </a:solidFill>
                        <a:latin typeface="楷体_GB2312"/>
                        <a:ea typeface="楷体_GB231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D4B2"/>
                    </a:solidFill>
                  </a:tcPr>
                </a:tc>
                <a:tc>
                  <a:txBody>
                    <a:bodyPr/>
                    <a:lstStyle/>
                    <a:p>
                      <a:pPr algn="ctr" eaLnBrk="0" hangingPunct="0">
                        <a:spcBef>
                          <a:spcPct val="20000"/>
                        </a:spcBef>
                        <a:buNone/>
                      </a:pPr>
                      <a:r>
                        <a:rPr lang="zh-CN" altLang="en-US" sz="2000" b="1" dirty="0">
                          <a:solidFill>
                            <a:schemeClr val="bg1"/>
                          </a:solidFill>
                          <a:latin typeface="楷体_GB2312"/>
                          <a:ea typeface="楷体_GB2312"/>
                        </a:rPr>
                        <a:t>年龄</a:t>
                      </a:r>
                      <a:endParaRPr lang="zh-CN" altLang="en-US" sz="2000" b="1" dirty="0">
                        <a:solidFill>
                          <a:schemeClr val="bg1"/>
                        </a:solidFill>
                        <a:latin typeface="楷体_GB2312"/>
                        <a:ea typeface="楷体_GB231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D4B2"/>
                    </a:solidFill>
                  </a:tcPr>
                </a:tc>
                <a:tc>
                  <a:txBody>
                    <a:bodyPr/>
                    <a:lstStyle/>
                    <a:p>
                      <a:pPr algn="ctr" eaLnBrk="0" hangingPunct="0">
                        <a:spcBef>
                          <a:spcPct val="20000"/>
                        </a:spcBef>
                        <a:buNone/>
                      </a:pPr>
                      <a:r>
                        <a:rPr lang="zh-CN" altLang="en-US" sz="2000" b="1" dirty="0">
                          <a:solidFill>
                            <a:schemeClr val="bg1"/>
                          </a:solidFill>
                          <a:latin typeface="楷体_GB2312"/>
                          <a:ea typeface="楷体_GB2312"/>
                        </a:rPr>
                        <a:t>班级</a:t>
                      </a:r>
                      <a:endParaRPr lang="zh-CN" altLang="en-US" sz="2000" b="1" dirty="0">
                        <a:solidFill>
                          <a:schemeClr val="bg1"/>
                        </a:solidFill>
                        <a:latin typeface="楷体_GB2312"/>
                        <a:ea typeface="楷体_GB231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D4B2"/>
                    </a:solidFill>
                  </a:tcPr>
                </a:tc>
              </a:tr>
              <a:tr h="396875">
                <a:tc>
                  <a:txBody>
                    <a:bodyPr/>
                    <a:lstStyle/>
                    <a:p>
                      <a:pPr algn="ctr" eaLnBrk="0" fontAlgn="b" hangingPunct="0">
                        <a:spcBef>
                          <a:spcPct val="20000"/>
                        </a:spcBef>
                        <a:buNone/>
                      </a:pPr>
                      <a:r>
                        <a:rPr lang="en-US" altLang="zh-CN" sz="2000" b="1" dirty="0">
                          <a:latin typeface="楷体_GB2312"/>
                          <a:ea typeface="楷体_GB2312"/>
                        </a:rPr>
                        <a:t>041810205</a:t>
                      </a:r>
                      <a:endParaRPr lang="en-US" altLang="zh-CN" sz="2000" b="1" dirty="0">
                        <a:latin typeface="楷体_GB2312"/>
                        <a:ea typeface="楷体_GB231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99FF"/>
                    </a:solidFill>
                  </a:tcPr>
                </a:tc>
                <a:tc>
                  <a:txBody>
                    <a:bodyPr/>
                    <a:lstStyle/>
                    <a:p>
                      <a:pPr algn="ctr" eaLnBrk="0" fontAlgn="b" hangingPunct="0">
                        <a:spcBef>
                          <a:spcPct val="20000"/>
                        </a:spcBef>
                        <a:buNone/>
                      </a:pPr>
                      <a:r>
                        <a:rPr lang="zh-CN" altLang="en-US" sz="2000" b="1" dirty="0">
                          <a:latin typeface="楷体_GB2312"/>
                          <a:ea typeface="楷体_GB2312"/>
                        </a:rPr>
                        <a:t>于春梅</a:t>
                      </a:r>
                      <a:endParaRPr lang="zh-CN" altLang="en-US" sz="2000" b="1" dirty="0">
                        <a:latin typeface="楷体_GB2312"/>
                        <a:ea typeface="楷体_GB231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99FF"/>
                    </a:solidFill>
                  </a:tcPr>
                </a:tc>
                <a:tc>
                  <a:txBody>
                    <a:bodyPr/>
                    <a:lstStyle/>
                    <a:p>
                      <a:pPr algn="ctr" eaLnBrk="0" fontAlgn="b" hangingPunct="0">
                        <a:spcBef>
                          <a:spcPct val="20000"/>
                        </a:spcBef>
                        <a:buNone/>
                      </a:pPr>
                      <a:r>
                        <a:rPr lang="zh-CN" altLang="en-US" sz="2000" b="1" dirty="0">
                          <a:latin typeface="楷体_GB2312"/>
                          <a:ea typeface="楷体_GB2312"/>
                        </a:rPr>
                        <a:t>女</a:t>
                      </a:r>
                      <a:endParaRPr lang="zh-CN" altLang="en-US" sz="2000" b="1" dirty="0">
                        <a:latin typeface="楷体_GB2312"/>
                        <a:ea typeface="楷体_GB231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99FF"/>
                    </a:solidFill>
                  </a:tcPr>
                </a:tc>
                <a:tc>
                  <a:txBody>
                    <a:bodyPr/>
                    <a:lstStyle/>
                    <a:p>
                      <a:pPr algn="ctr" eaLnBrk="0" fontAlgn="b" hangingPunct="0">
                        <a:spcBef>
                          <a:spcPct val="20000"/>
                        </a:spcBef>
                        <a:buNone/>
                      </a:pPr>
                      <a:r>
                        <a:rPr lang="en-US" altLang="zh-CN" sz="2000" b="1" dirty="0">
                          <a:latin typeface="楷体_GB2312"/>
                          <a:ea typeface="楷体_GB2312"/>
                        </a:rPr>
                        <a:t>   18</a:t>
                      </a:r>
                      <a:endParaRPr lang="en-US" altLang="zh-CN" sz="2000" b="1" dirty="0">
                        <a:latin typeface="楷体_GB2312"/>
                        <a:ea typeface="楷体_GB231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99FF"/>
                    </a:solidFill>
                  </a:tcPr>
                </a:tc>
                <a:tc>
                  <a:txBody>
                    <a:bodyPr/>
                    <a:lstStyle/>
                    <a:p>
                      <a:pPr algn="ctr" eaLnBrk="0" fontAlgn="b" hangingPunct="0">
                        <a:spcBef>
                          <a:spcPct val="20000"/>
                        </a:spcBef>
                        <a:buNone/>
                      </a:pPr>
                      <a:r>
                        <a:rPr lang="en-US" altLang="zh-CN" sz="2000" b="1" dirty="0">
                          <a:latin typeface="楷体_GB2312"/>
                          <a:ea typeface="楷体_GB2312"/>
                        </a:rPr>
                        <a:t>04</a:t>
                      </a:r>
                      <a:r>
                        <a:rPr lang="zh-CN" altLang="en-US" sz="2000" b="1" dirty="0">
                          <a:latin typeface="楷体_GB2312"/>
                          <a:ea typeface="楷体_GB2312"/>
                        </a:rPr>
                        <a:t>级计算机</a:t>
                      </a:r>
                      <a:r>
                        <a:rPr lang="en-US" altLang="zh-CN" sz="2000" b="1" dirty="0">
                          <a:latin typeface="楷体_GB2312"/>
                          <a:ea typeface="楷体_GB2312"/>
                        </a:rPr>
                        <a:t>1</a:t>
                      </a:r>
                      <a:r>
                        <a:rPr lang="zh-CN" altLang="en-US" sz="2000" b="1" dirty="0">
                          <a:latin typeface="楷体_GB2312"/>
                          <a:ea typeface="楷体_GB2312"/>
                        </a:rPr>
                        <a:t>班</a:t>
                      </a:r>
                      <a:endParaRPr lang="zh-CN" altLang="en-US" sz="2000" b="1" dirty="0">
                        <a:latin typeface="楷体_GB2312"/>
                        <a:ea typeface="楷体_GB231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99FF"/>
                    </a:solidFill>
                  </a:tcPr>
                </a:tc>
              </a:tr>
              <a:tr h="395287">
                <a:tc>
                  <a:txBody>
                    <a:bodyPr/>
                    <a:lstStyle/>
                    <a:p>
                      <a:pPr algn="ctr" eaLnBrk="0" fontAlgn="b" hangingPunct="0">
                        <a:spcBef>
                          <a:spcPct val="20000"/>
                        </a:spcBef>
                        <a:buNone/>
                      </a:pPr>
                      <a:r>
                        <a:rPr lang="en-US" altLang="zh-CN" sz="2000" b="1" dirty="0">
                          <a:latin typeface="楷体_GB2312"/>
                          <a:ea typeface="楷体_GB2312"/>
                        </a:rPr>
                        <a:t>041810260</a:t>
                      </a:r>
                      <a:endParaRPr lang="en-US" altLang="zh-CN" sz="2000" b="1" dirty="0">
                        <a:latin typeface="楷体_GB2312"/>
                        <a:ea typeface="楷体_GB231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p>
                      <a:pPr algn="ctr" eaLnBrk="0" fontAlgn="b" hangingPunct="0">
                        <a:spcBef>
                          <a:spcPct val="20000"/>
                        </a:spcBef>
                        <a:buNone/>
                      </a:pPr>
                      <a:r>
                        <a:rPr lang="zh-CN" altLang="en-US" sz="2000" b="1" dirty="0">
                          <a:latin typeface="楷体_GB2312"/>
                          <a:ea typeface="楷体_GB2312"/>
                        </a:rPr>
                        <a:t>何仕鹏</a:t>
                      </a:r>
                      <a:endParaRPr lang="zh-CN" altLang="en-US" sz="2000" b="1" dirty="0">
                        <a:latin typeface="楷体_GB2312"/>
                        <a:ea typeface="楷体_GB231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p>
                      <a:pPr algn="ctr" eaLnBrk="0" fontAlgn="b" hangingPunct="0">
                        <a:spcBef>
                          <a:spcPct val="20000"/>
                        </a:spcBef>
                        <a:buNone/>
                      </a:pPr>
                      <a:r>
                        <a:rPr lang="zh-CN" altLang="en-US" sz="2000" b="1" dirty="0">
                          <a:latin typeface="楷体_GB2312"/>
                          <a:ea typeface="楷体_GB2312"/>
                        </a:rPr>
                        <a:t>男</a:t>
                      </a:r>
                      <a:endParaRPr lang="zh-CN" altLang="en-US" sz="2000" b="1" dirty="0">
                        <a:latin typeface="楷体_GB2312"/>
                        <a:ea typeface="楷体_GB231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p>
                      <a:pPr algn="ctr" eaLnBrk="0" fontAlgn="b" hangingPunct="0">
                        <a:spcBef>
                          <a:spcPct val="20000"/>
                        </a:spcBef>
                        <a:buNone/>
                      </a:pPr>
                      <a:r>
                        <a:rPr lang="en-US" altLang="zh-CN" sz="2000" b="1" dirty="0">
                          <a:latin typeface="楷体_GB2312"/>
                          <a:ea typeface="楷体_GB2312"/>
                        </a:rPr>
                        <a:t>   20</a:t>
                      </a:r>
                      <a:endParaRPr lang="en-US" altLang="zh-CN" sz="2000" b="1" dirty="0">
                        <a:latin typeface="楷体_GB2312"/>
                        <a:ea typeface="楷体_GB231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p>
                      <a:pPr algn="ctr" eaLnBrk="0" fontAlgn="b" hangingPunct="0">
                        <a:spcBef>
                          <a:spcPct val="20000"/>
                        </a:spcBef>
                        <a:buNone/>
                      </a:pPr>
                      <a:r>
                        <a:rPr lang="en-US" altLang="zh-CN" sz="2000" b="1" dirty="0">
                          <a:latin typeface="楷体_GB2312"/>
                          <a:ea typeface="楷体_GB2312"/>
                        </a:rPr>
                        <a:t>04</a:t>
                      </a:r>
                      <a:r>
                        <a:rPr lang="zh-CN" altLang="en-US" sz="2000" b="1" dirty="0">
                          <a:latin typeface="楷体_GB2312"/>
                          <a:ea typeface="楷体_GB2312"/>
                        </a:rPr>
                        <a:t>级计算机</a:t>
                      </a:r>
                      <a:r>
                        <a:rPr lang="en-US" altLang="zh-CN" sz="2000" b="1" dirty="0">
                          <a:latin typeface="楷体_GB2312"/>
                          <a:ea typeface="楷体_GB2312"/>
                        </a:rPr>
                        <a:t>2</a:t>
                      </a:r>
                      <a:r>
                        <a:rPr lang="zh-CN" altLang="en-US" sz="2000" b="1" dirty="0">
                          <a:latin typeface="楷体_GB2312"/>
                          <a:ea typeface="楷体_GB2312"/>
                        </a:rPr>
                        <a:t>班</a:t>
                      </a:r>
                      <a:endParaRPr lang="zh-CN" altLang="en-US" sz="2000" b="1" dirty="0">
                        <a:latin typeface="楷体_GB2312"/>
                        <a:ea typeface="楷体_GB231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r>
              <a:tr h="396875">
                <a:tc>
                  <a:txBody>
                    <a:bodyPr/>
                    <a:lstStyle/>
                    <a:p>
                      <a:pPr algn="ctr" eaLnBrk="0" fontAlgn="b" hangingPunct="0">
                        <a:spcBef>
                          <a:spcPct val="20000"/>
                        </a:spcBef>
                        <a:buNone/>
                      </a:pPr>
                      <a:r>
                        <a:rPr lang="en-US" altLang="zh-CN" sz="2000" b="1" dirty="0">
                          <a:latin typeface="楷体_GB2312"/>
                          <a:ea typeface="楷体_GB2312"/>
                        </a:rPr>
                        <a:t>041810284</a:t>
                      </a:r>
                      <a:endParaRPr lang="en-US" altLang="zh-CN" sz="2000" b="1" dirty="0">
                        <a:latin typeface="楷体_GB2312"/>
                        <a:ea typeface="楷体_GB231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99FF"/>
                    </a:solidFill>
                  </a:tcPr>
                </a:tc>
                <a:tc>
                  <a:txBody>
                    <a:bodyPr/>
                    <a:lstStyle/>
                    <a:p>
                      <a:pPr algn="ctr" eaLnBrk="0" fontAlgn="b" hangingPunct="0">
                        <a:spcBef>
                          <a:spcPct val="20000"/>
                        </a:spcBef>
                        <a:buNone/>
                      </a:pPr>
                      <a:r>
                        <a:rPr lang="zh-CN" altLang="en-US" sz="2000" b="1" dirty="0">
                          <a:latin typeface="楷体_GB2312"/>
                          <a:ea typeface="楷体_GB2312"/>
                        </a:rPr>
                        <a:t>王   爽</a:t>
                      </a:r>
                      <a:endParaRPr lang="zh-CN" altLang="en-US" sz="2000" b="1" dirty="0">
                        <a:latin typeface="楷体_GB2312"/>
                        <a:ea typeface="楷体_GB231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99FF"/>
                    </a:solidFill>
                  </a:tcPr>
                </a:tc>
                <a:tc>
                  <a:txBody>
                    <a:bodyPr/>
                    <a:lstStyle/>
                    <a:p>
                      <a:pPr algn="ctr" eaLnBrk="0" fontAlgn="b" hangingPunct="0">
                        <a:spcBef>
                          <a:spcPct val="20000"/>
                        </a:spcBef>
                        <a:buNone/>
                      </a:pPr>
                      <a:r>
                        <a:rPr lang="zh-CN" altLang="en-US" sz="2000" b="1" dirty="0">
                          <a:latin typeface="楷体_GB2312"/>
                          <a:ea typeface="楷体_GB2312"/>
                        </a:rPr>
                        <a:t>女</a:t>
                      </a:r>
                      <a:endParaRPr lang="zh-CN" altLang="en-US" sz="2000" b="1" dirty="0">
                        <a:latin typeface="楷体_GB2312"/>
                        <a:ea typeface="楷体_GB231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99FF"/>
                    </a:solidFill>
                  </a:tcPr>
                </a:tc>
                <a:tc>
                  <a:txBody>
                    <a:bodyPr/>
                    <a:lstStyle/>
                    <a:p>
                      <a:pPr algn="ctr" eaLnBrk="0" fontAlgn="b" hangingPunct="0">
                        <a:spcBef>
                          <a:spcPct val="20000"/>
                        </a:spcBef>
                        <a:buNone/>
                      </a:pPr>
                      <a:r>
                        <a:rPr lang="en-US" altLang="zh-CN" sz="2000" b="1" dirty="0">
                          <a:latin typeface="楷体_GB2312"/>
                          <a:ea typeface="楷体_GB2312"/>
                        </a:rPr>
                        <a:t>   19</a:t>
                      </a:r>
                      <a:endParaRPr lang="en-US" altLang="zh-CN" sz="2000" b="1" dirty="0">
                        <a:latin typeface="楷体_GB2312"/>
                        <a:ea typeface="楷体_GB231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99FF"/>
                    </a:solidFill>
                  </a:tcPr>
                </a:tc>
                <a:tc>
                  <a:txBody>
                    <a:bodyPr/>
                    <a:lstStyle/>
                    <a:p>
                      <a:pPr algn="ctr" eaLnBrk="0" fontAlgn="b" hangingPunct="0">
                        <a:spcBef>
                          <a:spcPct val="20000"/>
                        </a:spcBef>
                        <a:buNone/>
                      </a:pPr>
                      <a:r>
                        <a:rPr lang="en-US" altLang="zh-CN" sz="2000" b="1" dirty="0">
                          <a:latin typeface="楷体_GB2312"/>
                          <a:ea typeface="楷体_GB2312"/>
                        </a:rPr>
                        <a:t>04</a:t>
                      </a:r>
                      <a:r>
                        <a:rPr lang="zh-CN" altLang="en-US" sz="2000" b="1" dirty="0">
                          <a:latin typeface="楷体_GB2312"/>
                          <a:ea typeface="楷体_GB2312"/>
                        </a:rPr>
                        <a:t>级计算机</a:t>
                      </a:r>
                      <a:r>
                        <a:rPr lang="en-US" altLang="zh-CN" sz="2000" b="1" dirty="0">
                          <a:latin typeface="楷体_GB2312"/>
                          <a:ea typeface="楷体_GB2312"/>
                        </a:rPr>
                        <a:t>3</a:t>
                      </a:r>
                      <a:r>
                        <a:rPr lang="zh-CN" altLang="en-US" sz="2000" b="1" dirty="0">
                          <a:latin typeface="楷体_GB2312"/>
                          <a:ea typeface="楷体_GB2312"/>
                        </a:rPr>
                        <a:t>班</a:t>
                      </a:r>
                      <a:endParaRPr lang="zh-CN" altLang="en-US" sz="2000" b="1" dirty="0">
                        <a:latin typeface="楷体_GB2312"/>
                        <a:ea typeface="楷体_GB231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99FF"/>
                    </a:solidFill>
                  </a:tcPr>
                </a:tc>
              </a:tr>
              <a:tr h="414338">
                <a:tc>
                  <a:txBody>
                    <a:bodyPr/>
                    <a:lstStyle/>
                    <a:p>
                      <a:pPr algn="ctr" eaLnBrk="0" fontAlgn="b" hangingPunct="0">
                        <a:spcBef>
                          <a:spcPct val="20000"/>
                        </a:spcBef>
                        <a:buNone/>
                      </a:pPr>
                      <a:r>
                        <a:rPr lang="en-US" altLang="zh-CN" sz="2000" b="1" dirty="0">
                          <a:latin typeface="楷体_GB2312"/>
                          <a:ea typeface="楷体_GB2312"/>
                        </a:rPr>
                        <a:t>041810360</a:t>
                      </a:r>
                      <a:endParaRPr lang="en-US" altLang="zh-CN" sz="2000" b="1" dirty="0">
                        <a:latin typeface="楷体_GB2312"/>
                        <a:ea typeface="楷体_GB231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p>
                      <a:pPr algn="ctr" eaLnBrk="0" fontAlgn="b" hangingPunct="0">
                        <a:spcBef>
                          <a:spcPct val="20000"/>
                        </a:spcBef>
                        <a:buNone/>
                      </a:pPr>
                      <a:r>
                        <a:rPr lang="zh-CN" altLang="en-US" sz="2000" b="1" dirty="0">
                          <a:latin typeface="楷体_GB2312"/>
                          <a:ea typeface="楷体_GB2312"/>
                        </a:rPr>
                        <a:t>王亚武</a:t>
                      </a:r>
                      <a:endParaRPr lang="zh-CN" altLang="en-US" sz="2000" b="1" dirty="0">
                        <a:latin typeface="楷体_GB2312"/>
                        <a:ea typeface="楷体_GB231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p>
                      <a:pPr algn="ctr" eaLnBrk="0" fontAlgn="b" hangingPunct="0">
                        <a:spcBef>
                          <a:spcPct val="20000"/>
                        </a:spcBef>
                        <a:buNone/>
                      </a:pPr>
                      <a:r>
                        <a:rPr lang="zh-CN" altLang="en-US" sz="2000" b="1" dirty="0">
                          <a:latin typeface="楷体_GB2312"/>
                          <a:ea typeface="楷体_GB2312"/>
                        </a:rPr>
                        <a:t>男</a:t>
                      </a:r>
                      <a:endParaRPr lang="zh-CN" altLang="en-US" sz="2000" b="1" dirty="0">
                        <a:latin typeface="楷体_GB2312"/>
                        <a:ea typeface="楷体_GB231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p>
                      <a:pPr algn="ctr" eaLnBrk="0" fontAlgn="b" hangingPunct="0">
                        <a:spcBef>
                          <a:spcPct val="20000"/>
                        </a:spcBef>
                        <a:buNone/>
                      </a:pPr>
                      <a:r>
                        <a:rPr lang="en-US" altLang="zh-CN" sz="2000" b="1" dirty="0">
                          <a:latin typeface="楷体_GB2312"/>
                          <a:ea typeface="楷体_GB2312"/>
                        </a:rPr>
                        <a:t>   18</a:t>
                      </a:r>
                      <a:endParaRPr lang="en-US" altLang="zh-CN" sz="2000" b="1" dirty="0">
                        <a:latin typeface="楷体_GB2312"/>
                        <a:ea typeface="楷体_GB231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c>
                  <a:txBody>
                    <a:bodyPr/>
                    <a:lstStyle/>
                    <a:p>
                      <a:pPr algn="ctr" eaLnBrk="0" fontAlgn="b" hangingPunct="0">
                        <a:spcBef>
                          <a:spcPct val="20000"/>
                        </a:spcBef>
                        <a:buNone/>
                      </a:pPr>
                      <a:r>
                        <a:rPr lang="en-US" altLang="zh-CN" sz="2000" b="1" dirty="0">
                          <a:latin typeface="楷体_GB2312"/>
                          <a:ea typeface="楷体_GB2312"/>
                        </a:rPr>
                        <a:t>04</a:t>
                      </a:r>
                      <a:r>
                        <a:rPr lang="zh-CN" altLang="en-US" sz="2000" b="1" dirty="0">
                          <a:latin typeface="楷体_GB2312"/>
                          <a:ea typeface="楷体_GB2312"/>
                        </a:rPr>
                        <a:t>级计算机</a:t>
                      </a:r>
                      <a:r>
                        <a:rPr lang="en-US" altLang="zh-CN" sz="2000" b="1" dirty="0">
                          <a:latin typeface="楷体_GB2312"/>
                          <a:ea typeface="楷体_GB2312"/>
                        </a:rPr>
                        <a:t>4</a:t>
                      </a:r>
                      <a:r>
                        <a:rPr lang="zh-CN" altLang="en-US" sz="2000" b="1" dirty="0">
                          <a:latin typeface="楷体_GB2312"/>
                          <a:ea typeface="楷体_GB2312"/>
                        </a:rPr>
                        <a:t>班</a:t>
                      </a:r>
                      <a:endParaRPr lang="zh-CN" altLang="en-US" sz="2000" b="1" dirty="0">
                        <a:latin typeface="楷体_GB2312"/>
                        <a:ea typeface="楷体_GB231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r>
              <a:tr h="395287">
                <a:tc>
                  <a:txBody>
                    <a:bodyPr/>
                    <a:lstStyle/>
                    <a:p>
                      <a:pPr algn="ctr" eaLnBrk="0" fontAlgn="b" hangingPunct="0">
                        <a:spcBef>
                          <a:spcPct val="20000"/>
                        </a:spcBef>
                        <a:buNone/>
                      </a:pPr>
                      <a:r>
                        <a:rPr lang="zh-CN" altLang="en-US" sz="2000" dirty="0">
                          <a:latin typeface="楷体_GB2312"/>
                          <a:ea typeface="楷体_GB2312"/>
                        </a:rPr>
                        <a:t>：</a:t>
                      </a:r>
                      <a:endParaRPr lang="zh-CN" altLang="en-US" sz="2000" dirty="0">
                        <a:latin typeface="楷体_GB2312"/>
                        <a:ea typeface="楷体_GB231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99FF"/>
                    </a:solidFill>
                  </a:tcPr>
                </a:tc>
                <a:tc>
                  <a:txBody>
                    <a:bodyPr/>
                    <a:lstStyle/>
                    <a:p>
                      <a:pPr algn="ctr" eaLnBrk="0" fontAlgn="b" hangingPunct="0">
                        <a:spcBef>
                          <a:spcPct val="20000"/>
                        </a:spcBef>
                        <a:buNone/>
                      </a:pPr>
                      <a:r>
                        <a:rPr lang="zh-CN" altLang="en-US" sz="2000" dirty="0">
                          <a:latin typeface="楷体_GB2312"/>
                          <a:ea typeface="楷体_GB2312"/>
                        </a:rPr>
                        <a:t>：</a:t>
                      </a:r>
                      <a:endParaRPr lang="zh-CN" altLang="en-US" sz="2000" dirty="0">
                        <a:latin typeface="楷体_GB2312"/>
                        <a:ea typeface="楷体_GB231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99FF"/>
                    </a:solidFill>
                  </a:tcPr>
                </a:tc>
                <a:tc>
                  <a:txBody>
                    <a:bodyPr/>
                    <a:lstStyle/>
                    <a:p>
                      <a:pPr algn="ctr" eaLnBrk="0" fontAlgn="b" hangingPunct="0">
                        <a:spcBef>
                          <a:spcPct val="20000"/>
                        </a:spcBef>
                        <a:buNone/>
                      </a:pPr>
                      <a:r>
                        <a:rPr lang="zh-CN" altLang="en-US" sz="2000" dirty="0">
                          <a:latin typeface="楷体_GB2312"/>
                          <a:ea typeface="楷体_GB2312"/>
                        </a:rPr>
                        <a:t>：</a:t>
                      </a:r>
                      <a:endParaRPr lang="zh-CN" altLang="en-US" sz="2000" dirty="0">
                        <a:latin typeface="楷体_GB2312"/>
                        <a:ea typeface="楷体_GB231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99FF"/>
                    </a:solidFill>
                  </a:tcPr>
                </a:tc>
                <a:tc>
                  <a:txBody>
                    <a:bodyPr/>
                    <a:lstStyle/>
                    <a:p>
                      <a:pPr eaLnBrk="0" fontAlgn="b" hangingPunct="0">
                        <a:spcBef>
                          <a:spcPct val="20000"/>
                        </a:spcBef>
                        <a:buNone/>
                      </a:pPr>
                      <a:r>
                        <a:rPr lang="en-US" altLang="zh-CN" sz="2000" dirty="0">
                          <a:latin typeface="楷体_GB2312"/>
                          <a:ea typeface="楷体_GB2312"/>
                        </a:rPr>
                        <a:t>   </a:t>
                      </a:r>
                      <a:r>
                        <a:rPr lang="zh-CN" altLang="en-US" sz="2000" dirty="0">
                          <a:latin typeface="楷体_GB2312"/>
                          <a:ea typeface="楷体_GB2312"/>
                        </a:rPr>
                        <a:t>：</a:t>
                      </a:r>
                      <a:endParaRPr lang="zh-CN" altLang="en-US" sz="2000" dirty="0">
                        <a:latin typeface="楷体_GB2312"/>
                        <a:ea typeface="楷体_GB231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99FF"/>
                    </a:solidFill>
                  </a:tcPr>
                </a:tc>
                <a:tc>
                  <a:txBody>
                    <a:bodyPr/>
                    <a:lstStyle/>
                    <a:p>
                      <a:pPr algn="ctr" eaLnBrk="0" fontAlgn="b" hangingPunct="0">
                        <a:spcBef>
                          <a:spcPct val="20000"/>
                        </a:spcBef>
                        <a:buNone/>
                      </a:pPr>
                      <a:r>
                        <a:rPr lang="zh-CN" altLang="en-US" sz="2000" dirty="0">
                          <a:latin typeface="楷体_GB2312"/>
                          <a:ea typeface="楷体_GB2312"/>
                        </a:rPr>
                        <a:t>：</a:t>
                      </a:r>
                      <a:endParaRPr lang="zh-CN" altLang="en-US" sz="2000" dirty="0">
                        <a:latin typeface="楷体_GB2312"/>
                        <a:ea typeface="楷体_GB231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99FF"/>
                    </a:solidFill>
                  </a:tcPr>
                </a:tc>
              </a:tr>
            </a:tbl>
          </a:graphicData>
        </a:graphic>
      </p:graphicFrame>
      <p:sp>
        <p:nvSpPr>
          <p:cNvPr id="364756" name="Text Box 212"/>
          <p:cNvSpPr txBox="1">
            <a:spLocks noChangeArrowheads="1"/>
          </p:cNvSpPr>
          <p:nvPr/>
        </p:nvSpPr>
        <p:spPr bwMode="auto">
          <a:xfrm>
            <a:off x="0" y="1659573"/>
            <a:ext cx="7367588" cy="521970"/>
          </a:xfrm>
          <a:prstGeom prst="rect">
            <a:avLst/>
          </a:prstGeom>
          <a:solidFill>
            <a:srgbClr val="CCFFFF"/>
          </a:solidFill>
          <a:ln w="9525">
            <a:noFill/>
            <a:miter lim="800000"/>
          </a:ln>
          <a:effectLst/>
        </p:spPr>
        <p:txBody>
          <a:bodyPr>
            <a:spAutoFit/>
          </a:bodyPr>
          <a:lstStyle/>
          <a:p>
            <a:pPr marR="0" algn="l" defTabSz="914400" rtl="0" eaLnBrk="0" hangingPunct="0">
              <a:buClrTx/>
              <a:buSzTx/>
              <a:buFontTx/>
              <a:buNone/>
              <a:defRPr/>
            </a:pPr>
            <a:r>
              <a:rPr kumimoji="1" lang="zh-CN" altLang="en-US" sz="2800" b="1" kern="1200" cap="none" spc="0" normalizeH="0" baseline="0" noProof="0">
                <a:solidFill>
                  <a:srgbClr val="FF3399"/>
                </a:solidFill>
                <a:effectLst>
                  <a:outerShdw blurRad="38100" dist="38100" dir="2700000" algn="tl">
                    <a:srgbClr val="000000"/>
                  </a:outerShdw>
                </a:effectLst>
                <a:latin typeface="Times New Roman" panose="02020603050405020304" pitchFamily="18" charset="0"/>
                <a:ea typeface="仿宋_GB2312" pitchFamily="49" charset="-122"/>
                <a:cs typeface="+mn-cs"/>
              </a:rPr>
              <a:t>分析学生情况登记表</a:t>
            </a:r>
            <a:endParaRPr kumimoji="1" lang="zh-CN" altLang="en-US" sz="2800" b="1" kern="1200" cap="none" spc="0" normalizeH="0" baseline="0" noProof="0">
              <a:solidFill>
                <a:srgbClr val="FF3399"/>
              </a:solidFill>
              <a:effectLst>
                <a:outerShdw blurRad="38100" dist="38100" dir="2700000" algn="tl">
                  <a:srgbClr val="000000"/>
                </a:outerShdw>
              </a:effectLst>
              <a:latin typeface="Times New Roman" panose="02020603050405020304" pitchFamily="18" charset="0"/>
              <a:ea typeface="仿宋_GB2312" pitchFamily="49" charset="-122"/>
              <a:cs typeface="+mn-cs"/>
            </a:endParaRPr>
          </a:p>
        </p:txBody>
      </p:sp>
      <p:sp>
        <p:nvSpPr>
          <p:cNvPr id="364757" name="Rectangle 213"/>
          <p:cNvSpPr/>
          <p:nvPr/>
        </p:nvSpPr>
        <p:spPr>
          <a:xfrm>
            <a:off x="892175" y="4960938"/>
            <a:ext cx="6462713" cy="433387"/>
          </a:xfrm>
          <a:prstGeom prst="rect">
            <a:avLst/>
          </a:prstGeom>
          <a:noFill/>
          <a:ln w="9525">
            <a:noFill/>
          </a:ln>
        </p:spPr>
        <p:txBody>
          <a:bodyPr wrap="none">
            <a:spAutoFit/>
          </a:bodyPr>
          <a:lstStyle/>
          <a:p>
            <a:pPr algn="ctr">
              <a:lnSpc>
                <a:spcPct val="80000"/>
              </a:lnSpc>
              <a:spcBef>
                <a:spcPct val="20000"/>
              </a:spcBef>
            </a:pPr>
            <a:r>
              <a:rPr lang="zh-CN" altLang="en-US" b="1" dirty="0">
                <a:latin typeface="Times New Roman" panose="02020603050405020304" pitchFamily="18" charset="0"/>
                <a:ea typeface="楷体_GB2312"/>
              </a:rPr>
              <a:t>数据元素都是记录</a:t>
            </a:r>
            <a:r>
              <a:rPr lang="en-US" altLang="zh-CN" b="1" dirty="0">
                <a:latin typeface="Times New Roman" panose="02020603050405020304" pitchFamily="18" charset="0"/>
                <a:ea typeface="楷体_GB2312"/>
              </a:rPr>
              <a:t>;     </a:t>
            </a:r>
            <a:r>
              <a:rPr lang="zh-CN" altLang="en-US" b="1" dirty="0">
                <a:latin typeface="Times New Roman" panose="02020603050405020304" pitchFamily="18" charset="0"/>
                <a:ea typeface="楷体_GB2312"/>
              </a:rPr>
              <a:t>元素间关系是线性</a:t>
            </a:r>
            <a:endParaRPr lang="zh-CN" altLang="en-US" b="1" dirty="0">
              <a:latin typeface="Times New Roman" panose="02020603050405020304" pitchFamily="18" charset="0"/>
              <a:ea typeface="楷体_GB2312"/>
            </a:endParaRPr>
          </a:p>
        </p:txBody>
      </p:sp>
      <p:sp>
        <p:nvSpPr>
          <p:cNvPr id="364758" name="Rectangle 214"/>
          <p:cNvSpPr/>
          <p:nvPr/>
        </p:nvSpPr>
        <p:spPr>
          <a:xfrm>
            <a:off x="746125" y="1052513"/>
            <a:ext cx="7712075" cy="519112"/>
          </a:xfrm>
          <a:prstGeom prst="rect">
            <a:avLst/>
          </a:prstGeom>
          <a:noFill/>
          <a:ln w="9525">
            <a:noFill/>
          </a:ln>
        </p:spPr>
        <p:txBody>
          <a:bodyPr>
            <a:spAutoFit/>
          </a:bodyPr>
          <a:lstStyle/>
          <a:p>
            <a:pPr algn="l">
              <a:spcBef>
                <a:spcPct val="50000"/>
              </a:spcBef>
            </a:pPr>
            <a:r>
              <a:rPr lang="zh-CN" altLang="en-US" b="1" dirty="0">
                <a:latin typeface="Times New Roman" panose="02020603050405020304" pitchFamily="18" charset="0"/>
                <a:ea typeface="楷体_GB2312"/>
              </a:rPr>
              <a:t>数据元素都是字母</a:t>
            </a:r>
            <a:r>
              <a:rPr lang="en-US" altLang="zh-CN" b="1" dirty="0">
                <a:latin typeface="Times New Roman" panose="02020603050405020304" pitchFamily="18" charset="0"/>
                <a:ea typeface="楷体_GB2312"/>
              </a:rPr>
              <a:t>;     </a:t>
            </a:r>
            <a:r>
              <a:rPr lang="zh-CN" altLang="en-US" b="1" dirty="0">
                <a:latin typeface="Times New Roman" panose="02020603050405020304" pitchFamily="18" charset="0"/>
                <a:ea typeface="楷体_GB2312"/>
              </a:rPr>
              <a:t>元素间关系是线性</a:t>
            </a:r>
            <a:endParaRPr lang="zh-CN" altLang="en-US" b="1" dirty="0">
              <a:latin typeface="Times New Roman" panose="02020603050405020304" pitchFamily="18" charset="0"/>
              <a:ea typeface="楷体_GB2312"/>
            </a:endParaRPr>
          </a:p>
        </p:txBody>
      </p:sp>
      <p:sp>
        <p:nvSpPr>
          <p:cNvPr id="364760" name="Rectangle 216"/>
          <p:cNvSpPr/>
          <p:nvPr/>
        </p:nvSpPr>
        <p:spPr>
          <a:xfrm>
            <a:off x="820738" y="5514975"/>
            <a:ext cx="6256337" cy="433388"/>
          </a:xfrm>
          <a:prstGeom prst="rect">
            <a:avLst/>
          </a:prstGeom>
          <a:solidFill>
            <a:srgbClr val="FFFF99"/>
          </a:solidFill>
          <a:ln w="9525">
            <a:noFill/>
          </a:ln>
        </p:spPr>
        <p:txBody>
          <a:bodyPr wrap="none">
            <a:spAutoFit/>
          </a:bodyPr>
          <a:lstStyle/>
          <a:p>
            <a:pPr algn="ctr">
              <a:lnSpc>
                <a:spcPct val="80000"/>
              </a:lnSpc>
              <a:spcBef>
                <a:spcPct val="20000"/>
              </a:spcBef>
            </a:pPr>
            <a:r>
              <a:rPr lang="zh-CN" altLang="en-US" b="1" dirty="0">
                <a:solidFill>
                  <a:srgbClr val="FF0000"/>
                </a:solidFill>
                <a:latin typeface="Times New Roman" panose="02020603050405020304" pitchFamily="18" charset="0"/>
                <a:ea typeface="楷体_GB2312"/>
              </a:rPr>
              <a:t>同一线性表中的元素必定具有相同特性</a:t>
            </a:r>
            <a:endParaRPr lang="zh-CN" altLang="en-US" b="1" dirty="0">
              <a:solidFill>
                <a:srgbClr val="FF0000"/>
              </a:solidFill>
              <a:latin typeface="Times New Roman" panose="02020603050405020304" pitchFamily="18" charset="0"/>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64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3647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4756"/>
                                        </p:tgtEl>
                                        <p:attrNameLst>
                                          <p:attrName>style.visibility</p:attrName>
                                        </p:attrNameLst>
                                      </p:cBhvr>
                                      <p:to>
                                        <p:strVal val="visible"/>
                                      </p:to>
                                    </p:set>
                                  </p:childTnLst>
                                </p:cTn>
                              </p:par>
                            </p:childTnLst>
                          </p:cTn>
                        </p:par>
                        <p:par>
                          <p:cTn id="15" fill="hold">
                            <p:stCondLst>
                              <p:cond delay="500"/>
                            </p:stCondLst>
                            <p:childTnLst>
                              <p:par>
                                <p:cTn id="16" presetID="16" presetClass="entr" presetSubtype="42" fill="hold" nodeType="afterEffect">
                                  <p:stCondLst>
                                    <p:cond delay="0"/>
                                  </p:stCondLst>
                                  <p:childTnLst>
                                    <p:set>
                                      <p:cBhvr>
                                        <p:cTn id="17" dur="1" fill="hold">
                                          <p:stCondLst>
                                            <p:cond delay="0"/>
                                          </p:stCondLst>
                                        </p:cTn>
                                        <p:tgtEl>
                                          <p:spTgt spid="43013"/>
                                        </p:tgtEl>
                                        <p:attrNameLst>
                                          <p:attrName>style.visibility</p:attrName>
                                        </p:attrNameLst>
                                      </p:cBhvr>
                                      <p:to>
                                        <p:strVal val="visible"/>
                                      </p:to>
                                    </p:set>
                                    <p:animEffect transition="in" filter="barn(outHorizontal)">
                                      <p:cBhvr>
                                        <p:cTn id="18" dur="500"/>
                                        <p:tgtEl>
                                          <p:spTgt spid="430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wd">
                                    <p:tmAbs val="300"/>
                                  </p:iterate>
                                  <p:childTnLst>
                                    <p:set>
                                      <p:cBhvr>
                                        <p:cTn id="22" dur="1" fill="hold">
                                          <p:stCondLst>
                                            <p:cond delay="299"/>
                                          </p:stCondLst>
                                        </p:cTn>
                                        <p:tgtEl>
                                          <p:spTgt spid="3647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364760"/>
                                        </p:tgtEl>
                                        <p:attrNameLst>
                                          <p:attrName>style.visibility</p:attrName>
                                        </p:attrNameLst>
                                      </p:cBhvr>
                                      <p:to>
                                        <p:strVal val="visible"/>
                                      </p:to>
                                    </p:set>
                                    <p:anim calcmode="lin" valueType="num">
                                      <p:cBhvr>
                                        <p:cTn id="27" dur="1000" fill="hold"/>
                                        <p:tgtEl>
                                          <p:spTgt spid="364760"/>
                                        </p:tgtEl>
                                        <p:attrNameLst>
                                          <p:attrName>ppt_w</p:attrName>
                                        </p:attrNameLst>
                                      </p:cBhvr>
                                      <p:tavLst>
                                        <p:tav tm="0">
                                          <p:val>
                                            <p:fltVal val="0"/>
                                          </p:val>
                                        </p:tav>
                                        <p:tav tm="100000">
                                          <p:val>
                                            <p:strVal val="#ppt_w"/>
                                          </p:val>
                                        </p:tav>
                                      </p:tavLst>
                                    </p:anim>
                                    <p:anim calcmode="lin" valueType="num">
                                      <p:cBhvr>
                                        <p:cTn id="28" dur="1000" fill="hold"/>
                                        <p:tgtEl>
                                          <p:spTgt spid="364760"/>
                                        </p:tgtEl>
                                        <p:attrNameLst>
                                          <p:attrName>ppt_h</p:attrName>
                                        </p:attrNameLst>
                                      </p:cBhvr>
                                      <p:tavLst>
                                        <p:tav tm="0">
                                          <p:val>
                                            <p:fltVal val="0"/>
                                          </p:val>
                                        </p:tav>
                                        <p:tav tm="100000">
                                          <p:val>
                                            <p:strVal val="#ppt_h"/>
                                          </p:val>
                                        </p:tav>
                                      </p:tavLst>
                                    </p:anim>
                                    <p:anim calcmode="lin" valueType="num">
                                      <p:cBhvr>
                                        <p:cTn id="29" dur="1000" fill="hold"/>
                                        <p:tgtEl>
                                          <p:spTgt spid="364760"/>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36476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99" grpId="0" advAuto="1000" build="p"/>
      <p:bldP spid="364756" grpId="0" bldLvl="0" animBg="1"/>
      <p:bldP spid="364757" grpId="0"/>
      <p:bldP spid="364758" grpId="0"/>
      <p:bldP spid="364760"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p:cNvSpPr>
            <a:spLocks noChangeArrowheads="1"/>
          </p:cNvSpPr>
          <p:nvPr/>
        </p:nvSpPr>
        <p:spPr bwMode="auto">
          <a:xfrm>
            <a:off x="900113" y="2636838"/>
            <a:ext cx="4679950" cy="827087"/>
          </a:xfrm>
          <a:prstGeom prst="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9556" name="Text Box 4"/>
          <p:cNvSpPr txBox="1">
            <a:spLocks noChangeArrowheads="1"/>
          </p:cNvSpPr>
          <p:nvPr/>
        </p:nvSpPr>
        <p:spPr bwMode="auto">
          <a:xfrm>
            <a:off x="978552" y="2095500"/>
            <a:ext cx="503237"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latin typeface="Consolas" panose="020B0609020204030204" pitchFamily="49" charset="0"/>
                <a:cs typeface="Consolas" panose="020B0609020204030204" pitchFamily="49" charset="0"/>
              </a:rPr>
              <a:t>0</a:t>
            </a:r>
            <a:endParaRPr lang="en-US" altLang="zh-CN" sz="2000">
              <a:solidFill>
                <a:srgbClr val="3333FF"/>
              </a:solidFill>
              <a:latin typeface="Consolas" panose="020B0609020204030204" pitchFamily="49" charset="0"/>
              <a:cs typeface="Consolas" panose="020B0609020204030204" pitchFamily="49" charset="0"/>
            </a:endParaRPr>
          </a:p>
        </p:txBody>
      </p:sp>
      <p:sp>
        <p:nvSpPr>
          <p:cNvPr id="279557" name="Text Box 5"/>
          <p:cNvSpPr txBox="1">
            <a:spLocks noChangeArrowheads="1"/>
          </p:cNvSpPr>
          <p:nvPr/>
        </p:nvSpPr>
        <p:spPr bwMode="auto">
          <a:xfrm>
            <a:off x="1643042" y="2095500"/>
            <a:ext cx="503237"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latin typeface="Consolas" panose="020B0609020204030204" pitchFamily="49" charset="0"/>
                <a:cs typeface="Consolas" panose="020B0609020204030204" pitchFamily="49" charset="0"/>
              </a:rPr>
              <a:t>1</a:t>
            </a:r>
            <a:endParaRPr lang="en-US" altLang="zh-CN" sz="2000">
              <a:solidFill>
                <a:srgbClr val="3333FF"/>
              </a:solidFill>
              <a:latin typeface="Consolas" panose="020B0609020204030204" pitchFamily="49" charset="0"/>
              <a:cs typeface="Consolas" panose="020B0609020204030204" pitchFamily="49" charset="0"/>
            </a:endParaRPr>
          </a:p>
        </p:txBody>
      </p:sp>
      <p:sp>
        <p:nvSpPr>
          <p:cNvPr id="279558" name="Text Box 6"/>
          <p:cNvSpPr txBox="1">
            <a:spLocks noChangeArrowheads="1"/>
          </p:cNvSpPr>
          <p:nvPr/>
        </p:nvSpPr>
        <p:spPr bwMode="auto">
          <a:xfrm>
            <a:off x="1042988" y="2789238"/>
            <a:ext cx="504825" cy="523220"/>
          </a:xfrm>
          <a:prstGeom prst="rect">
            <a:avLst/>
          </a:prstGeom>
          <a:noFill/>
          <a:ln w="9525">
            <a:noFill/>
            <a:miter lim="800000"/>
          </a:ln>
          <a:effectLst/>
        </p:spPr>
        <p:txBody>
          <a:bodyPr>
            <a:spAutoFit/>
          </a:bodyPr>
          <a:lstStyle/>
          <a:p>
            <a:pPr algn="l"/>
            <a:r>
              <a:rPr lang="en-US" altLang="zh-CN" sz="280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anose="020B0609020204030204" pitchFamily="49" charset="0"/>
                <a:cs typeface="Consolas" panose="020B0609020204030204" pitchFamily="49" charset="0"/>
              </a:rPr>
              <a:t>1</a:t>
            </a:r>
            <a:endParaRPr lang="en-US" altLang="zh-CN" sz="2800" baseline="-2500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anose="020B0609020204030204" pitchFamily="49" charset="0"/>
              <a:cs typeface="Consolas" panose="020B0609020204030204" pitchFamily="49" charset="0"/>
            </a:endParaRPr>
          </a:p>
        </p:txBody>
      </p:sp>
      <p:sp>
        <p:nvSpPr>
          <p:cNvPr id="279559" name="Text Box 7"/>
          <p:cNvSpPr txBox="1">
            <a:spLocks noChangeArrowheads="1"/>
          </p:cNvSpPr>
          <p:nvPr/>
        </p:nvSpPr>
        <p:spPr bwMode="auto">
          <a:xfrm>
            <a:off x="1714480" y="2827338"/>
            <a:ext cx="504825" cy="400110"/>
          </a:xfrm>
          <a:prstGeom prst="rect">
            <a:avLst/>
          </a:prstGeom>
          <a:noFill/>
          <a:ln w="9525">
            <a:noFill/>
            <a:miter lim="800000"/>
          </a:ln>
          <a:effectLst/>
        </p:spPr>
        <p:txBody>
          <a:bodyPr>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2</a:t>
            </a:r>
            <a:endParaRPr lang="en-US" altLang="zh-CN" baseline="-25000">
              <a:solidFill>
                <a:srgbClr val="FF00FF"/>
              </a:solidFill>
              <a:latin typeface="Consolas" panose="020B0609020204030204" pitchFamily="49" charset="0"/>
              <a:cs typeface="Consolas" panose="020B0609020204030204" pitchFamily="49" charset="0"/>
            </a:endParaRPr>
          </a:p>
        </p:txBody>
      </p:sp>
      <p:sp>
        <p:nvSpPr>
          <p:cNvPr id="279560" name="Text Box 8"/>
          <p:cNvSpPr txBox="1">
            <a:spLocks noChangeArrowheads="1"/>
          </p:cNvSpPr>
          <p:nvPr/>
        </p:nvSpPr>
        <p:spPr bwMode="auto">
          <a:xfrm>
            <a:off x="3059113" y="2827338"/>
            <a:ext cx="504825" cy="400110"/>
          </a:xfrm>
          <a:prstGeom prst="rect">
            <a:avLst/>
          </a:prstGeom>
          <a:noFill/>
          <a:ln w="9525">
            <a:noFill/>
            <a:miter lim="800000"/>
          </a:ln>
          <a:effectLst/>
        </p:spPr>
        <p:txBody>
          <a:bodyPr>
            <a:spAutoFit/>
          </a:bodyPr>
          <a:lstStyle/>
          <a:p>
            <a:pPr algn="l">
              <a:spcBef>
                <a:spcPct val="50000"/>
              </a:spcBef>
            </a:pPr>
            <a:r>
              <a:rPr lang="en-US" altLang="zh-CN" dirty="0">
                <a:solidFill>
                  <a:srgbClr val="FF00FF"/>
                </a:solidFill>
                <a:latin typeface="Consolas" panose="020B0609020204030204" pitchFamily="49" charset="0"/>
                <a:cs typeface="Consolas" panose="020B0609020204030204" pitchFamily="49" charset="0"/>
              </a:rPr>
              <a:t>2</a:t>
            </a:r>
            <a:endParaRPr lang="en-US" altLang="zh-CN" baseline="-25000" dirty="0">
              <a:solidFill>
                <a:srgbClr val="FF00FF"/>
              </a:solidFill>
              <a:latin typeface="Consolas" panose="020B0609020204030204" pitchFamily="49" charset="0"/>
              <a:cs typeface="Consolas" panose="020B0609020204030204" pitchFamily="49" charset="0"/>
            </a:endParaRPr>
          </a:p>
        </p:txBody>
      </p:sp>
      <p:sp>
        <p:nvSpPr>
          <p:cNvPr id="279562" name="Text Box 10"/>
          <p:cNvSpPr txBox="1">
            <a:spLocks noChangeArrowheads="1"/>
          </p:cNvSpPr>
          <p:nvPr/>
        </p:nvSpPr>
        <p:spPr bwMode="auto">
          <a:xfrm>
            <a:off x="4465638" y="2827338"/>
            <a:ext cx="504825" cy="400110"/>
          </a:xfrm>
          <a:prstGeom prst="rect">
            <a:avLst/>
          </a:prstGeom>
          <a:noFill/>
          <a:ln w="9525">
            <a:noFill/>
            <a:miter lim="800000"/>
          </a:ln>
          <a:effectLst/>
        </p:spPr>
        <p:txBody>
          <a:bodyPr>
            <a:spAutoFit/>
          </a:bodyPr>
          <a:lstStyle/>
          <a:p>
            <a:pPr algn="l">
              <a:spcBef>
                <a:spcPct val="50000"/>
              </a:spcBef>
            </a:pPr>
            <a:r>
              <a:rPr lang="en-US" altLang="zh-CN" dirty="0">
                <a:solidFill>
                  <a:srgbClr val="FF00FF"/>
                </a:solidFill>
                <a:latin typeface="Consolas" panose="020B0609020204030204" pitchFamily="49" charset="0"/>
                <a:cs typeface="Consolas" panose="020B0609020204030204" pitchFamily="49" charset="0"/>
              </a:rPr>
              <a:t>2</a:t>
            </a:r>
            <a:endParaRPr lang="en-US" altLang="zh-CN" baseline="-25000" dirty="0">
              <a:solidFill>
                <a:srgbClr val="FF00FF"/>
              </a:solidFill>
              <a:latin typeface="Consolas" panose="020B0609020204030204" pitchFamily="49" charset="0"/>
              <a:cs typeface="Consolas" panose="020B0609020204030204" pitchFamily="49" charset="0"/>
            </a:endParaRPr>
          </a:p>
        </p:txBody>
      </p:sp>
      <p:sp>
        <p:nvSpPr>
          <p:cNvPr id="279563" name="Text Box 11"/>
          <p:cNvSpPr txBox="1">
            <a:spLocks noChangeArrowheads="1"/>
          </p:cNvSpPr>
          <p:nvPr/>
        </p:nvSpPr>
        <p:spPr bwMode="auto">
          <a:xfrm>
            <a:off x="900112" y="1484313"/>
            <a:ext cx="7958168" cy="430887"/>
          </a:xfrm>
          <a:prstGeom prst="rect">
            <a:avLst/>
          </a:prstGeom>
          <a:noFill/>
          <a:ln w="9525">
            <a:noFill/>
            <a:miter lim="800000"/>
          </a:ln>
          <a:effectLst/>
        </p:spPr>
        <p:txBody>
          <a:bodyPr wrap="square">
            <a:spAutoFit/>
          </a:bodyPr>
          <a:lstStyle/>
          <a:p>
            <a:pPr algn="l">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删除所有</a:t>
            </a:r>
            <a:r>
              <a:rPr lang="en-US" altLang="zh-CN" sz="2200" i="1" dirty="0">
                <a:latin typeface="Consolas" panose="020B0609020204030204" pitchFamily="49" charset="0"/>
                <a:ea typeface="楷体" panose="02010609060101010101" pitchFamily="49" charset="-122"/>
                <a:cs typeface="Consolas" panose="020B0609020204030204" pitchFamily="49" charset="0"/>
              </a:rPr>
              <a:t>x</a:t>
            </a:r>
            <a:r>
              <a:rPr lang="en-US" altLang="zh-CN" sz="2200" dirty="0">
                <a:latin typeface="Consolas" panose="020B0609020204030204" pitchFamily="49" charset="0"/>
                <a:ea typeface="楷体" panose="02010609060101010101" pitchFamily="49" charset="-122"/>
                <a:cs typeface="Consolas" panose="020B0609020204030204" pitchFamily="49" charset="0"/>
              </a:rPr>
              <a:t>=2</a:t>
            </a:r>
            <a:r>
              <a:rPr lang="zh-CN" altLang="en-US" sz="2200">
                <a:latin typeface="Consolas" panose="020B0609020204030204" pitchFamily="49" charset="0"/>
                <a:ea typeface="楷体" panose="02010609060101010101" pitchFamily="49" charset="-122"/>
                <a:cs typeface="Consolas" panose="020B0609020204030204" pitchFamily="49" charset="0"/>
              </a:rPr>
              <a:t>的元素（</a:t>
            </a:r>
            <a:r>
              <a:rPr lang="en-US" altLang="zh-CN" sz="2200" i="1">
                <a:latin typeface="Consolas" panose="020B0609020204030204" pitchFamily="49" charset="0"/>
                <a:ea typeface="楷体" panose="02010609060101010101" pitchFamily="49" charset="-122"/>
                <a:cs typeface="Consolas" panose="020B0609020204030204" pitchFamily="49" charset="0"/>
              </a:rPr>
              <a:t>k</a:t>
            </a:r>
            <a:r>
              <a:rPr lang="zh-CN" altLang="en-US" sz="2200">
                <a:latin typeface="Consolas" panose="020B0609020204030204" pitchFamily="49" charset="0"/>
                <a:ea typeface="楷体" panose="02010609060101010101" pitchFamily="49" charset="-122"/>
                <a:cs typeface="Consolas" panose="020B0609020204030204" pitchFamily="49" charset="0"/>
              </a:rPr>
              <a:t>记录保留的元素个数，初值</a:t>
            </a:r>
            <a:r>
              <a:rPr lang="en-US" altLang="zh-CN" sz="2200">
                <a:latin typeface="Consolas" panose="020B0609020204030204" pitchFamily="49" charset="0"/>
                <a:ea typeface="楷体" panose="02010609060101010101" pitchFamily="49" charset="-122"/>
                <a:cs typeface="Consolas" panose="020B0609020204030204" pitchFamily="49" charset="0"/>
              </a:rPr>
              <a:t>=0</a:t>
            </a:r>
            <a:r>
              <a:rPr lang="zh-CN" altLang="en-US" sz="220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79564" name="Text Box 12"/>
          <p:cNvSpPr txBox="1">
            <a:spLocks noChangeArrowheads="1"/>
          </p:cNvSpPr>
          <p:nvPr/>
        </p:nvSpPr>
        <p:spPr bwMode="auto">
          <a:xfrm>
            <a:off x="2339975" y="2095500"/>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latin typeface="Consolas" panose="020B0609020204030204" pitchFamily="49" charset="0"/>
                <a:cs typeface="Consolas" panose="020B0609020204030204" pitchFamily="49" charset="0"/>
              </a:rPr>
              <a:t>2</a:t>
            </a:r>
            <a:endParaRPr lang="en-US" altLang="zh-CN" sz="2000">
              <a:solidFill>
                <a:srgbClr val="3333FF"/>
              </a:solidFill>
              <a:latin typeface="Consolas" panose="020B0609020204030204" pitchFamily="49" charset="0"/>
              <a:cs typeface="Consolas" panose="020B0609020204030204" pitchFamily="49" charset="0"/>
            </a:endParaRPr>
          </a:p>
        </p:txBody>
      </p:sp>
      <p:sp>
        <p:nvSpPr>
          <p:cNvPr id="279565" name="Text Box 13"/>
          <p:cNvSpPr txBox="1">
            <a:spLocks noChangeArrowheads="1"/>
          </p:cNvSpPr>
          <p:nvPr/>
        </p:nvSpPr>
        <p:spPr bwMode="auto">
          <a:xfrm>
            <a:off x="2946400" y="2095500"/>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latin typeface="Consolas" panose="020B0609020204030204" pitchFamily="49" charset="0"/>
                <a:cs typeface="Consolas" panose="020B0609020204030204" pitchFamily="49" charset="0"/>
              </a:rPr>
              <a:t>3</a:t>
            </a:r>
            <a:endParaRPr lang="en-US" altLang="zh-CN" sz="2000">
              <a:solidFill>
                <a:srgbClr val="3333FF"/>
              </a:solidFill>
              <a:latin typeface="Consolas" panose="020B0609020204030204" pitchFamily="49" charset="0"/>
              <a:cs typeface="Consolas" panose="020B0609020204030204" pitchFamily="49" charset="0"/>
            </a:endParaRPr>
          </a:p>
        </p:txBody>
      </p:sp>
      <p:sp>
        <p:nvSpPr>
          <p:cNvPr id="279566" name="Text Box 14"/>
          <p:cNvSpPr txBox="1">
            <a:spLocks noChangeArrowheads="1"/>
          </p:cNvSpPr>
          <p:nvPr/>
        </p:nvSpPr>
        <p:spPr bwMode="auto">
          <a:xfrm>
            <a:off x="3686172" y="2095500"/>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latin typeface="Consolas" panose="020B0609020204030204" pitchFamily="49" charset="0"/>
                <a:cs typeface="Consolas" panose="020B0609020204030204" pitchFamily="49" charset="0"/>
              </a:rPr>
              <a:t>4</a:t>
            </a:r>
            <a:endParaRPr lang="en-US" altLang="zh-CN" sz="2000">
              <a:solidFill>
                <a:srgbClr val="3333FF"/>
              </a:solidFill>
              <a:latin typeface="Consolas" panose="020B0609020204030204" pitchFamily="49" charset="0"/>
              <a:cs typeface="Consolas" panose="020B0609020204030204" pitchFamily="49" charset="0"/>
            </a:endParaRPr>
          </a:p>
        </p:txBody>
      </p:sp>
      <p:sp>
        <p:nvSpPr>
          <p:cNvPr id="279567" name="Text Box 15"/>
          <p:cNvSpPr txBox="1">
            <a:spLocks noChangeArrowheads="1"/>
          </p:cNvSpPr>
          <p:nvPr/>
        </p:nvSpPr>
        <p:spPr bwMode="auto">
          <a:xfrm>
            <a:off x="4356100" y="2095500"/>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latin typeface="Consolas" panose="020B0609020204030204" pitchFamily="49" charset="0"/>
                <a:cs typeface="Consolas" panose="020B0609020204030204" pitchFamily="49" charset="0"/>
              </a:rPr>
              <a:t>5</a:t>
            </a:r>
            <a:endParaRPr lang="en-US" altLang="zh-CN" sz="2000">
              <a:solidFill>
                <a:srgbClr val="3333FF"/>
              </a:solidFill>
              <a:latin typeface="Consolas" panose="020B0609020204030204" pitchFamily="49" charset="0"/>
              <a:cs typeface="Consolas" panose="020B0609020204030204" pitchFamily="49" charset="0"/>
            </a:endParaRPr>
          </a:p>
        </p:txBody>
      </p:sp>
      <p:sp>
        <p:nvSpPr>
          <p:cNvPr id="279568" name="Text Box 16"/>
          <p:cNvSpPr txBox="1">
            <a:spLocks noChangeArrowheads="1"/>
          </p:cNvSpPr>
          <p:nvPr/>
        </p:nvSpPr>
        <p:spPr bwMode="auto">
          <a:xfrm>
            <a:off x="1403351" y="4303671"/>
            <a:ext cx="3240087" cy="400110"/>
          </a:xfrm>
          <a:prstGeom prst="rect">
            <a:avLst/>
          </a:prstGeom>
          <a:noFill/>
          <a:ln w="9525">
            <a:noFill/>
            <a:miter lim="800000"/>
          </a:ln>
          <a:effectLst/>
        </p:spPr>
        <p:txBody>
          <a:bodyPr>
            <a:spAutoFit/>
          </a:bodyPr>
          <a:lstStyle/>
          <a:p>
            <a:pPr algn="l">
              <a:spcBef>
                <a:spcPct val="50000"/>
              </a:spcBef>
            </a:pPr>
            <a:r>
              <a:rPr lang="en-US" altLang="zh-CN" i="1">
                <a:latin typeface="Consolas" panose="020B0609020204030204" pitchFamily="49" charset="0"/>
                <a:cs typeface="Consolas" panose="020B0609020204030204" pitchFamily="49" charset="0"/>
              </a:rPr>
              <a:t>k</a:t>
            </a:r>
            <a:r>
              <a:rPr lang="en-US" altLang="zh-CN">
                <a:latin typeface="Consolas" panose="020B0609020204030204" pitchFamily="49" charset="0"/>
                <a:cs typeface="Consolas" panose="020B0609020204030204" pitchFamily="49" charset="0"/>
              </a:rPr>
              <a:t>=3</a:t>
            </a:r>
            <a:r>
              <a:rPr lang="zh-CN" altLang="en-US">
                <a:latin typeface="Consolas" panose="020B0609020204030204" pitchFamily="49" charset="0"/>
                <a:cs typeface="Consolas" panose="020B0609020204030204" pitchFamily="49" charset="0"/>
              </a:rPr>
              <a:t>，</a:t>
            </a:r>
            <a:r>
              <a:rPr lang="en-US" altLang="zh-CN">
                <a:latin typeface="Consolas" panose="020B0609020204030204" pitchFamily="49" charset="0"/>
                <a:cs typeface="Consolas" panose="020B0609020204030204" pitchFamily="49" charset="0"/>
              </a:rPr>
              <a:t>L</a:t>
            </a:r>
            <a:r>
              <a:rPr lang="en-US" altLang="zh-CN">
                <a:latin typeface="Consolas" panose="020B0609020204030204" pitchFamily="49" charset="0"/>
                <a:ea typeface="宋体" panose="02010600030101010101" pitchFamily="2" charset="-122"/>
                <a:cs typeface="Consolas" panose="020B0609020204030204" pitchFamily="49" charset="0"/>
              </a:rPr>
              <a:t>-</a:t>
            </a:r>
            <a:r>
              <a:rPr lang="en-US" altLang="zh-CN" dirty="0">
                <a:latin typeface="Consolas" panose="020B0609020204030204" pitchFamily="49" charset="0"/>
                <a:cs typeface="Consolas" panose="020B0609020204030204" pitchFamily="49" charset="0"/>
              </a:rPr>
              <a:t>&gt;length=</a:t>
            </a:r>
            <a:r>
              <a:rPr lang="en-US" altLang="zh-CN" i="1" dirty="0">
                <a:latin typeface="Consolas" panose="020B0609020204030204" pitchFamily="49" charset="0"/>
                <a:cs typeface="Consolas" panose="020B0609020204030204" pitchFamily="49" charset="0"/>
              </a:rPr>
              <a:t>k</a:t>
            </a:r>
            <a:r>
              <a:rPr lang="en-US" altLang="zh-CN" dirty="0">
                <a:latin typeface="Consolas" panose="020B0609020204030204" pitchFamily="49" charset="0"/>
                <a:cs typeface="Consolas" panose="020B0609020204030204" pitchFamily="49" charset="0"/>
              </a:rPr>
              <a:t>=3</a:t>
            </a:r>
            <a:endParaRPr lang="en-US" altLang="zh-CN" baseline="-25000" dirty="0">
              <a:latin typeface="Consolas" panose="020B0609020204030204" pitchFamily="49" charset="0"/>
              <a:cs typeface="Consolas" panose="020B0609020204030204" pitchFamily="49" charset="0"/>
            </a:endParaRPr>
          </a:p>
        </p:txBody>
      </p:sp>
      <p:sp>
        <p:nvSpPr>
          <p:cNvPr id="279569" name="Text Box 17"/>
          <p:cNvSpPr txBox="1">
            <a:spLocks noChangeArrowheads="1"/>
          </p:cNvSpPr>
          <p:nvPr/>
        </p:nvSpPr>
        <p:spPr bwMode="auto">
          <a:xfrm>
            <a:off x="2414588" y="2789238"/>
            <a:ext cx="504825" cy="519112"/>
          </a:xfrm>
          <a:prstGeom prst="rect">
            <a:avLst/>
          </a:prstGeom>
          <a:solidFill>
            <a:schemeClr val="accent3">
              <a:lumMod val="20000"/>
              <a:lumOff val="80000"/>
            </a:schemeClr>
          </a:solidFill>
          <a:ln w="9525">
            <a:noFill/>
            <a:miter lim="800000"/>
          </a:ln>
          <a:effectLst/>
        </p:spPr>
        <p:txBody>
          <a:bodyPr>
            <a:spAutoFit/>
          </a:bodyPr>
          <a:lstStyle/>
          <a:p>
            <a:pPr algn="l">
              <a:spcBef>
                <a:spcPct val="50000"/>
              </a:spcBef>
            </a:pPr>
            <a:r>
              <a:rPr lang="en-US" altLang="zh-CN" sz="2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anose="020B0609020204030204" pitchFamily="49" charset="0"/>
                <a:ea typeface="+mj-ea"/>
                <a:cs typeface="Consolas" panose="020B0609020204030204" pitchFamily="49" charset="0"/>
              </a:rPr>
              <a:t>1</a:t>
            </a:r>
            <a:endParaRPr lang="en-US" altLang="zh-CN" sz="2800" baseline="-25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anose="020B0609020204030204" pitchFamily="49" charset="0"/>
              <a:ea typeface="+mj-ea"/>
              <a:cs typeface="Consolas" panose="020B0609020204030204" pitchFamily="49" charset="0"/>
            </a:endParaRPr>
          </a:p>
        </p:txBody>
      </p:sp>
      <p:sp>
        <p:nvSpPr>
          <p:cNvPr id="279570" name="Text Box 18"/>
          <p:cNvSpPr txBox="1">
            <a:spLocks noChangeArrowheads="1"/>
          </p:cNvSpPr>
          <p:nvPr/>
        </p:nvSpPr>
        <p:spPr bwMode="auto">
          <a:xfrm>
            <a:off x="179388" y="476250"/>
            <a:ext cx="7129462" cy="587441"/>
          </a:xfrm>
          <a:prstGeom prst="rect">
            <a:avLst/>
          </a:prstGeom>
          <a:solidFill>
            <a:srgbClr val="6600CC"/>
          </a:solidFill>
          <a:ln w="28575" algn="ctr">
            <a:noFill/>
            <a:miter lim="800000"/>
          </a:ln>
          <a:effectLst>
            <a:prstShdw prst="shdw17" dist="17961" dir="2700000">
              <a:srgbClr val="6600CC">
                <a:gamma/>
                <a:shade val="60000"/>
                <a:invGamma/>
              </a:srgbClr>
            </a:prstShdw>
          </a:effectLst>
        </p:spPr>
        <p:txBody>
          <a:bodyPr lIns="162000" tIns="108000" rIns="162000" bIns="108000">
            <a:spAutoFit/>
          </a:bodyPr>
          <a:lstStyle/>
          <a:p>
            <a:r>
              <a:rPr lang="zh-CN" altLang="en-US" sz="2400" dirty="0">
                <a:solidFill>
                  <a:schemeClr val="bg1"/>
                </a:solidFill>
                <a:latin typeface="Consolas" panose="020B0609020204030204" pitchFamily="49" charset="0"/>
                <a:ea typeface="楷体" panose="02010609060101010101" pitchFamily="49" charset="-122"/>
                <a:cs typeface="Consolas" panose="020B0609020204030204" pitchFamily="49" charset="0"/>
              </a:rPr>
              <a:t>删除顺序表中所有值为</a:t>
            </a:r>
            <a:r>
              <a:rPr lang="en-US" altLang="zh-CN" sz="2400" i="1" dirty="0">
                <a:solidFill>
                  <a:schemeClr val="bg1"/>
                </a:solidFill>
                <a:latin typeface="Consolas" panose="020B0609020204030204" pitchFamily="49" charset="0"/>
                <a:ea typeface="楷体" panose="02010609060101010101" pitchFamily="49" charset="-122"/>
                <a:cs typeface="Consolas" panose="020B0609020204030204" pitchFamily="49" charset="0"/>
              </a:rPr>
              <a:t>x</a:t>
            </a:r>
            <a:r>
              <a:rPr lang="zh-CN" altLang="en-US" sz="2400" dirty="0">
                <a:solidFill>
                  <a:schemeClr val="bg1"/>
                </a:solidFill>
                <a:latin typeface="Consolas" panose="020B0609020204030204" pitchFamily="49" charset="0"/>
                <a:ea typeface="楷体" panose="02010609060101010101" pitchFamily="49" charset="-122"/>
                <a:cs typeface="Consolas" panose="020B0609020204030204" pitchFamily="49" charset="0"/>
              </a:rPr>
              <a:t>的元素（方法</a:t>
            </a:r>
            <a:r>
              <a:rPr lang="en-US" altLang="zh-CN" sz="2400" dirty="0">
                <a:solidFill>
                  <a:schemeClr val="bg1"/>
                </a:solidFill>
                <a:latin typeface="Consolas" panose="020B0609020204030204" pitchFamily="49" charset="0"/>
                <a:ea typeface="楷体" panose="02010609060101010101" pitchFamily="49" charset="-122"/>
                <a:cs typeface="Consolas" panose="020B0609020204030204" pitchFamily="49" charset="0"/>
              </a:rPr>
              <a:t>1</a:t>
            </a:r>
            <a:r>
              <a:rPr lang="zh-CN" altLang="en-US" sz="2400" dirty="0">
                <a:solidFill>
                  <a:schemeClr val="bg1"/>
                </a:solidFill>
                <a:latin typeface="Consolas" panose="020B0609020204030204" pitchFamily="49" charset="0"/>
                <a:ea typeface="楷体" panose="02010609060101010101" pitchFamily="49" charset="-122"/>
                <a:cs typeface="Consolas" panose="020B0609020204030204" pitchFamily="49" charset="0"/>
              </a:rPr>
              <a:t>）演示</a:t>
            </a:r>
            <a:endParaRPr lang="zh-CN" altLang="en-US" sz="2400" dirty="0">
              <a:latin typeface="Consolas" panose="020B0609020204030204" pitchFamily="49" charset="0"/>
              <a:ea typeface="楷体" panose="02010609060101010101" pitchFamily="49" charset="-122"/>
              <a:cs typeface="Consolas" panose="020B0609020204030204" pitchFamily="49" charset="0"/>
            </a:endParaRPr>
          </a:p>
        </p:txBody>
      </p:sp>
      <p:sp>
        <p:nvSpPr>
          <p:cNvPr id="279571" name="Rectangle 19"/>
          <p:cNvSpPr>
            <a:spLocks noChangeArrowheads="1"/>
          </p:cNvSpPr>
          <p:nvPr/>
        </p:nvSpPr>
        <p:spPr bwMode="auto">
          <a:xfrm>
            <a:off x="6227763" y="2636838"/>
            <a:ext cx="1441450" cy="792162"/>
          </a:xfrm>
          <a:prstGeom prst="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9572" name="Text Box 20"/>
          <p:cNvSpPr txBox="1">
            <a:spLocks noChangeArrowheads="1"/>
          </p:cNvSpPr>
          <p:nvPr/>
        </p:nvSpPr>
        <p:spPr bwMode="auto">
          <a:xfrm>
            <a:off x="6516688" y="2205038"/>
            <a:ext cx="1055708" cy="307777"/>
          </a:xfrm>
          <a:prstGeom prst="rect">
            <a:avLst/>
          </a:prstGeom>
          <a:noFill/>
          <a:ln w="9525">
            <a:noFill/>
            <a:miter lim="800000"/>
          </a:ln>
          <a:effectLst/>
        </p:spPr>
        <p:txBody>
          <a:bodyPr wrap="square" lIns="0" tIns="0" rIns="0" bIns="0">
            <a:spAutoFit/>
          </a:bodyPr>
          <a:lstStyle/>
          <a:p>
            <a:pPr algn="l">
              <a:spcBef>
                <a:spcPct val="50000"/>
              </a:spcBef>
            </a:pPr>
            <a:r>
              <a:rPr lang="en-US" altLang="zh-CN" sz="2000">
                <a:latin typeface="Consolas" panose="020B0609020204030204" pitchFamily="49" charset="0"/>
                <a:cs typeface="Consolas" panose="020B0609020204030204" pitchFamily="49" charset="0"/>
              </a:rPr>
              <a:t>length</a:t>
            </a:r>
            <a:endParaRPr lang="en-US" altLang="zh-CN" sz="2000">
              <a:latin typeface="Consolas" panose="020B0609020204030204" pitchFamily="49" charset="0"/>
              <a:cs typeface="Consolas" panose="020B0609020204030204" pitchFamily="49" charset="0"/>
            </a:endParaRPr>
          </a:p>
        </p:txBody>
      </p:sp>
      <p:sp>
        <p:nvSpPr>
          <p:cNvPr id="279573" name="Text Box 21"/>
          <p:cNvSpPr txBox="1">
            <a:spLocks noChangeArrowheads="1"/>
          </p:cNvSpPr>
          <p:nvPr/>
        </p:nvSpPr>
        <p:spPr bwMode="auto">
          <a:xfrm>
            <a:off x="6588125" y="2857500"/>
            <a:ext cx="719138" cy="307777"/>
          </a:xfrm>
          <a:prstGeom prst="rect">
            <a:avLst/>
          </a:prstGeom>
          <a:noFill/>
          <a:ln w="9525">
            <a:noFill/>
            <a:miter lim="800000"/>
          </a:ln>
          <a:effectLst/>
        </p:spPr>
        <p:txBody>
          <a:bodyPr lIns="0" tIns="0" rIns="0" bIns="0">
            <a:spAutoFit/>
          </a:bodyPr>
          <a:lstStyle/>
          <a:p>
            <a:pPr>
              <a:spcBef>
                <a:spcPct val="50000"/>
              </a:spcBef>
            </a:pPr>
            <a:r>
              <a:rPr lang="en-US" altLang="zh-CN">
                <a:latin typeface="Consolas" panose="020B0609020204030204" pitchFamily="49" charset="0"/>
                <a:cs typeface="Consolas" panose="020B0609020204030204" pitchFamily="49" charset="0"/>
              </a:rPr>
              <a:t>6</a:t>
            </a:r>
            <a:endParaRPr lang="en-US" altLang="zh-CN">
              <a:latin typeface="Consolas" panose="020B0609020204030204" pitchFamily="49" charset="0"/>
              <a:cs typeface="Consolas" panose="020B0609020204030204" pitchFamily="49" charset="0"/>
            </a:endParaRPr>
          </a:p>
        </p:txBody>
      </p:sp>
      <p:sp>
        <p:nvSpPr>
          <p:cNvPr id="279574" name="Text Box 22"/>
          <p:cNvSpPr txBox="1">
            <a:spLocks noChangeArrowheads="1"/>
          </p:cNvSpPr>
          <p:nvPr/>
        </p:nvSpPr>
        <p:spPr bwMode="auto">
          <a:xfrm>
            <a:off x="6588125" y="2857496"/>
            <a:ext cx="719138" cy="307777"/>
          </a:xfrm>
          <a:prstGeom prst="rect">
            <a:avLst/>
          </a:prstGeom>
          <a:solidFill>
            <a:schemeClr val="accent3">
              <a:lumMod val="20000"/>
              <a:lumOff val="80000"/>
            </a:schemeClr>
          </a:solidFill>
          <a:ln w="9525">
            <a:noFill/>
            <a:miter lim="800000"/>
          </a:ln>
          <a:effectLst/>
        </p:spPr>
        <p:txBody>
          <a:bodyPr lIns="0" tIns="0" rIns="0" bIns="0">
            <a:spAutoFit/>
          </a:bodyPr>
          <a:lstStyle/>
          <a:p>
            <a:pPr>
              <a:spcBef>
                <a:spcPct val="50000"/>
              </a:spcBef>
            </a:pPr>
            <a:r>
              <a:rPr lang="en-US" altLang="zh-CN" dirty="0">
                <a:latin typeface="Consolas" panose="020B0609020204030204" pitchFamily="49" charset="0"/>
                <a:cs typeface="Consolas" panose="020B0609020204030204" pitchFamily="49" charset="0"/>
              </a:rPr>
              <a:t>3</a:t>
            </a:r>
            <a:endParaRPr lang="en-US" altLang="zh-CN" dirty="0">
              <a:latin typeface="Consolas" panose="020B0609020204030204" pitchFamily="49" charset="0"/>
              <a:cs typeface="Consolas" panose="020B0609020204030204" pitchFamily="49" charset="0"/>
            </a:endParaRPr>
          </a:p>
        </p:txBody>
      </p:sp>
      <p:sp>
        <p:nvSpPr>
          <p:cNvPr id="279575" name="Text Box 23"/>
          <p:cNvSpPr txBox="1">
            <a:spLocks noChangeArrowheads="1"/>
          </p:cNvSpPr>
          <p:nvPr/>
        </p:nvSpPr>
        <p:spPr bwMode="auto">
          <a:xfrm>
            <a:off x="3348038" y="4857760"/>
            <a:ext cx="1944687" cy="400110"/>
          </a:xfrm>
          <a:prstGeom prst="rect">
            <a:avLst/>
          </a:prstGeom>
          <a:noFill/>
          <a:ln w="9525">
            <a:noFill/>
            <a:miter lim="800000"/>
          </a:ln>
          <a:effectLst/>
        </p:spPr>
        <p:txBody>
          <a:bodyPr>
            <a:spAutoFit/>
          </a:bodyPr>
          <a:lstStyle/>
          <a:p>
            <a:pPr algn="l">
              <a:spcBef>
                <a:spcPct val="50000"/>
              </a:spcBef>
            </a:pPr>
            <a:r>
              <a:rPr lang="zh-CN" altLang="en-US" dirty="0">
                <a:solidFill>
                  <a:srgbClr val="FF00FF"/>
                </a:solidFill>
                <a:latin typeface="Consolas" panose="020B0609020204030204" pitchFamily="49" charset="0"/>
                <a:ea typeface="黑体" panose="02010609060101010101" pitchFamily="49" charset="-122"/>
                <a:cs typeface="Consolas" panose="020B0609020204030204" pitchFamily="49" charset="0"/>
              </a:rPr>
              <a:t>删除完成</a:t>
            </a:r>
            <a:endParaRPr lang="zh-CN" altLang="en-US" dirty="0">
              <a:solidFill>
                <a:srgbClr val="FF00FF"/>
              </a:solidFill>
              <a:latin typeface="Consolas" panose="020B0609020204030204" pitchFamily="49" charset="0"/>
              <a:ea typeface="黑体" panose="02010609060101010101" pitchFamily="49" charset="-122"/>
              <a:cs typeface="Consolas" panose="020B0609020204030204" pitchFamily="49" charset="0"/>
            </a:endParaRPr>
          </a:p>
        </p:txBody>
      </p:sp>
      <p:sp>
        <p:nvSpPr>
          <p:cNvPr id="279561" name="Text Box 9"/>
          <p:cNvSpPr txBox="1">
            <a:spLocks noChangeArrowheads="1"/>
          </p:cNvSpPr>
          <p:nvPr/>
        </p:nvSpPr>
        <p:spPr bwMode="auto">
          <a:xfrm>
            <a:off x="3744913" y="2801938"/>
            <a:ext cx="504825" cy="519112"/>
          </a:xfrm>
          <a:prstGeom prst="rect">
            <a:avLst/>
          </a:prstGeom>
          <a:solidFill>
            <a:schemeClr val="accent3">
              <a:lumMod val="20000"/>
              <a:lumOff val="80000"/>
            </a:schemeClr>
          </a:solidFill>
          <a:ln w="9525">
            <a:noFill/>
            <a:miter lim="800000"/>
          </a:ln>
          <a:effectLst/>
        </p:spPr>
        <p:txBody>
          <a:bodyPr>
            <a:spAutoFit/>
          </a:bodyPr>
          <a:lstStyle/>
          <a:p>
            <a:pPr algn="l">
              <a:spcBef>
                <a:spcPct val="50000"/>
              </a:spcBef>
            </a:pPr>
            <a:r>
              <a:rPr lang="en-US" altLang="zh-CN" sz="2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anose="020B0609020204030204" pitchFamily="49" charset="0"/>
                <a:cs typeface="Consolas" panose="020B0609020204030204" pitchFamily="49" charset="0"/>
              </a:rPr>
              <a:t>3</a:t>
            </a:r>
            <a:endParaRPr lang="en-US" altLang="zh-CN" sz="2800" baseline="-25000" dirty="0">
              <a:solidFill>
                <a:srgbClr val="FF00FF"/>
              </a:solidFill>
              <a:latin typeface="Consolas" panose="020B0609020204030204" pitchFamily="49" charset="0"/>
              <a:cs typeface="Consolas" panose="020B0609020204030204" pitchFamily="49" charset="0"/>
            </a:endParaRPr>
          </a:p>
        </p:txBody>
      </p:sp>
      <p:sp>
        <p:nvSpPr>
          <p:cNvPr id="28" name="TextBox 27"/>
          <p:cNvSpPr txBox="1"/>
          <p:nvPr/>
        </p:nvSpPr>
        <p:spPr>
          <a:xfrm>
            <a:off x="1214414" y="3714752"/>
            <a:ext cx="1000132" cy="400110"/>
          </a:xfrm>
          <a:prstGeom prst="rect">
            <a:avLst/>
          </a:prstGeom>
          <a:solidFill>
            <a:schemeClr val="bg1"/>
          </a:solidFill>
        </p:spPr>
        <p:txBody>
          <a:bodyPr wrap="square" rtlCol="0">
            <a:spAutoFit/>
          </a:bodyPr>
          <a:lstStyle/>
          <a:p>
            <a:r>
              <a:rPr lang="en-US" altLang="zh-CN" i="1">
                <a:latin typeface="Consolas" panose="020B0609020204030204" pitchFamily="49" charset="0"/>
                <a:cs typeface="Consolas" panose="020B0609020204030204" pitchFamily="49" charset="0"/>
              </a:rPr>
              <a:t>k</a:t>
            </a:r>
            <a:r>
              <a:rPr lang="en-US" altLang="zh-CN">
                <a:latin typeface="Consolas" panose="020B0609020204030204" pitchFamily="49" charset="0"/>
                <a:cs typeface="Consolas" panose="020B0609020204030204" pitchFamily="49" charset="0"/>
              </a:rPr>
              <a:t>=0</a:t>
            </a:r>
            <a:endParaRPr lang="zh-CN" altLang="en-US" dirty="0">
              <a:latin typeface="Consolas" panose="020B0609020204030204" pitchFamily="49" charset="0"/>
              <a:cs typeface="Consolas" panose="020B0609020204030204" pitchFamily="49" charset="0"/>
            </a:endParaRPr>
          </a:p>
        </p:txBody>
      </p:sp>
      <p:sp>
        <p:nvSpPr>
          <p:cNvPr id="23" name="TextBox 22"/>
          <p:cNvSpPr txBox="1"/>
          <p:nvPr/>
        </p:nvSpPr>
        <p:spPr>
          <a:xfrm>
            <a:off x="1214414" y="3714752"/>
            <a:ext cx="1000132" cy="400110"/>
          </a:xfrm>
          <a:prstGeom prst="rect">
            <a:avLst/>
          </a:prstGeom>
          <a:solidFill>
            <a:schemeClr val="bg1"/>
          </a:solidFill>
        </p:spPr>
        <p:txBody>
          <a:bodyPr wrap="square" rtlCol="0">
            <a:spAutoFit/>
          </a:bodyPr>
          <a:lstStyle/>
          <a:p>
            <a:r>
              <a:rPr lang="en-US" altLang="zh-CN" i="1" dirty="0">
                <a:latin typeface="Consolas" panose="020B0609020204030204" pitchFamily="49" charset="0"/>
                <a:cs typeface="Consolas" panose="020B0609020204030204" pitchFamily="49" charset="0"/>
              </a:rPr>
              <a:t>k</a:t>
            </a:r>
            <a:r>
              <a:rPr lang="en-US" altLang="zh-CN" dirty="0">
                <a:latin typeface="Consolas" panose="020B0609020204030204" pitchFamily="49" charset="0"/>
                <a:cs typeface="Consolas" panose="020B0609020204030204" pitchFamily="49" charset="0"/>
              </a:rPr>
              <a:t>=1</a:t>
            </a:r>
            <a:endParaRPr lang="zh-CN" altLang="en-US" dirty="0">
              <a:latin typeface="Consolas" panose="020B0609020204030204" pitchFamily="49" charset="0"/>
              <a:cs typeface="Consolas" panose="020B0609020204030204" pitchFamily="49" charset="0"/>
            </a:endParaRPr>
          </a:p>
        </p:txBody>
      </p:sp>
      <p:sp>
        <p:nvSpPr>
          <p:cNvPr id="24" name="TextBox 23"/>
          <p:cNvSpPr txBox="1"/>
          <p:nvPr/>
        </p:nvSpPr>
        <p:spPr>
          <a:xfrm>
            <a:off x="1214414" y="3714752"/>
            <a:ext cx="1000132" cy="400110"/>
          </a:xfrm>
          <a:prstGeom prst="rect">
            <a:avLst/>
          </a:prstGeom>
          <a:solidFill>
            <a:schemeClr val="bg1"/>
          </a:solidFill>
        </p:spPr>
        <p:txBody>
          <a:bodyPr wrap="square" rtlCol="0">
            <a:spAutoFit/>
          </a:bodyPr>
          <a:lstStyle/>
          <a:p>
            <a:r>
              <a:rPr lang="en-US" altLang="zh-CN" i="1" dirty="0">
                <a:latin typeface="Consolas" panose="020B0609020204030204" pitchFamily="49" charset="0"/>
                <a:cs typeface="Consolas" panose="020B0609020204030204" pitchFamily="49" charset="0"/>
              </a:rPr>
              <a:t>k</a:t>
            </a:r>
            <a:r>
              <a:rPr lang="en-US" altLang="zh-CN" dirty="0">
                <a:latin typeface="Consolas" panose="020B0609020204030204" pitchFamily="49" charset="0"/>
                <a:cs typeface="Consolas" panose="020B0609020204030204" pitchFamily="49" charset="0"/>
              </a:rPr>
              <a:t>=2</a:t>
            </a:r>
            <a:endParaRPr lang="zh-CN" altLang="en-US" dirty="0">
              <a:latin typeface="Consolas" panose="020B0609020204030204" pitchFamily="49" charset="0"/>
              <a:cs typeface="Consolas" panose="020B0609020204030204" pitchFamily="49" charset="0"/>
            </a:endParaRPr>
          </a:p>
        </p:txBody>
      </p:sp>
      <p:sp>
        <p:nvSpPr>
          <p:cNvPr id="25" name="TextBox 24"/>
          <p:cNvSpPr txBox="1"/>
          <p:nvPr/>
        </p:nvSpPr>
        <p:spPr>
          <a:xfrm>
            <a:off x="1214414" y="3714752"/>
            <a:ext cx="1000132" cy="400110"/>
          </a:xfrm>
          <a:prstGeom prst="rect">
            <a:avLst/>
          </a:prstGeom>
          <a:solidFill>
            <a:schemeClr val="bg1"/>
          </a:solidFill>
        </p:spPr>
        <p:txBody>
          <a:bodyPr wrap="square" rtlCol="0">
            <a:spAutoFit/>
          </a:bodyPr>
          <a:lstStyle/>
          <a:p>
            <a:r>
              <a:rPr lang="en-US" altLang="zh-CN" i="1" dirty="0">
                <a:latin typeface="Consolas" panose="020B0609020204030204" pitchFamily="49" charset="0"/>
                <a:cs typeface="Consolas" panose="020B0609020204030204" pitchFamily="49" charset="0"/>
              </a:rPr>
              <a:t>k</a:t>
            </a:r>
            <a:r>
              <a:rPr lang="en-US" altLang="zh-CN" dirty="0">
                <a:latin typeface="Consolas" panose="020B0609020204030204" pitchFamily="49" charset="0"/>
                <a:cs typeface="Consolas" panose="020B0609020204030204" pitchFamily="49" charset="0"/>
              </a:rPr>
              <a:t>=3</a:t>
            </a:r>
            <a:endParaRPr lang="zh-CN" altLang="en-US" dirty="0">
              <a:latin typeface="Consolas" panose="020B0609020204030204" pitchFamily="49" charset="0"/>
              <a:cs typeface="Consolas" panose="020B0609020204030204" pitchFamily="49" charset="0"/>
            </a:endParaRPr>
          </a:p>
        </p:txBody>
      </p:sp>
      <p:sp>
        <p:nvSpPr>
          <p:cNvPr id="30" name="TextBox 29"/>
          <p:cNvSpPr txBox="1"/>
          <p:nvPr/>
        </p:nvSpPr>
        <p:spPr>
          <a:xfrm>
            <a:off x="642910" y="5572140"/>
            <a:ext cx="4000528" cy="400110"/>
          </a:xfrm>
          <a:prstGeom prst="rect">
            <a:avLst/>
          </a:prstGeom>
          <a:noFill/>
        </p:spPr>
        <p:txBody>
          <a:bodyPr wrap="square" rtlCol="0">
            <a:spAutoFit/>
          </a:bodyPr>
          <a:lstStyle/>
          <a:p>
            <a:pPr algn="l"/>
            <a:r>
              <a:rPr lang="zh-CN" altLang="en-US">
                <a:solidFill>
                  <a:srgbClr val="FF0000"/>
                </a:solidFill>
                <a:latin typeface="微软雅黑" panose="020B0503020204020204" pitchFamily="34" charset="-122"/>
                <a:ea typeface="微软雅黑" panose="020B0503020204020204" pitchFamily="34" charset="-122"/>
              </a:rPr>
              <a:t>以整体</a:t>
            </a:r>
            <a:r>
              <a:rPr lang="zh-CN" altLang="en-US">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建立顺序表算法为基础！</a:t>
            </a:r>
            <a:endParaRPr lang="zh-CN" altLang="en-US">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79558"/>
                                        </p:tgtEl>
                                      </p:cBhvr>
                                    </p:animEffect>
                                    <p:animScale>
                                      <p:cBhvr>
                                        <p:cTn id="7" dur="250" autoRev="1" fill="hold"/>
                                        <p:tgtEl>
                                          <p:spTgt spid="27955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1" nodeType="clickEffect">
                                  <p:stCondLst>
                                    <p:cond delay="0"/>
                                  </p:stCondLst>
                                  <p:childTnLst>
                                    <p:animMotion origin="layout" path="M 0.00139 0.00879 C 0.00364 0.00555 0.0118 0.00231 0.01527 -0.01297 C 0.01875 -0.02824 0.02691 -0.0706 0.02222 -0.08334 C 0.01753 -0.09607 -0.00886 -0.10324 -0.0125 -0.08889 C -0.01615 -0.07454 -0.00261 -0.01597 3.33333E-6 0.00324 " pathEditMode="relative" rAng="0" ptsTypes="aaaaa">
                                      <p:cBhvr>
                                        <p:cTn id="11" dur="2000" fill="hold"/>
                                        <p:tgtEl>
                                          <p:spTgt spid="279558"/>
                                        </p:tgtEl>
                                        <p:attrNameLst>
                                          <p:attrName>ppt_x</p:attrName>
                                          <p:attrName>ppt_y</p:attrName>
                                        </p:attrNameLst>
                                      </p:cBhvr>
                                      <p:rCtr x="400" y="-5600"/>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1" nodeType="clickEffect">
                                  <p:stCondLst>
                                    <p:cond delay="0"/>
                                  </p:stCondLst>
                                  <p:childTnLst>
                                    <p:animEffect transition="out" filter="fade">
                                      <p:cBhvr>
                                        <p:cTn id="19" dur="500" tmFilter="0, 0; .2, .5; .8, .5; 1, 0"/>
                                        <p:tgtEl>
                                          <p:spTgt spid="279559"/>
                                        </p:tgtEl>
                                      </p:cBhvr>
                                    </p:animEffect>
                                    <p:animScale>
                                      <p:cBhvr>
                                        <p:cTn id="20" dur="250" autoRev="1" fill="hold"/>
                                        <p:tgtEl>
                                          <p:spTgt spid="279559"/>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279569"/>
                                        </p:tgtEl>
                                      </p:cBhvr>
                                    </p:animEffect>
                                    <p:animScale>
                                      <p:cBhvr>
                                        <p:cTn id="25" dur="250" autoRev="1" fill="hold"/>
                                        <p:tgtEl>
                                          <p:spTgt spid="279569"/>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1" nodeType="clickEffect">
                                  <p:stCondLst>
                                    <p:cond delay="0"/>
                                  </p:stCondLst>
                                  <p:childTnLst>
                                    <p:animMotion origin="layout" path="M 3.33333E-6 -4.44444E-6 C 0.00833 -0.03333 0.01684 -0.06643 0.00694 -0.08148 C -0.00295 -0.09652 -0.04462 -0.10463 -0.05973 -0.09074 C -0.07483 -0.07685 -0.07848 -0.01736 -0.08334 0.00186 " pathEditMode="relative" rAng="0" ptsTypes="aaaa">
                                      <p:cBhvr>
                                        <p:cTn id="29" dur="2000" fill="hold"/>
                                        <p:tgtEl>
                                          <p:spTgt spid="279569"/>
                                        </p:tgtEl>
                                        <p:attrNameLst>
                                          <p:attrName>ppt_x</p:attrName>
                                          <p:attrName>ppt_y</p:attrName>
                                        </p:attrNameLst>
                                      </p:cBhvr>
                                      <p:rCtr x="-3300" y="-5100"/>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grpId="0" nodeType="clickEffect">
                                  <p:stCondLst>
                                    <p:cond delay="0"/>
                                  </p:stCondLst>
                                  <p:childTnLst>
                                    <p:animEffect transition="out" filter="fade">
                                      <p:cBhvr>
                                        <p:cTn id="37" dur="500" tmFilter="0, 0; .2, .5; .8, .5; 1, 0"/>
                                        <p:tgtEl>
                                          <p:spTgt spid="279560"/>
                                        </p:tgtEl>
                                      </p:cBhvr>
                                    </p:animEffect>
                                    <p:animScale>
                                      <p:cBhvr>
                                        <p:cTn id="38" dur="250" autoRev="1" fill="hold"/>
                                        <p:tgtEl>
                                          <p:spTgt spid="279560"/>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279561"/>
                                        </p:tgtEl>
                                      </p:cBhvr>
                                    </p:animEffect>
                                    <p:animScale>
                                      <p:cBhvr>
                                        <p:cTn id="43" dur="250" autoRev="1" fill="hold"/>
                                        <p:tgtEl>
                                          <p:spTgt spid="279561"/>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grpId="1" nodeType="clickEffect">
                                  <p:stCondLst>
                                    <p:cond delay="0"/>
                                  </p:stCondLst>
                                  <p:childTnLst>
                                    <p:animMotion origin="layout" path="M 0 0 C 0.00556 -0.02454 0.01111 -0.04907 0.00417 -0.06667 C -0.00278 -0.08426 -0.02135 -0.10301 -0.04167 -0.10555 C -0.06198 -0.1081 -0.10017 -0.09907 -0.11806 -0.08148 C -0.13594 -0.06389 -0.14236 -0.03194 -0.14861 0 " pathEditMode="relative" ptsTypes="aaaaA">
                                      <p:cBhvr>
                                        <p:cTn id="47" dur="2000" fill="hold"/>
                                        <p:tgtEl>
                                          <p:spTgt spid="279561"/>
                                        </p:tgtEl>
                                        <p:attrNameLst>
                                          <p:attrName>ppt_x</p:attrName>
                                          <p:attrName>ppt_y</p:attrName>
                                        </p:attrNameLst>
                                      </p:cBhvr>
                                    </p:animMotion>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grpId="0" nodeType="clickEffect">
                                  <p:stCondLst>
                                    <p:cond delay="0"/>
                                  </p:stCondLst>
                                  <p:childTnLst>
                                    <p:animEffect transition="out" filter="fade">
                                      <p:cBhvr>
                                        <p:cTn id="55" dur="500" tmFilter="0, 0; .2, .5; .8, .5; 1, 0"/>
                                        <p:tgtEl>
                                          <p:spTgt spid="279562"/>
                                        </p:tgtEl>
                                      </p:cBhvr>
                                    </p:animEffect>
                                    <p:animScale>
                                      <p:cBhvr>
                                        <p:cTn id="56" dur="250" autoRev="1" fill="hold"/>
                                        <p:tgtEl>
                                          <p:spTgt spid="279562"/>
                                        </p:tgtEl>
                                      </p:cBhvr>
                                      <p:by x="105000" y="105000"/>
                                    </p:animScale>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956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7957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79575"/>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grpId="0" nodeType="after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8" grpId="0" bldLvl="0" animBg="1"/>
      <p:bldP spid="279558" grpId="1" bldLvl="0" animBg="1"/>
      <p:bldP spid="279559" grpId="1" bldLvl="0" animBg="1"/>
      <p:bldP spid="279560" grpId="0" bldLvl="0" animBg="1"/>
      <p:bldP spid="279562" grpId="0" bldLvl="0" animBg="1"/>
      <p:bldP spid="279568" grpId="0" bldLvl="0" animBg="1"/>
      <p:bldP spid="279569" grpId="0" bldLvl="0" animBg="1"/>
      <p:bldP spid="279569" grpId="1" bldLvl="0" animBg="1"/>
      <p:bldP spid="279574" grpId="0" bldLvl="0" animBg="1"/>
      <p:bldP spid="279575" grpId="0" bldLvl="0" animBg="1"/>
      <p:bldP spid="279561" grpId="0" bldLvl="0" animBg="1"/>
      <p:bldP spid="279561" grpId="1" bldLvl="0" animBg="1"/>
      <p:bldP spid="23" grpId="0" bldLvl="0" animBg="1"/>
      <p:bldP spid="24" grpId="0" bldLvl="0" animBg="1"/>
      <p:bldP spid="25" grpId="0" bldLvl="0" animBg="1"/>
      <p:bldP spid="3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179388" y="333375"/>
            <a:ext cx="8280400" cy="457200"/>
          </a:xfrm>
          <a:prstGeom prst="rect">
            <a:avLst/>
          </a:prstGeom>
          <a:noFill/>
          <a:ln w="9525">
            <a:noFill/>
            <a:miter lim="800000"/>
          </a:ln>
          <a:effectLst/>
        </p:spPr>
        <p:txBody>
          <a:bodyPr>
            <a:spAutoFit/>
          </a:bodyPr>
          <a:lstStyle/>
          <a:p>
            <a:pPr algn="l"/>
            <a:r>
              <a:rPr lang="zh-CN" altLang="en-US" sz="2400" dirty="0">
                <a:latin typeface="楷体" panose="02010609060101010101" pitchFamily="49" charset="-122"/>
                <a:ea typeface="楷体" panose="02010609060101010101" pitchFamily="49" charset="-122"/>
              </a:rPr>
              <a:t>对应的算法如下：</a:t>
            </a:r>
            <a:endParaRPr lang="zh-CN" altLang="en-US" sz="2400" dirty="0">
              <a:latin typeface="楷体" panose="02010609060101010101" pitchFamily="49" charset="-122"/>
              <a:ea typeface="楷体" panose="02010609060101010101" pitchFamily="49" charset="-122"/>
            </a:endParaRPr>
          </a:p>
        </p:txBody>
      </p:sp>
      <p:sp>
        <p:nvSpPr>
          <p:cNvPr id="268291" name="Text Box 3"/>
          <p:cNvSpPr txBox="1">
            <a:spLocks noChangeArrowheads="1"/>
          </p:cNvSpPr>
          <p:nvPr/>
        </p:nvSpPr>
        <p:spPr bwMode="auto">
          <a:xfrm>
            <a:off x="285720" y="1000108"/>
            <a:ext cx="8064500" cy="369331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void </a:t>
            </a:r>
            <a:r>
              <a:rPr lang="en-US" altLang="zh-CN" sz="1800" err="1">
                <a:solidFill>
                  <a:srgbClr val="FF3300"/>
                </a:solidFill>
                <a:latin typeface="Consolas" panose="020B0609020204030204" pitchFamily="49" charset="0"/>
                <a:ea typeface="仿宋" panose="02010609060101010101" charset="-122"/>
                <a:cs typeface="Consolas" panose="020B0609020204030204" pitchFamily="49" charset="0"/>
              </a:rPr>
              <a:t>delnode1</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a:t>
            </a:r>
            <a:r>
              <a:rPr lang="en-US" altLang="zh-CN" sz="1800" err="1">
                <a:solidFill>
                  <a:srgbClr val="0000FF"/>
                </a:solidFill>
                <a:latin typeface="Consolas" panose="020B0609020204030204" pitchFamily="49" charset="0"/>
                <a:ea typeface="仿宋" panose="02010609060101010101" charset="-122"/>
                <a:cs typeface="Consolas" panose="020B0609020204030204" pitchFamily="49" charset="0"/>
              </a:rPr>
              <a:t>SqList</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*&amp;L</a:t>
            </a:r>
            <a:r>
              <a:rPr lang="zh-CN" altLang="en-US" sz="1800">
                <a:solidFill>
                  <a:srgbClr val="0000FF"/>
                </a:solidFill>
                <a:latin typeface="Consolas" panose="020B0609020204030204" pitchFamily="49" charset="0"/>
                <a:ea typeface="仿宋" panose="02010609060101010101"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ElemType </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x)</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int k=0</a:t>
            </a:r>
            <a:r>
              <a:rPr lang="zh-CN" altLang="en-US" sz="1800">
                <a:solidFill>
                  <a:srgbClr val="0000FF"/>
                </a:solidFill>
                <a:latin typeface="Consolas" panose="020B0609020204030204" pitchFamily="49" charset="0"/>
                <a:ea typeface="仿宋" panose="02010609060101010101"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i;		</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k</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记录值不等于</a:t>
            </a:r>
            <a:r>
              <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x</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的元素个数</a:t>
            </a:r>
            <a:endPar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for (i=0;i&lt;L-&gt;</a:t>
            </a:r>
            <a:r>
              <a:rPr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length;i</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if (L-</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&gt;data[</a:t>
            </a:r>
            <a:r>
              <a:rPr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charset="-122"/>
                <a:cs typeface="Consolas" panose="020B0609020204030204" pitchFamily="49" charset="0"/>
              </a:rPr>
              <a:t>x</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若当前元素不</a:t>
            </a:r>
            <a:r>
              <a:rPr lang="zh-CN" altLang="en-US" sz="1800">
                <a:solidFill>
                  <a:srgbClr val="00B0F0"/>
                </a:solidFill>
                <a:latin typeface="Consolas" panose="020B0609020204030204" pitchFamily="49" charset="0"/>
                <a:ea typeface="仿宋" panose="02010609060101010101" charset="-122"/>
                <a:cs typeface="Consolas" panose="020B0609020204030204" pitchFamily="49" charset="0"/>
              </a:rPr>
              <a:t>为</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x</a:t>
            </a:r>
            <a:r>
              <a:rPr lang="zh-CN" altLang="en-US" sz="1800">
                <a:solidFill>
                  <a:srgbClr val="00B0F0"/>
                </a:solidFill>
                <a:latin typeface="Consolas" panose="020B0609020204030204" pitchFamily="49" charset="0"/>
                <a:ea typeface="仿宋" panose="02010609060101010101" charset="-122"/>
                <a:cs typeface="Consolas" panose="020B0609020204030204" pitchFamily="49" charset="0"/>
              </a:rPr>
              <a:t>，将其插入</a:t>
            </a:r>
            <a:r>
              <a:rPr lang="en-US" altLang="zh-CN" sz="1800" i="1">
                <a:solidFill>
                  <a:srgbClr val="00B0F0"/>
                </a:solidFill>
                <a:latin typeface="Consolas" panose="020B0609020204030204" pitchFamily="49" charset="0"/>
                <a:ea typeface="仿宋" panose="02010609060101010101" charset="-122"/>
                <a:cs typeface="Consolas" panose="020B0609020204030204" pitchFamily="49" charset="0"/>
              </a:rPr>
              <a:t>A</a:t>
            </a:r>
            <a:r>
              <a:rPr lang="zh-CN" altLang="en-US" sz="1800">
                <a:solidFill>
                  <a:srgbClr val="00B0F0"/>
                </a:solidFill>
                <a:latin typeface="Consolas" panose="020B0609020204030204" pitchFamily="49" charset="0"/>
                <a:ea typeface="仿宋" panose="02010609060101010101"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L-</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&gt;</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data[k]=L-</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&gt;data[</a:t>
            </a:r>
            <a:r>
              <a:rPr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k</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6600CC"/>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不等于</a:t>
            </a:r>
            <a:r>
              <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x</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的元素增</a:t>
            </a:r>
            <a:r>
              <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1</a:t>
            </a:r>
            <a:endPar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L-</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&gt;</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length=k;		</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charset="-122"/>
                <a:cs typeface="Consolas" panose="020B0609020204030204" pitchFamily="49" charset="0"/>
              </a:rPr>
              <a:t>顺序表</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L</a:t>
            </a:r>
            <a:r>
              <a:rPr lang="zh-CN" altLang="en-US" sz="1800">
                <a:solidFill>
                  <a:srgbClr val="00B0F0"/>
                </a:solidFill>
                <a:latin typeface="Consolas" panose="020B0609020204030204" pitchFamily="49" charset="0"/>
                <a:ea typeface="仿宋" panose="02010609060101010101" charset="-122"/>
                <a:cs typeface="Consolas" panose="020B0609020204030204" pitchFamily="49" charset="0"/>
              </a:rPr>
              <a:t>的</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长度等于</a:t>
            </a:r>
            <a:r>
              <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k</a:t>
            </a:r>
            <a:endPar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2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2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829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829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829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8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323850" y="476250"/>
            <a:ext cx="8458200" cy="1534651"/>
          </a:xfrm>
          <a:prstGeom prst="rect">
            <a:avLst/>
          </a:prstGeom>
          <a:noFill/>
          <a:ln w="9525">
            <a:noFill/>
            <a:miter lim="800000"/>
          </a:ln>
          <a:effectLst/>
        </p:spPr>
        <p:txBody>
          <a:bodyPr>
            <a:spAutoFit/>
          </a:bodyPr>
          <a:lstStyle/>
          <a:p>
            <a:pPr algn="l">
              <a:lnSpc>
                <a:spcPct val="130000"/>
              </a:lnSpc>
            </a:pPr>
            <a:r>
              <a:rPr kumimoji="1" lang="en-US" altLang="zh-CN" sz="2200">
                <a:latin typeface="Consolas" panose="020B0609020204030204" pitchFamily="49" charset="0"/>
                <a:ea typeface="楷体" panose="02010609060101010101" pitchFamily="49" charset="-122"/>
                <a:cs typeface="Consolas" panose="020B0609020204030204" pitchFamily="49" charset="0"/>
              </a:rPr>
              <a:t>    </a:t>
            </a:r>
            <a:r>
              <a:rPr kumimoji="1" lang="zh-CN" altLang="en-US" sz="2200">
                <a:solidFill>
                  <a:srgbClr val="FF3300"/>
                </a:solidFill>
                <a:latin typeface="Consolas" panose="020B0609020204030204" pitchFamily="49" charset="0"/>
                <a:ea typeface="微软雅黑" panose="020B0503020204020204" pitchFamily="34" charset="-122"/>
                <a:cs typeface="Consolas" panose="020B0609020204030204" pitchFamily="49" charset="0"/>
              </a:rPr>
              <a:t>解法二（前移法）：</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用</a:t>
            </a:r>
            <a:r>
              <a:rPr kumimoji="1" lang="en-US" altLang="zh-CN" sz="2200" i="1" dirty="0">
                <a:latin typeface="Consolas" panose="020B0609020204030204" pitchFamily="49" charset="0"/>
                <a:ea typeface="楷体" panose="02010609060101010101" pitchFamily="49" charset="-122"/>
                <a:cs typeface="Consolas" panose="020B0609020204030204" pitchFamily="49" charset="0"/>
              </a:rPr>
              <a:t>k</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记录</a:t>
            </a:r>
            <a:r>
              <a:rPr kumimoji="1" lang="zh-CN" altLang="en-US" sz="2200">
                <a:latin typeface="Consolas" panose="020B0609020204030204" pitchFamily="49" charset="0"/>
                <a:ea typeface="楷体" panose="02010609060101010101" pitchFamily="49" charset="-122"/>
                <a:cs typeface="Consolas" panose="020B0609020204030204" pitchFamily="49" charset="0"/>
              </a:rPr>
              <a:t>顺序表</a:t>
            </a:r>
            <a:r>
              <a:rPr kumimoji="1" lang="en-US" altLang="zh-CN" sz="2200" i="1"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a:latin typeface="Consolas" panose="020B0609020204030204" pitchFamily="49" charset="0"/>
                <a:ea typeface="楷体" panose="02010609060101010101" pitchFamily="49" charset="-122"/>
                <a:cs typeface="Consolas" panose="020B0609020204030204" pitchFamily="49" charset="0"/>
              </a:rPr>
              <a:t>中</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等于</a:t>
            </a:r>
            <a:r>
              <a:rPr kumimoji="1" lang="en-US" altLang="zh-CN" sz="2200" i="1" dirty="0">
                <a:latin typeface="Consolas" panose="020B0609020204030204" pitchFamily="49" charset="0"/>
                <a:ea typeface="楷体" panose="02010609060101010101" pitchFamily="49" charset="-122"/>
                <a:cs typeface="Consolas" panose="020B0609020204030204" pitchFamily="49" charset="0"/>
              </a:rPr>
              <a:t>x</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的</a:t>
            </a:r>
            <a:r>
              <a:rPr kumimoji="1" lang="zh-CN" altLang="en-US" sz="2200">
                <a:latin typeface="Consolas" panose="020B0609020204030204" pitchFamily="49" charset="0"/>
                <a:ea typeface="楷体" panose="02010609060101010101" pitchFamily="49" charset="-122"/>
                <a:cs typeface="Consolas" panose="020B0609020204030204" pitchFamily="49" charset="0"/>
              </a:rPr>
              <a:t>元素个数，一边扫描</a:t>
            </a:r>
            <a:r>
              <a:rPr kumimoji="1" lang="en-US" altLang="zh-CN" sz="2200" i="1">
                <a:latin typeface="Consolas" panose="020B0609020204030204" pitchFamily="49" charset="0"/>
                <a:ea typeface="楷体" panose="02010609060101010101" pitchFamily="49" charset="-122"/>
                <a:cs typeface="Consolas" panose="020B0609020204030204" pitchFamily="49" charset="0"/>
              </a:rPr>
              <a:t>L</a:t>
            </a:r>
            <a:r>
              <a:rPr kumimoji="1" lang="zh-CN" altLang="en-US" sz="2200">
                <a:latin typeface="Consolas" panose="020B0609020204030204" pitchFamily="49" charset="0"/>
                <a:ea typeface="楷体" panose="02010609060101010101" pitchFamily="49" charset="-122"/>
                <a:cs typeface="Consolas" panose="020B0609020204030204" pitchFamily="49" charset="0"/>
              </a:rPr>
              <a:t>一边</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统计</a:t>
            </a:r>
            <a:r>
              <a:rPr kumimoji="1" lang="en-US" altLang="zh-CN" sz="2200" i="1" dirty="0">
                <a:latin typeface="Consolas" panose="020B0609020204030204" pitchFamily="49" charset="0"/>
                <a:ea typeface="楷体" panose="02010609060101010101" pitchFamily="49" charset="-122"/>
                <a:cs typeface="Consolas" panose="020B0609020204030204" pitchFamily="49" charset="0"/>
              </a:rPr>
              <a:t>k</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值。</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ct val="130000"/>
              </a:lnSpc>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a:t>
            </a:r>
            <a:r>
              <a:rPr kumimoji="1" lang="zh-CN" alt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FF0000"/>
                </a:solidFill>
                <a:latin typeface="Consolas" panose="020B0609020204030204" pitchFamily="49" charset="0"/>
                <a:ea typeface="黑体" panose="02010609060101010101" pitchFamily="49" charset="-122"/>
                <a:cs typeface="Consolas" panose="020B0609020204030204" pitchFamily="49" charset="0"/>
              </a:rPr>
              <a:t>思路：</a:t>
            </a:r>
            <a:r>
              <a:rPr kumimoji="1"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将</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不为</a:t>
            </a:r>
            <a:r>
              <a:rPr kumimoji="1" lang="en-US" altLang="zh-CN" sz="2200" i="1" dirty="0">
                <a:solidFill>
                  <a:srgbClr val="FF00FF"/>
                </a:solidFill>
                <a:latin typeface="Consolas" panose="020B0609020204030204" pitchFamily="49" charset="0"/>
                <a:ea typeface="楷体" panose="02010609060101010101" pitchFamily="49" charset="-122"/>
                <a:cs typeface="Consolas" panose="020B0609020204030204" pitchFamily="49" charset="0"/>
              </a:rPr>
              <a:t>x</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的元素前移</a:t>
            </a:r>
            <a:r>
              <a:rPr kumimoji="1" lang="en-US" altLang="zh-CN" sz="2200" i="1" dirty="0">
                <a:solidFill>
                  <a:srgbClr val="FF00FF"/>
                </a:solidFill>
                <a:latin typeface="Consolas" panose="020B0609020204030204" pitchFamily="49" charset="0"/>
                <a:ea typeface="楷体" panose="02010609060101010101" pitchFamily="49" charset="-122"/>
                <a:cs typeface="Consolas" panose="020B0609020204030204" pitchFamily="49" charset="0"/>
              </a:rPr>
              <a:t>k</a:t>
            </a:r>
            <a:r>
              <a:rPr kumimoji="1"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个位置，最后修改</a:t>
            </a:r>
            <a:r>
              <a:rPr kumimoji="1" lang="en-US" altLang="zh-CN" sz="2200" i="1">
                <a:solidFill>
                  <a:srgbClr val="FF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的</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长度。</a:t>
            </a:r>
            <a:endPar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ChangeArrowheads="1"/>
          </p:cNvSpPr>
          <p:nvPr/>
        </p:nvSpPr>
        <p:spPr bwMode="auto">
          <a:xfrm>
            <a:off x="900113" y="2447901"/>
            <a:ext cx="6118225" cy="827088"/>
          </a:xfrm>
          <a:prstGeom prst="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81603" name="Text Box 3"/>
          <p:cNvSpPr txBox="1">
            <a:spLocks noChangeArrowheads="1"/>
          </p:cNvSpPr>
          <p:nvPr/>
        </p:nvSpPr>
        <p:spPr bwMode="auto">
          <a:xfrm>
            <a:off x="928662" y="1906564"/>
            <a:ext cx="503237"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latin typeface="Consolas" panose="020B0609020204030204" pitchFamily="49" charset="0"/>
                <a:cs typeface="Consolas" panose="020B0609020204030204" pitchFamily="49" charset="0"/>
              </a:rPr>
              <a:t>0</a:t>
            </a:r>
            <a:endParaRPr lang="en-US" altLang="zh-CN" sz="2000">
              <a:solidFill>
                <a:srgbClr val="3333FF"/>
              </a:solidFill>
              <a:latin typeface="Consolas" panose="020B0609020204030204" pitchFamily="49" charset="0"/>
              <a:cs typeface="Consolas" panose="020B0609020204030204" pitchFamily="49" charset="0"/>
            </a:endParaRPr>
          </a:p>
        </p:txBody>
      </p:sp>
      <p:sp>
        <p:nvSpPr>
          <p:cNvPr id="281604" name="Text Box 4"/>
          <p:cNvSpPr txBox="1">
            <a:spLocks noChangeArrowheads="1"/>
          </p:cNvSpPr>
          <p:nvPr/>
        </p:nvSpPr>
        <p:spPr bwMode="auto">
          <a:xfrm>
            <a:off x="1620838" y="1906564"/>
            <a:ext cx="503237"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latin typeface="Consolas" panose="020B0609020204030204" pitchFamily="49" charset="0"/>
                <a:cs typeface="Consolas" panose="020B0609020204030204" pitchFamily="49" charset="0"/>
              </a:rPr>
              <a:t>1</a:t>
            </a:r>
            <a:endParaRPr lang="en-US" altLang="zh-CN" sz="2000">
              <a:solidFill>
                <a:srgbClr val="3333FF"/>
              </a:solidFill>
              <a:latin typeface="Consolas" panose="020B0609020204030204" pitchFamily="49" charset="0"/>
              <a:cs typeface="Consolas" panose="020B0609020204030204" pitchFamily="49" charset="0"/>
            </a:endParaRPr>
          </a:p>
        </p:txBody>
      </p:sp>
      <p:sp>
        <p:nvSpPr>
          <p:cNvPr id="281605" name="Text Box 5"/>
          <p:cNvSpPr txBox="1">
            <a:spLocks noChangeArrowheads="1"/>
          </p:cNvSpPr>
          <p:nvPr/>
        </p:nvSpPr>
        <p:spPr bwMode="auto">
          <a:xfrm>
            <a:off x="928662" y="2600301"/>
            <a:ext cx="504825" cy="523220"/>
          </a:xfrm>
          <a:prstGeom prst="rect">
            <a:avLst/>
          </a:prstGeom>
          <a:noFill/>
          <a:ln w="9525">
            <a:noFill/>
            <a:miter lim="800000"/>
          </a:ln>
          <a:effectLst/>
        </p:spPr>
        <p:txBody>
          <a:bodyPr>
            <a:spAutoFit/>
          </a:bodyPr>
          <a:lstStyle/>
          <a:p>
            <a:pPr algn="l"/>
            <a:r>
              <a:rPr lang="en-US" altLang="zh-CN" sz="280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anose="020B0609020204030204" pitchFamily="49" charset="0"/>
                <a:cs typeface="Consolas" panose="020B0609020204030204" pitchFamily="49" charset="0"/>
              </a:rPr>
              <a:t>1</a:t>
            </a:r>
            <a:endParaRPr lang="en-US" altLang="zh-CN" sz="2800" baseline="-2500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anose="020B0609020204030204" pitchFamily="49" charset="0"/>
              <a:cs typeface="Consolas" panose="020B0609020204030204" pitchFamily="49" charset="0"/>
            </a:endParaRPr>
          </a:p>
        </p:txBody>
      </p:sp>
      <p:sp>
        <p:nvSpPr>
          <p:cNvPr id="281606" name="Text Box 6"/>
          <p:cNvSpPr txBox="1">
            <a:spLocks noChangeArrowheads="1"/>
          </p:cNvSpPr>
          <p:nvPr/>
        </p:nvSpPr>
        <p:spPr bwMode="auto">
          <a:xfrm>
            <a:off x="1700213" y="2638401"/>
            <a:ext cx="504825" cy="400110"/>
          </a:xfrm>
          <a:prstGeom prst="rect">
            <a:avLst/>
          </a:prstGeom>
          <a:noFill/>
          <a:ln w="9525">
            <a:noFill/>
            <a:miter lim="800000"/>
          </a:ln>
          <a:effectLst/>
        </p:spPr>
        <p:txBody>
          <a:bodyPr>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2</a:t>
            </a:r>
            <a:endParaRPr lang="en-US" altLang="zh-CN" baseline="-25000">
              <a:solidFill>
                <a:srgbClr val="FF00FF"/>
              </a:solidFill>
              <a:latin typeface="Consolas" panose="020B0609020204030204" pitchFamily="49" charset="0"/>
              <a:cs typeface="Consolas" panose="020B0609020204030204" pitchFamily="49" charset="0"/>
            </a:endParaRPr>
          </a:p>
        </p:txBody>
      </p:sp>
      <p:sp>
        <p:nvSpPr>
          <p:cNvPr id="281607" name="Text Box 7"/>
          <p:cNvSpPr txBox="1">
            <a:spLocks noChangeArrowheads="1"/>
          </p:cNvSpPr>
          <p:nvPr/>
        </p:nvSpPr>
        <p:spPr bwMode="auto">
          <a:xfrm>
            <a:off x="3138481" y="2638401"/>
            <a:ext cx="504825" cy="400110"/>
          </a:xfrm>
          <a:prstGeom prst="rect">
            <a:avLst/>
          </a:prstGeom>
          <a:noFill/>
          <a:ln w="9525">
            <a:noFill/>
            <a:miter lim="800000"/>
          </a:ln>
          <a:effectLst/>
        </p:spPr>
        <p:txBody>
          <a:bodyPr>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2</a:t>
            </a:r>
            <a:endParaRPr lang="en-US" altLang="zh-CN" baseline="-25000">
              <a:solidFill>
                <a:srgbClr val="FF00FF"/>
              </a:solidFill>
              <a:latin typeface="Consolas" panose="020B0609020204030204" pitchFamily="49" charset="0"/>
              <a:cs typeface="Consolas" panose="020B0609020204030204" pitchFamily="49" charset="0"/>
            </a:endParaRPr>
          </a:p>
        </p:txBody>
      </p:sp>
      <p:sp>
        <p:nvSpPr>
          <p:cNvPr id="281608" name="Text Box 8"/>
          <p:cNvSpPr txBox="1">
            <a:spLocks noChangeArrowheads="1"/>
          </p:cNvSpPr>
          <p:nvPr/>
        </p:nvSpPr>
        <p:spPr bwMode="auto">
          <a:xfrm>
            <a:off x="3744913" y="2613001"/>
            <a:ext cx="504825" cy="519113"/>
          </a:xfrm>
          <a:prstGeom prst="rect">
            <a:avLst/>
          </a:prstGeom>
          <a:solidFill>
            <a:schemeClr val="accent3">
              <a:lumMod val="20000"/>
              <a:lumOff val="80000"/>
            </a:schemeClr>
          </a:solidFill>
          <a:ln w="9525">
            <a:noFill/>
            <a:miter lim="800000"/>
          </a:ln>
          <a:effectLst/>
        </p:spPr>
        <p:txBody>
          <a:bodyPr>
            <a:spAutoFit/>
          </a:bodyPr>
          <a:lstStyle/>
          <a:p>
            <a:pPr algn="l">
              <a:spcBef>
                <a:spcPct val="50000"/>
              </a:spcBef>
            </a:pPr>
            <a:r>
              <a:rPr lang="en-US" altLang="zh-CN" sz="2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anose="020B0609020204030204" pitchFamily="49" charset="0"/>
                <a:cs typeface="Consolas" panose="020B0609020204030204" pitchFamily="49" charset="0"/>
              </a:rPr>
              <a:t>3</a:t>
            </a:r>
            <a:endParaRPr lang="en-US" altLang="zh-CN" sz="2800" baseline="-25000" dirty="0">
              <a:solidFill>
                <a:srgbClr val="FF00FF"/>
              </a:solidFill>
              <a:latin typeface="Consolas" panose="020B0609020204030204" pitchFamily="49" charset="0"/>
              <a:cs typeface="Consolas" panose="020B0609020204030204" pitchFamily="49" charset="0"/>
            </a:endParaRPr>
          </a:p>
        </p:txBody>
      </p:sp>
      <p:sp>
        <p:nvSpPr>
          <p:cNvPr id="281609" name="Text Box 9"/>
          <p:cNvSpPr txBox="1">
            <a:spLocks noChangeArrowheads="1"/>
          </p:cNvSpPr>
          <p:nvPr/>
        </p:nvSpPr>
        <p:spPr bwMode="auto">
          <a:xfrm>
            <a:off x="4465638" y="2638401"/>
            <a:ext cx="504825" cy="400110"/>
          </a:xfrm>
          <a:prstGeom prst="rect">
            <a:avLst/>
          </a:prstGeom>
          <a:noFill/>
          <a:ln w="9525">
            <a:noFill/>
            <a:miter lim="800000"/>
          </a:ln>
          <a:effectLst/>
        </p:spPr>
        <p:txBody>
          <a:bodyPr>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2</a:t>
            </a:r>
            <a:endParaRPr lang="en-US" altLang="zh-CN" baseline="-25000">
              <a:solidFill>
                <a:srgbClr val="FF00FF"/>
              </a:solidFill>
              <a:latin typeface="Consolas" panose="020B0609020204030204" pitchFamily="49" charset="0"/>
              <a:cs typeface="Consolas" panose="020B0609020204030204" pitchFamily="49" charset="0"/>
            </a:endParaRPr>
          </a:p>
        </p:txBody>
      </p:sp>
      <p:sp>
        <p:nvSpPr>
          <p:cNvPr id="281610" name="Text Box 10"/>
          <p:cNvSpPr txBox="1">
            <a:spLocks noChangeArrowheads="1"/>
          </p:cNvSpPr>
          <p:nvPr/>
        </p:nvSpPr>
        <p:spPr bwMode="auto">
          <a:xfrm>
            <a:off x="900112" y="1295376"/>
            <a:ext cx="7458101" cy="430887"/>
          </a:xfrm>
          <a:prstGeom prst="rect">
            <a:avLst/>
          </a:prstGeom>
          <a:noFill/>
          <a:ln w="9525">
            <a:noFill/>
            <a:miter lim="800000"/>
          </a:ln>
          <a:effectLst/>
        </p:spPr>
        <p:txBody>
          <a:bodyPr wrap="square">
            <a:spAutoFit/>
          </a:bodyPr>
          <a:lstStyle/>
          <a:p>
            <a:pPr algn="l"/>
            <a:r>
              <a:rPr lang="zh-CN" altLang="en-US" sz="2200" dirty="0">
                <a:latin typeface="Consolas" panose="020B0609020204030204" pitchFamily="49" charset="0"/>
                <a:ea typeface="楷体" panose="02010609060101010101" pitchFamily="49" charset="-122"/>
                <a:cs typeface="Consolas" panose="020B0609020204030204" pitchFamily="49" charset="0"/>
              </a:rPr>
              <a:t>删除所有</a:t>
            </a:r>
            <a:r>
              <a:rPr lang="en-US" altLang="zh-CN" sz="2200" i="1" dirty="0">
                <a:latin typeface="Consolas" panose="020B0609020204030204" pitchFamily="49" charset="0"/>
                <a:ea typeface="楷体" panose="02010609060101010101" pitchFamily="49" charset="-122"/>
                <a:cs typeface="Consolas" panose="020B0609020204030204" pitchFamily="49" charset="0"/>
              </a:rPr>
              <a:t>x</a:t>
            </a:r>
            <a:r>
              <a:rPr lang="en-US" altLang="zh-CN" sz="2200" dirty="0">
                <a:latin typeface="Consolas" panose="020B0609020204030204" pitchFamily="49" charset="0"/>
                <a:ea typeface="楷体" panose="02010609060101010101" pitchFamily="49" charset="-122"/>
                <a:cs typeface="Consolas" panose="020B0609020204030204" pitchFamily="49" charset="0"/>
              </a:rPr>
              <a:t>=2</a:t>
            </a:r>
            <a:r>
              <a:rPr lang="zh-CN" altLang="en-US" sz="2200">
                <a:latin typeface="Consolas" panose="020B0609020204030204" pitchFamily="49" charset="0"/>
                <a:ea typeface="楷体" panose="02010609060101010101" pitchFamily="49" charset="-122"/>
                <a:cs typeface="Consolas" panose="020B0609020204030204" pitchFamily="49" charset="0"/>
              </a:rPr>
              <a:t>的元素（</a:t>
            </a:r>
            <a:r>
              <a:rPr lang="en-US" altLang="zh-CN" sz="2200" i="1">
                <a:latin typeface="Consolas" panose="020B0609020204030204" pitchFamily="49" charset="0"/>
                <a:ea typeface="楷体" panose="02010609060101010101" pitchFamily="49" charset="-122"/>
                <a:cs typeface="Consolas" panose="020B0609020204030204" pitchFamily="49" charset="0"/>
              </a:rPr>
              <a:t>k</a:t>
            </a:r>
            <a:r>
              <a:rPr lang="zh-CN" altLang="en-US" sz="2200">
                <a:latin typeface="Consolas" panose="020B0609020204030204" pitchFamily="49" charset="0"/>
                <a:ea typeface="楷体" panose="02010609060101010101" pitchFamily="49" charset="-122"/>
                <a:cs typeface="Consolas" panose="020B0609020204030204" pitchFamily="49" charset="0"/>
              </a:rPr>
              <a:t>记录删除的元素个数，初值</a:t>
            </a:r>
            <a:r>
              <a:rPr lang="en-US" altLang="zh-CN" sz="2200">
                <a:latin typeface="Consolas" panose="020B0609020204030204" pitchFamily="49" charset="0"/>
                <a:ea typeface="楷体" panose="02010609060101010101" pitchFamily="49" charset="-122"/>
                <a:cs typeface="Consolas" panose="020B0609020204030204" pitchFamily="49" charset="0"/>
              </a:rPr>
              <a:t>=0</a:t>
            </a:r>
            <a:r>
              <a:rPr lang="zh-CN" altLang="en-US" sz="220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81611" name="Text Box 11"/>
          <p:cNvSpPr txBox="1">
            <a:spLocks noChangeArrowheads="1"/>
          </p:cNvSpPr>
          <p:nvPr/>
        </p:nvSpPr>
        <p:spPr bwMode="auto">
          <a:xfrm>
            <a:off x="2339975" y="1906564"/>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latin typeface="Consolas" panose="020B0609020204030204" pitchFamily="49" charset="0"/>
                <a:cs typeface="Consolas" panose="020B0609020204030204" pitchFamily="49" charset="0"/>
              </a:rPr>
              <a:t>2</a:t>
            </a:r>
            <a:endParaRPr lang="en-US" altLang="zh-CN" sz="2000">
              <a:solidFill>
                <a:srgbClr val="3333FF"/>
              </a:solidFill>
              <a:latin typeface="Consolas" panose="020B0609020204030204" pitchFamily="49" charset="0"/>
              <a:cs typeface="Consolas" panose="020B0609020204030204" pitchFamily="49" charset="0"/>
            </a:endParaRPr>
          </a:p>
        </p:txBody>
      </p:sp>
      <p:sp>
        <p:nvSpPr>
          <p:cNvPr id="281612" name="Text Box 12"/>
          <p:cNvSpPr txBox="1">
            <a:spLocks noChangeArrowheads="1"/>
          </p:cNvSpPr>
          <p:nvPr/>
        </p:nvSpPr>
        <p:spPr bwMode="auto">
          <a:xfrm>
            <a:off x="3060700" y="1906564"/>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latin typeface="Consolas" panose="020B0609020204030204" pitchFamily="49" charset="0"/>
                <a:cs typeface="Consolas" panose="020B0609020204030204" pitchFamily="49" charset="0"/>
              </a:rPr>
              <a:t>3</a:t>
            </a:r>
            <a:endParaRPr lang="en-US" altLang="zh-CN" sz="2000">
              <a:solidFill>
                <a:srgbClr val="3333FF"/>
              </a:solidFill>
              <a:latin typeface="Consolas" panose="020B0609020204030204" pitchFamily="49" charset="0"/>
              <a:cs typeface="Consolas" panose="020B0609020204030204" pitchFamily="49" charset="0"/>
            </a:endParaRPr>
          </a:p>
        </p:txBody>
      </p:sp>
      <p:sp>
        <p:nvSpPr>
          <p:cNvPr id="281613" name="Text Box 13"/>
          <p:cNvSpPr txBox="1">
            <a:spLocks noChangeArrowheads="1"/>
          </p:cNvSpPr>
          <p:nvPr/>
        </p:nvSpPr>
        <p:spPr bwMode="auto">
          <a:xfrm>
            <a:off x="3711572" y="1906564"/>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latin typeface="Consolas" panose="020B0609020204030204" pitchFamily="49" charset="0"/>
                <a:cs typeface="Consolas" panose="020B0609020204030204" pitchFamily="49" charset="0"/>
              </a:rPr>
              <a:t>4</a:t>
            </a:r>
            <a:endParaRPr lang="en-US" altLang="zh-CN" sz="2000">
              <a:solidFill>
                <a:srgbClr val="3333FF"/>
              </a:solidFill>
              <a:latin typeface="Consolas" panose="020B0609020204030204" pitchFamily="49" charset="0"/>
              <a:cs typeface="Consolas" panose="020B0609020204030204" pitchFamily="49" charset="0"/>
            </a:endParaRPr>
          </a:p>
        </p:txBody>
      </p:sp>
      <p:sp>
        <p:nvSpPr>
          <p:cNvPr id="281614" name="Text Box 14"/>
          <p:cNvSpPr txBox="1">
            <a:spLocks noChangeArrowheads="1"/>
          </p:cNvSpPr>
          <p:nvPr/>
        </p:nvSpPr>
        <p:spPr bwMode="auto">
          <a:xfrm>
            <a:off x="4356100" y="1906564"/>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latin typeface="Consolas" panose="020B0609020204030204" pitchFamily="49" charset="0"/>
                <a:cs typeface="Consolas" panose="020B0609020204030204" pitchFamily="49" charset="0"/>
              </a:rPr>
              <a:t>5</a:t>
            </a:r>
            <a:endParaRPr lang="en-US" altLang="zh-CN" sz="2000">
              <a:solidFill>
                <a:srgbClr val="3333FF"/>
              </a:solidFill>
              <a:latin typeface="Consolas" panose="020B0609020204030204" pitchFamily="49" charset="0"/>
              <a:cs typeface="Consolas" panose="020B0609020204030204" pitchFamily="49" charset="0"/>
            </a:endParaRPr>
          </a:p>
        </p:txBody>
      </p:sp>
      <p:sp>
        <p:nvSpPr>
          <p:cNvPr id="281615" name="Text Box 15"/>
          <p:cNvSpPr txBox="1">
            <a:spLocks noChangeArrowheads="1"/>
          </p:cNvSpPr>
          <p:nvPr/>
        </p:nvSpPr>
        <p:spPr bwMode="auto">
          <a:xfrm>
            <a:off x="900113" y="3614742"/>
            <a:ext cx="3240087" cy="400110"/>
          </a:xfrm>
          <a:prstGeom prst="rect">
            <a:avLst/>
          </a:prstGeom>
          <a:solidFill>
            <a:schemeClr val="bg1"/>
          </a:solidFill>
          <a:ln w="9525">
            <a:noFill/>
            <a:miter lim="800000"/>
          </a:ln>
          <a:effectLst/>
        </p:spPr>
        <p:txBody>
          <a:bodyPr>
            <a:spAutoFit/>
          </a:bodyPr>
          <a:lstStyle/>
          <a:p>
            <a:pPr algn="l">
              <a:spcBef>
                <a:spcPct val="50000"/>
              </a:spcBef>
            </a:pPr>
            <a:r>
              <a:rPr lang="en-US" altLang="zh-CN" i="1">
                <a:latin typeface="Consolas" panose="020B0609020204030204" pitchFamily="49" charset="0"/>
                <a:ea typeface="楷体" panose="02010609060101010101" pitchFamily="49" charset="-122"/>
                <a:cs typeface="Consolas" panose="020B0609020204030204" pitchFamily="49" charset="0"/>
              </a:rPr>
              <a:t>k</a:t>
            </a:r>
            <a:r>
              <a:rPr lang="en-US" altLang="zh-CN">
                <a:latin typeface="Consolas" panose="020B0609020204030204" pitchFamily="49" charset="0"/>
                <a:ea typeface="楷体" panose="02010609060101010101" pitchFamily="49" charset="-122"/>
                <a:cs typeface="Consolas" panose="020B0609020204030204" pitchFamily="49" charset="0"/>
              </a:rPr>
              <a:t>=0</a:t>
            </a:r>
            <a:r>
              <a:rPr lang="zh-CN" altLang="en-US">
                <a:latin typeface="Consolas" panose="020B0609020204030204" pitchFamily="49" charset="0"/>
                <a:ea typeface="楷体" panose="02010609060101010101" pitchFamily="49" charset="-122"/>
                <a:cs typeface="Consolas" panose="020B0609020204030204" pitchFamily="49" charset="0"/>
              </a:rPr>
              <a:t>，前</a:t>
            </a:r>
            <a:r>
              <a:rPr lang="zh-CN" altLang="en-US" dirty="0">
                <a:latin typeface="Consolas" panose="020B0609020204030204" pitchFamily="49" charset="0"/>
                <a:ea typeface="楷体" panose="02010609060101010101" pitchFamily="49" charset="-122"/>
                <a:cs typeface="Consolas" panose="020B0609020204030204" pitchFamily="49" charset="0"/>
              </a:rPr>
              <a:t>移</a:t>
            </a:r>
            <a:r>
              <a:rPr lang="en-US" altLang="zh-CN" dirty="0">
                <a:latin typeface="Consolas" panose="020B0609020204030204" pitchFamily="49" charset="0"/>
                <a:ea typeface="楷体" panose="02010609060101010101" pitchFamily="49" charset="-122"/>
                <a:cs typeface="Consolas" panose="020B0609020204030204" pitchFamily="49" charset="0"/>
              </a:rPr>
              <a:t>0</a:t>
            </a:r>
            <a:r>
              <a:rPr lang="zh-CN" altLang="en-US" dirty="0">
                <a:latin typeface="Consolas" panose="020B0609020204030204" pitchFamily="49" charset="0"/>
                <a:ea typeface="楷体" panose="02010609060101010101" pitchFamily="49" charset="-122"/>
                <a:cs typeface="Consolas" panose="020B0609020204030204" pitchFamily="49" charset="0"/>
              </a:rPr>
              <a:t>个位置</a:t>
            </a:r>
            <a:endParaRPr lang="zh-CN" altLang="en-US" baseline="-25000" dirty="0">
              <a:latin typeface="Consolas" panose="020B0609020204030204" pitchFamily="49" charset="0"/>
              <a:ea typeface="楷体" panose="02010609060101010101" pitchFamily="49" charset="-122"/>
              <a:cs typeface="Consolas" panose="020B0609020204030204" pitchFamily="49" charset="0"/>
            </a:endParaRPr>
          </a:p>
        </p:txBody>
      </p:sp>
      <p:sp>
        <p:nvSpPr>
          <p:cNvPr id="281616" name="Text Box 16"/>
          <p:cNvSpPr txBox="1">
            <a:spLocks noChangeArrowheads="1"/>
          </p:cNvSpPr>
          <p:nvPr/>
        </p:nvSpPr>
        <p:spPr bwMode="auto">
          <a:xfrm>
            <a:off x="2414588" y="2613001"/>
            <a:ext cx="504825" cy="523220"/>
          </a:xfrm>
          <a:prstGeom prst="rect">
            <a:avLst/>
          </a:prstGeom>
          <a:solidFill>
            <a:schemeClr val="accent3">
              <a:lumMod val="20000"/>
              <a:lumOff val="80000"/>
            </a:schemeClr>
          </a:solidFill>
          <a:ln w="9525">
            <a:noFill/>
            <a:miter lim="800000"/>
          </a:ln>
          <a:effectLst/>
        </p:spPr>
        <p:txBody>
          <a:bodyPr>
            <a:spAutoFit/>
          </a:bodyPr>
          <a:lstStyle/>
          <a:p>
            <a:pPr algn="l"/>
            <a:r>
              <a:rPr lang="en-US" altLang="zh-CN" sz="280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anose="020B0609020204030204" pitchFamily="49" charset="0"/>
                <a:cs typeface="Consolas" panose="020B0609020204030204" pitchFamily="49" charset="0"/>
              </a:rPr>
              <a:t>1</a:t>
            </a:r>
            <a:endParaRPr lang="en-US" altLang="zh-CN" sz="2800" baseline="-2500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anose="020B0609020204030204" pitchFamily="49" charset="0"/>
              <a:cs typeface="Consolas" panose="020B0609020204030204" pitchFamily="49" charset="0"/>
            </a:endParaRPr>
          </a:p>
        </p:txBody>
      </p:sp>
      <p:sp>
        <p:nvSpPr>
          <p:cNvPr id="281617" name="Text Box 17"/>
          <p:cNvSpPr txBox="1">
            <a:spLocks noChangeArrowheads="1"/>
          </p:cNvSpPr>
          <p:nvPr/>
        </p:nvSpPr>
        <p:spPr bwMode="auto">
          <a:xfrm>
            <a:off x="900113" y="3614742"/>
            <a:ext cx="3240087" cy="400110"/>
          </a:xfrm>
          <a:prstGeom prst="rect">
            <a:avLst/>
          </a:prstGeom>
          <a:solidFill>
            <a:schemeClr val="bg1"/>
          </a:solidFill>
          <a:ln w="9525">
            <a:noFill/>
            <a:miter lim="800000"/>
          </a:ln>
          <a:effectLst/>
        </p:spPr>
        <p:txBody>
          <a:bodyPr>
            <a:spAutoFit/>
          </a:bodyPr>
          <a:lstStyle/>
          <a:p>
            <a:pPr algn="l">
              <a:spcBef>
                <a:spcPct val="50000"/>
              </a:spcBef>
            </a:pPr>
            <a:r>
              <a:rPr lang="en-US" altLang="zh-CN" i="1" dirty="0">
                <a:latin typeface="Consolas" panose="020B0609020204030204" pitchFamily="49" charset="0"/>
                <a:cs typeface="Consolas" panose="020B0609020204030204" pitchFamily="49" charset="0"/>
              </a:rPr>
              <a:t>k</a:t>
            </a:r>
            <a:r>
              <a:rPr lang="en-US" altLang="zh-CN" dirty="0">
                <a:latin typeface="Consolas" panose="020B0609020204030204" pitchFamily="49" charset="0"/>
                <a:cs typeface="Consolas" panose="020B0609020204030204" pitchFamily="49" charset="0"/>
              </a:rPr>
              <a:t>=1</a:t>
            </a:r>
            <a:endParaRPr lang="en-US" altLang="zh-CN" baseline="-25000" dirty="0">
              <a:latin typeface="Consolas" panose="020B0609020204030204" pitchFamily="49" charset="0"/>
              <a:cs typeface="Consolas" panose="020B0609020204030204" pitchFamily="49" charset="0"/>
            </a:endParaRPr>
          </a:p>
        </p:txBody>
      </p:sp>
      <p:sp>
        <p:nvSpPr>
          <p:cNvPr id="281618" name="Text Box 18"/>
          <p:cNvSpPr txBox="1">
            <a:spLocks noChangeArrowheads="1"/>
          </p:cNvSpPr>
          <p:nvPr/>
        </p:nvSpPr>
        <p:spPr bwMode="auto">
          <a:xfrm>
            <a:off x="900113" y="3614742"/>
            <a:ext cx="3240087" cy="400110"/>
          </a:xfrm>
          <a:prstGeom prst="rect">
            <a:avLst/>
          </a:prstGeom>
          <a:solidFill>
            <a:schemeClr val="bg1"/>
          </a:solidFill>
          <a:ln w="9525">
            <a:noFill/>
            <a:miter lim="800000"/>
          </a:ln>
          <a:effectLst/>
        </p:spPr>
        <p:txBody>
          <a:bodyPr>
            <a:spAutoFit/>
          </a:bodyPr>
          <a:lstStyle/>
          <a:p>
            <a:pPr algn="l">
              <a:spcBef>
                <a:spcPct val="50000"/>
              </a:spcBef>
            </a:pPr>
            <a:r>
              <a:rPr lang="en-US" altLang="zh-CN" i="1">
                <a:latin typeface="Consolas" panose="020B0609020204030204" pitchFamily="49" charset="0"/>
                <a:ea typeface="楷体" panose="02010609060101010101" pitchFamily="49" charset="-122"/>
                <a:cs typeface="Consolas" panose="020B0609020204030204" pitchFamily="49" charset="0"/>
              </a:rPr>
              <a:t>k</a:t>
            </a:r>
            <a:r>
              <a:rPr lang="en-US" altLang="zh-CN">
                <a:latin typeface="Consolas" panose="020B0609020204030204" pitchFamily="49" charset="0"/>
                <a:ea typeface="楷体" panose="02010609060101010101" pitchFamily="49" charset="-122"/>
                <a:cs typeface="Consolas" panose="020B0609020204030204" pitchFamily="49" charset="0"/>
              </a:rPr>
              <a:t>=1</a:t>
            </a:r>
            <a:r>
              <a:rPr lang="zh-CN" altLang="en-US">
                <a:latin typeface="Consolas" panose="020B0609020204030204" pitchFamily="49" charset="0"/>
                <a:ea typeface="楷体" panose="02010609060101010101" pitchFamily="49" charset="-122"/>
                <a:cs typeface="Consolas" panose="020B0609020204030204" pitchFamily="49" charset="0"/>
              </a:rPr>
              <a:t>，前</a:t>
            </a:r>
            <a:r>
              <a:rPr lang="zh-CN" altLang="en-US" dirty="0">
                <a:latin typeface="Consolas" panose="020B0609020204030204" pitchFamily="49" charset="0"/>
                <a:ea typeface="楷体" panose="02010609060101010101" pitchFamily="49" charset="-122"/>
                <a:cs typeface="Consolas" panose="020B0609020204030204" pitchFamily="49" charset="0"/>
              </a:rPr>
              <a:t>移</a:t>
            </a:r>
            <a:r>
              <a:rPr lang="en-US" altLang="zh-CN" dirty="0">
                <a:latin typeface="Consolas" panose="020B0609020204030204" pitchFamily="49" charset="0"/>
                <a:ea typeface="楷体" panose="02010609060101010101" pitchFamily="49" charset="-122"/>
                <a:cs typeface="Consolas" panose="020B0609020204030204" pitchFamily="49" charset="0"/>
              </a:rPr>
              <a:t>1</a:t>
            </a:r>
            <a:r>
              <a:rPr lang="zh-CN" altLang="en-US" dirty="0">
                <a:latin typeface="Consolas" panose="020B0609020204030204" pitchFamily="49" charset="0"/>
                <a:ea typeface="楷体" panose="02010609060101010101" pitchFamily="49" charset="-122"/>
                <a:cs typeface="Consolas" panose="020B0609020204030204" pitchFamily="49" charset="0"/>
              </a:rPr>
              <a:t>个位置</a:t>
            </a:r>
            <a:endParaRPr lang="zh-CN" altLang="en-US" baseline="-25000" dirty="0">
              <a:latin typeface="Consolas" panose="020B0609020204030204" pitchFamily="49" charset="0"/>
              <a:ea typeface="楷体" panose="02010609060101010101" pitchFamily="49" charset="-122"/>
              <a:cs typeface="Consolas" panose="020B0609020204030204" pitchFamily="49" charset="0"/>
            </a:endParaRPr>
          </a:p>
        </p:txBody>
      </p:sp>
      <p:sp>
        <p:nvSpPr>
          <p:cNvPr id="281619" name="Text Box 19"/>
          <p:cNvSpPr txBox="1">
            <a:spLocks noChangeArrowheads="1"/>
          </p:cNvSpPr>
          <p:nvPr/>
        </p:nvSpPr>
        <p:spPr bwMode="auto">
          <a:xfrm>
            <a:off x="900113" y="3614742"/>
            <a:ext cx="3240087" cy="400110"/>
          </a:xfrm>
          <a:prstGeom prst="rect">
            <a:avLst/>
          </a:prstGeom>
          <a:solidFill>
            <a:schemeClr val="bg1"/>
          </a:solidFill>
          <a:ln w="9525">
            <a:noFill/>
            <a:miter lim="800000"/>
          </a:ln>
          <a:effectLst/>
        </p:spPr>
        <p:txBody>
          <a:bodyPr>
            <a:spAutoFit/>
          </a:bodyPr>
          <a:lstStyle/>
          <a:p>
            <a:pPr algn="l">
              <a:spcBef>
                <a:spcPct val="50000"/>
              </a:spcBef>
            </a:pPr>
            <a:r>
              <a:rPr lang="en-US" altLang="zh-CN" i="1" dirty="0">
                <a:latin typeface="Consolas" panose="020B0609020204030204" pitchFamily="49" charset="0"/>
                <a:cs typeface="Consolas" panose="020B0609020204030204" pitchFamily="49" charset="0"/>
              </a:rPr>
              <a:t>k</a:t>
            </a:r>
            <a:r>
              <a:rPr lang="en-US" altLang="zh-CN" dirty="0">
                <a:latin typeface="Consolas" panose="020B0609020204030204" pitchFamily="49" charset="0"/>
                <a:cs typeface="Consolas" panose="020B0609020204030204" pitchFamily="49" charset="0"/>
              </a:rPr>
              <a:t>=2</a:t>
            </a:r>
            <a:endParaRPr lang="en-US" altLang="zh-CN" baseline="-25000" dirty="0">
              <a:latin typeface="Consolas" panose="020B0609020204030204" pitchFamily="49" charset="0"/>
              <a:cs typeface="Consolas" panose="020B0609020204030204" pitchFamily="49" charset="0"/>
            </a:endParaRPr>
          </a:p>
        </p:txBody>
      </p:sp>
      <p:sp>
        <p:nvSpPr>
          <p:cNvPr id="281620" name="Text Box 20"/>
          <p:cNvSpPr txBox="1">
            <a:spLocks noChangeArrowheads="1"/>
          </p:cNvSpPr>
          <p:nvPr/>
        </p:nvSpPr>
        <p:spPr bwMode="auto">
          <a:xfrm>
            <a:off x="900113" y="3614742"/>
            <a:ext cx="3240087" cy="400110"/>
          </a:xfrm>
          <a:prstGeom prst="rect">
            <a:avLst/>
          </a:prstGeom>
          <a:solidFill>
            <a:schemeClr val="bg1"/>
          </a:solidFill>
          <a:ln w="9525">
            <a:noFill/>
            <a:miter lim="800000"/>
          </a:ln>
          <a:effectLst/>
        </p:spPr>
        <p:txBody>
          <a:bodyPr>
            <a:spAutoFit/>
          </a:bodyPr>
          <a:lstStyle/>
          <a:p>
            <a:pPr algn="l">
              <a:spcBef>
                <a:spcPct val="50000"/>
              </a:spcBef>
            </a:pPr>
            <a:r>
              <a:rPr lang="en-US" altLang="zh-CN" i="1">
                <a:latin typeface="Consolas" panose="020B0609020204030204" pitchFamily="49" charset="0"/>
                <a:ea typeface="楷体" panose="02010609060101010101" pitchFamily="49" charset="-122"/>
                <a:cs typeface="Consolas" panose="020B0609020204030204" pitchFamily="49" charset="0"/>
              </a:rPr>
              <a:t>k</a:t>
            </a:r>
            <a:r>
              <a:rPr lang="en-US" altLang="zh-CN">
                <a:latin typeface="Consolas" panose="020B0609020204030204" pitchFamily="49" charset="0"/>
                <a:ea typeface="楷体" panose="02010609060101010101" pitchFamily="49" charset="-122"/>
                <a:cs typeface="Consolas" panose="020B0609020204030204" pitchFamily="49" charset="0"/>
              </a:rPr>
              <a:t>=2</a:t>
            </a:r>
            <a:r>
              <a:rPr lang="zh-CN" altLang="en-US">
                <a:latin typeface="Consolas" panose="020B0609020204030204" pitchFamily="49" charset="0"/>
                <a:ea typeface="楷体" panose="02010609060101010101" pitchFamily="49" charset="-122"/>
                <a:cs typeface="Consolas" panose="020B0609020204030204" pitchFamily="49" charset="0"/>
              </a:rPr>
              <a:t>，前</a:t>
            </a:r>
            <a:r>
              <a:rPr lang="zh-CN" altLang="en-US" dirty="0">
                <a:latin typeface="Consolas" panose="020B0609020204030204" pitchFamily="49" charset="0"/>
                <a:ea typeface="楷体" panose="02010609060101010101" pitchFamily="49" charset="-122"/>
                <a:cs typeface="Consolas" panose="020B0609020204030204" pitchFamily="49" charset="0"/>
              </a:rPr>
              <a:t>移</a:t>
            </a:r>
            <a:r>
              <a:rPr lang="en-US" altLang="zh-CN" dirty="0">
                <a:latin typeface="Consolas" panose="020B0609020204030204" pitchFamily="49" charset="0"/>
                <a:ea typeface="楷体" panose="02010609060101010101" pitchFamily="49" charset="-122"/>
                <a:cs typeface="Consolas" panose="020B0609020204030204" pitchFamily="49" charset="0"/>
              </a:rPr>
              <a:t>2</a:t>
            </a:r>
            <a:r>
              <a:rPr lang="zh-CN" altLang="en-US" dirty="0">
                <a:latin typeface="Consolas" panose="020B0609020204030204" pitchFamily="49" charset="0"/>
                <a:ea typeface="楷体" panose="02010609060101010101" pitchFamily="49" charset="-122"/>
                <a:cs typeface="Consolas" panose="020B0609020204030204" pitchFamily="49" charset="0"/>
              </a:rPr>
              <a:t>个位置</a:t>
            </a:r>
            <a:endParaRPr lang="zh-CN" altLang="en-US" baseline="-25000" dirty="0">
              <a:latin typeface="Consolas" panose="020B0609020204030204" pitchFamily="49" charset="0"/>
              <a:ea typeface="楷体" panose="02010609060101010101" pitchFamily="49" charset="-122"/>
              <a:cs typeface="Consolas" panose="020B0609020204030204" pitchFamily="49" charset="0"/>
            </a:endParaRPr>
          </a:p>
        </p:txBody>
      </p:sp>
      <p:sp>
        <p:nvSpPr>
          <p:cNvPr id="281621" name="Text Box 21"/>
          <p:cNvSpPr txBox="1">
            <a:spLocks noChangeArrowheads="1"/>
          </p:cNvSpPr>
          <p:nvPr/>
        </p:nvSpPr>
        <p:spPr bwMode="auto">
          <a:xfrm>
            <a:off x="900113" y="3614742"/>
            <a:ext cx="3240087" cy="400110"/>
          </a:xfrm>
          <a:prstGeom prst="rect">
            <a:avLst/>
          </a:prstGeom>
          <a:solidFill>
            <a:schemeClr val="bg1"/>
          </a:solidFill>
          <a:ln w="9525">
            <a:noFill/>
            <a:miter lim="800000"/>
          </a:ln>
          <a:effectLst/>
        </p:spPr>
        <p:txBody>
          <a:bodyPr>
            <a:spAutoFit/>
          </a:bodyPr>
          <a:lstStyle/>
          <a:p>
            <a:pPr algn="l">
              <a:spcBef>
                <a:spcPct val="50000"/>
              </a:spcBef>
            </a:pPr>
            <a:r>
              <a:rPr lang="en-US" altLang="zh-CN" i="1" dirty="0">
                <a:latin typeface="Consolas" panose="020B0609020204030204" pitchFamily="49" charset="0"/>
                <a:cs typeface="Consolas" panose="020B0609020204030204" pitchFamily="49" charset="0"/>
              </a:rPr>
              <a:t>k</a:t>
            </a:r>
            <a:r>
              <a:rPr lang="en-US" altLang="zh-CN" dirty="0">
                <a:latin typeface="Consolas" panose="020B0609020204030204" pitchFamily="49" charset="0"/>
                <a:cs typeface="Consolas" panose="020B0609020204030204" pitchFamily="49" charset="0"/>
              </a:rPr>
              <a:t>=3</a:t>
            </a:r>
            <a:endParaRPr lang="en-US" altLang="zh-CN" baseline="-25000" dirty="0">
              <a:latin typeface="Consolas" panose="020B0609020204030204" pitchFamily="49" charset="0"/>
              <a:cs typeface="Consolas" panose="020B0609020204030204" pitchFamily="49" charset="0"/>
            </a:endParaRPr>
          </a:p>
        </p:txBody>
      </p:sp>
      <p:sp>
        <p:nvSpPr>
          <p:cNvPr id="281622" name="Text Box 22"/>
          <p:cNvSpPr txBox="1">
            <a:spLocks noChangeArrowheads="1"/>
          </p:cNvSpPr>
          <p:nvPr/>
        </p:nvSpPr>
        <p:spPr bwMode="auto">
          <a:xfrm>
            <a:off x="4429124" y="3743270"/>
            <a:ext cx="3240087" cy="400110"/>
          </a:xfrm>
          <a:prstGeom prst="rect">
            <a:avLst/>
          </a:prstGeom>
          <a:noFill/>
          <a:ln w="9525">
            <a:noFill/>
            <a:miter lim="800000"/>
          </a:ln>
          <a:effectLst/>
        </p:spPr>
        <p:txBody>
          <a:bodyPr>
            <a:spAutoFit/>
          </a:bodyPr>
          <a:lstStyle/>
          <a:p>
            <a:pPr algn="l">
              <a:spcBef>
                <a:spcPct val="50000"/>
              </a:spcBef>
            </a:pPr>
            <a:r>
              <a:rPr lang="zh-CN" altLang="en-US" dirty="0">
                <a:latin typeface="Consolas" panose="020B0609020204030204" pitchFamily="49" charset="0"/>
                <a:ea typeface="楷体" panose="02010609060101010101" pitchFamily="49" charset="-122"/>
                <a:cs typeface="Consolas" panose="020B0609020204030204" pitchFamily="49" charset="0"/>
              </a:rPr>
              <a:t>顺序表长度</a:t>
            </a:r>
            <a:r>
              <a:rPr lang="en-US" altLang="zh-CN" dirty="0">
                <a:latin typeface="Consolas" panose="020B0609020204030204" pitchFamily="49" charset="0"/>
                <a:ea typeface="楷体" panose="02010609060101010101" pitchFamily="49" charset="-122"/>
                <a:cs typeface="Consolas" panose="020B0609020204030204" pitchFamily="49" charset="0"/>
              </a:rPr>
              <a:t>=6</a:t>
            </a:r>
            <a:r>
              <a:rPr lang="en-US" altLang="zh-CN" dirty="0">
                <a:latin typeface="Consolas" panose="020B0609020204030204" pitchFamily="49" charset="0"/>
                <a:ea typeface="+mj-ea"/>
                <a:cs typeface="Consolas" panose="020B0609020204030204" pitchFamily="49" charset="0"/>
              </a:rPr>
              <a:t>-</a:t>
            </a:r>
            <a:r>
              <a:rPr lang="en-US" altLang="zh-CN" i="1" dirty="0">
                <a:latin typeface="Consolas" panose="020B0609020204030204" pitchFamily="49" charset="0"/>
                <a:ea typeface="楷体" panose="02010609060101010101" pitchFamily="49" charset="-122"/>
                <a:cs typeface="Consolas" panose="020B0609020204030204" pitchFamily="49" charset="0"/>
              </a:rPr>
              <a:t>k</a:t>
            </a:r>
            <a:r>
              <a:rPr lang="en-US" altLang="zh-CN" dirty="0">
                <a:latin typeface="Consolas" panose="020B0609020204030204" pitchFamily="49" charset="0"/>
                <a:ea typeface="楷体" panose="02010609060101010101" pitchFamily="49" charset="-122"/>
                <a:cs typeface="Consolas" panose="020B0609020204030204" pitchFamily="49" charset="0"/>
              </a:rPr>
              <a:t>=3</a:t>
            </a:r>
            <a:endParaRPr lang="en-US" altLang="zh-CN" baseline="-25000" dirty="0">
              <a:latin typeface="Consolas" panose="020B0609020204030204" pitchFamily="49" charset="0"/>
              <a:ea typeface="楷体" panose="02010609060101010101" pitchFamily="49" charset="-122"/>
              <a:cs typeface="Consolas" panose="020B0609020204030204" pitchFamily="49" charset="0"/>
            </a:endParaRPr>
          </a:p>
        </p:txBody>
      </p:sp>
      <p:sp>
        <p:nvSpPr>
          <p:cNvPr id="281623" name="Text Box 23"/>
          <p:cNvSpPr txBox="1">
            <a:spLocks noChangeArrowheads="1"/>
          </p:cNvSpPr>
          <p:nvPr/>
        </p:nvSpPr>
        <p:spPr bwMode="auto">
          <a:xfrm>
            <a:off x="250825" y="341229"/>
            <a:ext cx="7129463" cy="587441"/>
          </a:xfrm>
          <a:prstGeom prst="rect">
            <a:avLst/>
          </a:prstGeom>
          <a:solidFill>
            <a:srgbClr val="6600CC"/>
          </a:solidFill>
          <a:ln w="28575" algn="ctr">
            <a:noFill/>
            <a:miter lim="800000"/>
          </a:ln>
          <a:effectLst>
            <a:prstShdw prst="shdw17" dist="17961" dir="2700000">
              <a:srgbClr val="6600CC">
                <a:gamma/>
                <a:shade val="60000"/>
                <a:invGamma/>
              </a:srgbClr>
            </a:prstShdw>
          </a:effectLst>
        </p:spPr>
        <p:txBody>
          <a:bodyPr lIns="162000" tIns="108000" rIns="162000" bIns="108000">
            <a:spAutoFit/>
          </a:bodyPr>
          <a:lstStyle/>
          <a:p>
            <a:r>
              <a:rPr lang="zh-CN" altLang="en-US" sz="2400" dirty="0">
                <a:solidFill>
                  <a:schemeClr val="bg1"/>
                </a:solidFill>
                <a:latin typeface="Consolas" panose="020B0609020204030204" pitchFamily="49" charset="0"/>
                <a:ea typeface="楷体" panose="02010609060101010101" pitchFamily="49" charset="-122"/>
                <a:cs typeface="Consolas" panose="020B0609020204030204" pitchFamily="49" charset="0"/>
              </a:rPr>
              <a:t>删除顺序表中所有值为</a:t>
            </a:r>
            <a:r>
              <a:rPr lang="en-US" altLang="zh-CN" sz="2400" i="1" dirty="0">
                <a:solidFill>
                  <a:schemeClr val="bg1"/>
                </a:solidFill>
                <a:latin typeface="Consolas" panose="020B0609020204030204" pitchFamily="49" charset="0"/>
                <a:ea typeface="楷体" panose="02010609060101010101" pitchFamily="49" charset="-122"/>
                <a:cs typeface="Consolas" panose="020B0609020204030204" pitchFamily="49" charset="0"/>
              </a:rPr>
              <a:t>x</a:t>
            </a:r>
            <a:r>
              <a:rPr lang="zh-CN" altLang="en-US" sz="2400" dirty="0">
                <a:solidFill>
                  <a:schemeClr val="bg1"/>
                </a:solidFill>
                <a:latin typeface="Consolas" panose="020B0609020204030204" pitchFamily="49" charset="0"/>
                <a:ea typeface="楷体" panose="02010609060101010101" pitchFamily="49" charset="-122"/>
                <a:cs typeface="Consolas" panose="020B0609020204030204" pitchFamily="49" charset="0"/>
              </a:rPr>
              <a:t>的元素（方法</a:t>
            </a:r>
            <a:r>
              <a:rPr lang="en-US" altLang="zh-CN" sz="2400" dirty="0">
                <a:solidFill>
                  <a:schemeClr val="bg1"/>
                </a:solidFill>
                <a:latin typeface="Consolas" panose="020B0609020204030204" pitchFamily="49" charset="0"/>
                <a:ea typeface="楷体" panose="02010609060101010101" pitchFamily="49" charset="-122"/>
                <a:cs typeface="Consolas" panose="020B0609020204030204" pitchFamily="49" charset="0"/>
              </a:rPr>
              <a:t>2</a:t>
            </a:r>
            <a:r>
              <a:rPr lang="zh-CN" altLang="en-US" sz="2400" dirty="0">
                <a:solidFill>
                  <a:schemeClr val="bg1"/>
                </a:solidFill>
                <a:latin typeface="Consolas" panose="020B0609020204030204" pitchFamily="49" charset="0"/>
                <a:ea typeface="楷体" panose="02010609060101010101" pitchFamily="49" charset="-122"/>
                <a:cs typeface="Consolas" panose="020B0609020204030204" pitchFamily="49" charset="0"/>
              </a:rPr>
              <a:t>）演示</a:t>
            </a:r>
            <a:endParaRPr lang="zh-CN" altLang="en-US" sz="2400" dirty="0">
              <a:latin typeface="Consolas" panose="020B0609020204030204" pitchFamily="49" charset="0"/>
              <a:ea typeface="楷体" panose="02010609060101010101" pitchFamily="49" charset="-122"/>
              <a:cs typeface="Consolas" panose="020B0609020204030204" pitchFamily="49" charset="0"/>
            </a:endParaRPr>
          </a:p>
        </p:txBody>
      </p:sp>
      <p:sp>
        <p:nvSpPr>
          <p:cNvPr id="281624" name="Rectangle 24"/>
          <p:cNvSpPr>
            <a:spLocks noChangeArrowheads="1"/>
          </p:cNvSpPr>
          <p:nvPr/>
        </p:nvSpPr>
        <p:spPr bwMode="auto">
          <a:xfrm>
            <a:off x="7234238" y="2447901"/>
            <a:ext cx="1441450" cy="792163"/>
          </a:xfrm>
          <a:prstGeom prst="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81625" name="Text Box 25"/>
          <p:cNvSpPr txBox="1">
            <a:spLocks noChangeArrowheads="1"/>
          </p:cNvSpPr>
          <p:nvPr/>
        </p:nvSpPr>
        <p:spPr bwMode="auto">
          <a:xfrm>
            <a:off x="7523163" y="2016101"/>
            <a:ext cx="977927" cy="307777"/>
          </a:xfrm>
          <a:prstGeom prst="rect">
            <a:avLst/>
          </a:prstGeom>
          <a:noFill/>
          <a:ln w="9525">
            <a:noFill/>
            <a:miter lim="800000"/>
          </a:ln>
          <a:effectLst/>
        </p:spPr>
        <p:txBody>
          <a:bodyPr wrap="square" lIns="0" tIns="0" rIns="0" bIns="0">
            <a:spAutoFit/>
          </a:bodyPr>
          <a:lstStyle/>
          <a:p>
            <a:pPr algn="l">
              <a:spcBef>
                <a:spcPct val="50000"/>
              </a:spcBef>
            </a:pPr>
            <a:r>
              <a:rPr lang="en-US" altLang="zh-CN" sz="2000">
                <a:latin typeface="Consolas" panose="020B0609020204030204" pitchFamily="49" charset="0"/>
                <a:cs typeface="Consolas" panose="020B0609020204030204" pitchFamily="49" charset="0"/>
              </a:rPr>
              <a:t>length</a:t>
            </a:r>
            <a:endParaRPr lang="en-US" altLang="zh-CN" sz="2000">
              <a:latin typeface="Consolas" panose="020B0609020204030204" pitchFamily="49" charset="0"/>
              <a:cs typeface="Consolas" panose="020B0609020204030204" pitchFamily="49" charset="0"/>
            </a:endParaRPr>
          </a:p>
        </p:txBody>
      </p:sp>
      <p:sp>
        <p:nvSpPr>
          <p:cNvPr id="281626" name="Text Box 26"/>
          <p:cNvSpPr txBox="1">
            <a:spLocks noChangeArrowheads="1"/>
          </p:cNvSpPr>
          <p:nvPr/>
        </p:nvSpPr>
        <p:spPr bwMode="auto">
          <a:xfrm>
            <a:off x="7594600" y="2668564"/>
            <a:ext cx="719138" cy="307777"/>
          </a:xfrm>
          <a:prstGeom prst="rect">
            <a:avLst/>
          </a:prstGeom>
          <a:noFill/>
          <a:ln w="9525">
            <a:noFill/>
            <a:miter lim="800000"/>
          </a:ln>
          <a:effectLst/>
        </p:spPr>
        <p:txBody>
          <a:bodyPr lIns="0" tIns="0" rIns="0" bIns="0">
            <a:spAutoFit/>
          </a:bodyPr>
          <a:lstStyle/>
          <a:p>
            <a:pPr>
              <a:spcBef>
                <a:spcPct val="50000"/>
              </a:spcBef>
            </a:pPr>
            <a:r>
              <a:rPr lang="en-US" altLang="zh-CN">
                <a:latin typeface="Consolas" panose="020B0609020204030204" pitchFamily="49" charset="0"/>
                <a:cs typeface="Consolas" panose="020B0609020204030204" pitchFamily="49" charset="0"/>
              </a:rPr>
              <a:t>6</a:t>
            </a:r>
            <a:endParaRPr lang="en-US" altLang="zh-CN">
              <a:latin typeface="Consolas" panose="020B0609020204030204" pitchFamily="49" charset="0"/>
              <a:cs typeface="Consolas" panose="020B0609020204030204" pitchFamily="49" charset="0"/>
            </a:endParaRPr>
          </a:p>
        </p:txBody>
      </p:sp>
      <p:sp>
        <p:nvSpPr>
          <p:cNvPr id="281627" name="Text Box 27"/>
          <p:cNvSpPr txBox="1">
            <a:spLocks noChangeArrowheads="1"/>
          </p:cNvSpPr>
          <p:nvPr/>
        </p:nvSpPr>
        <p:spPr bwMode="auto">
          <a:xfrm>
            <a:off x="7594600" y="2663801"/>
            <a:ext cx="719138" cy="307777"/>
          </a:xfrm>
          <a:prstGeom prst="rect">
            <a:avLst/>
          </a:prstGeom>
          <a:solidFill>
            <a:schemeClr val="accent3">
              <a:lumMod val="20000"/>
              <a:lumOff val="80000"/>
            </a:schemeClr>
          </a:solidFill>
          <a:ln w="9525">
            <a:noFill/>
            <a:miter lim="800000"/>
          </a:ln>
          <a:effectLst/>
        </p:spPr>
        <p:txBody>
          <a:bodyPr lIns="0" tIns="0" rIns="0" bIns="0">
            <a:spAutoFit/>
          </a:bodyPr>
          <a:lstStyle/>
          <a:p>
            <a:pPr>
              <a:spcBef>
                <a:spcPct val="50000"/>
              </a:spcBef>
            </a:pPr>
            <a:r>
              <a:rPr lang="en-US" altLang="zh-CN">
                <a:latin typeface="Consolas" panose="020B0609020204030204" pitchFamily="49" charset="0"/>
                <a:cs typeface="Consolas" panose="020B0609020204030204" pitchFamily="49" charset="0"/>
              </a:rPr>
              <a:t>3</a:t>
            </a:r>
            <a:endParaRPr lang="en-US" altLang="zh-CN">
              <a:latin typeface="Consolas" panose="020B0609020204030204" pitchFamily="49" charset="0"/>
              <a:cs typeface="Consolas" panose="020B0609020204030204" pitchFamily="49" charset="0"/>
            </a:endParaRPr>
          </a:p>
        </p:txBody>
      </p:sp>
      <p:sp>
        <p:nvSpPr>
          <p:cNvPr id="281628" name="Text Box 28"/>
          <p:cNvSpPr txBox="1">
            <a:spLocks noChangeArrowheads="1"/>
          </p:cNvSpPr>
          <p:nvPr/>
        </p:nvSpPr>
        <p:spPr bwMode="auto">
          <a:xfrm>
            <a:off x="4000496" y="4572008"/>
            <a:ext cx="1944687" cy="400110"/>
          </a:xfrm>
          <a:prstGeom prst="rect">
            <a:avLst/>
          </a:prstGeom>
          <a:noFill/>
          <a:ln w="9525">
            <a:noFill/>
            <a:miter lim="800000"/>
          </a:ln>
          <a:effectLst/>
        </p:spPr>
        <p:txBody>
          <a:bodyPr>
            <a:spAutoFit/>
          </a:bodyPr>
          <a:lstStyle/>
          <a:p>
            <a:pPr algn="l">
              <a:spcBef>
                <a:spcPct val="50000"/>
              </a:spcBef>
            </a:pPr>
            <a:r>
              <a:rPr lang="zh-CN" altLang="en-US" dirty="0">
                <a:solidFill>
                  <a:srgbClr val="FF00FF"/>
                </a:solidFill>
                <a:latin typeface="Consolas" panose="020B0609020204030204" pitchFamily="49" charset="0"/>
                <a:ea typeface="黑体" panose="02010609060101010101" pitchFamily="49" charset="-122"/>
                <a:cs typeface="Consolas" panose="020B0609020204030204" pitchFamily="49" charset="0"/>
              </a:rPr>
              <a:t>删除完成</a:t>
            </a:r>
            <a:endParaRPr lang="zh-CN" altLang="en-US" dirty="0">
              <a:solidFill>
                <a:srgbClr val="FF00FF"/>
              </a:solidFill>
              <a:latin typeface="Consolas" panose="020B0609020204030204" pitchFamily="49" charset="0"/>
              <a:ea typeface="黑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281605"/>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81615"/>
                                        </p:tgtEl>
                                        <p:attrNameLst>
                                          <p:attrName>style.visibility</p:attrName>
                                        </p:attrNameLst>
                                      </p:cBhvr>
                                      <p:to>
                                        <p:strVal val="visible"/>
                                      </p:to>
                                    </p:set>
                                    <p:animEffect transition="in" filter="blinds(horizontal)">
                                      <p:cBhvr>
                                        <p:cTn id="11" dur="500"/>
                                        <p:tgtEl>
                                          <p:spTgt spid="281615"/>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281606"/>
                                        </p:tgtEl>
                                      </p:cBhvr>
                                    </p:animEffect>
                                    <p:animScale>
                                      <p:cBhvr>
                                        <p:cTn id="16" dur="250" autoRev="1" fill="hold"/>
                                        <p:tgtEl>
                                          <p:spTgt spid="281606"/>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81617"/>
                                        </p:tgtEl>
                                        <p:attrNameLst>
                                          <p:attrName>style.visibility</p:attrName>
                                        </p:attrNameLst>
                                      </p:cBhvr>
                                      <p:to>
                                        <p:strVal val="visible"/>
                                      </p:to>
                                    </p:set>
                                    <p:animEffect transition="in" filter="blinds(horizontal)">
                                      <p:cBhvr>
                                        <p:cTn id="21" dur="500"/>
                                        <p:tgtEl>
                                          <p:spTgt spid="281617"/>
                                        </p:tgtEl>
                                      </p:cBhvr>
                                    </p:animEffect>
                                  </p:childTnLst>
                                </p:cTn>
                              </p:par>
                            </p:childTnLst>
                          </p:cTn>
                        </p:par>
                      </p:childTnLst>
                    </p:cTn>
                  </p:par>
                  <p:par>
                    <p:cTn id="22" fill="hold">
                      <p:stCondLst>
                        <p:cond delay="indefinite"/>
                      </p:stCondLst>
                      <p:childTnLst>
                        <p:par>
                          <p:cTn id="23" fill="hold">
                            <p:stCondLst>
                              <p:cond delay="0"/>
                            </p:stCondLst>
                            <p:childTnLst>
                              <p:par>
                                <p:cTn id="24" presetID="35" presetClass="emph" presetSubtype="0" fill="hold" grpId="1" nodeType="clickEffect">
                                  <p:stCondLst>
                                    <p:cond delay="0"/>
                                  </p:stCondLst>
                                  <p:childTnLst>
                                    <p:anim calcmode="discrete" valueType="str">
                                      <p:cBhvr>
                                        <p:cTn id="25" dur="1000" fill="hold"/>
                                        <p:tgtEl>
                                          <p:spTgt spid="281616"/>
                                        </p:tgtEl>
                                        <p:attrNameLst>
                                          <p:attrName>style.visibility</p:attrName>
                                        </p:attrNameLst>
                                      </p:cBhvr>
                                      <p:tavLst>
                                        <p:tav tm="0">
                                          <p:val>
                                            <p:strVal val="hidden"/>
                                          </p:val>
                                        </p:tav>
                                        <p:tav tm="50000">
                                          <p:val>
                                            <p:strVal val="visible"/>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81618"/>
                                        </p:tgtEl>
                                        <p:attrNameLst>
                                          <p:attrName>style.visibility</p:attrName>
                                        </p:attrNameLst>
                                      </p:cBhvr>
                                      <p:to>
                                        <p:strVal val="visible"/>
                                      </p:to>
                                    </p:set>
                                    <p:animEffect transition="in" filter="blinds(horizontal)">
                                      <p:cBhvr>
                                        <p:cTn id="30" dur="500"/>
                                        <p:tgtEl>
                                          <p:spTgt spid="281618"/>
                                        </p:tgtEl>
                                      </p:cBhvr>
                                    </p:animEffec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00278 -0.00185 L -0.07795 -0.00069 " pathEditMode="relative" rAng="0" ptsTypes="AA">
                                      <p:cBhvr>
                                        <p:cTn id="34" dur="2000" fill="hold"/>
                                        <p:tgtEl>
                                          <p:spTgt spid="281616"/>
                                        </p:tgtEl>
                                        <p:attrNameLst>
                                          <p:attrName>ppt_x</p:attrName>
                                          <p:attrName>ppt_y</p:attrName>
                                        </p:attrNameLst>
                                      </p:cBhvr>
                                      <p:rCtr x="-38" y="0"/>
                                    </p:animMotion>
                                  </p:childTnLst>
                                </p:cTn>
                              </p:par>
                            </p:childTnLst>
                          </p:cTn>
                        </p:par>
                      </p:childTnLst>
                    </p:cTn>
                  </p:par>
                  <p:par>
                    <p:cTn id="35" fill="hold">
                      <p:stCondLst>
                        <p:cond delay="indefinite"/>
                      </p:stCondLst>
                      <p:childTnLst>
                        <p:par>
                          <p:cTn id="36" fill="hold">
                            <p:stCondLst>
                              <p:cond delay="0"/>
                            </p:stCondLst>
                            <p:childTnLst>
                              <p:par>
                                <p:cTn id="37" presetID="35" presetClass="emph" presetSubtype="0" fill="hold" grpId="0" nodeType="clickEffect">
                                  <p:stCondLst>
                                    <p:cond delay="0"/>
                                  </p:stCondLst>
                                  <p:childTnLst>
                                    <p:anim calcmode="discrete" valueType="str">
                                      <p:cBhvr>
                                        <p:cTn id="38" dur="1000" fill="hold"/>
                                        <p:tgtEl>
                                          <p:spTgt spid="281607"/>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81619"/>
                                        </p:tgtEl>
                                        <p:attrNameLst>
                                          <p:attrName>style.visibility</p:attrName>
                                        </p:attrNameLst>
                                      </p:cBhvr>
                                      <p:to>
                                        <p:strVal val="visible"/>
                                      </p:to>
                                    </p:set>
                                    <p:animEffect transition="in" filter="blinds(horizontal)">
                                      <p:cBhvr>
                                        <p:cTn id="43" dur="500"/>
                                        <p:tgtEl>
                                          <p:spTgt spid="281619"/>
                                        </p:tgtEl>
                                      </p:cBhvr>
                                    </p:animEffect>
                                  </p:childTnLst>
                                </p:cTn>
                              </p:par>
                            </p:childTnLst>
                          </p:cTn>
                        </p:par>
                      </p:childTnLst>
                    </p:cTn>
                  </p:par>
                  <p:par>
                    <p:cTn id="44" fill="hold">
                      <p:stCondLst>
                        <p:cond delay="indefinite"/>
                      </p:stCondLst>
                      <p:childTnLst>
                        <p:par>
                          <p:cTn id="45" fill="hold">
                            <p:stCondLst>
                              <p:cond delay="0"/>
                            </p:stCondLst>
                            <p:childTnLst>
                              <p:par>
                                <p:cTn id="46" presetID="35" presetClass="emph" presetSubtype="0" fill="hold" grpId="1" nodeType="clickEffect">
                                  <p:stCondLst>
                                    <p:cond delay="0"/>
                                  </p:stCondLst>
                                  <p:childTnLst>
                                    <p:anim calcmode="discrete" valueType="str">
                                      <p:cBhvr>
                                        <p:cTn id="47" dur="1000" fill="hold"/>
                                        <p:tgtEl>
                                          <p:spTgt spid="281608"/>
                                        </p:tgtEl>
                                        <p:attrNameLst>
                                          <p:attrName>style.visibility</p:attrName>
                                        </p:attrNameLst>
                                      </p:cBhvr>
                                      <p:tavLst>
                                        <p:tav tm="0">
                                          <p:val>
                                            <p:strVal val="hidden"/>
                                          </p:val>
                                        </p:tav>
                                        <p:tav tm="50000">
                                          <p:val>
                                            <p:strVal val="visible"/>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81620"/>
                                        </p:tgtEl>
                                        <p:attrNameLst>
                                          <p:attrName>style.visibility</p:attrName>
                                        </p:attrNameLst>
                                      </p:cBhvr>
                                      <p:to>
                                        <p:strVal val="visible"/>
                                      </p:to>
                                    </p:set>
                                    <p:animEffect transition="in" filter="blinds(horizontal)">
                                      <p:cBhvr>
                                        <p:cTn id="52" dur="500"/>
                                        <p:tgtEl>
                                          <p:spTgt spid="281620"/>
                                        </p:tgtEl>
                                      </p:cBhvr>
                                    </p:animEffect>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grpId="0" nodeType="clickEffect">
                                  <p:stCondLst>
                                    <p:cond delay="0"/>
                                  </p:stCondLst>
                                  <p:childTnLst>
                                    <p:animMotion origin="layout" path="M 0.01215 -0.00301 L -0.14549 -0.00185 " pathEditMode="relative" rAng="0" ptsTypes="AA">
                                      <p:cBhvr>
                                        <p:cTn id="56" dur="2000" fill="hold"/>
                                        <p:tgtEl>
                                          <p:spTgt spid="281608"/>
                                        </p:tgtEl>
                                        <p:attrNameLst>
                                          <p:attrName>ppt_x</p:attrName>
                                          <p:attrName>ppt_y</p:attrName>
                                        </p:attrNameLst>
                                      </p:cBhvr>
                                      <p:rCtr x="-79" y="0"/>
                                    </p:animMotion>
                                  </p:childTnLst>
                                </p:cTn>
                              </p:par>
                            </p:childTnLst>
                          </p:cTn>
                        </p:par>
                      </p:childTnLst>
                    </p:cTn>
                  </p:par>
                  <p:par>
                    <p:cTn id="57" fill="hold">
                      <p:stCondLst>
                        <p:cond delay="indefinite"/>
                      </p:stCondLst>
                      <p:childTnLst>
                        <p:par>
                          <p:cTn id="58" fill="hold">
                            <p:stCondLst>
                              <p:cond delay="0"/>
                            </p:stCondLst>
                            <p:childTnLst>
                              <p:par>
                                <p:cTn id="59" presetID="35" presetClass="emph" presetSubtype="0" fill="hold" grpId="0" nodeType="clickEffect">
                                  <p:stCondLst>
                                    <p:cond delay="0"/>
                                  </p:stCondLst>
                                  <p:childTnLst>
                                    <p:anim calcmode="discrete" valueType="str">
                                      <p:cBhvr>
                                        <p:cTn id="60" dur="1000" fill="hold"/>
                                        <p:tgtEl>
                                          <p:spTgt spid="281609"/>
                                        </p:tgtEl>
                                        <p:attrNameLst>
                                          <p:attrName>style.visibility</p:attrName>
                                        </p:attrNameLst>
                                      </p:cBhvr>
                                      <p:tavLst>
                                        <p:tav tm="0">
                                          <p:val>
                                            <p:strVal val="hidden"/>
                                          </p:val>
                                        </p:tav>
                                        <p:tav tm="50000">
                                          <p:val>
                                            <p:strVal val="visible"/>
                                          </p:val>
                                        </p:tav>
                                      </p:tavLst>
                                    </p:anim>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81621"/>
                                        </p:tgtEl>
                                        <p:attrNameLst>
                                          <p:attrName>style.visibility</p:attrName>
                                        </p:attrNameLst>
                                      </p:cBhvr>
                                      <p:to>
                                        <p:strVal val="visible"/>
                                      </p:to>
                                    </p:set>
                                    <p:animEffect transition="in" filter="blinds(horizontal)">
                                      <p:cBhvr>
                                        <p:cTn id="65" dur="500"/>
                                        <p:tgtEl>
                                          <p:spTgt spid="281621"/>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81622"/>
                                        </p:tgtEl>
                                        <p:attrNameLst>
                                          <p:attrName>style.visibility</p:attrName>
                                        </p:attrNameLst>
                                      </p:cBhvr>
                                      <p:to>
                                        <p:strVal val="visible"/>
                                      </p:to>
                                    </p:set>
                                    <p:animEffect transition="in" filter="blinds(horizontal)">
                                      <p:cBhvr>
                                        <p:cTn id="70" dur="500"/>
                                        <p:tgtEl>
                                          <p:spTgt spid="28162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81627"/>
                                        </p:tgtEl>
                                        <p:attrNameLst>
                                          <p:attrName>style.visibility</p:attrName>
                                        </p:attrNameLst>
                                      </p:cBhvr>
                                      <p:to>
                                        <p:strVal val="visible"/>
                                      </p:to>
                                    </p:set>
                                    <p:animEffect transition="in" filter="wipe(down)">
                                      <p:cBhvr>
                                        <p:cTn id="75" dur="500"/>
                                        <p:tgtEl>
                                          <p:spTgt spid="28162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81628"/>
                                        </p:tgtEl>
                                        <p:attrNameLst>
                                          <p:attrName>style.visibility</p:attrName>
                                        </p:attrNameLst>
                                      </p:cBhvr>
                                      <p:to>
                                        <p:strVal val="visible"/>
                                      </p:to>
                                    </p:set>
                                    <p:animEffect transition="in" filter="wipe(left)">
                                      <p:cBhvr>
                                        <p:cTn id="80" dur="500"/>
                                        <p:tgtEl>
                                          <p:spTgt spid="281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5" grpId="0" bldLvl="0" animBg="1"/>
      <p:bldP spid="281606" grpId="0" bldLvl="0" animBg="1"/>
      <p:bldP spid="281607" grpId="0" bldLvl="0" animBg="1"/>
      <p:bldP spid="281608" grpId="0" bldLvl="0" animBg="1"/>
      <p:bldP spid="281608" grpId="1" bldLvl="0" animBg="1"/>
      <p:bldP spid="281609" grpId="0" bldLvl="0" animBg="1"/>
      <p:bldP spid="281615" grpId="0" bldLvl="0" animBg="1"/>
      <p:bldP spid="281616" grpId="0" bldLvl="0" animBg="1"/>
      <p:bldP spid="281616" grpId="1" bldLvl="0" animBg="1"/>
      <p:bldP spid="281617" grpId="0" bldLvl="0" animBg="1"/>
      <p:bldP spid="281618" grpId="0" bldLvl="0" animBg="1"/>
      <p:bldP spid="281619" grpId="0" bldLvl="0" animBg="1"/>
      <p:bldP spid="281620" grpId="0" bldLvl="0" animBg="1"/>
      <p:bldP spid="281621" grpId="0" bldLvl="0" animBg="1"/>
      <p:bldP spid="281622" grpId="0" bldLvl="0" animBg="1"/>
      <p:bldP spid="281627" grpId="0" bldLvl="0" animBg="1"/>
      <p:bldP spid="281628"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Text Box 2"/>
          <p:cNvSpPr txBox="1">
            <a:spLocks noChangeArrowheads="1"/>
          </p:cNvSpPr>
          <p:nvPr/>
        </p:nvSpPr>
        <p:spPr bwMode="auto">
          <a:xfrm>
            <a:off x="474720" y="142852"/>
            <a:ext cx="4176713" cy="430887"/>
          </a:xfrm>
          <a:prstGeom prst="rect">
            <a:avLst/>
          </a:prstGeom>
          <a:noFill/>
          <a:ln w="9525">
            <a:noFill/>
            <a:miter lim="800000"/>
          </a:ln>
          <a:effectLst/>
        </p:spPr>
        <p:txBody>
          <a:bodyPr>
            <a:spAutoFit/>
          </a:bodyPr>
          <a:lstStyle/>
          <a:p>
            <a:pPr algn="l"/>
            <a:r>
              <a:rPr kumimoji="1" lang="zh-CN" altLang="en-US" sz="2200" dirty="0">
                <a:ea typeface="楷体" panose="02010609060101010101" pitchFamily="49" charset="-122"/>
                <a:cs typeface="Times New Roman" panose="02020603050405020304" pitchFamily="18" charset="0"/>
              </a:rPr>
              <a:t>对应的算法如下：</a:t>
            </a:r>
            <a:endParaRPr kumimoji="1" lang="zh-CN" altLang="en-US" sz="2200" dirty="0">
              <a:ea typeface="楷体" panose="02010609060101010101" pitchFamily="49" charset="-122"/>
              <a:cs typeface="Times New Roman" panose="02020603050405020304" pitchFamily="18" charset="0"/>
            </a:endParaRPr>
          </a:p>
        </p:txBody>
      </p:sp>
      <p:sp>
        <p:nvSpPr>
          <p:cNvPr id="269315" name="Text Box 3"/>
          <p:cNvSpPr txBox="1">
            <a:spLocks noChangeArrowheads="1"/>
          </p:cNvSpPr>
          <p:nvPr/>
        </p:nvSpPr>
        <p:spPr bwMode="auto">
          <a:xfrm>
            <a:off x="500034" y="841134"/>
            <a:ext cx="7920037" cy="4795498"/>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lIns="180000" tIns="180000" bIns="180000">
            <a:spAutoFit/>
          </a:bodyPr>
          <a:lstStyle/>
          <a:p>
            <a:pPr algn="l"/>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void </a:t>
            </a:r>
            <a:r>
              <a:rPr kumimoji="1" lang="en-US" altLang="zh-CN" sz="1800" err="1">
                <a:solidFill>
                  <a:srgbClr val="FF0000"/>
                </a:solidFill>
                <a:latin typeface="Consolas" panose="020B0609020204030204" pitchFamily="49" charset="0"/>
                <a:ea typeface="仿宋" panose="02010609060101010101" charset="-122"/>
                <a:cs typeface="Consolas" panose="020B0609020204030204" pitchFamily="49" charset="0"/>
              </a:rPr>
              <a:t>delnode2</a:t>
            </a:r>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a:t>
            </a:r>
            <a:r>
              <a:rPr kumimoji="1" lang="en-US" altLang="zh-CN" sz="1800" err="1">
                <a:solidFill>
                  <a:srgbClr val="0000FF"/>
                </a:solidFill>
                <a:latin typeface="Consolas" panose="020B0609020204030204" pitchFamily="49" charset="0"/>
                <a:ea typeface="仿宋" panose="02010609060101010101" charset="-122"/>
                <a:cs typeface="Consolas" panose="020B0609020204030204" pitchFamily="49" charset="0"/>
              </a:rPr>
              <a:t>SqList</a:t>
            </a:r>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*&amp;L</a:t>
            </a:r>
            <a:r>
              <a:rPr kumimoji="1" lang="zh-CN" altLang="en-US" sz="1800">
                <a:solidFill>
                  <a:srgbClr val="0000FF"/>
                </a:solidFill>
                <a:latin typeface="Consolas" panose="020B0609020204030204" pitchFamily="49" charset="0"/>
                <a:ea typeface="仿宋" panose="02010609060101010101"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ElemType </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x)</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int k=0</a:t>
            </a:r>
            <a:r>
              <a:rPr kumimoji="1" lang="zh-CN" altLang="en-US" sz="1800">
                <a:solidFill>
                  <a:srgbClr val="0000FF"/>
                </a:solidFill>
                <a:latin typeface="Consolas" panose="020B0609020204030204" pitchFamily="49" charset="0"/>
                <a:ea typeface="仿宋" panose="02010609060101010101"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i=0</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a:solidFill>
                  <a:srgbClr val="00B0F0"/>
                </a:solidFill>
                <a:latin typeface="Consolas" panose="020B0609020204030204" pitchFamily="49" charset="0"/>
                <a:ea typeface="仿宋" panose="02010609060101010101" charset="-122"/>
                <a:cs typeface="Consolas" panose="020B0609020204030204" pitchFamily="49" charset="0"/>
              </a:rPr>
              <a:t>//</a:t>
            </a:r>
            <a:r>
              <a:rPr kumimoji="1"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k</a:t>
            </a:r>
            <a:r>
              <a:rPr kumimoji="1"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记录值等于</a:t>
            </a:r>
            <a:r>
              <a:rPr kumimoji="1"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x</a:t>
            </a:r>
            <a:r>
              <a:rPr kumimoji="1"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的元素个数</a:t>
            </a:r>
            <a:endParaRPr kumimoji="1"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endParaRPr>
          </a:p>
          <a:p>
            <a:pPr algn="l"/>
            <a:r>
              <a:rPr kumimoji="1" lang="zh-CN" altLang="en-US" sz="180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while (i&lt;L-&gt;</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length)</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  if (L-</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&gt;data[</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]==x</a:t>
            </a:r>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a:solidFill>
                  <a:srgbClr val="00B0F0"/>
                </a:solidFill>
                <a:latin typeface="Consolas" panose="020B0609020204030204" pitchFamily="49" charset="0"/>
                <a:ea typeface="仿宋" panose="02010609060101010101" charset="-122"/>
                <a:cs typeface="Consolas" panose="020B0609020204030204" pitchFamily="49" charset="0"/>
              </a:rPr>
              <a:t>//</a:t>
            </a:r>
            <a:r>
              <a:rPr kumimoji="1"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当前元素值为</a:t>
            </a:r>
            <a:r>
              <a:rPr kumimoji="1"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x</a:t>
            </a:r>
            <a:r>
              <a:rPr kumimoji="1"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时</a:t>
            </a:r>
            <a:r>
              <a:rPr kumimoji="1"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k</a:t>
            </a:r>
            <a:r>
              <a:rPr kumimoji="1"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增</a:t>
            </a:r>
            <a:r>
              <a:rPr kumimoji="1"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1</a:t>
            </a:r>
            <a:endParaRPr kumimoji="1"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endParaRPr>
          </a:p>
          <a:p>
            <a:pPr algn="l"/>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k++;</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else</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a:solidFill>
                  <a:srgbClr val="00B0F0"/>
                </a:solidFill>
                <a:latin typeface="Consolas" panose="020B0609020204030204" pitchFamily="49" charset="0"/>
                <a:ea typeface="仿宋" panose="02010609060101010101" charset="-122"/>
                <a:cs typeface="Consolas" panose="020B0609020204030204" pitchFamily="49" charset="0"/>
              </a:rPr>
              <a:t>//</a:t>
            </a:r>
            <a:r>
              <a:rPr kumimoji="1"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当前元素不为</a:t>
            </a:r>
            <a:r>
              <a:rPr kumimoji="1"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x</a:t>
            </a:r>
            <a:r>
              <a:rPr kumimoji="1"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时将其前移</a:t>
            </a:r>
            <a:r>
              <a:rPr kumimoji="1"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k</a:t>
            </a:r>
            <a:r>
              <a:rPr kumimoji="1"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个位置</a:t>
            </a:r>
            <a:endParaRPr kumimoji="1"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endParaRPr>
          </a:p>
          <a:p>
            <a:pPr algn="l"/>
            <a:r>
              <a:rPr kumimoji="1" lang="zh-CN" altLang="en-US"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zh-CN" altLang="en-US" sz="180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L-</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&gt;</a:t>
            </a:r>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data[</a:t>
            </a:r>
            <a:r>
              <a:rPr kumimoji="1" lang="en-US" altLang="zh-CN" sz="1800" err="1">
                <a:solidFill>
                  <a:srgbClr val="0000FF"/>
                </a:solidFill>
                <a:latin typeface="Consolas" panose="020B0609020204030204" pitchFamily="49" charset="0"/>
                <a:ea typeface="仿宋" panose="02010609060101010101" charset="-122"/>
                <a:cs typeface="Consolas" panose="020B0609020204030204" pitchFamily="49" charset="0"/>
              </a:rPr>
              <a:t>i</a:t>
            </a:r>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-k] = L-</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&gt;data[</a:t>
            </a:r>
            <a:r>
              <a:rPr kumimoji="1"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i</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L-</a:t>
            </a:r>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&gt;length-=k;</a:t>
            </a:r>
            <a:r>
              <a:rPr kumimoji="1"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a:t>
            </a:r>
            <a:r>
              <a:rPr kumimoji="1" lang="en-US" altLang="zh-CN" sz="1800">
                <a:solidFill>
                  <a:srgbClr val="00B0F0"/>
                </a:solidFill>
                <a:latin typeface="Consolas" panose="020B0609020204030204" pitchFamily="49" charset="0"/>
                <a:ea typeface="仿宋" panose="02010609060101010101" charset="-122"/>
                <a:cs typeface="Consolas" panose="020B0609020204030204" pitchFamily="49" charset="0"/>
              </a:rPr>
              <a:t>//</a:t>
            </a:r>
            <a:r>
              <a:rPr kumimoji="1" lang="zh-CN" altLang="en-US" sz="1800">
                <a:solidFill>
                  <a:srgbClr val="00B0F0"/>
                </a:solidFill>
                <a:latin typeface="Consolas" panose="020B0609020204030204" pitchFamily="49" charset="0"/>
                <a:ea typeface="仿宋" panose="02010609060101010101" charset="-122"/>
                <a:cs typeface="Consolas" panose="020B0609020204030204" pitchFamily="49" charset="0"/>
              </a:rPr>
              <a:t>顺序表</a:t>
            </a:r>
            <a:r>
              <a:rPr kumimoji="1" lang="en-US" altLang="zh-CN" sz="1800">
                <a:solidFill>
                  <a:srgbClr val="00B0F0"/>
                </a:solidFill>
                <a:latin typeface="Consolas" panose="020B0609020204030204" pitchFamily="49" charset="0"/>
                <a:ea typeface="仿宋" panose="02010609060101010101" charset="-122"/>
                <a:cs typeface="Consolas" panose="020B0609020204030204" pitchFamily="49" charset="0"/>
              </a:rPr>
              <a:t>L</a:t>
            </a:r>
            <a:r>
              <a:rPr kumimoji="1" lang="zh-CN" altLang="en-US" sz="1800">
                <a:solidFill>
                  <a:srgbClr val="00B0F0"/>
                </a:solidFill>
                <a:latin typeface="Consolas" panose="020B0609020204030204" pitchFamily="49" charset="0"/>
                <a:ea typeface="仿宋" panose="02010609060101010101" charset="-122"/>
                <a:cs typeface="Consolas" panose="020B0609020204030204" pitchFamily="49" charset="0"/>
              </a:rPr>
              <a:t>的</a:t>
            </a:r>
            <a:r>
              <a:rPr kumimoji="1"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长度递减</a:t>
            </a:r>
            <a:r>
              <a:rPr kumimoji="1"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k</a:t>
            </a:r>
            <a:endParaRPr kumimoji="1"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endParaRPr>
          </a:p>
          <a:p>
            <a:pPr algn="l"/>
            <a:r>
              <a:rPr kumimoji="1"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3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93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931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9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93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931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931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93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323850" y="620713"/>
            <a:ext cx="8458200" cy="1458476"/>
          </a:xfrm>
          <a:prstGeom prst="rect">
            <a:avLst/>
          </a:prstGeom>
          <a:noFill/>
          <a:ln w="9525">
            <a:noFill/>
            <a:miter lim="800000"/>
          </a:ln>
          <a:effectLst/>
        </p:spPr>
        <p:txBody>
          <a:bodyPr>
            <a:spAutoFit/>
          </a:bodyPr>
          <a:lstStyle/>
          <a:p>
            <a:pPr algn="just">
              <a:lnSpc>
                <a:spcPct val="140000"/>
              </a:lnSpc>
            </a:pPr>
            <a:r>
              <a:rPr kumimoji="1" lang="en-US" altLang="zh-CN" sz="2200" dirty="0">
                <a:latin typeface="Consolas" panose="020B0609020204030204" pitchFamily="49" charset="0"/>
                <a:ea typeface="楷体" panose="02010609060101010101" pitchFamily="49" charset="-122"/>
                <a:cs typeface="Consolas" panose="020B0609020204030204" pitchFamily="49" charset="0"/>
              </a:rPr>
              <a:t>   </a:t>
            </a:r>
            <a:r>
              <a:rPr kumimoji="1" lang="en-US" altLang="zh-CN" sz="2200" dirty="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200" dirty="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kumimoji="1" lang="en-US" altLang="zh-CN" sz="2200" dirty="0">
                <a:solidFill>
                  <a:srgbClr val="FF3300"/>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设顺序表</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有</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10</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个整数。设计一个算法，以第一个元素为分界线（</a:t>
            </a:r>
            <a:r>
              <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基准</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），将所有小于等于它的元素移到该元素的前面，将所有大于它的元素移到该元素的后面。</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12" name="组合 11"/>
          <p:cNvGrpSpPr/>
          <p:nvPr/>
        </p:nvGrpSpPr>
        <p:grpSpPr>
          <a:xfrm>
            <a:off x="1835150" y="2924175"/>
            <a:ext cx="4752976" cy="504825"/>
            <a:chOff x="1835150" y="2924175"/>
            <a:chExt cx="4752976" cy="504825"/>
          </a:xfrm>
        </p:grpSpPr>
        <p:sp>
          <p:nvSpPr>
            <p:cNvPr id="165894" name="Oval 6"/>
            <p:cNvSpPr>
              <a:spLocks noChangeArrowheads="1"/>
            </p:cNvSpPr>
            <p:nvPr/>
          </p:nvSpPr>
          <p:spPr bwMode="auto">
            <a:xfrm>
              <a:off x="1835150" y="2997200"/>
              <a:ext cx="360363" cy="4318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a:solidFill>
                    <a:srgbClr val="FF00FF"/>
                  </a:solidFill>
                  <a:latin typeface="Consolas" panose="020B0609020204030204" pitchFamily="49" charset="0"/>
                  <a:cs typeface="Consolas" panose="020B0609020204030204" pitchFamily="49" charset="0"/>
                </a:rPr>
                <a:t>x</a:t>
              </a:r>
              <a:endParaRPr lang="zh-CN" altLang="en-US" i="1">
                <a:solidFill>
                  <a:srgbClr val="FF00FF"/>
                </a:solidFill>
                <a:latin typeface="Consolas" panose="020B0609020204030204" pitchFamily="49" charset="0"/>
                <a:cs typeface="Consolas" panose="020B0609020204030204" pitchFamily="49" charset="0"/>
              </a:endParaRPr>
            </a:p>
          </p:txBody>
        </p:sp>
        <p:sp>
          <p:nvSpPr>
            <p:cNvPr id="165895" name="Rectangle 7"/>
            <p:cNvSpPr>
              <a:spLocks noChangeArrowheads="1"/>
            </p:cNvSpPr>
            <p:nvPr/>
          </p:nvSpPr>
          <p:spPr bwMode="auto">
            <a:xfrm>
              <a:off x="2411413" y="2924175"/>
              <a:ext cx="4176713" cy="504825"/>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zh-CN" altLang="en-US">
                  <a:solidFill>
                    <a:srgbClr val="FF00FF"/>
                  </a:solidFill>
                  <a:latin typeface="Consolas" panose="020B0609020204030204" pitchFamily="49" charset="0"/>
                  <a:ea typeface="楷体" panose="02010609060101010101" pitchFamily="49" charset="-122"/>
                  <a:cs typeface="Consolas" panose="020B0609020204030204" pitchFamily="49" charset="0"/>
                </a:rPr>
                <a:t>无序整数序列</a:t>
              </a:r>
              <a:endParaRPr lang="zh-CN" altLang="en-US">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13" name="组合 12"/>
          <p:cNvGrpSpPr/>
          <p:nvPr/>
        </p:nvGrpSpPr>
        <p:grpSpPr>
          <a:xfrm>
            <a:off x="1958279" y="3644900"/>
            <a:ext cx="4654550" cy="1296988"/>
            <a:chOff x="1958279" y="3644900"/>
            <a:chExt cx="4654550" cy="1296988"/>
          </a:xfrm>
        </p:grpSpPr>
        <p:sp>
          <p:nvSpPr>
            <p:cNvPr id="165896" name="AutoShape 8"/>
            <p:cNvSpPr>
              <a:spLocks noChangeArrowheads="1"/>
            </p:cNvSpPr>
            <p:nvPr/>
          </p:nvSpPr>
          <p:spPr bwMode="auto">
            <a:xfrm>
              <a:off x="3851275" y="3644900"/>
              <a:ext cx="363535" cy="498480"/>
            </a:xfrm>
            <a:prstGeom prst="downArrow">
              <a:avLst>
                <a:gd name="adj1" fmla="val 50000"/>
                <a:gd name="adj2" fmla="val 25000"/>
              </a:avLst>
            </a:prstGeom>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65897" name="Rectangle 9"/>
            <p:cNvSpPr>
              <a:spLocks noChangeArrowheads="1"/>
            </p:cNvSpPr>
            <p:nvPr/>
          </p:nvSpPr>
          <p:spPr bwMode="auto">
            <a:xfrm>
              <a:off x="1958279" y="4437063"/>
              <a:ext cx="1655763" cy="504825"/>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zh-CN" altLang="en-US">
                  <a:solidFill>
                    <a:srgbClr val="FF00FF"/>
                  </a:solidFill>
                  <a:latin typeface="Consolas" panose="020B0609020204030204" pitchFamily="49" charset="0"/>
                  <a:cs typeface="Consolas" panose="020B0609020204030204" pitchFamily="49" charset="0"/>
                </a:rPr>
                <a:t>≤</a:t>
              </a:r>
              <a:r>
                <a:rPr lang="en-US" altLang="zh-CN" i="1">
                  <a:solidFill>
                    <a:srgbClr val="FF00FF"/>
                  </a:solidFill>
                  <a:latin typeface="Consolas" panose="020B0609020204030204" pitchFamily="49" charset="0"/>
                  <a:cs typeface="Consolas" panose="020B0609020204030204" pitchFamily="49" charset="0"/>
                </a:rPr>
                <a:t>x</a:t>
              </a:r>
              <a:endParaRPr lang="zh-CN" altLang="en-US" i="1">
                <a:solidFill>
                  <a:srgbClr val="FF00FF"/>
                </a:solidFill>
                <a:latin typeface="Consolas" panose="020B0609020204030204" pitchFamily="49" charset="0"/>
                <a:cs typeface="Consolas" panose="020B0609020204030204" pitchFamily="49" charset="0"/>
              </a:endParaRPr>
            </a:p>
          </p:txBody>
        </p:sp>
        <p:sp>
          <p:nvSpPr>
            <p:cNvPr id="165898" name="Oval 10"/>
            <p:cNvSpPr>
              <a:spLocks noChangeArrowheads="1"/>
            </p:cNvSpPr>
            <p:nvPr/>
          </p:nvSpPr>
          <p:spPr bwMode="auto">
            <a:xfrm>
              <a:off x="3829942" y="4437063"/>
              <a:ext cx="360363" cy="4318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a:solidFill>
                    <a:srgbClr val="FF00FF"/>
                  </a:solidFill>
                  <a:latin typeface="Consolas" panose="020B0609020204030204" pitchFamily="49" charset="0"/>
                  <a:cs typeface="Consolas" panose="020B0609020204030204" pitchFamily="49" charset="0"/>
                </a:rPr>
                <a:t>x</a:t>
              </a:r>
              <a:endParaRPr lang="zh-CN" altLang="en-US" i="1">
                <a:solidFill>
                  <a:srgbClr val="FF00FF"/>
                </a:solidFill>
                <a:latin typeface="Consolas" panose="020B0609020204030204" pitchFamily="49" charset="0"/>
                <a:cs typeface="Consolas" panose="020B0609020204030204" pitchFamily="49" charset="0"/>
              </a:endParaRPr>
            </a:p>
          </p:txBody>
        </p:sp>
        <p:sp>
          <p:nvSpPr>
            <p:cNvPr id="165899" name="Rectangle 11"/>
            <p:cNvSpPr>
              <a:spLocks noChangeArrowheads="1"/>
            </p:cNvSpPr>
            <p:nvPr/>
          </p:nvSpPr>
          <p:spPr bwMode="auto">
            <a:xfrm>
              <a:off x="4380804" y="4429125"/>
              <a:ext cx="2232025" cy="504825"/>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a:solidFill>
                    <a:srgbClr val="FF00FF"/>
                  </a:solidFill>
                  <a:latin typeface="Consolas" panose="020B0609020204030204" pitchFamily="49" charset="0"/>
                  <a:cs typeface="Consolas" panose="020B0609020204030204" pitchFamily="49" charset="0"/>
                </a:rPr>
                <a:t>&gt;</a:t>
              </a:r>
              <a:r>
                <a:rPr lang="en-US" altLang="zh-CN" i="1">
                  <a:solidFill>
                    <a:srgbClr val="FF00FF"/>
                  </a:solidFill>
                  <a:latin typeface="Consolas" panose="020B0609020204030204" pitchFamily="49" charset="0"/>
                  <a:cs typeface="Consolas" panose="020B0609020204030204" pitchFamily="49" charset="0"/>
                </a:rPr>
                <a:t>x</a:t>
              </a:r>
              <a:endParaRPr lang="zh-CN" altLang="en-US" i="1">
                <a:solidFill>
                  <a:srgbClr val="FF00FF"/>
                </a:solidFill>
                <a:latin typeface="Consolas" panose="020B0609020204030204" pitchFamily="49" charset="0"/>
                <a:cs typeface="Consolas" panose="020B0609020204030204" pitchFamily="49"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45" name="Rectangle 33"/>
          <p:cNvSpPr>
            <a:spLocks noChangeArrowheads="1"/>
          </p:cNvSpPr>
          <p:nvPr/>
        </p:nvSpPr>
        <p:spPr bwMode="auto">
          <a:xfrm>
            <a:off x="792163" y="3168650"/>
            <a:ext cx="863600" cy="576263"/>
          </a:xfrm>
          <a:prstGeom prst="rect">
            <a:avLst/>
          </a:prstGeom>
          <a:solidFill>
            <a:schemeClr val="accent1"/>
          </a:solidFill>
          <a:ln w="9525">
            <a:solidFill>
              <a:schemeClr val="tx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66919" name="Text Box 7"/>
          <p:cNvSpPr txBox="1">
            <a:spLocks noChangeArrowheads="1"/>
          </p:cNvSpPr>
          <p:nvPr/>
        </p:nvSpPr>
        <p:spPr bwMode="auto">
          <a:xfrm>
            <a:off x="2230438"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0</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166920" name="Text Box 8"/>
          <p:cNvSpPr txBox="1">
            <a:spLocks noChangeArrowheads="1"/>
          </p:cNvSpPr>
          <p:nvPr/>
        </p:nvSpPr>
        <p:spPr bwMode="auto">
          <a:xfrm>
            <a:off x="2735263"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Consolas" panose="020B0609020204030204" pitchFamily="49" charset="0"/>
                <a:cs typeface="Consolas" panose="020B0609020204030204" pitchFamily="49" charset="0"/>
              </a:rPr>
              <a:t>8</a:t>
            </a:r>
            <a:endParaRPr lang="en-US" altLang="zh-CN">
              <a:latin typeface="Consolas" panose="020B0609020204030204" pitchFamily="49" charset="0"/>
              <a:cs typeface="Consolas" panose="020B0609020204030204" pitchFamily="49" charset="0"/>
            </a:endParaRPr>
          </a:p>
        </p:txBody>
      </p:sp>
      <p:sp>
        <p:nvSpPr>
          <p:cNvPr id="166921" name="Text Box 9"/>
          <p:cNvSpPr txBox="1">
            <a:spLocks noChangeArrowheads="1"/>
          </p:cNvSpPr>
          <p:nvPr/>
        </p:nvSpPr>
        <p:spPr bwMode="auto">
          <a:xfrm>
            <a:off x="2735263"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1</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166922" name="Text Box 10"/>
          <p:cNvSpPr txBox="1">
            <a:spLocks noChangeArrowheads="1"/>
          </p:cNvSpPr>
          <p:nvPr/>
        </p:nvSpPr>
        <p:spPr bwMode="auto">
          <a:xfrm>
            <a:off x="3167063"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Consolas" panose="020B0609020204030204" pitchFamily="49" charset="0"/>
                <a:cs typeface="Consolas" panose="020B0609020204030204" pitchFamily="49" charset="0"/>
              </a:rPr>
              <a:t>2</a:t>
            </a:r>
            <a:endParaRPr lang="en-US" altLang="zh-CN">
              <a:latin typeface="Consolas" panose="020B0609020204030204" pitchFamily="49" charset="0"/>
              <a:cs typeface="Consolas" panose="020B0609020204030204" pitchFamily="49" charset="0"/>
            </a:endParaRPr>
          </a:p>
        </p:txBody>
      </p:sp>
      <p:sp>
        <p:nvSpPr>
          <p:cNvPr id="166923" name="Text Box 11"/>
          <p:cNvSpPr txBox="1">
            <a:spLocks noChangeArrowheads="1"/>
          </p:cNvSpPr>
          <p:nvPr/>
        </p:nvSpPr>
        <p:spPr bwMode="auto">
          <a:xfrm>
            <a:off x="3167063"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2</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166924" name="Text Box 12"/>
          <p:cNvSpPr txBox="1">
            <a:spLocks noChangeArrowheads="1"/>
          </p:cNvSpPr>
          <p:nvPr/>
        </p:nvSpPr>
        <p:spPr bwMode="auto">
          <a:xfrm>
            <a:off x="3671888"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Consolas" panose="020B0609020204030204" pitchFamily="49" charset="0"/>
                <a:cs typeface="Consolas" panose="020B0609020204030204" pitchFamily="49" charset="0"/>
              </a:rPr>
              <a:t>7</a:t>
            </a:r>
            <a:endParaRPr lang="en-US" altLang="zh-CN">
              <a:latin typeface="Consolas" panose="020B0609020204030204" pitchFamily="49" charset="0"/>
              <a:cs typeface="Consolas" panose="020B0609020204030204" pitchFamily="49" charset="0"/>
            </a:endParaRPr>
          </a:p>
        </p:txBody>
      </p:sp>
      <p:sp>
        <p:nvSpPr>
          <p:cNvPr id="166925" name="Text Box 13"/>
          <p:cNvSpPr txBox="1">
            <a:spLocks noChangeArrowheads="1"/>
          </p:cNvSpPr>
          <p:nvPr/>
        </p:nvSpPr>
        <p:spPr bwMode="auto">
          <a:xfrm>
            <a:off x="3671888"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3</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166926" name="Text Box 14"/>
          <p:cNvSpPr txBox="1">
            <a:spLocks noChangeArrowheads="1"/>
          </p:cNvSpPr>
          <p:nvPr/>
        </p:nvSpPr>
        <p:spPr bwMode="auto">
          <a:xfrm>
            <a:off x="4103688"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Consolas" panose="020B0609020204030204" pitchFamily="49" charset="0"/>
                <a:cs typeface="Consolas" panose="020B0609020204030204" pitchFamily="49" charset="0"/>
              </a:rPr>
              <a:t>1</a:t>
            </a:r>
            <a:endParaRPr lang="en-US" altLang="zh-CN">
              <a:latin typeface="Consolas" panose="020B0609020204030204" pitchFamily="49" charset="0"/>
              <a:cs typeface="Consolas" panose="020B0609020204030204" pitchFamily="49" charset="0"/>
            </a:endParaRPr>
          </a:p>
        </p:txBody>
      </p:sp>
      <p:sp>
        <p:nvSpPr>
          <p:cNvPr id="166927" name="Text Box 15"/>
          <p:cNvSpPr txBox="1">
            <a:spLocks noChangeArrowheads="1"/>
          </p:cNvSpPr>
          <p:nvPr/>
        </p:nvSpPr>
        <p:spPr bwMode="auto">
          <a:xfrm>
            <a:off x="4103688"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4</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166928" name="Text Box 16"/>
          <p:cNvSpPr txBox="1">
            <a:spLocks noChangeArrowheads="1"/>
          </p:cNvSpPr>
          <p:nvPr/>
        </p:nvSpPr>
        <p:spPr bwMode="auto">
          <a:xfrm>
            <a:off x="4608513"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Consolas" panose="020B0609020204030204" pitchFamily="49" charset="0"/>
                <a:cs typeface="Consolas" panose="020B0609020204030204" pitchFamily="49" charset="0"/>
              </a:rPr>
              <a:t>5</a:t>
            </a:r>
            <a:endParaRPr lang="en-US" altLang="zh-CN">
              <a:latin typeface="Consolas" panose="020B0609020204030204" pitchFamily="49" charset="0"/>
              <a:cs typeface="Consolas" panose="020B0609020204030204" pitchFamily="49" charset="0"/>
            </a:endParaRPr>
          </a:p>
        </p:txBody>
      </p:sp>
      <p:sp>
        <p:nvSpPr>
          <p:cNvPr id="166929" name="Text Box 17"/>
          <p:cNvSpPr txBox="1">
            <a:spLocks noChangeArrowheads="1"/>
          </p:cNvSpPr>
          <p:nvPr/>
        </p:nvSpPr>
        <p:spPr bwMode="auto">
          <a:xfrm>
            <a:off x="4608513"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5</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166930" name="Text Box 18"/>
          <p:cNvSpPr txBox="1">
            <a:spLocks noChangeArrowheads="1"/>
          </p:cNvSpPr>
          <p:nvPr/>
        </p:nvSpPr>
        <p:spPr bwMode="auto">
          <a:xfrm>
            <a:off x="5040313"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Consolas" panose="020B0609020204030204" pitchFamily="49" charset="0"/>
                <a:cs typeface="Consolas" panose="020B0609020204030204" pitchFamily="49" charset="0"/>
              </a:rPr>
              <a:t>3</a:t>
            </a:r>
            <a:endParaRPr lang="en-US" altLang="zh-CN">
              <a:latin typeface="Consolas" panose="020B0609020204030204" pitchFamily="49" charset="0"/>
              <a:cs typeface="Consolas" panose="020B0609020204030204" pitchFamily="49" charset="0"/>
            </a:endParaRPr>
          </a:p>
        </p:txBody>
      </p:sp>
      <p:sp>
        <p:nvSpPr>
          <p:cNvPr id="166931" name="Text Box 19"/>
          <p:cNvSpPr txBox="1">
            <a:spLocks noChangeArrowheads="1"/>
          </p:cNvSpPr>
          <p:nvPr/>
        </p:nvSpPr>
        <p:spPr bwMode="auto">
          <a:xfrm>
            <a:off x="5040313"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6</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166932" name="Text Box 20"/>
          <p:cNvSpPr txBox="1">
            <a:spLocks noChangeArrowheads="1"/>
          </p:cNvSpPr>
          <p:nvPr/>
        </p:nvSpPr>
        <p:spPr bwMode="auto">
          <a:xfrm>
            <a:off x="5545138"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Consolas" panose="020B0609020204030204" pitchFamily="49" charset="0"/>
                <a:cs typeface="Consolas" panose="020B0609020204030204" pitchFamily="49" charset="0"/>
              </a:rPr>
              <a:t>4</a:t>
            </a:r>
            <a:endParaRPr lang="en-US" altLang="zh-CN">
              <a:latin typeface="Consolas" panose="020B0609020204030204" pitchFamily="49" charset="0"/>
              <a:cs typeface="Consolas" panose="020B0609020204030204" pitchFamily="49" charset="0"/>
            </a:endParaRPr>
          </a:p>
        </p:txBody>
      </p:sp>
      <p:sp>
        <p:nvSpPr>
          <p:cNvPr id="166933" name="Text Box 21"/>
          <p:cNvSpPr txBox="1">
            <a:spLocks noChangeArrowheads="1"/>
          </p:cNvSpPr>
          <p:nvPr/>
        </p:nvSpPr>
        <p:spPr bwMode="auto">
          <a:xfrm>
            <a:off x="5545138"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7</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166934" name="Text Box 22"/>
          <p:cNvSpPr txBox="1">
            <a:spLocks noChangeArrowheads="1"/>
          </p:cNvSpPr>
          <p:nvPr/>
        </p:nvSpPr>
        <p:spPr bwMode="auto">
          <a:xfrm>
            <a:off x="5975350" y="3238500"/>
            <a:ext cx="360363"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Consolas" panose="020B0609020204030204" pitchFamily="49" charset="0"/>
                <a:cs typeface="Consolas" panose="020B0609020204030204" pitchFamily="49" charset="0"/>
              </a:rPr>
              <a:t>6</a:t>
            </a:r>
            <a:endParaRPr lang="en-US" altLang="zh-CN">
              <a:latin typeface="Consolas" panose="020B0609020204030204" pitchFamily="49" charset="0"/>
              <a:cs typeface="Consolas" panose="020B0609020204030204" pitchFamily="49" charset="0"/>
            </a:endParaRPr>
          </a:p>
        </p:txBody>
      </p:sp>
      <p:sp>
        <p:nvSpPr>
          <p:cNvPr id="166935" name="Text Box 23"/>
          <p:cNvSpPr txBox="1">
            <a:spLocks noChangeArrowheads="1"/>
          </p:cNvSpPr>
          <p:nvPr/>
        </p:nvSpPr>
        <p:spPr bwMode="auto">
          <a:xfrm>
            <a:off x="5975350" y="2808288"/>
            <a:ext cx="360363"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8</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166936" name="Text Box 24"/>
          <p:cNvSpPr txBox="1">
            <a:spLocks noChangeArrowheads="1"/>
          </p:cNvSpPr>
          <p:nvPr/>
        </p:nvSpPr>
        <p:spPr bwMode="auto">
          <a:xfrm>
            <a:off x="6480175" y="3238500"/>
            <a:ext cx="360363"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Consolas" panose="020B0609020204030204" pitchFamily="49" charset="0"/>
                <a:cs typeface="Consolas" panose="020B0609020204030204" pitchFamily="49" charset="0"/>
              </a:rPr>
              <a:t>0</a:t>
            </a:r>
            <a:endParaRPr lang="en-US" altLang="zh-CN">
              <a:latin typeface="Consolas" panose="020B0609020204030204" pitchFamily="49" charset="0"/>
              <a:cs typeface="Consolas" panose="020B0609020204030204" pitchFamily="49" charset="0"/>
            </a:endParaRPr>
          </a:p>
        </p:txBody>
      </p:sp>
      <p:sp>
        <p:nvSpPr>
          <p:cNvPr id="166937" name="Text Box 25"/>
          <p:cNvSpPr txBox="1">
            <a:spLocks noChangeArrowheads="1"/>
          </p:cNvSpPr>
          <p:nvPr/>
        </p:nvSpPr>
        <p:spPr bwMode="auto">
          <a:xfrm>
            <a:off x="6480175" y="2808288"/>
            <a:ext cx="360363"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9</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166941" name="Text Box 29"/>
          <p:cNvSpPr txBox="1">
            <a:spLocks noChangeArrowheads="1"/>
          </p:cNvSpPr>
          <p:nvPr/>
        </p:nvSpPr>
        <p:spPr bwMode="auto">
          <a:xfrm>
            <a:off x="571472" y="2659063"/>
            <a:ext cx="1084291" cy="400110"/>
          </a:xfrm>
          <a:prstGeom prst="rect">
            <a:avLst/>
          </a:prstGeom>
          <a:noFill/>
          <a:ln w="9525">
            <a:noFill/>
            <a:miter lim="800000"/>
          </a:ln>
          <a:effectLst/>
        </p:spPr>
        <p:txBody>
          <a:bodyPr wrap="square">
            <a:spAutoFit/>
          </a:bodyPr>
          <a:lstStyle/>
          <a:p>
            <a:pPr algn="l">
              <a:spcBef>
                <a:spcPct val="50000"/>
              </a:spcBef>
            </a:pPr>
            <a:r>
              <a:rPr lang="en-US" altLang="zh-CN" sz="2000">
                <a:solidFill>
                  <a:srgbClr val="339933"/>
                </a:solidFill>
                <a:latin typeface="Consolas" panose="020B0609020204030204" pitchFamily="49" charset="0"/>
                <a:cs typeface="Consolas" panose="020B0609020204030204" pitchFamily="49" charset="0"/>
              </a:rPr>
              <a:t>pivot</a:t>
            </a:r>
            <a:endParaRPr lang="en-US" altLang="zh-CN" sz="2000">
              <a:solidFill>
                <a:srgbClr val="339933"/>
              </a:solidFill>
              <a:latin typeface="Consolas" panose="020B0609020204030204" pitchFamily="49" charset="0"/>
              <a:cs typeface="Consolas" panose="020B0609020204030204" pitchFamily="49" charset="0"/>
            </a:endParaRPr>
          </a:p>
        </p:txBody>
      </p:sp>
      <p:grpSp>
        <p:nvGrpSpPr>
          <p:cNvPr id="2" name="Group 34"/>
          <p:cNvGrpSpPr/>
          <p:nvPr/>
        </p:nvGrpSpPr>
        <p:grpSpPr bwMode="auto">
          <a:xfrm>
            <a:off x="2232025" y="3663950"/>
            <a:ext cx="360363" cy="765175"/>
            <a:chOff x="1746" y="1174"/>
            <a:chExt cx="227" cy="482"/>
          </a:xfrm>
        </p:grpSpPr>
        <p:sp>
          <p:nvSpPr>
            <p:cNvPr id="166939" name="Text Box 27"/>
            <p:cNvSpPr txBox="1">
              <a:spLocks noChangeArrowheads="1"/>
            </p:cNvSpPr>
            <p:nvPr/>
          </p:nvSpPr>
          <p:spPr bwMode="auto">
            <a:xfrm>
              <a:off x="1746" y="1406"/>
              <a:ext cx="227" cy="250"/>
            </a:xfrm>
            <a:prstGeom prst="rect">
              <a:avLst/>
            </a:prstGeom>
            <a:noFill/>
            <a:ln w="9525">
              <a:noFill/>
              <a:miter lim="800000"/>
            </a:ln>
            <a:effectLst/>
          </p:spPr>
          <p:txBody>
            <a:bodyPr>
              <a:spAutoFit/>
            </a:bodyPr>
            <a:lstStyle/>
            <a:p>
              <a:pPr algn="l">
                <a:spcBef>
                  <a:spcPct val="50000"/>
                </a:spcBef>
              </a:pPr>
              <a:r>
                <a:rPr lang="en-US" altLang="zh-CN" sz="2000" i="1">
                  <a:solidFill>
                    <a:srgbClr val="339933"/>
                  </a:solidFill>
                  <a:latin typeface="Consolas" panose="020B0609020204030204" pitchFamily="49" charset="0"/>
                  <a:cs typeface="Consolas" panose="020B0609020204030204" pitchFamily="49" charset="0"/>
                </a:rPr>
                <a:t>i</a:t>
              </a:r>
              <a:endParaRPr lang="en-US" altLang="zh-CN" sz="2000" i="1">
                <a:solidFill>
                  <a:srgbClr val="339933"/>
                </a:solidFill>
                <a:latin typeface="Consolas" panose="020B0609020204030204" pitchFamily="49" charset="0"/>
                <a:cs typeface="Consolas" panose="020B0609020204030204" pitchFamily="49" charset="0"/>
              </a:endParaRPr>
            </a:p>
          </p:txBody>
        </p:sp>
        <p:sp>
          <p:nvSpPr>
            <p:cNvPr id="166942" name="Line 30"/>
            <p:cNvSpPr>
              <a:spLocks noChangeShapeType="1"/>
            </p:cNvSpPr>
            <p:nvPr/>
          </p:nvSpPr>
          <p:spPr bwMode="auto">
            <a:xfrm flipV="1">
              <a:off x="1837" y="1174"/>
              <a:ext cx="0" cy="227"/>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 name="Group 35"/>
          <p:cNvGrpSpPr/>
          <p:nvPr/>
        </p:nvGrpSpPr>
        <p:grpSpPr bwMode="auto">
          <a:xfrm>
            <a:off x="6480175" y="3671888"/>
            <a:ext cx="360363" cy="765175"/>
            <a:chOff x="4422" y="1179"/>
            <a:chExt cx="227" cy="482"/>
          </a:xfrm>
        </p:grpSpPr>
        <p:sp>
          <p:nvSpPr>
            <p:cNvPr id="166943" name="Text Box 31"/>
            <p:cNvSpPr txBox="1">
              <a:spLocks noChangeArrowheads="1"/>
            </p:cNvSpPr>
            <p:nvPr/>
          </p:nvSpPr>
          <p:spPr bwMode="auto">
            <a:xfrm>
              <a:off x="4422" y="1411"/>
              <a:ext cx="227" cy="250"/>
            </a:xfrm>
            <a:prstGeom prst="rect">
              <a:avLst/>
            </a:prstGeom>
            <a:noFill/>
            <a:ln w="9525">
              <a:noFill/>
              <a:miter lim="800000"/>
            </a:ln>
            <a:effectLst/>
          </p:spPr>
          <p:txBody>
            <a:bodyPr>
              <a:spAutoFit/>
            </a:bodyPr>
            <a:lstStyle/>
            <a:p>
              <a:pPr algn="l">
                <a:spcBef>
                  <a:spcPct val="50000"/>
                </a:spcBef>
              </a:pPr>
              <a:r>
                <a:rPr lang="en-US" altLang="zh-CN" sz="2000" i="1">
                  <a:solidFill>
                    <a:srgbClr val="339933"/>
                  </a:solidFill>
                  <a:latin typeface="Consolas" panose="020B0609020204030204" pitchFamily="49" charset="0"/>
                  <a:cs typeface="Consolas" panose="020B0609020204030204" pitchFamily="49" charset="0"/>
                </a:rPr>
                <a:t>j</a:t>
              </a:r>
              <a:endParaRPr lang="en-US" altLang="zh-CN" sz="2000" i="1">
                <a:solidFill>
                  <a:srgbClr val="339933"/>
                </a:solidFill>
                <a:latin typeface="Consolas" panose="020B0609020204030204" pitchFamily="49" charset="0"/>
                <a:cs typeface="Consolas" panose="020B0609020204030204" pitchFamily="49" charset="0"/>
              </a:endParaRPr>
            </a:p>
          </p:txBody>
        </p:sp>
        <p:sp>
          <p:nvSpPr>
            <p:cNvPr id="166944" name="Line 32"/>
            <p:cNvSpPr>
              <a:spLocks noChangeShapeType="1"/>
            </p:cNvSpPr>
            <p:nvPr/>
          </p:nvSpPr>
          <p:spPr bwMode="auto">
            <a:xfrm flipV="1">
              <a:off x="4513" y="1179"/>
              <a:ext cx="0" cy="227"/>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166948" name="Text Box 36"/>
          <p:cNvSpPr txBox="1">
            <a:spLocks noChangeArrowheads="1"/>
          </p:cNvSpPr>
          <p:nvPr/>
        </p:nvSpPr>
        <p:spPr bwMode="auto">
          <a:xfrm>
            <a:off x="1533538" y="982318"/>
            <a:ext cx="4895850" cy="1323439"/>
          </a:xfrm>
          <a:prstGeom prst="rect">
            <a:avLst/>
          </a:prstGeom>
          <a:noFill/>
          <a:ln w="9525">
            <a:noFill/>
            <a:miter lim="800000"/>
          </a:ln>
          <a:effectLst/>
        </p:spPr>
        <p:txBody>
          <a:bodyPr>
            <a:spAutoFit/>
          </a:bodyPr>
          <a:lstStyle/>
          <a:p>
            <a:pPr marL="457200" indent="-457200" algn="l">
              <a:spcBef>
                <a:spcPct val="50000"/>
              </a:spcBef>
              <a:buBlip>
                <a:blip r:embed="rId1"/>
              </a:buBlip>
            </a:pPr>
            <a:r>
              <a:rPr lang="en-US" altLang="zh-CN">
                <a:solidFill>
                  <a:srgbClr val="FF00FF"/>
                </a:solidFill>
                <a:latin typeface="Consolas" panose="020B0609020204030204" pitchFamily="49" charset="0"/>
                <a:ea typeface="楷体" panose="02010609060101010101" pitchFamily="49" charset="-122"/>
                <a:cs typeface="Consolas" panose="020B0609020204030204" pitchFamily="49" charset="0"/>
              </a:rPr>
              <a:t>pivot</a:t>
            </a:r>
            <a:r>
              <a:rPr lang="en-US" altLang="zh-CN">
                <a:latin typeface="Consolas" panose="020B0609020204030204" pitchFamily="49" charset="0"/>
                <a:ea typeface="楷体" panose="02010609060101010101" pitchFamily="49" charset="-122"/>
                <a:cs typeface="Consolas" panose="020B0609020204030204" pitchFamily="49" charset="0"/>
              </a:rPr>
              <a:t>=L</a:t>
            </a:r>
            <a:r>
              <a:rPr lang="en-US" altLang="zh-CN">
                <a:latin typeface="Consolas" panose="020B0609020204030204" pitchFamily="49" charset="0"/>
                <a:ea typeface="+mn-ea"/>
                <a:cs typeface="Consolas" panose="020B0609020204030204" pitchFamily="49" charset="0"/>
              </a:rPr>
              <a:t>-</a:t>
            </a:r>
            <a:r>
              <a:rPr lang="en-US" altLang="zh-CN">
                <a:latin typeface="Consolas" panose="020B0609020204030204" pitchFamily="49" charset="0"/>
                <a:ea typeface="楷体" panose="02010609060101010101" pitchFamily="49" charset="-122"/>
                <a:cs typeface="Consolas" panose="020B0609020204030204" pitchFamily="49" charset="0"/>
              </a:rPr>
              <a:t>&gt;data[0]</a:t>
            </a:r>
            <a:r>
              <a:rPr lang="zh-CN" altLang="en-US">
                <a:latin typeface="Consolas" panose="020B0609020204030204" pitchFamily="49" charset="0"/>
                <a:ea typeface="楷体" panose="02010609060101010101" pitchFamily="49" charset="-122"/>
                <a:cs typeface="Consolas" panose="020B0609020204030204" pitchFamily="49" charset="0"/>
              </a:rPr>
              <a:t>（基准）</a:t>
            </a:r>
            <a:endParaRPr lang="en-US" altLang="zh-CN">
              <a:latin typeface="Consolas" panose="020B0609020204030204" pitchFamily="49" charset="0"/>
              <a:ea typeface="楷体" panose="02010609060101010101" pitchFamily="49" charset="-122"/>
              <a:cs typeface="Consolas" panose="020B0609020204030204" pitchFamily="49" charset="0"/>
            </a:endParaRPr>
          </a:p>
          <a:p>
            <a:pPr marL="457200" indent="-457200" algn="l">
              <a:buBlip>
                <a:blip r:embed="rId1"/>
              </a:buBlip>
            </a:pPr>
            <a:r>
              <a:rPr lang="en-US" altLang="zh-CN" i="1">
                <a:latin typeface="Consolas" panose="020B0609020204030204" pitchFamily="49" charset="0"/>
                <a:ea typeface="楷体" panose="02010609060101010101" pitchFamily="49" charset="-122"/>
                <a:cs typeface="Consolas" panose="020B0609020204030204" pitchFamily="49" charset="0"/>
              </a:rPr>
              <a:t>j</a:t>
            </a:r>
            <a:r>
              <a:rPr lang="zh-CN" altLang="en-US">
                <a:latin typeface="Consolas" panose="020B0609020204030204" pitchFamily="49" charset="0"/>
                <a:ea typeface="楷体" panose="02010609060101010101" pitchFamily="49" charset="-122"/>
                <a:cs typeface="Consolas" panose="020B0609020204030204" pitchFamily="49" charset="0"/>
              </a:rPr>
              <a:t>从后向前找</a:t>
            </a:r>
            <a:r>
              <a:rPr lang="zh-CN" altLang="en-US">
                <a:latin typeface="Consolas" panose="020B0609020204030204" pitchFamily="49" charset="0"/>
                <a:ea typeface="+mn-ea"/>
                <a:cs typeface="Consolas" panose="020B0609020204030204" pitchFamily="49" charset="0"/>
              </a:rPr>
              <a:t>≤</a:t>
            </a:r>
            <a:r>
              <a:rPr lang="en-US" altLang="zh-CN">
                <a:latin typeface="Consolas" panose="020B0609020204030204" pitchFamily="49" charset="0"/>
                <a:ea typeface="楷体" panose="02010609060101010101" pitchFamily="49" charset="-122"/>
                <a:cs typeface="Consolas" panose="020B0609020204030204" pitchFamily="49" charset="0"/>
              </a:rPr>
              <a:t>pivot</a:t>
            </a:r>
            <a:r>
              <a:rPr lang="zh-CN" altLang="en-US">
                <a:latin typeface="Consolas" panose="020B0609020204030204" pitchFamily="49" charset="0"/>
                <a:ea typeface="楷体" panose="02010609060101010101" pitchFamily="49" charset="-122"/>
                <a:cs typeface="Consolas" panose="020B0609020204030204" pitchFamily="49" charset="0"/>
              </a:rPr>
              <a:t>的元素</a:t>
            </a:r>
            <a:endParaRPr lang="zh-CN" altLang="en-US">
              <a:latin typeface="Consolas" panose="020B0609020204030204" pitchFamily="49" charset="0"/>
              <a:ea typeface="楷体" panose="02010609060101010101" pitchFamily="49" charset="-122"/>
              <a:cs typeface="Consolas" panose="020B0609020204030204" pitchFamily="49" charset="0"/>
            </a:endParaRPr>
          </a:p>
          <a:p>
            <a:pPr marL="457200" indent="-457200" algn="l">
              <a:spcBef>
                <a:spcPct val="50000"/>
              </a:spcBef>
              <a:buBlip>
                <a:blip r:embed="rId1"/>
              </a:buBlip>
            </a:pPr>
            <a:r>
              <a:rPr lang="en-US" altLang="zh-CN" i="1">
                <a:latin typeface="Consolas" panose="020B0609020204030204" pitchFamily="49" charset="0"/>
                <a:ea typeface="楷体" panose="02010609060101010101" pitchFamily="49" charset="-122"/>
                <a:cs typeface="Consolas" panose="020B0609020204030204" pitchFamily="49" charset="0"/>
              </a:rPr>
              <a:t>i</a:t>
            </a:r>
            <a:r>
              <a:rPr lang="zh-CN" altLang="en-US">
                <a:latin typeface="Consolas" panose="020B0609020204030204" pitchFamily="49" charset="0"/>
                <a:ea typeface="楷体" panose="02010609060101010101" pitchFamily="49" charset="-122"/>
                <a:cs typeface="Consolas" panose="020B0609020204030204" pitchFamily="49" charset="0"/>
              </a:rPr>
              <a:t>从前向后找</a:t>
            </a:r>
            <a:r>
              <a:rPr lang="en-US" altLang="zh-CN">
                <a:latin typeface="Consolas" panose="020B0609020204030204" pitchFamily="49" charset="0"/>
                <a:ea typeface="楷体" panose="02010609060101010101" pitchFamily="49" charset="-122"/>
                <a:cs typeface="Consolas" panose="020B0609020204030204" pitchFamily="49" charset="0"/>
              </a:rPr>
              <a:t>&gt;pivot</a:t>
            </a:r>
            <a:r>
              <a:rPr lang="zh-CN" altLang="en-US">
                <a:latin typeface="Consolas" panose="020B0609020204030204" pitchFamily="49" charset="0"/>
                <a:ea typeface="楷体" panose="02010609060101010101" pitchFamily="49" charset="-122"/>
                <a:cs typeface="Consolas" panose="020B0609020204030204" pitchFamily="49" charset="0"/>
              </a:rPr>
              <a:t>的元素</a:t>
            </a:r>
            <a:endParaRPr lang="zh-CN" altLang="en-US">
              <a:latin typeface="Consolas" panose="020B0609020204030204" pitchFamily="49" charset="0"/>
              <a:ea typeface="楷体" panose="02010609060101010101" pitchFamily="49" charset="-122"/>
              <a:cs typeface="Consolas" panose="020B0609020204030204" pitchFamily="49" charset="0"/>
            </a:endParaRPr>
          </a:p>
        </p:txBody>
      </p:sp>
      <p:sp>
        <p:nvSpPr>
          <p:cNvPr id="166949" name="Text Box 37"/>
          <p:cNvSpPr txBox="1">
            <a:spLocks noChangeArrowheads="1"/>
          </p:cNvSpPr>
          <p:nvPr/>
        </p:nvSpPr>
        <p:spPr bwMode="auto">
          <a:xfrm>
            <a:off x="2160588"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Consolas" panose="020B0609020204030204" pitchFamily="49" charset="0"/>
                <a:cs typeface="Consolas" panose="020B0609020204030204" pitchFamily="49" charset="0"/>
              </a:rPr>
              <a:t>3</a:t>
            </a:r>
            <a:endParaRPr lang="en-US" altLang="zh-CN">
              <a:latin typeface="Consolas" panose="020B0609020204030204" pitchFamily="49" charset="0"/>
              <a:cs typeface="Consolas" panose="020B0609020204030204" pitchFamily="49" charset="0"/>
            </a:endParaRPr>
          </a:p>
        </p:txBody>
      </p:sp>
      <p:sp>
        <p:nvSpPr>
          <p:cNvPr id="166951" name="AutoShape 39"/>
          <p:cNvSpPr>
            <a:spLocks noChangeArrowheads="1"/>
          </p:cNvSpPr>
          <p:nvPr/>
        </p:nvSpPr>
        <p:spPr bwMode="auto">
          <a:xfrm>
            <a:off x="5643570" y="1571612"/>
            <a:ext cx="503237" cy="287337"/>
          </a:xfrm>
          <a:prstGeom prst="rightArrow">
            <a:avLst>
              <a:gd name="adj1" fmla="val 50000"/>
              <a:gd name="adj2" fmla="val 43785"/>
            </a:avLst>
          </a:prstGeom>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66952" name="Text Box 40"/>
          <p:cNvSpPr txBox="1">
            <a:spLocks noChangeArrowheads="1"/>
          </p:cNvSpPr>
          <p:nvPr/>
        </p:nvSpPr>
        <p:spPr bwMode="auto">
          <a:xfrm>
            <a:off x="6357950" y="1500174"/>
            <a:ext cx="1800225" cy="430887"/>
          </a:xfrm>
          <a:prstGeom prst="rect">
            <a:avLst/>
          </a:prstGeom>
          <a:noFill/>
          <a:ln w="9525">
            <a:noFill/>
            <a:miter lim="800000"/>
          </a:ln>
          <a:effectLst/>
        </p:spPr>
        <p:txBody>
          <a:bodyPr>
            <a:spAutoFit/>
          </a:bodyPr>
          <a:lstStyle/>
          <a:p>
            <a:pPr algn="l">
              <a:spcBef>
                <a:spcPct val="50000"/>
              </a:spcBef>
            </a:pPr>
            <a:r>
              <a:rPr lang="zh-CN" altLang="en-US" sz="2200">
                <a:latin typeface="Consolas" panose="020B0609020204030204" pitchFamily="49" charset="0"/>
                <a:ea typeface="楷体" panose="02010609060101010101" pitchFamily="49" charset="-122"/>
                <a:cs typeface="Consolas" panose="020B0609020204030204" pitchFamily="49" charset="0"/>
              </a:rPr>
              <a:t>两者交换</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
        <p:nvSpPr>
          <p:cNvPr id="166953" name="Text Box 41"/>
          <p:cNvSpPr txBox="1">
            <a:spLocks noChangeArrowheads="1"/>
          </p:cNvSpPr>
          <p:nvPr/>
        </p:nvSpPr>
        <p:spPr bwMode="auto">
          <a:xfrm>
            <a:off x="2155825" y="3238500"/>
            <a:ext cx="360363"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Consolas" panose="020B0609020204030204" pitchFamily="49" charset="0"/>
                <a:cs typeface="Consolas" panose="020B0609020204030204" pitchFamily="49" charset="0"/>
              </a:rPr>
              <a:t>3</a:t>
            </a:r>
            <a:endParaRPr lang="en-US" altLang="zh-CN">
              <a:latin typeface="Consolas" panose="020B0609020204030204" pitchFamily="49" charset="0"/>
              <a:cs typeface="Consolas" panose="020B0609020204030204" pitchFamily="49" charset="0"/>
            </a:endParaRPr>
          </a:p>
        </p:txBody>
      </p:sp>
      <p:grpSp>
        <p:nvGrpSpPr>
          <p:cNvPr id="4" name="Group 45"/>
          <p:cNvGrpSpPr/>
          <p:nvPr/>
        </p:nvGrpSpPr>
        <p:grpSpPr bwMode="auto">
          <a:xfrm>
            <a:off x="2195513" y="4508500"/>
            <a:ext cx="4376738" cy="1239838"/>
            <a:chOff x="1383" y="2840"/>
            <a:chExt cx="2757" cy="781"/>
          </a:xfrm>
        </p:grpSpPr>
        <p:sp>
          <p:nvSpPr>
            <p:cNvPr id="166955" name="AutoShape 43"/>
            <p:cNvSpPr>
              <a:spLocks noChangeArrowheads="1"/>
            </p:cNvSpPr>
            <p:nvPr/>
          </p:nvSpPr>
          <p:spPr bwMode="auto">
            <a:xfrm>
              <a:off x="2585" y="2840"/>
              <a:ext cx="227" cy="363"/>
            </a:xfrm>
            <a:prstGeom prst="downArrow">
              <a:avLst>
                <a:gd name="adj1" fmla="val 50000"/>
                <a:gd name="adj2" fmla="val 25000"/>
              </a:avLst>
            </a:prstGeom>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66956" name="Text Box 44"/>
            <p:cNvSpPr txBox="1">
              <a:spLocks noChangeArrowheads="1"/>
            </p:cNvSpPr>
            <p:nvPr/>
          </p:nvSpPr>
          <p:spPr bwMode="auto">
            <a:xfrm>
              <a:off x="1383" y="3294"/>
              <a:ext cx="2757" cy="327"/>
            </a:xfrm>
            <a:prstGeom prst="rect">
              <a:avLst/>
            </a:prstGeom>
            <a:noFill/>
            <a:ln w="9525">
              <a:noFill/>
              <a:miter lim="800000"/>
            </a:ln>
            <a:effectLst/>
          </p:spPr>
          <p:txBody>
            <a:bodyPr wrap="square">
              <a:spAutoFit/>
            </a:bodyPr>
            <a:lstStyle/>
            <a:p>
              <a:pPr>
                <a:spcBef>
                  <a:spcPct val="50000"/>
                </a:spcBef>
              </a:pPr>
              <a:r>
                <a:rPr lang="en-US" altLang="zh-CN">
                  <a:latin typeface="Consolas" panose="020B0609020204030204" pitchFamily="49" charset="0"/>
                  <a:cs typeface="Consolas" panose="020B0609020204030204" pitchFamily="49" charset="0"/>
                </a:rPr>
                <a:t>1</a:t>
              </a:r>
              <a:r>
                <a:rPr lang="zh-CN" altLang="en-US">
                  <a:latin typeface="Consolas" panose="020B0609020204030204" pitchFamily="49" charset="0"/>
                  <a:cs typeface="Consolas" panose="020B0609020204030204" pitchFamily="49" charset="0"/>
                </a:rPr>
                <a:t>　</a:t>
              </a:r>
              <a:r>
                <a:rPr lang="en-US" altLang="zh-CN">
                  <a:latin typeface="Consolas" panose="020B0609020204030204" pitchFamily="49" charset="0"/>
                  <a:cs typeface="Consolas" panose="020B0609020204030204" pitchFamily="49" charset="0"/>
                </a:rPr>
                <a:t>0</a:t>
              </a:r>
              <a:r>
                <a:rPr lang="zh-CN" altLang="en-US">
                  <a:latin typeface="Consolas" panose="020B0609020204030204" pitchFamily="49" charset="0"/>
                  <a:cs typeface="Consolas" panose="020B0609020204030204" pitchFamily="49" charset="0"/>
                </a:rPr>
                <a:t>　</a:t>
              </a:r>
              <a:r>
                <a:rPr lang="en-US" altLang="zh-CN">
                  <a:latin typeface="Consolas" panose="020B0609020204030204" pitchFamily="49" charset="0"/>
                  <a:cs typeface="Consolas" panose="020B0609020204030204" pitchFamily="49" charset="0"/>
                </a:rPr>
                <a:t>2</a:t>
              </a:r>
              <a:r>
                <a:rPr lang="zh-CN" altLang="en-US">
                  <a:latin typeface="Consolas" panose="020B0609020204030204" pitchFamily="49" charset="0"/>
                  <a:cs typeface="Consolas" panose="020B0609020204030204" pitchFamily="49" charset="0"/>
                </a:rPr>
                <a:t>　</a:t>
              </a:r>
              <a:r>
                <a:rPr lang="en-US" altLang="zh-CN">
                  <a:latin typeface="Consolas" panose="020B0609020204030204" pitchFamily="49" charset="0"/>
                  <a:cs typeface="Consolas" panose="020B0609020204030204" pitchFamily="49" charset="0"/>
                </a:rPr>
                <a:t>3</a:t>
              </a:r>
              <a:r>
                <a:rPr lang="zh-CN" altLang="en-US">
                  <a:latin typeface="Consolas" panose="020B0609020204030204" pitchFamily="49" charset="0"/>
                  <a:cs typeface="Consolas" panose="020B0609020204030204" pitchFamily="49" charset="0"/>
                </a:rPr>
                <a:t>　</a:t>
              </a:r>
              <a:r>
                <a:rPr lang="en-US" altLang="zh-CN" sz="2800">
                  <a:solidFill>
                    <a:srgbClr val="FF3300"/>
                  </a:solidFill>
                  <a:latin typeface="Consolas" panose="020B0609020204030204" pitchFamily="49" charset="0"/>
                  <a:cs typeface="Consolas" panose="020B0609020204030204" pitchFamily="49" charset="0"/>
                </a:rPr>
                <a:t>3</a:t>
              </a:r>
              <a:r>
                <a:rPr lang="zh-CN" altLang="en-US">
                  <a:latin typeface="Consolas" panose="020B0609020204030204" pitchFamily="49" charset="0"/>
                  <a:cs typeface="Consolas" panose="020B0609020204030204" pitchFamily="49" charset="0"/>
                </a:rPr>
                <a:t>　</a:t>
              </a:r>
              <a:r>
                <a:rPr lang="en-US" altLang="zh-CN">
                  <a:latin typeface="Consolas" panose="020B0609020204030204" pitchFamily="49" charset="0"/>
                  <a:cs typeface="Consolas" panose="020B0609020204030204" pitchFamily="49" charset="0"/>
                </a:rPr>
                <a:t>5</a:t>
              </a:r>
              <a:r>
                <a:rPr lang="zh-CN" altLang="en-US">
                  <a:latin typeface="Consolas" panose="020B0609020204030204" pitchFamily="49" charset="0"/>
                  <a:cs typeface="Consolas" panose="020B0609020204030204" pitchFamily="49" charset="0"/>
                </a:rPr>
                <a:t>　</a:t>
              </a:r>
              <a:r>
                <a:rPr lang="en-US" altLang="zh-CN">
                  <a:latin typeface="Consolas" panose="020B0609020204030204" pitchFamily="49" charset="0"/>
                  <a:cs typeface="Consolas" panose="020B0609020204030204" pitchFamily="49" charset="0"/>
                </a:rPr>
                <a:t>7</a:t>
              </a:r>
              <a:r>
                <a:rPr lang="zh-CN" altLang="en-US">
                  <a:latin typeface="Consolas" panose="020B0609020204030204" pitchFamily="49" charset="0"/>
                  <a:cs typeface="Consolas" panose="020B0609020204030204" pitchFamily="49" charset="0"/>
                </a:rPr>
                <a:t>　</a:t>
              </a:r>
              <a:r>
                <a:rPr lang="en-US" altLang="zh-CN">
                  <a:latin typeface="Consolas" panose="020B0609020204030204" pitchFamily="49" charset="0"/>
                  <a:cs typeface="Consolas" panose="020B0609020204030204" pitchFamily="49" charset="0"/>
                </a:rPr>
                <a:t>4</a:t>
              </a:r>
              <a:r>
                <a:rPr lang="zh-CN" altLang="en-US">
                  <a:latin typeface="Consolas" panose="020B0609020204030204" pitchFamily="49" charset="0"/>
                  <a:cs typeface="Consolas" panose="020B0609020204030204" pitchFamily="49" charset="0"/>
                </a:rPr>
                <a:t>　</a:t>
              </a:r>
              <a:r>
                <a:rPr lang="en-US" altLang="zh-CN">
                  <a:latin typeface="Consolas" panose="020B0609020204030204" pitchFamily="49" charset="0"/>
                  <a:cs typeface="Consolas" panose="020B0609020204030204" pitchFamily="49" charset="0"/>
                </a:rPr>
                <a:t>6</a:t>
              </a:r>
              <a:r>
                <a:rPr lang="zh-CN" altLang="en-US">
                  <a:latin typeface="Consolas" panose="020B0609020204030204" pitchFamily="49" charset="0"/>
                  <a:cs typeface="Consolas" panose="020B0609020204030204" pitchFamily="49" charset="0"/>
                </a:rPr>
                <a:t>　</a:t>
              </a:r>
              <a:r>
                <a:rPr lang="en-US" altLang="zh-CN">
                  <a:latin typeface="Consolas" panose="020B0609020204030204" pitchFamily="49" charset="0"/>
                  <a:cs typeface="Consolas" panose="020B0609020204030204" pitchFamily="49" charset="0"/>
                </a:rPr>
                <a:t>8</a:t>
              </a:r>
              <a:endParaRPr lang="en-US" altLang="zh-CN">
                <a:latin typeface="Consolas" panose="020B0609020204030204" pitchFamily="49" charset="0"/>
                <a:cs typeface="Consolas" panose="020B0609020204030204" pitchFamily="49" charset="0"/>
              </a:endParaRPr>
            </a:p>
          </p:txBody>
        </p:sp>
      </p:grpSp>
      <p:sp>
        <p:nvSpPr>
          <p:cNvPr id="39" name="Text Box 38"/>
          <p:cNvSpPr txBox="1">
            <a:spLocks noChangeArrowheads="1"/>
          </p:cNvSpPr>
          <p:nvPr/>
        </p:nvSpPr>
        <p:spPr bwMode="auto">
          <a:xfrm>
            <a:off x="285720" y="142852"/>
            <a:ext cx="3714776" cy="587441"/>
          </a:xfrm>
          <a:prstGeom prst="rect">
            <a:avLst/>
          </a:prstGeom>
        </p:spPr>
        <p:style>
          <a:lnRef idx="1">
            <a:schemeClr val="accent3"/>
          </a:lnRef>
          <a:fillRef idx="2">
            <a:schemeClr val="accent3"/>
          </a:fillRef>
          <a:effectRef idx="1">
            <a:schemeClr val="accent3"/>
          </a:effectRef>
          <a:fontRef idx="minor">
            <a:schemeClr val="dk1"/>
          </a:fontRef>
        </p:style>
        <p:txBody>
          <a:bodyPr wrap="square" lIns="162000" tIns="108000" rIns="162000" bIns="108000">
            <a:spAutoFit/>
          </a:bodyPr>
          <a:lstStyle/>
          <a:p>
            <a:r>
              <a:rPr lang="zh-CN" altLang="en-US" sz="2400">
                <a:solidFill>
                  <a:srgbClr val="FF33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400">
                <a:solidFill>
                  <a:srgbClr val="FF3300"/>
                </a:solidFill>
                <a:latin typeface="Consolas" panose="020B0609020204030204" pitchFamily="49" charset="0"/>
                <a:ea typeface="微软雅黑" panose="020B0503020204020204" pitchFamily="34" charset="-122"/>
                <a:cs typeface="Consolas" panose="020B0609020204030204" pitchFamily="49" charset="0"/>
              </a:rPr>
              <a:t>1</a:t>
            </a:r>
            <a:r>
              <a:rPr lang="zh-CN" altLang="en-US" sz="2400">
                <a:solidFill>
                  <a:srgbClr val="FF3300"/>
                </a:solidFill>
                <a:latin typeface="Consolas" panose="020B0609020204030204" pitchFamily="49" charset="0"/>
                <a:ea typeface="微软雅黑" panose="020B0503020204020204" pitchFamily="34" charset="-122"/>
                <a:cs typeface="Consolas" panose="020B0609020204030204" pitchFamily="49" charset="0"/>
              </a:rPr>
              <a:t>（前后交换法）：</a:t>
            </a:r>
            <a:endParaRPr lang="zh-CN" altLang="en-US" sz="2400" dirty="0">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399 4.44444E-6 L -0.12205 4.44444E-6 " pathEditMode="relative" rAng="0" ptsTypes="AA">
                                      <p:cBhvr>
                                        <p:cTn id="6" dur="2000" fill="hold"/>
                                        <p:tgtEl>
                                          <p:spTgt spid="166949"/>
                                        </p:tgtEl>
                                        <p:attrNameLst>
                                          <p:attrName>ppt_x</p:attrName>
                                          <p:attrName>ppt_y</p:attrName>
                                        </p:attrNameLst>
                                      </p:cBhvr>
                                      <p:rCtr x="-59" y="0"/>
                                    </p:animMotion>
                                  </p:childTnLst>
                                </p:cTn>
                              </p:par>
                            </p:childTnLst>
                          </p:cTn>
                        </p:par>
                      </p:childTnLst>
                    </p:cTn>
                  </p:par>
                  <p:par>
                    <p:cTn id="7" fill="hold">
                      <p:stCondLst>
                        <p:cond delay="indefinite"/>
                      </p:stCondLst>
                      <p:childTnLst>
                        <p:par>
                          <p:cTn id="8" fill="hold">
                            <p:stCondLst>
                              <p:cond delay="0"/>
                            </p:stCondLst>
                            <p:childTnLst>
                              <p:par>
                                <p:cTn id="9" presetID="35" presetClass="emph" presetSubtype="0" fill="hold" nodeType="clickEffect">
                                  <p:stCondLst>
                                    <p:cond delay="0"/>
                                  </p:stCondLst>
                                  <p:childTnLst>
                                    <p:anim calcmode="discrete" valueType="str">
                                      <p:cBhvr>
                                        <p:cTn id="10"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mph" presetSubtype="0" fill="hold" nodeType="clickEffect">
                                  <p:stCondLst>
                                    <p:cond delay="0"/>
                                  </p:stCondLst>
                                  <p:childTnLst>
                                    <p:anim calcmode="discrete" valueType="str">
                                      <p:cBhvr>
                                        <p:cTn id="14"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6.94444E-6 -6.93889E-18 L 0.05521 -6.93889E-18 " pathEditMode="relative" ptsTypes="AA">
                                      <p:cBhvr>
                                        <p:cTn id="18" dur="2000" fill="hold"/>
                                        <p:tgtEl>
                                          <p:spTgt spid="2"/>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2.22222E-6 2.96296E-6 C -0.00243 -0.02153 -0.00469 -0.04283 0.02083 -0.05741 C 0.04635 -0.07199 0.10139 -0.08357 0.15278 -0.08704 C 0.20416 -0.09051 0.28698 -0.0926 0.32916 -0.07778 C 0.37135 -0.06297 0.38958 -0.01482 0.40555 0.00162 " pathEditMode="fixed" rAng="0" ptsTypes="aaaaa">
                                      <p:cBhvr>
                                        <p:cTn id="22" dur="2000" fill="hold"/>
                                        <p:tgtEl>
                                          <p:spTgt spid="166920"/>
                                        </p:tgtEl>
                                        <p:attrNameLst>
                                          <p:attrName>ppt_x</p:attrName>
                                          <p:attrName>ppt_y</p:attrName>
                                        </p:attrNameLst>
                                      </p:cBhvr>
                                      <p:rCtr x="200" y="-46"/>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695 0.01852 C -0.01459 0.03657 -0.02205 0.05463 -0.04723 0.06666 C -0.0724 0.0787 -0.11302 0.08981 -0.15834 0.09074 C -0.20365 0.09166 -0.27709 0.08703 -0.31945 0.07222 C -0.36181 0.0574 -0.39705 0.01389 -0.4125 0.00185 " pathEditMode="fixed" rAng="0" ptsTypes="aaaaA">
                                      <p:cBhvr>
                                        <p:cTn id="26" dur="2000" fill="hold"/>
                                        <p:tgtEl>
                                          <p:spTgt spid="166936"/>
                                        </p:tgtEl>
                                        <p:attrNameLst>
                                          <p:attrName>ppt_x</p:attrName>
                                          <p:attrName>ppt_y</p:attrName>
                                        </p:attrNameLst>
                                      </p:cBhvr>
                                      <p:rCtr x="-203" y="28"/>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00017 -3.7037E-6 L -0.15677 -0.00046 " pathEditMode="fixed" rAng="0" ptsTypes="AA">
                                      <p:cBhvr>
                                        <p:cTn id="30" dur="2000" fill="hold"/>
                                        <p:tgtEl>
                                          <p:spTgt spid="3"/>
                                        </p:tgtEl>
                                        <p:attrNameLst>
                                          <p:attrName>ppt_x</p:attrName>
                                          <p:attrName>ppt_y</p:attrName>
                                        </p:attrNameLst>
                                      </p:cBhvr>
                                      <p:rCtr x="-78" y="0"/>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0.05521 -1.48148E-6 L 0.15764 -1.48148E-6 " pathEditMode="relative" ptsTypes="AA">
                                      <p:cBhvr>
                                        <p:cTn id="34" dur="2000" fill="hold"/>
                                        <p:tgtEl>
                                          <p:spTgt spid="2"/>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0.00104 -0.00394 C 0.0026 -0.01343 0.00538 -0.04861 0.02083 -0.05926 C 0.03628 -0.06991 0.07361 -0.07107 0.09167 -0.06852 C 0.10972 -0.06598 0.11979 -0.05648 0.12917 -0.04445 C 0.13854 -0.03241 0.14375 -0.00648 0.14757 0.00347 " pathEditMode="fixed" rAng="0" ptsTypes="aaaaa">
                                      <p:cBhvr>
                                        <p:cTn id="38" dur="2000" fill="hold"/>
                                        <p:tgtEl>
                                          <p:spTgt spid="166924"/>
                                        </p:tgtEl>
                                        <p:attrNameLst>
                                          <p:attrName>ppt_x</p:attrName>
                                          <p:attrName>ppt_y</p:attrName>
                                        </p:attrNameLst>
                                      </p:cBhvr>
                                      <p:rCtr x="74" y="-30"/>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0.00277 0.00555 C -0.00104 0.02361 0.0007 0.0419 -0.01805 0.05 C -0.0368 0.0581 -0.09323 0.06157 -0.11527 0.0537 C -0.13732 0.04583 -0.1427 0.01296 -0.15 0.00231 " pathEditMode="fixed" rAng="0" ptsTypes="aaaa">
                                      <p:cBhvr>
                                        <p:cTn id="42" dur="2000" fill="hold"/>
                                        <p:tgtEl>
                                          <p:spTgt spid="166930"/>
                                        </p:tgtEl>
                                        <p:attrNameLst>
                                          <p:attrName>ppt_x</p:attrName>
                                          <p:attrName>ppt_y</p:attrName>
                                        </p:attrNameLst>
                                      </p:cBhvr>
                                      <p:rCtr x="-72" y="26"/>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0.15643 -0.00046 L -0.24844 -0.00231 " pathEditMode="fixed" rAng="0" ptsTypes="AA">
                                      <p:cBhvr>
                                        <p:cTn id="46" dur="2000" fill="hold"/>
                                        <p:tgtEl>
                                          <p:spTgt spid="3"/>
                                        </p:tgtEl>
                                        <p:attrNameLst>
                                          <p:attrName>ppt_x</p:attrName>
                                          <p:attrName>ppt_y</p:attrName>
                                        </p:attrNameLst>
                                      </p:cBhvr>
                                      <p:rCtr x="-46" y="-1"/>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15764 3.7037E-6 L 0.20643 0.00069 " pathEditMode="relative" rAng="0" ptsTypes="AA">
                                      <p:cBhvr>
                                        <p:cTn id="50" dur="2000" fill="hold"/>
                                        <p:tgtEl>
                                          <p:spTgt spid="2"/>
                                        </p:tgtEl>
                                        <p:attrNameLst>
                                          <p:attrName>ppt_x</p:attrName>
                                          <p:attrName>ppt_y</p:attrName>
                                        </p:attrNameLst>
                                      </p:cBhvr>
                                      <p:rCtr x="24" y="0"/>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0" nodeType="clickEffect">
                                  <p:stCondLst>
                                    <p:cond delay="0"/>
                                  </p:stCondLst>
                                  <p:childTnLst>
                                    <p:animMotion origin="layout" path="M 2.77778E-7 4.44444E-6 C 0.00139 -0.02871 0.00278 -0.05718 0.025 -0.07037 C 0.04722 -0.08357 0.10538 -0.08496 0.13333 -0.07963 C 0.16128 -0.07431 0.18003 -0.05255 0.19306 -0.03889 C 0.20608 -0.02524 0.20799 -0.00672 0.21198 0.00185 " pathEditMode="fixed" rAng="0" ptsTypes="aaaaa">
                                      <p:cBhvr>
                                        <p:cTn id="54" dur="2000" fill="hold"/>
                                        <p:tgtEl>
                                          <p:spTgt spid="166953"/>
                                        </p:tgtEl>
                                        <p:attrNameLst>
                                          <p:attrName>ppt_x</p:attrName>
                                          <p:attrName>ppt_y</p:attrName>
                                        </p:attrNameLst>
                                      </p:cBhvr>
                                      <p:rCtr x="106" y="-42"/>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0" nodeType="clickEffect">
                                  <p:stCondLst>
                                    <p:cond delay="0"/>
                                  </p:stCondLst>
                                  <p:childTnLst>
                                    <p:animMotion origin="layout" path="M -5.55556E-7 2.96296E-6 C -0.01545 0.01805 -0.03073 0.03634 -0.0625 0.03703 C -0.09427 0.03773 -0.1651 0.01018 -0.19028 0.0037 C -0.21545 -0.00278 -0.20868 -0.00093 -0.21354 -0.00209 " pathEditMode="fixed" rAng="0" ptsTypes="aaaa">
                                      <p:cBhvr>
                                        <p:cTn id="58" dur="2000" fill="hold"/>
                                        <p:tgtEl>
                                          <p:spTgt spid="166926"/>
                                        </p:tgtEl>
                                        <p:attrNameLst>
                                          <p:attrName>ppt_x</p:attrName>
                                          <p:attrName>ppt_y</p:attrName>
                                        </p:attrNameLst>
                                      </p:cBhvr>
                                      <p:rCtr x="-108" y="17"/>
                                    </p:animMotion>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up)">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0" grpId="0" bldLvl="0" animBg="1"/>
      <p:bldP spid="166924" grpId="0" bldLvl="0" animBg="1"/>
      <p:bldP spid="166926" grpId="0" bldLvl="0" animBg="1"/>
      <p:bldP spid="166930" grpId="0" bldLvl="0" animBg="1"/>
      <p:bldP spid="166936" grpId="0" bldLvl="0" animBg="1"/>
      <p:bldP spid="166949" grpId="0" bldLvl="0" animBg="1"/>
      <p:bldP spid="166953"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Text Box 4"/>
          <p:cNvSpPr txBox="1">
            <a:spLocks noChangeArrowheads="1"/>
          </p:cNvSpPr>
          <p:nvPr/>
        </p:nvSpPr>
        <p:spPr bwMode="auto">
          <a:xfrm>
            <a:off x="214282" y="71414"/>
            <a:ext cx="8642350" cy="643095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lIns="180000" tIns="144000" rIns="144000" bIns="144000">
            <a:spAutoFit/>
          </a:bodyPr>
          <a:lstStyle/>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charset="-122"/>
                <a:cs typeface="Consolas" panose="020B0609020204030204" pitchFamily="49" charset="0"/>
              </a:rPr>
              <a:t>move1</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a:t>
            </a:r>
            <a:r>
              <a:rPr lang="en-US" altLang="zh-CN" sz="1800">
                <a:solidFill>
                  <a:srgbClr val="C00000"/>
                </a:solidFill>
                <a:latin typeface="Consolas" panose="020B0609020204030204" pitchFamily="49" charset="0"/>
                <a:ea typeface="仿宋" panose="02010609060101010101" charset="-122"/>
                <a:cs typeface="Consolas" panose="020B0609020204030204" pitchFamily="49" charset="0"/>
              </a:rPr>
              <a:t>SqList *&amp;L</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a:t>
            </a:r>
            <a:endParaRPr lang="en-US" altLang="zh-CN" sz="180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int i=0</a:t>
            </a:r>
            <a:r>
              <a:rPr lang="zh-CN" altLang="en-US" sz="1800">
                <a:solidFill>
                  <a:srgbClr val="0000FF"/>
                </a:solidFill>
                <a:latin typeface="Consolas" panose="020B0609020204030204" pitchFamily="49" charset="0"/>
                <a:ea typeface="仿宋" panose="02010609060101010101"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j=L-&gt;length-1;  ElemType tmp;</a:t>
            </a:r>
            <a:endParaRPr lang="en-US" altLang="zh-CN" sz="180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ElemType pivot=L-&gt;data[0];	</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charset="-122"/>
                <a:cs typeface="Consolas" panose="020B0609020204030204" pitchFamily="49" charset="0"/>
              </a:rPr>
              <a:t>以</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data[0]</a:t>
            </a:r>
            <a:r>
              <a:rPr lang="zh-CN" altLang="en-US" sz="1800">
                <a:solidFill>
                  <a:srgbClr val="00B0F0"/>
                </a:solidFill>
                <a:latin typeface="Consolas" panose="020B0609020204030204" pitchFamily="49" charset="0"/>
                <a:ea typeface="仿宋" panose="02010609060101010101" charset="-122"/>
                <a:cs typeface="Consolas" panose="020B0609020204030204" pitchFamily="49" charset="0"/>
              </a:rPr>
              <a:t>为基准</a:t>
            </a:r>
            <a:endParaRPr lang="zh-CN" altLang="en-US" sz="1800">
              <a:solidFill>
                <a:srgbClr val="00B0F0"/>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while (i&lt;j)</a:t>
            </a:r>
            <a:endParaRPr lang="zh-CN" altLang="en-US" sz="180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zh-CN" altLang="en-US" sz="1800">
                <a:solidFill>
                  <a:srgbClr val="0000FF"/>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while (i&lt;j &amp;&amp; L-&gt;data[j]&gt;pivot)</a:t>
            </a:r>
            <a:endParaRPr lang="en-US" altLang="zh-CN" sz="180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j--;	  	 	</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charset="-122"/>
                <a:cs typeface="Consolas" panose="020B0609020204030204" pitchFamily="49" charset="0"/>
              </a:rPr>
              <a:t>从后向前扫描，找一个≤</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pivot</a:t>
            </a:r>
            <a:r>
              <a:rPr lang="zh-CN" altLang="en-US" sz="1800">
                <a:solidFill>
                  <a:srgbClr val="00B0F0"/>
                </a:solidFill>
                <a:latin typeface="Consolas" panose="020B0609020204030204" pitchFamily="49" charset="0"/>
                <a:ea typeface="仿宋" panose="02010609060101010101" charset="-122"/>
                <a:cs typeface="Consolas" panose="020B0609020204030204" pitchFamily="49" charset="0"/>
              </a:rPr>
              <a:t>的元素</a:t>
            </a:r>
            <a:endParaRPr lang="zh-CN" altLang="en-US" sz="1800">
              <a:solidFill>
                <a:srgbClr val="00B0F0"/>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zh-CN" altLang="en-US" sz="1800">
                <a:solidFill>
                  <a:srgbClr val="0000FF"/>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while (i&lt;j &amp;&amp; L-&gt;data[i]&lt;=pivot)</a:t>
            </a:r>
            <a:endParaRPr lang="en-US" altLang="zh-CN" sz="180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i++;			</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charset="-122"/>
                <a:cs typeface="Consolas" panose="020B0609020204030204" pitchFamily="49" charset="0"/>
              </a:rPr>
              <a:t>从前向后扫描，找一个</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&gt;pivot</a:t>
            </a:r>
            <a:r>
              <a:rPr lang="zh-CN" altLang="en-US" sz="1800">
                <a:solidFill>
                  <a:srgbClr val="00B0F0"/>
                </a:solidFill>
                <a:latin typeface="Consolas" panose="020B0609020204030204" pitchFamily="49" charset="0"/>
                <a:ea typeface="仿宋" panose="02010609060101010101" charset="-122"/>
                <a:cs typeface="Consolas" panose="020B0609020204030204" pitchFamily="49" charset="0"/>
              </a:rPr>
              <a:t>的元素</a:t>
            </a:r>
            <a:endParaRPr lang="en-US" altLang="zh-CN" sz="1800">
              <a:solidFill>
                <a:srgbClr val="00B0F0"/>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charset="-122"/>
                <a:cs typeface="Consolas" panose="020B0609020204030204" pitchFamily="49" charset="0"/>
              </a:rPr>
              <a:t>if (i&lt;j)</a:t>
            </a:r>
            <a:endParaRPr lang="en-US" altLang="zh-CN" sz="1800">
              <a:solidFill>
                <a:srgbClr val="FF00FF"/>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FF00FF"/>
                </a:solidFill>
                <a:latin typeface="Consolas" panose="020B0609020204030204" pitchFamily="49" charset="0"/>
                <a:ea typeface="仿宋" panose="02010609060101010101" charset="-122"/>
                <a:cs typeface="Consolas" panose="020B0609020204030204" pitchFamily="49" charset="0"/>
              </a:rPr>
              <a:t>      {  tmp=L-&gt;data[i];	</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//L-&gt;data[i] </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sym typeface="Symbol" panose="05050102010706020507"/>
              </a:rPr>
              <a:t> </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L-&gt;data[j]</a:t>
            </a:r>
            <a:endParaRPr lang="zh-CN" altLang="en-US" sz="1800">
              <a:solidFill>
                <a:srgbClr val="00B0F0"/>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zh-CN" altLang="en-US" sz="1800">
                <a:solidFill>
                  <a:srgbClr val="FF00FF"/>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charset="-122"/>
                <a:cs typeface="Consolas" panose="020B0609020204030204" pitchFamily="49" charset="0"/>
              </a:rPr>
              <a:t>L-&gt;data[i]=L-&gt;data[j];</a:t>
            </a:r>
            <a:endParaRPr lang="en-US" altLang="zh-CN" sz="1800">
              <a:solidFill>
                <a:srgbClr val="FF00FF"/>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FF00FF"/>
                </a:solidFill>
                <a:latin typeface="Consolas" panose="020B0609020204030204" pitchFamily="49" charset="0"/>
                <a:ea typeface="仿宋" panose="02010609060101010101" charset="-122"/>
                <a:cs typeface="Consolas" panose="020B0609020204030204" pitchFamily="49" charset="0"/>
              </a:rPr>
              <a:t>	  L-&gt;data[j]=tmp;</a:t>
            </a:r>
            <a:endParaRPr lang="en-US" altLang="zh-CN" sz="1800">
              <a:solidFill>
                <a:srgbClr val="FF00FF"/>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FF00FF"/>
                </a:solidFill>
                <a:latin typeface="Consolas" panose="020B0609020204030204" pitchFamily="49" charset="0"/>
                <a:ea typeface="仿宋" panose="02010609060101010101" charset="-122"/>
                <a:cs typeface="Consolas" panose="020B0609020204030204" pitchFamily="49" charset="0"/>
              </a:rPr>
              <a:t>      }</a:t>
            </a:r>
            <a:endParaRPr lang="en-US" altLang="zh-CN" sz="1800">
              <a:solidFill>
                <a:srgbClr val="FF00FF"/>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a:t>
            </a:r>
            <a:endParaRPr lang="en-US" altLang="zh-CN" sz="180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tmp=L-&gt;data[0];  		</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//L-&gt;data[0]</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sym typeface="Symbol" panose="05050102010706020507"/>
              </a:rPr>
              <a:t>  </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L-&gt;data[j]</a:t>
            </a:r>
            <a:endParaRPr lang="zh-CN" altLang="en-US" sz="1800">
              <a:solidFill>
                <a:srgbClr val="00B0F0"/>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zh-CN" altLang="en-US" sz="1800">
                <a:solidFill>
                  <a:srgbClr val="0000FF"/>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L-&gt;data[0]=L-&gt;data[j]; L-&gt;data[j]=tmp;</a:t>
            </a:r>
            <a:endParaRPr lang="en-US" altLang="zh-CN" sz="180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a:t>
            </a:r>
            <a:endParaRPr lang="en-US" altLang="zh-CN" sz="1800">
              <a:solidFill>
                <a:srgbClr val="0000FF"/>
              </a:solidFill>
              <a:latin typeface="Consolas" panose="020B0609020204030204" pitchFamily="49" charset="0"/>
              <a:ea typeface="仿宋" panose="02010609060101010101"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49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149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149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149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149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149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149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149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149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49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149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1492">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149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149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1331913" y="3183240"/>
            <a:ext cx="863600" cy="5762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4437" name="Text Box 5"/>
          <p:cNvSpPr txBox="1">
            <a:spLocks noChangeArrowheads="1"/>
          </p:cNvSpPr>
          <p:nvPr/>
        </p:nvSpPr>
        <p:spPr bwMode="auto">
          <a:xfrm>
            <a:off x="2770188"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anose="020B0609020204030204" pitchFamily="49" charset="0"/>
                <a:cs typeface="Consolas" panose="020B0609020204030204" pitchFamily="49" charset="0"/>
              </a:rPr>
              <a:t>3</a:t>
            </a:r>
            <a:endParaRPr lang="en-US" altLang="zh-CN">
              <a:solidFill>
                <a:srgbClr val="0000FF"/>
              </a:solidFill>
              <a:latin typeface="Consolas" panose="020B0609020204030204" pitchFamily="49" charset="0"/>
              <a:cs typeface="Consolas" panose="020B0609020204030204" pitchFamily="49" charset="0"/>
            </a:endParaRPr>
          </a:p>
        </p:txBody>
      </p:sp>
      <p:sp>
        <p:nvSpPr>
          <p:cNvPr id="274438" name="Text Box 6"/>
          <p:cNvSpPr txBox="1">
            <a:spLocks noChangeArrowheads="1"/>
          </p:cNvSpPr>
          <p:nvPr/>
        </p:nvSpPr>
        <p:spPr bwMode="auto">
          <a:xfrm>
            <a:off x="2770188"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0</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274439" name="Text Box 7"/>
          <p:cNvSpPr txBox="1">
            <a:spLocks noChangeArrowheads="1"/>
          </p:cNvSpPr>
          <p:nvPr/>
        </p:nvSpPr>
        <p:spPr bwMode="auto">
          <a:xfrm>
            <a:off x="3275013"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anose="020B0609020204030204" pitchFamily="49" charset="0"/>
                <a:cs typeface="Consolas" panose="020B0609020204030204" pitchFamily="49" charset="0"/>
              </a:rPr>
              <a:t>8</a:t>
            </a:r>
            <a:endParaRPr lang="en-US" altLang="zh-CN">
              <a:solidFill>
                <a:srgbClr val="0000FF"/>
              </a:solidFill>
              <a:latin typeface="Consolas" panose="020B0609020204030204" pitchFamily="49" charset="0"/>
              <a:cs typeface="Consolas" panose="020B0609020204030204" pitchFamily="49" charset="0"/>
            </a:endParaRPr>
          </a:p>
        </p:txBody>
      </p:sp>
      <p:sp>
        <p:nvSpPr>
          <p:cNvPr id="274440" name="Text Box 8"/>
          <p:cNvSpPr txBox="1">
            <a:spLocks noChangeArrowheads="1"/>
          </p:cNvSpPr>
          <p:nvPr/>
        </p:nvSpPr>
        <p:spPr bwMode="auto">
          <a:xfrm>
            <a:off x="3275013"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1</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274441" name="Text Box 9"/>
          <p:cNvSpPr txBox="1">
            <a:spLocks noChangeArrowheads="1"/>
          </p:cNvSpPr>
          <p:nvPr/>
        </p:nvSpPr>
        <p:spPr bwMode="auto">
          <a:xfrm>
            <a:off x="3706813"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anose="020B0609020204030204" pitchFamily="49" charset="0"/>
                <a:cs typeface="Consolas" panose="020B0609020204030204" pitchFamily="49" charset="0"/>
              </a:rPr>
              <a:t>2</a:t>
            </a:r>
            <a:endParaRPr lang="en-US" altLang="zh-CN">
              <a:solidFill>
                <a:srgbClr val="0000FF"/>
              </a:solidFill>
              <a:latin typeface="Consolas" panose="020B0609020204030204" pitchFamily="49" charset="0"/>
              <a:cs typeface="Consolas" panose="020B0609020204030204" pitchFamily="49" charset="0"/>
            </a:endParaRPr>
          </a:p>
        </p:txBody>
      </p:sp>
      <p:sp>
        <p:nvSpPr>
          <p:cNvPr id="274442" name="Text Box 10"/>
          <p:cNvSpPr txBox="1">
            <a:spLocks noChangeArrowheads="1"/>
          </p:cNvSpPr>
          <p:nvPr/>
        </p:nvSpPr>
        <p:spPr bwMode="auto">
          <a:xfrm>
            <a:off x="3706813"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2</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274443" name="Text Box 11"/>
          <p:cNvSpPr txBox="1">
            <a:spLocks noChangeArrowheads="1"/>
          </p:cNvSpPr>
          <p:nvPr/>
        </p:nvSpPr>
        <p:spPr bwMode="auto">
          <a:xfrm>
            <a:off x="4211638"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anose="020B0609020204030204" pitchFamily="49" charset="0"/>
                <a:cs typeface="Consolas" panose="020B0609020204030204" pitchFamily="49" charset="0"/>
              </a:rPr>
              <a:t>7</a:t>
            </a:r>
            <a:endParaRPr lang="en-US" altLang="zh-CN">
              <a:solidFill>
                <a:srgbClr val="0000FF"/>
              </a:solidFill>
              <a:latin typeface="Consolas" panose="020B0609020204030204" pitchFamily="49" charset="0"/>
              <a:cs typeface="Consolas" panose="020B0609020204030204" pitchFamily="49" charset="0"/>
            </a:endParaRPr>
          </a:p>
        </p:txBody>
      </p:sp>
      <p:sp>
        <p:nvSpPr>
          <p:cNvPr id="274444" name="Text Box 12"/>
          <p:cNvSpPr txBox="1">
            <a:spLocks noChangeArrowheads="1"/>
          </p:cNvSpPr>
          <p:nvPr/>
        </p:nvSpPr>
        <p:spPr bwMode="auto">
          <a:xfrm>
            <a:off x="4211638"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3</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274445" name="Text Box 13"/>
          <p:cNvSpPr txBox="1">
            <a:spLocks noChangeArrowheads="1"/>
          </p:cNvSpPr>
          <p:nvPr/>
        </p:nvSpPr>
        <p:spPr bwMode="auto">
          <a:xfrm>
            <a:off x="4643438"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anose="020B0609020204030204" pitchFamily="49" charset="0"/>
                <a:cs typeface="Consolas" panose="020B0609020204030204" pitchFamily="49" charset="0"/>
              </a:rPr>
              <a:t>1</a:t>
            </a:r>
            <a:endParaRPr lang="en-US" altLang="zh-CN">
              <a:solidFill>
                <a:srgbClr val="0000FF"/>
              </a:solidFill>
              <a:latin typeface="Consolas" panose="020B0609020204030204" pitchFamily="49" charset="0"/>
              <a:cs typeface="Consolas" panose="020B0609020204030204" pitchFamily="49" charset="0"/>
            </a:endParaRPr>
          </a:p>
        </p:txBody>
      </p:sp>
      <p:sp>
        <p:nvSpPr>
          <p:cNvPr id="274446" name="Text Box 14"/>
          <p:cNvSpPr txBox="1">
            <a:spLocks noChangeArrowheads="1"/>
          </p:cNvSpPr>
          <p:nvPr/>
        </p:nvSpPr>
        <p:spPr bwMode="auto">
          <a:xfrm>
            <a:off x="4643438"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4</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274447" name="Text Box 15"/>
          <p:cNvSpPr txBox="1">
            <a:spLocks noChangeArrowheads="1"/>
          </p:cNvSpPr>
          <p:nvPr/>
        </p:nvSpPr>
        <p:spPr bwMode="auto">
          <a:xfrm>
            <a:off x="5148263"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anose="020B0609020204030204" pitchFamily="49" charset="0"/>
                <a:cs typeface="Consolas" panose="020B0609020204030204" pitchFamily="49" charset="0"/>
              </a:rPr>
              <a:t>5</a:t>
            </a:r>
            <a:endParaRPr lang="en-US" altLang="zh-CN">
              <a:solidFill>
                <a:srgbClr val="0000FF"/>
              </a:solidFill>
              <a:latin typeface="Consolas" panose="020B0609020204030204" pitchFamily="49" charset="0"/>
              <a:cs typeface="Consolas" panose="020B0609020204030204" pitchFamily="49" charset="0"/>
            </a:endParaRPr>
          </a:p>
        </p:txBody>
      </p:sp>
      <p:sp>
        <p:nvSpPr>
          <p:cNvPr id="274448" name="Text Box 16"/>
          <p:cNvSpPr txBox="1">
            <a:spLocks noChangeArrowheads="1"/>
          </p:cNvSpPr>
          <p:nvPr/>
        </p:nvSpPr>
        <p:spPr bwMode="auto">
          <a:xfrm>
            <a:off x="5148263"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5</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274449" name="Text Box 17"/>
          <p:cNvSpPr txBox="1">
            <a:spLocks noChangeArrowheads="1"/>
          </p:cNvSpPr>
          <p:nvPr/>
        </p:nvSpPr>
        <p:spPr bwMode="auto">
          <a:xfrm>
            <a:off x="5580063"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anose="020B0609020204030204" pitchFamily="49" charset="0"/>
                <a:cs typeface="Consolas" panose="020B0609020204030204" pitchFamily="49" charset="0"/>
              </a:rPr>
              <a:t>3</a:t>
            </a:r>
            <a:endParaRPr lang="en-US" altLang="zh-CN">
              <a:solidFill>
                <a:srgbClr val="0000FF"/>
              </a:solidFill>
              <a:latin typeface="Consolas" panose="020B0609020204030204" pitchFamily="49" charset="0"/>
              <a:cs typeface="Consolas" panose="020B0609020204030204" pitchFamily="49" charset="0"/>
            </a:endParaRPr>
          </a:p>
        </p:txBody>
      </p:sp>
      <p:sp>
        <p:nvSpPr>
          <p:cNvPr id="274450" name="Text Box 18"/>
          <p:cNvSpPr txBox="1">
            <a:spLocks noChangeArrowheads="1"/>
          </p:cNvSpPr>
          <p:nvPr/>
        </p:nvSpPr>
        <p:spPr bwMode="auto">
          <a:xfrm>
            <a:off x="5580063"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6</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274451" name="Text Box 19"/>
          <p:cNvSpPr txBox="1">
            <a:spLocks noChangeArrowheads="1"/>
          </p:cNvSpPr>
          <p:nvPr/>
        </p:nvSpPr>
        <p:spPr bwMode="auto">
          <a:xfrm>
            <a:off x="6084888"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anose="020B0609020204030204" pitchFamily="49" charset="0"/>
                <a:cs typeface="Consolas" panose="020B0609020204030204" pitchFamily="49" charset="0"/>
              </a:rPr>
              <a:t>4</a:t>
            </a:r>
            <a:endParaRPr lang="en-US" altLang="zh-CN">
              <a:solidFill>
                <a:srgbClr val="0000FF"/>
              </a:solidFill>
              <a:latin typeface="Consolas" panose="020B0609020204030204" pitchFamily="49" charset="0"/>
              <a:cs typeface="Consolas" panose="020B0609020204030204" pitchFamily="49" charset="0"/>
            </a:endParaRPr>
          </a:p>
        </p:txBody>
      </p:sp>
      <p:sp>
        <p:nvSpPr>
          <p:cNvPr id="274452" name="Text Box 20"/>
          <p:cNvSpPr txBox="1">
            <a:spLocks noChangeArrowheads="1"/>
          </p:cNvSpPr>
          <p:nvPr/>
        </p:nvSpPr>
        <p:spPr bwMode="auto">
          <a:xfrm>
            <a:off x="6084888"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7</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274453" name="Text Box 21"/>
          <p:cNvSpPr txBox="1">
            <a:spLocks noChangeArrowheads="1"/>
          </p:cNvSpPr>
          <p:nvPr/>
        </p:nvSpPr>
        <p:spPr bwMode="auto">
          <a:xfrm>
            <a:off x="6515100" y="3254678"/>
            <a:ext cx="360363"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anose="020B0609020204030204" pitchFamily="49" charset="0"/>
                <a:cs typeface="Consolas" panose="020B0609020204030204" pitchFamily="49" charset="0"/>
              </a:rPr>
              <a:t>6</a:t>
            </a:r>
            <a:endParaRPr lang="en-US" altLang="zh-CN">
              <a:solidFill>
                <a:srgbClr val="0000FF"/>
              </a:solidFill>
              <a:latin typeface="Consolas" panose="020B0609020204030204" pitchFamily="49" charset="0"/>
              <a:cs typeface="Consolas" panose="020B0609020204030204" pitchFamily="49" charset="0"/>
            </a:endParaRPr>
          </a:p>
        </p:txBody>
      </p:sp>
      <p:sp>
        <p:nvSpPr>
          <p:cNvPr id="274454" name="Text Box 22"/>
          <p:cNvSpPr txBox="1">
            <a:spLocks noChangeArrowheads="1"/>
          </p:cNvSpPr>
          <p:nvPr/>
        </p:nvSpPr>
        <p:spPr bwMode="auto">
          <a:xfrm>
            <a:off x="6515100" y="2822878"/>
            <a:ext cx="360363"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8</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274455" name="Text Box 23"/>
          <p:cNvSpPr txBox="1">
            <a:spLocks noChangeArrowheads="1"/>
          </p:cNvSpPr>
          <p:nvPr/>
        </p:nvSpPr>
        <p:spPr bwMode="auto">
          <a:xfrm>
            <a:off x="7019925" y="3254678"/>
            <a:ext cx="360363"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Consolas" panose="020B0609020204030204" pitchFamily="49" charset="0"/>
                <a:cs typeface="Consolas" panose="020B0609020204030204" pitchFamily="49" charset="0"/>
              </a:rPr>
              <a:t>0</a:t>
            </a:r>
            <a:endParaRPr lang="en-US" altLang="zh-CN">
              <a:solidFill>
                <a:srgbClr val="0000FF"/>
              </a:solidFill>
              <a:latin typeface="Consolas" panose="020B0609020204030204" pitchFamily="49" charset="0"/>
              <a:cs typeface="Consolas" panose="020B0609020204030204" pitchFamily="49" charset="0"/>
            </a:endParaRPr>
          </a:p>
        </p:txBody>
      </p:sp>
      <p:sp>
        <p:nvSpPr>
          <p:cNvPr id="274456" name="Text Box 24"/>
          <p:cNvSpPr txBox="1">
            <a:spLocks noChangeArrowheads="1"/>
          </p:cNvSpPr>
          <p:nvPr/>
        </p:nvSpPr>
        <p:spPr bwMode="auto">
          <a:xfrm>
            <a:off x="7019925" y="2822878"/>
            <a:ext cx="360363"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latin typeface="Consolas" panose="020B0609020204030204" pitchFamily="49" charset="0"/>
                <a:cs typeface="Consolas" panose="020B0609020204030204" pitchFamily="49" charset="0"/>
              </a:rPr>
              <a:t>9</a:t>
            </a:r>
            <a:endParaRPr lang="en-US" altLang="zh-CN" sz="2000">
              <a:solidFill>
                <a:srgbClr val="C00000"/>
              </a:solidFill>
              <a:latin typeface="Consolas" panose="020B0609020204030204" pitchFamily="49" charset="0"/>
              <a:cs typeface="Consolas" panose="020B0609020204030204" pitchFamily="49" charset="0"/>
            </a:endParaRPr>
          </a:p>
        </p:txBody>
      </p:sp>
      <p:sp>
        <p:nvSpPr>
          <p:cNvPr id="274457" name="Text Box 25"/>
          <p:cNvSpPr txBox="1">
            <a:spLocks noChangeArrowheads="1"/>
          </p:cNvSpPr>
          <p:nvPr/>
        </p:nvSpPr>
        <p:spPr bwMode="auto">
          <a:xfrm>
            <a:off x="714348" y="2673653"/>
            <a:ext cx="1714512" cy="400110"/>
          </a:xfrm>
          <a:prstGeom prst="rect">
            <a:avLst/>
          </a:prstGeom>
          <a:noFill/>
          <a:ln w="9525">
            <a:noFill/>
            <a:miter lim="800000"/>
          </a:ln>
          <a:effectLst/>
        </p:spPr>
        <p:txBody>
          <a:bodyPr wrap="square">
            <a:spAutoFit/>
          </a:bodyPr>
          <a:lstStyle/>
          <a:p>
            <a:pPr algn="l"/>
            <a:r>
              <a:rPr lang="en-US" altLang="zh-CN" sz="2000">
                <a:solidFill>
                  <a:srgbClr val="339933"/>
                </a:solidFill>
                <a:latin typeface="Consolas" panose="020B0609020204030204" pitchFamily="49" charset="0"/>
                <a:cs typeface="Consolas" panose="020B0609020204030204" pitchFamily="49" charset="0"/>
              </a:rPr>
              <a:t>pivot</a:t>
            </a:r>
            <a:r>
              <a:rPr lang="zh-CN" altLang="en-US" sz="2000">
                <a:solidFill>
                  <a:srgbClr val="339933"/>
                </a:solidFill>
                <a:latin typeface="Consolas" panose="020B0609020204030204" pitchFamily="49" charset="0"/>
                <a:cs typeface="Consolas" panose="020B0609020204030204" pitchFamily="49" charset="0"/>
              </a:rPr>
              <a:t>（</a:t>
            </a:r>
            <a:r>
              <a:rPr lang="zh-CN" altLang="en-US">
                <a:solidFill>
                  <a:srgbClr val="FF00FF"/>
                </a:solidFill>
                <a:latin typeface="Consolas" panose="020B0609020204030204" pitchFamily="49" charset="0"/>
                <a:ea typeface="楷体" panose="02010609060101010101" pitchFamily="49" charset="-122"/>
                <a:cs typeface="Consolas" panose="020B0609020204030204" pitchFamily="49" charset="0"/>
              </a:rPr>
              <a:t>基准</a:t>
            </a:r>
            <a:r>
              <a:rPr lang="zh-CN" altLang="en-US" sz="2000">
                <a:solidFill>
                  <a:srgbClr val="339933"/>
                </a:solidFill>
                <a:latin typeface="Consolas" panose="020B0609020204030204" pitchFamily="49" charset="0"/>
                <a:cs typeface="Consolas" panose="020B0609020204030204" pitchFamily="49" charset="0"/>
              </a:rPr>
              <a:t>）</a:t>
            </a:r>
            <a:endParaRPr lang="en-US" altLang="zh-CN" sz="2000">
              <a:solidFill>
                <a:srgbClr val="339933"/>
              </a:solidFill>
              <a:latin typeface="Consolas" panose="020B0609020204030204" pitchFamily="49" charset="0"/>
              <a:cs typeface="Consolas" panose="020B0609020204030204" pitchFamily="49" charset="0"/>
            </a:endParaRPr>
          </a:p>
        </p:txBody>
      </p:sp>
      <p:grpSp>
        <p:nvGrpSpPr>
          <p:cNvPr id="2" name="Group 26"/>
          <p:cNvGrpSpPr/>
          <p:nvPr/>
        </p:nvGrpSpPr>
        <p:grpSpPr bwMode="auto">
          <a:xfrm>
            <a:off x="2771775" y="3678540"/>
            <a:ext cx="360363" cy="765175"/>
            <a:chOff x="1746" y="1174"/>
            <a:chExt cx="227" cy="482"/>
          </a:xfrm>
        </p:grpSpPr>
        <p:sp>
          <p:nvSpPr>
            <p:cNvPr id="274459" name="Text Box 27"/>
            <p:cNvSpPr txBox="1">
              <a:spLocks noChangeArrowheads="1"/>
            </p:cNvSpPr>
            <p:nvPr/>
          </p:nvSpPr>
          <p:spPr bwMode="auto">
            <a:xfrm>
              <a:off x="1746" y="1406"/>
              <a:ext cx="227" cy="250"/>
            </a:xfrm>
            <a:prstGeom prst="rect">
              <a:avLst/>
            </a:prstGeom>
            <a:noFill/>
            <a:ln w="9525">
              <a:noFill/>
              <a:miter lim="800000"/>
            </a:ln>
            <a:effectLst/>
          </p:spPr>
          <p:txBody>
            <a:bodyPr>
              <a:spAutoFit/>
            </a:bodyPr>
            <a:lstStyle/>
            <a:p>
              <a:pPr algn="l">
                <a:spcBef>
                  <a:spcPct val="50000"/>
                </a:spcBef>
              </a:pPr>
              <a:r>
                <a:rPr lang="en-US" altLang="zh-CN" sz="2000" i="1">
                  <a:solidFill>
                    <a:srgbClr val="339933"/>
                  </a:solidFill>
                  <a:latin typeface="Consolas" panose="020B0609020204030204" pitchFamily="49" charset="0"/>
                  <a:cs typeface="Consolas" panose="020B0609020204030204" pitchFamily="49" charset="0"/>
                </a:rPr>
                <a:t>i</a:t>
              </a:r>
              <a:endParaRPr lang="en-US" altLang="zh-CN" sz="2000" i="1">
                <a:solidFill>
                  <a:srgbClr val="339933"/>
                </a:solidFill>
                <a:latin typeface="Consolas" panose="020B0609020204030204" pitchFamily="49" charset="0"/>
                <a:cs typeface="Consolas" panose="020B0609020204030204" pitchFamily="49" charset="0"/>
              </a:endParaRPr>
            </a:p>
          </p:txBody>
        </p:sp>
        <p:sp>
          <p:nvSpPr>
            <p:cNvPr id="274460" name="Line 28"/>
            <p:cNvSpPr>
              <a:spLocks noChangeShapeType="1"/>
            </p:cNvSpPr>
            <p:nvPr/>
          </p:nvSpPr>
          <p:spPr bwMode="auto">
            <a:xfrm flipV="1">
              <a:off x="1837" y="1174"/>
              <a:ext cx="0" cy="227"/>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 name="Group 29"/>
          <p:cNvGrpSpPr/>
          <p:nvPr/>
        </p:nvGrpSpPr>
        <p:grpSpPr bwMode="auto">
          <a:xfrm>
            <a:off x="7019925" y="3686478"/>
            <a:ext cx="360363" cy="765175"/>
            <a:chOff x="4422" y="1179"/>
            <a:chExt cx="227" cy="482"/>
          </a:xfrm>
        </p:grpSpPr>
        <p:sp>
          <p:nvSpPr>
            <p:cNvPr id="274462" name="Text Box 30"/>
            <p:cNvSpPr txBox="1">
              <a:spLocks noChangeArrowheads="1"/>
            </p:cNvSpPr>
            <p:nvPr/>
          </p:nvSpPr>
          <p:spPr bwMode="auto">
            <a:xfrm>
              <a:off x="4422" y="1411"/>
              <a:ext cx="227" cy="250"/>
            </a:xfrm>
            <a:prstGeom prst="rect">
              <a:avLst/>
            </a:prstGeom>
            <a:noFill/>
            <a:ln w="9525">
              <a:noFill/>
              <a:miter lim="800000"/>
            </a:ln>
            <a:effectLst/>
          </p:spPr>
          <p:txBody>
            <a:bodyPr>
              <a:spAutoFit/>
            </a:bodyPr>
            <a:lstStyle/>
            <a:p>
              <a:pPr algn="l">
                <a:spcBef>
                  <a:spcPct val="50000"/>
                </a:spcBef>
              </a:pPr>
              <a:r>
                <a:rPr lang="en-US" altLang="zh-CN" sz="2000" i="1">
                  <a:solidFill>
                    <a:srgbClr val="339933"/>
                  </a:solidFill>
                  <a:latin typeface="Consolas" panose="020B0609020204030204" pitchFamily="49" charset="0"/>
                  <a:cs typeface="Consolas" panose="020B0609020204030204" pitchFamily="49" charset="0"/>
                </a:rPr>
                <a:t>j</a:t>
              </a:r>
              <a:endParaRPr lang="en-US" altLang="zh-CN" sz="2000" i="1">
                <a:solidFill>
                  <a:srgbClr val="339933"/>
                </a:solidFill>
                <a:latin typeface="Consolas" panose="020B0609020204030204" pitchFamily="49" charset="0"/>
                <a:cs typeface="Consolas" panose="020B0609020204030204" pitchFamily="49" charset="0"/>
              </a:endParaRPr>
            </a:p>
          </p:txBody>
        </p:sp>
        <p:sp>
          <p:nvSpPr>
            <p:cNvPr id="274463" name="Line 31"/>
            <p:cNvSpPr>
              <a:spLocks noChangeShapeType="1"/>
            </p:cNvSpPr>
            <p:nvPr/>
          </p:nvSpPr>
          <p:spPr bwMode="auto">
            <a:xfrm flipV="1">
              <a:off x="4513" y="1179"/>
              <a:ext cx="0" cy="227"/>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274464" name="Text Box 32"/>
          <p:cNvSpPr txBox="1">
            <a:spLocks noChangeArrowheads="1"/>
          </p:cNvSpPr>
          <p:nvPr/>
        </p:nvSpPr>
        <p:spPr bwMode="auto">
          <a:xfrm>
            <a:off x="1428728" y="910880"/>
            <a:ext cx="5551482" cy="1323439"/>
          </a:xfrm>
          <a:prstGeom prst="rect">
            <a:avLst/>
          </a:prstGeom>
          <a:noFill/>
          <a:ln w="9525">
            <a:noFill/>
            <a:miter lim="800000"/>
          </a:ln>
          <a:effectLst/>
        </p:spPr>
        <p:txBody>
          <a:bodyPr wrap="square">
            <a:spAutoFit/>
          </a:bodyPr>
          <a:lstStyle/>
          <a:p>
            <a:pPr marL="457200" indent="-457200" algn="l">
              <a:buBlip>
                <a:blip r:embed="rId1"/>
              </a:buBlip>
            </a:pPr>
            <a:r>
              <a:rPr lang="en-US" altLang="zh-CN">
                <a:solidFill>
                  <a:srgbClr val="FF00FF"/>
                </a:solidFill>
                <a:latin typeface="Consolas" panose="020B0609020204030204" pitchFamily="49" charset="0"/>
                <a:ea typeface="楷体" panose="02010609060101010101" pitchFamily="49" charset="-122"/>
                <a:cs typeface="Consolas" panose="020B0609020204030204" pitchFamily="49" charset="0"/>
              </a:rPr>
              <a:t>pivot</a:t>
            </a:r>
            <a:r>
              <a:rPr lang="en-US" altLang="zh-CN">
                <a:latin typeface="Consolas" panose="020B0609020204030204" pitchFamily="49" charset="0"/>
                <a:ea typeface="楷体" panose="02010609060101010101" pitchFamily="49" charset="-122"/>
                <a:cs typeface="Consolas" panose="020B0609020204030204" pitchFamily="49" charset="0"/>
              </a:rPr>
              <a:t>=L</a:t>
            </a:r>
            <a:r>
              <a:rPr lang="en-US" altLang="zh-CN">
                <a:latin typeface="Consolas" panose="020B0609020204030204" pitchFamily="49" charset="0"/>
                <a:cs typeface="Consolas" panose="020B0609020204030204" pitchFamily="49" charset="0"/>
              </a:rPr>
              <a:t>-</a:t>
            </a:r>
            <a:r>
              <a:rPr lang="en-US" altLang="zh-CN">
                <a:latin typeface="Consolas" panose="020B0609020204030204" pitchFamily="49" charset="0"/>
                <a:ea typeface="楷体" panose="02010609060101010101" pitchFamily="49" charset="-122"/>
                <a:cs typeface="Consolas" panose="020B0609020204030204" pitchFamily="49" charset="0"/>
              </a:rPr>
              <a:t>&gt;data[0]</a:t>
            </a:r>
            <a:r>
              <a:rPr lang="zh-CN" altLang="en-US">
                <a:latin typeface="Consolas" panose="020B0609020204030204" pitchFamily="49" charset="0"/>
                <a:ea typeface="楷体" panose="02010609060101010101" pitchFamily="49" charset="-122"/>
                <a:cs typeface="Consolas" panose="020B0609020204030204" pitchFamily="49" charset="0"/>
              </a:rPr>
              <a:t>（基准）</a:t>
            </a:r>
            <a:endParaRPr lang="en-US" altLang="zh-CN">
              <a:latin typeface="Consolas" panose="020B0609020204030204" pitchFamily="49" charset="0"/>
              <a:ea typeface="楷体" panose="02010609060101010101" pitchFamily="49" charset="-122"/>
              <a:cs typeface="Consolas" panose="020B0609020204030204" pitchFamily="49" charset="0"/>
            </a:endParaRPr>
          </a:p>
          <a:p>
            <a:pPr marL="457200" indent="-457200" algn="l">
              <a:spcBef>
                <a:spcPct val="50000"/>
              </a:spcBef>
              <a:buBlip>
                <a:blip r:embed="rId1"/>
              </a:buBlip>
            </a:pPr>
            <a:r>
              <a:rPr lang="en-US" altLang="zh-CN" i="1">
                <a:latin typeface="Consolas" panose="020B0609020204030204" pitchFamily="49" charset="0"/>
                <a:ea typeface="楷体" panose="02010609060101010101" pitchFamily="49" charset="-122"/>
                <a:cs typeface="Consolas" panose="020B0609020204030204" pitchFamily="49" charset="0"/>
              </a:rPr>
              <a:t>j</a:t>
            </a:r>
            <a:r>
              <a:rPr lang="zh-CN" altLang="en-US">
                <a:latin typeface="Consolas" panose="020B0609020204030204" pitchFamily="49" charset="0"/>
                <a:ea typeface="楷体" panose="02010609060101010101" pitchFamily="49" charset="-122"/>
                <a:cs typeface="Consolas" panose="020B0609020204030204" pitchFamily="49" charset="0"/>
              </a:rPr>
              <a:t>从后向前找</a:t>
            </a:r>
            <a:r>
              <a:rPr lang="zh-CN" altLang="en-US" dirty="0">
                <a:latin typeface="Consolas" panose="020B0609020204030204" pitchFamily="49" charset="0"/>
                <a:ea typeface="楷体" panose="02010609060101010101" pitchFamily="49" charset="-122"/>
                <a:cs typeface="Consolas" panose="020B0609020204030204" pitchFamily="49" charset="0"/>
              </a:rPr>
              <a:t>小于等于</a:t>
            </a:r>
            <a:r>
              <a:rPr lang="en-US" altLang="zh-CN" dirty="0">
                <a:latin typeface="Consolas" panose="020B0609020204030204" pitchFamily="49" charset="0"/>
                <a:ea typeface="楷体" panose="02010609060101010101" pitchFamily="49" charset="-122"/>
                <a:cs typeface="Consolas" panose="020B0609020204030204" pitchFamily="49" charset="0"/>
              </a:rPr>
              <a:t>pivot</a:t>
            </a:r>
            <a:r>
              <a:rPr lang="zh-CN" altLang="en-US" dirty="0">
                <a:latin typeface="Consolas" panose="020B0609020204030204" pitchFamily="49" charset="0"/>
                <a:ea typeface="楷体" panose="02010609060101010101" pitchFamily="49" charset="-122"/>
                <a:cs typeface="Consolas" panose="020B0609020204030204" pitchFamily="49" charset="0"/>
              </a:rPr>
              <a:t>的元素：前移</a:t>
            </a:r>
            <a:endParaRPr lang="zh-CN" altLang="en-US" dirty="0">
              <a:latin typeface="Consolas" panose="020B0609020204030204" pitchFamily="49" charset="0"/>
              <a:ea typeface="楷体" panose="02010609060101010101" pitchFamily="49" charset="-122"/>
              <a:cs typeface="Consolas" panose="020B0609020204030204" pitchFamily="49" charset="0"/>
            </a:endParaRPr>
          </a:p>
          <a:p>
            <a:pPr marL="457200" indent="-457200" algn="l">
              <a:spcBef>
                <a:spcPct val="50000"/>
              </a:spcBef>
              <a:buBlip>
                <a:blip r:embed="rId1"/>
              </a:buBlip>
            </a:pPr>
            <a:r>
              <a:rPr lang="en-US" altLang="zh-CN" i="1" err="1">
                <a:latin typeface="Consolas" panose="020B0609020204030204" pitchFamily="49" charset="0"/>
                <a:ea typeface="楷体" panose="02010609060101010101" pitchFamily="49" charset="-122"/>
                <a:cs typeface="Consolas" panose="020B0609020204030204" pitchFamily="49" charset="0"/>
              </a:rPr>
              <a:t>i</a:t>
            </a:r>
            <a:r>
              <a:rPr lang="zh-CN" altLang="en-US">
                <a:latin typeface="Consolas" panose="020B0609020204030204" pitchFamily="49" charset="0"/>
                <a:ea typeface="楷体" panose="02010609060101010101" pitchFamily="49" charset="-122"/>
                <a:cs typeface="Consolas" panose="020B0609020204030204" pitchFamily="49" charset="0"/>
              </a:rPr>
              <a:t>从前向后找</a:t>
            </a:r>
            <a:r>
              <a:rPr lang="zh-CN" altLang="en-US" dirty="0">
                <a:latin typeface="Consolas" panose="020B0609020204030204" pitchFamily="49" charset="0"/>
                <a:ea typeface="楷体" panose="02010609060101010101" pitchFamily="49" charset="-122"/>
                <a:cs typeface="Consolas" panose="020B0609020204030204" pitchFamily="49" charset="0"/>
              </a:rPr>
              <a:t>大于</a:t>
            </a:r>
            <a:r>
              <a:rPr lang="en-US" altLang="zh-CN" dirty="0">
                <a:latin typeface="Consolas" panose="020B0609020204030204" pitchFamily="49" charset="0"/>
                <a:ea typeface="楷体" panose="02010609060101010101" pitchFamily="49" charset="-122"/>
                <a:cs typeface="Consolas" panose="020B0609020204030204" pitchFamily="49" charset="0"/>
              </a:rPr>
              <a:t>pivot</a:t>
            </a:r>
            <a:r>
              <a:rPr lang="zh-CN" altLang="en-US" dirty="0">
                <a:latin typeface="Consolas" panose="020B0609020204030204" pitchFamily="49" charset="0"/>
                <a:ea typeface="楷体" panose="02010609060101010101" pitchFamily="49" charset="-122"/>
                <a:cs typeface="Consolas" panose="020B0609020204030204" pitchFamily="49" charset="0"/>
              </a:rPr>
              <a:t>的元素：后移</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grpSp>
        <p:nvGrpSpPr>
          <p:cNvPr id="4" name="Group 39"/>
          <p:cNvGrpSpPr/>
          <p:nvPr/>
        </p:nvGrpSpPr>
        <p:grpSpPr bwMode="auto">
          <a:xfrm>
            <a:off x="2747961" y="4545315"/>
            <a:ext cx="4824412" cy="1311275"/>
            <a:chOff x="1958" y="2704"/>
            <a:chExt cx="3039" cy="826"/>
          </a:xfrm>
        </p:grpSpPr>
        <p:sp>
          <p:nvSpPr>
            <p:cNvPr id="274468" name="AutoShape 36"/>
            <p:cNvSpPr>
              <a:spLocks noChangeArrowheads="1"/>
            </p:cNvSpPr>
            <p:nvPr/>
          </p:nvSpPr>
          <p:spPr bwMode="auto">
            <a:xfrm>
              <a:off x="3107" y="2704"/>
              <a:ext cx="227" cy="408"/>
            </a:xfrm>
            <a:prstGeom prst="downArrow">
              <a:avLst>
                <a:gd name="adj1" fmla="val 50000"/>
                <a:gd name="adj2" fmla="val 32075"/>
              </a:avLst>
            </a:prstGeom>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4469" name="Text Box 37"/>
            <p:cNvSpPr txBox="1">
              <a:spLocks noChangeArrowheads="1"/>
            </p:cNvSpPr>
            <p:nvPr/>
          </p:nvSpPr>
          <p:spPr bwMode="auto">
            <a:xfrm>
              <a:off x="1958" y="3203"/>
              <a:ext cx="3039" cy="327"/>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0</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3</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2</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1</a:t>
              </a:r>
              <a:r>
                <a:rPr lang="zh-CN" altLang="en-US" dirty="0">
                  <a:latin typeface="Consolas" panose="020B0609020204030204" pitchFamily="49" charset="0"/>
                  <a:cs typeface="Consolas" panose="020B0609020204030204" pitchFamily="49" charset="0"/>
                </a:rPr>
                <a:t>　</a:t>
              </a:r>
              <a:r>
                <a:rPr lang="en-US" altLang="zh-CN" sz="2800" dirty="0">
                  <a:solidFill>
                    <a:srgbClr val="FF3300"/>
                  </a:solidFill>
                  <a:latin typeface="Consolas" panose="020B0609020204030204" pitchFamily="49" charset="0"/>
                  <a:cs typeface="Consolas" panose="020B0609020204030204" pitchFamily="49" charset="0"/>
                </a:rPr>
                <a:t>3</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5</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7</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4</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6</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8</a:t>
              </a:r>
              <a:endParaRPr lang="en-US" altLang="zh-CN" dirty="0">
                <a:latin typeface="Consolas" panose="020B0609020204030204" pitchFamily="49" charset="0"/>
                <a:cs typeface="Consolas" panose="020B0609020204030204" pitchFamily="49" charset="0"/>
              </a:endParaRPr>
            </a:p>
          </p:txBody>
        </p:sp>
      </p:grpSp>
      <p:sp>
        <p:nvSpPr>
          <p:cNvPr id="274470" name="Text Box 38"/>
          <p:cNvSpPr txBox="1">
            <a:spLocks noChangeArrowheads="1"/>
          </p:cNvSpPr>
          <p:nvPr/>
        </p:nvSpPr>
        <p:spPr bwMode="auto">
          <a:xfrm>
            <a:off x="142844" y="71414"/>
            <a:ext cx="3929090" cy="587441"/>
          </a:xfrm>
          <a:prstGeom prst="rect">
            <a:avLst/>
          </a:prstGeom>
        </p:spPr>
        <p:style>
          <a:lnRef idx="1">
            <a:schemeClr val="accent3"/>
          </a:lnRef>
          <a:fillRef idx="2">
            <a:schemeClr val="accent3"/>
          </a:fillRef>
          <a:effectRef idx="1">
            <a:schemeClr val="accent3"/>
          </a:effectRef>
          <a:fontRef idx="minor">
            <a:schemeClr val="dk1"/>
          </a:fontRef>
        </p:style>
        <p:txBody>
          <a:bodyPr wrap="square" lIns="162000" tIns="108000" rIns="162000" bIns="108000">
            <a:spAutoFit/>
          </a:bodyPr>
          <a:lstStyle/>
          <a:p>
            <a:r>
              <a:rPr lang="zh-CN" altLang="en-US" sz="2400">
                <a:solidFill>
                  <a:srgbClr val="FF33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400">
                <a:solidFill>
                  <a:srgbClr val="FF3300"/>
                </a:solidFill>
                <a:latin typeface="Consolas" panose="020B0609020204030204" pitchFamily="49" charset="0"/>
                <a:ea typeface="微软雅黑" panose="020B0503020204020204" pitchFamily="34" charset="-122"/>
                <a:cs typeface="Consolas" panose="020B0609020204030204" pitchFamily="49" charset="0"/>
              </a:rPr>
              <a:t>2</a:t>
            </a:r>
            <a:r>
              <a:rPr lang="zh-CN" altLang="en-US" sz="2400">
                <a:solidFill>
                  <a:srgbClr val="FF3300"/>
                </a:solidFill>
                <a:latin typeface="Consolas" panose="020B0609020204030204" pitchFamily="49" charset="0"/>
                <a:ea typeface="微软雅黑" panose="020B0503020204020204" pitchFamily="34" charset="-122"/>
                <a:cs typeface="Consolas" panose="020B0609020204030204" pitchFamily="49" charset="0"/>
              </a:rPr>
              <a:t> （前后交换法） ：</a:t>
            </a:r>
            <a:endParaRPr lang="zh-CN" altLang="en-US" sz="24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36" name="TextBox 35"/>
          <p:cNvSpPr txBox="1"/>
          <p:nvPr/>
        </p:nvSpPr>
        <p:spPr>
          <a:xfrm>
            <a:off x="1214414" y="6110607"/>
            <a:ext cx="3786214" cy="430887"/>
          </a:xfrm>
          <a:prstGeom prst="rect">
            <a:avLst/>
          </a:prstGeom>
          <a:noFill/>
        </p:spPr>
        <p:txBody>
          <a:bodyPr wrap="square" rtlCol="0">
            <a:spAutoFit/>
          </a:bodyPr>
          <a:lstStyle/>
          <a:p>
            <a:pPr algn="l"/>
            <a:r>
              <a:rPr lang="zh-CN" altLang="en-US" sz="2200" dirty="0">
                <a:latin typeface="Consolas" panose="020B0609020204030204" pitchFamily="49" charset="0"/>
                <a:ea typeface="楷体" panose="02010609060101010101" pitchFamily="49" charset="-122"/>
                <a:cs typeface="Consolas" panose="020B0609020204030204" pitchFamily="49" charset="0"/>
              </a:rPr>
              <a:t>算法时间复杂度为</a:t>
            </a:r>
            <a:r>
              <a:rPr lang="en-US" altLang="zh-CN" sz="2200" dirty="0">
                <a:latin typeface="Consolas" panose="020B0609020204030204" pitchFamily="49" charset="0"/>
                <a:ea typeface="楷体" panose="02010609060101010101" pitchFamily="49" charset="-122"/>
                <a:cs typeface="Consolas" panose="020B0609020204030204" pitchFamily="49" charset="0"/>
              </a:rPr>
              <a:t>O(</a:t>
            </a:r>
            <a:r>
              <a:rPr lang="en-US" altLang="zh-CN" sz="2200" i="1" dirty="0">
                <a:latin typeface="Consolas" panose="020B0609020204030204" pitchFamily="49" charset="0"/>
                <a:ea typeface="楷体" panose="02010609060101010101" pitchFamily="49" charset="-122"/>
                <a:cs typeface="Consolas" panose="020B0609020204030204" pitchFamily="49" charset="0"/>
              </a:rPr>
              <a:t>n</a:t>
            </a:r>
            <a:r>
              <a:rPr lang="en-US" altLang="zh-CN" sz="2200" dirty="0">
                <a:latin typeface="Consolas" panose="020B0609020204030204" pitchFamily="49" charset="0"/>
                <a:ea typeface="楷体" panose="02010609060101010101" pitchFamily="49" charset="-122"/>
                <a:cs typeface="Consolas" panose="020B0609020204030204" pitchFamily="49" charset="0"/>
              </a:rPr>
              <a:t>)</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3.7037E-7 L -0.12604 3.7037E-7 " pathEditMode="relative" ptsTypes="AA">
                                      <p:cBhvr>
                                        <p:cTn id="6" dur="2000" fill="hold"/>
                                        <p:tgtEl>
                                          <p:spTgt spid="274437"/>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5" presetClass="emph" presetSubtype="0" fill="hold" nodeType="clickEffect">
                                  <p:stCondLst>
                                    <p:cond delay="0"/>
                                  </p:stCondLst>
                                  <p:childTnLst>
                                    <p:anim calcmode="discrete" valueType="str">
                                      <p:cBhvr>
                                        <p:cTn id="10"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0139 -0.03518 C -0.01789 -0.05763 -0.0342 -0.07986 -0.06945 -0.09074 C -0.10469 -0.10162 -0.15816 -0.09814 -0.2125 -0.1 C -0.26684 -0.10185 -0.3533 -0.11828 -0.39584 -0.10185 C -0.43837 -0.08541 -0.4533 -0.04375 -0.46806 -0.00185 " pathEditMode="fixed" rAng="0" ptsTypes="aaaaA">
                                      <p:cBhvr>
                                        <p:cTn id="14" dur="2000" fill="hold"/>
                                        <p:tgtEl>
                                          <p:spTgt spid="274455"/>
                                        </p:tgtEl>
                                        <p:attrNameLst>
                                          <p:attrName>ppt_x</p:attrName>
                                          <p:attrName>ppt_y</p:attrName>
                                        </p:attrNameLst>
                                      </p:cBhvr>
                                      <p:rCtr x="-233" y="-25"/>
                                    </p:animMotion>
                                  </p:childTnLst>
                                </p:cTn>
                              </p:par>
                            </p:childTnLst>
                          </p:cTn>
                        </p:par>
                      </p:childTnLst>
                    </p:cTn>
                  </p:par>
                  <p:par>
                    <p:cTn id="15" fill="hold">
                      <p:stCondLst>
                        <p:cond delay="indefinite"/>
                      </p:stCondLst>
                      <p:childTnLst>
                        <p:par>
                          <p:cTn id="16" fill="hold">
                            <p:stCondLst>
                              <p:cond delay="0"/>
                            </p:stCondLst>
                            <p:childTnLst>
                              <p:par>
                                <p:cTn id="17" presetID="35" presetClass="emph" presetSubtype="0" fill="hold" nodeType="clickEffect">
                                  <p:stCondLst>
                                    <p:cond delay="0"/>
                                  </p:stCondLst>
                                  <p:childTnLst>
                                    <p:anim calcmode="discrete" valueType="str">
                                      <p:cBhvr>
                                        <p:cTn id="18"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6.94444E-6 5.92593E-6 L 0.05521 5.92593E-6 " pathEditMode="relative" ptsTypes="AA">
                                      <p:cBhvr>
                                        <p:cTn id="22" dur="2000" fill="hold"/>
                                        <p:tgtEl>
                                          <p:spTgt spid="2"/>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2.22222E-6 -4.81481E-6 C 0.00555 0.01227 0.01111 0.02477 0.03055 0.03149 C 0.05 0.0382 0.06962 0.03774 0.11666 0.04075 C 0.16371 0.04375 0.26389 0.05695 0.3125 0.05 C 0.36111 0.04306 0.38837 0.00996 0.40833 -0.00069 " pathEditMode="fixed" rAng="0" ptsTypes="aaaaa">
                                      <p:cBhvr>
                                        <p:cTn id="26" dur="2000" fill="hold"/>
                                        <p:tgtEl>
                                          <p:spTgt spid="274439"/>
                                        </p:tgtEl>
                                        <p:attrNameLst>
                                          <p:attrName>ppt_x</p:attrName>
                                          <p:attrName>ppt_y</p:attrName>
                                        </p:attrNameLst>
                                      </p:cBhvr>
                                      <p:rCtr x="204" y="28"/>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8.05556E-6 5.18519E-6 L -0.15764 5.18519E-6 " pathEditMode="relative" ptsTypes="AA">
                                      <p:cBhvr>
                                        <p:cTn id="30" dur="2000" fill="hold"/>
                                        <p:tgtEl>
                                          <p:spTgt spid="3"/>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1.11111E-6 -0.0037 C -0.00208 -0.01527 -0.00399 -0.02685 -0.01944 -0.03703 C -0.03489 -0.04722 -0.06337 -0.05995 -0.09305 -0.06481 C -0.12274 -0.06967 -0.17031 -0.07754 -0.19722 -0.06666 C -0.22413 -0.05578 -0.24288 -0.01296 -0.25486 0.00116 " pathEditMode="fixed" rAng="0" ptsTypes="aaaaa">
                                      <p:cBhvr>
                                        <p:cTn id="34" dur="2000" fill="hold"/>
                                        <p:tgtEl>
                                          <p:spTgt spid="274449"/>
                                        </p:tgtEl>
                                        <p:attrNameLst>
                                          <p:attrName>ppt_x</p:attrName>
                                          <p:attrName>ppt_y</p:attrName>
                                        </p:attrNameLst>
                                      </p:cBhvr>
                                      <p:rCtr x="-127" y="-34"/>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05521 7.77778E-6 L 0.16545 7.77778E-6 " pathEditMode="relative" ptsTypes="AA">
                                      <p:cBhvr>
                                        <p:cTn id="38" dur="2000" fill="hold"/>
                                        <p:tgtEl>
                                          <p:spTgt spid="2"/>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1.66667E-6 0.01667 C 0.00243 0.03635 0.00503 0.05625 0.025 0.06297 C 0.04496 0.06968 0.09844 0.06783 0.11944 0.05741 C 0.14045 0.047 0.14583 0.02338 0.15139 -4.81481E-6 " pathEditMode="fixed" rAng="0" ptsTypes="aaaA">
                                      <p:cBhvr>
                                        <p:cTn id="42" dur="2000" fill="hold"/>
                                        <p:tgtEl>
                                          <p:spTgt spid="274443"/>
                                        </p:tgtEl>
                                        <p:attrNameLst>
                                          <p:attrName>ppt_x</p:attrName>
                                          <p:attrName>ppt_y</p:attrName>
                                        </p:attrNameLst>
                                      </p:cBhvr>
                                      <p:rCtr x="76" y="18"/>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0.15747 -1.48148E-6 L -0.25261 -0.00092 " pathEditMode="relative" rAng="0" ptsTypes="AA">
                                      <p:cBhvr>
                                        <p:cTn id="46" dur="2000" fill="hold"/>
                                        <p:tgtEl>
                                          <p:spTgt spid="3"/>
                                        </p:tgtEl>
                                        <p:attrNameLst>
                                          <p:attrName>ppt_x</p:attrName>
                                          <p:attrName>ppt_y</p:attrName>
                                        </p:attrNameLst>
                                      </p:cBhvr>
                                      <p:rCtr x="-48" y="0"/>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0" nodeType="clickEffect">
                                  <p:stCondLst>
                                    <p:cond delay="0"/>
                                  </p:stCondLst>
                                  <p:childTnLst>
                                    <p:animMotion origin="layout" path="M -0.00399 0.00255 L -0.04722 -4.81481E-6 " pathEditMode="fixed" rAng="0" ptsTypes="AA">
                                      <p:cBhvr>
                                        <p:cTn id="50" dur="2000" fill="hold"/>
                                        <p:tgtEl>
                                          <p:spTgt spid="274445"/>
                                        </p:tgtEl>
                                        <p:attrNameLst>
                                          <p:attrName>ppt_x</p:attrName>
                                          <p:attrName>ppt_y</p:attrName>
                                        </p:attrNameLst>
                                      </p:cBhvr>
                                      <p:rCtr x="-22" y="-1"/>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0.16545 7.77778E-6 L 0.19705 7.77778E-6 " pathEditMode="relative" ptsTypes="AA">
                                      <p:cBhvr>
                                        <p:cTn id="54" dur="2000" fill="hold"/>
                                        <p:tgtEl>
                                          <p:spTgt spid="2"/>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1" nodeType="clickEffect">
                                  <p:stCondLst>
                                    <p:cond delay="0"/>
                                  </p:stCondLst>
                                  <p:childTnLst>
                                    <p:animMotion origin="layout" path="M -0.11944 -4.81481E-6 C -0.11354 -0.04884 -0.10747 -0.09745 -0.07222 -0.11851 C -0.03698 -0.13958 0.05069 -0.13032 0.09167 -0.12592 C 0.13264 -0.12152 0.15486 -0.11412 0.17361 -0.09259 C 0.19236 -0.07106 0.19757 -0.01689 0.20382 0.00301 " pathEditMode="fixed" rAng="0" ptsTypes="aaaaa">
                                      <p:cBhvr>
                                        <p:cTn id="58" dur="2000" fill="hold"/>
                                        <p:tgtEl>
                                          <p:spTgt spid="274437"/>
                                        </p:tgtEl>
                                        <p:attrNameLst>
                                          <p:attrName>ppt_x</p:attrName>
                                          <p:attrName>ppt_y</p:attrName>
                                        </p:attrNameLst>
                                      </p:cBhvr>
                                      <p:rCtr x="162" y="-68"/>
                                    </p:animMotion>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up)">
                                      <p:cBhvr>
                                        <p:cTn id="63" dur="5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bldLvl="0" animBg="1"/>
      <p:bldP spid="274437" grpId="1" bldLvl="0" animBg="1"/>
      <p:bldP spid="274439" grpId="0" bldLvl="0" animBg="1"/>
      <p:bldP spid="274443" grpId="0" bldLvl="0" animBg="1"/>
      <p:bldP spid="274445" grpId="0" bldLvl="0" animBg="1"/>
      <p:bldP spid="274449" grpId="0" bldLvl="0" animBg="1"/>
      <p:bldP spid="274455" grpId="0" bldLvl="0" animBg="1"/>
      <p:bldP spid="3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323850" y="260350"/>
            <a:ext cx="8569325" cy="554397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lIns="180000" tIns="180000" bIns="144000">
            <a:spAutoFit/>
          </a:bodyPr>
          <a:lstStyle/>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charset="-122"/>
                <a:cs typeface="Consolas" panose="020B0609020204030204" pitchFamily="49" charset="0"/>
              </a:rPr>
              <a:t>move2</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a:t>
            </a:r>
            <a:r>
              <a:rPr lang="en-US" altLang="zh-CN" sz="1800">
                <a:solidFill>
                  <a:srgbClr val="C00000"/>
                </a:solidFill>
                <a:latin typeface="Consolas" panose="020B0609020204030204" pitchFamily="49" charset="0"/>
                <a:ea typeface="仿宋" panose="02010609060101010101" charset="-122"/>
                <a:cs typeface="Consolas" panose="020B0609020204030204" pitchFamily="49" charset="0"/>
              </a:rPr>
              <a:t>SqList </a:t>
            </a:r>
            <a:r>
              <a:rPr lang="en-US" altLang="zh-CN" sz="1800" dirty="0">
                <a:solidFill>
                  <a:srgbClr val="C00000"/>
                </a:solidFill>
                <a:latin typeface="Consolas" panose="020B0609020204030204" pitchFamily="49" charset="0"/>
                <a:ea typeface="仿宋" panose="02010609060101010101" charset="-122"/>
                <a:cs typeface="Consolas" panose="020B0609020204030204" pitchFamily="49" charset="0"/>
              </a:rPr>
              <a:t>*&amp;L</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int i=0</a:t>
            </a:r>
            <a:r>
              <a:rPr lang="zh-CN" altLang="en-US" sz="1800">
                <a:solidFill>
                  <a:srgbClr val="0000FF"/>
                </a:solidFill>
                <a:latin typeface="Consolas" panose="020B0609020204030204" pitchFamily="49" charset="0"/>
                <a:ea typeface="仿宋" panose="02010609060101010101"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j=L-</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&gt;length-1;</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ElemType  </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pivot=L-&gt;data[0];</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以</a:t>
            </a:r>
            <a:r>
              <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data[0]</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为基准</a:t>
            </a:r>
            <a:endPar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endParaRPr>
          </a:p>
          <a:p>
            <a:pPr algn="l">
              <a:lnSpc>
                <a:spcPct val="150000"/>
              </a:lnSpc>
            </a:pPr>
            <a:r>
              <a:rPr lang="zh-CN" altLang="en-US" sz="1800">
                <a:solidFill>
                  <a:srgbClr val="FF00FF"/>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charset="-122"/>
                <a:cs typeface="Consolas" panose="020B0609020204030204" pitchFamily="49" charset="0"/>
              </a:rPr>
              <a:t>while </a:t>
            </a:r>
            <a:r>
              <a:rPr lang="en-US" altLang="zh-CN" sz="1800" dirty="0">
                <a:solidFill>
                  <a:srgbClr val="FF00FF"/>
                </a:solidFill>
                <a:latin typeface="Consolas" panose="020B0609020204030204" pitchFamily="49" charset="0"/>
                <a:ea typeface="仿宋" panose="02010609060101010101" charset="-122"/>
                <a:cs typeface="Consolas" panose="020B0609020204030204" pitchFamily="49" charset="0"/>
              </a:rPr>
              <a:t>(</a:t>
            </a:r>
            <a:r>
              <a:rPr lang="en-US" altLang="zh-CN" sz="1800" err="1">
                <a:solidFill>
                  <a:srgbClr val="FF00FF"/>
                </a:solidFill>
                <a:latin typeface="Consolas" panose="020B0609020204030204" pitchFamily="49" charset="0"/>
                <a:ea typeface="仿宋" panose="02010609060101010101" charset="-122"/>
                <a:cs typeface="Consolas" panose="020B0609020204030204" pitchFamily="49" charset="0"/>
              </a:rPr>
              <a:t>i</a:t>
            </a:r>
            <a:r>
              <a:rPr lang="en-US" altLang="zh-CN" sz="1800">
                <a:solidFill>
                  <a:srgbClr val="FF00FF"/>
                </a:solidFill>
                <a:latin typeface="Consolas" panose="020B0609020204030204" pitchFamily="49" charset="0"/>
                <a:ea typeface="仿宋" panose="02010609060101010101" charset="-122"/>
                <a:cs typeface="Consolas" panose="020B0609020204030204" pitchFamily="49" charset="0"/>
              </a:rPr>
              <a:t>&lt;j)</a:t>
            </a:r>
            <a:endParaRPr lang="zh-CN" altLang="en-US" sz="1800" dirty="0">
              <a:solidFill>
                <a:srgbClr val="FF00FF"/>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zh-CN" altLang="en-US" sz="1800">
                <a:solidFill>
                  <a:srgbClr val="0000FF"/>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(j&gt;</a:t>
            </a:r>
            <a:r>
              <a:rPr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&amp;&amp; L-&gt;</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data[j]&gt;pivot</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j-</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从右</a:t>
            </a:r>
            <a:r>
              <a:rPr lang="zh-CN" altLang="en-US" sz="1800">
                <a:solidFill>
                  <a:srgbClr val="00B0F0"/>
                </a:solidFill>
                <a:latin typeface="Consolas" panose="020B0609020204030204" pitchFamily="49" charset="0"/>
                <a:ea typeface="仿宋" panose="02010609060101010101" charset="-122"/>
                <a:cs typeface="Consolas" panose="020B0609020204030204" pitchFamily="49" charset="0"/>
              </a:rPr>
              <a:t>向左扫描，找≤</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pivot</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的</a:t>
            </a:r>
            <a:r>
              <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data[j]</a:t>
            </a:r>
            <a:endPar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L-</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&gt;data[</a:t>
            </a:r>
            <a:r>
              <a:rPr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]=L-&gt;data[j];</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将其放入</a:t>
            </a:r>
            <a:r>
              <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data[</a:t>
            </a:r>
            <a:r>
              <a:rPr lang="en-US" altLang="zh-CN" sz="1800" dirty="0" err="1">
                <a:solidFill>
                  <a:srgbClr val="00B0F0"/>
                </a:solidFill>
                <a:latin typeface="Consolas" panose="020B0609020204030204" pitchFamily="49" charset="0"/>
                <a:ea typeface="仿宋" panose="02010609060101010101" charset="-122"/>
                <a:cs typeface="Consolas" panose="020B0609020204030204" pitchFamily="49" charset="0"/>
              </a:rPr>
              <a:t>i</a:t>
            </a:r>
            <a:r>
              <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处</a:t>
            </a:r>
            <a:endPar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&lt;j &amp;&amp; L-&gt;</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data[</a:t>
            </a:r>
            <a:r>
              <a:rPr lang="en-US" altLang="zh-CN" sz="1800" err="1">
                <a:solidFill>
                  <a:srgbClr val="0000FF"/>
                </a:solidFill>
                <a:latin typeface="Consolas" panose="020B0609020204030204" pitchFamily="49" charset="0"/>
                <a:ea typeface="仿宋" panose="02010609060101010101"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]&lt;=pivot</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i</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从左</a:t>
            </a:r>
            <a:r>
              <a:rPr lang="zh-CN" altLang="en-US" sz="1800">
                <a:solidFill>
                  <a:srgbClr val="00B0F0"/>
                </a:solidFill>
                <a:latin typeface="Consolas" panose="020B0609020204030204" pitchFamily="49" charset="0"/>
                <a:ea typeface="仿宋" panose="02010609060101010101" charset="-122"/>
                <a:cs typeface="Consolas" panose="020B0609020204030204" pitchFamily="49" charset="0"/>
              </a:rPr>
              <a:t>向右扫描，找</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&gt;pivot</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的记录</a:t>
            </a:r>
            <a:r>
              <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data[</a:t>
            </a:r>
            <a:r>
              <a:rPr lang="en-US" altLang="zh-CN" sz="1800" dirty="0" err="1">
                <a:solidFill>
                  <a:srgbClr val="00B0F0"/>
                </a:solidFill>
                <a:latin typeface="Consolas" panose="020B0609020204030204" pitchFamily="49" charset="0"/>
                <a:ea typeface="仿宋" panose="02010609060101010101" charset="-122"/>
                <a:cs typeface="Consolas" panose="020B0609020204030204" pitchFamily="49" charset="0"/>
              </a:rPr>
              <a:t>i</a:t>
            </a:r>
            <a:r>
              <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a:t>
            </a:r>
            <a:endPar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L-</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&gt;data[j]=L-&gt;data[</a:t>
            </a:r>
            <a:r>
              <a:rPr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将其放入</a:t>
            </a:r>
            <a:r>
              <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rPr>
              <a:t>data[j]</a:t>
            </a:r>
            <a:r>
              <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rPr>
              <a:t>处</a:t>
            </a:r>
            <a:endParaRPr lang="zh-CN" altLang="en-US" sz="1800" dirty="0">
              <a:solidFill>
                <a:srgbClr val="00B0F0"/>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L-</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&gt;data[</a:t>
            </a:r>
            <a:r>
              <a:rPr lang="en-US" altLang="zh-CN" sz="1800" dirty="0" err="1">
                <a:solidFill>
                  <a:srgbClr val="0000FF"/>
                </a:solidFill>
                <a:latin typeface="Consolas" panose="020B0609020204030204" pitchFamily="49" charset="0"/>
                <a:ea typeface="仿宋" panose="02010609060101010101"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]=pivot</a:t>
            </a:r>
            <a:r>
              <a:rPr lang="en-US" altLang="zh-CN" sz="1800">
                <a:solidFill>
                  <a:srgbClr val="0000FF"/>
                </a:solidFill>
                <a:latin typeface="Consolas" panose="020B0609020204030204" pitchFamily="49" charset="0"/>
                <a:ea typeface="仿宋" panose="02010609060101010101"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charset="-122"/>
                <a:cs typeface="Consolas" panose="020B0609020204030204" pitchFamily="49" charset="0"/>
              </a:rPr>
              <a:t>放置基准</a:t>
            </a:r>
            <a:endParaRPr lang="en-US" altLang="zh-CN" sz="1800" dirty="0">
              <a:solidFill>
                <a:srgbClr val="00B0F0"/>
              </a:solidFill>
              <a:latin typeface="Consolas" panose="020B0609020204030204" pitchFamily="49" charset="0"/>
              <a:ea typeface="仿宋" panose="02010609060101010101" charset="-122"/>
              <a:cs typeface="Consolas" panose="020B0609020204030204" pitchFamily="49" charset="0"/>
            </a:endParaRPr>
          </a:p>
          <a:p>
            <a:pPr algn="l">
              <a:lnSpc>
                <a:spcPts val="1800"/>
              </a:lnSpc>
            </a:pPr>
            <a:r>
              <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53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53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353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53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353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3538">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353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353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3538">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3538">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35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785786" y="2000240"/>
            <a:ext cx="7177108" cy="430887"/>
          </a:xfrm>
          <a:prstGeom prst="rect">
            <a:avLst/>
          </a:prstGeom>
          <a:noFill/>
          <a:ln w="9525">
            <a:noFill/>
            <a:miter lim="800000"/>
          </a:ln>
          <a:effectLst/>
        </p:spPr>
        <p:txBody>
          <a:bodyPr wrap="square">
            <a:spAutoFit/>
          </a:bodyPr>
          <a:lstStyle/>
          <a:p>
            <a:pPr algn="l"/>
            <a:r>
              <a:rPr kumimoji="1" lang="zh-CN" altLang="en-US" sz="2200" dirty="0">
                <a:ea typeface="楷体" panose="02010609060101010101" pitchFamily="49" charset="-122"/>
                <a:cs typeface="Times New Roman" panose="02020603050405020304" pitchFamily="18" charset="0"/>
              </a:rPr>
              <a:t>线性表是一个具有相同特性的数据元素的</a:t>
            </a:r>
            <a:r>
              <a:rPr kumimoji="1" lang="zh-CN" altLang="en-US" sz="2200" dirty="0">
                <a:solidFill>
                  <a:srgbClr val="FF3300"/>
                </a:solidFill>
                <a:ea typeface="楷体" panose="02010609060101010101" pitchFamily="49" charset="-122"/>
                <a:cs typeface="Times New Roman" panose="02020603050405020304" pitchFamily="18" charset="0"/>
              </a:rPr>
              <a:t>有限序列</a:t>
            </a:r>
            <a:r>
              <a:rPr kumimoji="1" lang="zh-CN" altLang="en-US" sz="2200" dirty="0">
                <a:ea typeface="楷体" panose="02010609060101010101" pitchFamily="49" charset="-122"/>
                <a:cs typeface="Times New Roman" panose="02020603050405020304" pitchFamily="18" charset="0"/>
              </a:rPr>
              <a:t>。</a:t>
            </a:r>
            <a:endParaRPr kumimoji="1" lang="zh-CN" altLang="en-US" sz="2200" dirty="0">
              <a:ea typeface="楷体" panose="02010609060101010101" pitchFamily="49" charset="-122"/>
              <a:cs typeface="Times New Roman" panose="02020603050405020304" pitchFamily="18" charset="0"/>
            </a:endParaRPr>
          </a:p>
        </p:txBody>
      </p:sp>
      <p:sp>
        <p:nvSpPr>
          <p:cNvPr id="155652" name="Text Box 4" descr="粉色面巾纸"/>
          <p:cNvSpPr txBox="1">
            <a:spLocks noChangeArrowheads="1"/>
          </p:cNvSpPr>
          <p:nvPr/>
        </p:nvSpPr>
        <p:spPr bwMode="auto">
          <a:xfrm>
            <a:off x="285750" y="784527"/>
            <a:ext cx="4391025"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 2.1.1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线性表的定义</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6" name="TextBox 5"/>
          <p:cNvSpPr txBox="1"/>
          <p:nvPr/>
        </p:nvSpPr>
        <p:spPr>
          <a:xfrm>
            <a:off x="285720" y="4908257"/>
            <a:ext cx="8643998" cy="806759"/>
          </a:xfrm>
          <a:prstGeom prst="rect">
            <a:avLst/>
          </a:prstGeom>
          <a:noFill/>
        </p:spPr>
        <p:txBody>
          <a:bodyPr wrap="square" rtlCol="0">
            <a:spAutoFit/>
          </a:bodyPr>
          <a:lstStyle/>
          <a:p>
            <a:pPr algn="l">
              <a:lnSpc>
                <a:spcPct val="110000"/>
              </a:lnSpc>
            </a:pPr>
            <a:r>
              <a:rPr kumimoji="1" lang="zh-CN" altLang="en-US" sz="2200">
                <a:latin typeface="Consolas" panose="020B0609020204030204" pitchFamily="49" charset="0"/>
                <a:ea typeface="楷体" panose="02010609060101010101" pitchFamily="49" charset="-122"/>
                <a:cs typeface="Consolas" panose="020B0609020204030204" pitchFamily="49" charset="0"/>
              </a:rPr>
              <a:t>   线性表中</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所含元素的个数叫做</a:t>
            </a:r>
            <a:r>
              <a:rPr kumimoji="1" lang="zh-CN" altLang="en-US" sz="2200" dirty="0">
                <a:solidFill>
                  <a:srgbClr val="FF3300"/>
                </a:solidFill>
                <a:latin typeface="Consolas" panose="020B0609020204030204" pitchFamily="49" charset="0"/>
                <a:ea typeface="楷体" panose="02010609060101010101" pitchFamily="49" charset="-122"/>
                <a:cs typeface="Consolas" panose="020B0609020204030204" pitchFamily="49" charset="0"/>
              </a:rPr>
              <a:t>线性表</a:t>
            </a:r>
            <a:r>
              <a:rPr kumimoji="1"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的长度</a:t>
            </a:r>
            <a:r>
              <a:rPr kumimoji="1" lang="zh-CN" altLang="en-US" sz="2200">
                <a:latin typeface="Consolas" panose="020B0609020204030204" pitchFamily="49" charset="0"/>
                <a:ea typeface="楷体" panose="02010609060101010101" pitchFamily="49" charset="-122"/>
                <a:cs typeface="Consolas" panose="020B0609020204030204" pitchFamily="49" charset="0"/>
              </a:rPr>
              <a:t>，用</a:t>
            </a:r>
            <a:r>
              <a:rPr kumimoji="1" lang="en-US" altLang="zh-CN" sz="2200" i="1">
                <a:latin typeface="Consolas" panose="020B0609020204030204" pitchFamily="49" charset="0"/>
                <a:ea typeface="楷体" panose="02010609060101010101" pitchFamily="49" charset="-122"/>
                <a:cs typeface="Consolas" panose="020B0609020204030204" pitchFamily="49" charset="0"/>
              </a:rPr>
              <a:t>n</a:t>
            </a:r>
            <a:r>
              <a:rPr kumimoji="1" lang="zh-CN" altLang="en-US" sz="2200">
                <a:latin typeface="Consolas" panose="020B0609020204030204" pitchFamily="49" charset="0"/>
                <a:ea typeface="楷体" panose="02010609060101010101" pitchFamily="49" charset="-122"/>
                <a:cs typeface="Consolas" panose="020B0609020204030204" pitchFamily="49" charset="0"/>
              </a:rPr>
              <a:t>表示，</a:t>
            </a:r>
            <a:r>
              <a:rPr kumimoji="1" lang="en-US" altLang="zh-CN" sz="2200" i="1">
                <a:latin typeface="Consolas" panose="020B0609020204030204" pitchFamily="49" charset="0"/>
                <a:ea typeface="楷体" panose="02010609060101010101" pitchFamily="49" charset="-122"/>
                <a:cs typeface="Consolas" panose="020B0609020204030204" pitchFamily="49" charset="0"/>
              </a:rPr>
              <a:t>n</a:t>
            </a:r>
            <a:r>
              <a:rPr kumimoji="1" lang="en-US" altLang="zh-CN" sz="2200" dirty="0" err="1">
                <a:latin typeface="Consolas" panose="020B0609020204030204" pitchFamily="49" charset="0"/>
                <a:cs typeface="Consolas" panose="020B0609020204030204" pitchFamily="49" charset="0"/>
              </a:rPr>
              <a:t>≥</a:t>
            </a:r>
            <a:r>
              <a:rPr kumimoji="1" lang="en-US" altLang="zh-CN" sz="2200" err="1">
                <a:latin typeface="Consolas" panose="020B0609020204030204" pitchFamily="49" charset="0"/>
                <a:ea typeface="楷体" panose="02010609060101010101" pitchFamily="49" charset="-122"/>
                <a:cs typeface="Consolas" panose="020B0609020204030204" pitchFamily="49" charset="0"/>
              </a:rPr>
              <a:t>0</a:t>
            </a:r>
            <a:r>
              <a:rPr kumimoji="1"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a:latin typeface="Consolas" panose="020B0609020204030204" pitchFamily="49" charset="0"/>
                <a:ea typeface="楷体" panose="02010609060101010101" pitchFamily="49" charset="-122"/>
                <a:cs typeface="Consolas" panose="020B0609020204030204" pitchFamily="49" charset="0"/>
              </a:rPr>
              <a:t>n</a:t>
            </a:r>
            <a:r>
              <a:rPr kumimoji="1" lang="en-US" altLang="zh-CN" sz="2200">
                <a:latin typeface="Consolas" panose="020B0609020204030204" pitchFamily="49" charset="0"/>
                <a:ea typeface="楷体" panose="02010609060101010101" pitchFamily="49" charset="-122"/>
                <a:cs typeface="Consolas" panose="020B0609020204030204" pitchFamily="49" charset="0"/>
              </a:rPr>
              <a:t>=0</a:t>
            </a:r>
            <a:r>
              <a:rPr kumimoji="1" lang="zh-CN" altLang="en-US" sz="2200">
                <a:latin typeface="Consolas" panose="020B0609020204030204" pitchFamily="49" charset="0"/>
                <a:ea typeface="楷体" panose="02010609060101010101" pitchFamily="49" charset="-122"/>
                <a:cs typeface="Consolas" panose="020B0609020204030204" pitchFamily="49" charset="0"/>
              </a:rPr>
              <a:t>时，表示</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线性表是一个</a:t>
            </a:r>
            <a:r>
              <a:rPr kumimoji="1" lang="zh-CN" altLang="en-US" sz="2200">
                <a:latin typeface="Consolas" panose="020B0609020204030204" pitchFamily="49" charset="0"/>
                <a:ea typeface="楷体" panose="02010609060101010101" pitchFamily="49" charset="-122"/>
                <a:cs typeface="Consolas" panose="020B0609020204030204" pitchFamily="49" charset="0"/>
              </a:rPr>
              <a:t>空表，即</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表中不包含任何元素。</a:t>
            </a:r>
            <a:endParaRPr kumimoji="1" lang="en-US" altLang="zh-CN"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12" name="组合 11"/>
          <p:cNvGrpSpPr/>
          <p:nvPr/>
        </p:nvGrpSpPr>
        <p:grpSpPr>
          <a:xfrm>
            <a:off x="785754" y="2550803"/>
            <a:ext cx="7643898" cy="2143140"/>
            <a:chOff x="785754" y="2428868"/>
            <a:chExt cx="7643898" cy="2143140"/>
          </a:xfrm>
        </p:grpSpPr>
        <p:sp>
          <p:nvSpPr>
            <p:cNvPr id="8" name="TextBox 7"/>
            <p:cNvSpPr txBox="1"/>
            <p:nvPr/>
          </p:nvSpPr>
          <p:spPr>
            <a:xfrm>
              <a:off x="785754" y="2839611"/>
              <a:ext cx="7643898" cy="17323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lgn="l">
                <a:lnSpc>
                  <a:spcPct val="110000"/>
                </a:lnSpc>
                <a:buBlip>
                  <a:blip r:embed="rId1"/>
                </a:buBlip>
              </a:pPr>
              <a:r>
                <a:rPr kumimoji="1" lang="zh-CN" altLang="en-US">
                  <a:solidFill>
                    <a:srgbClr val="FF00FF"/>
                  </a:solidFill>
                  <a:ea typeface="楷体" panose="02010609060101010101" pitchFamily="49" charset="-122"/>
                  <a:cs typeface="Times New Roman" panose="02020603050405020304" pitchFamily="18" charset="0"/>
                </a:rPr>
                <a:t>相同特性</a:t>
              </a:r>
              <a:r>
                <a:rPr kumimoji="1" lang="zh-CN" altLang="en-US">
                  <a:ea typeface="楷体" panose="02010609060101010101" pitchFamily="49" charset="-122"/>
                  <a:cs typeface="Times New Roman" panose="02020603050405020304" pitchFamily="18" charset="0"/>
                </a:rPr>
                <a:t>：所有元素属于同一数据类型。</a:t>
              </a:r>
              <a:endParaRPr kumimoji="1" lang="en-US" altLang="zh-CN">
                <a:ea typeface="楷体" panose="02010609060101010101" pitchFamily="49" charset="-122"/>
                <a:cs typeface="Times New Roman" panose="02020603050405020304" pitchFamily="18" charset="0"/>
              </a:endParaRPr>
            </a:p>
            <a:p>
              <a:pPr marL="457200" indent="-457200" algn="l">
                <a:lnSpc>
                  <a:spcPct val="110000"/>
                </a:lnSpc>
                <a:buBlip>
                  <a:blip r:embed="rId1"/>
                </a:buBlip>
              </a:pPr>
              <a:r>
                <a:rPr kumimoji="1" lang="zh-CN" altLang="en-US">
                  <a:solidFill>
                    <a:srgbClr val="FF00FF"/>
                  </a:solidFill>
                  <a:ea typeface="楷体" panose="02010609060101010101" pitchFamily="49" charset="-122"/>
                  <a:cs typeface="Times New Roman" panose="02020603050405020304" pitchFamily="18" charset="0"/>
                </a:rPr>
                <a:t>有限</a:t>
              </a:r>
              <a:r>
                <a:rPr kumimoji="1" lang="zh-CN" altLang="en-US">
                  <a:ea typeface="楷体" panose="02010609060101010101" pitchFamily="49" charset="-122"/>
                  <a:cs typeface="Times New Roman" panose="02020603050405020304" pitchFamily="18" charset="0"/>
                </a:rPr>
                <a:t>：数据元素个数是有限的。</a:t>
              </a:r>
              <a:endParaRPr kumimoji="1" lang="en-US" altLang="zh-CN">
                <a:ea typeface="楷体" panose="02010609060101010101" pitchFamily="49" charset="-122"/>
                <a:cs typeface="Times New Roman" panose="02020603050405020304" pitchFamily="18" charset="0"/>
              </a:endParaRPr>
            </a:p>
            <a:p>
              <a:pPr marL="457200" indent="-457200" algn="l">
                <a:lnSpc>
                  <a:spcPct val="110000"/>
                </a:lnSpc>
                <a:buBlip>
                  <a:blip r:embed="rId1"/>
                </a:buBlip>
              </a:pPr>
              <a:r>
                <a:rPr kumimoji="1" lang="zh-CN" altLang="en-US">
                  <a:solidFill>
                    <a:srgbClr val="FF00FF"/>
                  </a:solidFill>
                  <a:ea typeface="楷体" panose="02010609060101010101" pitchFamily="49" charset="-122"/>
                  <a:cs typeface="Times New Roman" panose="02020603050405020304" pitchFamily="18" charset="0"/>
                </a:rPr>
                <a:t>序列</a:t>
              </a:r>
              <a:r>
                <a:rPr kumimoji="1" lang="zh-CN" altLang="en-US">
                  <a:ea typeface="楷体" panose="02010609060101010101" pitchFamily="49" charset="-122"/>
                  <a:cs typeface="Times New Roman" panose="02020603050405020304" pitchFamily="18" charset="0"/>
                </a:rPr>
                <a:t>：数据元素由逻辑序号唯一确定。一个线性表中可以有相同值的元素。</a:t>
              </a:r>
              <a:endParaRPr lang="zh-CN" altLang="en-US" dirty="0"/>
            </a:p>
          </p:txBody>
        </p:sp>
        <p:sp>
          <p:nvSpPr>
            <p:cNvPr id="10" name="下箭头 9"/>
            <p:cNvSpPr/>
            <p:nvPr/>
          </p:nvSpPr>
          <p:spPr>
            <a:xfrm>
              <a:off x="3857620" y="2428868"/>
              <a:ext cx="214314" cy="28575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0" y="0"/>
            <a:ext cx="9173845" cy="6731635"/>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4"/>
          <p:cNvSpPr/>
          <p:nvPr/>
        </p:nvSpPr>
        <p:spPr>
          <a:xfrm>
            <a:off x="323850" y="1411288"/>
            <a:ext cx="8208963" cy="706755"/>
          </a:xfrm>
          <a:prstGeom prst="rect">
            <a:avLst/>
          </a:prstGeom>
          <a:noFill/>
          <a:ln w="9525">
            <a:noFill/>
          </a:ln>
        </p:spPr>
        <p:txBody>
          <a:bodyPr>
            <a:spAutoFit/>
          </a:bodyPr>
          <a:lstStyle/>
          <a:p>
            <a:pPr marL="342900" indent="-342900" algn="l" eaLnBrk="0" hangingPunct="0">
              <a:spcBef>
                <a:spcPct val="20000"/>
              </a:spcBef>
            </a:pPr>
            <a:r>
              <a:rPr lang="zh-CN" altLang="en-US" b="1" dirty="0">
                <a:latin typeface="楷体_GB2312"/>
                <a:ea typeface="楷体_GB2312"/>
              </a:rPr>
              <a:t>（</a:t>
            </a:r>
            <a:r>
              <a:rPr lang="en-US" altLang="zh-CN" b="1" dirty="0">
                <a:latin typeface="楷体_GB2312"/>
                <a:ea typeface="楷体_GB2312"/>
              </a:rPr>
              <a:t>1</a:t>
            </a:r>
            <a:r>
              <a:rPr lang="zh-CN" altLang="en-US" b="1" dirty="0">
                <a:latin typeface="楷体_GB2312"/>
                <a:ea typeface="楷体_GB2312"/>
              </a:rPr>
              <a:t>）</a:t>
            </a:r>
            <a:r>
              <a:rPr lang="zh-CN" altLang="en-US" b="1" dirty="0">
                <a:latin typeface="Consolas" panose="020B0609020204030204" pitchFamily="49" charset="0"/>
                <a:ea typeface="楷体" panose="02010609060101010101" pitchFamily="49" charset="-122"/>
                <a:cs typeface="Consolas" panose="020B0609020204030204" pitchFamily="49" charset="0"/>
              </a:rPr>
              <a:t>利用数据元素的存储位置表示线性表中相邻数据元素之间的前后关系，即线性表的</a:t>
            </a:r>
            <a:r>
              <a:rPr lang="zh-CN" altLang="en-US" b="1" dirty="0">
                <a:solidFill>
                  <a:srgbClr val="FF0000"/>
                </a:solidFill>
                <a:latin typeface="楷体_GB2312"/>
                <a:ea typeface="楷体_GB2312"/>
              </a:rPr>
              <a:t>逻辑结构与存储结构一致</a:t>
            </a:r>
            <a:endParaRPr lang="zh-CN" altLang="en-US" b="1" dirty="0">
              <a:latin typeface="楷体_GB2312"/>
              <a:ea typeface="楷体_GB2312"/>
            </a:endParaRPr>
          </a:p>
        </p:txBody>
      </p:sp>
      <p:sp>
        <p:nvSpPr>
          <p:cNvPr id="91140" name="Rectangle 5"/>
          <p:cNvSpPr/>
          <p:nvPr/>
        </p:nvSpPr>
        <p:spPr>
          <a:xfrm>
            <a:off x="0" y="358775"/>
            <a:ext cx="7191375" cy="583565"/>
          </a:xfrm>
          <a:prstGeom prst="rect">
            <a:avLst/>
          </a:prstGeom>
          <a:solidFill>
            <a:srgbClr val="FFFF99"/>
          </a:solidFill>
          <a:ln w="9525">
            <a:noFill/>
          </a:ln>
        </p:spPr>
        <p:txBody>
          <a:bodyPr wrap="square">
            <a:spAutoFit/>
          </a:bodyPr>
          <a:lstStyle/>
          <a:p>
            <a:pPr marL="342900" indent="-342900" eaLnBrk="0" hangingPunct="0">
              <a:spcBef>
                <a:spcPct val="20000"/>
              </a:spcBef>
            </a:pPr>
            <a:r>
              <a:rPr lang="zh-CN" altLang="en-US" sz="3200" b="1" dirty="0">
                <a:latin typeface="Consolas" panose="020B0609020204030204" pitchFamily="49" charset="0"/>
                <a:ea typeface="楷体" panose="02010609060101010101" pitchFamily="49" charset="-122"/>
                <a:cs typeface="Consolas" panose="020B0609020204030204" pitchFamily="49" charset="0"/>
              </a:rPr>
              <a:t>顺序表（顺序存储结构）的特点总结：</a:t>
            </a:r>
            <a:endParaRPr lang="zh-CN" altLang="en-US" sz="3200" b="1" dirty="0">
              <a:latin typeface="Consolas" panose="020B0609020204030204" pitchFamily="49" charset="0"/>
              <a:ea typeface="楷体" panose="02010609060101010101" pitchFamily="49" charset="-122"/>
              <a:cs typeface="Consolas" panose="020B0609020204030204" pitchFamily="49" charset="0"/>
            </a:endParaRPr>
          </a:p>
        </p:txBody>
      </p:sp>
      <p:sp>
        <p:nvSpPr>
          <p:cNvPr id="479238" name="Rectangle 6"/>
          <p:cNvSpPr/>
          <p:nvPr/>
        </p:nvSpPr>
        <p:spPr>
          <a:xfrm>
            <a:off x="323850" y="4508500"/>
            <a:ext cx="8569325" cy="768350"/>
          </a:xfrm>
          <a:prstGeom prst="rect">
            <a:avLst/>
          </a:prstGeom>
          <a:solidFill>
            <a:srgbClr val="CCFFFF"/>
          </a:solidFill>
          <a:ln w="9525">
            <a:noFill/>
          </a:ln>
        </p:spPr>
        <p:txBody>
          <a:bodyPr>
            <a:spAutoFit/>
          </a:bodyPr>
          <a:lstStyle/>
          <a:p>
            <a:pPr marL="342900" indent="-342900" eaLnBrk="0" hangingPunct="0">
              <a:spcBef>
                <a:spcPct val="20000"/>
              </a:spcBef>
            </a:pPr>
            <a:r>
              <a:rPr lang="zh-CN" altLang="en-US" b="1" dirty="0">
                <a:latin typeface="楷体_GB2312"/>
                <a:ea typeface="楷体_GB2312"/>
              </a:rPr>
              <a:t>　</a:t>
            </a:r>
            <a:r>
              <a:rPr lang="zh-CN" altLang="en-US" b="1" dirty="0">
                <a:latin typeface="Consolas" panose="020B0609020204030204" pitchFamily="49" charset="0"/>
                <a:ea typeface="楷体" panose="02010609060101010101" pitchFamily="49" charset="-122"/>
                <a:cs typeface="Consolas" panose="020B0609020204030204" pitchFamily="49" charset="0"/>
              </a:rPr>
              <a:t>这种存取元素的方法被称为</a:t>
            </a:r>
            <a:r>
              <a:rPr lang="zh-CN" altLang="en-US" sz="4400" b="1" dirty="0">
                <a:solidFill>
                  <a:srgbClr val="FF0000"/>
                </a:solidFill>
                <a:latin typeface="楷体_GB2312"/>
                <a:ea typeface="楷体_GB2312"/>
              </a:rPr>
              <a:t>随机存取法</a:t>
            </a:r>
            <a:endParaRPr lang="zh-CN" altLang="en-US" sz="4400" b="1" dirty="0">
              <a:solidFill>
                <a:srgbClr val="FF0000"/>
              </a:solidFill>
              <a:latin typeface="楷体_GB2312"/>
              <a:ea typeface="楷体_GB2312"/>
            </a:endParaRPr>
          </a:p>
        </p:txBody>
      </p:sp>
      <p:sp>
        <p:nvSpPr>
          <p:cNvPr id="479239" name="Rectangle 7"/>
          <p:cNvSpPr/>
          <p:nvPr/>
        </p:nvSpPr>
        <p:spPr>
          <a:xfrm>
            <a:off x="323850" y="2784475"/>
            <a:ext cx="8208963" cy="706755"/>
          </a:xfrm>
          <a:prstGeom prst="rect">
            <a:avLst/>
          </a:prstGeom>
          <a:noFill/>
          <a:ln w="9525">
            <a:noFill/>
          </a:ln>
        </p:spPr>
        <p:txBody>
          <a:bodyPr>
            <a:spAutoFit/>
          </a:bodyPr>
          <a:lstStyle/>
          <a:p>
            <a:pPr marL="342900" indent="-342900" algn="l" eaLnBrk="0" hangingPunct="0">
              <a:spcBef>
                <a:spcPct val="20000"/>
              </a:spcBef>
            </a:pPr>
            <a:r>
              <a:rPr lang="zh-CN" altLang="en-US" b="1" dirty="0">
                <a:latin typeface="楷体_GB2312"/>
                <a:ea typeface="楷体_GB2312"/>
              </a:rPr>
              <a:t>（</a:t>
            </a:r>
            <a:r>
              <a:rPr lang="zh-CN" altLang="en-US" b="1" dirty="0">
                <a:latin typeface="Consolas" panose="020B0609020204030204" pitchFamily="49" charset="0"/>
                <a:ea typeface="楷体" panose="02010609060101010101" pitchFamily="49" charset="-122"/>
                <a:cs typeface="Consolas" panose="020B0609020204030204" pitchFamily="49" charset="0"/>
              </a:rPr>
              <a:t>2）在访问线性表时，可以快速地计算出任何一个数据元素的存储地址。因此可以粗略地认为，</a:t>
            </a:r>
            <a:r>
              <a:rPr lang="zh-CN" altLang="en-US" b="1" dirty="0">
                <a:solidFill>
                  <a:srgbClr val="FF0000"/>
                </a:solidFill>
                <a:latin typeface="楷体_GB2312"/>
                <a:ea typeface="楷体_GB2312"/>
              </a:rPr>
              <a:t>访问每个元素所花时间相等</a:t>
            </a:r>
            <a:r>
              <a:rPr lang="zh-CN" altLang="en-US" b="1" dirty="0">
                <a:latin typeface="楷体_GB2312"/>
                <a:ea typeface="楷体_GB2312"/>
              </a:rPr>
              <a:t>　</a:t>
            </a:r>
            <a:endParaRPr lang="zh-CN" altLang="en-US" b="1" dirty="0">
              <a:latin typeface="楷体_GB2312"/>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9239"/>
                                        </p:tgtEl>
                                        <p:attrNameLst>
                                          <p:attrName>style.visibility</p:attrName>
                                        </p:attrNameLst>
                                      </p:cBhvr>
                                      <p:to>
                                        <p:strVal val="visible"/>
                                      </p:to>
                                    </p:set>
                                    <p:animEffect transition="in" filter="box(in)">
                                      <p:cBhvr>
                                        <p:cTn id="7" dur="500"/>
                                        <p:tgtEl>
                                          <p:spTgt spid="4792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79238"/>
                                        </p:tgtEl>
                                        <p:attrNameLst>
                                          <p:attrName>style.visibility</p:attrName>
                                        </p:attrNameLst>
                                      </p:cBhvr>
                                      <p:to>
                                        <p:strVal val="visible"/>
                                      </p:to>
                                    </p:set>
                                    <p:anim calcmode="lin" valueType="num">
                                      <p:cBhvr additive="base">
                                        <p:cTn id="12" dur="500" fill="hold"/>
                                        <p:tgtEl>
                                          <p:spTgt spid="479238"/>
                                        </p:tgtEl>
                                        <p:attrNameLst>
                                          <p:attrName>ppt_x</p:attrName>
                                        </p:attrNameLst>
                                      </p:cBhvr>
                                      <p:tavLst>
                                        <p:tav tm="0">
                                          <p:val>
                                            <p:strVal val="#ppt_x"/>
                                          </p:val>
                                        </p:tav>
                                        <p:tav tm="100000">
                                          <p:val>
                                            <p:strVal val="#ppt_x"/>
                                          </p:val>
                                        </p:tav>
                                      </p:tavLst>
                                    </p:anim>
                                    <p:anim calcmode="lin" valueType="num">
                                      <p:cBhvr additive="base">
                                        <p:cTn id="13" dur="500" fill="hold"/>
                                        <p:tgtEl>
                                          <p:spTgt spid="47923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mph" presetSubtype="0" grpId="1" nodeType="clickEffect">
                                  <p:stCondLst>
                                    <p:cond delay="0"/>
                                  </p:stCondLst>
                                  <p:childTnLst>
                                    <p:set>
                                      <p:cBhvr override="childStyle">
                                        <p:cTn id="17" dur="indefinite"/>
                                        <p:tgtEl>
                                          <p:spTgt spid="479238"/>
                                        </p:tgtEl>
                                        <p:attrNameLst>
                                          <p:attrName>style.fontFamily</p:attrName>
                                        </p:attrNameLst>
                                      </p:cBhvr>
                                      <p:to>
                                        <p:strVal val="黑体"/>
                                      </p:to>
                                    </p:set>
                                  </p:childTnLst>
                                </p:cTn>
                              </p:par>
                            </p:childTnLst>
                          </p:cTn>
                        </p:par>
                      </p:childTnLst>
                    </p:cTn>
                  </p:par>
                  <p:par>
                    <p:cTn id="18" fill="hold">
                      <p:stCondLst>
                        <p:cond delay="indefinite"/>
                      </p:stCondLst>
                      <p:childTnLst>
                        <p:par>
                          <p:cTn id="19" fill="hold">
                            <p:stCondLst>
                              <p:cond delay="0"/>
                            </p:stCondLst>
                            <p:childTnLst>
                              <p:par>
                                <p:cTn id="20" presetID="8" presetClass="emph" presetSubtype="0" fill="hold" grpId="2" nodeType="clickEffect">
                                  <p:stCondLst>
                                    <p:cond delay="0"/>
                                  </p:stCondLst>
                                  <p:childTnLst>
                                    <p:animRot by="21600000">
                                      <p:cBhvr>
                                        <p:cTn id="21" dur="2000" fill="hold"/>
                                        <p:tgtEl>
                                          <p:spTgt spid="4792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8" grpId="0" bldLvl="0" animBg="1"/>
      <p:bldP spid="479238" grpId="1" bldLvl="0" animBg="1"/>
      <p:bldP spid="479238" grpId="2" bldLvl="0" animBg="1"/>
      <p:bldP spid="47923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9"/>
          <p:cNvSpPr/>
          <p:nvPr/>
        </p:nvSpPr>
        <p:spPr>
          <a:xfrm>
            <a:off x="76200" y="85725"/>
            <a:ext cx="4705350" cy="515938"/>
          </a:xfrm>
          <a:prstGeom prst="rect">
            <a:avLst/>
          </a:prstGeom>
          <a:solidFill>
            <a:srgbClr val="FFFF99"/>
          </a:solidFill>
          <a:ln w="9525">
            <a:noFill/>
          </a:ln>
        </p:spPr>
        <p:txBody>
          <a:bodyPr anchor="ctr"/>
          <a:lstStyle/>
          <a:p>
            <a:pPr eaLnBrk="0" hangingPunct="0"/>
            <a:r>
              <a:rPr lang="zh-CN" altLang="en-US" sz="3200" b="1" dirty="0">
                <a:solidFill>
                  <a:srgbClr val="FF3399"/>
                </a:solidFill>
                <a:latin typeface="楷体_GB2312"/>
                <a:ea typeface="楷体_GB2312"/>
              </a:rPr>
              <a:t>顺序表的优缺点 </a:t>
            </a:r>
            <a:endParaRPr lang="zh-CN" altLang="en-US" sz="3200" b="1" dirty="0">
              <a:solidFill>
                <a:srgbClr val="FF3399"/>
              </a:solidFill>
              <a:latin typeface="楷体_GB2312"/>
              <a:ea typeface="楷体_GB2312"/>
            </a:endParaRPr>
          </a:p>
        </p:txBody>
      </p:sp>
      <p:sp>
        <p:nvSpPr>
          <p:cNvPr id="376843" name="Rectangle 11"/>
          <p:cNvSpPr/>
          <p:nvPr/>
        </p:nvSpPr>
        <p:spPr>
          <a:xfrm>
            <a:off x="0" y="2371725"/>
            <a:ext cx="9067800" cy="2722563"/>
          </a:xfrm>
          <a:prstGeom prst="rect">
            <a:avLst/>
          </a:prstGeom>
          <a:solidFill>
            <a:srgbClr val="FFFFE7"/>
          </a:solidFill>
          <a:ln w="9525">
            <a:noFill/>
          </a:ln>
        </p:spPr>
        <p:txBody>
          <a:bodyPr>
            <a:spAutoFit/>
          </a:bodyPr>
          <a:lstStyle/>
          <a:p>
            <a:pPr marL="342900" indent="-342900" algn="l" eaLnBrk="0" hangingPunct="0">
              <a:spcBef>
                <a:spcPct val="20000"/>
              </a:spcBef>
            </a:pPr>
            <a:r>
              <a:rPr lang="zh-CN" altLang="en-US" sz="3200" b="1" dirty="0">
                <a:solidFill>
                  <a:schemeClr val="accent2"/>
                </a:solidFill>
                <a:latin typeface="楷体_GB2312"/>
                <a:ea typeface="楷体_GB2312"/>
              </a:rPr>
              <a:t>缺点：</a:t>
            </a:r>
            <a:endParaRPr lang="zh-CN" altLang="en-US" sz="3200" b="1" dirty="0">
              <a:solidFill>
                <a:schemeClr val="accent2"/>
              </a:solidFill>
              <a:latin typeface="楷体_GB2312"/>
              <a:ea typeface="楷体_GB2312"/>
            </a:endParaRPr>
          </a:p>
          <a:p>
            <a:pPr marL="342900" indent="-342900" algn="l" eaLnBrk="0" hangingPunct="0">
              <a:spcBef>
                <a:spcPct val="20000"/>
              </a:spcBef>
              <a:buClr>
                <a:schemeClr val="accent1"/>
              </a:buClr>
              <a:buFont typeface="Wingdings" panose="05000000000000000000" pitchFamily="2" charset="2"/>
              <a:buChar char="ü"/>
            </a:pPr>
            <a:r>
              <a:rPr lang="zh-CN" altLang="en-US" sz="3200" b="1" dirty="0">
                <a:latin typeface="楷体_GB2312"/>
                <a:ea typeface="楷体_GB2312"/>
              </a:rPr>
              <a:t>在插入、删除某一元素时，需要移动大量元素</a:t>
            </a:r>
            <a:endParaRPr lang="zh-CN" altLang="en-US" sz="3200" b="1" dirty="0">
              <a:latin typeface="楷体_GB2312"/>
              <a:ea typeface="楷体_GB2312"/>
            </a:endParaRPr>
          </a:p>
          <a:p>
            <a:pPr marL="342900" indent="-342900" algn="l" eaLnBrk="0" hangingPunct="0">
              <a:spcBef>
                <a:spcPct val="20000"/>
              </a:spcBef>
              <a:buClr>
                <a:schemeClr val="accent1"/>
              </a:buClr>
              <a:buFont typeface="Wingdings" panose="05000000000000000000" pitchFamily="2" charset="2"/>
              <a:buChar char="ü"/>
            </a:pPr>
            <a:r>
              <a:rPr lang="zh-CN" altLang="en-US" sz="3200" b="1" dirty="0">
                <a:latin typeface="楷体_GB2312"/>
                <a:ea typeface="楷体_GB2312"/>
              </a:rPr>
              <a:t>浪费存储空间</a:t>
            </a:r>
            <a:endParaRPr lang="zh-CN" altLang="en-US" sz="3200" b="1" dirty="0">
              <a:latin typeface="楷体_GB2312"/>
              <a:ea typeface="楷体_GB2312"/>
            </a:endParaRPr>
          </a:p>
          <a:p>
            <a:pPr marL="342900" indent="-342900" algn="l">
              <a:buClr>
                <a:schemeClr val="accent1"/>
              </a:buClr>
              <a:buFont typeface="Wingdings" panose="05000000000000000000" pitchFamily="2" charset="2"/>
              <a:buChar char="ü"/>
            </a:pPr>
            <a:r>
              <a:rPr lang="zh-CN" altLang="en-US" sz="3200" b="1" dirty="0">
                <a:latin typeface="楷体_GB2312"/>
                <a:ea typeface="楷体_GB2312"/>
              </a:rPr>
              <a:t>属于静态存储形式，数据元素的个数不能自由扩充</a:t>
            </a:r>
            <a:endParaRPr lang="zh-CN" altLang="en-US" b="1" dirty="0">
              <a:latin typeface="楷体_GB2312"/>
              <a:ea typeface="楷体_GB2312"/>
            </a:endParaRPr>
          </a:p>
        </p:txBody>
      </p:sp>
      <p:grpSp>
        <p:nvGrpSpPr>
          <p:cNvPr id="2" name="Group 13"/>
          <p:cNvGrpSpPr/>
          <p:nvPr/>
        </p:nvGrpSpPr>
        <p:grpSpPr>
          <a:xfrm>
            <a:off x="1619250" y="5194300"/>
            <a:ext cx="7729538" cy="823913"/>
            <a:chOff x="344" y="2957"/>
            <a:chExt cx="4869" cy="519"/>
          </a:xfrm>
        </p:grpSpPr>
        <p:grpSp>
          <p:nvGrpSpPr>
            <p:cNvPr id="92167" name="Group 10"/>
            <p:cNvGrpSpPr/>
            <p:nvPr/>
          </p:nvGrpSpPr>
          <p:grpSpPr>
            <a:xfrm>
              <a:off x="2355" y="2957"/>
              <a:ext cx="2858" cy="519"/>
              <a:chOff x="839" y="2247"/>
              <a:chExt cx="2858" cy="519"/>
            </a:xfrm>
          </p:grpSpPr>
          <p:sp>
            <p:nvSpPr>
              <p:cNvPr id="92169" name="Rectangle 5"/>
              <p:cNvSpPr/>
              <p:nvPr/>
            </p:nvSpPr>
            <p:spPr>
              <a:xfrm>
                <a:off x="1746" y="2247"/>
                <a:ext cx="1951" cy="519"/>
              </a:xfrm>
              <a:prstGeom prst="rect">
                <a:avLst/>
              </a:prstGeom>
              <a:noFill/>
              <a:ln w="9525">
                <a:noFill/>
              </a:ln>
            </p:spPr>
            <p:txBody>
              <a:bodyPr>
                <a:spAutoFit/>
              </a:bodyPr>
              <a:lstStyle/>
              <a:p>
                <a:pPr>
                  <a:spcBef>
                    <a:spcPct val="50000"/>
                  </a:spcBef>
                </a:pPr>
                <a:r>
                  <a:rPr lang="zh-CN" altLang="en-US" sz="4800" b="1" dirty="0">
                    <a:solidFill>
                      <a:srgbClr val="FF0000"/>
                    </a:solidFill>
                    <a:latin typeface="楷体_GB2312"/>
                    <a:ea typeface="楷体_GB2312"/>
                  </a:rPr>
                  <a:t>链表</a:t>
                </a:r>
                <a:endParaRPr lang="zh-CN" altLang="en-US" sz="4800" b="1" dirty="0">
                  <a:solidFill>
                    <a:srgbClr val="FF0000"/>
                  </a:solidFill>
                  <a:latin typeface="楷体_GB2312"/>
                  <a:ea typeface="楷体_GB2312"/>
                </a:endParaRPr>
              </a:p>
            </p:txBody>
          </p:sp>
          <p:sp>
            <p:nvSpPr>
              <p:cNvPr id="92170" name="AutoShape 7"/>
              <p:cNvSpPr/>
              <p:nvPr/>
            </p:nvSpPr>
            <p:spPr>
              <a:xfrm>
                <a:off x="839" y="2247"/>
                <a:ext cx="632" cy="269"/>
              </a:xfrm>
              <a:prstGeom prst="notchedRightArrow">
                <a:avLst>
                  <a:gd name="adj1" fmla="val 50000"/>
                  <a:gd name="adj2" fmla="val 58736"/>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grpSp>
        <p:sp>
          <p:nvSpPr>
            <p:cNvPr id="92168" name="Rectangle 12"/>
            <p:cNvSpPr/>
            <p:nvPr/>
          </p:nvSpPr>
          <p:spPr>
            <a:xfrm>
              <a:off x="344" y="2957"/>
              <a:ext cx="1691" cy="327"/>
            </a:xfrm>
            <a:prstGeom prst="rect">
              <a:avLst/>
            </a:prstGeom>
            <a:noFill/>
            <a:ln w="9525">
              <a:noFill/>
            </a:ln>
          </p:spPr>
          <p:txBody>
            <a:bodyPr wrap="none">
              <a:spAutoFit/>
            </a:bodyPr>
            <a:lstStyle/>
            <a:p>
              <a:pPr marL="342900" indent="-342900" eaLnBrk="0" hangingPunct="0">
                <a:spcBef>
                  <a:spcPct val="20000"/>
                </a:spcBef>
              </a:pPr>
              <a:r>
                <a:rPr lang="zh-CN" altLang="en-US" b="1" dirty="0">
                  <a:latin typeface="Times New Roman" panose="02020603050405020304" pitchFamily="18" charset="0"/>
                  <a:ea typeface="仿宋_GB2312"/>
                </a:rPr>
                <a:t>为克服这一缺点</a:t>
              </a:r>
              <a:endParaRPr lang="zh-CN" altLang="en-US" b="1" dirty="0">
                <a:latin typeface="Times New Roman" panose="02020603050405020304" pitchFamily="18" charset="0"/>
                <a:ea typeface="仿宋_GB2312"/>
              </a:endParaRPr>
            </a:p>
          </p:txBody>
        </p:sp>
      </p:grpSp>
      <p:sp>
        <p:nvSpPr>
          <p:cNvPr id="92166" name="Rectangle 2"/>
          <p:cNvSpPr/>
          <p:nvPr/>
        </p:nvSpPr>
        <p:spPr>
          <a:xfrm>
            <a:off x="76200" y="601663"/>
            <a:ext cx="9067800" cy="1211580"/>
          </a:xfrm>
          <a:prstGeom prst="rect">
            <a:avLst/>
          </a:prstGeom>
          <a:noFill/>
          <a:ln w="9525">
            <a:noFill/>
          </a:ln>
        </p:spPr>
        <p:txBody>
          <a:bodyPr>
            <a:spAutoFit/>
          </a:bodyPr>
          <a:lstStyle/>
          <a:p>
            <a:pPr marL="342900" indent="-342900" algn="l" eaLnBrk="0" hangingPunct="0">
              <a:spcBef>
                <a:spcPct val="20000"/>
              </a:spcBef>
            </a:pPr>
            <a:r>
              <a:rPr lang="zh-CN" altLang="en-US" b="1" dirty="0">
                <a:solidFill>
                  <a:schemeClr val="accent2"/>
                </a:solidFill>
                <a:latin typeface="Times New Roman" panose="02020603050405020304" pitchFamily="18" charset="0"/>
                <a:ea typeface="仿宋_GB2312"/>
              </a:rPr>
              <a:t>优</a:t>
            </a:r>
            <a:r>
              <a:rPr lang="zh-CN" altLang="en-US" sz="2000" b="1" dirty="0">
                <a:solidFill>
                  <a:schemeClr val="accent2"/>
                </a:solidFill>
                <a:ea typeface="仿宋_GB2312"/>
              </a:rPr>
              <a:t>点：</a:t>
            </a:r>
            <a:endParaRPr lang="zh-CN" altLang="en-US" sz="3200" b="1" dirty="0">
              <a:solidFill>
                <a:schemeClr val="accent2"/>
              </a:solidFill>
              <a:latin typeface="楷体_GB2312"/>
              <a:ea typeface="楷体_GB2312"/>
            </a:endParaRPr>
          </a:p>
          <a:p>
            <a:pPr lvl="1" algn="l" eaLnBrk="0" hangingPunct="0">
              <a:spcBef>
                <a:spcPct val="20000"/>
              </a:spcBef>
              <a:buClr>
                <a:schemeClr val="accent1"/>
              </a:buClr>
              <a:buFont typeface="Wingdings" panose="05000000000000000000" pitchFamily="2" charset="2"/>
              <a:buChar char="ü"/>
            </a:pPr>
            <a:r>
              <a:rPr lang="zh-CN" altLang="en-US" b="1" dirty="0">
                <a:solidFill>
                  <a:srgbClr val="FF0000"/>
                </a:solidFill>
                <a:latin typeface="Times New Roman" panose="02020603050405020304" pitchFamily="18" charset="0"/>
                <a:ea typeface="仿宋_GB2312"/>
              </a:rPr>
              <a:t>存储密度大</a:t>
            </a:r>
            <a:r>
              <a:rPr lang="zh-CN" altLang="en-US" sz="2400" b="1" dirty="0">
                <a:latin typeface="Times New Roman" panose="02020603050405020304" pitchFamily="18" charset="0"/>
                <a:ea typeface="仿宋_GB2312"/>
              </a:rPr>
              <a:t>（结点本身所占存储量</a:t>
            </a:r>
            <a:r>
              <a:rPr lang="en-US" altLang="zh-CN" sz="2400" b="1" dirty="0">
                <a:latin typeface="Times New Roman" panose="02020603050405020304" pitchFamily="18" charset="0"/>
                <a:ea typeface="仿宋_GB2312"/>
              </a:rPr>
              <a:t>/</a:t>
            </a:r>
            <a:r>
              <a:rPr lang="zh-CN" altLang="en-US" sz="2400" b="1" dirty="0">
                <a:latin typeface="Times New Roman" panose="02020603050405020304" pitchFamily="18" charset="0"/>
                <a:ea typeface="仿宋_GB2312"/>
              </a:rPr>
              <a:t>结点结构所占存储量）</a:t>
            </a:r>
            <a:endParaRPr lang="zh-CN" altLang="en-US" sz="2400" b="1" dirty="0">
              <a:latin typeface="Times New Roman" panose="02020603050405020304" pitchFamily="18" charset="0"/>
              <a:ea typeface="仿宋_GB2312"/>
            </a:endParaRPr>
          </a:p>
          <a:p>
            <a:pPr lvl="1" algn="l" eaLnBrk="0" hangingPunct="0">
              <a:spcBef>
                <a:spcPct val="20000"/>
              </a:spcBef>
              <a:buClr>
                <a:schemeClr val="accent1"/>
              </a:buClr>
              <a:buFont typeface="Wingdings" panose="05000000000000000000" pitchFamily="2" charset="2"/>
              <a:buChar char="ü"/>
            </a:pPr>
            <a:r>
              <a:rPr lang="zh-CN" altLang="en-US" b="1" dirty="0">
                <a:latin typeface="Times New Roman" panose="02020603050405020304" pitchFamily="18" charset="0"/>
                <a:ea typeface="仿宋_GB2312"/>
              </a:rPr>
              <a:t>可以</a:t>
            </a:r>
            <a:r>
              <a:rPr lang="zh-CN" altLang="en-US" b="1" dirty="0">
                <a:solidFill>
                  <a:srgbClr val="FF0000"/>
                </a:solidFill>
                <a:latin typeface="Times New Roman" panose="02020603050405020304" pitchFamily="18" charset="0"/>
                <a:ea typeface="仿宋_GB2312"/>
              </a:rPr>
              <a:t>随机存取</a:t>
            </a:r>
            <a:r>
              <a:rPr lang="zh-CN" altLang="en-US" b="1" dirty="0">
                <a:latin typeface="Times New Roman" panose="02020603050405020304" pitchFamily="18" charset="0"/>
                <a:ea typeface="仿宋_GB2312"/>
              </a:rPr>
              <a:t>表中任一元素</a:t>
            </a:r>
            <a:endParaRPr lang="zh-CN" altLang="en-US" b="1" dirty="0">
              <a:latin typeface="楷体_GB2312"/>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6843">
                                            <p:bg/>
                                          </p:spTgt>
                                        </p:tgtEl>
                                        <p:attrNameLst>
                                          <p:attrName>style.visibility</p:attrName>
                                        </p:attrNameLst>
                                      </p:cBhvr>
                                      <p:to>
                                        <p:strVal val="visible"/>
                                      </p:to>
                                    </p:set>
                                    <p:animEffect transition="in" filter="box(in)">
                                      <p:cBhvr>
                                        <p:cTn id="7" dur="500"/>
                                        <p:tgtEl>
                                          <p:spTgt spid="376843">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6843">
                                            <p:txEl>
                                              <p:pRg st="0" end="0"/>
                                            </p:txEl>
                                          </p:spTgt>
                                        </p:tgtEl>
                                        <p:attrNameLst>
                                          <p:attrName>style.visibility</p:attrName>
                                        </p:attrNameLst>
                                      </p:cBhvr>
                                      <p:to>
                                        <p:strVal val="visible"/>
                                      </p:to>
                                    </p:set>
                                    <p:animEffect transition="in" filter="box(in)">
                                      <p:cBhvr>
                                        <p:cTn id="12" dur="500"/>
                                        <p:tgtEl>
                                          <p:spTgt spid="3768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6843">
                                            <p:txEl>
                                              <p:pRg st="1" end="1"/>
                                            </p:txEl>
                                          </p:spTgt>
                                        </p:tgtEl>
                                        <p:attrNameLst>
                                          <p:attrName>style.visibility</p:attrName>
                                        </p:attrNameLst>
                                      </p:cBhvr>
                                      <p:to>
                                        <p:strVal val="visible"/>
                                      </p:to>
                                    </p:set>
                                    <p:animEffect transition="in" filter="box(in)">
                                      <p:cBhvr>
                                        <p:cTn id="17" dur="500"/>
                                        <p:tgtEl>
                                          <p:spTgt spid="37684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6843">
                                            <p:txEl>
                                              <p:pRg st="2" end="2"/>
                                            </p:txEl>
                                          </p:spTgt>
                                        </p:tgtEl>
                                        <p:attrNameLst>
                                          <p:attrName>style.visibility</p:attrName>
                                        </p:attrNameLst>
                                      </p:cBhvr>
                                      <p:to>
                                        <p:strVal val="visible"/>
                                      </p:to>
                                    </p:set>
                                    <p:animEffect transition="in" filter="box(in)">
                                      <p:cBhvr>
                                        <p:cTn id="22" dur="500"/>
                                        <p:tgtEl>
                                          <p:spTgt spid="37684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76843">
                                            <p:txEl>
                                              <p:pRg st="3" end="3"/>
                                            </p:txEl>
                                          </p:spTgt>
                                        </p:tgtEl>
                                        <p:attrNameLst>
                                          <p:attrName>style.visibility</p:attrName>
                                        </p:attrNameLst>
                                      </p:cBhvr>
                                      <p:to>
                                        <p:strVal val="visible"/>
                                      </p:to>
                                    </p:set>
                                    <p:animEffect transition="in" filter="box(in)">
                                      <p:cBhvr>
                                        <p:cTn id="27" dur="500"/>
                                        <p:tgtEl>
                                          <p:spTgt spid="37684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ox(in)">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43" grpId="0" animBg="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p:cNvSpPr txBox="1"/>
          <p:nvPr/>
        </p:nvSpPr>
        <p:spPr>
          <a:xfrm>
            <a:off x="647700" y="3568700"/>
            <a:ext cx="7848600" cy="935038"/>
          </a:xfrm>
          <a:prstGeom prst="rect">
            <a:avLst/>
          </a:prstGeom>
          <a:solidFill>
            <a:schemeClr val="bg1"/>
          </a:solidFill>
          <a:ln w="9525">
            <a:noFill/>
          </a:ln>
        </p:spPr>
        <p:txBody>
          <a:bodyPr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5pPr>
          </a:lstStyle>
          <a:p>
            <a:pPr marL="0" lvl="0" indent="0" algn="ctr" eaLnBrk="1" hangingPunct="1">
              <a:lnSpc>
                <a:spcPct val="150000"/>
              </a:lnSpc>
              <a:spcBef>
                <a:spcPct val="0"/>
              </a:spcBef>
              <a:buClrTx/>
              <a:buNone/>
            </a:pPr>
            <a:r>
              <a:rPr lang="en-US" altLang="zh-CN" sz="6000" b="1" dirty="0">
                <a:solidFill>
                  <a:schemeClr val="tx2"/>
                </a:solidFill>
                <a:ea typeface="微软雅黑" panose="020B0503020204020204" pitchFamily="34" charset="-122"/>
              </a:rPr>
              <a:t>Have a good day!</a:t>
            </a:r>
            <a:endParaRPr lang="zh-CN" altLang="en-US" sz="6000" b="1" dirty="0">
              <a:solidFill>
                <a:schemeClr val="tx2"/>
              </a:solidFill>
              <a:ea typeface="微软雅黑" panose="020B0503020204020204" pitchFamily="34" charset="-122"/>
            </a:endParaRPr>
          </a:p>
        </p:txBody>
      </p:sp>
      <p:pic>
        <p:nvPicPr>
          <p:cNvPr id="2" name="Picture 2" descr="https://timgsa.baidu.com/timg?image&amp;quality=80&amp;size=b9999_10000&amp;sec=1495445031298&amp;di=01163a345557d2ce34f1f29cd6987a17&amp;imgtype=0&amp;src=http%3A%2F%2Fwww.qqtu8.com%2Ff%2F20111128185136.gif"/>
          <p:cNvPicPr>
            <a:picLocks noChangeAspect="1" noChangeArrowheads="1" noCrop="1"/>
          </p:cNvPicPr>
          <p:nvPr/>
        </p:nvPicPr>
        <p:blipFill>
          <a:blip r:embed="rId1"/>
          <a:srcRect/>
          <a:stretch>
            <a:fillRect/>
          </a:stretch>
        </p:blipFill>
        <p:spPr bwMode="auto">
          <a:xfrm>
            <a:off x="3686805" y="2368536"/>
            <a:ext cx="1314450" cy="1314451"/>
          </a:xfrm>
          <a:prstGeom prst="rect">
            <a:avLst/>
          </a:prstGeom>
          <a:noFill/>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34" name="Rectangle 38"/>
          <p:cNvSpPr/>
          <p:nvPr/>
        </p:nvSpPr>
        <p:spPr>
          <a:xfrm>
            <a:off x="685800" y="1162685"/>
            <a:ext cx="7924800" cy="990600"/>
          </a:xfrm>
          <a:prstGeom prst="rect">
            <a:avLst/>
          </a:prstGeom>
          <a:noFill/>
          <a:ln w="9525">
            <a:noFill/>
          </a:ln>
        </p:spPr>
        <p:txBody>
          <a:bodyPr>
            <a:spAutoFit/>
          </a:bodyPr>
          <a:lstStyle/>
          <a:p>
            <a:pPr algn="ctr">
              <a:spcBef>
                <a:spcPct val="50000"/>
              </a:spcBef>
              <a:spcAft>
                <a:spcPct val="30000"/>
              </a:spcAft>
            </a:pPr>
            <a:r>
              <a:rPr lang="zh-CN" altLang="en-US" sz="3600" b="1" dirty="0">
                <a:latin typeface="Times New Roman" panose="02020603050405020304" pitchFamily="18" charset="0"/>
                <a:ea typeface="宋体" panose="02010600030101010101" pitchFamily="2" charset="-122"/>
              </a:rPr>
              <a:t>（</a:t>
            </a:r>
            <a:r>
              <a:rPr lang="en-US" altLang="zh-CN" sz="3600" b="1" dirty="0">
                <a:solidFill>
                  <a:schemeClr val="accent1"/>
                </a:solidFill>
                <a:latin typeface="Times New Roman" panose="02020603050405020304" pitchFamily="18" charset="0"/>
                <a:ea typeface="宋体" panose="02010600030101010101" pitchFamily="2" charset="-122"/>
              </a:rPr>
              <a:t>a</a:t>
            </a:r>
            <a:r>
              <a:rPr lang="en-US" altLang="zh-CN" sz="3600" b="1" baseline="-30000" dirty="0">
                <a:solidFill>
                  <a:schemeClr val="accent1"/>
                </a:solidFill>
                <a:latin typeface="Times New Roman" panose="02020603050405020304" pitchFamily="18" charset="0"/>
                <a:ea typeface="宋体" panose="02010600030101010101" pitchFamily="2" charset="-122"/>
              </a:rPr>
              <a:t>1</a:t>
            </a:r>
            <a:r>
              <a:rPr lang="en-US" altLang="zh-CN" sz="3600" b="1" dirty="0">
                <a:latin typeface="Times New Roman" panose="02020603050405020304" pitchFamily="18" charset="0"/>
                <a:ea typeface="宋体" panose="02010600030101010101" pitchFamily="2" charset="-122"/>
              </a:rPr>
              <a:t>, a</a:t>
            </a:r>
            <a:r>
              <a:rPr lang="en-US" altLang="zh-CN" sz="3600" b="1" baseline="-30000" dirty="0">
                <a:latin typeface="Times New Roman" panose="02020603050405020304" pitchFamily="18" charset="0"/>
                <a:ea typeface="宋体" panose="02010600030101010101" pitchFamily="2" charset="-122"/>
              </a:rPr>
              <a:t>2</a:t>
            </a:r>
            <a:r>
              <a:rPr lang="en-US" altLang="zh-CN" sz="3600" b="1" dirty="0">
                <a:latin typeface="Times New Roman" panose="02020603050405020304" pitchFamily="18" charset="0"/>
                <a:ea typeface="宋体" panose="02010600030101010101" pitchFamily="2" charset="-122"/>
              </a:rPr>
              <a:t>, … </a:t>
            </a:r>
            <a:r>
              <a:rPr lang="en-US" altLang="zh-CN" sz="3600" b="1" dirty="0">
                <a:solidFill>
                  <a:schemeClr val="accent1"/>
                </a:solidFill>
                <a:latin typeface="Times New Roman" panose="02020603050405020304" pitchFamily="18" charset="0"/>
                <a:ea typeface="宋体" panose="02010600030101010101" pitchFamily="2" charset="-122"/>
              </a:rPr>
              <a:t>a</a:t>
            </a:r>
            <a:r>
              <a:rPr lang="en-US" altLang="zh-CN" sz="3600" b="1" baseline="-30000" dirty="0">
                <a:solidFill>
                  <a:schemeClr val="accent1"/>
                </a:solidFill>
                <a:latin typeface="Times New Roman" panose="02020603050405020304" pitchFamily="18" charset="0"/>
                <a:ea typeface="宋体" panose="02010600030101010101" pitchFamily="2" charset="-122"/>
              </a:rPr>
              <a:t>i-1</a:t>
            </a:r>
            <a:r>
              <a:rPr lang="zh-CN" altLang="en-US" sz="3600" b="1" baseline="-30000" dirty="0">
                <a:latin typeface="Times New Roman" panose="02020603050405020304" pitchFamily="18" charset="0"/>
                <a:ea typeface="宋体" panose="02010600030101010101" pitchFamily="2" charset="-122"/>
              </a:rPr>
              <a:t>，</a:t>
            </a:r>
            <a:r>
              <a:rPr lang="en-US" altLang="zh-CN" sz="3600" b="1" dirty="0">
                <a:latin typeface="Times New Roman" panose="02020603050405020304" pitchFamily="18" charset="0"/>
                <a:ea typeface="宋体" panose="02010600030101010101" pitchFamily="2" charset="-122"/>
              </a:rPr>
              <a:t>a</a:t>
            </a:r>
            <a:r>
              <a:rPr lang="en-US" altLang="zh-CN" sz="3600" b="1" baseline="-30000" dirty="0">
                <a:latin typeface="Times New Roman" panose="02020603050405020304" pitchFamily="18" charset="0"/>
                <a:ea typeface="宋体" panose="02010600030101010101" pitchFamily="2" charset="-122"/>
              </a:rPr>
              <a:t>i</a:t>
            </a:r>
            <a:r>
              <a:rPr lang="en-US" altLang="zh-CN" sz="3600" b="1" dirty="0">
                <a:latin typeface="Times New Roman" panose="02020603050405020304" pitchFamily="18" charset="0"/>
                <a:ea typeface="宋体" panose="02010600030101010101" pitchFamily="2" charset="-122"/>
              </a:rPr>
              <a:t>,  </a:t>
            </a:r>
            <a:r>
              <a:rPr lang="en-US" altLang="zh-CN" sz="3600" b="1" dirty="0">
                <a:solidFill>
                  <a:schemeClr val="accent1"/>
                </a:solidFill>
                <a:latin typeface="Times New Roman" panose="02020603050405020304" pitchFamily="18" charset="0"/>
                <a:ea typeface="宋体" panose="02010600030101010101" pitchFamily="2" charset="-122"/>
              </a:rPr>
              <a:t>a</a:t>
            </a:r>
            <a:r>
              <a:rPr lang="en-US" altLang="zh-CN" sz="3600" b="1" baseline="-30000" dirty="0">
                <a:solidFill>
                  <a:schemeClr val="accent1"/>
                </a:solidFill>
                <a:latin typeface="Times New Roman" panose="02020603050405020304" pitchFamily="18" charset="0"/>
                <a:ea typeface="宋体" panose="02010600030101010101" pitchFamily="2" charset="-122"/>
              </a:rPr>
              <a:t>i</a:t>
            </a:r>
            <a:r>
              <a:rPr lang="zh-CN" altLang="en-US" sz="3600" b="1" baseline="-30000" dirty="0">
                <a:solidFill>
                  <a:schemeClr val="accent1"/>
                </a:solidFill>
                <a:latin typeface="Times New Roman" panose="02020603050405020304" pitchFamily="18" charset="0"/>
                <a:ea typeface="宋体" panose="02010600030101010101" pitchFamily="2" charset="-122"/>
              </a:rPr>
              <a:t>＋</a:t>
            </a:r>
            <a:r>
              <a:rPr lang="en-US" altLang="zh-CN" sz="3600" b="1" baseline="-30000" dirty="0">
                <a:solidFill>
                  <a:schemeClr val="accent1"/>
                </a:solidFill>
                <a:latin typeface="Times New Roman" panose="02020603050405020304" pitchFamily="18" charset="0"/>
                <a:ea typeface="宋体" panose="02010600030101010101" pitchFamily="2" charset="-122"/>
              </a:rPr>
              <a:t>1</a:t>
            </a:r>
            <a:r>
              <a:rPr lang="en-US" altLang="zh-CN" sz="3600" b="1" dirty="0">
                <a:latin typeface="Times New Roman" panose="02020603050405020304" pitchFamily="18" charset="0"/>
                <a:ea typeface="宋体" panose="02010600030101010101" pitchFamily="2" charset="-122"/>
              </a:rPr>
              <a:t> </a:t>
            </a:r>
            <a:r>
              <a:rPr lang="zh-CN" altLang="en-US" sz="3600" b="1" dirty="0">
                <a:latin typeface="Times New Roman" panose="02020603050405020304" pitchFamily="18" charset="0"/>
                <a:ea typeface="宋体" panose="02010600030101010101" pitchFamily="2" charset="-122"/>
              </a:rPr>
              <a:t>，</a:t>
            </a:r>
            <a:r>
              <a:rPr lang="en-US" altLang="zh-CN" sz="3600" b="1" dirty="0">
                <a:latin typeface="Times New Roman" panose="02020603050405020304" pitchFamily="18" charset="0"/>
                <a:ea typeface="宋体" panose="02010600030101010101" pitchFamily="2" charset="-122"/>
              </a:rPr>
              <a:t>…, </a:t>
            </a:r>
            <a:r>
              <a:rPr lang="en-US" altLang="zh-CN" sz="3600" b="1" dirty="0">
                <a:solidFill>
                  <a:schemeClr val="accent1"/>
                </a:solidFill>
                <a:latin typeface="Times New Roman" panose="02020603050405020304" pitchFamily="18" charset="0"/>
                <a:ea typeface="宋体" panose="02010600030101010101" pitchFamily="2" charset="-122"/>
              </a:rPr>
              <a:t>a</a:t>
            </a:r>
            <a:r>
              <a:rPr lang="en-US" altLang="zh-CN" sz="3600" b="1" baseline="-30000" dirty="0">
                <a:solidFill>
                  <a:schemeClr val="accent1"/>
                </a:solidFill>
                <a:latin typeface="Times New Roman" panose="02020603050405020304" pitchFamily="18" charset="0"/>
                <a:ea typeface="宋体" panose="02010600030101010101" pitchFamily="2" charset="-122"/>
              </a:rPr>
              <a:t>n</a:t>
            </a:r>
            <a:r>
              <a:rPr lang="zh-CN" altLang="en-US" sz="3600" b="1" dirty="0">
                <a:latin typeface="Times New Roman" panose="02020603050405020304" pitchFamily="18" charset="0"/>
                <a:ea typeface="宋体" panose="02010600030101010101" pitchFamily="2" charset="-122"/>
              </a:rPr>
              <a:t>）</a:t>
            </a:r>
            <a:endParaRPr lang="zh-CN" altLang="en-US" sz="3600" b="1" dirty="0">
              <a:latin typeface="Times New Roman" panose="02020603050405020304" pitchFamily="18" charset="0"/>
              <a:ea typeface="宋体" panose="02010600030101010101" pitchFamily="2" charset="-122"/>
            </a:endParaRPr>
          </a:p>
          <a:p>
            <a:pPr algn="ctr">
              <a:spcBef>
                <a:spcPct val="50000"/>
              </a:spcBef>
              <a:spcAft>
                <a:spcPct val="30000"/>
              </a:spcAft>
            </a:pPr>
            <a:endParaRPr lang="en-US" altLang="zh-CN" sz="800" b="1" dirty="0">
              <a:latin typeface="Times New Roman" panose="02020603050405020304" pitchFamily="18" charset="0"/>
              <a:ea typeface="宋体" panose="02010600030101010101" pitchFamily="2" charset="-122"/>
            </a:endParaRPr>
          </a:p>
        </p:txBody>
      </p:sp>
      <p:sp>
        <p:nvSpPr>
          <p:cNvPr id="362536" name="Rectangle 40"/>
          <p:cNvSpPr/>
          <p:nvPr/>
        </p:nvSpPr>
        <p:spPr>
          <a:xfrm>
            <a:off x="533400" y="514985"/>
            <a:ext cx="7924800" cy="583565"/>
          </a:xfrm>
          <a:prstGeom prst="rect">
            <a:avLst/>
          </a:prstGeom>
          <a:noFill/>
          <a:ln w="9525">
            <a:noFill/>
          </a:ln>
        </p:spPr>
        <p:txBody>
          <a:bodyPr>
            <a:spAutoFit/>
          </a:bodyPr>
          <a:lstStyle/>
          <a:p>
            <a:pPr algn="just"/>
            <a:r>
              <a:rPr kumimoji="1" lang="zh-CN" altLang="en-US" sz="3200">
                <a:latin typeface="Consolas" panose="020B0609020204030204" pitchFamily="49" charset="0"/>
                <a:ea typeface="楷体" panose="02010609060101010101" pitchFamily="49" charset="-122"/>
                <a:cs typeface="Consolas" panose="020B0609020204030204" pitchFamily="49" charset="0"/>
                <a:sym typeface="+mn-ea"/>
              </a:rPr>
              <a:t>线性表的逻辑表示为</a:t>
            </a:r>
            <a:endParaRPr lang="zh-CN" altLang="en-US" b="1" dirty="0">
              <a:latin typeface="Times New Roman" panose="02020603050405020304" pitchFamily="18" charset="0"/>
              <a:ea typeface="楷体_GB2312"/>
            </a:endParaRPr>
          </a:p>
        </p:txBody>
      </p:sp>
      <p:sp>
        <p:nvSpPr>
          <p:cNvPr id="362537" name="Rectangle 41"/>
          <p:cNvSpPr/>
          <p:nvPr/>
        </p:nvSpPr>
        <p:spPr>
          <a:xfrm>
            <a:off x="3352800" y="4286885"/>
            <a:ext cx="1905000" cy="519113"/>
          </a:xfrm>
          <a:prstGeom prst="rect">
            <a:avLst/>
          </a:prstGeom>
          <a:noFill/>
          <a:ln w="9525">
            <a:noFill/>
          </a:ln>
        </p:spPr>
        <p:txBody>
          <a:bodyPr>
            <a:spAutoFit/>
          </a:bodyPr>
          <a:lstStyle/>
          <a:p>
            <a:pPr algn="ctr">
              <a:spcBef>
                <a:spcPct val="50000"/>
              </a:spcBef>
            </a:pPr>
            <a:r>
              <a:rPr lang="en-US" altLang="zh-CN" b="1" dirty="0">
                <a:latin typeface="楷体_GB2312"/>
                <a:ea typeface="楷体_GB2312"/>
              </a:rPr>
              <a:t>n=0</a:t>
            </a:r>
            <a:r>
              <a:rPr lang="zh-CN" altLang="en-US" b="1" dirty="0">
                <a:latin typeface="楷体_GB2312"/>
                <a:ea typeface="楷体_GB2312"/>
              </a:rPr>
              <a:t>时称为</a:t>
            </a:r>
            <a:endParaRPr lang="zh-CN" altLang="en-US" b="1" dirty="0">
              <a:latin typeface="楷体_GB2312"/>
              <a:ea typeface="楷体_GB2312"/>
            </a:endParaRPr>
          </a:p>
        </p:txBody>
      </p:sp>
      <p:sp>
        <p:nvSpPr>
          <p:cNvPr id="362538" name="AutoShape 42"/>
          <p:cNvSpPr/>
          <p:nvPr/>
        </p:nvSpPr>
        <p:spPr>
          <a:xfrm rot="-5400000">
            <a:off x="4419600" y="-666115"/>
            <a:ext cx="609600" cy="5486400"/>
          </a:xfrm>
          <a:prstGeom prst="leftBrace">
            <a:avLst>
              <a:gd name="adj1" fmla="val 75000"/>
              <a:gd name="adj2" fmla="val 50000"/>
            </a:avLst>
          </a:prstGeom>
          <a:noFill/>
          <a:ln w="25400" cap="flat" cmpd="sng">
            <a:solidFill>
              <a:schemeClr val="accent1"/>
            </a:solidFill>
            <a:prstDash val="solid"/>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sp>
        <p:nvSpPr>
          <p:cNvPr id="362539" name="Rectangle 43"/>
          <p:cNvSpPr/>
          <p:nvPr/>
        </p:nvSpPr>
        <p:spPr>
          <a:xfrm>
            <a:off x="4025900" y="2305685"/>
            <a:ext cx="1689100" cy="457200"/>
          </a:xfrm>
          <a:prstGeom prst="rect">
            <a:avLst/>
          </a:prstGeom>
          <a:noFill/>
          <a:ln w="9525">
            <a:noFill/>
          </a:ln>
        </p:spPr>
        <p:txBody>
          <a:bodyPr>
            <a:spAutoFit/>
          </a:bodyPr>
          <a:lstStyle/>
          <a:p>
            <a:pPr algn="ctr">
              <a:spcBef>
                <a:spcPct val="50000"/>
              </a:spcBef>
            </a:pPr>
            <a:r>
              <a:rPr lang="zh-CN" altLang="en-US" sz="2400" b="1" dirty="0">
                <a:latin typeface="Times New Roman" panose="02020603050405020304" pitchFamily="18" charset="0"/>
                <a:ea typeface="楷体_GB2312"/>
              </a:rPr>
              <a:t>数据元素</a:t>
            </a:r>
            <a:endParaRPr lang="zh-CN" altLang="en-US" sz="2400" b="1" dirty="0">
              <a:latin typeface="Times New Roman" panose="02020603050405020304" pitchFamily="18" charset="0"/>
              <a:ea typeface="楷体_GB2312"/>
            </a:endParaRPr>
          </a:p>
        </p:txBody>
      </p:sp>
      <p:sp>
        <p:nvSpPr>
          <p:cNvPr id="362540" name="Line 44"/>
          <p:cNvSpPr/>
          <p:nvPr/>
        </p:nvSpPr>
        <p:spPr>
          <a:xfrm flipH="1">
            <a:off x="990600" y="1696085"/>
            <a:ext cx="914400" cy="1295400"/>
          </a:xfrm>
          <a:prstGeom prst="line">
            <a:avLst/>
          </a:prstGeom>
          <a:ln w="34925" cap="flat" cmpd="sng">
            <a:solidFill>
              <a:srgbClr val="FF0000"/>
            </a:solidFill>
            <a:prstDash val="solid"/>
            <a:headEnd type="none" w="med" len="med"/>
            <a:tailEnd type="triangle" w="med" len="med"/>
          </a:ln>
        </p:spPr>
      </p:sp>
      <p:sp>
        <p:nvSpPr>
          <p:cNvPr id="362541" name="Rectangle 45"/>
          <p:cNvSpPr/>
          <p:nvPr/>
        </p:nvSpPr>
        <p:spPr>
          <a:xfrm>
            <a:off x="222250" y="2991485"/>
            <a:ext cx="1682750" cy="398780"/>
          </a:xfrm>
          <a:prstGeom prst="rect">
            <a:avLst/>
          </a:prstGeom>
          <a:noFill/>
          <a:ln w="9525">
            <a:noFill/>
          </a:ln>
        </p:spPr>
        <p:txBody>
          <a:bodyPr>
            <a:spAutoFit/>
          </a:bodyPr>
          <a:lstStyle/>
          <a:p>
            <a:pPr algn="ctr">
              <a:spcBef>
                <a:spcPct val="50000"/>
              </a:spcBef>
            </a:pPr>
            <a:r>
              <a:rPr lang="zh-CN" altLang="en-US" b="1" dirty="0">
                <a:solidFill>
                  <a:srgbClr val="FF0000"/>
                </a:solidFill>
                <a:latin typeface="Times New Roman" panose="02020603050405020304" pitchFamily="18" charset="0"/>
                <a:ea typeface="楷体_GB2312"/>
              </a:rPr>
              <a:t>表头：</a:t>
            </a:r>
            <a:r>
              <a:rPr lang="zh-CN" altLang="en-US" sz="1400" b="1" dirty="0">
                <a:latin typeface="Times New Roman" panose="02020603050405020304" pitchFamily="18" charset="0"/>
                <a:ea typeface="楷体_GB2312"/>
              </a:rPr>
              <a:t>线性起点</a:t>
            </a:r>
            <a:endParaRPr lang="zh-CN" altLang="en-US" sz="1400" b="1" dirty="0">
              <a:latin typeface="Times New Roman" panose="02020603050405020304" pitchFamily="18" charset="0"/>
              <a:ea typeface="楷体_GB2312"/>
            </a:endParaRPr>
          </a:p>
        </p:txBody>
      </p:sp>
      <p:sp>
        <p:nvSpPr>
          <p:cNvPr id="362542" name="Line 46"/>
          <p:cNvSpPr/>
          <p:nvPr/>
        </p:nvSpPr>
        <p:spPr>
          <a:xfrm>
            <a:off x="7239000" y="1772285"/>
            <a:ext cx="0" cy="1295400"/>
          </a:xfrm>
          <a:prstGeom prst="line">
            <a:avLst/>
          </a:prstGeom>
          <a:ln w="34925" cap="flat" cmpd="sng">
            <a:solidFill>
              <a:srgbClr val="FF0000"/>
            </a:solidFill>
            <a:prstDash val="solid"/>
            <a:headEnd type="none" w="med" len="med"/>
            <a:tailEnd type="triangle" w="med" len="med"/>
          </a:ln>
        </p:spPr>
      </p:sp>
      <p:sp>
        <p:nvSpPr>
          <p:cNvPr id="362543" name="Rectangle 47"/>
          <p:cNvSpPr/>
          <p:nvPr/>
        </p:nvSpPr>
        <p:spPr>
          <a:xfrm>
            <a:off x="2570163" y="2940685"/>
            <a:ext cx="2054225" cy="519113"/>
          </a:xfrm>
          <a:prstGeom prst="rect">
            <a:avLst/>
          </a:prstGeom>
          <a:noFill/>
          <a:ln w="9525">
            <a:noFill/>
          </a:ln>
        </p:spPr>
        <p:txBody>
          <a:bodyPr>
            <a:spAutoFit/>
          </a:bodyPr>
          <a:lstStyle/>
          <a:p>
            <a:pPr algn="ctr">
              <a:spcBef>
                <a:spcPct val="50000"/>
              </a:spcBef>
            </a:pPr>
            <a:r>
              <a:rPr lang="en-US" altLang="zh-CN" b="1" dirty="0">
                <a:latin typeface="楷体_GB2312"/>
                <a:ea typeface="楷体_GB2312"/>
              </a:rPr>
              <a:t>a</a:t>
            </a:r>
            <a:r>
              <a:rPr lang="en-US" altLang="zh-CN" b="1" baseline="-30000" dirty="0">
                <a:latin typeface="楷体_GB2312"/>
                <a:ea typeface="楷体_GB2312"/>
              </a:rPr>
              <a:t>i</a:t>
            </a:r>
            <a:r>
              <a:rPr lang="zh-CN" altLang="en-US" sz="2400" b="1" dirty="0">
                <a:latin typeface="楷体_GB2312"/>
                <a:ea typeface="楷体_GB2312"/>
              </a:rPr>
              <a:t>的直接前趋</a:t>
            </a:r>
            <a:endParaRPr lang="zh-CN" altLang="en-US" sz="2400" b="1" dirty="0">
              <a:latin typeface="楷体_GB2312"/>
              <a:ea typeface="楷体_GB2312"/>
            </a:endParaRPr>
          </a:p>
        </p:txBody>
      </p:sp>
      <p:sp>
        <p:nvSpPr>
          <p:cNvPr id="362544" name="Rectangle 48"/>
          <p:cNvSpPr/>
          <p:nvPr/>
        </p:nvSpPr>
        <p:spPr>
          <a:xfrm>
            <a:off x="4624388" y="2940685"/>
            <a:ext cx="2151062" cy="519113"/>
          </a:xfrm>
          <a:prstGeom prst="rect">
            <a:avLst/>
          </a:prstGeom>
          <a:noFill/>
          <a:ln w="9525">
            <a:noFill/>
          </a:ln>
        </p:spPr>
        <p:txBody>
          <a:bodyPr>
            <a:spAutoFit/>
          </a:bodyPr>
          <a:lstStyle/>
          <a:p>
            <a:pPr algn="ctr">
              <a:spcBef>
                <a:spcPct val="50000"/>
              </a:spcBef>
            </a:pPr>
            <a:r>
              <a:rPr lang="en-US" altLang="zh-CN" b="1" dirty="0">
                <a:latin typeface="楷体_GB2312"/>
                <a:ea typeface="楷体_GB2312"/>
              </a:rPr>
              <a:t>a</a:t>
            </a:r>
            <a:r>
              <a:rPr lang="en-US" altLang="zh-CN" b="1" baseline="-30000" dirty="0">
                <a:latin typeface="楷体_GB2312"/>
                <a:ea typeface="楷体_GB2312"/>
              </a:rPr>
              <a:t>i</a:t>
            </a:r>
            <a:r>
              <a:rPr lang="zh-CN" altLang="en-US" sz="2400" b="1" dirty="0">
                <a:latin typeface="楷体_GB2312"/>
                <a:ea typeface="楷体_GB2312"/>
              </a:rPr>
              <a:t>的直接后继</a:t>
            </a:r>
            <a:endParaRPr lang="zh-CN" altLang="en-US" sz="2400" b="1" dirty="0">
              <a:latin typeface="楷体_GB2312"/>
              <a:ea typeface="楷体_GB2312"/>
            </a:endParaRPr>
          </a:p>
        </p:txBody>
      </p:sp>
      <p:sp>
        <p:nvSpPr>
          <p:cNvPr id="362545" name="Line 49"/>
          <p:cNvSpPr/>
          <p:nvPr/>
        </p:nvSpPr>
        <p:spPr>
          <a:xfrm>
            <a:off x="3886200" y="1848485"/>
            <a:ext cx="0" cy="1143000"/>
          </a:xfrm>
          <a:prstGeom prst="line">
            <a:avLst/>
          </a:prstGeom>
          <a:ln w="34925" cap="flat" cmpd="sng">
            <a:solidFill>
              <a:srgbClr val="FF0000"/>
            </a:solidFill>
            <a:prstDash val="solid"/>
            <a:headEnd type="none" w="med" len="med"/>
            <a:tailEnd type="triangle" w="med" len="med"/>
          </a:ln>
        </p:spPr>
      </p:sp>
      <p:sp>
        <p:nvSpPr>
          <p:cNvPr id="362546" name="Line 50"/>
          <p:cNvSpPr/>
          <p:nvPr/>
        </p:nvSpPr>
        <p:spPr>
          <a:xfrm flipH="1">
            <a:off x="5715000" y="1924685"/>
            <a:ext cx="0" cy="1066800"/>
          </a:xfrm>
          <a:prstGeom prst="line">
            <a:avLst/>
          </a:prstGeom>
          <a:ln w="34925" cap="flat" cmpd="sng">
            <a:solidFill>
              <a:srgbClr val="FF0000"/>
            </a:solidFill>
            <a:prstDash val="solid"/>
            <a:headEnd type="none" w="med" len="med"/>
            <a:tailEnd type="triangle" w="med" len="med"/>
          </a:ln>
        </p:spPr>
      </p:sp>
      <p:sp>
        <p:nvSpPr>
          <p:cNvPr id="41999" name="AutoShape 51"/>
          <p:cNvSpPr/>
          <p:nvPr/>
        </p:nvSpPr>
        <p:spPr>
          <a:xfrm flipV="1">
            <a:off x="0" y="4020185"/>
            <a:ext cx="2209800" cy="1066800"/>
          </a:xfrm>
          <a:prstGeom prst="wedgeRoundRectCallout">
            <a:avLst>
              <a:gd name="adj1" fmla="val 69898"/>
              <a:gd name="adj2" fmla="val 235713"/>
              <a:gd name="adj3" fmla="val 16667"/>
            </a:avLst>
          </a:prstGeom>
          <a:noFill/>
          <a:ln w="34925" cap="flat" cmpd="sng">
            <a:solidFill>
              <a:schemeClr val="hlink"/>
            </a:solidFill>
            <a:prstDash val="solid"/>
            <a:miter/>
            <a:headEnd type="none" w="med" len="med"/>
            <a:tailEnd type="none" w="med" len="med"/>
          </a:ln>
        </p:spPr>
        <p:txBody>
          <a:bodyPr rot="10800000"/>
          <a:lstStyle/>
          <a:p>
            <a:pPr algn="l">
              <a:spcBef>
                <a:spcPct val="50000"/>
              </a:spcBef>
            </a:pPr>
            <a:r>
              <a:rPr kumimoji="1" lang="zh-CN" altLang="en-US">
                <a:latin typeface="Consolas" panose="020B0609020204030204" pitchFamily="49" charset="0"/>
                <a:ea typeface="楷体" panose="02010609060101010101" pitchFamily="49" charset="-122"/>
                <a:cs typeface="Consolas" panose="020B0609020204030204" pitchFamily="49" charset="0"/>
                <a:sym typeface="+mn-ea"/>
              </a:rPr>
              <a:t>表示</a:t>
            </a:r>
            <a:r>
              <a:rPr kumimoji="1" lang="zh-CN" altLang="en-US">
                <a:solidFill>
                  <a:srgbClr val="FF00FF"/>
                </a:solidFill>
                <a:latin typeface="Consolas" panose="020B0609020204030204" pitchFamily="49" charset="0"/>
                <a:ea typeface="楷体" panose="02010609060101010101" pitchFamily="49" charset="-122"/>
                <a:cs typeface="Consolas" panose="020B0609020204030204" pitchFamily="49" charset="0"/>
                <a:sym typeface="+mn-ea"/>
              </a:rPr>
              <a:t>逻辑位序</a:t>
            </a:r>
            <a:r>
              <a:rPr lang="zh-CN" altLang="en-US" sz="2000" b="1" dirty="0">
                <a:latin typeface="Times New Roman" panose="02020603050405020304" pitchFamily="18" charset="0"/>
                <a:ea typeface="楷体_GB2312"/>
              </a:rPr>
              <a:t>，</a:t>
            </a:r>
            <a:r>
              <a:rPr kumimoji="1" lang="zh-CN" altLang="en-US" sz="2000" b="1">
                <a:latin typeface="Consolas" panose="020B0609020204030204" pitchFamily="49" charset="0"/>
                <a:ea typeface="楷体" panose="02010609060101010101" pitchFamily="49" charset="-122"/>
                <a:cs typeface="Consolas" panose="020B0609020204030204" pitchFamily="49" charset="0"/>
              </a:rPr>
              <a:t>元素在表中的位置</a:t>
            </a:r>
            <a:endParaRPr kumimoji="1" lang="zh-CN" altLang="en-US" sz="2000" b="1">
              <a:latin typeface="Consolas" panose="020B0609020204030204" pitchFamily="49" charset="0"/>
              <a:ea typeface="楷体" panose="02010609060101010101" pitchFamily="49" charset="-122"/>
              <a:cs typeface="Consolas" panose="020B0609020204030204" pitchFamily="49" charset="0"/>
            </a:endParaRPr>
          </a:p>
        </p:txBody>
      </p:sp>
      <p:sp>
        <p:nvSpPr>
          <p:cNvPr id="42000" name="AutoShape 52"/>
          <p:cNvSpPr/>
          <p:nvPr/>
        </p:nvSpPr>
        <p:spPr>
          <a:xfrm flipV="1">
            <a:off x="7086600" y="3753485"/>
            <a:ext cx="1905000" cy="914400"/>
          </a:xfrm>
          <a:prstGeom prst="wedgeRoundRectCallout">
            <a:avLst>
              <a:gd name="adj1" fmla="val -31005"/>
              <a:gd name="adj2" fmla="val 246699"/>
              <a:gd name="adj3" fmla="val 16667"/>
            </a:avLst>
          </a:prstGeom>
          <a:noFill/>
          <a:ln w="34925" cap="flat" cmpd="sng">
            <a:solidFill>
              <a:schemeClr val="hlink"/>
            </a:solidFill>
            <a:prstDash val="solid"/>
            <a:miter/>
            <a:headEnd type="none" w="med" len="med"/>
            <a:tailEnd type="none" w="med" len="med"/>
          </a:ln>
        </p:spPr>
        <p:txBody>
          <a:bodyPr rot="10800000"/>
          <a:lstStyle/>
          <a:p>
            <a:pPr>
              <a:spcBef>
                <a:spcPct val="50000"/>
              </a:spcBef>
            </a:pPr>
            <a:r>
              <a:rPr lang="en-US" altLang="zh-CN" b="1" dirty="0">
                <a:solidFill>
                  <a:srgbClr val="FF0000"/>
                </a:solidFill>
                <a:latin typeface="楷体_GB2312"/>
                <a:ea typeface="楷体_GB2312"/>
              </a:rPr>
              <a:t>n</a:t>
            </a:r>
            <a:r>
              <a:rPr lang="zh-CN" altLang="en-US" sz="2000" b="1" dirty="0">
                <a:latin typeface="楷体_GB2312"/>
                <a:ea typeface="楷体_GB2312"/>
              </a:rPr>
              <a:t>为元素总个数，即表长</a:t>
            </a:r>
            <a:endParaRPr lang="zh-CN" altLang="en-US" sz="2000" b="1" dirty="0">
              <a:latin typeface="楷体_GB2312"/>
              <a:ea typeface="楷体_GB2312"/>
            </a:endParaRPr>
          </a:p>
        </p:txBody>
      </p:sp>
      <p:sp>
        <p:nvSpPr>
          <p:cNvPr id="362549" name="Rectangle 53"/>
          <p:cNvSpPr/>
          <p:nvPr/>
        </p:nvSpPr>
        <p:spPr>
          <a:xfrm>
            <a:off x="5029200" y="4210685"/>
            <a:ext cx="1066800" cy="579438"/>
          </a:xfrm>
          <a:prstGeom prst="rect">
            <a:avLst/>
          </a:prstGeom>
          <a:noFill/>
          <a:ln w="9525">
            <a:noFill/>
          </a:ln>
        </p:spPr>
        <p:txBody>
          <a:bodyPr>
            <a:spAutoFit/>
          </a:bodyPr>
          <a:lstStyle/>
          <a:p>
            <a:pPr algn="ctr">
              <a:spcBef>
                <a:spcPct val="50000"/>
              </a:spcBef>
            </a:pPr>
            <a:r>
              <a:rPr lang="zh-CN" altLang="en-US" sz="3200" b="1" dirty="0">
                <a:solidFill>
                  <a:srgbClr val="FF0000"/>
                </a:solidFill>
                <a:latin typeface="Times New Roman" panose="02020603050405020304" pitchFamily="18" charset="0"/>
                <a:ea typeface="楷体_GB2312"/>
              </a:rPr>
              <a:t>空表</a:t>
            </a:r>
            <a:endParaRPr lang="zh-CN" altLang="en-US" sz="3200" b="1" dirty="0">
              <a:solidFill>
                <a:srgbClr val="FF0000"/>
              </a:solidFill>
              <a:latin typeface="Times New Roman" panose="02020603050405020304" pitchFamily="18" charset="0"/>
              <a:ea typeface="楷体_GB2312"/>
            </a:endParaRPr>
          </a:p>
        </p:txBody>
      </p:sp>
      <p:sp>
        <p:nvSpPr>
          <p:cNvPr id="362550" name="Rectangle 54"/>
          <p:cNvSpPr/>
          <p:nvPr/>
        </p:nvSpPr>
        <p:spPr>
          <a:xfrm>
            <a:off x="6775450" y="2991485"/>
            <a:ext cx="1682750" cy="398780"/>
          </a:xfrm>
          <a:prstGeom prst="rect">
            <a:avLst/>
          </a:prstGeom>
          <a:noFill/>
          <a:ln w="9525">
            <a:noFill/>
          </a:ln>
        </p:spPr>
        <p:txBody>
          <a:bodyPr>
            <a:spAutoFit/>
          </a:bodyPr>
          <a:lstStyle/>
          <a:p>
            <a:pPr algn="ctr">
              <a:spcBef>
                <a:spcPct val="50000"/>
              </a:spcBef>
            </a:pPr>
            <a:r>
              <a:rPr lang="zh-CN" altLang="en-US" dirty="0">
                <a:solidFill>
                  <a:srgbClr val="FF0000"/>
                </a:solidFill>
                <a:ea typeface="楷体_GB2312"/>
                <a:sym typeface="+mn-ea"/>
              </a:rPr>
              <a:t>表尾：</a:t>
            </a:r>
            <a:r>
              <a:rPr lang="zh-CN" altLang="en-US" sz="1400" dirty="0">
                <a:ea typeface="楷体_GB2312"/>
                <a:sym typeface="+mn-ea"/>
              </a:rPr>
              <a:t>线性终点</a:t>
            </a:r>
            <a:endParaRPr lang="zh-CN" altLang="en-US" sz="1400" b="1" dirty="0">
              <a:latin typeface="Times New Roman" panose="02020603050405020304" pitchFamily="18" charset="0"/>
              <a:ea typeface="楷体_GB2312"/>
              <a:sym typeface="+mn-ea"/>
            </a:endParaRPr>
          </a:p>
        </p:txBody>
      </p:sp>
      <p:sp>
        <p:nvSpPr>
          <p:cNvPr id="362551" name="Oval 55"/>
          <p:cNvSpPr/>
          <p:nvPr/>
        </p:nvSpPr>
        <p:spPr>
          <a:xfrm>
            <a:off x="2590800" y="1543685"/>
            <a:ext cx="228600" cy="381000"/>
          </a:xfrm>
          <a:prstGeom prst="ellipse">
            <a:avLst/>
          </a:prstGeom>
          <a:noFill/>
          <a:ln w="25400" cap="flat" cmpd="sng">
            <a:solidFill>
              <a:srgbClr val="00FF00"/>
            </a:solidFill>
            <a:prstDash val="solid"/>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sp>
        <p:nvSpPr>
          <p:cNvPr id="362552" name="Oval 56"/>
          <p:cNvSpPr/>
          <p:nvPr/>
        </p:nvSpPr>
        <p:spPr>
          <a:xfrm>
            <a:off x="7315200" y="1543685"/>
            <a:ext cx="228600" cy="381000"/>
          </a:xfrm>
          <a:prstGeom prst="ellipse">
            <a:avLst/>
          </a:prstGeom>
          <a:noFill/>
          <a:ln w="25400" cap="flat" cmpd="sng">
            <a:solidFill>
              <a:srgbClr val="00FF00"/>
            </a:solidFill>
            <a:prstDash val="solid"/>
            <a:headEnd type="none" w="med" len="med"/>
            <a:tailEnd type="none" w="med" len="med"/>
          </a:ln>
        </p:spPr>
        <p:txBody>
          <a:bodyPr wrap="none" anchor="ctr"/>
          <a:lstStyle/>
          <a:p>
            <a:pPr eaLnBrk="0" hangingPunct="0">
              <a:spcBef>
                <a:spcPct val="20000"/>
              </a:spcBef>
            </a:pPr>
            <a:endParaRPr lang="zh-CN" altLang="en-US" dirty="0">
              <a:latin typeface="Times New Roman" panose="02020603050405020304" pitchFamily="18" charset="0"/>
              <a:ea typeface="仿宋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62536">
                                            <p:txEl>
                                              <p:pRg st="0" end="0"/>
                                            </p:txEl>
                                          </p:spTgt>
                                        </p:tgtEl>
                                        <p:attrNameLst>
                                          <p:attrName>style.visibility</p:attrName>
                                        </p:attrNameLst>
                                      </p:cBhvr>
                                      <p:to>
                                        <p:strVal val="visible"/>
                                      </p:to>
                                    </p:set>
                                    <p:animEffect transition="in" filter="strips(downRight)">
                                      <p:cBhvr>
                                        <p:cTn id="7" dur="500"/>
                                        <p:tgtEl>
                                          <p:spTgt spid="362536">
                                            <p:txEl>
                                              <p:pRg st="0" end="0"/>
                                            </p:txEl>
                                          </p:spTgt>
                                        </p:tgtEl>
                                      </p:cBhvr>
                                    </p:animEffect>
                                  </p:childTnLst>
                                </p:cTn>
                              </p:par>
                            </p:childTnLst>
                          </p:cTn>
                        </p:par>
                        <p:par>
                          <p:cTn id="8" fill="hold">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362534"/>
                                        </p:tgtEl>
                                        <p:attrNameLst>
                                          <p:attrName>style.visibility</p:attrName>
                                        </p:attrNameLst>
                                      </p:cBhvr>
                                      <p:to>
                                        <p:strVal val="visible"/>
                                      </p:to>
                                    </p:set>
                                    <p:animEffect transition="in" filter="strips(downRight)">
                                      <p:cBhvr>
                                        <p:cTn id="11" dur="500"/>
                                        <p:tgtEl>
                                          <p:spTgt spid="36253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625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625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36254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6254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36254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36255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36254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36254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499"/>
                                          </p:stCondLst>
                                        </p:cTn>
                                        <p:tgtEl>
                                          <p:spTgt spid="36254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36254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362551"/>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grpId="0" nodeType="afterEffect">
                                  <p:stCondLst>
                                    <p:cond delay="1000"/>
                                  </p:stCondLst>
                                  <p:childTnLst>
                                    <p:set>
                                      <p:cBhvr>
                                        <p:cTn id="58" dur="1" fill="hold">
                                          <p:stCondLst>
                                            <p:cond delay="499"/>
                                          </p:stCondLst>
                                        </p:cTn>
                                        <p:tgtEl>
                                          <p:spTgt spid="4199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62552"/>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0" nodeType="afterEffect">
                                  <p:stCondLst>
                                    <p:cond delay="1000"/>
                                  </p:stCondLst>
                                  <p:childTnLst>
                                    <p:set>
                                      <p:cBhvr>
                                        <p:cTn id="65" dur="1" fill="hold">
                                          <p:stCondLst>
                                            <p:cond delay="499"/>
                                          </p:stCondLst>
                                        </p:cTn>
                                        <p:tgtEl>
                                          <p:spTgt spid="42000"/>
                                        </p:tgtEl>
                                        <p:attrNameLst>
                                          <p:attrName>style.visibility</p:attrName>
                                        </p:attrNameLst>
                                      </p:cBhvr>
                                      <p:to>
                                        <p:strVal val="visible"/>
                                      </p:to>
                                    </p:set>
                                  </p:childTnLst>
                                </p:cTn>
                              </p:par>
                            </p:childTnLst>
                          </p:cTn>
                        </p:par>
                        <p:par>
                          <p:cTn id="66" fill="hold">
                            <p:stCondLst>
                              <p:cond delay="2000"/>
                            </p:stCondLst>
                            <p:childTnLst>
                              <p:par>
                                <p:cTn id="67" presetID="18" presetClass="entr" presetSubtype="6" fill="hold" grpId="0" nodeType="afterEffect">
                                  <p:stCondLst>
                                    <p:cond delay="2000"/>
                                  </p:stCondLst>
                                  <p:childTnLst>
                                    <p:set>
                                      <p:cBhvr>
                                        <p:cTn id="68" dur="1" fill="hold">
                                          <p:stCondLst>
                                            <p:cond delay="0"/>
                                          </p:stCondLst>
                                        </p:cTn>
                                        <p:tgtEl>
                                          <p:spTgt spid="362537"/>
                                        </p:tgtEl>
                                        <p:attrNameLst>
                                          <p:attrName>style.visibility</p:attrName>
                                        </p:attrNameLst>
                                      </p:cBhvr>
                                      <p:to>
                                        <p:strVal val="visible"/>
                                      </p:to>
                                    </p:set>
                                    <p:animEffect transition="in" filter="strips(downRight)">
                                      <p:cBhvr>
                                        <p:cTn id="69" dur="500"/>
                                        <p:tgtEl>
                                          <p:spTgt spid="362537"/>
                                        </p:tgtEl>
                                      </p:cBhvr>
                                    </p:animEffect>
                                  </p:childTnLst>
                                </p:cTn>
                              </p:par>
                            </p:childTnLst>
                          </p:cTn>
                        </p:par>
                        <p:par>
                          <p:cTn id="70" fill="hold">
                            <p:stCondLst>
                              <p:cond delay="4500"/>
                            </p:stCondLst>
                            <p:childTnLst>
                              <p:par>
                                <p:cTn id="71" presetID="1" presetClass="entr" presetSubtype="0" fill="hold" grpId="0" nodeType="afterEffect">
                                  <p:stCondLst>
                                    <p:cond delay="1000"/>
                                  </p:stCondLst>
                                  <p:iterate type="lt">
                                    <p:tmAbs val="75"/>
                                  </p:iterate>
                                  <p:childTnLst>
                                    <p:set>
                                      <p:cBhvr>
                                        <p:cTn id="72" dur="1" fill="hold">
                                          <p:stCondLst>
                                            <p:cond delay="74"/>
                                          </p:stCondLst>
                                        </p:cTn>
                                        <p:tgtEl>
                                          <p:spTgt spid="362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34" grpId="0"/>
      <p:bldP spid="362536" grpId="0" advAuto="1000" build="p"/>
      <p:bldP spid="362537" grpId="0"/>
      <p:bldP spid="362538" grpId="0" bldLvl="0" animBg="1"/>
      <p:bldP spid="362539" grpId="0"/>
      <p:bldP spid="362541" grpId="0"/>
      <p:bldP spid="362543" grpId="0"/>
      <p:bldP spid="362544" grpId="0"/>
      <p:bldP spid="41999" grpId="0" bldLvl="0" animBg="1"/>
      <p:bldP spid="42000" grpId="0" bldLvl="0" animBg="1"/>
      <p:bldP spid="362549" grpId="0"/>
      <p:bldP spid="362550" grpId="0"/>
      <p:bldP spid="362551" grpId="0" bldLvl="0" animBg="1"/>
      <p:bldP spid="36255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857224" y="2004191"/>
            <a:ext cx="8215370" cy="3024450"/>
          </a:xfrm>
          <a:prstGeom prst="rect">
            <a:avLst/>
          </a:prstGeom>
          <a:scene3d>
            <a:camera prst="perspectiveRight"/>
            <a:lightRig rig="threePt" dir="t"/>
          </a:scene3d>
        </p:spPr>
        <p:style>
          <a:lnRef idx="1">
            <a:schemeClr val="accent5"/>
          </a:lnRef>
          <a:fillRef idx="2">
            <a:schemeClr val="accent5"/>
          </a:fillRef>
          <a:effectRef idx="1">
            <a:schemeClr val="accent5"/>
          </a:effectRef>
          <a:fontRef idx="minor">
            <a:schemeClr val="dk1"/>
          </a:fontRef>
        </p:style>
        <p:txBody>
          <a:bodyPr wrap="square" tIns="108000" bIns="144000">
            <a:spAutoFit/>
          </a:bodyPr>
          <a:lstStyle/>
          <a:p>
            <a:pPr marL="457200" indent="-457200" algn="l">
              <a:lnSpc>
                <a:spcPct val="150000"/>
              </a:lnSpc>
            </a:pP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初始化</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线性表</a:t>
            </a:r>
            <a:r>
              <a:rPr kumimoji="1" lang="en-US" altLang="zh-CN" dirty="0" err="1">
                <a:solidFill>
                  <a:srgbClr val="FF0000"/>
                </a:solidFill>
                <a:latin typeface="Consolas" panose="020B0609020204030204" pitchFamily="49" charset="0"/>
                <a:ea typeface="楷体" panose="02010609060101010101" pitchFamily="49" charset="-122"/>
                <a:cs typeface="Consolas" panose="020B0609020204030204" pitchFamily="49" charset="0"/>
              </a:rPr>
              <a:t>InitList</a:t>
            </a:r>
            <a:r>
              <a:rPr kumimoji="1"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(&amp;L)</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构造一个空的线性表</a:t>
            </a:r>
            <a:r>
              <a:rPr kumimoji="1" lang="en-US" altLang="zh-CN">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50000"/>
              </a:lnSpc>
            </a:pP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销毁线性表</a:t>
            </a:r>
            <a:r>
              <a:rPr kumimoji="1" lang="en-US" altLang="zh-CN">
                <a:solidFill>
                  <a:srgbClr val="FF0000"/>
                </a:solidFill>
                <a:latin typeface="Consolas" panose="020B0609020204030204" pitchFamily="49" charset="0"/>
                <a:ea typeface="楷体" panose="02010609060101010101" pitchFamily="49" charset="-122"/>
                <a:cs typeface="Consolas" panose="020B0609020204030204" pitchFamily="49" charset="0"/>
              </a:rPr>
              <a:t>DestroyList(&amp;L)</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释放线性表</a:t>
            </a:r>
            <a:r>
              <a:rPr kumimoji="1" lang="en-US" altLang="zh-CN">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占用的内存空间。</a:t>
            </a:r>
            <a:endParaRPr kumimoji="1" lang="en-US" altLang="zh-CN">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50000"/>
              </a:lnSpc>
            </a:pP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判</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线性表是否为空表</a:t>
            </a:r>
            <a:r>
              <a:rPr kumimoji="1" lang="en-US" altLang="zh-CN" dirty="0" err="1">
                <a:solidFill>
                  <a:srgbClr val="FF0000"/>
                </a:solidFill>
                <a:latin typeface="Consolas" panose="020B0609020204030204" pitchFamily="49" charset="0"/>
                <a:ea typeface="楷体" panose="02010609060101010101" pitchFamily="49" charset="-122"/>
                <a:cs typeface="Consolas" panose="020B0609020204030204" pitchFamily="49" charset="0"/>
              </a:rPr>
              <a:t>ListEmpty</a:t>
            </a:r>
            <a:r>
              <a:rPr kumimoji="1"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kumimoji="1" lang="en-US" altLang="zh-CN"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空表，则返回真，否则</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返回</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假。</a:t>
            </a:r>
            <a:endPar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ct val="150000"/>
              </a:lnSpc>
            </a:pP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求线性表的长度</a:t>
            </a:r>
            <a:r>
              <a:rPr kumimoji="1" lang="en-US" altLang="zh-CN">
                <a:solidFill>
                  <a:srgbClr val="FF0000"/>
                </a:solidFill>
                <a:latin typeface="Consolas" panose="020B0609020204030204" pitchFamily="49" charset="0"/>
                <a:ea typeface="楷体" panose="02010609060101010101" pitchFamily="49" charset="-122"/>
                <a:cs typeface="Consolas" panose="020B0609020204030204" pitchFamily="49" charset="0"/>
              </a:rPr>
              <a:t>ListLength(L)</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返回</a:t>
            </a:r>
            <a:r>
              <a:rPr kumimoji="1" lang="en-US" altLang="zh-CN">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中元素个数</a:t>
            </a:r>
            <a:r>
              <a:rPr kumimoji="1" lang="en-US" altLang="zh-CN"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54626" name="Text Box 2" descr="信纸"/>
          <p:cNvSpPr txBox="1">
            <a:spLocks noChangeArrowheads="1"/>
          </p:cNvSpPr>
          <p:nvPr/>
        </p:nvSpPr>
        <p:spPr bwMode="auto">
          <a:xfrm>
            <a:off x="250825" y="260350"/>
            <a:ext cx="4464051"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2.1.2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线性表的运算</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5" name="TextBox 4"/>
          <p:cNvSpPr txBox="1"/>
          <p:nvPr/>
        </p:nvSpPr>
        <p:spPr>
          <a:xfrm>
            <a:off x="571472" y="1214422"/>
            <a:ext cx="4000528" cy="430887"/>
          </a:xfrm>
          <a:prstGeom prst="rect">
            <a:avLst/>
          </a:prstGeom>
          <a:noFill/>
        </p:spPr>
        <p:txBody>
          <a:bodyPr wrap="square" rtlCol="0">
            <a:spAutoFit/>
          </a:bodyPr>
          <a:lstStyle/>
          <a:p>
            <a:pPr algn="l"/>
            <a:r>
              <a:rPr kumimoji="1" lang="en-US" altLang="zh-CN" sz="2200" dirty="0">
                <a:latin typeface="Consolas" panose="020B0609020204030204" pitchFamily="49" charset="0"/>
                <a:ea typeface="楷体" panose="02010609060101010101" pitchFamily="49" charset="-122"/>
                <a:cs typeface="Consolas" panose="020B0609020204030204" pitchFamily="49" charset="0"/>
              </a:rPr>
              <a:t> </a:t>
            </a:r>
            <a:r>
              <a:rPr kumimoji="1" lang="zh-CN" altLang="en-US" sz="2200">
                <a:latin typeface="Consolas" panose="020B0609020204030204" pitchFamily="49" charset="0"/>
                <a:ea typeface="楷体" panose="02010609060101010101" pitchFamily="49" charset="-122"/>
                <a:cs typeface="Consolas" panose="020B0609020204030204" pitchFamily="49" charset="0"/>
              </a:rPr>
              <a:t>线性表的</a:t>
            </a:r>
            <a:r>
              <a:rPr kumimoji="1" lang="en-US" altLang="zh-CN" sz="2200">
                <a:latin typeface="Consolas" panose="020B0609020204030204" pitchFamily="49" charset="0"/>
                <a:ea typeface="楷体" panose="02010609060101010101" pitchFamily="49" charset="-122"/>
                <a:cs typeface="Consolas" panose="020B0609020204030204" pitchFamily="49" charset="0"/>
              </a:rPr>
              <a:t>9</a:t>
            </a:r>
            <a:r>
              <a:rPr kumimoji="1" lang="zh-CN" altLang="en-US" sz="2200">
                <a:latin typeface="Consolas" panose="020B0609020204030204" pitchFamily="49" charset="0"/>
                <a:ea typeface="楷体" panose="02010609060101010101" pitchFamily="49" charset="-122"/>
                <a:cs typeface="Consolas" panose="020B0609020204030204" pitchFamily="49" charset="0"/>
              </a:rPr>
              <a:t>个基本运算</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如下</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cs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285784" y="571480"/>
            <a:ext cx="8358246" cy="4789924"/>
          </a:xfrm>
          <a:prstGeom prst="rect">
            <a:avLst/>
          </a:prstGeom>
          <a:scene3d>
            <a:camera prst="perspectiveLeft"/>
            <a:lightRig rig="threePt" dir="t"/>
          </a:scene3d>
        </p:spPr>
        <p:style>
          <a:lnRef idx="1">
            <a:schemeClr val="accent5"/>
          </a:lnRef>
          <a:fillRef idx="2">
            <a:schemeClr val="accent5"/>
          </a:fillRef>
          <a:effectRef idx="1">
            <a:schemeClr val="accent5"/>
          </a:effectRef>
          <a:fontRef idx="minor">
            <a:schemeClr val="dk1"/>
          </a:fontRef>
        </p:style>
        <p:txBody>
          <a:bodyPr wrap="square" tIns="144000" bIns="180000">
            <a:spAutoFit/>
          </a:bodyPr>
          <a:lstStyle/>
          <a:p>
            <a:pPr marL="457200" indent="-457200" algn="just">
              <a:lnSpc>
                <a:spcPts val="3000"/>
              </a:lnSpc>
            </a:pP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输出</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线性表</a:t>
            </a:r>
            <a:r>
              <a:rPr kumimoji="1" lang="en-US" altLang="zh-CN" err="1">
                <a:solidFill>
                  <a:srgbClr val="FF0000"/>
                </a:solidFill>
                <a:latin typeface="Consolas" panose="020B0609020204030204" pitchFamily="49" charset="0"/>
                <a:ea typeface="楷体" panose="02010609060101010101" pitchFamily="49" charset="-122"/>
                <a:cs typeface="Consolas" panose="020B0609020204030204" pitchFamily="49" charset="0"/>
              </a:rPr>
              <a:t>DispList</a:t>
            </a:r>
            <a:r>
              <a:rPr kumimoji="1" lang="en-US" altLang="zh-CN">
                <a:solidFill>
                  <a:srgbClr val="FF0000"/>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线性表</a:t>
            </a:r>
            <a:r>
              <a:rPr kumimoji="1" lang="en-US" altLang="zh-CN"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不为</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空时，顺序</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显示</a:t>
            </a:r>
            <a:r>
              <a:rPr kumimoji="1" lang="en-US" altLang="zh-CN"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中各结点的</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值域。</a:t>
            </a:r>
            <a:endPar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ts val="3000"/>
              </a:lnSpc>
            </a:pP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求</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线性表</a:t>
            </a:r>
            <a:r>
              <a:rPr kumimoji="1"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中指定位置的某个数据</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元素</a:t>
            </a:r>
            <a:r>
              <a:rPr kumimoji="1" lang="en-US" altLang="zh-CN">
                <a:solidFill>
                  <a:srgbClr val="FF0000"/>
                </a:solidFill>
                <a:latin typeface="Consolas" panose="020B0609020204030204" pitchFamily="49" charset="0"/>
                <a:ea typeface="楷体" panose="02010609060101010101" pitchFamily="49" charset="-122"/>
                <a:cs typeface="Consolas" panose="020B0609020204030204" pitchFamily="49" charset="0"/>
              </a:rPr>
              <a:t>GetElem(L</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i="1">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a:solidFill>
                  <a:srgbClr val="FF0000"/>
                </a:solidFill>
                <a:latin typeface="Consolas" panose="020B0609020204030204" pitchFamily="49" charset="0"/>
                <a:ea typeface="楷体" panose="02010609060101010101" pitchFamily="49" charset="-122"/>
                <a:cs typeface="Consolas" panose="020B0609020204030204" pitchFamily="49" charset="0"/>
              </a:rPr>
              <a:t>&amp;</a:t>
            </a:r>
            <a:r>
              <a:rPr kumimoji="1" lang="en-US" altLang="zh-CN"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e</a:t>
            </a:r>
            <a:r>
              <a:rPr kumimoji="1"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kumimoji="1" lang="en-US" altLang="zh-CN" i="1"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返回</a:t>
            </a:r>
            <a:r>
              <a:rPr kumimoji="1" lang="en-US" altLang="zh-CN"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中第 </a:t>
            </a:r>
            <a:r>
              <a:rPr kumimoji="1" lang="en-US" altLang="zh-CN"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dirty="0" err="1">
                <a:solidFill>
                  <a:srgbClr val="0000FF"/>
                </a:solidFill>
                <a:latin typeface="Consolas" panose="020B0609020204030204" pitchFamily="49" charset="0"/>
                <a:ea typeface="+mj-ea"/>
                <a:cs typeface="Consolas" panose="020B0609020204030204" pitchFamily="49" charset="0"/>
              </a:rPr>
              <a:t>≤</a:t>
            </a:r>
            <a:r>
              <a:rPr kumimoji="1" lang="en-US" altLang="zh-CN" i="1"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a:solidFill>
                  <a:srgbClr val="0000FF"/>
                </a:solidFill>
                <a:latin typeface="Consolas" panose="020B0609020204030204" pitchFamily="49" charset="0"/>
                <a:ea typeface="+mj-ea"/>
                <a:cs typeface="Consolas" panose="020B0609020204030204" pitchFamily="49" charset="0"/>
              </a:rPr>
              <a:t>≤</a:t>
            </a:r>
            <a:r>
              <a:rPr kumimoji="1" lang="en-US" altLang="zh-CN"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个元素的</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值。</a:t>
            </a:r>
            <a:endParaRPr kumimoji="1" lang="en-US" altLang="zh-CN">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ts val="3000"/>
              </a:lnSpc>
            </a:pPr>
            <a:r>
              <a:rPr kumimoji="1" lang="en-US" altLang="zh-CN">
                <a:solidFill>
                  <a:srgbClr val="FF0000"/>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定位查找</a:t>
            </a:r>
            <a:r>
              <a:rPr kumimoji="1" lang="en-US" altLang="zh-CN">
                <a:solidFill>
                  <a:srgbClr val="FF0000"/>
                </a:solidFill>
                <a:latin typeface="Consolas" panose="020B0609020204030204" pitchFamily="49" charset="0"/>
                <a:ea typeface="楷体" panose="02010609060101010101" pitchFamily="49" charset="-122"/>
                <a:cs typeface="Consolas" panose="020B0609020204030204" pitchFamily="49" charset="0"/>
              </a:rPr>
              <a:t>LocateElem(L</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i="1">
                <a:solidFill>
                  <a:srgbClr val="FF0000"/>
                </a:solidFill>
                <a:latin typeface="Consolas" panose="020B0609020204030204" pitchFamily="49" charset="0"/>
                <a:ea typeface="楷体" panose="02010609060101010101" pitchFamily="49" charset="-122"/>
                <a:cs typeface="Consolas" panose="020B0609020204030204" pitchFamily="49" charset="0"/>
              </a:rPr>
              <a:t>e</a:t>
            </a:r>
            <a:r>
              <a:rPr kumimoji="1" lang="en-US" altLang="zh-CN">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返回</a:t>
            </a:r>
            <a:r>
              <a:rPr kumimoji="1" lang="en-US" altLang="zh-CN">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中第一个值域与</a:t>
            </a:r>
            <a:r>
              <a:rPr kumimoji="1" lang="en-US" altLang="zh-CN">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相等的逻辑位序。若这样的元素不存在，则返回值为</a:t>
            </a:r>
            <a:r>
              <a:rPr kumimoji="1" lang="en-US" altLang="zh-CN">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just">
              <a:lnSpc>
                <a:spcPts val="3000"/>
              </a:lnSpc>
            </a:pP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插入</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一个数据元素</a:t>
            </a:r>
            <a:r>
              <a:rPr kumimoji="1" lang="en-US" altLang="zh-CN" dirty="0" err="1">
                <a:solidFill>
                  <a:srgbClr val="FF0000"/>
                </a:solidFill>
                <a:latin typeface="Consolas" panose="020B0609020204030204" pitchFamily="49" charset="0"/>
                <a:ea typeface="楷体" panose="02010609060101010101" pitchFamily="49" charset="-122"/>
                <a:cs typeface="Consolas" panose="020B0609020204030204" pitchFamily="49" charset="0"/>
              </a:rPr>
              <a:t>ListInsert</a:t>
            </a:r>
            <a:r>
              <a:rPr kumimoji="1" lang="en-US" altLang="zh-CN">
                <a:solidFill>
                  <a:srgbClr val="FF0000"/>
                </a:solidFill>
                <a:latin typeface="Consolas" panose="020B0609020204030204" pitchFamily="49" charset="0"/>
                <a:ea typeface="楷体" panose="02010609060101010101" pitchFamily="49" charset="-122"/>
                <a:cs typeface="Consolas" panose="020B0609020204030204" pitchFamily="49" charset="0"/>
              </a:rPr>
              <a:t>(&amp;L</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i="1">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i="1">
                <a:solidFill>
                  <a:srgbClr val="FF0000"/>
                </a:solidFill>
                <a:latin typeface="Consolas" panose="020B0609020204030204" pitchFamily="49" charset="0"/>
                <a:ea typeface="楷体" panose="02010609060101010101" pitchFamily="49" charset="-122"/>
                <a:cs typeface="Consolas" panose="020B0609020204030204" pitchFamily="49" charset="0"/>
              </a:rPr>
              <a:t>e</a:t>
            </a:r>
            <a:r>
              <a:rPr kumimoji="1"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kumimoji="1" lang="en-US" altLang="zh-CN"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的第</a:t>
            </a:r>
            <a:r>
              <a:rPr kumimoji="1" lang="en-US" altLang="zh-CN"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dirty="0" err="1">
                <a:solidFill>
                  <a:srgbClr val="0000FF"/>
                </a:solidFill>
                <a:latin typeface="Consolas" panose="020B0609020204030204" pitchFamily="49" charset="0"/>
                <a:cs typeface="Consolas" panose="020B0609020204030204" pitchFamily="49" charset="0"/>
              </a:rPr>
              <a:t>≤</a:t>
            </a:r>
            <a:r>
              <a:rPr kumimoji="1" lang="en-US" altLang="zh-CN" i="1"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a:solidFill>
                  <a:srgbClr val="0000FF"/>
                </a:solidFill>
                <a:latin typeface="Consolas" panose="020B0609020204030204" pitchFamily="49" charset="0"/>
                <a:cs typeface="Consolas" panose="020B0609020204030204" pitchFamily="49" charset="0"/>
              </a:rPr>
              <a:t>≤</a:t>
            </a:r>
            <a:r>
              <a:rPr kumimoji="1" lang="en-US" altLang="zh-CN"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个元素之前插入新的</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元素</a:t>
            </a:r>
            <a:r>
              <a:rPr kumimoji="1" lang="en-US" altLang="zh-CN" i="1">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的长度增</a:t>
            </a:r>
            <a:r>
              <a:rPr kumimoji="1" lang="en-US" altLang="zh-CN"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3000"/>
              </a:lnSpc>
            </a:pP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删除</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数据元素</a:t>
            </a:r>
            <a:r>
              <a:rPr kumimoji="1" lang="en-US" altLang="zh-CN" dirty="0" err="1">
                <a:solidFill>
                  <a:srgbClr val="FF0000"/>
                </a:solidFill>
                <a:latin typeface="Consolas" panose="020B0609020204030204" pitchFamily="49" charset="0"/>
                <a:ea typeface="楷体" panose="02010609060101010101" pitchFamily="49" charset="-122"/>
                <a:cs typeface="Consolas" panose="020B0609020204030204" pitchFamily="49" charset="0"/>
              </a:rPr>
              <a:t>ListDelete</a:t>
            </a:r>
            <a:r>
              <a:rPr kumimoji="1" lang="en-US" altLang="zh-CN">
                <a:solidFill>
                  <a:srgbClr val="FF0000"/>
                </a:solidFill>
                <a:latin typeface="Consolas" panose="020B0609020204030204" pitchFamily="49" charset="0"/>
                <a:ea typeface="楷体" panose="02010609060101010101" pitchFamily="49" charset="-122"/>
                <a:cs typeface="Consolas" panose="020B0609020204030204" pitchFamily="49" charset="0"/>
              </a:rPr>
              <a:t>(&amp;L</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i="1">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a:solidFill>
                  <a:srgbClr val="FF0000"/>
                </a:solidFill>
                <a:latin typeface="Consolas" panose="020B0609020204030204" pitchFamily="49" charset="0"/>
                <a:ea typeface="楷体" panose="02010609060101010101" pitchFamily="49" charset="-122"/>
                <a:cs typeface="Consolas" panose="020B0609020204030204" pitchFamily="49" charset="0"/>
              </a:rPr>
              <a:t>&amp;</a:t>
            </a:r>
            <a:r>
              <a:rPr kumimoji="1" lang="en-US" altLang="zh-CN"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e</a:t>
            </a:r>
            <a:r>
              <a:rPr kumimoji="1"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删除</a:t>
            </a:r>
            <a:r>
              <a:rPr kumimoji="1" lang="en-US" altLang="zh-CN"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的第</a:t>
            </a:r>
            <a:r>
              <a:rPr kumimoji="1" lang="en-US" altLang="zh-CN"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dirty="0" err="1">
                <a:solidFill>
                  <a:srgbClr val="0000FF"/>
                </a:solidFill>
                <a:latin typeface="Consolas" panose="020B0609020204030204" pitchFamily="49" charset="0"/>
                <a:ea typeface="+mj-ea"/>
                <a:cs typeface="Consolas" panose="020B0609020204030204" pitchFamily="49" charset="0"/>
              </a:rPr>
              <a:t>≤</a:t>
            </a:r>
            <a:r>
              <a:rPr kumimoji="1" lang="en-US" altLang="zh-CN" i="1"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a:solidFill>
                  <a:srgbClr val="0000FF"/>
                </a:solidFill>
                <a:latin typeface="Consolas" panose="020B0609020204030204" pitchFamily="49" charset="0"/>
                <a:ea typeface="+mj-ea"/>
                <a:cs typeface="Consolas" panose="020B0609020204030204" pitchFamily="49" charset="0"/>
              </a:rPr>
              <a:t>≤</a:t>
            </a:r>
            <a:r>
              <a:rPr kumimoji="1" lang="en-US" altLang="zh-CN"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）个元素，并用</a:t>
            </a:r>
            <a:r>
              <a:rPr kumimoji="1" lang="en-US" altLang="zh-CN" i="1"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返回</a:t>
            </a:r>
            <a:r>
              <a:rPr kumimoji="1"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rPr>
              <a:t>其值，</a:t>
            </a:r>
            <a:r>
              <a:rPr kumimoji="1" lang="en-US" altLang="zh-CN">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的长度减</a:t>
            </a:r>
            <a:r>
              <a:rPr kumimoji="1" lang="en-US" altLang="zh-CN"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83" name="Rectangle 11"/>
          <p:cNvSpPr>
            <a:spLocks noChangeArrowheads="1"/>
          </p:cNvSpPr>
          <p:nvPr/>
        </p:nvSpPr>
        <p:spPr bwMode="auto">
          <a:xfrm>
            <a:off x="1142976" y="1838331"/>
            <a:ext cx="3960813" cy="2519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ea typeface="楷体" panose="02010609060101010101" pitchFamily="49" charset="-122"/>
              <a:cs typeface="Consolas" panose="020B0609020204030204" pitchFamily="49" charset="0"/>
            </a:endParaRPr>
          </a:p>
        </p:txBody>
      </p:sp>
      <p:sp>
        <p:nvSpPr>
          <p:cNvPr id="182276" name="AutoShape 4"/>
          <p:cNvSpPr>
            <a:spLocks noChangeArrowheads="1"/>
          </p:cNvSpPr>
          <p:nvPr/>
        </p:nvSpPr>
        <p:spPr bwMode="auto">
          <a:xfrm>
            <a:off x="2560603" y="2924175"/>
            <a:ext cx="1187450" cy="1008063"/>
          </a:xfrm>
          <a:prstGeom prst="can">
            <a:avLst>
              <a:gd name="adj" fmla="val 25000"/>
            </a:avLst>
          </a:prstGeom>
        </p:spPr>
        <p:style>
          <a:lnRef idx="1">
            <a:schemeClr val="accent4"/>
          </a:lnRef>
          <a:fillRef idx="2">
            <a:schemeClr val="accent4"/>
          </a:fillRef>
          <a:effectRef idx="1">
            <a:schemeClr val="accent4"/>
          </a:effectRef>
          <a:fontRef idx="minor">
            <a:schemeClr val="dk1"/>
          </a:fontRef>
        </p:style>
        <p:txBody>
          <a:bodyPr wrap="none" anchor="ctr"/>
          <a:lstStyle/>
          <a:p>
            <a:pPr>
              <a:spcBef>
                <a:spcPct val="0"/>
              </a:spcBef>
            </a:pPr>
            <a:r>
              <a:rPr lang="zh-CN" altLang="en-US" dirty="0">
                <a:solidFill>
                  <a:srgbClr val="C00000"/>
                </a:solidFill>
                <a:latin typeface="Consolas" panose="020B0609020204030204" pitchFamily="49" charset="0"/>
                <a:ea typeface="楷体" panose="02010609060101010101" pitchFamily="49" charset="-122"/>
                <a:cs typeface="Consolas" panose="020B0609020204030204" pitchFamily="49" charset="0"/>
              </a:rPr>
              <a:t>数据</a:t>
            </a:r>
            <a:endParaRPr lang="zh-CN" altLang="en-US"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182277" name="Text Box 5"/>
          <p:cNvSpPr txBox="1">
            <a:spLocks noChangeArrowheads="1"/>
          </p:cNvSpPr>
          <p:nvPr/>
        </p:nvSpPr>
        <p:spPr bwMode="auto">
          <a:xfrm>
            <a:off x="1516028" y="2132013"/>
            <a:ext cx="1368425" cy="396875"/>
          </a:xfrm>
          <a:prstGeom prst="rect">
            <a:avLst/>
          </a:prstGeom>
          <a:noFill/>
          <a:ln w="9525">
            <a:noFill/>
            <a:miter lim="800000"/>
          </a:ln>
          <a:effectLst/>
        </p:spPr>
        <p:txBody>
          <a:bodyPr>
            <a:spAutoFit/>
          </a:bodyPr>
          <a:lstStyle/>
          <a:p>
            <a:pPr algn="l"/>
            <a:r>
              <a:rPr lang="zh-CN" altLang="en-US" dirty="0">
                <a:latin typeface="Consolas" panose="020B0609020204030204" pitchFamily="49" charset="0"/>
                <a:ea typeface="楷体" panose="02010609060101010101" pitchFamily="49" charset="-122"/>
                <a:cs typeface="Consolas" panose="020B0609020204030204" pitchFamily="49" charset="0"/>
              </a:rPr>
              <a:t>基本运算</a:t>
            </a:r>
            <a:r>
              <a:rPr lang="en-US" altLang="zh-CN" dirty="0">
                <a:latin typeface="Consolas" panose="020B0609020204030204" pitchFamily="49" charset="0"/>
                <a:ea typeface="楷体" panose="02010609060101010101" pitchFamily="49" charset="-122"/>
                <a:cs typeface="Consolas" panose="020B0609020204030204" pitchFamily="49" charset="0"/>
              </a:rPr>
              <a:t>1</a:t>
            </a:r>
            <a:endParaRPr lang="en-US" altLang="zh-CN" dirty="0">
              <a:latin typeface="Consolas" panose="020B0609020204030204" pitchFamily="49" charset="0"/>
              <a:ea typeface="楷体" panose="02010609060101010101" pitchFamily="49" charset="-122"/>
              <a:cs typeface="Consolas" panose="020B0609020204030204" pitchFamily="49" charset="0"/>
            </a:endParaRPr>
          </a:p>
        </p:txBody>
      </p:sp>
      <p:sp>
        <p:nvSpPr>
          <p:cNvPr id="182278" name="Text Box 6"/>
          <p:cNvSpPr txBox="1">
            <a:spLocks noChangeArrowheads="1"/>
          </p:cNvSpPr>
          <p:nvPr/>
        </p:nvSpPr>
        <p:spPr bwMode="auto">
          <a:xfrm>
            <a:off x="3532153" y="2132013"/>
            <a:ext cx="1368425" cy="396875"/>
          </a:xfrm>
          <a:prstGeom prst="rect">
            <a:avLst/>
          </a:prstGeom>
          <a:noFill/>
          <a:ln w="9525">
            <a:noFill/>
            <a:miter lim="800000"/>
          </a:ln>
          <a:effectLst/>
        </p:spPr>
        <p:txBody>
          <a:bodyPr>
            <a:spAutoFit/>
          </a:bodyPr>
          <a:lstStyle/>
          <a:p>
            <a:pPr algn="l"/>
            <a:r>
              <a:rPr lang="zh-CN" altLang="en-US">
                <a:latin typeface="Consolas" panose="020B0609020204030204" pitchFamily="49" charset="0"/>
                <a:ea typeface="楷体" panose="02010609060101010101" pitchFamily="49" charset="-122"/>
                <a:cs typeface="Consolas" panose="020B0609020204030204" pitchFamily="49" charset="0"/>
              </a:rPr>
              <a:t>基本运算</a:t>
            </a:r>
            <a:r>
              <a:rPr lang="en-US" altLang="zh-CN" i="1">
                <a:latin typeface="Consolas" panose="020B0609020204030204" pitchFamily="49" charset="0"/>
                <a:ea typeface="楷体" panose="02010609060101010101" pitchFamily="49" charset="-122"/>
                <a:cs typeface="Consolas" panose="020B0609020204030204" pitchFamily="49" charset="0"/>
              </a:rPr>
              <a:t>n</a:t>
            </a:r>
            <a:endParaRPr lang="en-US" altLang="zh-CN" i="1">
              <a:latin typeface="Consolas" panose="020B0609020204030204" pitchFamily="49" charset="0"/>
              <a:ea typeface="楷体" panose="02010609060101010101" pitchFamily="49" charset="-122"/>
              <a:cs typeface="Consolas" panose="020B0609020204030204" pitchFamily="49" charset="0"/>
            </a:endParaRPr>
          </a:p>
        </p:txBody>
      </p:sp>
      <p:sp>
        <p:nvSpPr>
          <p:cNvPr id="182279" name="Text Box 7"/>
          <p:cNvSpPr txBox="1">
            <a:spLocks noChangeArrowheads="1"/>
          </p:cNvSpPr>
          <p:nvPr/>
        </p:nvSpPr>
        <p:spPr bwMode="auto">
          <a:xfrm>
            <a:off x="2955890" y="2060575"/>
            <a:ext cx="503238" cy="366713"/>
          </a:xfrm>
          <a:prstGeom prst="rect">
            <a:avLst/>
          </a:prstGeom>
          <a:noFill/>
          <a:ln w="9525">
            <a:noFill/>
            <a:miter lim="800000"/>
          </a:ln>
          <a:effectLst/>
        </p:spPr>
        <p:txBody>
          <a:bodyPr>
            <a:spAutoFit/>
          </a:bodyPr>
          <a:lstStyle/>
          <a:p>
            <a:pPr algn="l"/>
            <a:r>
              <a:rPr lang="en-US" altLang="zh-CN" sz="1800" b="0">
                <a:latin typeface="Consolas" panose="020B0609020204030204" pitchFamily="49" charset="0"/>
                <a:ea typeface="宋体" panose="02010600030101010101" pitchFamily="2" charset="-122"/>
                <a:cs typeface="Consolas" panose="020B0609020204030204" pitchFamily="49" charset="0"/>
              </a:rPr>
              <a:t>…</a:t>
            </a:r>
            <a:endParaRPr lang="en-US"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82280" name="Line 8"/>
          <p:cNvSpPr>
            <a:spLocks noChangeShapeType="1"/>
          </p:cNvSpPr>
          <p:nvPr/>
        </p:nvSpPr>
        <p:spPr bwMode="auto">
          <a:xfrm>
            <a:off x="2451065" y="2492375"/>
            <a:ext cx="360363" cy="431800"/>
          </a:xfrm>
          <a:prstGeom prst="line">
            <a:avLst/>
          </a:prstGeom>
          <a:noFill/>
          <a:ln w="28575">
            <a:solidFill>
              <a:srgbClr val="00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2281" name="Line 9"/>
          <p:cNvSpPr>
            <a:spLocks noChangeShapeType="1"/>
          </p:cNvSpPr>
          <p:nvPr/>
        </p:nvSpPr>
        <p:spPr bwMode="auto">
          <a:xfrm flipH="1">
            <a:off x="3603590" y="2563813"/>
            <a:ext cx="360363" cy="360362"/>
          </a:xfrm>
          <a:prstGeom prst="line">
            <a:avLst/>
          </a:prstGeom>
          <a:noFill/>
          <a:ln w="28575">
            <a:solidFill>
              <a:srgbClr val="00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2282" name="Line 10"/>
          <p:cNvSpPr>
            <a:spLocks noChangeShapeType="1"/>
          </p:cNvSpPr>
          <p:nvPr/>
        </p:nvSpPr>
        <p:spPr bwMode="auto">
          <a:xfrm>
            <a:off x="3100353" y="2492375"/>
            <a:ext cx="71437" cy="431800"/>
          </a:xfrm>
          <a:prstGeom prst="line">
            <a:avLst/>
          </a:prstGeom>
          <a:noFill/>
          <a:ln w="28575">
            <a:solidFill>
              <a:srgbClr val="00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2284" name="Text Box 12"/>
          <p:cNvSpPr txBox="1">
            <a:spLocks noChangeArrowheads="1"/>
          </p:cNvSpPr>
          <p:nvPr/>
        </p:nvSpPr>
        <p:spPr bwMode="auto">
          <a:xfrm>
            <a:off x="2357422" y="857232"/>
            <a:ext cx="1785950" cy="430887"/>
          </a:xfrm>
          <a:prstGeom prst="rect">
            <a:avLst/>
          </a:prstGeom>
          <a:noFill/>
          <a:ln w="9525">
            <a:noFill/>
            <a:miter lim="800000"/>
          </a:ln>
          <a:effectLst/>
        </p:spPr>
        <p:txBody>
          <a:bodyPr wrap="square">
            <a:spAutoFit/>
          </a:bodyPr>
          <a:lstStyle/>
          <a:p>
            <a:pPr algn="l"/>
            <a:r>
              <a:rPr lang="zh-CN" altLang="en-US" sz="2200">
                <a:latin typeface="Consolas" panose="020B0609020204030204" pitchFamily="49" charset="0"/>
                <a:ea typeface="楷体" panose="02010609060101010101" pitchFamily="49" charset="-122"/>
                <a:cs typeface="Consolas" panose="020B0609020204030204" pitchFamily="49" charset="0"/>
              </a:rPr>
              <a:t>应用程序</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13" name="TextBox 12"/>
          <p:cNvSpPr txBox="1"/>
          <p:nvPr/>
        </p:nvSpPr>
        <p:spPr>
          <a:xfrm>
            <a:off x="500034" y="4572008"/>
            <a:ext cx="8072494" cy="93871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lgn="l">
              <a:buBlip>
                <a:blip r:embed="rId1"/>
              </a:buBlip>
            </a:pPr>
            <a:r>
              <a:rPr lang="zh-CN" altLang="en-US" sz="2200">
                <a:latin typeface="Consolas" panose="020B0609020204030204" pitchFamily="49" charset="0"/>
                <a:ea typeface="楷体" panose="02010609060101010101" pitchFamily="49" charset="-122"/>
                <a:cs typeface="Consolas" panose="020B0609020204030204" pitchFamily="49" charset="0"/>
              </a:rPr>
              <a:t>程序员可以直接使用它来存放数据</a:t>
            </a:r>
            <a:r>
              <a:rPr lang="zh-CN" altLang="en-US" sz="2200">
                <a:latin typeface="Consolas" panose="020B0609020204030204" pitchFamily="49" charset="0"/>
                <a:ea typeface="楷体" panose="02010609060101010101" pitchFamily="49" charset="-122"/>
                <a:cs typeface="Consolas" panose="020B0609020204030204" pitchFamily="49" charset="0"/>
                <a:sym typeface="Symbol" panose="05050102010706020507"/>
              </a:rPr>
              <a:t>作为存放数据</a:t>
            </a:r>
            <a:r>
              <a:rPr lang="zh-CN" altLang="en-US" sz="2200">
                <a:latin typeface="Consolas" panose="020B0609020204030204" pitchFamily="49" charset="0"/>
                <a:ea typeface="楷体" panose="02010609060101010101" pitchFamily="49" charset="-122"/>
                <a:cs typeface="Consolas" panose="020B0609020204030204" pitchFamily="49" charset="0"/>
              </a:rPr>
              <a:t>的容器。</a:t>
            </a:r>
            <a:endParaRPr lang="en-US" altLang="zh-CN" sz="2200">
              <a:latin typeface="Consolas" panose="020B0609020204030204" pitchFamily="49" charset="0"/>
              <a:ea typeface="楷体" panose="02010609060101010101" pitchFamily="49" charset="-122"/>
              <a:cs typeface="Consolas" panose="020B0609020204030204" pitchFamily="49" charset="0"/>
            </a:endParaRPr>
          </a:p>
          <a:p>
            <a:pPr marL="457200" indent="-457200" algn="l">
              <a:buBlip>
                <a:blip r:embed="rId1"/>
              </a:buBlip>
            </a:pPr>
            <a:r>
              <a:rPr lang="zh-CN" altLang="en-US" sz="2200">
                <a:latin typeface="Consolas" panose="020B0609020204030204" pitchFamily="49" charset="0"/>
                <a:ea typeface="楷体" panose="02010609060101010101" pitchFamily="49" charset="-122"/>
                <a:cs typeface="Consolas" panose="020B0609020204030204" pitchFamily="49" charset="0"/>
              </a:rPr>
              <a:t>程序员可以直接使用它的基本运算</a:t>
            </a:r>
            <a:r>
              <a:rPr lang="zh-CN" altLang="en-US" sz="2200">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zh-CN" altLang="en-US" sz="2200">
                <a:latin typeface="Consolas" panose="020B0609020204030204" pitchFamily="49" charset="0"/>
                <a:ea typeface="楷体" panose="02010609060101010101" pitchFamily="49" charset="-122"/>
                <a:cs typeface="Consolas" panose="020B0609020204030204" pitchFamily="49" charset="0"/>
              </a:rPr>
              <a:t>完成更复杂的功能。</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
        <p:nvSpPr>
          <p:cNvPr id="14" name="下箭头 13"/>
          <p:cNvSpPr/>
          <p:nvPr/>
        </p:nvSpPr>
        <p:spPr>
          <a:xfrm>
            <a:off x="3071802" y="1357298"/>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5" name="TextBox 14"/>
          <p:cNvSpPr txBox="1"/>
          <p:nvPr/>
        </p:nvSpPr>
        <p:spPr>
          <a:xfrm>
            <a:off x="285720" y="252690"/>
            <a:ext cx="2428892" cy="461665"/>
          </a:xfrm>
          <a:prstGeom prst="rect">
            <a:avLst/>
          </a:prstGeom>
          <a:gradFill flip="none" rotWithShape="1">
            <a:gsLst>
              <a:gs pos="0">
                <a:schemeClr val="accent1">
                  <a:tint val="66000"/>
                  <a:satMod val="160000"/>
                  <a:shade val="30000"/>
                  <a:satMod val="115000"/>
                </a:schemeClr>
              </a:gs>
              <a:gs pos="50000">
                <a:schemeClr val="accent1">
                  <a:tint val="66000"/>
                  <a:satMod val="160000"/>
                  <a:shade val="67500"/>
                  <a:satMod val="115000"/>
                </a:schemeClr>
              </a:gs>
              <a:gs pos="100000">
                <a:schemeClr val="accent1">
                  <a:tint val="66000"/>
                  <a:satMod val="160000"/>
                  <a:shade val="100000"/>
                  <a:satMod val="115000"/>
                </a:schemeClr>
              </a:gs>
            </a:gsLst>
            <a:path path="circle">
              <a:fillToRect l="50000" t="50000" r="50000" b="50000"/>
            </a:path>
            <a:tileRect/>
          </a:gradFill>
        </p:spPr>
        <p:txBody>
          <a:bodyPr wrap="square" rtlCol="0">
            <a:spAutoFit/>
          </a:bodyPr>
          <a:lstStyle/>
          <a:p>
            <a:r>
              <a:rPr lang="zh-CN" altLang="en-US" sz="2400">
                <a:solidFill>
                  <a:srgbClr val="FF0000"/>
                </a:solidFill>
                <a:latin typeface="Consolas" panose="020B0609020204030204" pitchFamily="49" charset="0"/>
                <a:ea typeface="仿宋" panose="02010609060101010101" charset="-122"/>
                <a:cs typeface="Consolas" panose="020B0609020204030204" pitchFamily="49" charset="0"/>
              </a:rPr>
              <a:t>线性表的作用</a:t>
            </a:r>
            <a:endParaRPr lang="zh-CN" altLang="en-US" sz="2400">
              <a:solidFill>
                <a:srgbClr val="FF0000"/>
              </a:solidFill>
              <a:latin typeface="Consolas" panose="020B0609020204030204" pitchFamily="49" charset="0"/>
              <a:ea typeface="仿宋" panose="02010609060101010101" charset="-122"/>
              <a:cs typeface="Consolas" panose="020B0609020204030204" pitchFamily="49" charset="0"/>
            </a:endParaRPr>
          </a:p>
        </p:txBody>
      </p:sp>
      <p:sp>
        <p:nvSpPr>
          <p:cNvPr id="17" name="TextBox 16"/>
          <p:cNvSpPr txBox="1"/>
          <p:nvPr/>
        </p:nvSpPr>
        <p:spPr>
          <a:xfrm>
            <a:off x="5426999" y="2071678"/>
            <a:ext cx="430887" cy="2143140"/>
          </a:xfrm>
          <a:prstGeom prst="rect">
            <a:avLst/>
          </a:prstGeom>
          <a:noFill/>
        </p:spPr>
        <p:txBody>
          <a:bodyPr vert="eaVert" wrap="square" rtlCol="0">
            <a:spAutoFit/>
          </a:bodyPr>
          <a:lstStyle/>
          <a:p>
            <a:r>
              <a:rPr lang="zh-CN" altLang="en-US" sz="1600" spc="600">
                <a:latin typeface="Consolas" panose="020B0609020204030204" pitchFamily="49" charset="0"/>
                <a:ea typeface="微软雅黑" panose="020B0503020204020204" pitchFamily="34" charset="-122"/>
                <a:cs typeface="Consolas" panose="020B0609020204030204" pitchFamily="49" charset="0"/>
              </a:rPr>
              <a:t>实现了的线性表</a:t>
            </a:r>
            <a:endParaRPr lang="zh-CN" altLang="en-US" sz="1600" spc="600">
              <a:latin typeface="Consolas" panose="020B0609020204030204" pitchFamily="49" charset="0"/>
              <a:ea typeface="微软雅黑" panose="020B0503020204020204" pitchFamily="34" charset="-122"/>
              <a:cs typeface="Consolas" panose="020B0609020204030204" pitchFamily="49" charset="0"/>
            </a:endParaRPr>
          </a:p>
        </p:txBody>
      </p:sp>
      <p:sp>
        <p:nvSpPr>
          <p:cNvPr id="18" name="右大括号 17"/>
          <p:cNvSpPr/>
          <p:nvPr/>
        </p:nvSpPr>
        <p:spPr>
          <a:xfrm>
            <a:off x="5214942" y="1928802"/>
            <a:ext cx="142876" cy="235745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
                                            <p:txEl>
                                              <p:pRg st="0" end="0"/>
                                            </p:txEl>
                                          </p:spTgt>
                                        </p:tgtEl>
                                        <p:attrNameLst>
                                          <p:attrName>style.visibility</p:attrName>
                                        </p:attrNameLst>
                                      </p:cBhvr>
                                      <p:to>
                                        <p:strVal val="visible"/>
                                      </p:to>
                                    </p:set>
                                    <p:anim calcmode="discrete" valueType="clr">
                                      <p:cBhvr override="childStyle">
                                        <p:cTn id="7" dur="80"/>
                                        <p:tgtEl>
                                          <p:spTgt spid="1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3">
                                            <p:txEl>
                                              <p:pRg st="1" end="1"/>
                                            </p:txEl>
                                          </p:spTgt>
                                        </p:tgtEl>
                                        <p:attrNameLst>
                                          <p:attrName>style.visibility</p:attrName>
                                        </p:attrNameLst>
                                      </p:cBhvr>
                                      <p:to>
                                        <p:strVal val="visible"/>
                                      </p:to>
                                    </p:set>
                                    <p:anim calcmode="discrete" valueType="clr">
                                      <p:cBhvr override="childStyle">
                                        <p:cTn id="14" dur="80"/>
                                        <p:tgtEl>
                                          <p:spTgt spid="1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7815,&quot;width&quot;:106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70Gp_natural_light">
  <a:themeElements>
    <a:clrScheme name="170Gp_natural_light 2">
      <a:dk1>
        <a:srgbClr val="000000"/>
      </a:dk1>
      <a:lt1>
        <a:srgbClr val="FFFFFF"/>
      </a:lt1>
      <a:dk2>
        <a:srgbClr val="26728A"/>
      </a:dk2>
      <a:lt2>
        <a:srgbClr val="DDDDDD"/>
      </a:lt2>
      <a:accent1>
        <a:srgbClr val="9FCAD3"/>
      </a:accent1>
      <a:accent2>
        <a:srgbClr val="9999FF"/>
      </a:accent2>
      <a:accent3>
        <a:srgbClr val="FFFFFF"/>
      </a:accent3>
      <a:accent4>
        <a:srgbClr val="000000"/>
      </a:accent4>
      <a:accent5>
        <a:srgbClr val="CDE1E6"/>
      </a:accent5>
      <a:accent6>
        <a:srgbClr val="8A8AE7"/>
      </a:accent6>
      <a:hlink>
        <a:srgbClr val="71A5DF"/>
      </a:hlink>
      <a:folHlink>
        <a:srgbClr val="F1CA69"/>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70Gp_natural_light 1">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6728A"/>
        </a:dk2>
        <a:lt2>
          <a:srgbClr val="DDDDDD"/>
        </a:lt2>
        <a:accent1>
          <a:srgbClr val="9FCAD3"/>
        </a:accent1>
        <a:accent2>
          <a:srgbClr val="9999FF"/>
        </a:accent2>
        <a:accent3>
          <a:srgbClr val="FFFFFF"/>
        </a:accent3>
        <a:accent4>
          <a:srgbClr val="000000"/>
        </a:accent4>
        <a:accent5>
          <a:srgbClr val="CDE1E6"/>
        </a:accent5>
        <a:accent6>
          <a:srgbClr val="8A8AE7"/>
        </a:accent6>
        <a:hlink>
          <a:srgbClr val="71A5DF"/>
        </a:hlink>
        <a:folHlink>
          <a:srgbClr val="F1CA69"/>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333399"/>
        </a:dk2>
        <a:lt2>
          <a:srgbClr val="C0C0C0"/>
        </a:lt2>
        <a:accent1>
          <a:srgbClr val="88BEF4"/>
        </a:accent1>
        <a:accent2>
          <a:srgbClr val="F1900F"/>
        </a:accent2>
        <a:accent3>
          <a:srgbClr val="FFFFFF"/>
        </a:accent3>
        <a:accent4>
          <a:srgbClr val="000000"/>
        </a:accent4>
        <a:accent5>
          <a:srgbClr val="C3DBF8"/>
        </a:accent5>
        <a:accent6>
          <a:srgbClr val="DA820C"/>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7982</Words>
  <Application>WPS 演示</Application>
  <PresentationFormat>全屏显示(4:3)</PresentationFormat>
  <Paragraphs>987</Paragraphs>
  <Slides>53</Slides>
  <Notes>16</Notes>
  <HiddenSlides>0</HiddenSlides>
  <MMClips>0</MMClips>
  <ScaleCrop>false</ScaleCrop>
  <HeadingPairs>
    <vt:vector size="8" baseType="variant">
      <vt:variant>
        <vt:lpstr>已用的字体</vt:lpstr>
      </vt:variant>
      <vt:variant>
        <vt:i4>21</vt:i4>
      </vt:variant>
      <vt:variant>
        <vt:lpstr>主题</vt:lpstr>
      </vt:variant>
      <vt:variant>
        <vt:i4>2</vt:i4>
      </vt:variant>
      <vt:variant>
        <vt:lpstr>嵌入 OLE 服务器</vt:lpstr>
      </vt:variant>
      <vt:variant>
        <vt:i4>7</vt:i4>
      </vt:variant>
      <vt:variant>
        <vt:lpstr>幻灯片标题</vt:lpstr>
      </vt:variant>
      <vt:variant>
        <vt:i4>53</vt:i4>
      </vt:variant>
    </vt:vector>
  </HeadingPairs>
  <TitlesOfParts>
    <vt:vector size="83" baseType="lpstr">
      <vt:lpstr>Arial</vt:lpstr>
      <vt:lpstr>宋体</vt:lpstr>
      <vt:lpstr>Wingdings</vt:lpstr>
      <vt:lpstr>Times New Roman</vt:lpstr>
      <vt:lpstr>楷体_GB2312</vt:lpstr>
      <vt:lpstr>新宋体</vt:lpstr>
      <vt:lpstr>Consolas</vt:lpstr>
      <vt:lpstr>Dotum</vt:lpstr>
      <vt:lpstr>Malgun Gothic</vt:lpstr>
      <vt:lpstr>微软雅黑</vt:lpstr>
      <vt:lpstr>隶书</vt:lpstr>
      <vt:lpstr>楷体</vt:lpstr>
      <vt:lpstr>Wingdings</vt:lpstr>
      <vt:lpstr>Symbol</vt:lpstr>
      <vt:lpstr>仿宋_GB2312</vt:lpstr>
      <vt:lpstr>仿宋</vt:lpstr>
      <vt:lpstr>仿宋_GB2312</vt:lpstr>
      <vt:lpstr>楷体_GB2312</vt:lpstr>
      <vt:lpstr>Calibri</vt:lpstr>
      <vt:lpstr>Arial Unicode MS</vt:lpstr>
      <vt:lpstr>黑体</vt:lpstr>
      <vt:lpstr>Office 主题</vt:lpstr>
      <vt:lpstr>170Gp_natural_light</vt:lpstr>
      <vt:lpstr>Photoshop.Image.6</vt:lpstr>
      <vt:lpstr>Photoshop.Image.6</vt:lpstr>
      <vt:lpstr>Photoshop.Image.6</vt:lpstr>
      <vt:lpstr>Equation.3</vt:lpstr>
      <vt:lpstr>Equation.3</vt:lpstr>
      <vt:lpstr>Equation.3</vt:lpstr>
      <vt:lpstr>Equation.3</vt:lpstr>
      <vt:lpstr>数据结构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花好月圆</cp:lastModifiedBy>
  <cp:revision>1036</cp:revision>
  <dcterms:created xsi:type="dcterms:W3CDTF">2004-04-02T09:54:00Z</dcterms:created>
  <dcterms:modified xsi:type="dcterms:W3CDTF">2021-09-26T01:51:42Z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46BC4F150A2F47D18734DE3BB49040C1</vt:lpwstr>
  </property>
</Properties>
</file>