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gif" ContentType="image/gif"/>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2" r:id="rId4"/>
  </p:sldMasterIdLst>
  <p:notesMasterIdLst>
    <p:notesMasterId r:id="rId6"/>
  </p:notesMasterIdLst>
  <p:sldIdLst>
    <p:sldId id="538" r:id="rId5"/>
    <p:sldId id="539" r:id="rId7"/>
    <p:sldId id="605" r:id="rId8"/>
    <p:sldId id="607" r:id="rId9"/>
    <p:sldId id="609" r:id="rId10"/>
    <p:sldId id="610" r:id="rId11"/>
    <p:sldId id="606" r:id="rId12"/>
    <p:sldId id="608" r:id="rId13"/>
    <p:sldId id="611" r:id="rId14"/>
    <p:sldId id="612" r:id="rId15"/>
    <p:sldId id="666" r:id="rId16"/>
    <p:sldId id="613" r:id="rId17"/>
    <p:sldId id="618" r:id="rId18"/>
    <p:sldId id="619" r:id="rId19"/>
    <p:sldId id="620" r:id="rId20"/>
    <p:sldId id="621" r:id="rId21"/>
    <p:sldId id="622" r:id="rId22"/>
    <p:sldId id="623" r:id="rId23"/>
    <p:sldId id="624" r:id="rId24"/>
    <p:sldId id="625" r:id="rId25"/>
    <p:sldId id="626" r:id="rId26"/>
    <p:sldId id="627" r:id="rId27"/>
    <p:sldId id="628" r:id="rId28"/>
    <p:sldId id="629" r:id="rId29"/>
    <p:sldId id="630" r:id="rId30"/>
    <p:sldId id="631" r:id="rId31"/>
    <p:sldId id="632" r:id="rId32"/>
    <p:sldId id="633" r:id="rId33"/>
    <p:sldId id="634" r:id="rId34"/>
    <p:sldId id="635" r:id="rId35"/>
    <p:sldId id="636" r:id="rId36"/>
    <p:sldId id="859" r:id="rId37"/>
    <p:sldId id="860" r:id="rId38"/>
    <p:sldId id="637" r:id="rId39"/>
    <p:sldId id="638" r:id="rId40"/>
    <p:sldId id="863" r:id="rId41"/>
    <p:sldId id="864" r:id="rId42"/>
    <p:sldId id="639" r:id="rId43"/>
    <p:sldId id="640" r:id="rId44"/>
    <p:sldId id="641" r:id="rId45"/>
    <p:sldId id="642" r:id="rId46"/>
    <p:sldId id="783" r:id="rId47"/>
    <p:sldId id="644" r:id="rId48"/>
    <p:sldId id="645" r:id="rId49"/>
    <p:sldId id="784" r:id="rId50"/>
    <p:sldId id="646" r:id="rId51"/>
    <p:sldId id="647" r:id="rId52"/>
    <p:sldId id="648" r:id="rId53"/>
    <p:sldId id="649" r:id="rId54"/>
    <p:sldId id="650" r:id="rId55"/>
    <p:sldId id="651" r:id="rId56"/>
    <p:sldId id="652" r:id="rId57"/>
    <p:sldId id="653" r:id="rId58"/>
    <p:sldId id="654" r:id="rId59"/>
    <p:sldId id="655" r:id="rId60"/>
    <p:sldId id="865" r:id="rId61"/>
    <p:sldId id="656" r:id="rId62"/>
    <p:sldId id="657" r:id="rId63"/>
    <p:sldId id="519" r:id="rId64"/>
    <p:sldId id="498" r:id="rId65"/>
    <p:sldId id="523" r:id="rId66"/>
    <p:sldId id="302" r:id="rId67"/>
    <p:sldId id="484" r:id="rId68"/>
    <p:sldId id="486" r:id="rId69"/>
    <p:sldId id="524" r:id="rId70"/>
    <p:sldId id="866" r:id="rId71"/>
    <p:sldId id="525" r:id="rId72"/>
    <p:sldId id="520" r:id="rId73"/>
    <p:sldId id="521" r:id="rId74"/>
    <p:sldId id="421" r:id="rId75"/>
    <p:sldId id="499" r:id="rId76"/>
    <p:sldId id="425" r:id="rId77"/>
    <p:sldId id="518" r:id="rId78"/>
    <p:sldId id="540" r:id="rId79"/>
    <p:sldId id="541" r:id="rId80"/>
    <p:sldId id="542" r:id="rId81"/>
    <p:sldId id="543" r:id="rId82"/>
    <p:sldId id="544" r:id="rId83"/>
    <p:sldId id="545" r:id="rId84"/>
    <p:sldId id="546" r:id="rId85"/>
    <p:sldId id="547" r:id="rId86"/>
    <p:sldId id="548" r:id="rId87"/>
    <p:sldId id="867" r:id="rId88"/>
    <p:sldId id="868" r:id="rId89"/>
    <p:sldId id="869" r:id="rId90"/>
    <p:sldId id="573" r:id="rId91"/>
    <p:sldId id="574" r:id="rId92"/>
    <p:sldId id="575" r:id="rId93"/>
    <p:sldId id="576" r:id="rId94"/>
    <p:sldId id="943" r:id="rId95"/>
    <p:sldId id="578" r:id="rId96"/>
    <p:sldId id="579" r:id="rId97"/>
    <p:sldId id="580" r:id="rId98"/>
    <p:sldId id="581" r:id="rId99"/>
    <p:sldId id="582" r:id="rId100"/>
    <p:sldId id="583" r:id="rId101"/>
    <p:sldId id="584" r:id="rId102"/>
    <p:sldId id="870" r:id="rId103"/>
    <p:sldId id="592" r:id="rId104"/>
    <p:sldId id="775" r:id="rId105"/>
    <p:sldId id="776" r:id="rId106"/>
    <p:sldId id="777" r:id="rId107"/>
    <p:sldId id="778" r:id="rId108"/>
    <p:sldId id="593" r:id="rId109"/>
    <p:sldId id="594" r:id="rId110"/>
    <p:sldId id="595" r:id="rId111"/>
    <p:sldId id="596" r:id="rId112"/>
    <p:sldId id="597" r:id="rId113"/>
    <p:sldId id="598" r:id="rId114"/>
    <p:sldId id="599" r:id="rId115"/>
    <p:sldId id="782" r:id="rId116"/>
    <p:sldId id="601" r:id="rId117"/>
    <p:sldId id="602" r:id="rId118"/>
    <p:sldId id="604" r:id="rId119"/>
  </p:sldIdLst>
  <p:sldSz cx="9144000" cy="6858000" type="screen4x3"/>
  <p:notesSz cx="6858000" cy="9144000"/>
  <p:defaultTextStyle>
    <a:defPPr>
      <a:defRPr lang="zh-CN"/>
    </a:defPPr>
    <a:lvl1pPr algn="ctr" rtl="0" fontAlgn="base">
      <a:spcBef>
        <a:spcPct val="0"/>
      </a:spcBef>
      <a:spcAft>
        <a:spcPct val="0"/>
      </a:spcAft>
      <a:defRPr sz="2400" b="1" kern="1200">
        <a:solidFill>
          <a:srgbClr val="0000FF"/>
        </a:solidFill>
        <a:latin typeface="Times New Roman" panose="02020603050405020304" pitchFamily="18" charset="0"/>
        <a:ea typeface="楷体_GB2312" pitchFamily="49" charset="-122"/>
        <a:cs typeface="+mn-cs"/>
      </a:defRPr>
    </a:lvl1pPr>
    <a:lvl2pPr marL="457200" algn="ctr" rtl="0" fontAlgn="base">
      <a:spcBef>
        <a:spcPct val="0"/>
      </a:spcBef>
      <a:spcAft>
        <a:spcPct val="0"/>
      </a:spcAft>
      <a:defRPr sz="2400" b="1" kern="1200">
        <a:solidFill>
          <a:srgbClr val="0000FF"/>
        </a:solidFill>
        <a:latin typeface="Times New Roman" panose="02020603050405020304" pitchFamily="18" charset="0"/>
        <a:ea typeface="楷体_GB2312" pitchFamily="49" charset="-122"/>
        <a:cs typeface="+mn-cs"/>
      </a:defRPr>
    </a:lvl2pPr>
    <a:lvl3pPr marL="914400" algn="ctr" rtl="0" fontAlgn="base">
      <a:spcBef>
        <a:spcPct val="0"/>
      </a:spcBef>
      <a:spcAft>
        <a:spcPct val="0"/>
      </a:spcAft>
      <a:defRPr sz="2400" b="1" kern="1200">
        <a:solidFill>
          <a:srgbClr val="0000FF"/>
        </a:solidFill>
        <a:latin typeface="Times New Roman" panose="02020603050405020304" pitchFamily="18" charset="0"/>
        <a:ea typeface="楷体_GB2312" pitchFamily="49" charset="-122"/>
        <a:cs typeface="+mn-cs"/>
      </a:defRPr>
    </a:lvl3pPr>
    <a:lvl4pPr marL="1371600" algn="ctr" rtl="0" fontAlgn="base">
      <a:spcBef>
        <a:spcPct val="0"/>
      </a:spcBef>
      <a:spcAft>
        <a:spcPct val="0"/>
      </a:spcAft>
      <a:defRPr sz="2400" b="1" kern="1200">
        <a:solidFill>
          <a:srgbClr val="0000FF"/>
        </a:solidFill>
        <a:latin typeface="Times New Roman" panose="02020603050405020304" pitchFamily="18" charset="0"/>
        <a:ea typeface="楷体_GB2312" pitchFamily="49" charset="-122"/>
        <a:cs typeface="+mn-cs"/>
      </a:defRPr>
    </a:lvl4pPr>
    <a:lvl5pPr marL="1828800" algn="ctr" rtl="0" fontAlgn="base">
      <a:spcBef>
        <a:spcPct val="0"/>
      </a:spcBef>
      <a:spcAft>
        <a:spcPct val="0"/>
      </a:spcAft>
      <a:defRPr sz="2400" b="1" kern="1200">
        <a:solidFill>
          <a:srgbClr val="0000FF"/>
        </a:solidFill>
        <a:latin typeface="Times New Roman" panose="02020603050405020304" pitchFamily="18" charset="0"/>
        <a:ea typeface="楷体_GB2312" pitchFamily="49" charset="-122"/>
        <a:cs typeface="+mn-cs"/>
      </a:defRPr>
    </a:lvl5pPr>
    <a:lvl6pPr marL="2286000" algn="l" defTabSz="914400" rtl="0" eaLnBrk="1" latinLnBrk="0" hangingPunct="1">
      <a:defRPr sz="2400" b="1" kern="1200">
        <a:solidFill>
          <a:srgbClr val="0000FF"/>
        </a:solidFill>
        <a:latin typeface="Times New Roman" panose="02020603050405020304" pitchFamily="18" charset="0"/>
        <a:ea typeface="楷体_GB2312" pitchFamily="49" charset="-122"/>
        <a:cs typeface="+mn-cs"/>
      </a:defRPr>
    </a:lvl6pPr>
    <a:lvl7pPr marL="2743200" algn="l" defTabSz="914400" rtl="0" eaLnBrk="1" latinLnBrk="0" hangingPunct="1">
      <a:defRPr sz="2400" b="1" kern="1200">
        <a:solidFill>
          <a:srgbClr val="0000FF"/>
        </a:solidFill>
        <a:latin typeface="Times New Roman" panose="02020603050405020304" pitchFamily="18" charset="0"/>
        <a:ea typeface="楷体_GB2312" pitchFamily="49" charset="-122"/>
        <a:cs typeface="+mn-cs"/>
      </a:defRPr>
    </a:lvl7pPr>
    <a:lvl8pPr marL="3200400" algn="l" defTabSz="914400" rtl="0" eaLnBrk="1" latinLnBrk="0" hangingPunct="1">
      <a:defRPr sz="2400" b="1" kern="1200">
        <a:solidFill>
          <a:srgbClr val="0000FF"/>
        </a:solidFill>
        <a:latin typeface="Times New Roman" panose="02020603050405020304" pitchFamily="18" charset="0"/>
        <a:ea typeface="楷体_GB2312" pitchFamily="49" charset="-122"/>
        <a:cs typeface="+mn-cs"/>
      </a:defRPr>
    </a:lvl8pPr>
    <a:lvl9pPr marL="3657600" algn="l" defTabSz="914400" rtl="0" eaLnBrk="1" latinLnBrk="0" hangingPunct="1">
      <a:defRPr sz="2400" b="1" kern="1200">
        <a:solidFill>
          <a:srgbClr val="0000FF"/>
        </a:solidFill>
        <a:latin typeface="Times New Roman" panose="02020603050405020304" pitchFamily="18" charset="0"/>
        <a:ea typeface="楷体_GB2312" pitchFamily="49"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0000"/>
    <a:srgbClr val="000000"/>
    <a:srgbClr val="339933"/>
    <a:srgbClr val="FF00FF"/>
    <a:srgbClr val="0000FF"/>
    <a:srgbClr val="FF3300"/>
    <a:srgbClr val="006600"/>
    <a:srgbClr val="33CC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459" autoAdjust="0"/>
    <p:restoredTop sz="89442" autoAdjust="0"/>
  </p:normalViewPr>
  <p:slideViewPr>
    <p:cSldViewPr>
      <p:cViewPr varScale="1">
        <p:scale>
          <a:sx n="64" d="100"/>
          <a:sy n="64" d="100"/>
        </p:scale>
        <p:origin x="1404" y="72"/>
      </p:cViewPr>
      <p:guideLst>
        <p:guide orient="horz" pos="2198"/>
        <p:guide pos="451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4400"/>
    </p:cViewPr>
  </p:sorter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4.xml"/><Relationship Id="rId98" Type="http://schemas.openxmlformats.org/officeDocument/2006/relationships/slide" Target="slides/slide93.xml"/><Relationship Id="rId97" Type="http://schemas.openxmlformats.org/officeDocument/2006/relationships/slide" Target="slides/slide92.xml"/><Relationship Id="rId96" Type="http://schemas.openxmlformats.org/officeDocument/2006/relationships/slide" Target="slides/slide91.xml"/><Relationship Id="rId95" Type="http://schemas.openxmlformats.org/officeDocument/2006/relationships/slide" Target="slides/slide90.xml"/><Relationship Id="rId94" Type="http://schemas.openxmlformats.org/officeDocument/2006/relationships/slide" Target="slides/slide89.xml"/><Relationship Id="rId93" Type="http://schemas.openxmlformats.org/officeDocument/2006/relationships/slide" Target="slides/slide88.xml"/><Relationship Id="rId92" Type="http://schemas.openxmlformats.org/officeDocument/2006/relationships/slide" Target="slides/slide87.xml"/><Relationship Id="rId91" Type="http://schemas.openxmlformats.org/officeDocument/2006/relationships/slide" Target="slides/slide86.xml"/><Relationship Id="rId90" Type="http://schemas.openxmlformats.org/officeDocument/2006/relationships/slide" Target="slides/slide85.xml"/><Relationship Id="rId9" Type="http://schemas.openxmlformats.org/officeDocument/2006/relationships/slide" Target="slides/slide4.xml"/><Relationship Id="rId89" Type="http://schemas.openxmlformats.org/officeDocument/2006/relationships/slide" Target="slides/slide84.xml"/><Relationship Id="rId88" Type="http://schemas.openxmlformats.org/officeDocument/2006/relationships/slide" Target="slides/slide83.xml"/><Relationship Id="rId87" Type="http://schemas.openxmlformats.org/officeDocument/2006/relationships/slide" Target="slides/slide82.xml"/><Relationship Id="rId86" Type="http://schemas.openxmlformats.org/officeDocument/2006/relationships/slide" Target="slides/slide81.xml"/><Relationship Id="rId85" Type="http://schemas.openxmlformats.org/officeDocument/2006/relationships/slide" Target="slides/slide80.xml"/><Relationship Id="rId84" Type="http://schemas.openxmlformats.org/officeDocument/2006/relationships/slide" Target="slides/slide79.xml"/><Relationship Id="rId83" Type="http://schemas.openxmlformats.org/officeDocument/2006/relationships/slide" Target="slides/slide78.xml"/><Relationship Id="rId82" Type="http://schemas.openxmlformats.org/officeDocument/2006/relationships/slide" Target="slides/slide77.xml"/><Relationship Id="rId81" Type="http://schemas.openxmlformats.org/officeDocument/2006/relationships/slide" Target="slides/slide76.xml"/><Relationship Id="rId80" Type="http://schemas.openxmlformats.org/officeDocument/2006/relationships/slide" Target="slides/slide75.xml"/><Relationship Id="rId8" Type="http://schemas.openxmlformats.org/officeDocument/2006/relationships/slide" Target="slides/slide3.xml"/><Relationship Id="rId79" Type="http://schemas.openxmlformats.org/officeDocument/2006/relationships/slide" Target="slides/slide74.xml"/><Relationship Id="rId78" Type="http://schemas.openxmlformats.org/officeDocument/2006/relationships/slide" Target="slides/slide73.xml"/><Relationship Id="rId77" Type="http://schemas.openxmlformats.org/officeDocument/2006/relationships/slide" Target="slides/slide72.xml"/><Relationship Id="rId76" Type="http://schemas.openxmlformats.org/officeDocument/2006/relationships/slide" Target="slides/slide71.xml"/><Relationship Id="rId75" Type="http://schemas.openxmlformats.org/officeDocument/2006/relationships/slide" Target="slides/slide70.xml"/><Relationship Id="rId74" Type="http://schemas.openxmlformats.org/officeDocument/2006/relationships/slide" Target="slides/slide69.xml"/><Relationship Id="rId73" Type="http://schemas.openxmlformats.org/officeDocument/2006/relationships/slide" Target="slides/slide68.xml"/><Relationship Id="rId72" Type="http://schemas.openxmlformats.org/officeDocument/2006/relationships/slide" Target="slides/slide67.xml"/><Relationship Id="rId71" Type="http://schemas.openxmlformats.org/officeDocument/2006/relationships/slide" Target="slides/slide66.xml"/><Relationship Id="rId70" Type="http://schemas.openxmlformats.org/officeDocument/2006/relationships/slide" Target="slides/slide65.xml"/><Relationship Id="rId7" Type="http://schemas.openxmlformats.org/officeDocument/2006/relationships/slide" Target="slides/slide2.xml"/><Relationship Id="rId69" Type="http://schemas.openxmlformats.org/officeDocument/2006/relationships/slide" Target="slides/slide64.xml"/><Relationship Id="rId68" Type="http://schemas.openxmlformats.org/officeDocument/2006/relationships/slide" Target="slides/slide63.xml"/><Relationship Id="rId67" Type="http://schemas.openxmlformats.org/officeDocument/2006/relationships/slide" Target="slides/slide62.xml"/><Relationship Id="rId66" Type="http://schemas.openxmlformats.org/officeDocument/2006/relationships/slide" Target="slides/slide61.xml"/><Relationship Id="rId65" Type="http://schemas.openxmlformats.org/officeDocument/2006/relationships/slide" Target="slides/slide60.xml"/><Relationship Id="rId64" Type="http://schemas.openxmlformats.org/officeDocument/2006/relationships/slide" Target="slides/slide59.xml"/><Relationship Id="rId63" Type="http://schemas.openxmlformats.org/officeDocument/2006/relationships/slide" Target="slides/slide58.xml"/><Relationship Id="rId62" Type="http://schemas.openxmlformats.org/officeDocument/2006/relationships/slide" Target="slides/slide57.xml"/><Relationship Id="rId61" Type="http://schemas.openxmlformats.org/officeDocument/2006/relationships/slide" Target="slides/slide56.xml"/><Relationship Id="rId60" Type="http://schemas.openxmlformats.org/officeDocument/2006/relationships/slide" Target="slides/slide55.xml"/><Relationship Id="rId6" Type="http://schemas.openxmlformats.org/officeDocument/2006/relationships/notesMaster" Target="notesMasters/notesMaster1.xml"/><Relationship Id="rId59" Type="http://schemas.openxmlformats.org/officeDocument/2006/relationships/slide" Target="slides/slide54.xml"/><Relationship Id="rId58" Type="http://schemas.openxmlformats.org/officeDocument/2006/relationships/slide" Target="slides/slide53.xml"/><Relationship Id="rId57" Type="http://schemas.openxmlformats.org/officeDocument/2006/relationships/slide" Target="slides/slide52.xml"/><Relationship Id="rId56" Type="http://schemas.openxmlformats.org/officeDocument/2006/relationships/slide" Target="slides/slide51.xml"/><Relationship Id="rId55" Type="http://schemas.openxmlformats.org/officeDocument/2006/relationships/slide" Target="slides/slide50.xml"/><Relationship Id="rId54" Type="http://schemas.openxmlformats.org/officeDocument/2006/relationships/slide" Target="slides/slide49.xml"/><Relationship Id="rId53" Type="http://schemas.openxmlformats.org/officeDocument/2006/relationships/slide" Target="slides/slide48.xml"/><Relationship Id="rId52" Type="http://schemas.openxmlformats.org/officeDocument/2006/relationships/slide" Target="slides/slide47.xml"/><Relationship Id="rId51" Type="http://schemas.openxmlformats.org/officeDocument/2006/relationships/slide" Target="slides/slide46.xml"/><Relationship Id="rId50" Type="http://schemas.openxmlformats.org/officeDocument/2006/relationships/slide" Target="slides/slide45.xml"/><Relationship Id="rId5" Type="http://schemas.openxmlformats.org/officeDocument/2006/relationships/slide" Target="slides/slide1.xml"/><Relationship Id="rId49" Type="http://schemas.openxmlformats.org/officeDocument/2006/relationships/slide" Target="slides/slide44.xml"/><Relationship Id="rId48" Type="http://schemas.openxmlformats.org/officeDocument/2006/relationships/slide" Target="slides/slide43.xml"/><Relationship Id="rId47" Type="http://schemas.openxmlformats.org/officeDocument/2006/relationships/slide" Target="slides/slide42.xml"/><Relationship Id="rId46" Type="http://schemas.openxmlformats.org/officeDocument/2006/relationships/slide" Target="slides/slide41.xml"/><Relationship Id="rId45" Type="http://schemas.openxmlformats.org/officeDocument/2006/relationships/slide" Target="slides/slide40.xml"/><Relationship Id="rId44" Type="http://schemas.openxmlformats.org/officeDocument/2006/relationships/slide" Target="slides/slide39.xml"/><Relationship Id="rId43" Type="http://schemas.openxmlformats.org/officeDocument/2006/relationships/slide" Target="slides/slide38.xml"/><Relationship Id="rId42" Type="http://schemas.openxmlformats.org/officeDocument/2006/relationships/slide" Target="slides/slide37.xml"/><Relationship Id="rId41" Type="http://schemas.openxmlformats.org/officeDocument/2006/relationships/slide" Target="slides/slide36.xml"/><Relationship Id="rId40" Type="http://schemas.openxmlformats.org/officeDocument/2006/relationships/slide" Target="slides/slide35.xml"/><Relationship Id="rId4" Type="http://schemas.openxmlformats.org/officeDocument/2006/relationships/slideMaster" Target="slideMasters/slideMaster3.xml"/><Relationship Id="rId39" Type="http://schemas.openxmlformats.org/officeDocument/2006/relationships/slide" Target="slides/slide34.xml"/><Relationship Id="rId38" Type="http://schemas.openxmlformats.org/officeDocument/2006/relationships/slide" Target="slides/slide33.xml"/><Relationship Id="rId37" Type="http://schemas.openxmlformats.org/officeDocument/2006/relationships/slide" Target="slides/slide32.xml"/><Relationship Id="rId36" Type="http://schemas.openxmlformats.org/officeDocument/2006/relationships/slide" Target="slides/slide31.xml"/><Relationship Id="rId35" Type="http://schemas.openxmlformats.org/officeDocument/2006/relationships/slide" Target="slides/slide30.xml"/><Relationship Id="rId34" Type="http://schemas.openxmlformats.org/officeDocument/2006/relationships/slide" Target="slides/slide29.xml"/><Relationship Id="rId33" Type="http://schemas.openxmlformats.org/officeDocument/2006/relationships/slide" Target="slides/slide28.xml"/><Relationship Id="rId32" Type="http://schemas.openxmlformats.org/officeDocument/2006/relationships/slide" Target="slides/slide27.xml"/><Relationship Id="rId31" Type="http://schemas.openxmlformats.org/officeDocument/2006/relationships/slide" Target="slides/slide26.xml"/><Relationship Id="rId30" Type="http://schemas.openxmlformats.org/officeDocument/2006/relationships/slide" Target="slides/slide25.xml"/><Relationship Id="rId3" Type="http://schemas.openxmlformats.org/officeDocument/2006/relationships/slideMaster" Target="slideMasters/slideMaster2.xml"/><Relationship Id="rId29" Type="http://schemas.openxmlformats.org/officeDocument/2006/relationships/slide" Target="slides/slide24.xml"/><Relationship Id="rId28" Type="http://schemas.openxmlformats.org/officeDocument/2006/relationships/slide" Target="slides/slide23.xml"/><Relationship Id="rId27" Type="http://schemas.openxmlformats.org/officeDocument/2006/relationships/slide" Target="slides/slide22.xml"/><Relationship Id="rId26" Type="http://schemas.openxmlformats.org/officeDocument/2006/relationships/slide" Target="slides/slide21.xml"/><Relationship Id="rId25" Type="http://schemas.openxmlformats.org/officeDocument/2006/relationships/slide" Target="slides/slide20.xml"/><Relationship Id="rId24" Type="http://schemas.openxmlformats.org/officeDocument/2006/relationships/slide" Target="slides/slide19.xml"/><Relationship Id="rId23" Type="http://schemas.openxmlformats.org/officeDocument/2006/relationships/slide" Target="slides/slide18.xml"/><Relationship Id="rId22" Type="http://schemas.openxmlformats.org/officeDocument/2006/relationships/slide" Target="slides/slide17.xml"/><Relationship Id="rId21" Type="http://schemas.openxmlformats.org/officeDocument/2006/relationships/slide" Target="slides/slide16.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2" Type="http://schemas.openxmlformats.org/officeDocument/2006/relationships/tableStyles" Target="tableStyles.xml"/><Relationship Id="rId121" Type="http://schemas.openxmlformats.org/officeDocument/2006/relationships/viewProps" Target="viewProps.xml"/><Relationship Id="rId120" Type="http://schemas.openxmlformats.org/officeDocument/2006/relationships/presProps" Target="presProps.xml"/><Relationship Id="rId12" Type="http://schemas.openxmlformats.org/officeDocument/2006/relationships/slide" Target="slides/slide7.xml"/><Relationship Id="rId119" Type="http://schemas.openxmlformats.org/officeDocument/2006/relationships/slide" Target="slides/slide114.xml"/><Relationship Id="rId118" Type="http://schemas.openxmlformats.org/officeDocument/2006/relationships/slide" Target="slides/slide113.xml"/><Relationship Id="rId117" Type="http://schemas.openxmlformats.org/officeDocument/2006/relationships/slide" Target="slides/slide112.xml"/><Relationship Id="rId116" Type="http://schemas.openxmlformats.org/officeDocument/2006/relationships/slide" Target="slides/slide111.xml"/><Relationship Id="rId115" Type="http://schemas.openxmlformats.org/officeDocument/2006/relationships/slide" Target="slides/slide110.xml"/><Relationship Id="rId114" Type="http://schemas.openxmlformats.org/officeDocument/2006/relationships/slide" Target="slides/slide109.xml"/><Relationship Id="rId113" Type="http://schemas.openxmlformats.org/officeDocument/2006/relationships/slide" Target="slides/slide108.xml"/><Relationship Id="rId112" Type="http://schemas.openxmlformats.org/officeDocument/2006/relationships/slide" Target="slides/slide107.xml"/><Relationship Id="rId111" Type="http://schemas.openxmlformats.org/officeDocument/2006/relationships/slide" Target="slides/slide106.xml"/><Relationship Id="rId110" Type="http://schemas.openxmlformats.org/officeDocument/2006/relationships/slide" Target="slides/slide105.xml"/><Relationship Id="rId11" Type="http://schemas.openxmlformats.org/officeDocument/2006/relationships/slide" Target="slides/slide6.xml"/><Relationship Id="rId109" Type="http://schemas.openxmlformats.org/officeDocument/2006/relationships/slide" Target="slides/slide104.xml"/><Relationship Id="rId108" Type="http://schemas.openxmlformats.org/officeDocument/2006/relationships/slide" Target="slides/slide103.xml"/><Relationship Id="rId107" Type="http://schemas.openxmlformats.org/officeDocument/2006/relationships/slide" Target="slides/slide102.xml"/><Relationship Id="rId106" Type="http://schemas.openxmlformats.org/officeDocument/2006/relationships/slide" Target="slides/slide101.xml"/><Relationship Id="rId105" Type="http://schemas.openxmlformats.org/officeDocument/2006/relationships/slide" Target="slides/slide100.xml"/><Relationship Id="rId104" Type="http://schemas.openxmlformats.org/officeDocument/2006/relationships/slide" Target="slides/slide99.xml"/><Relationship Id="rId103" Type="http://schemas.openxmlformats.org/officeDocument/2006/relationships/slide" Target="slides/slide98.xml"/><Relationship Id="rId102" Type="http://schemas.openxmlformats.org/officeDocument/2006/relationships/slide" Target="slides/slide97.xml"/><Relationship Id="rId101" Type="http://schemas.openxmlformats.org/officeDocument/2006/relationships/slide" Target="slides/slide96.xml"/><Relationship Id="rId100" Type="http://schemas.openxmlformats.org/officeDocument/2006/relationships/slide" Target="slides/slide95.xml"/><Relationship Id="rId10" Type="http://schemas.openxmlformats.org/officeDocument/2006/relationships/slide" Target="slides/slide5.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511C857-FCB3-44AD-8FD7-A767267E7396}"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B56085A-D03B-4BA8-B349-8A4DE339B539}"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txBox="1">
            <a:spLocks noGrp="1"/>
          </p:cNvSpPr>
          <p:nvPr>
            <p:ph type="sldNum" sz="quarter"/>
          </p:nvPr>
        </p:nvSpPr>
        <p:spPr>
          <a:xfrm>
            <a:off x="3886200" y="8686800"/>
            <a:ext cx="2971800" cy="457200"/>
          </a:xfrm>
          <a:prstGeom prst="rect">
            <a:avLst/>
          </a:prstGeom>
          <a:noFill/>
          <a:ln w="9525">
            <a:noFill/>
          </a:ln>
        </p:spPr>
        <p:txBody>
          <a:bodyPr anchor="b"/>
          <a:lstStyle/>
          <a:p>
            <a:pPr lvl="0" algn="r" eaLnBrk="1" hangingPunct="1">
              <a:spcBef>
                <a:spcPct val="0"/>
              </a:spcBef>
            </a:pPr>
            <a:fld id="{9A0DB2DC-4C9A-4742-B13C-FB6460FD3503}" type="slidenum">
              <a:rPr lang="zh-CN" altLang="en-US" dirty="0">
                <a:solidFill>
                  <a:srgbClr val="000000"/>
                </a:solidFill>
                <a:latin typeface="Arial" panose="020B0604020202020204" pitchFamily="34" charset="0"/>
              </a:rPr>
            </a:fld>
            <a:endParaRPr lang="zh-CN" altLang="en-US" dirty="0">
              <a:solidFill>
                <a:srgbClr val="000000"/>
              </a:solidFill>
              <a:latin typeface="Arial" panose="020B0604020202020204" pitchFamily="34" charset="0"/>
            </a:endParaRPr>
          </a:p>
        </p:txBody>
      </p:sp>
      <p:sp>
        <p:nvSpPr>
          <p:cNvPr id="21507" name="Rectangle 2"/>
          <p:cNvSpPr>
            <a:spLocks noGrp="1" noRot="1" noChangeAspect="1" noTextEdit="1"/>
          </p:cNvSpPr>
          <p:nvPr>
            <p:ph type="sldImg"/>
          </p:nvPr>
        </p:nvSpPr>
        <p:spPr/>
      </p:sp>
      <p:sp>
        <p:nvSpPr>
          <p:cNvPr id="21508" name="Rectangle 3"/>
          <p:cNvSpPr>
            <a:spLocks noGrp="1"/>
          </p:cNvSpPr>
          <p:nvPr>
            <p:ph type="body" idx="1"/>
          </p:nvPr>
        </p:nvSpPr>
        <p:spPr/>
        <p:txBody>
          <a:bodyPr wrap="square" lIns="91440" tIns="45720" rIns="91440" bIns="45720" anchor="t"/>
          <a:lstStyle/>
          <a:p>
            <a:pPr lvl="0" eaLnBrk="1" hangingPunct="1"/>
            <a:endParaRPr lang="zh-CN" altLang="en-US" dirty="0">
              <a:latin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CA8C1A40-83A1-49D1-BF1B-B3BEC23E6C99}" type="slidenum">
              <a:rPr lang="en-US" altLang="zh-CN"/>
            </a:fld>
            <a:endParaRPr lang="en-US" altLang="zh-CN"/>
          </a:p>
        </p:txBody>
      </p:sp>
      <p:sp>
        <p:nvSpPr>
          <p:cNvPr id="219138" name="Rectangle 2"/>
          <p:cNvSpPr>
            <a:spLocks noGrp="1" noRot="1" noChangeAspect="1" noChangeArrowheads="1" noTextEdit="1"/>
          </p:cNvSpPr>
          <p:nvPr>
            <p:ph type="sldImg"/>
          </p:nvPr>
        </p:nvSpPr>
        <p:spPr>
          <a:xfrm>
            <a:off x="1143000" y="685800"/>
            <a:ext cx="4572000" cy="3429000"/>
          </a:xfrm>
        </p:spPr>
      </p:sp>
      <p:sp>
        <p:nvSpPr>
          <p:cNvPr id="2191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6836A47-F2A7-406E-887D-DAE0E45A0A36}" type="slidenum">
              <a:rPr lang="en-US" altLang="zh-CN" smtClean="0"/>
            </a:fld>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6836A47-F2A7-406E-887D-DAE0E45A0A36}" type="slidenum">
              <a:rPr lang="en-US" altLang="zh-CN" smtClean="0"/>
            </a:fld>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6836A47-F2A7-406E-887D-DAE0E45A0A36}" type="slidenum">
              <a:rPr lang="en-US" altLang="zh-CN" smtClean="0"/>
            </a:fld>
            <a:endParaRPr lang="en-US"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CA8C1A40-83A1-49D1-BF1B-B3BEC23E6C99}" type="slidenum">
              <a:rPr lang="en-US" altLang="zh-CN"/>
            </a:fld>
            <a:endParaRPr lang="en-US" altLang="zh-CN"/>
          </a:p>
        </p:txBody>
      </p:sp>
      <p:sp>
        <p:nvSpPr>
          <p:cNvPr id="219138" name="Rectangle 2"/>
          <p:cNvSpPr>
            <a:spLocks noGrp="1" noRot="1" noChangeAspect="1" noChangeArrowheads="1" noTextEdit="1"/>
          </p:cNvSpPr>
          <p:nvPr>
            <p:ph type="sldImg"/>
          </p:nvPr>
        </p:nvSpPr>
        <p:spPr>
          <a:xfrm>
            <a:off x="1143000" y="685800"/>
            <a:ext cx="4572000" cy="3429000"/>
          </a:xfrm>
        </p:spPr>
      </p:sp>
      <p:sp>
        <p:nvSpPr>
          <p:cNvPr id="2191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6836A47-F2A7-406E-887D-DAE0E45A0A36}" type="slidenum">
              <a:rPr lang="en-US" altLang="zh-CN" smtClean="0"/>
            </a:fld>
            <a:endParaRPr lang="en-US"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6836A47-F2A7-406E-887D-DAE0E45A0A36}" type="slidenum">
              <a:rPr lang="en-US" altLang="zh-CN" smtClean="0"/>
            </a:fld>
            <a:endParaRPr lang="en-US"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CA8C1A40-83A1-49D1-BF1B-B3BEC23E6C99}" type="slidenum">
              <a:rPr lang="en-US" altLang="zh-CN"/>
            </a:fld>
            <a:endParaRPr lang="en-US" altLang="zh-CN"/>
          </a:p>
        </p:txBody>
      </p:sp>
      <p:sp>
        <p:nvSpPr>
          <p:cNvPr id="219138" name="Rectangle 2"/>
          <p:cNvSpPr>
            <a:spLocks noGrp="1" noRot="1" noChangeAspect="1" noChangeArrowheads="1" noTextEdit="1"/>
          </p:cNvSpPr>
          <p:nvPr>
            <p:ph type="sldImg"/>
          </p:nvPr>
        </p:nvSpPr>
        <p:spPr>
          <a:xfrm>
            <a:off x="1143000" y="685800"/>
            <a:ext cx="4572000" cy="3429000"/>
          </a:xfrm>
        </p:spPr>
      </p:sp>
      <p:sp>
        <p:nvSpPr>
          <p:cNvPr id="2191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CA8C1A40-83A1-49D1-BF1B-B3BEC23E6C99}" type="slidenum">
              <a:rPr lang="en-US" altLang="zh-CN"/>
            </a:fld>
            <a:endParaRPr lang="en-US" altLang="zh-CN"/>
          </a:p>
        </p:txBody>
      </p:sp>
      <p:sp>
        <p:nvSpPr>
          <p:cNvPr id="219138" name="Rectangle 2"/>
          <p:cNvSpPr>
            <a:spLocks noGrp="1" noRot="1" noChangeAspect="1" noChangeArrowheads="1" noTextEdit="1"/>
          </p:cNvSpPr>
          <p:nvPr>
            <p:ph type="sldImg"/>
          </p:nvPr>
        </p:nvSpPr>
        <p:spPr>
          <a:xfrm>
            <a:off x="1143000" y="685800"/>
            <a:ext cx="4572000" cy="3429000"/>
          </a:xfrm>
        </p:spPr>
      </p:sp>
      <p:sp>
        <p:nvSpPr>
          <p:cNvPr id="2191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Slide Image Placeholder 1"/>
          <p:cNvSpPr>
            <a:spLocks noGrp="1" noRot="1" noChangeAspect="1" noTextEdit="1"/>
          </p:cNvSpPr>
          <p:nvPr>
            <p:ph type="sldImg"/>
          </p:nvPr>
        </p:nvSpPr>
        <p:spPr/>
      </p:sp>
      <p:sp>
        <p:nvSpPr>
          <p:cNvPr id="163843" name="Notes Placeholder 2"/>
          <p:cNvSpPr>
            <a:spLocks noGrp="1"/>
          </p:cNvSpPr>
          <p:nvPr>
            <p:ph type="body" idx="1"/>
          </p:nvPr>
        </p:nvSpPr>
        <p:spPr/>
        <p:txBody>
          <a:bodyPr wrap="square" lIns="91440" tIns="45720" rIns="91440" bIns="45720" anchor="t"/>
          <a:lstStyle/>
          <a:p>
            <a:pPr lvl="0"/>
            <a:endParaRPr lang="en-US" altLang="zh-CN" dirty="0"/>
          </a:p>
        </p:txBody>
      </p:sp>
      <p:sp>
        <p:nvSpPr>
          <p:cNvPr id="163844" name="Slide Number Placeholder 3"/>
          <p:cNvSpPr txBox="1">
            <a:spLocks noGrp="1"/>
          </p:cNvSpPr>
          <p:nvPr>
            <p:ph type="sldNum" sz="quarter"/>
          </p:nvPr>
        </p:nvSpPr>
        <p:spPr>
          <a:xfrm>
            <a:off x="3886200" y="8686800"/>
            <a:ext cx="2971800" cy="457200"/>
          </a:xfrm>
          <a:prstGeom prst="rect">
            <a:avLst/>
          </a:prstGeom>
          <a:noFill/>
          <a:ln w="9525">
            <a:noFill/>
          </a:ln>
        </p:spPr>
        <p:txBody>
          <a:bodyPr anchor="b"/>
          <a:lstStyle/>
          <a:p>
            <a:pPr lvl="0" algn="r" eaLnBrk="1" hangingPunct="1">
              <a:spcBef>
                <a:spcPct val="0"/>
              </a:spcBef>
            </a:pPr>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139C3474-7505-464E-B6B1-E80EE52127B8}" type="slidenum">
              <a:rPr lang="en-US" altLang="zh-CN"/>
            </a:fld>
            <a:endParaRPr lang="en-US" altLang="zh-CN"/>
          </a:p>
        </p:txBody>
      </p:sp>
      <p:sp>
        <p:nvSpPr>
          <p:cNvPr id="268290" name="Rectangle 2"/>
          <p:cNvSpPr>
            <a:spLocks noGrp="1" noRot="1" noChangeAspect="1" noChangeArrowheads="1" noTextEdit="1"/>
          </p:cNvSpPr>
          <p:nvPr>
            <p:ph type="sldImg"/>
          </p:nvPr>
        </p:nvSpPr>
        <p:spPr/>
      </p:sp>
      <p:sp>
        <p:nvSpPr>
          <p:cNvPr id="26829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2F090005-2B6E-4130-AA36-77404CAEAB74}"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CA8C1A40-83A1-49D1-BF1B-B3BEC23E6C99}" type="slidenum">
              <a:rPr lang="en-US" altLang="zh-CN"/>
            </a:fld>
            <a:endParaRPr lang="en-US" altLang="zh-CN"/>
          </a:p>
        </p:txBody>
      </p:sp>
      <p:sp>
        <p:nvSpPr>
          <p:cNvPr id="219138" name="Rectangle 2"/>
          <p:cNvSpPr>
            <a:spLocks noGrp="1" noRot="1" noChangeAspect="1" noChangeArrowheads="1" noTextEdit="1"/>
          </p:cNvSpPr>
          <p:nvPr>
            <p:ph type="sldImg"/>
          </p:nvPr>
        </p:nvSpPr>
        <p:spPr>
          <a:xfrm>
            <a:off x="1143000" y="685800"/>
            <a:ext cx="4572000" cy="3429000"/>
          </a:xfrm>
        </p:spPr>
      </p:sp>
      <p:sp>
        <p:nvSpPr>
          <p:cNvPr id="2191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CA8C1A40-83A1-49D1-BF1B-B3BEC23E6C99}" type="slidenum">
              <a:rPr lang="en-US" altLang="zh-CN"/>
            </a:fld>
            <a:endParaRPr lang="en-US" altLang="zh-CN"/>
          </a:p>
        </p:txBody>
      </p:sp>
      <p:sp>
        <p:nvSpPr>
          <p:cNvPr id="219138" name="Rectangle 2"/>
          <p:cNvSpPr>
            <a:spLocks noGrp="1" noRot="1" noChangeAspect="1" noChangeArrowheads="1" noTextEdit="1"/>
          </p:cNvSpPr>
          <p:nvPr>
            <p:ph type="sldImg"/>
          </p:nvPr>
        </p:nvSpPr>
        <p:spPr>
          <a:xfrm>
            <a:off x="1143000" y="685800"/>
            <a:ext cx="4572000" cy="3429000"/>
          </a:xfrm>
        </p:spPr>
      </p:sp>
      <p:sp>
        <p:nvSpPr>
          <p:cNvPr id="2191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CA8C1A40-83A1-49D1-BF1B-B3BEC23E6C99}" type="slidenum">
              <a:rPr lang="en-US" altLang="zh-CN"/>
            </a:fld>
            <a:endParaRPr lang="en-US" altLang="zh-CN"/>
          </a:p>
        </p:txBody>
      </p:sp>
      <p:sp>
        <p:nvSpPr>
          <p:cNvPr id="219138" name="Rectangle 2"/>
          <p:cNvSpPr>
            <a:spLocks noGrp="1" noRot="1" noChangeAspect="1" noChangeArrowheads="1" noTextEdit="1"/>
          </p:cNvSpPr>
          <p:nvPr>
            <p:ph type="sldImg"/>
          </p:nvPr>
        </p:nvSpPr>
        <p:spPr>
          <a:xfrm>
            <a:off x="1143000" y="685800"/>
            <a:ext cx="4572000" cy="3429000"/>
          </a:xfrm>
        </p:spPr>
      </p:sp>
      <p:sp>
        <p:nvSpPr>
          <p:cNvPr id="2191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CA8C1A40-83A1-49D1-BF1B-B3BEC23E6C99}" type="slidenum">
              <a:rPr lang="en-US" altLang="zh-CN"/>
            </a:fld>
            <a:endParaRPr lang="en-US" altLang="zh-CN"/>
          </a:p>
        </p:txBody>
      </p:sp>
      <p:sp>
        <p:nvSpPr>
          <p:cNvPr id="219138" name="Rectangle 2"/>
          <p:cNvSpPr>
            <a:spLocks noGrp="1" noRot="1" noChangeAspect="1" noChangeArrowheads="1" noTextEdit="1"/>
          </p:cNvSpPr>
          <p:nvPr>
            <p:ph type="sldImg"/>
          </p:nvPr>
        </p:nvSpPr>
        <p:spPr>
          <a:xfrm>
            <a:off x="1143000" y="685800"/>
            <a:ext cx="4572000" cy="3429000"/>
          </a:xfrm>
        </p:spPr>
      </p:sp>
      <p:sp>
        <p:nvSpPr>
          <p:cNvPr id="2191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CA8C1A40-83A1-49D1-BF1B-B3BEC23E6C99}" type="slidenum">
              <a:rPr lang="en-US" altLang="zh-CN"/>
            </a:fld>
            <a:endParaRPr lang="en-US" altLang="zh-CN"/>
          </a:p>
        </p:txBody>
      </p:sp>
      <p:sp>
        <p:nvSpPr>
          <p:cNvPr id="219138" name="Rectangle 2"/>
          <p:cNvSpPr>
            <a:spLocks noGrp="1" noRot="1" noChangeAspect="1" noChangeArrowheads="1" noTextEdit="1"/>
          </p:cNvSpPr>
          <p:nvPr>
            <p:ph type="sldImg"/>
          </p:nvPr>
        </p:nvSpPr>
        <p:spPr>
          <a:xfrm>
            <a:off x="1143000" y="685800"/>
            <a:ext cx="4572000" cy="3429000"/>
          </a:xfrm>
        </p:spPr>
      </p:sp>
      <p:sp>
        <p:nvSpPr>
          <p:cNvPr id="219139" name="Rectangle 3"/>
          <p:cNvSpPr>
            <a:spLocks noGrp="1" noChangeArrowheads="1"/>
          </p:cNvSpPr>
          <p:nvPr>
            <p:ph type="body" idx="1"/>
          </p:nvPr>
        </p:nvSpPr>
        <p:spPr/>
        <p:txBody>
          <a:bodyPr/>
          <a:lstStyle/>
          <a:p>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9" Type="http://schemas.openxmlformats.org/officeDocument/2006/relationships/vmlDrawing" Target="../drawings/vmlDrawing1.vml"/><Relationship Id="rId8" Type="http://schemas.openxmlformats.org/officeDocument/2006/relationships/image" Target="../media/image4.png"/><Relationship Id="rId7" Type="http://schemas.openxmlformats.org/officeDocument/2006/relationships/image" Target="../media/image3.png"/><Relationship Id="rId6" Type="http://schemas.openxmlformats.org/officeDocument/2006/relationships/oleObject" Target="../embeddings/oleObject3.bin"/><Relationship Id="rId5" Type="http://schemas.openxmlformats.org/officeDocument/2006/relationships/image" Target="../media/image2.png"/><Relationship Id="rId4" Type="http://schemas.openxmlformats.org/officeDocument/2006/relationships/oleObject" Target="../embeddings/oleObject2.bin"/><Relationship Id="rId3" Type="http://schemas.openxmlformats.org/officeDocument/2006/relationships/image" Target="../media/image1.png"/><Relationship Id="rId2" Type="http://schemas.openxmlformats.org/officeDocument/2006/relationships/oleObject" Target="../embeddings/oleObject1.bin"/><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948954CA-4A17-4199-94A3-6AFD04076861}" type="slidenum">
              <a:rPr lang="en-US" altLang="zh-CN"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D6764BC1-B3FB-4C54-8B12-82C4E9A80A61}" type="slidenum">
              <a:rPr lang="en-US" altLang="zh-CN" smtClean="0"/>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DB07E10C-1207-4021-BB37-1EFBC768E723}" type="slidenum">
              <a:rPr lang="en-US" altLang="zh-CN" smtClean="0"/>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solidFill>
          <a:schemeClr val="bg1"/>
        </a:solidFill>
        <a:effectLst/>
      </p:bgPr>
    </p:bg>
    <p:spTree>
      <p:nvGrpSpPr>
        <p:cNvPr id="1" name=""/>
        <p:cNvGrpSpPr/>
        <p:nvPr/>
      </p:nvGrpSpPr>
      <p:grpSpPr>
        <a:xfrm>
          <a:off x="0" y="0"/>
          <a:ext cx="0" cy="0"/>
          <a:chOff x="0" y="0"/>
          <a:chExt cx="0" cy="0"/>
        </a:xfrm>
      </p:grpSpPr>
      <p:sp>
        <p:nvSpPr>
          <p:cNvPr id="13" name="Rectangle 38"/>
          <p:cNvSpPr>
            <a:spLocks noChangeArrowheads="1"/>
          </p:cNvSpPr>
          <p:nvPr/>
        </p:nvSpPr>
        <p:spPr bwMode="gray">
          <a:xfrm>
            <a:off x="0" y="2971800"/>
            <a:ext cx="7086600" cy="457200"/>
          </a:xfrm>
          <a:prstGeom prst="rect">
            <a:avLst/>
          </a:prstGeom>
          <a:solidFill>
            <a:schemeClr val="tx1"/>
          </a:solidFill>
          <a:ln w="9525">
            <a:noFill/>
            <a:miter lim="800000"/>
          </a:ln>
          <a:effec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4" name="Rectangle 39"/>
          <p:cNvSpPr>
            <a:spLocks noChangeArrowheads="1"/>
          </p:cNvSpPr>
          <p:nvPr/>
        </p:nvSpPr>
        <p:spPr bwMode="ltGray">
          <a:xfrm>
            <a:off x="7086600" y="2971800"/>
            <a:ext cx="2057400" cy="457200"/>
          </a:xfrm>
          <a:prstGeom prst="rect">
            <a:avLst/>
          </a:prstGeom>
          <a:solidFill>
            <a:schemeClr val="tx2"/>
          </a:solidFill>
          <a:ln w="9525">
            <a:noFill/>
            <a:miter lim="800000"/>
          </a:ln>
          <a:effec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5" name="AutoShape 40"/>
          <p:cNvSpPr>
            <a:spLocks noChangeArrowheads="1"/>
          </p:cNvSpPr>
          <p:nvPr/>
        </p:nvSpPr>
        <p:spPr bwMode="gray">
          <a:xfrm rot="5400000">
            <a:off x="163513" y="3070225"/>
            <a:ext cx="381000" cy="228600"/>
          </a:xfrm>
          <a:prstGeom prst="triangle">
            <a:avLst>
              <a:gd name="adj" fmla="val 50000"/>
            </a:avLst>
          </a:prstGeom>
          <a:solidFill>
            <a:schemeClr val="bg2"/>
          </a:solidFill>
          <a:ln w="9525">
            <a:noFill/>
            <a:miter lim="800000"/>
          </a:ln>
          <a:effec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6" name="AutoShape 41"/>
          <p:cNvSpPr>
            <a:spLocks noChangeArrowheads="1"/>
          </p:cNvSpPr>
          <p:nvPr/>
        </p:nvSpPr>
        <p:spPr bwMode="gray">
          <a:xfrm rot="5400000">
            <a:off x="468313" y="3070225"/>
            <a:ext cx="381000" cy="228600"/>
          </a:xfrm>
          <a:prstGeom prst="triangle">
            <a:avLst>
              <a:gd name="adj" fmla="val 50000"/>
            </a:avLst>
          </a:prstGeom>
          <a:solidFill>
            <a:schemeClr val="bg2">
              <a:alpha val="84000"/>
            </a:schemeClr>
          </a:solidFill>
          <a:ln w="9525">
            <a:noFill/>
            <a:miter lim="800000"/>
          </a:ln>
          <a:effec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7" name="AutoShape 42"/>
          <p:cNvSpPr>
            <a:spLocks noChangeArrowheads="1"/>
          </p:cNvSpPr>
          <p:nvPr/>
        </p:nvSpPr>
        <p:spPr bwMode="gray">
          <a:xfrm rot="5400000">
            <a:off x="773113" y="3070225"/>
            <a:ext cx="381000" cy="228600"/>
          </a:xfrm>
          <a:prstGeom prst="triangle">
            <a:avLst>
              <a:gd name="adj" fmla="val 50000"/>
            </a:avLst>
          </a:prstGeom>
          <a:solidFill>
            <a:schemeClr val="bg2">
              <a:alpha val="56000"/>
            </a:schemeClr>
          </a:solidFill>
          <a:ln w="9525">
            <a:noFill/>
            <a:miter lim="800000"/>
          </a:ln>
          <a:effec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8" name="AutoShape 43"/>
          <p:cNvSpPr>
            <a:spLocks noChangeArrowheads="1"/>
          </p:cNvSpPr>
          <p:nvPr/>
        </p:nvSpPr>
        <p:spPr bwMode="gray">
          <a:xfrm rot="5400000">
            <a:off x="1077913" y="3070225"/>
            <a:ext cx="381000" cy="228600"/>
          </a:xfrm>
          <a:prstGeom prst="triangle">
            <a:avLst>
              <a:gd name="adj" fmla="val 50000"/>
            </a:avLst>
          </a:prstGeom>
          <a:solidFill>
            <a:schemeClr val="bg2">
              <a:alpha val="27000"/>
            </a:schemeClr>
          </a:solidFill>
          <a:ln w="9525">
            <a:noFill/>
            <a:miter lim="800000"/>
          </a:ln>
          <a:effec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aphicFrame>
        <p:nvGraphicFramePr>
          <p:cNvPr id="5128" name="Object 44"/>
          <p:cNvGraphicFramePr>
            <a:graphicFrameLocks noChangeAspect="1"/>
          </p:cNvGraphicFramePr>
          <p:nvPr/>
        </p:nvGraphicFramePr>
        <p:xfrm>
          <a:off x="0" y="3429000"/>
          <a:ext cx="4235450" cy="1828800"/>
        </p:xfrm>
        <a:graphic>
          <a:graphicData uri="http://schemas.openxmlformats.org/presentationml/2006/ole">
            <mc:AlternateContent xmlns:mc="http://schemas.openxmlformats.org/markup-compatibility/2006">
              <mc:Choice xmlns:v="urn:schemas-microsoft-com:vml" Requires="v">
                <p:oleObj spid="_x0000_s3087" name="" r:id="rId2" imgW="6007100" imgH="2743200" progId="Photoshop.Image.6">
                  <p:embed/>
                </p:oleObj>
              </mc:Choice>
              <mc:Fallback>
                <p:oleObj name="" r:id="rId2" imgW="6007100" imgH="2743200" progId="Photoshop.Image.6">
                  <p:embed/>
                  <p:pic>
                    <p:nvPicPr>
                      <p:cNvPr id="0" name="图片 3077"/>
                      <p:cNvPicPr/>
                      <p:nvPr/>
                    </p:nvPicPr>
                    <p:blipFill>
                      <a:blip r:embed="rId3"/>
                      <a:stretch>
                        <a:fillRect/>
                      </a:stretch>
                    </p:blipFill>
                    <p:spPr>
                      <a:xfrm>
                        <a:off x="0" y="3429000"/>
                        <a:ext cx="4235450" cy="1828800"/>
                      </a:xfrm>
                      <a:prstGeom prst="rect">
                        <a:avLst/>
                      </a:prstGeom>
                      <a:noFill/>
                      <a:ln w="38100">
                        <a:noFill/>
                        <a:miter/>
                      </a:ln>
                    </p:spPr>
                  </p:pic>
                </p:oleObj>
              </mc:Fallback>
            </mc:AlternateContent>
          </a:graphicData>
        </a:graphic>
      </p:graphicFrame>
      <p:graphicFrame>
        <p:nvGraphicFramePr>
          <p:cNvPr id="5129" name="Object 45"/>
          <p:cNvGraphicFramePr>
            <a:graphicFrameLocks noChangeAspect="1"/>
          </p:cNvGraphicFramePr>
          <p:nvPr/>
        </p:nvGraphicFramePr>
        <p:xfrm>
          <a:off x="7086600" y="3429000"/>
          <a:ext cx="2057400" cy="1828800"/>
        </p:xfrm>
        <a:graphic>
          <a:graphicData uri="http://schemas.openxmlformats.org/presentationml/2006/ole">
            <mc:AlternateContent xmlns:mc="http://schemas.openxmlformats.org/markup-compatibility/2006">
              <mc:Choice xmlns:v="urn:schemas-microsoft-com:vml" Requires="v">
                <p:oleObj spid="_x0000_s3088" name="" r:id="rId4" imgW="5753100" imgH="4356100" progId="Photoshop.Image.6">
                  <p:embed/>
                </p:oleObj>
              </mc:Choice>
              <mc:Fallback>
                <p:oleObj name="" r:id="rId4" imgW="5753100" imgH="4356100" progId="Photoshop.Image.6">
                  <p:embed/>
                  <p:pic>
                    <p:nvPicPr>
                      <p:cNvPr id="0" name="图片 3076"/>
                      <p:cNvPicPr/>
                      <p:nvPr/>
                    </p:nvPicPr>
                    <p:blipFill>
                      <a:blip r:embed="rId5"/>
                      <a:srcRect r="21930"/>
                      <a:stretch>
                        <a:fillRect/>
                      </a:stretch>
                    </p:blipFill>
                    <p:spPr>
                      <a:xfrm>
                        <a:off x="7086600" y="3429000"/>
                        <a:ext cx="2057400" cy="1828800"/>
                      </a:xfrm>
                      <a:prstGeom prst="rect">
                        <a:avLst/>
                      </a:prstGeom>
                      <a:noFill/>
                      <a:ln w="38100">
                        <a:noFill/>
                        <a:miter/>
                      </a:ln>
                    </p:spPr>
                  </p:pic>
                </p:oleObj>
              </mc:Fallback>
            </mc:AlternateContent>
          </a:graphicData>
        </a:graphic>
      </p:graphicFrame>
      <p:graphicFrame>
        <p:nvGraphicFramePr>
          <p:cNvPr id="5130" name="Object 46"/>
          <p:cNvGraphicFramePr>
            <a:graphicFrameLocks noChangeAspect="1"/>
          </p:cNvGraphicFramePr>
          <p:nvPr/>
        </p:nvGraphicFramePr>
        <p:xfrm>
          <a:off x="4256088" y="3429000"/>
          <a:ext cx="2805112" cy="1830388"/>
        </p:xfrm>
        <a:graphic>
          <a:graphicData uri="http://schemas.openxmlformats.org/presentationml/2006/ole">
            <mc:AlternateContent xmlns:mc="http://schemas.openxmlformats.org/markup-compatibility/2006">
              <mc:Choice xmlns:v="urn:schemas-microsoft-com:vml" Requires="v">
                <p:oleObj spid="_x0000_s3089" name="" r:id="rId6" imgW="3556000" imgH="2540000" progId="Photoshop.Image.6">
                  <p:embed/>
                </p:oleObj>
              </mc:Choice>
              <mc:Fallback>
                <p:oleObj name="" r:id="rId6" imgW="3556000" imgH="2540000" progId="Photoshop.Image.6">
                  <p:embed/>
                  <p:pic>
                    <p:nvPicPr>
                      <p:cNvPr id="0" name="图片 3075"/>
                      <p:cNvPicPr/>
                      <p:nvPr/>
                    </p:nvPicPr>
                    <p:blipFill>
                      <a:blip r:embed="rId7"/>
                      <a:stretch>
                        <a:fillRect/>
                      </a:stretch>
                    </p:blipFill>
                    <p:spPr>
                      <a:xfrm>
                        <a:off x="4256088" y="3429000"/>
                        <a:ext cx="2805112" cy="1830388"/>
                      </a:xfrm>
                      <a:prstGeom prst="rect">
                        <a:avLst/>
                      </a:prstGeom>
                      <a:noFill/>
                      <a:ln w="38100">
                        <a:noFill/>
                        <a:miter/>
                      </a:ln>
                    </p:spPr>
                  </p:pic>
                </p:oleObj>
              </mc:Fallback>
            </mc:AlternateContent>
          </a:graphicData>
        </a:graphic>
      </p:graphicFrame>
      <p:sp>
        <p:nvSpPr>
          <p:cNvPr id="22" name="Rectangle 47"/>
          <p:cNvSpPr>
            <a:spLocks noChangeArrowheads="1"/>
          </p:cNvSpPr>
          <p:nvPr/>
        </p:nvSpPr>
        <p:spPr bwMode="auto">
          <a:xfrm>
            <a:off x="0" y="3429000"/>
            <a:ext cx="9144000" cy="1828800"/>
          </a:xfrm>
          <a:prstGeom prst="rect">
            <a:avLst/>
          </a:prstGeom>
          <a:solidFill>
            <a:schemeClr val="accent1">
              <a:alpha val="28000"/>
            </a:schemeClr>
          </a:solidFill>
          <a:ln w="9525">
            <a:noFill/>
            <a:miter lim="800000"/>
          </a:ln>
          <a:effec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pic>
        <p:nvPicPr>
          <p:cNvPr id="5132" name="Picture 33" descr="glabal"/>
          <p:cNvPicPr>
            <a:picLocks noChangeAspect="1"/>
          </p:cNvPicPr>
          <p:nvPr/>
        </p:nvPicPr>
        <p:blipFill>
          <a:blip r:embed="rId8"/>
          <a:stretch>
            <a:fillRect/>
          </a:stretch>
        </p:blipFill>
        <p:spPr>
          <a:xfrm>
            <a:off x="7391400" y="1905000"/>
            <a:ext cx="1316038" cy="1352550"/>
          </a:xfrm>
          <a:prstGeom prst="rect">
            <a:avLst/>
          </a:prstGeom>
          <a:noFill/>
          <a:ln w="9525">
            <a:noFill/>
          </a:ln>
        </p:spPr>
      </p:pic>
      <p:sp>
        <p:nvSpPr>
          <p:cNvPr id="3074" name="Rectangle 2"/>
          <p:cNvSpPr>
            <a:spLocks noGrp="1" noChangeArrowheads="1"/>
          </p:cNvSpPr>
          <p:nvPr>
            <p:ph type="ctrTitle"/>
          </p:nvPr>
        </p:nvSpPr>
        <p:spPr bwMode="black">
          <a:xfrm>
            <a:off x="1143000" y="1676400"/>
            <a:ext cx="6172200" cy="1241425"/>
          </a:xfrm>
        </p:spPr>
        <p:txBody>
          <a:bodyPr/>
          <a:lstStyle>
            <a:lvl1pPr>
              <a:defRPr sz="4400">
                <a:solidFill>
                  <a:schemeClr val="tx2"/>
                </a:solidFill>
              </a:defRPr>
            </a:lvl1pPr>
          </a:lstStyle>
          <a:p>
            <a:r>
              <a:rPr lang="en-US" altLang="zh-CN"/>
              <a:t>Click to edit Master title style</a:t>
            </a:r>
            <a:endParaRPr lang="en-US" altLang="zh-CN"/>
          </a:p>
        </p:txBody>
      </p:sp>
      <p:sp>
        <p:nvSpPr>
          <p:cNvPr id="24" name="Rectangle 4"/>
          <p:cNvSpPr>
            <a:spLocks noGrp="1" noChangeArrowheads="1"/>
          </p:cNvSpPr>
          <p:nvPr>
            <p:ph type="dt" sz="half" idx="2"/>
          </p:nvPr>
        </p:nvSpPr>
        <p:spPr bwMode="auto">
          <a:xfrm>
            <a:off x="457200" y="6477000"/>
            <a:ext cx="2133600" cy="244475"/>
          </a:xfrm>
          <a:prstGeom prst="rect">
            <a:avLst/>
          </a:prstGeom>
          <a:ln>
            <a:miter lim="800000"/>
          </a:ln>
        </p:spPr>
        <p:txBody>
          <a:bodyPr vert="horz" wrap="square" lIns="91440" tIns="45720" rIns="91440" bIns="45720" numCol="1" anchor="t" anchorCtr="0" compatLnSpc="1"/>
          <a:lstStyle>
            <a:lvl1pPr>
              <a:defRPr sz="1200"/>
            </a:lvl1pPr>
          </a:lstStyle>
          <a:p>
            <a:pPr marL="0" marR="0" indent="0" defTabSz="914400" rtl="0" fontAlgn="base" latinLnBrk="0">
              <a:lnSpc>
                <a:spcPct val="100000"/>
              </a:lnSpc>
              <a:spcBef>
                <a:spcPct val="0"/>
              </a:spcBef>
              <a:spcAft>
                <a:spcPct val="0"/>
              </a:spcAft>
              <a:buClrTx/>
              <a:buSzTx/>
              <a:buFontTx/>
              <a:buNone/>
              <a:defRPr/>
            </a:pPr>
            <a:fld id="{DBE0A6E6-F6A7-428A-9AF4-D5395873AAE1}" type="datetime1">
              <a:rPr kumimoji="1" lang="zh-CN" altLang="en-US" b="0" i="0" kern="1200" cap="none" spc="0" normalizeH="0" baseline="0" noProof="0">
                <a:solidFill>
                  <a:schemeClr val="tx1"/>
                </a:solidFill>
                <a:latin typeface="Arial" panose="020B0604020202020204" pitchFamily="34" charset="0"/>
                <a:ea typeface="宋体" panose="02010600030101010101" pitchFamily="2" charset="-122"/>
                <a:cs typeface="+mn-cs"/>
              </a:rPr>
            </a:fld>
            <a:endParaRPr kumimoji="1" lang="en-US" altLang="zh-CN" b="0" i="0" kern="1200" cap="none" spc="0" normalizeH="0" baseline="0" noProof="0">
              <a:solidFill>
                <a:schemeClr val="tx1"/>
              </a:solidFill>
              <a:latin typeface="Arial" panose="020B0604020202020204" pitchFamily="34" charset="0"/>
              <a:ea typeface="宋体" panose="02010600030101010101" pitchFamily="2" charset="-122"/>
              <a:cs typeface="+mn-cs"/>
            </a:endParaRPr>
          </a:p>
        </p:txBody>
      </p:sp>
      <p:sp>
        <p:nvSpPr>
          <p:cNvPr id="25" name="Rectangle 5"/>
          <p:cNvSpPr>
            <a:spLocks noGrp="1" noChangeArrowheads="1"/>
          </p:cNvSpPr>
          <p:nvPr>
            <p:ph type="ftr" sz="quarter" idx="3"/>
          </p:nvPr>
        </p:nvSpPr>
        <p:spPr bwMode="auto">
          <a:xfrm>
            <a:off x="3124200" y="6477000"/>
            <a:ext cx="2895600" cy="244475"/>
          </a:xfrm>
          <a:prstGeom prst="rect">
            <a:avLst/>
          </a:prstGeom>
          <a:ln>
            <a:miter lim="800000"/>
          </a:ln>
        </p:spPr>
        <p:txBody>
          <a:bodyPr vert="horz" wrap="square" lIns="91440" tIns="45720" rIns="91440" bIns="45720" numCol="1" anchor="t" anchorCtr="0" compatLnSpc="1"/>
          <a:lstStyle>
            <a:lvl1pPr>
              <a:defRPr sz="1800" b="1">
                <a:solidFill>
                  <a:srgbClr val="B2B2B2"/>
                </a:solidFill>
              </a:defRPr>
            </a:lvl1pPr>
          </a:lstStyle>
          <a:p>
            <a:pPr marL="0" marR="0" indent="0" algn="l" defTabSz="914400" rtl="0" fontAlgn="base" latinLnBrk="0">
              <a:lnSpc>
                <a:spcPct val="100000"/>
              </a:lnSpc>
              <a:spcBef>
                <a:spcPct val="0"/>
              </a:spcBef>
              <a:spcAft>
                <a:spcPct val="0"/>
              </a:spcAft>
              <a:buClrTx/>
              <a:buSzTx/>
              <a:buFontTx/>
              <a:buNone/>
              <a:defRPr/>
            </a:pPr>
            <a:endParaRPr kumimoji="1" lang="en-US" altLang="zh-CN" i="0" kern="1200" cap="none" spc="0" normalizeH="0" baseline="0" noProof="0">
              <a:latin typeface="Arial" panose="020B0604020202020204" pitchFamily="34" charset="0"/>
              <a:ea typeface="宋体" panose="02010600030101010101" pitchFamily="2" charset="-122"/>
              <a:cs typeface="+mn-cs"/>
            </a:endParaRPr>
          </a:p>
        </p:txBody>
      </p:sp>
      <p:sp>
        <p:nvSpPr>
          <p:cNvPr id="26" name="Rectangle 6"/>
          <p:cNvSpPr>
            <a:spLocks noGrp="1" noChangeArrowheads="1"/>
          </p:cNvSpPr>
          <p:nvPr>
            <p:ph type="sldNum" sz="quarter" idx="4"/>
          </p:nvPr>
        </p:nvSpPr>
        <p:spPr bwMode="auto">
          <a:xfrm>
            <a:off x="6553200" y="6477000"/>
            <a:ext cx="2133600" cy="244475"/>
          </a:xfrm>
          <a:prstGeom prst="rect">
            <a:avLst/>
          </a:prstGeom>
          <a:ln>
            <a:miter lim="800000"/>
          </a:ln>
        </p:spPr>
        <p:txBody>
          <a:bodyPr vert="horz" wrap="square" lIns="91440" tIns="45720" rIns="91440" bIns="45720" numCol="1" anchor="t" anchorCtr="0" compatLnSpc="1"/>
          <a:lstStyle>
            <a:lvl1pPr>
              <a:defRPr sz="1800">
                <a:solidFill>
                  <a:srgbClr val="B2B2B2"/>
                </a:solidFill>
                <a:latin typeface="Arial" panose="020B0604020202020204" pitchFamily="34" charset="0"/>
              </a:defRPr>
            </a:lvl1pPr>
          </a:lstStyle>
          <a:p>
            <a:pPr marL="0" marR="0" indent="0" defTabSz="914400" rtl="0" fontAlgn="base" latinLnBrk="0">
              <a:lnSpc>
                <a:spcPct val="100000"/>
              </a:lnSpc>
              <a:spcBef>
                <a:spcPct val="0"/>
              </a:spcBef>
              <a:spcAft>
                <a:spcPct val="0"/>
              </a:spcAft>
              <a:buClrTx/>
              <a:buSzTx/>
              <a:buFontTx/>
              <a:buNone/>
              <a:defRPr/>
            </a:pPr>
            <a:fld id="{74A0C88D-0B46-4B29-9568-EFC9E3EC5B74}" type="slidenum">
              <a:rPr kumimoji="1" lang="zh-CN" altLang="en-US" i="0" kern="1200" cap="none" spc="0" normalizeH="0" baseline="0" noProof="0">
                <a:latin typeface="Arial" panose="020B0604020202020204" pitchFamily="34" charset="0"/>
                <a:ea typeface="宋体" panose="02010600030101010101" pitchFamily="2" charset="-122"/>
                <a:cs typeface="+mn-cs"/>
              </a:rPr>
            </a:fld>
            <a:endParaRPr kumimoji="1" lang="en-US" altLang="zh-CN" i="0" kern="1200" cap="none" spc="0" normalizeH="0" baseline="0" noProof="0">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lvl1pPr>
              <a:defRPr baseline="0"/>
            </a:lvl1pPr>
            <a:lvl2pPr>
              <a:defRPr baseline="0"/>
            </a:lvl2pPr>
            <a:lvl3pPr>
              <a:defRPr baseline="0"/>
            </a:lvl3pPr>
            <a:lvl4pPr>
              <a:defRPr baseline="0"/>
            </a:lvl4pPr>
            <a:lvl5pPr>
              <a:defRPr baseline="0"/>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B918B2B4-9D1F-4C8A-BAC7-8D3BA65DA5C7}" type="datetime1">
              <a:rPr kumimoji="1"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1"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3BF6A250-6F7F-4527-97B4-A8FFEC296321}" type="slidenum">
              <a:rPr kumimoji="1" lang="zh-CN" altLang="en-US" sz="2000" b="1" i="0" u="none" strike="noStrike" kern="1200" cap="none" spc="0" normalizeH="0" baseline="0" noProof="0">
                <a:ln>
                  <a:noFill/>
                </a:ln>
                <a:solidFill>
                  <a:schemeClr val="tx1"/>
                </a:solidFill>
                <a:effectLst/>
                <a:uLnTx/>
                <a:uFillTx/>
                <a:latin typeface="Dotum" pitchFamily="34" charset="-127"/>
                <a:ea typeface="宋体" panose="02010600030101010101" pitchFamily="2" charset="-122"/>
                <a:cs typeface="+mn-cs"/>
              </a:rPr>
            </a:fld>
            <a:endParaRPr kumimoji="1" lang="en-US" altLang="zh-CN" sz="2000" b="1" i="0" u="none" strike="noStrike" kern="1200" cap="none" spc="0" normalizeH="0" baseline="0" noProof="0">
              <a:ln>
                <a:noFill/>
              </a:ln>
              <a:solidFill>
                <a:schemeClr val="tx1"/>
              </a:solidFill>
              <a:effectLst/>
              <a:uLnTx/>
              <a:uFillTx/>
              <a:latin typeface="Dotum" pitchFamily="34" charset="-127"/>
              <a:ea typeface="宋体" panose="02010600030101010101" pitchFamily="2" charset="-122"/>
              <a:cs typeface="+mn-cs"/>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B918B2B4-9D1F-4C8A-BAC7-8D3BA65DA5C7}" type="datetime1">
              <a:rPr kumimoji="1"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1"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3BF6A250-6F7F-4527-97B4-A8FFEC296321}" type="slidenum">
              <a:rPr kumimoji="1" lang="zh-CN" altLang="en-US" sz="2000" b="1" i="0" u="none" strike="noStrike" kern="1200" cap="none" spc="0" normalizeH="0" baseline="0" noProof="0">
                <a:ln>
                  <a:noFill/>
                </a:ln>
                <a:solidFill>
                  <a:schemeClr val="tx1"/>
                </a:solidFill>
                <a:effectLst/>
                <a:uLnTx/>
                <a:uFillTx/>
                <a:latin typeface="Dotum" pitchFamily="34" charset="-127"/>
                <a:ea typeface="宋体" panose="02010600030101010101" pitchFamily="2" charset="-122"/>
                <a:cs typeface="+mn-cs"/>
              </a:rPr>
            </a:fld>
            <a:endParaRPr kumimoji="1" lang="en-US" altLang="zh-CN" sz="2000" b="1" i="0" u="none" strike="noStrike" kern="1200" cap="none" spc="0" normalizeH="0" baseline="0" noProof="0">
              <a:ln>
                <a:noFill/>
              </a:ln>
              <a:solidFill>
                <a:schemeClr val="tx1"/>
              </a:solidFill>
              <a:effectLst/>
              <a:uLnTx/>
              <a:uFillTx/>
              <a:latin typeface="Dotum" pitchFamily="34" charset="-127"/>
              <a:ea typeface="宋体" panose="02010600030101010101" pitchFamily="2" charset="-122"/>
              <a:cs typeface="+mn-cs"/>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295400"/>
            <a:ext cx="40386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295400"/>
            <a:ext cx="40386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B918B2B4-9D1F-4C8A-BAC7-8D3BA65DA5C7}" type="datetime1">
              <a:rPr kumimoji="1"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1"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3BF6A250-6F7F-4527-97B4-A8FFEC296321}" type="slidenum">
              <a:rPr kumimoji="1" lang="zh-CN" altLang="en-US" sz="2000" b="1" i="0" u="none" strike="noStrike" kern="1200" cap="none" spc="0" normalizeH="0" baseline="0" noProof="0">
                <a:ln>
                  <a:noFill/>
                </a:ln>
                <a:solidFill>
                  <a:schemeClr val="tx1"/>
                </a:solidFill>
                <a:effectLst/>
                <a:uLnTx/>
                <a:uFillTx/>
                <a:latin typeface="Dotum" pitchFamily="34" charset="-127"/>
                <a:ea typeface="宋体" panose="02010600030101010101" pitchFamily="2" charset="-122"/>
                <a:cs typeface="+mn-cs"/>
              </a:rPr>
            </a:fld>
            <a:endParaRPr kumimoji="1" lang="en-US" altLang="zh-CN" sz="2000" b="1" i="0" u="none" strike="noStrike" kern="1200" cap="none" spc="0" normalizeH="0" baseline="0" noProof="0">
              <a:ln>
                <a:noFill/>
              </a:ln>
              <a:solidFill>
                <a:schemeClr val="tx1"/>
              </a:solidFill>
              <a:effectLst/>
              <a:uLnTx/>
              <a:uFillTx/>
              <a:latin typeface="Dotum" pitchFamily="34" charset="-127"/>
              <a:ea typeface="宋体" panose="02010600030101010101" pitchFamily="2" charset="-122"/>
              <a:cs typeface="+mn-c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B918B2B4-9D1F-4C8A-BAC7-8D3BA65DA5C7}" type="datetime1">
              <a:rPr kumimoji="1"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1"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3BF6A250-6F7F-4527-97B4-A8FFEC296321}" type="slidenum">
              <a:rPr kumimoji="1" lang="zh-CN" altLang="en-US" sz="2000" b="1" i="0" u="none" strike="noStrike" kern="1200" cap="none" spc="0" normalizeH="0" baseline="0" noProof="0">
                <a:ln>
                  <a:noFill/>
                </a:ln>
                <a:solidFill>
                  <a:schemeClr val="tx1"/>
                </a:solidFill>
                <a:effectLst/>
                <a:uLnTx/>
                <a:uFillTx/>
                <a:latin typeface="Dotum" pitchFamily="34" charset="-127"/>
                <a:ea typeface="宋体" panose="02010600030101010101" pitchFamily="2" charset="-122"/>
                <a:cs typeface="+mn-cs"/>
              </a:rPr>
            </a:fld>
            <a:endParaRPr kumimoji="1" lang="en-US" altLang="zh-CN" sz="2000" b="1" i="0" u="none" strike="noStrike" kern="1200" cap="none" spc="0" normalizeH="0" baseline="0" noProof="0">
              <a:ln>
                <a:noFill/>
              </a:ln>
              <a:solidFill>
                <a:schemeClr val="tx1"/>
              </a:solidFill>
              <a:effectLst/>
              <a:uLnTx/>
              <a:uFillTx/>
              <a:latin typeface="Dotum" pitchFamily="34" charset="-127"/>
              <a:ea typeface="宋体" panose="02010600030101010101" pitchFamily="2" charset="-122"/>
              <a:cs typeface="+mn-cs"/>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B918B2B4-9D1F-4C8A-BAC7-8D3BA65DA5C7}" type="datetime1">
              <a:rPr kumimoji="1"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1"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3BF6A250-6F7F-4527-97B4-A8FFEC296321}" type="slidenum">
              <a:rPr kumimoji="1" lang="zh-CN" altLang="en-US" sz="2000" b="1" i="0" u="none" strike="noStrike" kern="1200" cap="none" spc="0" normalizeH="0" baseline="0" noProof="0">
                <a:ln>
                  <a:noFill/>
                </a:ln>
                <a:solidFill>
                  <a:schemeClr val="tx1"/>
                </a:solidFill>
                <a:effectLst/>
                <a:uLnTx/>
                <a:uFillTx/>
                <a:latin typeface="Dotum" pitchFamily="34" charset="-127"/>
                <a:ea typeface="宋体" panose="02010600030101010101" pitchFamily="2" charset="-122"/>
                <a:cs typeface="+mn-cs"/>
              </a:rPr>
            </a:fld>
            <a:endParaRPr kumimoji="1" lang="en-US" altLang="zh-CN" sz="2000" b="1" i="0" u="none" strike="noStrike" kern="1200" cap="none" spc="0" normalizeH="0" baseline="0" noProof="0">
              <a:ln>
                <a:noFill/>
              </a:ln>
              <a:solidFill>
                <a:schemeClr val="tx1"/>
              </a:solidFill>
              <a:effectLst/>
              <a:uLnTx/>
              <a:uFillTx/>
              <a:latin typeface="Dotum" pitchFamily="34" charset="-127"/>
              <a:ea typeface="宋体" panose="02010600030101010101" pitchFamily="2" charset="-122"/>
              <a:cs typeface="+mn-cs"/>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B918B2B4-9D1F-4C8A-BAC7-8D3BA65DA5C7}" type="datetime1">
              <a:rPr kumimoji="1"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1"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3BF6A250-6F7F-4527-97B4-A8FFEC296321}" type="slidenum">
              <a:rPr kumimoji="1" lang="zh-CN" altLang="en-US" sz="2000" b="1" i="0" u="none" strike="noStrike" kern="1200" cap="none" spc="0" normalizeH="0" baseline="0" noProof="0">
                <a:ln>
                  <a:noFill/>
                </a:ln>
                <a:solidFill>
                  <a:schemeClr val="tx1"/>
                </a:solidFill>
                <a:effectLst/>
                <a:uLnTx/>
                <a:uFillTx/>
                <a:latin typeface="Dotum" pitchFamily="34" charset="-127"/>
                <a:ea typeface="宋体" panose="02010600030101010101" pitchFamily="2" charset="-122"/>
                <a:cs typeface="+mn-cs"/>
              </a:rPr>
            </a:fld>
            <a:endParaRPr kumimoji="1" lang="en-US" altLang="zh-CN" sz="2000" b="1" i="0" u="none" strike="noStrike" kern="1200" cap="none" spc="0" normalizeH="0" baseline="0" noProof="0">
              <a:ln>
                <a:noFill/>
              </a:ln>
              <a:solidFill>
                <a:schemeClr val="tx1"/>
              </a:solidFill>
              <a:effectLst/>
              <a:uLnTx/>
              <a:uFillTx/>
              <a:latin typeface="Dotum" pitchFamily="34" charset="-127"/>
              <a:ea typeface="宋体" panose="02010600030101010101" pitchFamily="2" charset="-122"/>
              <a:cs typeface="+mn-cs"/>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B918B2B4-9D1F-4C8A-BAC7-8D3BA65DA5C7}" type="datetime1">
              <a:rPr kumimoji="1"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1"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3BF6A250-6F7F-4527-97B4-A8FFEC296321}" type="slidenum">
              <a:rPr kumimoji="1" lang="zh-CN" altLang="en-US" sz="2000" b="1" i="0" u="none" strike="noStrike" kern="1200" cap="none" spc="0" normalizeH="0" baseline="0" noProof="0">
                <a:ln>
                  <a:noFill/>
                </a:ln>
                <a:solidFill>
                  <a:schemeClr val="tx1"/>
                </a:solidFill>
                <a:effectLst/>
                <a:uLnTx/>
                <a:uFillTx/>
                <a:latin typeface="Dotum" pitchFamily="34" charset="-127"/>
                <a:ea typeface="宋体" panose="02010600030101010101" pitchFamily="2" charset="-122"/>
                <a:cs typeface="+mn-cs"/>
              </a:rPr>
            </a:fld>
            <a:endParaRPr kumimoji="1" lang="en-US" altLang="zh-CN" sz="2000" b="1" i="0" u="none" strike="noStrike" kern="1200" cap="none" spc="0" normalizeH="0" baseline="0" noProof="0">
              <a:ln>
                <a:noFill/>
              </a:ln>
              <a:solidFill>
                <a:schemeClr val="tx1"/>
              </a:solidFill>
              <a:effectLst/>
              <a:uLnTx/>
              <a:uFillTx/>
              <a:latin typeface="Dotum" pitchFamily="34" charset="-127"/>
              <a:ea typeface="宋体" panose="02010600030101010101" pitchFamily="2" charset="-122"/>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0989F341-B5DF-4974-B2F0-D2F4C8A8C992}" type="slidenum">
              <a:rPr lang="en-US" altLang="zh-CN" smtClean="0"/>
            </a:fld>
            <a:endParaRPr lang="en-US" altLang="zh-C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defRPr/>
            </a:pPr>
            <a:endParaRPr kumimoji="0" lang="zh-CN" altLang="en-US" sz="3200" b="0" i="0" u="none" strike="noStrike" kern="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B918B2B4-9D1F-4C8A-BAC7-8D3BA65DA5C7}" type="datetime1">
              <a:rPr kumimoji="1"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1"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3BF6A250-6F7F-4527-97B4-A8FFEC296321}" type="slidenum">
              <a:rPr kumimoji="1" lang="zh-CN" altLang="en-US" sz="2000" b="1" i="0" u="none" strike="noStrike" kern="1200" cap="none" spc="0" normalizeH="0" baseline="0" noProof="0">
                <a:ln>
                  <a:noFill/>
                </a:ln>
                <a:solidFill>
                  <a:schemeClr val="tx1"/>
                </a:solidFill>
                <a:effectLst/>
                <a:uLnTx/>
                <a:uFillTx/>
                <a:latin typeface="Dotum" pitchFamily="34" charset="-127"/>
                <a:ea typeface="宋体" panose="02010600030101010101" pitchFamily="2" charset="-122"/>
                <a:cs typeface="+mn-cs"/>
              </a:rPr>
            </a:fld>
            <a:endParaRPr kumimoji="1" lang="en-US" altLang="zh-CN" sz="2000" b="1" i="0" u="none" strike="noStrike" kern="1200" cap="none" spc="0" normalizeH="0" baseline="0" noProof="0">
              <a:ln>
                <a:noFill/>
              </a:ln>
              <a:solidFill>
                <a:schemeClr val="tx1"/>
              </a:solidFill>
              <a:effectLst/>
              <a:uLnTx/>
              <a:uFillTx/>
              <a:latin typeface="Dotum" pitchFamily="34" charset="-127"/>
              <a:ea typeface="宋体" panose="02010600030101010101" pitchFamily="2" charset="-122"/>
              <a:cs typeface="+mn-c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B918B2B4-9D1F-4C8A-BAC7-8D3BA65DA5C7}" type="datetime1">
              <a:rPr kumimoji="1"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1"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3BF6A250-6F7F-4527-97B4-A8FFEC296321}" type="slidenum">
              <a:rPr kumimoji="1" lang="zh-CN" altLang="en-US" sz="2000" b="1" i="0" u="none" strike="noStrike" kern="1200" cap="none" spc="0" normalizeH="0" baseline="0" noProof="0">
                <a:ln>
                  <a:noFill/>
                </a:ln>
                <a:solidFill>
                  <a:schemeClr val="tx1"/>
                </a:solidFill>
                <a:effectLst/>
                <a:uLnTx/>
                <a:uFillTx/>
                <a:latin typeface="Dotum" pitchFamily="34" charset="-127"/>
                <a:ea typeface="宋体" panose="02010600030101010101" pitchFamily="2" charset="-122"/>
                <a:cs typeface="+mn-cs"/>
              </a:rPr>
            </a:fld>
            <a:endParaRPr kumimoji="1" lang="en-US" altLang="zh-CN" sz="2000" b="1" i="0" u="none" strike="noStrike" kern="1200" cap="none" spc="0" normalizeH="0" baseline="0" noProof="0">
              <a:ln>
                <a:noFill/>
              </a:ln>
              <a:solidFill>
                <a:schemeClr val="tx1"/>
              </a:solidFill>
              <a:effectLst/>
              <a:uLnTx/>
              <a:uFillTx/>
              <a:latin typeface="Dotum" pitchFamily="34" charset="-127"/>
              <a:ea typeface="宋体" panose="02010600030101010101" pitchFamily="2" charset="-122"/>
              <a:cs typeface="+mn-cs"/>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bg>
      <p:bgPr>
        <a:solidFill>
          <a:schemeClr val="bg1"/>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590550"/>
            <a:ext cx="2057400" cy="5734050"/>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590550"/>
            <a:ext cx="6019800" cy="5734050"/>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B918B2B4-9D1F-4C8A-BAC7-8D3BA65DA5C7}" type="datetime1">
              <a:rPr kumimoji="1"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1"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3BF6A250-6F7F-4527-97B4-A8FFEC296321}" type="slidenum">
              <a:rPr kumimoji="1" lang="zh-CN" altLang="en-US" sz="2000" b="1" i="0" u="none" strike="noStrike" kern="1200" cap="none" spc="0" normalizeH="0" baseline="0" noProof="0">
                <a:ln>
                  <a:noFill/>
                </a:ln>
                <a:solidFill>
                  <a:schemeClr val="tx1"/>
                </a:solidFill>
                <a:effectLst/>
                <a:uLnTx/>
                <a:uFillTx/>
                <a:latin typeface="Dotum" pitchFamily="34" charset="-127"/>
                <a:ea typeface="宋体" panose="02010600030101010101" pitchFamily="2" charset="-122"/>
                <a:cs typeface="+mn-cs"/>
              </a:rPr>
            </a:fld>
            <a:endParaRPr kumimoji="1" lang="en-US" altLang="zh-CN" sz="2000" b="1" i="0" u="none" strike="noStrike" kern="1200" cap="none" spc="0" normalizeH="0" baseline="0" noProof="0">
              <a:ln>
                <a:noFill/>
              </a:ln>
              <a:solidFill>
                <a:schemeClr val="tx1"/>
              </a:solidFill>
              <a:effectLst/>
              <a:uLnTx/>
              <a:uFillTx/>
              <a:latin typeface="Dotum" pitchFamily="34" charset="-127"/>
              <a:ea typeface="宋体" panose="02010600030101010101" pitchFamily="2" charset="-122"/>
              <a:cs typeface="+mn-cs"/>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F9087662-3CC1-47D0-BF49-3D0A7C949D99}" type="slidenum">
              <a:rPr lang="en-US" altLang="zh-CN"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384956B8-1F7C-4CE7-BE21-BB32B99FE132}" type="slidenum">
              <a:rPr lang="en-US" altLang="zh-CN" smtClean="0"/>
            </a:fld>
            <a:endParaRPr lang="en-US" altLang="zh-CN"/>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48F4B560-F0D9-4085-B687-5A289DCDD4C9}" type="slidenum">
              <a:rPr lang="en-US" altLang="zh-CN" smtClean="0"/>
            </a:fld>
            <a:endParaRPr lang="en-US" altLang="zh-CN"/>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endParaRPr lang="en-US" altLang="zh-CN"/>
          </a:p>
        </p:txBody>
      </p:sp>
      <p:sp>
        <p:nvSpPr>
          <p:cNvPr id="6" name="页脚占位符 5"/>
          <p:cNvSpPr>
            <a:spLocks noGrp="1"/>
          </p:cNvSpPr>
          <p:nvPr>
            <p:ph type="ftr" sz="quarter" idx="11"/>
          </p:nvPr>
        </p:nvSpPr>
        <p:spPr/>
        <p:txBody>
          <a:bodyPr/>
          <a:lstStyle/>
          <a:p>
            <a:endParaRPr lang="en-US" altLang="zh-CN"/>
          </a:p>
        </p:txBody>
      </p:sp>
      <p:sp>
        <p:nvSpPr>
          <p:cNvPr id="7" name="灯片编号占位符 6"/>
          <p:cNvSpPr>
            <a:spLocks noGrp="1"/>
          </p:cNvSpPr>
          <p:nvPr>
            <p:ph type="sldNum" sz="quarter" idx="12"/>
          </p:nvPr>
        </p:nvSpPr>
        <p:spPr/>
        <p:txBody>
          <a:bodyPr/>
          <a:lstStyle/>
          <a:p>
            <a:fld id="{8676737F-4C85-4147-9379-5F2D9AC1461F}" type="slidenum">
              <a:rPr lang="en-US" altLang="zh-CN" smtClean="0"/>
            </a:fld>
            <a:endParaRPr lang="en-US" altLang="zh-CN"/>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endParaRPr lang="en-US" altLang="zh-CN"/>
          </a:p>
        </p:txBody>
      </p:sp>
      <p:sp>
        <p:nvSpPr>
          <p:cNvPr id="8" name="页脚占位符 7"/>
          <p:cNvSpPr>
            <a:spLocks noGrp="1"/>
          </p:cNvSpPr>
          <p:nvPr>
            <p:ph type="ftr" sz="quarter" idx="11"/>
          </p:nvPr>
        </p:nvSpPr>
        <p:spPr/>
        <p:txBody>
          <a:bodyPr/>
          <a:lstStyle/>
          <a:p>
            <a:endParaRPr lang="en-US" altLang="zh-CN"/>
          </a:p>
        </p:txBody>
      </p:sp>
      <p:sp>
        <p:nvSpPr>
          <p:cNvPr id="9" name="灯片编号占位符 8"/>
          <p:cNvSpPr>
            <a:spLocks noGrp="1"/>
          </p:cNvSpPr>
          <p:nvPr>
            <p:ph type="sldNum" sz="quarter" idx="12"/>
          </p:nvPr>
        </p:nvSpPr>
        <p:spPr/>
        <p:txBody>
          <a:bodyPr/>
          <a:lstStyle/>
          <a:p>
            <a:fld id="{E08031EE-89FE-474B-B74E-E02246A9711B}" type="slidenum">
              <a:rPr lang="en-US" altLang="zh-CN" smtClean="0"/>
            </a:fld>
            <a:endParaRPr lang="en-US" altLang="zh-CN"/>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endParaRPr lang="en-US" altLang="zh-CN"/>
          </a:p>
        </p:txBody>
      </p:sp>
      <p:sp>
        <p:nvSpPr>
          <p:cNvPr id="4" name="页脚占位符 3"/>
          <p:cNvSpPr>
            <a:spLocks noGrp="1"/>
          </p:cNvSpPr>
          <p:nvPr>
            <p:ph type="ftr" sz="quarter" idx="11"/>
          </p:nvPr>
        </p:nvSpPr>
        <p:spPr/>
        <p:txBody>
          <a:bodyPr/>
          <a:lstStyle/>
          <a:p>
            <a:endParaRPr lang="en-US" altLang="zh-CN"/>
          </a:p>
        </p:txBody>
      </p:sp>
      <p:sp>
        <p:nvSpPr>
          <p:cNvPr id="5" name="灯片编号占位符 4"/>
          <p:cNvSpPr>
            <a:spLocks noGrp="1"/>
          </p:cNvSpPr>
          <p:nvPr>
            <p:ph type="sldNum" sz="quarter" idx="12"/>
          </p:nvPr>
        </p:nvSpPr>
        <p:spPr/>
        <p:txBody>
          <a:bodyPr/>
          <a:lstStyle/>
          <a:p>
            <a:fld id="{7671D02A-EA52-46EB-B2B6-AE3E5F4FAD65}" type="slidenum">
              <a:rPr lang="en-US" altLang="zh-CN" smtClean="0"/>
            </a:fld>
            <a:endParaRPr lang="en-US" altLang="zh-CN"/>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en-US" altLang="zh-CN"/>
          </a:p>
        </p:txBody>
      </p:sp>
      <p:sp>
        <p:nvSpPr>
          <p:cNvPr id="3" name="页脚占位符 2"/>
          <p:cNvSpPr>
            <a:spLocks noGrp="1"/>
          </p:cNvSpPr>
          <p:nvPr>
            <p:ph type="ftr" sz="quarter" idx="11"/>
          </p:nvPr>
        </p:nvSpPr>
        <p:spPr/>
        <p:txBody>
          <a:bodyPr/>
          <a:lstStyle/>
          <a:p>
            <a:endParaRPr lang="en-US" altLang="zh-CN"/>
          </a:p>
        </p:txBody>
      </p:sp>
      <p:sp>
        <p:nvSpPr>
          <p:cNvPr id="4" name="灯片编号占位符 3"/>
          <p:cNvSpPr>
            <a:spLocks noGrp="1"/>
          </p:cNvSpPr>
          <p:nvPr>
            <p:ph type="sldNum" sz="quarter" idx="12"/>
          </p:nvPr>
        </p:nvSpPr>
        <p:spPr/>
        <p:txBody>
          <a:bodyPr/>
          <a:lstStyle>
            <a:lvl1pPr>
              <a:defRPr sz="1600">
                <a:solidFill>
                  <a:srgbClr val="FF0000"/>
                </a:solidFill>
                <a:latin typeface="Consolas" panose="020B0609020204030204" pitchFamily="49" charset="0"/>
                <a:cs typeface="Consolas" panose="020B0609020204030204" pitchFamily="49" charset="0"/>
              </a:defRPr>
            </a:lvl1pPr>
          </a:lstStyle>
          <a:p>
            <a:fld id="{BC067DFE-42A7-4CB5-93C4-F2F97DA7580C}" type="slidenum">
              <a:rPr lang="en-US" altLang="zh-CN" smtClean="0"/>
            </a:fld>
            <a:r>
              <a:rPr lang="en-US" altLang="zh-CN"/>
              <a:t>/11</a:t>
            </a:r>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680C76FD-D88B-4895-870C-A291ADB30FFC}" type="slidenum">
              <a:rPr lang="en-US" altLang="zh-CN" smtClean="0"/>
            </a:fld>
            <a:endParaRPr lang="en-US" altLang="zh-CN"/>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endParaRPr lang="en-US" altLang="zh-CN"/>
          </a:p>
        </p:txBody>
      </p:sp>
      <p:sp>
        <p:nvSpPr>
          <p:cNvPr id="6" name="页脚占位符 5"/>
          <p:cNvSpPr>
            <a:spLocks noGrp="1"/>
          </p:cNvSpPr>
          <p:nvPr>
            <p:ph type="ftr" sz="quarter" idx="11"/>
          </p:nvPr>
        </p:nvSpPr>
        <p:spPr/>
        <p:txBody>
          <a:bodyPr/>
          <a:lstStyle/>
          <a:p>
            <a:endParaRPr lang="en-US" altLang="zh-CN"/>
          </a:p>
        </p:txBody>
      </p:sp>
      <p:sp>
        <p:nvSpPr>
          <p:cNvPr id="7" name="灯片编号占位符 6"/>
          <p:cNvSpPr>
            <a:spLocks noGrp="1"/>
          </p:cNvSpPr>
          <p:nvPr>
            <p:ph type="sldNum" sz="quarter" idx="12"/>
          </p:nvPr>
        </p:nvSpPr>
        <p:spPr/>
        <p:txBody>
          <a:bodyPr/>
          <a:lstStyle/>
          <a:p>
            <a:fld id="{BA0194D5-556E-47A9-B232-3A7ADC8376AA}" type="slidenum">
              <a:rPr lang="en-US" altLang="zh-CN" smtClean="0"/>
            </a:fld>
            <a:endParaRPr lang="en-US" altLang="zh-CN"/>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endParaRPr lang="en-US" altLang="zh-CN"/>
          </a:p>
        </p:txBody>
      </p:sp>
      <p:sp>
        <p:nvSpPr>
          <p:cNvPr id="6" name="页脚占位符 5"/>
          <p:cNvSpPr>
            <a:spLocks noGrp="1"/>
          </p:cNvSpPr>
          <p:nvPr>
            <p:ph type="ftr" sz="quarter" idx="11"/>
          </p:nvPr>
        </p:nvSpPr>
        <p:spPr/>
        <p:txBody>
          <a:bodyPr/>
          <a:lstStyle/>
          <a:p>
            <a:endParaRPr lang="en-US" altLang="zh-CN"/>
          </a:p>
        </p:txBody>
      </p:sp>
      <p:sp>
        <p:nvSpPr>
          <p:cNvPr id="7" name="灯片编号占位符 6"/>
          <p:cNvSpPr>
            <a:spLocks noGrp="1"/>
          </p:cNvSpPr>
          <p:nvPr>
            <p:ph type="sldNum" sz="quarter" idx="12"/>
          </p:nvPr>
        </p:nvSpPr>
        <p:spPr/>
        <p:txBody>
          <a:bodyPr/>
          <a:lstStyle/>
          <a:p>
            <a:fld id="{A1A78513-78EB-4EF6-81C0-69D230F2184C}" type="slidenum">
              <a:rPr lang="en-US" altLang="zh-CN" smtClean="0"/>
            </a:fld>
            <a:endParaRPr lang="en-US" altLang="zh-CN"/>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E3A1726A-AACB-4360-B173-71FD434BCDB9}" type="slidenum">
              <a:rPr lang="en-US" altLang="zh-CN" smtClean="0"/>
            </a:fld>
            <a:endParaRPr lang="en-US" altLang="zh-CN"/>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4575A533-255C-47FE-BFCA-C208CB159F07}" type="slidenum">
              <a:rPr lang="en-US" altLang="zh-CN" smtClean="0"/>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endParaRPr lang="en-US" altLang="zh-CN"/>
          </a:p>
        </p:txBody>
      </p:sp>
      <p:sp>
        <p:nvSpPr>
          <p:cNvPr id="6" name="页脚占位符 5"/>
          <p:cNvSpPr>
            <a:spLocks noGrp="1"/>
          </p:cNvSpPr>
          <p:nvPr>
            <p:ph type="ftr" sz="quarter" idx="11"/>
          </p:nvPr>
        </p:nvSpPr>
        <p:spPr/>
        <p:txBody>
          <a:bodyPr/>
          <a:lstStyle/>
          <a:p>
            <a:endParaRPr lang="en-US" altLang="zh-CN"/>
          </a:p>
        </p:txBody>
      </p:sp>
      <p:sp>
        <p:nvSpPr>
          <p:cNvPr id="7" name="灯片编号占位符 6"/>
          <p:cNvSpPr>
            <a:spLocks noGrp="1"/>
          </p:cNvSpPr>
          <p:nvPr>
            <p:ph type="sldNum" sz="quarter" idx="12"/>
          </p:nvPr>
        </p:nvSpPr>
        <p:spPr/>
        <p:txBody>
          <a:bodyPr/>
          <a:lstStyle/>
          <a:p>
            <a:fld id="{33DE8D00-D702-4BB6-8790-7832FF3B3FC6}" type="slidenum">
              <a:rPr lang="en-US" altLang="zh-CN" smtClean="0"/>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endParaRPr lang="en-US" altLang="zh-CN"/>
          </a:p>
        </p:txBody>
      </p:sp>
      <p:sp>
        <p:nvSpPr>
          <p:cNvPr id="8" name="页脚占位符 7"/>
          <p:cNvSpPr>
            <a:spLocks noGrp="1"/>
          </p:cNvSpPr>
          <p:nvPr>
            <p:ph type="ftr" sz="quarter" idx="11"/>
          </p:nvPr>
        </p:nvSpPr>
        <p:spPr/>
        <p:txBody>
          <a:bodyPr/>
          <a:lstStyle/>
          <a:p>
            <a:endParaRPr lang="en-US" altLang="zh-CN"/>
          </a:p>
        </p:txBody>
      </p:sp>
      <p:sp>
        <p:nvSpPr>
          <p:cNvPr id="9" name="灯片编号占位符 8"/>
          <p:cNvSpPr>
            <a:spLocks noGrp="1"/>
          </p:cNvSpPr>
          <p:nvPr>
            <p:ph type="sldNum" sz="quarter" idx="12"/>
          </p:nvPr>
        </p:nvSpPr>
        <p:spPr/>
        <p:txBody>
          <a:bodyPr/>
          <a:lstStyle/>
          <a:p>
            <a:fld id="{FE9CA142-A6E1-4953-999D-B838F3F2959D}" type="slidenum">
              <a:rPr lang="en-US" altLang="zh-CN" smtClean="0"/>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endParaRPr lang="en-US" altLang="zh-CN"/>
          </a:p>
        </p:txBody>
      </p:sp>
      <p:sp>
        <p:nvSpPr>
          <p:cNvPr id="4" name="页脚占位符 3"/>
          <p:cNvSpPr>
            <a:spLocks noGrp="1"/>
          </p:cNvSpPr>
          <p:nvPr>
            <p:ph type="ftr" sz="quarter" idx="11"/>
          </p:nvPr>
        </p:nvSpPr>
        <p:spPr/>
        <p:txBody>
          <a:bodyPr/>
          <a:lstStyle/>
          <a:p>
            <a:endParaRPr lang="en-US" altLang="zh-CN"/>
          </a:p>
        </p:txBody>
      </p:sp>
      <p:sp>
        <p:nvSpPr>
          <p:cNvPr id="5" name="灯片编号占位符 4"/>
          <p:cNvSpPr>
            <a:spLocks noGrp="1"/>
          </p:cNvSpPr>
          <p:nvPr>
            <p:ph type="sldNum" sz="quarter" idx="12"/>
          </p:nvPr>
        </p:nvSpPr>
        <p:spPr/>
        <p:txBody>
          <a:bodyPr/>
          <a:lstStyle/>
          <a:p>
            <a:fld id="{D0F8873E-E663-4FBF-B6F0-FAF43354F102}" type="slidenum">
              <a:rPr lang="en-US" altLang="zh-CN" smtClean="0"/>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en-US" altLang="zh-CN"/>
          </a:p>
        </p:txBody>
      </p:sp>
      <p:sp>
        <p:nvSpPr>
          <p:cNvPr id="3" name="页脚占位符 2"/>
          <p:cNvSpPr>
            <a:spLocks noGrp="1"/>
          </p:cNvSpPr>
          <p:nvPr>
            <p:ph type="ftr" sz="quarter" idx="11"/>
          </p:nvPr>
        </p:nvSpPr>
        <p:spPr/>
        <p:txBody>
          <a:bodyPr/>
          <a:lstStyle/>
          <a:p>
            <a:endParaRPr lang="en-US" altLang="zh-CN"/>
          </a:p>
        </p:txBody>
      </p:sp>
      <p:sp>
        <p:nvSpPr>
          <p:cNvPr id="4" name="灯片编号占位符 3"/>
          <p:cNvSpPr>
            <a:spLocks noGrp="1"/>
          </p:cNvSpPr>
          <p:nvPr>
            <p:ph type="sldNum" sz="quarter" idx="12"/>
          </p:nvPr>
        </p:nvSpPr>
        <p:spPr/>
        <p:txBody>
          <a:bodyPr/>
          <a:lstStyle>
            <a:lvl1pPr>
              <a:defRPr sz="1600">
                <a:solidFill>
                  <a:srgbClr val="FF0000"/>
                </a:solidFill>
                <a:latin typeface="Consolas" panose="020B0609020204030204" pitchFamily="49" charset="0"/>
                <a:cs typeface="Consolas" panose="020B0609020204030204" pitchFamily="49" charset="0"/>
              </a:defRPr>
            </a:lvl1pPr>
          </a:lstStyle>
          <a:p>
            <a:fld id="{BD3F3EC2-762F-4585-9ABE-3D0BD98F40C0}" type="slidenum">
              <a:rPr lang="en-US" altLang="zh-CN" smtClean="0"/>
            </a:fld>
            <a:r>
              <a:rPr lang="en-US" altLang="zh-CN"/>
              <a:t>/17</a:t>
            </a:r>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endParaRPr lang="en-US" altLang="zh-CN"/>
          </a:p>
        </p:txBody>
      </p:sp>
      <p:sp>
        <p:nvSpPr>
          <p:cNvPr id="6" name="页脚占位符 5"/>
          <p:cNvSpPr>
            <a:spLocks noGrp="1"/>
          </p:cNvSpPr>
          <p:nvPr>
            <p:ph type="ftr" sz="quarter" idx="11"/>
          </p:nvPr>
        </p:nvSpPr>
        <p:spPr/>
        <p:txBody>
          <a:bodyPr/>
          <a:lstStyle/>
          <a:p>
            <a:endParaRPr lang="en-US" altLang="zh-CN"/>
          </a:p>
        </p:txBody>
      </p:sp>
      <p:sp>
        <p:nvSpPr>
          <p:cNvPr id="7" name="灯片编号占位符 6"/>
          <p:cNvSpPr>
            <a:spLocks noGrp="1"/>
          </p:cNvSpPr>
          <p:nvPr>
            <p:ph type="sldNum" sz="quarter" idx="12"/>
          </p:nvPr>
        </p:nvSpPr>
        <p:spPr/>
        <p:txBody>
          <a:bodyPr/>
          <a:lstStyle/>
          <a:p>
            <a:fld id="{641C0B7C-3B4E-4EBE-8609-75F6CD7311A2}" type="slidenum">
              <a:rPr lang="en-US" altLang="zh-CN" smtClean="0"/>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endParaRPr lang="en-US" altLang="zh-CN"/>
          </a:p>
        </p:txBody>
      </p:sp>
      <p:sp>
        <p:nvSpPr>
          <p:cNvPr id="6" name="页脚占位符 5"/>
          <p:cNvSpPr>
            <a:spLocks noGrp="1"/>
          </p:cNvSpPr>
          <p:nvPr>
            <p:ph type="ftr" sz="quarter" idx="11"/>
          </p:nvPr>
        </p:nvSpPr>
        <p:spPr/>
        <p:txBody>
          <a:bodyPr/>
          <a:lstStyle/>
          <a:p>
            <a:endParaRPr lang="en-US" altLang="zh-CN"/>
          </a:p>
        </p:txBody>
      </p:sp>
      <p:sp>
        <p:nvSpPr>
          <p:cNvPr id="7" name="灯片编号占位符 6"/>
          <p:cNvSpPr>
            <a:spLocks noGrp="1"/>
          </p:cNvSpPr>
          <p:nvPr>
            <p:ph type="sldNum" sz="quarter" idx="12"/>
          </p:nvPr>
        </p:nvSpPr>
        <p:spPr/>
        <p:txBody>
          <a:bodyPr/>
          <a:lstStyle/>
          <a:p>
            <a:fld id="{D5A47AF0-D07F-45BB-8F68-4BC5B1E3E061}" type="slidenum">
              <a:rPr lang="en-US" altLang="zh-CN" smtClean="0"/>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1.xml"/><Relationship Id="rId8" Type="http://schemas.openxmlformats.org/officeDocument/2006/relationships/slideLayout" Target="../slideLayouts/slideLayout30.xml"/><Relationship Id="rId7" Type="http://schemas.openxmlformats.org/officeDocument/2006/relationships/slideLayout" Target="../slideLayouts/slideLayout29.xml"/><Relationship Id="rId6" Type="http://schemas.openxmlformats.org/officeDocument/2006/relationships/slideLayout" Target="../slideLayouts/slideLayout28.xml"/><Relationship Id="rId5" Type="http://schemas.openxmlformats.org/officeDocument/2006/relationships/slideLayout" Target="../slideLayouts/slideLayout27.xml"/><Relationship Id="rId4" Type="http://schemas.openxmlformats.org/officeDocument/2006/relationships/slideLayout" Target="../slideLayouts/slideLayout26.xml"/><Relationship Id="rId3" Type="http://schemas.openxmlformats.org/officeDocument/2006/relationships/slideLayout" Target="../slideLayouts/slideLayout25.xml"/><Relationship Id="rId2" Type="http://schemas.openxmlformats.org/officeDocument/2006/relationships/slideLayout" Target="../slideLayouts/slideLayout24.xml"/><Relationship Id="rId12" Type="http://schemas.openxmlformats.org/officeDocument/2006/relationships/theme" Target="../theme/theme3.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ltLang="zh-CN"/>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ltLang="zh-CN"/>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9FCE70-992F-41EB-8166-46DEE7BDC1E9}" type="slidenum">
              <a:rPr lang="en-US" altLang="zh-CN" smtClean="0"/>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53" name="Rectangle 29"/>
          <p:cNvSpPr>
            <a:spLocks noChangeArrowheads="1"/>
          </p:cNvSpPr>
          <p:nvPr/>
        </p:nvSpPr>
        <p:spPr bwMode="gray">
          <a:xfrm>
            <a:off x="1447800" y="561975"/>
            <a:ext cx="7696200" cy="646113"/>
          </a:xfrm>
          <a:prstGeom prst="rect">
            <a:avLst/>
          </a:prstGeom>
          <a:solidFill>
            <a:schemeClr val="tx1"/>
          </a:solidFill>
          <a:ln w="9525">
            <a:solidFill>
              <a:schemeClr val="tx1"/>
            </a:solidFill>
            <a:miter lim="800000"/>
          </a:ln>
          <a:effec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54" name="Rectangle 30"/>
          <p:cNvSpPr>
            <a:spLocks noChangeArrowheads="1"/>
          </p:cNvSpPr>
          <p:nvPr/>
        </p:nvSpPr>
        <p:spPr bwMode="ltGray">
          <a:xfrm>
            <a:off x="0" y="558800"/>
            <a:ext cx="1447800" cy="660400"/>
          </a:xfrm>
          <a:prstGeom prst="rect">
            <a:avLst/>
          </a:prstGeom>
          <a:solidFill>
            <a:schemeClr val="tx2"/>
          </a:solidFill>
          <a:ln w="9525">
            <a:noFill/>
            <a:miter lim="800000"/>
          </a:ln>
          <a:effec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56" name="AutoShape 32"/>
          <p:cNvSpPr>
            <a:spLocks noChangeArrowheads="1"/>
          </p:cNvSpPr>
          <p:nvPr/>
        </p:nvSpPr>
        <p:spPr bwMode="gray">
          <a:xfrm rot="-37800000">
            <a:off x="239713" y="185738"/>
            <a:ext cx="381000" cy="228600"/>
          </a:xfrm>
          <a:prstGeom prst="triangle">
            <a:avLst>
              <a:gd name="adj" fmla="val 50000"/>
            </a:avLst>
          </a:prstGeom>
          <a:solidFill>
            <a:schemeClr val="bg2"/>
          </a:solidFill>
          <a:ln w="9525">
            <a:noFill/>
            <a:miter lim="800000"/>
          </a:ln>
          <a:effec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57" name="AutoShape 33"/>
          <p:cNvSpPr>
            <a:spLocks noChangeArrowheads="1"/>
          </p:cNvSpPr>
          <p:nvPr/>
        </p:nvSpPr>
        <p:spPr bwMode="gray">
          <a:xfrm rot="-37800000">
            <a:off x="544513" y="185738"/>
            <a:ext cx="381000" cy="228600"/>
          </a:xfrm>
          <a:prstGeom prst="triangle">
            <a:avLst>
              <a:gd name="adj" fmla="val 50000"/>
            </a:avLst>
          </a:prstGeom>
          <a:solidFill>
            <a:schemeClr val="bg2">
              <a:alpha val="84000"/>
            </a:schemeClr>
          </a:solidFill>
          <a:ln w="9525">
            <a:noFill/>
            <a:miter lim="800000"/>
          </a:ln>
          <a:effec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58" name="AutoShape 34"/>
          <p:cNvSpPr>
            <a:spLocks noChangeArrowheads="1"/>
          </p:cNvSpPr>
          <p:nvPr/>
        </p:nvSpPr>
        <p:spPr bwMode="gray">
          <a:xfrm rot="-37800000">
            <a:off x="849313" y="185738"/>
            <a:ext cx="381000" cy="228600"/>
          </a:xfrm>
          <a:prstGeom prst="triangle">
            <a:avLst>
              <a:gd name="adj" fmla="val 50000"/>
            </a:avLst>
          </a:prstGeom>
          <a:solidFill>
            <a:schemeClr val="bg2">
              <a:alpha val="56000"/>
            </a:schemeClr>
          </a:solidFill>
          <a:ln w="9525">
            <a:noFill/>
            <a:miter lim="800000"/>
          </a:ln>
          <a:effec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59" name="AutoShape 35"/>
          <p:cNvSpPr>
            <a:spLocks noChangeArrowheads="1"/>
          </p:cNvSpPr>
          <p:nvPr/>
        </p:nvSpPr>
        <p:spPr bwMode="gray">
          <a:xfrm rot="-37800000">
            <a:off x="1154113" y="185738"/>
            <a:ext cx="381000" cy="228600"/>
          </a:xfrm>
          <a:prstGeom prst="triangle">
            <a:avLst>
              <a:gd name="adj" fmla="val 50000"/>
            </a:avLst>
          </a:prstGeom>
          <a:solidFill>
            <a:schemeClr val="bg2">
              <a:alpha val="27000"/>
            </a:schemeClr>
          </a:solidFill>
          <a:ln w="9525">
            <a:noFill/>
            <a:miter lim="800000"/>
          </a:ln>
          <a:effec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56" name="Rectangle 3"/>
          <p:cNvSpPr>
            <a:spLocks noGrp="1"/>
          </p:cNvSpPr>
          <p:nvPr>
            <p:ph type="body" idx="1"/>
          </p:nvPr>
        </p:nvSpPr>
        <p:spPr>
          <a:xfrm>
            <a:off x="457200" y="1295400"/>
            <a:ext cx="8229600" cy="5029200"/>
          </a:xfrm>
          <a:prstGeom prst="rect">
            <a:avLst/>
          </a:prstGeom>
          <a:noFill/>
          <a:ln w="9525">
            <a:noFill/>
          </a:ln>
        </p:spPr>
        <p:txBody>
          <a:bodyPr/>
          <a:lstStyle/>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8" name="Rectangle 4"/>
          <p:cNvSpPr>
            <a:spLocks noGrp="1" noChangeArrowheads="1"/>
          </p:cNvSpPr>
          <p:nvPr>
            <p:ph type="dt" sz="half" idx="2"/>
          </p:nvPr>
        </p:nvSpPr>
        <p:spPr bwMode="auto">
          <a:xfrm>
            <a:off x="457200" y="6400800"/>
            <a:ext cx="2133600" cy="320675"/>
          </a:xfrm>
          <a:prstGeom prst="rect">
            <a:avLst/>
          </a:prstGeom>
          <a:noFill/>
          <a:ln w="9525">
            <a:noFill/>
            <a:miter lim="800000"/>
          </a:ln>
          <a:effectLst/>
        </p:spPr>
        <p:txBody>
          <a:bodyPr vert="horz" wrap="square" lIns="91440" tIns="45720" rIns="91440" bIns="45720" numCol="1" anchor="t" anchorCtr="0" compatLnSpc="1"/>
          <a:lstStyle>
            <a:lvl1pPr algn="l" eaLnBrk="1" hangingPunct="1">
              <a:defRPr sz="1400">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B918B2B4-9D1F-4C8A-BAC7-8D3BA65DA5C7}" type="datetime1">
              <a:rPr kumimoji="1"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1"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29" name="Rectangle 5"/>
          <p:cNvSpPr>
            <a:spLocks noGrp="1" noChangeArrowheads="1"/>
          </p:cNvSpPr>
          <p:nvPr>
            <p:ph type="ftr" sz="quarter" idx="3"/>
          </p:nvPr>
        </p:nvSpPr>
        <p:spPr bwMode="auto">
          <a:xfrm>
            <a:off x="3124200" y="6400800"/>
            <a:ext cx="2895600" cy="320675"/>
          </a:xfrm>
          <a:prstGeom prst="rect">
            <a:avLst/>
          </a:prstGeom>
          <a:noFill/>
          <a:ln w="9525">
            <a:noFill/>
            <a:miter lim="800000"/>
          </a:ln>
          <a:effectLst/>
        </p:spPr>
        <p:txBody>
          <a:bodyPr vert="horz" wrap="square" lIns="91440" tIns="45720" rIns="91440" bIns="45720" numCol="1" anchor="t" anchorCtr="0" compatLnSpc="1"/>
          <a:lstStyle>
            <a:lvl1pPr eaLnBrk="1" hangingPunct="1">
              <a:defRPr sz="1400">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30" name="Rectangle 6"/>
          <p:cNvSpPr>
            <a:spLocks noGrp="1" noChangeArrowheads="1"/>
          </p:cNvSpPr>
          <p:nvPr>
            <p:ph type="sldNum" sz="quarter" idx="4"/>
          </p:nvPr>
        </p:nvSpPr>
        <p:spPr bwMode="auto">
          <a:xfrm>
            <a:off x="6553200" y="6384925"/>
            <a:ext cx="2133600" cy="320675"/>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2000" b="1">
                <a:latin typeface="Dotum" pitchFamily="34" charset="-127"/>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3BF6A250-6F7F-4527-97B4-A8FFEC296321}" type="slidenum">
              <a:rPr kumimoji="1" lang="zh-CN" altLang="en-US" sz="2000" b="1" i="0" u="none" strike="noStrike" kern="1200" cap="none" spc="0" normalizeH="0" baseline="0" noProof="0">
                <a:ln>
                  <a:noFill/>
                </a:ln>
                <a:solidFill>
                  <a:schemeClr val="tx1"/>
                </a:solidFill>
                <a:effectLst/>
                <a:uLnTx/>
                <a:uFillTx/>
                <a:latin typeface="Dotum" pitchFamily="34" charset="-127"/>
                <a:ea typeface="宋体" panose="02010600030101010101" pitchFamily="2" charset="-122"/>
                <a:cs typeface="+mn-cs"/>
              </a:rPr>
            </a:fld>
            <a:endParaRPr kumimoji="1" lang="en-US" altLang="zh-CN" sz="2000" b="1" i="0" u="none" strike="noStrike" kern="1200" cap="none" spc="0" normalizeH="0" baseline="0" noProof="0">
              <a:ln>
                <a:noFill/>
              </a:ln>
              <a:solidFill>
                <a:schemeClr val="tx1"/>
              </a:solidFill>
              <a:effectLst/>
              <a:uLnTx/>
              <a:uFillTx/>
              <a:latin typeface="Dotum" pitchFamily="34" charset="-127"/>
              <a:ea typeface="宋体" panose="02010600030101010101" pitchFamily="2" charset="-122"/>
              <a:cs typeface="+mn-cs"/>
            </a:endParaRPr>
          </a:p>
        </p:txBody>
      </p:sp>
      <p:sp>
        <p:nvSpPr>
          <p:cNvPr id="2060" name="Rectangle 2"/>
          <p:cNvSpPr>
            <a:spLocks noGrp="1"/>
          </p:cNvSpPr>
          <p:nvPr>
            <p:ph type="title"/>
          </p:nvPr>
        </p:nvSpPr>
        <p:spPr>
          <a:xfrm>
            <a:off x="1885950" y="590550"/>
            <a:ext cx="5943600" cy="563563"/>
          </a:xfrm>
          <a:prstGeom prst="rect">
            <a:avLst/>
          </a:prstGeom>
          <a:noFill/>
          <a:ln w="9525">
            <a:noFill/>
          </a:ln>
        </p:spPr>
        <p:txBody>
          <a:bodyPr anchor="ctr"/>
          <a:lstStyle/>
          <a:p>
            <a:pPr lvl="0"/>
            <a:r>
              <a:rPr lang="en-US" altLang="zh-CN" dirty="0"/>
              <a:t>Click to edit Master title style</a:t>
            </a:r>
            <a:endParaRPr lang="en-US" altLang="zh-CN"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ctr" rtl="0" eaLnBrk="0" fontAlgn="base" hangingPunct="0">
        <a:spcBef>
          <a:spcPct val="0"/>
        </a:spcBef>
        <a:spcAft>
          <a:spcPct val="0"/>
        </a:spcAft>
        <a:defRPr sz="3200" b="1">
          <a:solidFill>
            <a:schemeClr val="bg1"/>
          </a:solidFill>
          <a:latin typeface="+mj-lt"/>
          <a:ea typeface="+mj-ea"/>
          <a:cs typeface="+mj-cs"/>
        </a:defRPr>
      </a:lvl1pPr>
      <a:lvl2pPr algn="ctr" rtl="0" eaLnBrk="0" fontAlgn="base" hangingPunct="0">
        <a:spcBef>
          <a:spcPct val="0"/>
        </a:spcBef>
        <a:spcAft>
          <a:spcPct val="0"/>
        </a:spcAft>
        <a:defRPr sz="3200" b="1">
          <a:solidFill>
            <a:schemeClr val="bg1"/>
          </a:solidFill>
          <a:latin typeface="Arial" panose="020B0604020202020204" pitchFamily="34" charset="0"/>
        </a:defRPr>
      </a:lvl2pPr>
      <a:lvl3pPr algn="ctr" rtl="0" eaLnBrk="0" fontAlgn="base" hangingPunct="0">
        <a:spcBef>
          <a:spcPct val="0"/>
        </a:spcBef>
        <a:spcAft>
          <a:spcPct val="0"/>
        </a:spcAft>
        <a:defRPr sz="3200" b="1">
          <a:solidFill>
            <a:schemeClr val="bg1"/>
          </a:solidFill>
          <a:latin typeface="Arial" panose="020B0604020202020204" pitchFamily="34" charset="0"/>
        </a:defRPr>
      </a:lvl3pPr>
      <a:lvl4pPr algn="ctr" rtl="0" eaLnBrk="0" fontAlgn="base" hangingPunct="0">
        <a:spcBef>
          <a:spcPct val="0"/>
        </a:spcBef>
        <a:spcAft>
          <a:spcPct val="0"/>
        </a:spcAft>
        <a:defRPr sz="3200" b="1">
          <a:solidFill>
            <a:schemeClr val="bg1"/>
          </a:solidFill>
          <a:latin typeface="Arial" panose="020B0604020202020204" pitchFamily="34" charset="0"/>
        </a:defRPr>
      </a:lvl4pPr>
      <a:lvl5pPr algn="ctr" rtl="0" eaLnBrk="0" fontAlgn="base" hangingPunct="0">
        <a:spcBef>
          <a:spcPct val="0"/>
        </a:spcBef>
        <a:spcAft>
          <a:spcPct val="0"/>
        </a:spcAft>
        <a:defRPr sz="3200" b="1">
          <a:solidFill>
            <a:schemeClr val="bg1"/>
          </a:solidFill>
          <a:latin typeface="Arial" panose="020B0604020202020204" pitchFamily="34" charset="0"/>
        </a:defRPr>
      </a:lvl5pPr>
      <a:lvl6pPr marL="457200" algn="ctr" rtl="0" fontAlgn="base">
        <a:spcBef>
          <a:spcPct val="0"/>
        </a:spcBef>
        <a:spcAft>
          <a:spcPct val="0"/>
        </a:spcAft>
        <a:defRPr sz="3200" b="1">
          <a:solidFill>
            <a:schemeClr val="bg1"/>
          </a:solidFill>
          <a:latin typeface="Arial" panose="020B0604020202020204" pitchFamily="34" charset="0"/>
        </a:defRPr>
      </a:lvl6pPr>
      <a:lvl7pPr marL="914400" algn="ctr" rtl="0" fontAlgn="base">
        <a:spcBef>
          <a:spcPct val="0"/>
        </a:spcBef>
        <a:spcAft>
          <a:spcPct val="0"/>
        </a:spcAft>
        <a:defRPr sz="3200" b="1">
          <a:solidFill>
            <a:schemeClr val="bg1"/>
          </a:solidFill>
          <a:latin typeface="Arial" panose="020B0604020202020204" pitchFamily="34" charset="0"/>
        </a:defRPr>
      </a:lvl7pPr>
      <a:lvl8pPr marL="1371600" algn="ctr" rtl="0" fontAlgn="base">
        <a:spcBef>
          <a:spcPct val="0"/>
        </a:spcBef>
        <a:spcAft>
          <a:spcPct val="0"/>
        </a:spcAft>
        <a:defRPr sz="3200" b="1">
          <a:solidFill>
            <a:schemeClr val="bg1"/>
          </a:solidFill>
          <a:latin typeface="Arial" panose="020B0604020202020204" pitchFamily="34" charset="0"/>
        </a:defRPr>
      </a:lvl8pPr>
      <a:lvl9pPr marL="1828800" algn="ctr" rtl="0" fontAlgn="base">
        <a:spcBef>
          <a:spcPct val="0"/>
        </a:spcBef>
        <a:spcAft>
          <a:spcPct val="0"/>
        </a:spcAft>
        <a:defRPr sz="3200" b="1">
          <a:solidFill>
            <a:schemeClr val="bg1"/>
          </a:solidFill>
          <a:latin typeface="Arial" panose="020B0604020202020204" pitchFamily="34" charset="0"/>
        </a:defRPr>
      </a:lvl9pPr>
    </p:titleStyle>
    <p:body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a:solidFill>
            <a:schemeClr val="tx1"/>
          </a:solidFill>
          <a:latin typeface="Times New Roman" panose="02020603050405020304" pitchFamily="18" charset="0"/>
          <a:ea typeface="宋体" panose="0201060003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a:solidFill>
            <a:schemeClr val="tx1"/>
          </a:solidFill>
          <a:latin typeface="Times New Roman" panose="02020603050405020304" pitchFamily="18" charset="0"/>
          <a:ea typeface="宋体" panose="02010600030101010101" pitchFamily="2" charset="-122"/>
        </a:defRPr>
      </a:lvl2pPr>
      <a:lvl3pPr marL="1143000" indent="-228600" algn="l" rtl="0" eaLnBrk="0" fontAlgn="base" hangingPunct="0">
        <a:spcBef>
          <a:spcPct val="20000"/>
        </a:spcBef>
        <a:spcAft>
          <a:spcPct val="0"/>
        </a:spcAft>
        <a:buClr>
          <a:schemeClr val="accent2"/>
        </a:buClr>
        <a:buChar char="•"/>
        <a:defRPr sz="2200">
          <a:solidFill>
            <a:schemeClr val="tx1"/>
          </a:solidFill>
          <a:latin typeface="Times New Roman" panose="02020603050405020304" pitchFamily="18" charset="0"/>
          <a:ea typeface="宋体" panose="02010600030101010101" pitchFamily="2" charset="-122"/>
        </a:defRPr>
      </a:lvl3pPr>
      <a:lvl4pPr marL="1600200" indent="-228600" algn="l" rtl="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lgn="l" rtl="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ltLang="zh-CN"/>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ltLang="zh-CN"/>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C22B74-E03E-411C-8A25-6755F06FE7DB}" type="slidenum">
              <a:rPr lang="en-US" altLang="zh-CN" smtClean="0"/>
            </a:fld>
            <a:endParaRPr lang="en-US" altLang="zh-CN"/>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9.xml"/><Relationship Id="rId1" Type="http://schemas.openxmlformats.org/officeDocument/2006/relationships/image" Target="../media/image9.jpeg"/></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image" Target="../media/image10.GIF"/></Relationships>
</file>

<file path=ppt/slides/_rels/slide10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7.xml"/><Relationship Id="rId1" Type="http://schemas.openxmlformats.org/officeDocument/2006/relationships/image" Target="../media/image10.GIF"/></Relationships>
</file>

<file path=ppt/slides/_rels/slide10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image" Target="../media/image10.GIF"/></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7.xml"/><Relationship Id="rId2" Type="http://schemas.openxmlformats.org/officeDocument/2006/relationships/image" Target="../media/image16.jpeg"/><Relationship Id="rId1" Type="http://schemas.openxmlformats.org/officeDocument/2006/relationships/image" Target="../media/image10.GIF"/></Relationships>
</file>

<file path=ppt/slides/_rels/slide106.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7.xml"/><Relationship Id="rId2" Type="http://schemas.openxmlformats.org/officeDocument/2006/relationships/image" Target="../media/image16.jpeg"/><Relationship Id="rId1" Type="http://schemas.openxmlformats.org/officeDocument/2006/relationships/image" Target="../media/image10.GIF"/></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7.xml"/><Relationship Id="rId1" Type="http://schemas.openxmlformats.org/officeDocument/2006/relationships/image" Target="../media/image10.GIF"/></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9.xml"/><Relationship Id="rId1" Type="http://schemas.openxmlformats.org/officeDocument/2006/relationships/image" Target="../media/image9.jpeg"/></Relationships>
</file>

<file path=ppt/slides/_rels/slide1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7.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7.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3.xml"/><Relationship Id="rId1" Type="http://schemas.openxmlformats.org/officeDocument/2006/relationships/image" Target="../media/image18.GI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9.xml"/><Relationship Id="rId1" Type="http://schemas.openxmlformats.org/officeDocument/2006/relationships/image" Target="../media/image10.GI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9.xml"/><Relationship Id="rId1" Type="http://schemas.openxmlformats.org/officeDocument/2006/relationships/image" Target="../media/image10.GI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9.xml"/><Relationship Id="rId2" Type="http://schemas.openxmlformats.org/officeDocument/2006/relationships/slide" Target="slide2.xml"/><Relationship Id="rId1" Type="http://schemas.openxmlformats.org/officeDocument/2006/relationships/slide" Target="slide6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29.xml"/><Relationship Id="rId3" Type="http://schemas.openxmlformats.org/officeDocument/2006/relationships/slide" Target="slide1.xml"/><Relationship Id="rId2" Type="http://schemas.openxmlformats.org/officeDocument/2006/relationships/image" Target="../media/image6.GIF"/><Relationship Id="rId1" Type="http://schemas.openxmlformats.org/officeDocument/2006/relationships/image" Target="../media/image5.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9.xml"/><Relationship Id="rId1" Type="http://schemas.openxmlformats.org/officeDocument/2006/relationships/image" Target="../media/image10.GIF"/></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29.xml"/><Relationship Id="rId1" Type="http://schemas.openxmlformats.org/officeDocument/2006/relationships/image" Target="../media/image10.GIF"/></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9.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55.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29.xml"/><Relationship Id="rId2" Type="http://schemas.openxmlformats.org/officeDocument/2006/relationships/image" Target="../media/image11.png"/><Relationship Id="rId1" Type="http://schemas.openxmlformats.org/officeDocument/2006/relationships/tags" Target="../tags/tag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9.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9.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9.xml"/><Relationship Id="rId1" Type="http://schemas.openxmlformats.org/officeDocument/2006/relationships/image" Target="../media/image9.jpeg"/></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image" Target="../media/image5.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9.xml"/><Relationship Id="rId1" Type="http://schemas.openxmlformats.org/officeDocument/2006/relationships/image" Target="../media/image7.jpe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6.GIF"/><Relationship Id="rId1" Type="http://schemas.openxmlformats.org/officeDocument/2006/relationships/image" Target="../media/image12.jpe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GIF"/></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0.GIF"/></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9.xml"/><Relationship Id="rId1" Type="http://schemas.openxmlformats.org/officeDocument/2006/relationships/image" Target="../media/image8.png"/></Relationships>
</file>

<file path=ppt/slides/_rels/slide8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GIF"/></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0.GIF"/></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7.xml"/><Relationship Id="rId2" Type="http://schemas.openxmlformats.org/officeDocument/2006/relationships/image" Target="../media/image13.wmf"/><Relationship Id="rId1" Type="http://schemas.openxmlformats.org/officeDocument/2006/relationships/oleObject" Target="../embeddings/oleObject4.bin"/></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9.xml"/><Relationship Id="rId1" Type="http://schemas.openxmlformats.org/officeDocument/2006/relationships/image" Target="../media/image9.jpeg"/></Relationships>
</file>

<file path=ppt/slides/_rels/slide9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4.jpe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7.xml"/><Relationship Id="rId3" Type="http://schemas.openxmlformats.org/officeDocument/2006/relationships/image" Target="../media/image10.GIF"/><Relationship Id="rId2" Type="http://schemas.openxmlformats.org/officeDocument/2006/relationships/image" Target="../media/image15.jpeg"/><Relationship Id="rId1" Type="http://schemas.openxmlformats.org/officeDocument/2006/relationships/slide" Target="slide5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bwMode="black">
          <a:xfrm>
            <a:off x="236538" y="921068"/>
            <a:ext cx="8307388" cy="1241425"/>
          </a:xfrm>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5400" b="1" i="0" u="none" strike="noStrike" kern="0" cap="none" spc="600" normalizeH="0" baseline="0" noProof="0" dirty="0">
                <a:ln>
                  <a:noFill/>
                </a:ln>
                <a:solidFill>
                  <a:schemeClr val="accent2">
                    <a:lumMod val="50000"/>
                  </a:schemeClr>
                </a:solidFill>
                <a:effectLst/>
                <a:uLnTx/>
                <a:uFillTx/>
                <a:latin typeface="微软雅黑" panose="020B0503020204020204" pitchFamily="34" charset="-122"/>
                <a:ea typeface="微软雅黑" panose="020B0503020204020204" pitchFamily="34" charset="-122"/>
                <a:cs typeface="+mj-cs"/>
              </a:rPr>
              <a:t>数据结构</a:t>
            </a:r>
            <a:endParaRPr kumimoji="0" lang="zh-CN" altLang="en-US" sz="5400" b="1" i="0" u="none" strike="noStrike" kern="0" cap="none" spc="600" normalizeH="0" baseline="0" noProof="0" dirty="0">
              <a:ln>
                <a:noFill/>
              </a:ln>
              <a:solidFill>
                <a:schemeClr val="accent2">
                  <a:lumMod val="50000"/>
                </a:schemeClr>
              </a:solidFill>
              <a:effectLst/>
              <a:uLnTx/>
              <a:uFillTx/>
              <a:latin typeface="微软雅黑" panose="020B0503020204020204" pitchFamily="34" charset="-122"/>
              <a:ea typeface="微软雅黑" panose="020B0503020204020204" pitchFamily="34" charset="-122"/>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afterEffect">
                                  <p:stCondLst>
                                    <p:cond delay="1000"/>
                                  </p:stCondLst>
                                  <p:childTnLst>
                                    <p:set>
                                      <p:cBhvr>
                                        <p:cTn id="6" dur="1" fill="hold">
                                          <p:stCondLst>
                                            <p:cond delay="0"/>
                                          </p:stCondLst>
                                        </p:cTn>
                                        <p:tgtEl>
                                          <p:spTgt spid="2050"/>
                                        </p:tgtEl>
                                        <p:attrNameLst>
                                          <p:attrName>style.visibility</p:attrName>
                                        </p:attrNameLst>
                                      </p:cBhvr>
                                      <p:to>
                                        <p:strVal val="visible"/>
                                      </p:to>
                                    </p:set>
                                    <p:anim calcmode="lin" valueType="num">
                                      <p:cBhvr>
                                        <p:cTn id="7" dur="1000" fill="hold"/>
                                        <p:tgtEl>
                                          <p:spTgt spid="2050"/>
                                        </p:tgtEl>
                                        <p:attrNameLst>
                                          <p:attrName>ppt_w</p:attrName>
                                        </p:attrNameLst>
                                      </p:cBhvr>
                                      <p:tavLst>
                                        <p:tav tm="0">
                                          <p:val>
                                            <p:fltVal val="0"/>
                                          </p:val>
                                        </p:tav>
                                        <p:tav tm="100000">
                                          <p:val>
                                            <p:strVal val="#ppt_w"/>
                                          </p:val>
                                        </p:tav>
                                      </p:tavLst>
                                    </p:anim>
                                    <p:anim calcmode="lin" valueType="num">
                                      <p:cBhvr>
                                        <p:cTn id="8" dur="1000" fill="hold"/>
                                        <p:tgtEl>
                                          <p:spTgt spid="2050"/>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6948" name="Text Box 4"/>
          <p:cNvSpPr txBox="1"/>
          <p:nvPr/>
        </p:nvSpPr>
        <p:spPr>
          <a:xfrm>
            <a:off x="395288" y="2997200"/>
            <a:ext cx="8429625" cy="2306955"/>
          </a:xfrm>
          <a:prstGeom prst="rect">
            <a:avLst/>
          </a:prstGeom>
          <a:noFill/>
          <a:ln w="9525">
            <a:noFill/>
          </a:ln>
        </p:spPr>
        <p:txBody>
          <a:bodyPr>
            <a:spAutoFit/>
          </a:bodyPr>
          <a:lstStyle/>
          <a:p>
            <a:pPr algn="l"/>
            <a:r>
              <a:rPr kumimoji="1" lang="zh-CN" altLang="en-US" sz="3600" b="1" dirty="0">
                <a:latin typeface="Consolas" panose="020B0609020204030204" pitchFamily="49" charset="0"/>
                <a:ea typeface="楷体" panose="02010609060101010101" pitchFamily="49" charset="-122"/>
                <a:cs typeface="Consolas" panose="020B0609020204030204" pitchFamily="49" charset="0"/>
              </a:rPr>
              <a:t>各结点由两个域组成</a:t>
            </a:r>
            <a:r>
              <a:rPr lang="zh-CN" altLang="en-US" sz="3600" b="1" dirty="0">
                <a:latin typeface="Times New Roman" panose="02020603050405020304" pitchFamily="18" charset="0"/>
                <a:ea typeface="楷体_GB2312"/>
              </a:rPr>
              <a:t>：</a:t>
            </a:r>
            <a:endParaRPr lang="zh-CN" altLang="en-US" sz="3600" b="1" dirty="0">
              <a:latin typeface="Times New Roman" panose="02020603050405020304" pitchFamily="18" charset="0"/>
              <a:ea typeface="楷体_GB2312"/>
            </a:endParaRPr>
          </a:p>
          <a:p>
            <a:pPr algn="l"/>
            <a:r>
              <a:rPr lang="zh-CN" altLang="en-US" sz="3600" b="1" dirty="0">
                <a:solidFill>
                  <a:srgbClr val="FF0000"/>
                </a:solidFill>
                <a:latin typeface="Times New Roman" panose="02020603050405020304" pitchFamily="18" charset="0"/>
                <a:ea typeface="楷体_GB2312"/>
              </a:rPr>
              <a:t>数据域：</a:t>
            </a:r>
            <a:r>
              <a:rPr kumimoji="1" lang="zh-CN" altLang="en-US" sz="3600" b="1" dirty="0">
                <a:latin typeface="Consolas" panose="020B0609020204030204" pitchFamily="49" charset="0"/>
                <a:ea typeface="楷体" panose="02010609060101010101" pitchFamily="49" charset="-122"/>
                <a:cs typeface="Consolas" panose="020B0609020204030204" pitchFamily="49" charset="0"/>
              </a:rPr>
              <a:t>存储元素数值数据</a:t>
            </a:r>
            <a:endParaRPr lang="zh-CN" altLang="en-US" sz="3600" b="1" dirty="0">
              <a:latin typeface="Times New Roman" panose="02020603050405020304" pitchFamily="18" charset="0"/>
              <a:ea typeface="楷体_GB2312"/>
            </a:endParaRPr>
          </a:p>
          <a:p>
            <a:pPr algn="l"/>
            <a:r>
              <a:rPr lang="zh-CN" altLang="en-US" sz="3600" b="1" dirty="0">
                <a:solidFill>
                  <a:srgbClr val="FF0000"/>
                </a:solidFill>
                <a:latin typeface="Times New Roman" panose="02020603050405020304" pitchFamily="18" charset="0"/>
                <a:ea typeface="楷体_GB2312"/>
              </a:rPr>
              <a:t>指针域：</a:t>
            </a:r>
            <a:r>
              <a:rPr kumimoji="1" lang="zh-CN" altLang="en-US" sz="3600" b="1" dirty="0">
                <a:latin typeface="Consolas" panose="020B0609020204030204" pitchFamily="49" charset="0"/>
                <a:ea typeface="楷体" panose="02010609060101010101" pitchFamily="49" charset="-122"/>
                <a:cs typeface="Consolas" panose="020B0609020204030204" pitchFamily="49" charset="0"/>
              </a:rPr>
              <a:t>存储直接后继结点的存储位置</a:t>
            </a:r>
            <a:endParaRPr kumimoji="1" lang="zh-CN" altLang="en-US" sz="3600" b="1" dirty="0">
              <a:latin typeface="Consolas" panose="020B0609020204030204" pitchFamily="49" charset="0"/>
              <a:ea typeface="楷体" panose="02010609060101010101" pitchFamily="49" charset="-122"/>
              <a:cs typeface="Consolas" panose="020B0609020204030204" pitchFamily="49" charset="0"/>
            </a:endParaRPr>
          </a:p>
        </p:txBody>
      </p:sp>
      <p:grpSp>
        <p:nvGrpSpPr>
          <p:cNvPr id="4" name="Group 30"/>
          <p:cNvGrpSpPr/>
          <p:nvPr/>
        </p:nvGrpSpPr>
        <p:grpSpPr>
          <a:xfrm>
            <a:off x="5364163" y="2925763"/>
            <a:ext cx="1905000" cy="523875"/>
            <a:chOff x="946" y="3233"/>
            <a:chExt cx="1200" cy="330"/>
          </a:xfrm>
        </p:grpSpPr>
        <p:sp>
          <p:nvSpPr>
            <p:cNvPr id="96267" name="Rectangle 6"/>
            <p:cNvSpPr/>
            <p:nvPr/>
          </p:nvSpPr>
          <p:spPr>
            <a:xfrm>
              <a:off x="1546" y="3233"/>
              <a:ext cx="600" cy="330"/>
            </a:xfrm>
            <a:prstGeom prst="rect">
              <a:avLst/>
            </a:prstGeom>
            <a:noFill/>
            <a:ln w="9525">
              <a:noFill/>
            </a:ln>
          </p:spPr>
          <p:txBody>
            <a:bodyPr/>
            <a:lstStyle/>
            <a:p>
              <a:pPr eaLnBrk="0" hangingPunct="0">
                <a:spcBef>
                  <a:spcPct val="20000"/>
                </a:spcBef>
              </a:pPr>
              <a:r>
                <a:rPr lang="zh-CN" altLang="en-US" b="1" dirty="0">
                  <a:solidFill>
                    <a:srgbClr val="FF0000"/>
                  </a:solidFill>
                  <a:latin typeface="Times New Roman" panose="02020603050405020304" pitchFamily="18" charset="0"/>
                  <a:ea typeface="楷体_GB2312"/>
                </a:rPr>
                <a:t>指针</a:t>
              </a:r>
              <a:endParaRPr lang="zh-CN" altLang="en-US" b="1" dirty="0">
                <a:solidFill>
                  <a:srgbClr val="FF0000"/>
                </a:solidFill>
                <a:latin typeface="Times New Roman" panose="02020603050405020304" pitchFamily="18" charset="0"/>
                <a:ea typeface="楷体_GB2312"/>
              </a:endParaRPr>
            </a:p>
          </p:txBody>
        </p:sp>
        <p:sp>
          <p:nvSpPr>
            <p:cNvPr id="96268" name="Rectangle 7"/>
            <p:cNvSpPr/>
            <p:nvPr/>
          </p:nvSpPr>
          <p:spPr>
            <a:xfrm>
              <a:off x="946" y="3233"/>
              <a:ext cx="600" cy="330"/>
            </a:xfrm>
            <a:prstGeom prst="rect">
              <a:avLst/>
            </a:prstGeom>
            <a:noFill/>
            <a:ln w="9525">
              <a:noFill/>
            </a:ln>
          </p:spPr>
          <p:txBody>
            <a:bodyPr/>
            <a:lstStyle/>
            <a:p>
              <a:pPr eaLnBrk="0" hangingPunct="0">
                <a:spcBef>
                  <a:spcPct val="20000"/>
                </a:spcBef>
              </a:pPr>
              <a:r>
                <a:rPr lang="zh-CN" altLang="en-US" b="1" dirty="0">
                  <a:solidFill>
                    <a:srgbClr val="FF0000"/>
                  </a:solidFill>
                  <a:latin typeface="Times New Roman" panose="02020603050405020304" pitchFamily="18" charset="0"/>
                  <a:ea typeface="楷体_GB2312"/>
                </a:rPr>
                <a:t>数据</a:t>
              </a:r>
              <a:endParaRPr lang="zh-CN" altLang="en-US" b="1" dirty="0">
                <a:solidFill>
                  <a:srgbClr val="FF0000"/>
                </a:solidFill>
                <a:latin typeface="Times New Roman" panose="02020603050405020304" pitchFamily="18" charset="0"/>
                <a:ea typeface="楷体_GB2312"/>
              </a:endParaRPr>
            </a:p>
          </p:txBody>
        </p:sp>
        <p:sp>
          <p:nvSpPr>
            <p:cNvPr id="96269" name="Line 8"/>
            <p:cNvSpPr/>
            <p:nvPr/>
          </p:nvSpPr>
          <p:spPr>
            <a:xfrm>
              <a:off x="946" y="3233"/>
              <a:ext cx="1200" cy="0"/>
            </a:xfrm>
            <a:prstGeom prst="line">
              <a:avLst/>
            </a:prstGeom>
            <a:ln w="28575" cap="sq" cmpd="sng">
              <a:solidFill>
                <a:schemeClr val="tx1"/>
              </a:solidFill>
              <a:prstDash val="solid"/>
              <a:miter/>
              <a:headEnd type="none" w="med" len="med"/>
              <a:tailEnd type="none" w="med" len="med"/>
            </a:ln>
          </p:spPr>
        </p:sp>
        <p:sp>
          <p:nvSpPr>
            <p:cNvPr id="96270" name="Line 9"/>
            <p:cNvSpPr/>
            <p:nvPr/>
          </p:nvSpPr>
          <p:spPr>
            <a:xfrm>
              <a:off x="946" y="3563"/>
              <a:ext cx="1200" cy="0"/>
            </a:xfrm>
            <a:prstGeom prst="line">
              <a:avLst/>
            </a:prstGeom>
            <a:ln w="28575" cap="sq" cmpd="sng">
              <a:solidFill>
                <a:schemeClr val="tx1"/>
              </a:solidFill>
              <a:prstDash val="solid"/>
              <a:miter/>
              <a:headEnd type="none" w="med" len="med"/>
              <a:tailEnd type="none" w="med" len="med"/>
            </a:ln>
          </p:spPr>
        </p:sp>
        <p:sp>
          <p:nvSpPr>
            <p:cNvPr id="96271" name="Line 10"/>
            <p:cNvSpPr/>
            <p:nvPr/>
          </p:nvSpPr>
          <p:spPr>
            <a:xfrm>
              <a:off x="946" y="3233"/>
              <a:ext cx="0" cy="330"/>
            </a:xfrm>
            <a:prstGeom prst="line">
              <a:avLst/>
            </a:prstGeom>
            <a:ln w="28575" cap="sq" cmpd="sng">
              <a:solidFill>
                <a:schemeClr val="tx1"/>
              </a:solidFill>
              <a:prstDash val="solid"/>
              <a:miter/>
              <a:headEnd type="none" w="med" len="med"/>
              <a:tailEnd type="none" w="med" len="med"/>
            </a:ln>
          </p:spPr>
        </p:sp>
        <p:sp>
          <p:nvSpPr>
            <p:cNvPr id="96272" name="Line 11"/>
            <p:cNvSpPr/>
            <p:nvPr/>
          </p:nvSpPr>
          <p:spPr>
            <a:xfrm>
              <a:off x="1546" y="3233"/>
              <a:ext cx="0" cy="330"/>
            </a:xfrm>
            <a:prstGeom prst="line">
              <a:avLst/>
            </a:prstGeom>
            <a:ln w="12700" cap="flat" cmpd="sng">
              <a:solidFill>
                <a:schemeClr val="tx1"/>
              </a:solidFill>
              <a:prstDash val="solid"/>
              <a:miter/>
              <a:headEnd type="none" w="med" len="med"/>
              <a:tailEnd type="none" w="med" len="med"/>
            </a:ln>
          </p:spPr>
        </p:sp>
        <p:sp>
          <p:nvSpPr>
            <p:cNvPr id="96273" name="Line 12"/>
            <p:cNvSpPr/>
            <p:nvPr/>
          </p:nvSpPr>
          <p:spPr>
            <a:xfrm>
              <a:off x="2146" y="3233"/>
              <a:ext cx="0" cy="330"/>
            </a:xfrm>
            <a:prstGeom prst="line">
              <a:avLst/>
            </a:prstGeom>
            <a:ln w="28575" cap="sq" cmpd="sng">
              <a:solidFill>
                <a:schemeClr val="tx1"/>
              </a:solidFill>
              <a:prstDash val="solid"/>
              <a:miter/>
              <a:headEnd type="none" w="med" len="med"/>
              <a:tailEnd type="none" w="med" len="med"/>
            </a:ln>
          </p:spPr>
        </p:sp>
      </p:grpSp>
      <p:grpSp>
        <p:nvGrpSpPr>
          <p:cNvPr id="96261" name="Group 24"/>
          <p:cNvGrpSpPr/>
          <p:nvPr/>
        </p:nvGrpSpPr>
        <p:grpSpPr>
          <a:xfrm>
            <a:off x="0" y="-26987"/>
            <a:ext cx="9144000" cy="2663825"/>
            <a:chOff x="0" y="1563"/>
            <a:chExt cx="5248" cy="948"/>
          </a:xfrm>
        </p:grpSpPr>
        <p:pic>
          <p:nvPicPr>
            <p:cNvPr id="96262" name="Picture 25" descr="2-1字母链式存储图"/>
            <p:cNvPicPr>
              <a:picLocks noChangeAspect="1"/>
            </p:cNvPicPr>
            <p:nvPr/>
          </p:nvPicPr>
          <p:blipFill>
            <a:blip r:embed="rId1"/>
            <a:srcRect r="29062"/>
            <a:stretch>
              <a:fillRect/>
            </a:stretch>
          </p:blipFill>
          <p:spPr>
            <a:xfrm>
              <a:off x="0" y="1563"/>
              <a:ext cx="5248" cy="948"/>
            </a:xfrm>
            <a:prstGeom prst="rect">
              <a:avLst/>
            </a:prstGeom>
            <a:noFill/>
            <a:ln w="9525">
              <a:noFill/>
            </a:ln>
          </p:spPr>
        </p:pic>
        <p:sp>
          <p:nvSpPr>
            <p:cNvPr id="96263" name="Line 26"/>
            <p:cNvSpPr/>
            <p:nvPr/>
          </p:nvSpPr>
          <p:spPr>
            <a:xfrm>
              <a:off x="3321" y="1805"/>
              <a:ext cx="0" cy="259"/>
            </a:xfrm>
            <a:prstGeom prst="line">
              <a:avLst/>
            </a:prstGeom>
            <a:ln w="9525" cap="flat" cmpd="sng">
              <a:solidFill>
                <a:srgbClr val="000000"/>
              </a:solidFill>
              <a:prstDash val="solid"/>
              <a:headEnd type="none" w="med" len="med"/>
              <a:tailEnd type="none" w="med" len="med"/>
            </a:ln>
          </p:spPr>
        </p:sp>
        <p:sp>
          <p:nvSpPr>
            <p:cNvPr id="96264" name="Line 27"/>
            <p:cNvSpPr/>
            <p:nvPr/>
          </p:nvSpPr>
          <p:spPr>
            <a:xfrm>
              <a:off x="4443" y="1805"/>
              <a:ext cx="0" cy="259"/>
            </a:xfrm>
            <a:prstGeom prst="line">
              <a:avLst/>
            </a:prstGeom>
            <a:ln w="9525" cap="flat" cmpd="sng">
              <a:solidFill>
                <a:srgbClr val="000000"/>
              </a:solidFill>
              <a:prstDash val="solid"/>
              <a:headEnd type="none" w="med" len="med"/>
              <a:tailEnd type="none" w="med" len="med"/>
            </a:ln>
          </p:spPr>
        </p:sp>
        <p:sp>
          <p:nvSpPr>
            <p:cNvPr id="96265" name="Line 28"/>
            <p:cNvSpPr/>
            <p:nvPr/>
          </p:nvSpPr>
          <p:spPr>
            <a:xfrm>
              <a:off x="1191" y="1795"/>
              <a:ext cx="0" cy="259"/>
            </a:xfrm>
            <a:prstGeom prst="line">
              <a:avLst/>
            </a:prstGeom>
            <a:ln w="9525" cap="flat" cmpd="sng">
              <a:solidFill>
                <a:srgbClr val="000000"/>
              </a:solidFill>
              <a:prstDash val="solid"/>
              <a:headEnd type="none" w="med" len="med"/>
              <a:tailEnd type="none" w="med" len="med"/>
            </a:ln>
          </p:spPr>
        </p:sp>
        <p:sp>
          <p:nvSpPr>
            <p:cNvPr id="96266" name="AutoShape 29"/>
            <p:cNvSpPr/>
            <p:nvPr/>
          </p:nvSpPr>
          <p:spPr>
            <a:xfrm>
              <a:off x="4646" y="2064"/>
              <a:ext cx="212" cy="278"/>
            </a:xfrm>
            <a:prstGeom prst="downArrow">
              <a:avLst>
                <a:gd name="adj1" fmla="val 50000"/>
                <a:gd name="adj2" fmla="val 32783"/>
              </a:avLst>
            </a:prstGeom>
            <a:solidFill>
              <a:schemeClr val="accent1"/>
            </a:solidFill>
            <a:ln w="9525" cap="flat" cmpd="sng">
              <a:solidFill>
                <a:schemeClr val="tx1"/>
              </a:solidFill>
              <a:prstDash val="solid"/>
              <a:miter/>
              <a:headEnd type="none" w="med" len="med"/>
              <a:tailEnd type="none" w="med" len="med"/>
            </a:ln>
          </p:spPr>
          <p:txBody>
            <a:bodyPr wrap="none" anchor="ctr"/>
            <a:lstStyle/>
            <a:p>
              <a:pPr eaLnBrk="0" hangingPunct="0">
                <a:spcBef>
                  <a:spcPct val="20000"/>
                </a:spcBef>
              </a:pPr>
              <a:endParaRPr lang="zh-CN" altLang="en-US" dirty="0">
                <a:latin typeface="Times New Roman" panose="02020603050405020304" pitchFamily="18" charset="0"/>
                <a:ea typeface="仿宋_GB2312"/>
              </a:endParaRPr>
            </a:p>
          </p:txBody>
        </p:sp>
      </p:grpSp>
      <p:sp>
        <p:nvSpPr>
          <p:cNvPr id="2" name="Text Box 2"/>
          <p:cNvSpPr txBox="1">
            <a:spLocks noChangeArrowheads="1"/>
          </p:cNvSpPr>
          <p:nvPr/>
        </p:nvSpPr>
        <p:spPr bwMode="auto">
          <a:xfrm>
            <a:off x="457173" y="5340334"/>
            <a:ext cx="8229600" cy="530860"/>
          </a:xfrm>
          <a:prstGeom prst="rect">
            <a:avLst/>
          </a:prstGeom>
          <a:noFill/>
          <a:ln w="9525">
            <a:noFill/>
            <a:miter lim="800000"/>
          </a:ln>
          <a:effectLst/>
        </p:spPr>
        <p:txBody>
          <a:bodyPr>
            <a:spAutoFit/>
          </a:bodyPr>
          <a:lstStyle/>
          <a:p>
            <a:pPr algn="just">
              <a:lnSpc>
                <a:spcPct val="130000"/>
              </a:lnSpc>
              <a:spcBef>
                <a:spcPct val="50000"/>
              </a:spcBef>
            </a:pPr>
            <a:endParaRPr kumimoji="1" lang="zh-CN" altLang="en-US" sz="2200" dirty="0">
              <a:solidFill>
                <a:schemeClr val="tx1"/>
              </a:solidFill>
              <a:latin typeface="Consolas" panose="020B0609020204030204" pitchFamily="49" charset="0"/>
              <a:ea typeface="楷体" panose="02010609060101010101" pitchFamily="49" charset="-122"/>
              <a:cs typeface="Consolas" panose="020B0609020204030204" pitchFamily="49" charset="0"/>
            </a:endParaRPr>
          </a:p>
        </p:txBody>
      </p:sp>
      <p:sp>
        <p:nvSpPr>
          <p:cNvPr id="5" name="Text Box 2"/>
          <p:cNvSpPr txBox="1">
            <a:spLocks noChangeArrowheads="1"/>
          </p:cNvSpPr>
          <p:nvPr/>
        </p:nvSpPr>
        <p:spPr bwMode="auto">
          <a:xfrm>
            <a:off x="367003" y="5233019"/>
            <a:ext cx="8229600" cy="1140460"/>
          </a:xfrm>
          <a:prstGeom prst="rect">
            <a:avLst/>
          </a:prstGeom>
          <a:noFill/>
          <a:ln w="9525">
            <a:noFill/>
            <a:miter lim="800000"/>
          </a:ln>
          <a:effectLst/>
        </p:spPr>
        <p:txBody>
          <a:bodyPr>
            <a:spAutoFit/>
          </a:bodyPr>
          <a:lstStyle/>
          <a:p>
            <a:pPr algn="just">
              <a:lnSpc>
                <a:spcPct val="130000"/>
              </a:lnSpc>
              <a:spcBef>
                <a:spcPct val="50000"/>
              </a:spcBef>
            </a:pPr>
            <a:endParaRPr kumimoji="1" lang="zh-CN" altLang="en-US" sz="2200">
              <a:latin typeface="Consolas" panose="020B0609020204030204" pitchFamily="49" charset="0"/>
              <a:ea typeface="楷体" panose="02010609060101010101" pitchFamily="49" charset="-122"/>
              <a:cs typeface="Consolas" panose="020B0609020204030204" pitchFamily="49" charset="0"/>
            </a:endParaRPr>
          </a:p>
          <a:p>
            <a:pPr algn="just">
              <a:lnSpc>
                <a:spcPct val="130000"/>
              </a:lnSpc>
              <a:spcBef>
                <a:spcPct val="50000"/>
              </a:spcBef>
            </a:pPr>
            <a:r>
              <a:rPr kumimoji="1" lang="zh-CN" altLang="en-US" sz="2200">
                <a:solidFill>
                  <a:schemeClr val="tx1"/>
                </a:solidFill>
                <a:latin typeface="Consolas" panose="020B0609020204030204" pitchFamily="49" charset="0"/>
                <a:ea typeface="楷体" panose="02010609060101010101" pitchFamily="49" charset="-122"/>
                <a:cs typeface="Consolas" panose="020B0609020204030204" pitchFamily="49" charset="0"/>
                <a:sym typeface="+mn-ea"/>
              </a:rPr>
              <a:t>  </a:t>
            </a:r>
            <a:r>
              <a:rPr kumimoji="1" lang="zh-CN" altLang="en-US" sz="2200">
                <a:latin typeface="Consolas" panose="020B0609020204030204" pitchFamily="49" charset="0"/>
                <a:ea typeface="楷体" panose="02010609060101010101" pitchFamily="49" charset="-122"/>
                <a:cs typeface="Consolas" panose="020B0609020204030204" pitchFamily="49" charset="0"/>
              </a:rPr>
              <a:t> </a:t>
            </a:r>
            <a:endParaRPr kumimoji="1" lang="zh-CN" altLang="en-US" sz="2200" dirty="0">
              <a:latin typeface="Consolas" panose="020B0609020204030204" pitchFamily="49" charset="0"/>
              <a:ea typeface="楷体" panose="02010609060101010101" pitchFamily="49" charset="-122"/>
              <a:cs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6694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6694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6694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4" presetClass="entr" presetSubtype="16"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box(in)">
                                      <p:cBhvr>
                                        <p:cTn id="19" dur="500"/>
                                        <p:tgtEl>
                                          <p:spTgt spid="4"/>
                                        </p:tgtEl>
                                      </p:cBhvr>
                                    </p:animEffect>
                                  </p:childTnLst>
                                </p:cTn>
                              </p:par>
                            </p:childTnLst>
                          </p:cTn>
                        </p:par>
                      </p:childTnLst>
                    </p:cTn>
                  </p:par>
                  <p:par>
                    <p:cTn id="20" fill="hold">
                      <p:stCondLst>
                        <p:cond delay="indefinite"/>
                      </p:stCondLst>
                      <p:childTnLst>
                        <p:par>
                          <p:cTn id="21" fill="hold">
                            <p:stCondLst>
                              <p:cond delay="0"/>
                            </p:stCondLst>
                            <p:childTnLst>
                              <p:par>
                                <p:cTn id="22" presetID="6" presetClass="emph" presetSubtype="0" fill="hold" nodeType="clickEffect">
                                  <p:stCondLst>
                                    <p:cond delay="0"/>
                                  </p:stCondLst>
                                  <p:childTnLst>
                                    <p:animScale>
                                      <p:cBhvr>
                                        <p:cTn id="23" dur="2000" fill="hold"/>
                                        <p:tgtEl>
                                          <p:spTgt spid="4"/>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6948" grpId="0" build="p"/>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val 8"/>
          <p:cNvSpPr>
            <a:spLocks noChangeAspect="1" noChangeArrowheads="1"/>
          </p:cNvSpPr>
          <p:nvPr/>
        </p:nvSpPr>
        <p:spPr bwMode="auto">
          <a:xfrm>
            <a:off x="1000100" y="1238235"/>
            <a:ext cx="857256" cy="852413"/>
          </a:xfrm>
          <a:prstGeom prst="ellipse">
            <a:avLst/>
          </a:prstGeom>
          <a:gradFill rotWithShape="0">
            <a:gsLst>
              <a:gs pos="0">
                <a:srgbClr val="00CCFF"/>
              </a:gs>
              <a:gs pos="100000">
                <a:srgbClr val="00CCFF">
                  <a:gamma/>
                  <a:shade val="46275"/>
                  <a:invGamma/>
                </a:srgbClr>
              </a:gs>
            </a:gsLst>
            <a:lin ang="2700000" scaled="1"/>
          </a:gradFill>
          <a:ln w="3175">
            <a:noFill/>
            <a:round/>
          </a:ln>
          <a:effectLst>
            <a:outerShdw dist="89803" dir="2700000" algn="ctr" rotWithShape="0">
              <a:srgbClr val="020202">
                <a:alpha val="50000"/>
              </a:srgbClr>
            </a:outerShdw>
          </a:effectLst>
        </p:spPr>
        <p:txBody>
          <a:bodyPr wrap="none" lIns="98956" tIns="49478" rIns="98956" bIns="49478" anchor="ctr"/>
          <a:lstStyle/>
          <a:p>
            <a:pPr>
              <a:defRPr/>
            </a:pPr>
            <a:endParaRPr lang="zh-CN" altLang="en-US"/>
          </a:p>
        </p:txBody>
      </p:sp>
      <p:sp>
        <p:nvSpPr>
          <p:cNvPr id="9" name="Oval 9"/>
          <p:cNvSpPr>
            <a:spLocks noChangeAspect="1" noChangeArrowheads="1"/>
          </p:cNvSpPr>
          <p:nvPr/>
        </p:nvSpPr>
        <p:spPr bwMode="auto">
          <a:xfrm>
            <a:off x="1050931" y="1288779"/>
            <a:ext cx="755594" cy="751325"/>
          </a:xfrm>
          <a:prstGeom prst="ellipse">
            <a:avLst/>
          </a:prstGeom>
          <a:gradFill rotWithShape="0">
            <a:gsLst>
              <a:gs pos="0">
                <a:srgbClr val="00CCFF">
                  <a:gamma/>
                  <a:shade val="46275"/>
                  <a:invGamma/>
                </a:srgbClr>
              </a:gs>
              <a:gs pos="100000">
                <a:srgbClr val="00CCFF"/>
              </a:gs>
            </a:gsLst>
            <a:lin ang="2700000" scaled="1"/>
          </a:gradFill>
          <a:ln w="3175">
            <a:noFill/>
            <a:round/>
          </a:ln>
          <a:effectLst/>
        </p:spPr>
        <p:txBody>
          <a:bodyPr wrap="none" lIns="91435" tIns="45718" rIns="91435" bIns="45718" anchor="ctr"/>
          <a:lstStyle/>
          <a:p>
            <a:pPr algn="ctr">
              <a:defRPr/>
            </a:pPr>
            <a:r>
              <a:rPr lang="en-AU" sz="2800" dirty="0">
                <a:solidFill>
                  <a:srgbClr val="FF0000"/>
                </a:solidFill>
                <a:effectLst>
                  <a:outerShdw blurRad="38100" dist="38100" dir="2700000" algn="tl">
                    <a:srgbClr val="000000"/>
                  </a:outerShdw>
                </a:effectLst>
                <a:ea typeface="宋体" panose="02010600030101010101" pitchFamily="2" charset="-122"/>
              </a:rPr>
              <a:t>1</a:t>
            </a:r>
            <a:endParaRPr lang="en-AU" sz="2800" dirty="0">
              <a:solidFill>
                <a:srgbClr val="FF0000"/>
              </a:solidFill>
              <a:effectLst>
                <a:outerShdw blurRad="38100" dist="38100" dir="2700000" algn="tl">
                  <a:srgbClr val="000000"/>
                </a:outerShdw>
              </a:effectLst>
              <a:ea typeface="宋体" panose="02010600030101010101" pitchFamily="2" charset="-122"/>
            </a:endParaRPr>
          </a:p>
        </p:txBody>
      </p:sp>
      <p:sp>
        <p:nvSpPr>
          <p:cNvPr id="12" name="TextBox 11"/>
          <p:cNvSpPr txBox="1"/>
          <p:nvPr/>
        </p:nvSpPr>
        <p:spPr>
          <a:xfrm>
            <a:off x="2071670" y="1428736"/>
            <a:ext cx="4714908" cy="533288"/>
          </a:xfrm>
          <a:prstGeom prst="rect">
            <a:avLst/>
          </a:prstGeom>
          <a:noFill/>
        </p:spPr>
        <p:txBody>
          <a:bodyPr wrap="square" rtlCol="0">
            <a:spAutoFit/>
          </a:bodyPr>
          <a:lstStyle/>
          <a:p>
            <a:pPr algn="l"/>
            <a:r>
              <a:rPr lang="zh-CN" altLang="en-US" sz="2800">
                <a:solidFill>
                  <a:srgbClr val="FF0000"/>
                </a:solidFill>
                <a:latin typeface="微软雅黑" panose="020B0503020204020204" pitchFamily="34" charset="-122"/>
                <a:ea typeface="微软雅黑" panose="020B0503020204020204" pitchFamily="34" charset="-122"/>
              </a:rPr>
              <a:t>线性表两类存储结构的比较</a:t>
            </a:r>
            <a:endParaRPr lang="zh-CN" altLang="en-US" sz="2800">
              <a:solidFill>
                <a:srgbClr val="FF0000"/>
              </a:solidFill>
              <a:latin typeface="微软雅黑" panose="020B0503020204020204" pitchFamily="34" charset="-122"/>
              <a:ea typeface="微软雅黑" panose="020B0503020204020204" pitchFamily="34" charset="-122"/>
            </a:endParaRPr>
          </a:p>
        </p:txBody>
      </p:sp>
      <p:sp>
        <p:nvSpPr>
          <p:cNvPr id="22" name="TextBox 21"/>
          <p:cNvSpPr txBox="1"/>
          <p:nvPr/>
        </p:nvSpPr>
        <p:spPr>
          <a:xfrm>
            <a:off x="2214546" y="2476493"/>
            <a:ext cx="2000264" cy="1061188"/>
          </a:xfrm>
          <a:prstGeom prst="rect">
            <a:avLst/>
          </a:prstGeom>
          <a:noFill/>
        </p:spPr>
        <p:txBody>
          <a:bodyPr wrap="square" rtlCol="0">
            <a:spAutoFit/>
          </a:bodyPr>
          <a:lstStyle/>
          <a:p>
            <a:pPr marL="514350" indent="-514350" algn="l">
              <a:buFont typeface="+mj-lt"/>
              <a:buAutoNum type="romanUcPeriod"/>
            </a:pPr>
            <a:r>
              <a:rPr lang="zh-CN" altLang="en-US">
                <a:solidFill>
                  <a:srgbClr val="0000FF"/>
                </a:solidFill>
                <a:latin typeface="微软雅黑" panose="020B0503020204020204" pitchFamily="34" charset="-122"/>
                <a:ea typeface="微软雅黑" panose="020B0503020204020204" pitchFamily="34" charset="-122"/>
              </a:rPr>
              <a:t>顺序表</a:t>
            </a:r>
            <a:endParaRPr lang="en-US" altLang="zh-CN">
              <a:solidFill>
                <a:srgbClr val="0000FF"/>
              </a:solidFill>
              <a:latin typeface="微软雅黑" panose="020B0503020204020204" pitchFamily="34" charset="-122"/>
              <a:ea typeface="微软雅黑" panose="020B0503020204020204" pitchFamily="34" charset="-122"/>
            </a:endParaRPr>
          </a:p>
          <a:p>
            <a:pPr marL="514350" indent="-514350" algn="l">
              <a:buFont typeface="+mj-lt"/>
              <a:buAutoNum type="romanUcPeriod"/>
            </a:pPr>
            <a:r>
              <a:rPr lang="zh-CN" altLang="en-US">
                <a:solidFill>
                  <a:srgbClr val="0000FF"/>
                </a:solidFill>
                <a:latin typeface="微软雅黑" panose="020B0503020204020204" pitchFamily="34" charset="-122"/>
                <a:ea typeface="微软雅黑" panose="020B0503020204020204" pitchFamily="34" charset="-122"/>
              </a:rPr>
              <a:t>链表</a:t>
            </a:r>
            <a:endParaRPr lang="zh-CN" altLang="en-US">
              <a:solidFill>
                <a:srgbClr val="0000FF"/>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1071538" y="3727214"/>
            <a:ext cx="5143536" cy="1343750"/>
            <a:chOff x="1071538" y="2795409"/>
            <a:chExt cx="5143536" cy="1007812"/>
          </a:xfrm>
        </p:grpSpPr>
        <p:sp>
          <p:nvSpPr>
            <p:cNvPr id="3" name="TextBox 2"/>
            <p:cNvSpPr txBox="1"/>
            <p:nvPr/>
          </p:nvSpPr>
          <p:spPr>
            <a:xfrm>
              <a:off x="1214414" y="3159631"/>
              <a:ext cx="5000660" cy="643590"/>
            </a:xfrm>
            <a:prstGeom prst="rect">
              <a:avLst/>
            </a:prstGeom>
            <a:noFill/>
          </p:spPr>
          <p:txBody>
            <a:bodyPr wrap="square" rtlCol="0">
              <a:spAutoFit/>
            </a:bodyPr>
            <a:lstStyle/>
            <a:p>
              <a:pPr marL="457200" indent="-457200" algn="l">
                <a:lnSpc>
                  <a:spcPts val="3200"/>
                </a:lnSpc>
                <a:spcBef>
                  <a:spcPts val="0"/>
                </a:spcBef>
                <a:buBlip>
                  <a:blip r:embed="rId1"/>
                </a:buBlip>
              </a:pPr>
              <a:r>
                <a:rPr lang="zh-CN" altLang="en-US" sz="2200" kern="100">
                  <a:solidFill>
                    <a:srgbClr val="0000FF"/>
                  </a:solidFill>
                  <a:ea typeface="楷体" panose="02010609060101010101" pitchFamily="49" charset="-122"/>
                  <a:cs typeface="Times New Roman" panose="02020603050405020304" pitchFamily="18" charset="0"/>
                </a:rPr>
                <a:t>插入和删除操作需要移动大量元素。</a:t>
              </a:r>
              <a:endParaRPr lang="zh-CN" altLang="en-US" sz="2200" kern="100">
                <a:solidFill>
                  <a:srgbClr val="0000FF"/>
                </a:solidFill>
                <a:ea typeface="楷体" panose="02010609060101010101" pitchFamily="49" charset="-122"/>
                <a:cs typeface="Times New Roman" panose="02020603050405020304" pitchFamily="18" charset="0"/>
              </a:endParaRPr>
            </a:p>
            <a:p>
              <a:pPr marL="457200" indent="-457200" algn="l">
                <a:lnSpc>
                  <a:spcPts val="3200"/>
                </a:lnSpc>
                <a:spcBef>
                  <a:spcPts val="0"/>
                </a:spcBef>
                <a:buBlip>
                  <a:blip r:embed="rId1"/>
                </a:buBlip>
              </a:pPr>
              <a:r>
                <a:rPr lang="zh-CN" altLang="en-US" sz="2200" kern="100">
                  <a:solidFill>
                    <a:srgbClr val="0000FF"/>
                  </a:solidFill>
                  <a:ea typeface="楷体" panose="02010609060101010101" pitchFamily="49" charset="-122"/>
                  <a:cs typeface="Times New Roman" panose="02020603050405020304" pitchFamily="18" charset="0"/>
                </a:rPr>
                <a:t>初始空间大小分配难以掌握</a:t>
              </a:r>
              <a:r>
                <a:rPr lang="zh-CN" altLang="en-US" sz="2200" kern="100">
                  <a:solidFill>
                    <a:srgbClr val="0000FF"/>
                  </a:solidFill>
                  <a:latin typeface="楷体" panose="02010609060101010101" pitchFamily="49" charset="-122"/>
                  <a:ea typeface="楷体" panose="02010609060101010101" pitchFamily="49" charset="-122"/>
                  <a:cs typeface="Times New Roman" panose="02020603050405020304" pitchFamily="18" charset="0"/>
                </a:rPr>
                <a:t>。</a:t>
              </a:r>
              <a:endParaRPr lang="zh-CN" altLang="en-US" sz="2200">
                <a:solidFill>
                  <a:srgbClr val="0000FF"/>
                </a:solidFill>
                <a:latin typeface="楷体" panose="02010609060101010101" pitchFamily="49" charset="-122"/>
                <a:ea typeface="楷体" panose="02010609060101010101" pitchFamily="49" charset="-122"/>
              </a:endParaRPr>
            </a:p>
          </p:txBody>
        </p:sp>
        <p:sp>
          <p:nvSpPr>
            <p:cNvPr id="4" name="TextBox 3"/>
            <p:cNvSpPr txBox="1"/>
            <p:nvPr/>
          </p:nvSpPr>
          <p:spPr>
            <a:xfrm>
              <a:off x="1071538" y="2795409"/>
              <a:ext cx="928694" cy="348557"/>
            </a:xfrm>
            <a:prstGeom prst="rect">
              <a:avLst/>
            </a:prstGeom>
            <a:noFill/>
          </p:spPr>
          <p:txBody>
            <a:bodyPr wrap="square" rtlCol="0">
              <a:spAutoFit/>
            </a:bodyPr>
            <a:lstStyle/>
            <a:p>
              <a:r>
                <a:rPr lang="zh-CN" altLang="en-US">
                  <a:solidFill>
                    <a:srgbClr val="FF00FF"/>
                  </a:solidFill>
                  <a:latin typeface="隶书" panose="02010509060101010101" pitchFamily="49" charset="-122"/>
                  <a:ea typeface="隶书" panose="02010509060101010101" pitchFamily="49" charset="-122"/>
                </a:rPr>
                <a:t>缺点</a:t>
              </a:r>
              <a:endParaRPr lang="zh-CN" altLang="en-US">
                <a:solidFill>
                  <a:srgbClr val="FF00FF"/>
                </a:solidFill>
                <a:latin typeface="隶书" panose="02010509060101010101" pitchFamily="49" charset="-122"/>
                <a:ea typeface="隶书" panose="02010509060101010101" pitchFamily="49" charset="-122"/>
              </a:endParaRPr>
            </a:p>
          </p:txBody>
        </p:sp>
      </p:grpSp>
      <p:sp>
        <p:nvSpPr>
          <p:cNvPr id="5" name="TextBox 4"/>
          <p:cNvSpPr txBox="1"/>
          <p:nvPr/>
        </p:nvSpPr>
        <p:spPr>
          <a:xfrm>
            <a:off x="714348" y="663719"/>
            <a:ext cx="2000264" cy="469680"/>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514350" indent="-514350" algn="l"/>
            <a:r>
              <a:rPr lang="zh-CN" altLang="en-US"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anose="020B0503020204020204" pitchFamily="34" charset="-122"/>
                <a:ea typeface="微软雅黑" panose="020B0503020204020204" pitchFamily="34" charset="-122"/>
                <a:sym typeface="Wingdings" panose="05000000000000000000"/>
              </a:rPr>
              <a:t>  </a:t>
            </a:r>
            <a:r>
              <a:rPr lang="zh-CN" altLang="en-US"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anose="020B0503020204020204" pitchFamily="34" charset="-122"/>
                <a:ea typeface="微软雅黑" panose="020B0503020204020204" pitchFamily="34" charset="-122"/>
              </a:rPr>
              <a:t>顺序表</a:t>
            </a:r>
            <a:endParaRPr lang="zh-CN" altLang="en-US"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anose="020B0503020204020204" pitchFamily="34" charset="-122"/>
              <a:ea typeface="微软雅黑" panose="020B0503020204020204" pitchFamily="34" charset="-122"/>
            </a:endParaRPr>
          </a:p>
        </p:txBody>
      </p:sp>
      <p:grpSp>
        <p:nvGrpSpPr>
          <p:cNvPr id="8" name="组合 7"/>
          <p:cNvGrpSpPr/>
          <p:nvPr/>
        </p:nvGrpSpPr>
        <p:grpSpPr>
          <a:xfrm>
            <a:off x="1071538" y="1392630"/>
            <a:ext cx="6786610" cy="1818395"/>
            <a:chOff x="1071538" y="1044472"/>
            <a:chExt cx="6786610" cy="1363796"/>
          </a:xfrm>
        </p:grpSpPr>
        <p:sp>
          <p:nvSpPr>
            <p:cNvPr id="6" name="TextBox 5"/>
            <p:cNvSpPr txBox="1"/>
            <p:nvPr/>
          </p:nvSpPr>
          <p:spPr>
            <a:xfrm>
              <a:off x="1214414" y="1535192"/>
              <a:ext cx="6643734" cy="873076"/>
            </a:xfrm>
            <a:prstGeom prst="rect">
              <a:avLst/>
            </a:prstGeom>
            <a:noFill/>
          </p:spPr>
          <p:txBody>
            <a:bodyPr wrap="square" rtlCol="0">
              <a:spAutoFit/>
            </a:bodyPr>
            <a:lstStyle/>
            <a:p>
              <a:pPr marL="457200" indent="-457200" algn="l">
                <a:spcBef>
                  <a:spcPts val="0"/>
                </a:spcBef>
                <a:buBlip>
                  <a:blip r:embed="rId1"/>
                </a:buBlip>
              </a:pPr>
              <a:r>
                <a:rPr lang="zh-CN" altLang="en-US" sz="2200">
                  <a:solidFill>
                    <a:srgbClr val="0000FF"/>
                  </a:solidFill>
                  <a:latin typeface="楷体" panose="02010609060101010101" pitchFamily="49" charset="-122"/>
                  <a:ea typeface="楷体" panose="02010609060101010101" pitchFamily="49" charset="-122"/>
                </a:rPr>
                <a:t>存储密度大：无须为表示线性表中元素之间的逻辑关系而增加额外的存储空间。</a:t>
              </a:r>
              <a:endParaRPr lang="en-US" altLang="zh-CN" sz="2200">
                <a:solidFill>
                  <a:srgbClr val="0000FF"/>
                </a:solidFill>
                <a:latin typeface="楷体" panose="02010609060101010101" pitchFamily="49" charset="-122"/>
                <a:ea typeface="楷体" panose="02010609060101010101" pitchFamily="49" charset="-122"/>
              </a:endParaRPr>
            </a:p>
            <a:p>
              <a:pPr marL="457200" indent="-457200" algn="l">
                <a:spcBef>
                  <a:spcPts val="0"/>
                </a:spcBef>
                <a:buBlip>
                  <a:blip r:embed="rId1"/>
                </a:buBlip>
              </a:pPr>
              <a:r>
                <a:rPr lang="zh-CN" altLang="en-US" sz="2200" kern="100">
                  <a:solidFill>
                    <a:srgbClr val="0000FF"/>
                  </a:solidFill>
                  <a:latin typeface="楷体" panose="02010609060101010101" pitchFamily="49" charset="-122"/>
                  <a:ea typeface="楷体" panose="02010609060101010101" pitchFamily="49" charset="-122"/>
                  <a:cs typeface="Times New Roman" panose="02020603050405020304" pitchFamily="18" charset="0"/>
                </a:rPr>
                <a:t>具有随机存取特性。</a:t>
              </a:r>
              <a:endParaRPr lang="zh-CN" altLang="en-US" sz="2200">
                <a:solidFill>
                  <a:srgbClr val="0000FF"/>
                </a:solidFill>
                <a:latin typeface="楷体" panose="02010609060101010101" pitchFamily="49" charset="-122"/>
                <a:ea typeface="楷体" panose="02010609060101010101" pitchFamily="49" charset="-122"/>
              </a:endParaRPr>
            </a:p>
          </p:txBody>
        </p:sp>
        <p:sp>
          <p:nvSpPr>
            <p:cNvPr id="7" name="TextBox 6"/>
            <p:cNvSpPr txBox="1"/>
            <p:nvPr/>
          </p:nvSpPr>
          <p:spPr>
            <a:xfrm>
              <a:off x="1071538" y="1044472"/>
              <a:ext cx="928694" cy="348557"/>
            </a:xfrm>
            <a:prstGeom prst="rect">
              <a:avLst/>
            </a:prstGeom>
            <a:noFill/>
          </p:spPr>
          <p:txBody>
            <a:bodyPr wrap="square" rtlCol="0">
              <a:spAutoFit/>
            </a:bodyPr>
            <a:lstStyle/>
            <a:p>
              <a:r>
                <a:rPr lang="zh-CN" altLang="en-US">
                  <a:solidFill>
                    <a:srgbClr val="FF00FF"/>
                  </a:solidFill>
                  <a:latin typeface="隶书" panose="02010509060101010101" pitchFamily="49" charset="-122"/>
                  <a:ea typeface="隶书" panose="02010509060101010101" pitchFamily="49" charset="-122"/>
                </a:rPr>
                <a:t>优点</a:t>
              </a:r>
              <a:endParaRPr lang="zh-CN" altLang="en-US">
                <a:solidFill>
                  <a:srgbClr val="FF00FF"/>
                </a:solidFill>
                <a:latin typeface="隶书" panose="02010509060101010101" pitchFamily="49" charset="-122"/>
                <a:ea typeface="隶书" panose="02010509060101010101" pitchFamily="49"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1071538" y="3558548"/>
            <a:ext cx="7143800" cy="1716376"/>
            <a:chOff x="1071538" y="2668911"/>
            <a:chExt cx="7143800" cy="1287282"/>
          </a:xfrm>
        </p:grpSpPr>
        <p:sp>
          <p:nvSpPr>
            <p:cNvPr id="3" name="TextBox 2"/>
            <p:cNvSpPr txBox="1"/>
            <p:nvPr/>
          </p:nvSpPr>
          <p:spPr>
            <a:xfrm>
              <a:off x="1214414" y="3071816"/>
              <a:ext cx="7000924" cy="884377"/>
            </a:xfrm>
            <a:prstGeom prst="rect">
              <a:avLst/>
            </a:prstGeom>
            <a:noFill/>
          </p:spPr>
          <p:txBody>
            <a:bodyPr wrap="square" rtlCol="0">
              <a:spAutoFit/>
            </a:bodyPr>
            <a:lstStyle/>
            <a:p>
              <a:pPr marL="457200" indent="-457200" algn="l">
                <a:spcBef>
                  <a:spcPts val="0"/>
                </a:spcBef>
                <a:buBlip>
                  <a:blip r:embed="rId1"/>
                </a:buBlip>
              </a:pPr>
              <a:r>
                <a:rPr lang="zh-CN" altLang="en-US" sz="2200">
                  <a:solidFill>
                    <a:srgbClr val="0000FF"/>
                  </a:solidFill>
                  <a:ea typeface="楷体" panose="02010609060101010101" pitchFamily="49" charset="-122"/>
                  <a:cs typeface="Times New Roman" panose="02020603050405020304" pitchFamily="18" charset="0"/>
                </a:rPr>
                <a:t>存储密度小：为表示线性表中元素之间的逻辑关系而需要增加额外的存储空间（指针域）</a:t>
              </a:r>
              <a:r>
                <a:rPr lang="zh-CN" altLang="en-US" sz="2200" kern="100">
                  <a:solidFill>
                    <a:srgbClr val="0000FF"/>
                  </a:solidFill>
                  <a:ea typeface="楷体" panose="02010609060101010101" pitchFamily="49" charset="-122"/>
                  <a:cs typeface="Times New Roman" panose="02020603050405020304" pitchFamily="18" charset="0"/>
                </a:rPr>
                <a:t>。</a:t>
              </a:r>
              <a:endParaRPr lang="zh-CN" altLang="en-US" sz="2200" kern="100">
                <a:solidFill>
                  <a:srgbClr val="0000FF"/>
                </a:solidFill>
                <a:ea typeface="楷体" panose="02010609060101010101" pitchFamily="49" charset="-122"/>
                <a:cs typeface="Times New Roman" panose="02020603050405020304" pitchFamily="18" charset="0"/>
              </a:endParaRPr>
            </a:p>
            <a:p>
              <a:pPr marL="457200" indent="-457200" algn="l">
                <a:spcBef>
                  <a:spcPts val="0"/>
                </a:spcBef>
                <a:buBlip>
                  <a:blip r:embed="rId1"/>
                </a:buBlip>
              </a:pPr>
              <a:r>
                <a:rPr lang="zh-CN" altLang="en-US" sz="2200">
                  <a:solidFill>
                    <a:srgbClr val="0000FF"/>
                  </a:solidFill>
                  <a:ea typeface="楷体" panose="02010609060101010101" pitchFamily="49" charset="-122"/>
                  <a:cs typeface="Times New Roman" panose="02020603050405020304" pitchFamily="18" charset="0"/>
                </a:rPr>
                <a:t>不具有随机存取特性</a:t>
              </a:r>
              <a:r>
                <a:rPr lang="zh-CN" altLang="en-US" sz="2200" kern="100">
                  <a:solidFill>
                    <a:srgbClr val="0000FF"/>
                  </a:solidFill>
                  <a:ea typeface="楷体" panose="02010609060101010101" pitchFamily="49" charset="-122"/>
                  <a:cs typeface="Times New Roman" panose="02020603050405020304" pitchFamily="18" charset="0"/>
                </a:rPr>
                <a:t>。</a:t>
              </a:r>
              <a:endParaRPr lang="zh-CN" altLang="en-US" sz="2200">
                <a:solidFill>
                  <a:srgbClr val="0000FF"/>
                </a:solidFill>
                <a:ea typeface="楷体" panose="02010609060101010101" pitchFamily="49" charset="-122"/>
                <a:cs typeface="Times New Roman" panose="02020603050405020304" pitchFamily="18" charset="0"/>
              </a:endParaRPr>
            </a:p>
          </p:txBody>
        </p:sp>
        <p:sp>
          <p:nvSpPr>
            <p:cNvPr id="4" name="TextBox 3"/>
            <p:cNvSpPr txBox="1"/>
            <p:nvPr/>
          </p:nvSpPr>
          <p:spPr>
            <a:xfrm>
              <a:off x="1071538" y="2668911"/>
              <a:ext cx="928694" cy="348557"/>
            </a:xfrm>
            <a:prstGeom prst="rect">
              <a:avLst/>
            </a:prstGeom>
            <a:noFill/>
          </p:spPr>
          <p:txBody>
            <a:bodyPr wrap="square" rtlCol="0">
              <a:spAutoFit/>
            </a:bodyPr>
            <a:lstStyle/>
            <a:p>
              <a:r>
                <a:rPr lang="zh-CN" altLang="en-US">
                  <a:solidFill>
                    <a:srgbClr val="FF00FF"/>
                  </a:solidFill>
                  <a:latin typeface="隶书" panose="02010509060101010101" pitchFamily="49" charset="-122"/>
                  <a:ea typeface="隶书" panose="02010509060101010101" pitchFamily="49" charset="-122"/>
                </a:rPr>
                <a:t>缺点</a:t>
              </a:r>
              <a:endParaRPr lang="zh-CN" altLang="en-US">
                <a:solidFill>
                  <a:srgbClr val="FF00FF"/>
                </a:solidFill>
                <a:latin typeface="隶书" panose="02010509060101010101" pitchFamily="49" charset="-122"/>
                <a:ea typeface="隶书" panose="02010509060101010101" pitchFamily="49" charset="-122"/>
              </a:endParaRPr>
            </a:p>
          </p:txBody>
        </p:sp>
      </p:grpSp>
      <p:sp>
        <p:nvSpPr>
          <p:cNvPr id="5" name="TextBox 4"/>
          <p:cNvSpPr txBox="1"/>
          <p:nvPr/>
        </p:nvSpPr>
        <p:spPr>
          <a:xfrm>
            <a:off x="714348" y="663719"/>
            <a:ext cx="2000264" cy="469680"/>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514350" indent="-514350" algn="l"/>
            <a:r>
              <a:rPr lang="zh-CN" altLang="en-US"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anose="020B0503020204020204" pitchFamily="34" charset="-122"/>
                <a:ea typeface="微软雅黑" panose="020B0503020204020204" pitchFamily="34" charset="-122"/>
                <a:sym typeface="Wingdings" panose="05000000000000000000"/>
              </a:rPr>
              <a:t>  </a:t>
            </a:r>
            <a:r>
              <a:rPr lang="zh-CN" altLang="en-US"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anose="020B0503020204020204" pitchFamily="34" charset="-122"/>
                <a:ea typeface="微软雅黑" panose="020B0503020204020204" pitchFamily="34" charset="-122"/>
              </a:rPr>
              <a:t>链表</a:t>
            </a:r>
            <a:endParaRPr lang="zh-CN" altLang="en-US"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anose="020B0503020204020204" pitchFamily="34" charset="-122"/>
              <a:ea typeface="微软雅黑" panose="020B0503020204020204" pitchFamily="34" charset="-122"/>
            </a:endParaRPr>
          </a:p>
        </p:txBody>
      </p:sp>
      <p:grpSp>
        <p:nvGrpSpPr>
          <p:cNvPr id="8" name="组合 7"/>
          <p:cNvGrpSpPr/>
          <p:nvPr/>
        </p:nvGrpSpPr>
        <p:grpSpPr>
          <a:xfrm>
            <a:off x="1071538" y="1392629"/>
            <a:ext cx="7000924" cy="1835800"/>
            <a:chOff x="1071538" y="1044472"/>
            <a:chExt cx="7000924" cy="1376849"/>
          </a:xfrm>
        </p:grpSpPr>
        <p:sp>
          <p:nvSpPr>
            <p:cNvPr id="6" name="TextBox 5"/>
            <p:cNvSpPr txBox="1"/>
            <p:nvPr/>
          </p:nvSpPr>
          <p:spPr>
            <a:xfrm>
              <a:off x="1214414" y="1428742"/>
              <a:ext cx="6858048" cy="992579"/>
            </a:xfrm>
            <a:prstGeom prst="rect">
              <a:avLst/>
            </a:prstGeom>
            <a:noFill/>
          </p:spPr>
          <p:txBody>
            <a:bodyPr wrap="square" rtlCol="0">
              <a:spAutoFit/>
            </a:bodyPr>
            <a:lstStyle/>
            <a:p>
              <a:pPr marL="457200" indent="-457200" algn="l">
                <a:lnSpc>
                  <a:spcPts val="3200"/>
                </a:lnSpc>
                <a:spcBef>
                  <a:spcPts val="0"/>
                </a:spcBef>
                <a:buBlip>
                  <a:blip r:embed="rId1"/>
                </a:buBlip>
              </a:pPr>
              <a:r>
                <a:rPr lang="zh-CN" altLang="en-US" sz="2200" kern="100">
                  <a:solidFill>
                    <a:srgbClr val="0000FF"/>
                  </a:solidFill>
                  <a:ea typeface="楷体" panose="02010609060101010101" pitchFamily="49" charset="-122"/>
                  <a:cs typeface="Times New Roman" panose="02020603050405020304" pitchFamily="18" charset="0"/>
                </a:rPr>
                <a:t>由于采用结点的动态分配方式，具有良好的适应性。</a:t>
              </a:r>
              <a:endParaRPr lang="zh-CN" altLang="en-US" sz="2200" kern="100">
                <a:solidFill>
                  <a:srgbClr val="0000FF"/>
                </a:solidFill>
                <a:ea typeface="楷体" panose="02010609060101010101" pitchFamily="49" charset="-122"/>
                <a:cs typeface="Times New Roman" panose="02020603050405020304" pitchFamily="18" charset="0"/>
              </a:endParaRPr>
            </a:p>
            <a:p>
              <a:pPr marL="457200" indent="-457200" algn="l">
                <a:lnSpc>
                  <a:spcPts val="3200"/>
                </a:lnSpc>
                <a:spcBef>
                  <a:spcPts val="0"/>
                </a:spcBef>
                <a:buBlip>
                  <a:blip r:embed="rId1"/>
                </a:buBlip>
              </a:pPr>
              <a:r>
                <a:rPr lang="zh-CN" altLang="en-US" sz="2200">
                  <a:solidFill>
                    <a:srgbClr val="0000FF"/>
                  </a:solidFill>
                  <a:ea typeface="楷体" panose="02010609060101010101" pitchFamily="49" charset="-122"/>
                  <a:cs typeface="Times New Roman" panose="02020603050405020304" pitchFamily="18" charset="0"/>
                </a:rPr>
                <a:t>插入和删除操作只需修改相关指针域，不需要移动元素</a:t>
              </a:r>
              <a:r>
                <a:rPr lang="zh-CN" altLang="en-US" sz="2200" kern="100">
                  <a:solidFill>
                    <a:srgbClr val="0000FF"/>
                  </a:solidFill>
                  <a:ea typeface="楷体" panose="02010609060101010101" pitchFamily="49" charset="-122"/>
                  <a:cs typeface="Times New Roman" panose="02020603050405020304" pitchFamily="18" charset="0"/>
                </a:rPr>
                <a:t>。</a:t>
              </a:r>
              <a:endParaRPr lang="zh-CN" altLang="en-US" sz="2200">
                <a:solidFill>
                  <a:srgbClr val="0000FF"/>
                </a:solidFill>
                <a:ea typeface="楷体" panose="02010609060101010101" pitchFamily="49" charset="-122"/>
                <a:cs typeface="Times New Roman" panose="02020603050405020304" pitchFamily="18" charset="0"/>
              </a:endParaRPr>
            </a:p>
          </p:txBody>
        </p:sp>
        <p:sp>
          <p:nvSpPr>
            <p:cNvPr id="7" name="TextBox 6"/>
            <p:cNvSpPr txBox="1"/>
            <p:nvPr/>
          </p:nvSpPr>
          <p:spPr>
            <a:xfrm>
              <a:off x="1071538" y="1044472"/>
              <a:ext cx="928694" cy="348557"/>
            </a:xfrm>
            <a:prstGeom prst="rect">
              <a:avLst/>
            </a:prstGeom>
            <a:noFill/>
          </p:spPr>
          <p:txBody>
            <a:bodyPr wrap="square" rtlCol="0">
              <a:spAutoFit/>
            </a:bodyPr>
            <a:lstStyle/>
            <a:p>
              <a:r>
                <a:rPr lang="zh-CN" altLang="en-US">
                  <a:solidFill>
                    <a:srgbClr val="FF00FF"/>
                  </a:solidFill>
                  <a:latin typeface="隶书" panose="02010509060101010101" pitchFamily="49" charset="-122"/>
                  <a:ea typeface="隶书" panose="02010509060101010101" pitchFamily="49" charset="-122"/>
                </a:rPr>
                <a:t>优点</a:t>
              </a:r>
              <a:endParaRPr lang="zh-CN" altLang="en-US">
                <a:solidFill>
                  <a:srgbClr val="FF00FF"/>
                </a:solidFill>
                <a:latin typeface="隶书" panose="02010509060101010101" pitchFamily="49" charset="-122"/>
                <a:ea typeface="隶书" panose="02010509060101010101" pitchFamily="49"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8"/>
          <p:cNvSpPr>
            <a:spLocks noChangeAspect="1" noChangeArrowheads="1"/>
          </p:cNvSpPr>
          <p:nvPr/>
        </p:nvSpPr>
        <p:spPr bwMode="auto">
          <a:xfrm>
            <a:off x="785786" y="666731"/>
            <a:ext cx="857256" cy="852413"/>
          </a:xfrm>
          <a:prstGeom prst="ellipse">
            <a:avLst/>
          </a:prstGeom>
          <a:gradFill rotWithShape="0">
            <a:gsLst>
              <a:gs pos="0">
                <a:srgbClr val="00CCFF"/>
              </a:gs>
              <a:gs pos="100000">
                <a:srgbClr val="00CCFF">
                  <a:gamma/>
                  <a:shade val="46275"/>
                  <a:invGamma/>
                </a:srgbClr>
              </a:gs>
            </a:gsLst>
            <a:lin ang="2700000" scaled="1"/>
          </a:gradFill>
          <a:ln w="3175">
            <a:noFill/>
            <a:round/>
          </a:ln>
          <a:effectLst>
            <a:outerShdw dist="89803" dir="2700000" algn="ctr" rotWithShape="0">
              <a:srgbClr val="020202">
                <a:alpha val="50000"/>
              </a:srgbClr>
            </a:outerShdw>
          </a:effectLst>
        </p:spPr>
        <p:txBody>
          <a:bodyPr wrap="none" lIns="98956" tIns="49478" rIns="98956" bIns="49478" anchor="ctr"/>
          <a:lstStyle/>
          <a:p>
            <a:pPr>
              <a:defRPr/>
            </a:pPr>
            <a:endParaRPr lang="zh-CN" altLang="en-US"/>
          </a:p>
        </p:txBody>
      </p:sp>
      <p:sp>
        <p:nvSpPr>
          <p:cNvPr id="4" name="Oval 9"/>
          <p:cNvSpPr>
            <a:spLocks noChangeAspect="1" noChangeArrowheads="1"/>
          </p:cNvSpPr>
          <p:nvPr/>
        </p:nvSpPr>
        <p:spPr bwMode="auto">
          <a:xfrm>
            <a:off x="836617" y="717275"/>
            <a:ext cx="755594" cy="751325"/>
          </a:xfrm>
          <a:prstGeom prst="ellipse">
            <a:avLst/>
          </a:prstGeom>
          <a:gradFill rotWithShape="0">
            <a:gsLst>
              <a:gs pos="0">
                <a:srgbClr val="00CCFF">
                  <a:gamma/>
                  <a:shade val="46275"/>
                  <a:invGamma/>
                </a:srgbClr>
              </a:gs>
              <a:gs pos="100000">
                <a:srgbClr val="00CCFF"/>
              </a:gs>
            </a:gsLst>
            <a:lin ang="2700000" scaled="1"/>
          </a:gradFill>
          <a:ln w="3175">
            <a:noFill/>
            <a:round/>
          </a:ln>
          <a:effectLst/>
        </p:spPr>
        <p:txBody>
          <a:bodyPr wrap="none" lIns="91435" tIns="45718" rIns="91435" bIns="45718" anchor="ctr"/>
          <a:lstStyle/>
          <a:p>
            <a:pPr algn="ctr">
              <a:defRPr/>
            </a:pPr>
            <a:r>
              <a:rPr lang="en-AU" sz="2800" b="0" dirty="0">
                <a:solidFill>
                  <a:srgbClr val="FF0000"/>
                </a:solidFill>
                <a:effectLst>
                  <a:outerShdw blurRad="38100" dist="38100" dir="2700000" algn="tl">
                    <a:srgbClr val="000000"/>
                  </a:outerShdw>
                </a:effectLst>
                <a:ea typeface="宋体" panose="02010600030101010101" pitchFamily="2" charset="-122"/>
              </a:rPr>
              <a:t>2</a:t>
            </a:r>
            <a:endParaRPr lang="en-AU" sz="2800" b="0" dirty="0">
              <a:solidFill>
                <a:srgbClr val="FF0000"/>
              </a:solidFill>
              <a:effectLst>
                <a:outerShdw blurRad="38100" dist="38100" dir="2700000" algn="tl">
                  <a:srgbClr val="000000"/>
                </a:outerShdw>
              </a:effectLst>
              <a:ea typeface="宋体" panose="02010600030101010101" pitchFamily="2" charset="-122"/>
            </a:endParaRPr>
          </a:p>
        </p:txBody>
      </p:sp>
      <p:sp>
        <p:nvSpPr>
          <p:cNvPr id="5" name="TextBox 4"/>
          <p:cNvSpPr txBox="1"/>
          <p:nvPr/>
        </p:nvSpPr>
        <p:spPr>
          <a:xfrm>
            <a:off x="1857356" y="857232"/>
            <a:ext cx="3571900" cy="533288"/>
          </a:xfrm>
          <a:prstGeom prst="rect">
            <a:avLst/>
          </a:prstGeom>
          <a:noFill/>
        </p:spPr>
        <p:txBody>
          <a:bodyPr wrap="square" rtlCol="0">
            <a:spAutoFit/>
          </a:bodyPr>
          <a:lstStyle/>
          <a:p>
            <a:pPr algn="l"/>
            <a:r>
              <a:rPr lang="zh-CN" altLang="en-US" sz="2800">
                <a:solidFill>
                  <a:srgbClr val="FF0000"/>
                </a:solidFill>
                <a:latin typeface="微软雅黑" panose="020B0503020204020204" pitchFamily="34" charset="-122"/>
                <a:ea typeface="微软雅黑" panose="020B0503020204020204" pitchFamily="34" charset="-122"/>
              </a:rPr>
              <a:t>线性表的算法设计</a:t>
            </a:r>
            <a:endParaRPr lang="zh-CN" altLang="en-US" sz="2800">
              <a:solidFill>
                <a:srgbClr val="FF0000"/>
              </a:solidFill>
              <a:latin typeface="微软雅黑" panose="020B0503020204020204" pitchFamily="34" charset="-122"/>
              <a:ea typeface="微软雅黑" panose="020B0503020204020204" pitchFamily="34" charset="-122"/>
            </a:endParaRPr>
          </a:p>
        </p:txBody>
      </p:sp>
      <p:sp>
        <p:nvSpPr>
          <p:cNvPr id="6" name="TextBox 5"/>
          <p:cNvSpPr txBox="1"/>
          <p:nvPr/>
        </p:nvSpPr>
        <p:spPr>
          <a:xfrm>
            <a:off x="1142976" y="1904990"/>
            <a:ext cx="3286148" cy="470257"/>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zh-CN" altLang="en-US"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anose="020B0503020204020204" pitchFamily="34" charset="-122"/>
                <a:ea typeface="微软雅黑" panose="020B0503020204020204" pitchFamily="34" charset="-122"/>
              </a:rPr>
              <a:t>一般算法如何设计？</a:t>
            </a:r>
            <a:endParaRPr lang="zh-CN" altLang="en-US"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anose="020B0503020204020204" pitchFamily="34" charset="-122"/>
              <a:ea typeface="微软雅黑" panose="020B0503020204020204" pitchFamily="34" charset="-122"/>
            </a:endParaRPr>
          </a:p>
        </p:txBody>
      </p:sp>
      <p:sp>
        <p:nvSpPr>
          <p:cNvPr id="9" name="TextBox 8"/>
          <p:cNvSpPr txBox="1"/>
          <p:nvPr/>
        </p:nvSpPr>
        <p:spPr>
          <a:xfrm>
            <a:off x="1357290" y="2975448"/>
            <a:ext cx="5572164" cy="899542"/>
          </a:xfrm>
          <a:prstGeom prst="rect">
            <a:avLst/>
          </a:prstGeom>
          <a:noFill/>
        </p:spPr>
        <p:txBody>
          <a:bodyPr wrap="square" rtlCol="0">
            <a:spAutoFit/>
          </a:bodyPr>
          <a:lstStyle/>
          <a:p>
            <a:pPr marL="342900" indent="-342900" algn="l">
              <a:buBlip>
                <a:blip r:embed="rId1"/>
              </a:buBlip>
            </a:pPr>
            <a:r>
              <a:rPr lang="zh-CN" altLang="en-US" sz="2000">
                <a:solidFill>
                  <a:srgbClr val="0000FF"/>
                </a:solidFill>
                <a:latin typeface="Consolas" panose="020B0609020204030204" pitchFamily="49" charset="0"/>
                <a:ea typeface="微软雅黑" panose="020B0503020204020204" pitchFamily="34" charset="-122"/>
                <a:cs typeface="Consolas" panose="020B0609020204030204" pitchFamily="49" charset="0"/>
              </a:rPr>
              <a:t>数据的存储结构 </a:t>
            </a:r>
            <a:r>
              <a:rPr lang="en-US" altLang="zh-CN" sz="2000">
                <a:solidFill>
                  <a:srgbClr val="0000FF"/>
                </a:solidFill>
                <a:latin typeface="Consolas" panose="020B0609020204030204" pitchFamily="49" charset="0"/>
                <a:ea typeface="微软雅黑" panose="020B0503020204020204" pitchFamily="34" charset="-122"/>
                <a:cs typeface="Consolas" panose="020B0609020204030204" pitchFamily="49" charset="0"/>
              </a:rPr>
              <a:t>― </a:t>
            </a:r>
            <a:r>
              <a:rPr lang="zh-CN" altLang="en-US" sz="2000">
                <a:solidFill>
                  <a:srgbClr val="0000FF"/>
                </a:solidFill>
                <a:latin typeface="Consolas" panose="020B0609020204030204" pitchFamily="49" charset="0"/>
                <a:ea typeface="微软雅黑" panose="020B0503020204020204" pitchFamily="34" charset="-122"/>
                <a:cs typeface="Consolas" panose="020B0609020204030204" pitchFamily="49" charset="0"/>
              </a:rPr>
              <a:t>顺序表：链表？</a:t>
            </a:r>
            <a:endParaRPr lang="en-US" altLang="zh-CN" sz="2000">
              <a:solidFill>
                <a:srgbClr val="0000FF"/>
              </a:solidFill>
              <a:latin typeface="Consolas" panose="020B0609020204030204" pitchFamily="49" charset="0"/>
              <a:ea typeface="微软雅黑" panose="020B0503020204020204" pitchFamily="34" charset="-122"/>
              <a:cs typeface="Consolas" panose="020B0609020204030204" pitchFamily="49" charset="0"/>
            </a:endParaRPr>
          </a:p>
          <a:p>
            <a:pPr marL="342900" indent="-342900" algn="l">
              <a:buBlip>
                <a:blip r:embed="rId1"/>
              </a:buBlip>
            </a:pPr>
            <a:r>
              <a:rPr lang="zh-CN" altLang="en-US" sz="2000">
                <a:solidFill>
                  <a:srgbClr val="0000FF"/>
                </a:solidFill>
                <a:latin typeface="Consolas" panose="020B0609020204030204" pitchFamily="49" charset="0"/>
                <a:ea typeface="微软雅黑" panose="020B0503020204020204" pitchFamily="34" charset="-122"/>
                <a:cs typeface="Consolas" panose="020B0609020204030204" pitchFamily="49" charset="0"/>
              </a:rPr>
              <a:t>算法的处理过程 </a:t>
            </a:r>
            <a:r>
              <a:rPr lang="en-US" altLang="zh-CN" sz="2000">
                <a:solidFill>
                  <a:srgbClr val="0000FF"/>
                </a:solidFill>
                <a:latin typeface="Consolas" panose="020B0609020204030204" pitchFamily="49" charset="0"/>
                <a:ea typeface="微软雅黑" panose="020B0503020204020204" pitchFamily="34" charset="-122"/>
                <a:cs typeface="Consolas" panose="020B0609020204030204" pitchFamily="49" charset="0"/>
              </a:rPr>
              <a:t>― </a:t>
            </a:r>
            <a:r>
              <a:rPr lang="zh-CN" altLang="en-US" sz="2000">
                <a:solidFill>
                  <a:srgbClr val="0000FF"/>
                </a:solidFill>
                <a:latin typeface="Consolas" panose="020B0609020204030204" pitchFamily="49" charset="0"/>
                <a:ea typeface="微软雅黑" panose="020B0503020204020204" pitchFamily="34" charset="-122"/>
                <a:cs typeface="Consolas" panose="020B0609020204030204" pitchFamily="49" charset="0"/>
              </a:rPr>
              <a:t>用</a:t>
            </a:r>
            <a:r>
              <a:rPr lang="en-US" altLang="zh-CN" sz="2000">
                <a:solidFill>
                  <a:srgbClr val="0000FF"/>
                </a:solidFill>
                <a:latin typeface="Consolas" panose="020B0609020204030204" pitchFamily="49" charset="0"/>
                <a:ea typeface="微软雅黑" panose="020B0503020204020204" pitchFamily="34" charset="-122"/>
                <a:cs typeface="Consolas" panose="020B0609020204030204" pitchFamily="49" charset="0"/>
              </a:rPr>
              <a:t>C/C++</a:t>
            </a:r>
            <a:r>
              <a:rPr lang="zh-CN" altLang="en-US" sz="2000">
                <a:solidFill>
                  <a:srgbClr val="0000FF"/>
                </a:solidFill>
                <a:latin typeface="Consolas" panose="020B0609020204030204" pitchFamily="49" charset="0"/>
                <a:ea typeface="微软雅黑" panose="020B0503020204020204" pitchFamily="34" charset="-122"/>
                <a:cs typeface="Consolas" panose="020B0609020204030204" pitchFamily="49" charset="0"/>
              </a:rPr>
              <a:t>语言描述。</a:t>
            </a:r>
            <a:endParaRPr lang="zh-CN" altLang="en-US" sz="2000">
              <a:solidFill>
                <a:srgbClr val="0000FF"/>
              </a:solidFill>
              <a:latin typeface="Consolas" panose="020B0609020204030204" pitchFamily="49" charset="0"/>
              <a:ea typeface="微软雅黑" panose="020B0503020204020204" pitchFamily="34" charset="-122"/>
              <a:cs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7" presetClass="entr" presetSubtype="0" fill="hold" nodeType="clickEffect">
                                  <p:stCondLst>
                                    <p:cond delay="0"/>
                                  </p:stCondLst>
                                  <p:iterate type="lt">
                                    <p:tmPct val="50000"/>
                                  </p:iterate>
                                  <p:childTnLst>
                                    <p:set>
                                      <p:cBhvr>
                                        <p:cTn id="10" dur="1" fill="hold">
                                          <p:stCondLst>
                                            <p:cond delay="0"/>
                                          </p:stCondLst>
                                        </p:cTn>
                                        <p:tgtEl>
                                          <p:spTgt spid="9">
                                            <p:txEl>
                                              <p:pRg st="0" end="0"/>
                                            </p:txEl>
                                          </p:spTgt>
                                        </p:tgtEl>
                                        <p:attrNameLst>
                                          <p:attrName>style.visibility</p:attrName>
                                        </p:attrNameLst>
                                      </p:cBhvr>
                                      <p:to>
                                        <p:strVal val="visible"/>
                                      </p:to>
                                    </p:set>
                                    <p:anim calcmode="discrete" valueType="clr">
                                      <p:cBhvr override="childStyle">
                                        <p:cTn id="11" dur="80"/>
                                        <p:tgtEl>
                                          <p:spTgt spid="9">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2" dur="80"/>
                                        <p:tgtEl>
                                          <p:spTgt spid="9">
                                            <p:txEl>
                                              <p:pRg st="0" end="0"/>
                                            </p:txEl>
                                          </p:spTgt>
                                        </p:tgtEl>
                                        <p:attrNameLst>
                                          <p:attrName>fillcolor</p:attrName>
                                        </p:attrNameLst>
                                      </p:cBhvr>
                                      <p:tavLst>
                                        <p:tav tm="0">
                                          <p:val>
                                            <p:clrVal>
                                              <a:schemeClr val="accent2"/>
                                            </p:clrVal>
                                          </p:val>
                                        </p:tav>
                                        <p:tav tm="50000">
                                          <p:val>
                                            <p:clrVal>
                                              <a:schemeClr val="hlink"/>
                                            </p:clrVal>
                                          </p:val>
                                        </p:tav>
                                      </p:tavLst>
                                    </p:anim>
                                    <p:set>
                                      <p:cBhvr>
                                        <p:cTn id="13" dur="80"/>
                                        <p:tgtEl>
                                          <p:spTgt spid="9">
                                            <p:txEl>
                                              <p:pRg st="0" end="0"/>
                                            </p:txEl>
                                          </p:spTgt>
                                        </p:tgtEl>
                                        <p:attrNameLst>
                                          <p:attrName>fill.type</p:attrName>
                                        </p:attrNameLst>
                                      </p:cBhvr>
                                      <p:to>
                                        <p:strVal val="solid"/>
                                      </p:to>
                                    </p:set>
                                  </p:childTnLst>
                                </p:cTn>
                              </p:par>
                            </p:childTnLst>
                          </p:cTn>
                        </p:par>
                      </p:childTnLst>
                    </p:cTn>
                  </p:par>
                  <p:par>
                    <p:cTn id="14" fill="hold">
                      <p:stCondLst>
                        <p:cond delay="indefinite"/>
                      </p:stCondLst>
                      <p:childTnLst>
                        <p:par>
                          <p:cTn id="15" fill="hold">
                            <p:stCondLst>
                              <p:cond delay="0"/>
                            </p:stCondLst>
                            <p:childTnLst>
                              <p:par>
                                <p:cTn id="16" presetID="27" presetClass="entr" presetSubtype="0" fill="hold" nodeType="clickEffect">
                                  <p:stCondLst>
                                    <p:cond delay="0"/>
                                  </p:stCondLst>
                                  <p:iterate type="lt">
                                    <p:tmPct val="50000"/>
                                  </p:iterate>
                                  <p:childTnLst>
                                    <p:set>
                                      <p:cBhvr>
                                        <p:cTn id="17" dur="1" fill="hold">
                                          <p:stCondLst>
                                            <p:cond delay="0"/>
                                          </p:stCondLst>
                                        </p:cTn>
                                        <p:tgtEl>
                                          <p:spTgt spid="9">
                                            <p:txEl>
                                              <p:pRg st="1" end="1"/>
                                            </p:txEl>
                                          </p:spTgt>
                                        </p:tgtEl>
                                        <p:attrNameLst>
                                          <p:attrName>style.visibility</p:attrName>
                                        </p:attrNameLst>
                                      </p:cBhvr>
                                      <p:to>
                                        <p:strVal val="visible"/>
                                      </p:to>
                                    </p:set>
                                    <p:anim calcmode="discrete" valueType="clr">
                                      <p:cBhvr override="childStyle">
                                        <p:cTn id="18" dur="80"/>
                                        <p:tgtEl>
                                          <p:spTgt spid="9">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9" dur="80"/>
                                        <p:tgtEl>
                                          <p:spTgt spid="9">
                                            <p:txEl>
                                              <p:pRg st="1" end="1"/>
                                            </p:txEl>
                                          </p:spTgt>
                                        </p:tgtEl>
                                        <p:attrNameLst>
                                          <p:attrName>fillcolor</p:attrName>
                                        </p:attrNameLst>
                                      </p:cBhvr>
                                      <p:tavLst>
                                        <p:tav tm="0">
                                          <p:val>
                                            <p:clrVal>
                                              <a:schemeClr val="accent2"/>
                                            </p:clrVal>
                                          </p:val>
                                        </p:tav>
                                        <p:tav tm="50000">
                                          <p:val>
                                            <p:clrVal>
                                              <a:schemeClr val="hlink"/>
                                            </p:clrVal>
                                          </p:val>
                                        </p:tav>
                                      </p:tavLst>
                                    </p:anim>
                                    <p:set>
                                      <p:cBhvr>
                                        <p:cTn id="20" dur="80"/>
                                        <p:tgtEl>
                                          <p:spTgt spid="9">
                                            <p:txEl>
                                              <p:pRg st="1" end="1"/>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val 8"/>
          <p:cNvSpPr>
            <a:spLocks noChangeAspect="1" noChangeArrowheads="1"/>
          </p:cNvSpPr>
          <p:nvPr/>
        </p:nvSpPr>
        <p:spPr bwMode="auto">
          <a:xfrm>
            <a:off x="785786" y="952483"/>
            <a:ext cx="857256" cy="852413"/>
          </a:xfrm>
          <a:prstGeom prst="ellipse">
            <a:avLst/>
          </a:prstGeom>
          <a:gradFill rotWithShape="0">
            <a:gsLst>
              <a:gs pos="0">
                <a:srgbClr val="00CCFF"/>
              </a:gs>
              <a:gs pos="100000">
                <a:srgbClr val="00CCFF">
                  <a:gamma/>
                  <a:shade val="46275"/>
                  <a:invGamma/>
                </a:srgbClr>
              </a:gs>
            </a:gsLst>
            <a:lin ang="2700000" scaled="1"/>
          </a:gradFill>
          <a:ln w="3175">
            <a:noFill/>
            <a:round/>
          </a:ln>
          <a:effectLst>
            <a:outerShdw dist="89803" dir="2700000" algn="ctr" rotWithShape="0">
              <a:srgbClr val="020202">
                <a:alpha val="50000"/>
              </a:srgbClr>
            </a:outerShdw>
          </a:effectLst>
        </p:spPr>
        <p:txBody>
          <a:bodyPr wrap="none" lIns="98956" tIns="49478" rIns="98956" bIns="49478" anchor="ctr"/>
          <a:lstStyle/>
          <a:p>
            <a:pPr>
              <a:defRPr/>
            </a:pPr>
            <a:endParaRPr lang="zh-CN" altLang="en-US"/>
          </a:p>
        </p:txBody>
      </p:sp>
      <p:sp>
        <p:nvSpPr>
          <p:cNvPr id="9" name="Oval 9"/>
          <p:cNvSpPr>
            <a:spLocks noChangeAspect="1" noChangeArrowheads="1"/>
          </p:cNvSpPr>
          <p:nvPr/>
        </p:nvSpPr>
        <p:spPr bwMode="auto">
          <a:xfrm>
            <a:off x="836617" y="1003027"/>
            <a:ext cx="755594" cy="751325"/>
          </a:xfrm>
          <a:prstGeom prst="ellipse">
            <a:avLst/>
          </a:prstGeom>
          <a:gradFill rotWithShape="0">
            <a:gsLst>
              <a:gs pos="0">
                <a:srgbClr val="00CCFF">
                  <a:gamma/>
                  <a:shade val="46275"/>
                  <a:invGamma/>
                </a:srgbClr>
              </a:gs>
              <a:gs pos="100000">
                <a:srgbClr val="00CCFF"/>
              </a:gs>
            </a:gsLst>
            <a:lin ang="2700000" scaled="1"/>
          </a:gradFill>
          <a:ln w="3175">
            <a:noFill/>
            <a:round/>
          </a:ln>
          <a:effectLst/>
        </p:spPr>
        <p:txBody>
          <a:bodyPr wrap="none" lIns="91435" tIns="45718" rIns="91435" bIns="45718" anchor="ctr"/>
          <a:lstStyle/>
          <a:p>
            <a:pPr algn="ctr">
              <a:defRPr/>
            </a:pPr>
            <a:r>
              <a:rPr lang="en-US" altLang="en-AU" sz="2800" b="0" dirty="0">
                <a:solidFill>
                  <a:srgbClr val="FF0000"/>
                </a:solidFill>
                <a:effectLst>
                  <a:outerShdw blurRad="38100" dist="38100" dir="2700000" algn="tl">
                    <a:srgbClr val="000000"/>
                  </a:outerShdw>
                </a:effectLst>
                <a:ea typeface="宋体" panose="02010600030101010101" pitchFamily="2" charset="-122"/>
              </a:rPr>
              <a:t>3</a:t>
            </a:r>
            <a:endParaRPr lang="en-US" altLang="en-AU" sz="2800" b="0" dirty="0">
              <a:solidFill>
                <a:srgbClr val="FF0000"/>
              </a:solidFill>
              <a:effectLst>
                <a:outerShdw blurRad="38100" dist="38100" dir="2700000" algn="tl">
                  <a:srgbClr val="000000"/>
                </a:outerShdw>
              </a:effectLst>
              <a:ea typeface="宋体" panose="02010600030101010101" pitchFamily="2" charset="-122"/>
            </a:endParaRPr>
          </a:p>
        </p:txBody>
      </p:sp>
      <p:sp>
        <p:nvSpPr>
          <p:cNvPr id="12" name="TextBox 11"/>
          <p:cNvSpPr txBox="1"/>
          <p:nvPr/>
        </p:nvSpPr>
        <p:spPr>
          <a:xfrm>
            <a:off x="1857356" y="1042892"/>
            <a:ext cx="1857388" cy="533288"/>
          </a:xfrm>
          <a:prstGeom prst="rect">
            <a:avLst/>
          </a:prstGeom>
          <a:noFill/>
        </p:spPr>
        <p:txBody>
          <a:bodyPr wrap="square" rtlCol="0">
            <a:spAutoFit/>
          </a:bodyPr>
          <a:lstStyle/>
          <a:p>
            <a:pPr algn="l"/>
            <a:r>
              <a:rPr lang="zh-CN" altLang="en-US" sz="2800">
                <a:solidFill>
                  <a:srgbClr val="FF0000"/>
                </a:solidFill>
                <a:latin typeface="微软雅黑" panose="020B0503020204020204" pitchFamily="34" charset="-122"/>
                <a:ea typeface="微软雅黑" panose="020B0503020204020204" pitchFamily="34" charset="-122"/>
              </a:rPr>
              <a:t>双 链 表</a:t>
            </a:r>
            <a:endParaRPr lang="zh-CN" altLang="en-US" sz="2800">
              <a:solidFill>
                <a:srgbClr val="FF0000"/>
              </a:solidFill>
              <a:latin typeface="微软雅黑" panose="020B0503020204020204" pitchFamily="34" charset="-122"/>
              <a:ea typeface="微软雅黑" panose="020B0503020204020204" pitchFamily="34" charset="-122"/>
            </a:endParaRPr>
          </a:p>
        </p:txBody>
      </p:sp>
      <p:sp>
        <p:nvSpPr>
          <p:cNvPr id="24" name="TextBox 23"/>
          <p:cNvSpPr txBox="1"/>
          <p:nvPr/>
        </p:nvSpPr>
        <p:spPr>
          <a:xfrm>
            <a:off x="1928794" y="2185899"/>
            <a:ext cx="5857916" cy="464743"/>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zh-CN" altLang="en-US" sz="22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微软雅黑" panose="020B0503020204020204" pitchFamily="34" charset="-122"/>
                <a:cs typeface="Times New Roman" panose="02020603050405020304" pitchFamily="18" charset="0"/>
                <a:sym typeface="Wingdings" panose="05000000000000000000"/>
              </a:rPr>
              <a:t> </a:t>
            </a:r>
            <a:r>
              <a:rPr lang="zh-CN" altLang="en-US" sz="22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微软雅黑" panose="020B0503020204020204" pitchFamily="34" charset="-122"/>
                <a:cs typeface="Times New Roman" panose="02020603050405020304" pitchFamily="18" charset="0"/>
              </a:rPr>
              <a:t>每个结点有指向前、后相邻结点的指针域。</a:t>
            </a:r>
            <a:endParaRPr lang="zh-CN" altLang="en-US" sz="22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微软雅黑" panose="020B0503020204020204" pitchFamily="34" charset="-122"/>
              <a:cs typeface="Times New Roman" panose="02020603050405020304" pitchFamily="18" charset="0"/>
            </a:endParaRPr>
          </a:p>
        </p:txBody>
      </p:sp>
      <p:grpSp>
        <p:nvGrpSpPr>
          <p:cNvPr id="2" name="组合 10"/>
          <p:cNvGrpSpPr/>
          <p:nvPr/>
        </p:nvGrpSpPr>
        <p:grpSpPr>
          <a:xfrm>
            <a:off x="2714612" y="2947904"/>
            <a:ext cx="3714776" cy="1131498"/>
            <a:chOff x="2714612" y="3000378"/>
            <a:chExt cx="3714776" cy="848624"/>
          </a:xfrm>
        </p:grpSpPr>
        <p:sp>
          <p:nvSpPr>
            <p:cNvPr id="25" name="下箭头 24"/>
            <p:cNvSpPr/>
            <p:nvPr/>
          </p:nvSpPr>
          <p:spPr>
            <a:xfrm>
              <a:off x="4214810" y="3000378"/>
              <a:ext cx="214314" cy="357190"/>
            </a:xfrm>
            <a:prstGeom prst="down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sp>
          <p:nvSpPr>
            <p:cNvPr id="26" name="TextBox 25"/>
            <p:cNvSpPr txBox="1"/>
            <p:nvPr/>
          </p:nvSpPr>
          <p:spPr>
            <a:xfrm>
              <a:off x="2714612" y="3500445"/>
              <a:ext cx="3714776" cy="348557"/>
            </a:xfrm>
            <a:prstGeom prst="rect">
              <a:avLst/>
            </a:prstGeom>
            <a:noFill/>
          </p:spPr>
          <p:txBody>
            <a:bodyPr wrap="square" rtlCol="0">
              <a:spAutoFit/>
            </a:bodyPr>
            <a:lstStyle/>
            <a:p>
              <a:r>
                <a:rPr lang="zh-CN" altLang="en-US" sz="2200">
                  <a:solidFill>
                    <a:srgbClr val="0000FF"/>
                  </a:solidFill>
                  <a:latin typeface="微软雅黑" panose="020B0503020204020204" pitchFamily="34" charset="-122"/>
                  <a:ea typeface="微软雅黑" panose="020B0503020204020204" pitchFamily="34" charset="-122"/>
                </a:rPr>
                <a:t>通常，存储密度低于单链表</a:t>
              </a:r>
              <a:endParaRPr lang="zh-CN" altLang="en-US" sz="2200">
                <a:solidFill>
                  <a:srgbClr val="0000FF"/>
                </a:solidFill>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11" name="Rectangle 7"/>
          <p:cNvSpPr>
            <a:spLocks noChangeArrowheads="1"/>
          </p:cNvSpPr>
          <p:nvPr/>
        </p:nvSpPr>
        <p:spPr bwMode="auto">
          <a:xfrm>
            <a:off x="1" y="1000108"/>
            <a:ext cx="184730" cy="498598"/>
          </a:xfrm>
          <a:prstGeom prst="rect">
            <a:avLst/>
          </a:prstGeom>
          <a:noFill/>
          <a:ln w="9525" algn="ctr">
            <a:noFill/>
            <a:miter lim="800000"/>
          </a:ln>
          <a:effectLst/>
        </p:spPr>
        <p:txBody>
          <a:bodyPr wrap="none" anchor="ctr">
            <a:spAutoFit/>
          </a:bodyPr>
          <a:lstStyle/>
          <a:p>
            <a:endParaRPr lang="zh-CN" altLang="en-US">
              <a:latin typeface="Consolas" panose="020B0609020204030204" pitchFamily="49" charset="0"/>
              <a:cs typeface="Consolas" panose="020B0609020204030204" pitchFamily="49" charset="0"/>
            </a:endParaRPr>
          </a:p>
        </p:txBody>
      </p:sp>
      <p:sp>
        <p:nvSpPr>
          <p:cNvPr id="200714" name="Rectangle 10"/>
          <p:cNvSpPr>
            <a:spLocks noChangeArrowheads="1"/>
          </p:cNvSpPr>
          <p:nvPr/>
        </p:nvSpPr>
        <p:spPr bwMode="auto">
          <a:xfrm>
            <a:off x="1" y="1000108"/>
            <a:ext cx="184730" cy="498598"/>
          </a:xfrm>
          <a:prstGeom prst="rect">
            <a:avLst/>
          </a:prstGeom>
          <a:noFill/>
          <a:ln w="9525" algn="ctr">
            <a:noFill/>
            <a:miter lim="800000"/>
          </a:ln>
          <a:effectLst/>
        </p:spPr>
        <p:txBody>
          <a:bodyPr wrap="none" anchor="ctr">
            <a:spAutoFit/>
          </a:bodyPr>
          <a:lstStyle/>
          <a:p>
            <a:endParaRPr lang="zh-CN" altLang="en-US">
              <a:latin typeface="Consolas" panose="020B0609020204030204" pitchFamily="49" charset="0"/>
              <a:cs typeface="Consolas" panose="020B0609020204030204" pitchFamily="49" charset="0"/>
            </a:endParaRPr>
          </a:p>
        </p:txBody>
      </p:sp>
      <p:sp>
        <p:nvSpPr>
          <p:cNvPr id="200716" name="Rectangle 12"/>
          <p:cNvSpPr>
            <a:spLocks noChangeArrowheads="1"/>
          </p:cNvSpPr>
          <p:nvPr/>
        </p:nvSpPr>
        <p:spPr bwMode="auto">
          <a:xfrm>
            <a:off x="1" y="1000108"/>
            <a:ext cx="184730" cy="498598"/>
          </a:xfrm>
          <a:prstGeom prst="rect">
            <a:avLst/>
          </a:prstGeom>
          <a:noFill/>
          <a:ln w="9525" algn="ctr">
            <a:noFill/>
            <a:miter lim="800000"/>
          </a:ln>
          <a:effectLst/>
        </p:spPr>
        <p:txBody>
          <a:bodyPr wrap="none" anchor="ctr">
            <a:spAutoFit/>
          </a:bodyPr>
          <a:lstStyle/>
          <a:p>
            <a:endParaRPr lang="zh-CN" altLang="en-US">
              <a:latin typeface="Consolas" panose="020B0609020204030204" pitchFamily="49" charset="0"/>
              <a:cs typeface="Consolas" panose="020B0609020204030204" pitchFamily="49" charset="0"/>
            </a:endParaRPr>
          </a:p>
        </p:txBody>
      </p:sp>
      <p:sp>
        <p:nvSpPr>
          <p:cNvPr id="39" name="TextBox 38"/>
          <p:cNvSpPr txBox="1"/>
          <p:nvPr/>
        </p:nvSpPr>
        <p:spPr>
          <a:xfrm>
            <a:off x="928662" y="410113"/>
            <a:ext cx="6429420" cy="464743"/>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zh-CN" altLang="en-US" sz="22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anose="020B0609020204030204" pitchFamily="49" charset="0"/>
                <a:ea typeface="微软雅黑" panose="020B0503020204020204" pitchFamily="34" charset="-122"/>
                <a:cs typeface="Consolas" panose="020B0609020204030204" pitchFamily="49" charset="0"/>
                <a:sym typeface="Wingdings" panose="05000000000000000000"/>
              </a:rPr>
              <a:t> </a:t>
            </a:r>
            <a:r>
              <a:rPr lang="zh-CN" altLang="en-US" sz="22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anose="020B0609020204030204" pitchFamily="49" charset="0"/>
                <a:ea typeface="微软雅黑" panose="020B0503020204020204" pitchFamily="34" charset="-122"/>
                <a:cs typeface="Consolas" panose="020B0609020204030204" pitchFamily="49" charset="0"/>
              </a:rPr>
              <a:t>特点：方便查找一个结点的前、后相邻结点。</a:t>
            </a:r>
            <a:endParaRPr lang="zh-CN" altLang="en-US" sz="22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anose="020B0609020204030204" pitchFamily="49" charset="0"/>
              <a:ea typeface="微软雅黑" panose="020B0503020204020204" pitchFamily="34" charset="-122"/>
              <a:cs typeface="Consolas" panose="020B0609020204030204" pitchFamily="49" charset="0"/>
            </a:endParaRPr>
          </a:p>
        </p:txBody>
      </p:sp>
      <p:sp>
        <p:nvSpPr>
          <p:cNvPr id="40" name="TextBox 39"/>
          <p:cNvSpPr txBox="1"/>
          <p:nvPr/>
        </p:nvSpPr>
        <p:spPr>
          <a:xfrm>
            <a:off x="1071538" y="1142985"/>
            <a:ext cx="5715040" cy="430887"/>
          </a:xfrm>
          <a:prstGeom prst="rect">
            <a:avLst/>
          </a:prstGeom>
          <a:noFill/>
        </p:spPr>
        <p:txBody>
          <a:bodyPr wrap="square" rtlCol="0">
            <a:spAutoFit/>
          </a:bodyPr>
          <a:lstStyle/>
          <a:p>
            <a:pPr marL="342900" indent="-342900" algn="l">
              <a:buBlip>
                <a:blip r:embed="rId1"/>
              </a:buBlip>
            </a:pPr>
            <a:r>
              <a:rPr lang="zh-CN" altLang="en-US" sz="2000">
                <a:solidFill>
                  <a:srgbClr val="0000FF"/>
                </a:solidFill>
                <a:latin typeface="Consolas" panose="020B0609020204030204" pitchFamily="49" charset="0"/>
                <a:ea typeface="微软雅黑" panose="020B0503020204020204" pitchFamily="34" charset="-122"/>
                <a:cs typeface="Consolas" panose="020B0609020204030204" pitchFamily="49" charset="0"/>
              </a:rPr>
              <a:t>已知某个结点的地址，删除它的时间为</a:t>
            </a:r>
            <a:r>
              <a:rPr lang="en-US" altLang="zh-CN" sz="2000">
                <a:solidFill>
                  <a:srgbClr val="0000FF"/>
                </a:solidFill>
                <a:latin typeface="Consolas" panose="020B0609020204030204" pitchFamily="49" charset="0"/>
                <a:ea typeface="微软雅黑" panose="020B0503020204020204" pitchFamily="34" charset="-122"/>
                <a:cs typeface="Consolas" panose="020B0609020204030204" pitchFamily="49" charset="0"/>
              </a:rPr>
              <a:t>O(1)</a:t>
            </a:r>
            <a:r>
              <a:rPr lang="zh-CN" altLang="en-US" sz="2000">
                <a:solidFill>
                  <a:srgbClr val="0000FF"/>
                </a:solidFill>
                <a:latin typeface="Consolas" panose="020B0609020204030204" pitchFamily="49" charset="0"/>
                <a:ea typeface="微软雅黑" panose="020B0503020204020204" pitchFamily="34" charset="-122"/>
                <a:cs typeface="Consolas" panose="020B0609020204030204" pitchFamily="49" charset="0"/>
              </a:rPr>
              <a:t>。</a:t>
            </a:r>
            <a:endParaRPr lang="zh-CN" altLang="en-US" sz="2000">
              <a:solidFill>
                <a:srgbClr val="0000FF"/>
              </a:solidFill>
              <a:latin typeface="Consolas" panose="020B0609020204030204" pitchFamily="49" charset="0"/>
              <a:ea typeface="微软雅黑" panose="020B0503020204020204" pitchFamily="34" charset="-122"/>
              <a:cs typeface="Consolas" panose="020B0609020204030204" pitchFamily="49" charset="0"/>
            </a:endParaRPr>
          </a:p>
        </p:txBody>
      </p:sp>
      <p:sp>
        <p:nvSpPr>
          <p:cNvPr id="41" name="TextBox 40"/>
          <p:cNvSpPr txBox="1"/>
          <p:nvPr/>
        </p:nvSpPr>
        <p:spPr>
          <a:xfrm>
            <a:off x="1428728" y="1809739"/>
            <a:ext cx="1714512" cy="464743"/>
          </a:xfrm>
          <a:prstGeom prst="rect">
            <a:avLst/>
          </a:prstGeom>
          <a:noFill/>
        </p:spPr>
        <p:txBody>
          <a:bodyPr wrap="square" rtlCol="0">
            <a:spAutoFit/>
          </a:bodyPr>
          <a:lstStyle/>
          <a:p>
            <a:pPr algn="l"/>
            <a:r>
              <a:rPr lang="zh-CN" altLang="en-US" sz="2200">
                <a:solidFill>
                  <a:srgbClr val="0000FF"/>
                </a:solidFill>
                <a:latin typeface="Consolas" panose="020B0609020204030204" pitchFamily="49" charset="0"/>
                <a:ea typeface="楷体" panose="02010609060101010101" pitchFamily="49" charset="-122"/>
                <a:cs typeface="Consolas" panose="020B0609020204030204" pitchFamily="49" charset="0"/>
              </a:rPr>
              <a:t>删除过程：</a:t>
            </a:r>
            <a:endParaRPr lang="zh-CN" altLang="en-US" sz="22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42" name="矩形 41"/>
          <p:cNvSpPr/>
          <p:nvPr/>
        </p:nvSpPr>
        <p:spPr>
          <a:xfrm>
            <a:off x="2428860" y="3238499"/>
            <a:ext cx="500066" cy="47625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1800" i="1">
                <a:solidFill>
                  <a:srgbClr val="0000FF"/>
                </a:solidFill>
                <a:latin typeface="Consolas" panose="020B0609020204030204" pitchFamily="49" charset="0"/>
                <a:ea typeface="楷体" panose="02010609060101010101" pitchFamily="49" charset="-122"/>
                <a:cs typeface="Consolas" panose="020B0609020204030204" pitchFamily="49" charset="0"/>
              </a:rPr>
              <a:t>x</a:t>
            </a:r>
            <a:endParaRPr lang="zh-CN" altLang="en-US" sz="1800" i="1">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43" name="矩形 42"/>
          <p:cNvSpPr/>
          <p:nvPr/>
        </p:nvSpPr>
        <p:spPr>
          <a:xfrm>
            <a:off x="2928926" y="3238499"/>
            <a:ext cx="357190" cy="476253"/>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sz="1800" i="1">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44" name="矩形 43"/>
          <p:cNvSpPr/>
          <p:nvPr/>
        </p:nvSpPr>
        <p:spPr>
          <a:xfrm>
            <a:off x="2071670" y="3238499"/>
            <a:ext cx="357190" cy="476253"/>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sz="1800" i="1">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45" name="矩形 44"/>
          <p:cNvSpPr/>
          <p:nvPr/>
        </p:nvSpPr>
        <p:spPr>
          <a:xfrm>
            <a:off x="4000496" y="3238499"/>
            <a:ext cx="500066" cy="47625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1800" i="1">
                <a:solidFill>
                  <a:srgbClr val="0000FF"/>
                </a:solidFill>
                <a:latin typeface="Consolas" panose="020B0609020204030204" pitchFamily="49" charset="0"/>
                <a:ea typeface="楷体" panose="02010609060101010101" pitchFamily="49" charset="-122"/>
                <a:cs typeface="Consolas" panose="020B0609020204030204" pitchFamily="49" charset="0"/>
              </a:rPr>
              <a:t>y</a:t>
            </a:r>
            <a:endParaRPr lang="zh-CN" altLang="en-US" sz="1800" i="1">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46" name="矩形 45"/>
          <p:cNvSpPr/>
          <p:nvPr/>
        </p:nvSpPr>
        <p:spPr>
          <a:xfrm>
            <a:off x="4500562" y="3238499"/>
            <a:ext cx="357190" cy="476253"/>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sz="1800" i="1">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48" name="矩形 47"/>
          <p:cNvSpPr/>
          <p:nvPr/>
        </p:nvSpPr>
        <p:spPr>
          <a:xfrm>
            <a:off x="3643306" y="3238499"/>
            <a:ext cx="357190" cy="476253"/>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sz="1800" i="1">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49" name="矩形 48"/>
          <p:cNvSpPr/>
          <p:nvPr/>
        </p:nvSpPr>
        <p:spPr>
          <a:xfrm>
            <a:off x="5572132" y="3238499"/>
            <a:ext cx="500066" cy="47625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1800" i="1">
                <a:solidFill>
                  <a:srgbClr val="0000FF"/>
                </a:solidFill>
                <a:latin typeface="Consolas" panose="020B0609020204030204" pitchFamily="49" charset="0"/>
                <a:ea typeface="楷体" panose="02010609060101010101" pitchFamily="49" charset="-122"/>
                <a:cs typeface="Consolas" panose="020B0609020204030204" pitchFamily="49" charset="0"/>
              </a:rPr>
              <a:t>z</a:t>
            </a:r>
            <a:endParaRPr lang="zh-CN" altLang="en-US" sz="1800" i="1">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51" name="矩形 50"/>
          <p:cNvSpPr/>
          <p:nvPr/>
        </p:nvSpPr>
        <p:spPr>
          <a:xfrm>
            <a:off x="6072198" y="3238499"/>
            <a:ext cx="357190" cy="476253"/>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sz="1800" i="1">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55" name="矩形 54"/>
          <p:cNvSpPr/>
          <p:nvPr/>
        </p:nvSpPr>
        <p:spPr>
          <a:xfrm>
            <a:off x="5214942" y="3238499"/>
            <a:ext cx="357190" cy="476253"/>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sz="1800" i="1">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cxnSp>
        <p:nvCxnSpPr>
          <p:cNvPr id="57" name="直接箭头连接符 56"/>
          <p:cNvCxnSpPr/>
          <p:nvPr/>
        </p:nvCxnSpPr>
        <p:spPr>
          <a:xfrm>
            <a:off x="3139306" y="3587751"/>
            <a:ext cx="504000" cy="0"/>
          </a:xfrm>
          <a:prstGeom prst="straightConnector1">
            <a:avLst/>
          </a:prstGeom>
          <a:ln w="19050">
            <a:tailEnd type="arrow"/>
          </a:ln>
        </p:spPr>
        <p:style>
          <a:lnRef idx="1">
            <a:schemeClr val="accent6"/>
          </a:lnRef>
          <a:fillRef idx="0">
            <a:schemeClr val="accent6"/>
          </a:fillRef>
          <a:effectRef idx="0">
            <a:schemeClr val="accent6"/>
          </a:effectRef>
          <a:fontRef idx="minor">
            <a:schemeClr val="tx1"/>
          </a:fontRef>
        </p:style>
      </p:cxnSp>
      <p:cxnSp>
        <p:nvCxnSpPr>
          <p:cNvPr id="59" name="直接箭头连接符 58"/>
          <p:cNvCxnSpPr/>
          <p:nvPr/>
        </p:nvCxnSpPr>
        <p:spPr>
          <a:xfrm rot="10800000">
            <a:off x="3286117" y="3401482"/>
            <a:ext cx="504000" cy="2117"/>
          </a:xfrm>
          <a:prstGeom prst="straightConnector1">
            <a:avLst/>
          </a:prstGeom>
          <a:ln w="19050">
            <a:tailEnd type="arrow"/>
          </a:ln>
        </p:spPr>
        <p:style>
          <a:lnRef idx="1">
            <a:schemeClr val="accent6"/>
          </a:lnRef>
          <a:fillRef idx="0">
            <a:schemeClr val="accent6"/>
          </a:fillRef>
          <a:effectRef idx="0">
            <a:schemeClr val="accent6"/>
          </a:effectRef>
          <a:fontRef idx="minor">
            <a:schemeClr val="tx1"/>
          </a:fontRef>
        </p:style>
      </p:cxnSp>
      <p:cxnSp>
        <p:nvCxnSpPr>
          <p:cNvPr id="60" name="直接箭头连接符 59"/>
          <p:cNvCxnSpPr/>
          <p:nvPr/>
        </p:nvCxnSpPr>
        <p:spPr>
          <a:xfrm>
            <a:off x="1571604" y="3589869"/>
            <a:ext cx="504000" cy="0"/>
          </a:xfrm>
          <a:prstGeom prst="straightConnector1">
            <a:avLst/>
          </a:prstGeom>
          <a:ln w="19050">
            <a:tailEnd type="arrow"/>
          </a:ln>
        </p:spPr>
        <p:style>
          <a:lnRef idx="1">
            <a:schemeClr val="accent6"/>
          </a:lnRef>
          <a:fillRef idx="0">
            <a:schemeClr val="accent6"/>
          </a:fillRef>
          <a:effectRef idx="0">
            <a:schemeClr val="accent6"/>
          </a:effectRef>
          <a:fontRef idx="minor">
            <a:schemeClr val="tx1"/>
          </a:fontRef>
        </p:style>
      </p:cxnSp>
      <p:cxnSp>
        <p:nvCxnSpPr>
          <p:cNvPr id="61" name="直接箭头连接符 60"/>
          <p:cNvCxnSpPr/>
          <p:nvPr/>
        </p:nvCxnSpPr>
        <p:spPr>
          <a:xfrm rot="10800000">
            <a:off x="1718415" y="3403600"/>
            <a:ext cx="504000" cy="2117"/>
          </a:xfrm>
          <a:prstGeom prst="straightConnector1">
            <a:avLst/>
          </a:prstGeom>
          <a:ln w="19050">
            <a:tailEnd type="arrow"/>
          </a:ln>
        </p:spPr>
        <p:style>
          <a:lnRef idx="1">
            <a:schemeClr val="accent6"/>
          </a:lnRef>
          <a:fillRef idx="0">
            <a:schemeClr val="accent6"/>
          </a:fillRef>
          <a:effectRef idx="0">
            <a:schemeClr val="accent6"/>
          </a:effectRef>
          <a:fontRef idx="minor">
            <a:schemeClr val="tx1"/>
          </a:fontRef>
        </p:style>
      </p:cxnSp>
      <p:cxnSp>
        <p:nvCxnSpPr>
          <p:cNvPr id="62" name="直接箭头连接符 61"/>
          <p:cNvCxnSpPr/>
          <p:nvPr/>
        </p:nvCxnSpPr>
        <p:spPr>
          <a:xfrm>
            <a:off x="4707007" y="3594101"/>
            <a:ext cx="504000" cy="0"/>
          </a:xfrm>
          <a:prstGeom prst="straightConnector1">
            <a:avLst/>
          </a:prstGeom>
          <a:ln w="19050">
            <a:tailEnd type="arrow"/>
          </a:ln>
        </p:spPr>
        <p:style>
          <a:lnRef idx="1">
            <a:schemeClr val="accent6"/>
          </a:lnRef>
          <a:fillRef idx="0">
            <a:schemeClr val="accent6"/>
          </a:fillRef>
          <a:effectRef idx="0">
            <a:schemeClr val="accent6"/>
          </a:effectRef>
          <a:fontRef idx="minor">
            <a:schemeClr val="tx1"/>
          </a:fontRef>
        </p:style>
      </p:cxnSp>
      <p:cxnSp>
        <p:nvCxnSpPr>
          <p:cNvPr id="63" name="直接箭头连接符 62"/>
          <p:cNvCxnSpPr/>
          <p:nvPr/>
        </p:nvCxnSpPr>
        <p:spPr>
          <a:xfrm rot="10800000">
            <a:off x="4853818" y="3407832"/>
            <a:ext cx="504000" cy="2117"/>
          </a:xfrm>
          <a:prstGeom prst="straightConnector1">
            <a:avLst/>
          </a:prstGeom>
          <a:ln w="19050">
            <a:tailEnd type="arrow"/>
          </a:ln>
        </p:spPr>
        <p:style>
          <a:lnRef idx="1">
            <a:schemeClr val="accent6"/>
          </a:lnRef>
          <a:fillRef idx="0">
            <a:schemeClr val="accent6"/>
          </a:fillRef>
          <a:effectRef idx="0">
            <a:schemeClr val="accent6"/>
          </a:effectRef>
          <a:fontRef idx="minor">
            <a:schemeClr val="tx1"/>
          </a:fontRef>
        </p:style>
      </p:cxnSp>
      <p:cxnSp>
        <p:nvCxnSpPr>
          <p:cNvPr id="64" name="直接箭头连接符 63"/>
          <p:cNvCxnSpPr/>
          <p:nvPr/>
        </p:nvCxnSpPr>
        <p:spPr>
          <a:xfrm>
            <a:off x="6278643" y="3594101"/>
            <a:ext cx="504000" cy="0"/>
          </a:xfrm>
          <a:prstGeom prst="straightConnector1">
            <a:avLst/>
          </a:prstGeom>
          <a:ln w="19050">
            <a:tailEnd type="arrow"/>
          </a:ln>
        </p:spPr>
        <p:style>
          <a:lnRef idx="1">
            <a:schemeClr val="accent6"/>
          </a:lnRef>
          <a:fillRef idx="0">
            <a:schemeClr val="accent6"/>
          </a:fillRef>
          <a:effectRef idx="0">
            <a:schemeClr val="accent6"/>
          </a:effectRef>
          <a:fontRef idx="minor">
            <a:schemeClr val="tx1"/>
          </a:fontRef>
        </p:style>
      </p:cxnSp>
      <p:cxnSp>
        <p:nvCxnSpPr>
          <p:cNvPr id="65" name="直接箭头连接符 64"/>
          <p:cNvCxnSpPr/>
          <p:nvPr/>
        </p:nvCxnSpPr>
        <p:spPr>
          <a:xfrm rot="10800000">
            <a:off x="6425454" y="3407832"/>
            <a:ext cx="504000" cy="2117"/>
          </a:xfrm>
          <a:prstGeom prst="straightConnector1">
            <a:avLst/>
          </a:prstGeom>
          <a:ln w="19050">
            <a:tailEnd type="arrow"/>
          </a:ln>
        </p:spPr>
        <p:style>
          <a:lnRef idx="1">
            <a:schemeClr val="accent6"/>
          </a:lnRef>
          <a:fillRef idx="0">
            <a:schemeClr val="accent6"/>
          </a:fillRef>
          <a:effectRef idx="0">
            <a:schemeClr val="accent6"/>
          </a:effectRef>
          <a:fontRef idx="minor">
            <a:schemeClr val="tx1"/>
          </a:fontRef>
        </p:style>
      </p:cxnSp>
      <p:sp>
        <p:nvSpPr>
          <p:cNvPr id="66" name="TextBox 65"/>
          <p:cNvSpPr txBox="1"/>
          <p:nvPr/>
        </p:nvSpPr>
        <p:spPr>
          <a:xfrm>
            <a:off x="6858016" y="3143249"/>
            <a:ext cx="642942" cy="498598"/>
          </a:xfrm>
          <a:prstGeom prst="rect">
            <a:avLst/>
          </a:prstGeom>
          <a:noFill/>
        </p:spPr>
        <p:txBody>
          <a:bodyPr wrap="square" rtlCol="0">
            <a:spAutoFit/>
          </a:bodyPr>
          <a:lstStyle/>
          <a:p>
            <a:r>
              <a:rPr lang="en-US" altLang="zh-CN">
                <a:latin typeface="Consolas" panose="020B0609020204030204" pitchFamily="49" charset="0"/>
                <a:ea typeface="宋体" panose="02010600030101010101" pitchFamily="2" charset="-122"/>
                <a:cs typeface="Consolas" panose="020B0609020204030204" pitchFamily="49" charset="0"/>
              </a:rPr>
              <a:t>…</a:t>
            </a:r>
            <a:endParaRPr lang="zh-CN" altLang="en-US">
              <a:latin typeface="Consolas" panose="020B0609020204030204" pitchFamily="49" charset="0"/>
              <a:cs typeface="Consolas" panose="020B0609020204030204" pitchFamily="49" charset="0"/>
            </a:endParaRPr>
          </a:p>
        </p:txBody>
      </p:sp>
      <p:sp>
        <p:nvSpPr>
          <p:cNvPr id="67" name="TextBox 66"/>
          <p:cNvSpPr txBox="1"/>
          <p:nvPr/>
        </p:nvSpPr>
        <p:spPr>
          <a:xfrm>
            <a:off x="928662" y="3143249"/>
            <a:ext cx="642942" cy="498598"/>
          </a:xfrm>
          <a:prstGeom prst="rect">
            <a:avLst/>
          </a:prstGeom>
          <a:noFill/>
        </p:spPr>
        <p:txBody>
          <a:bodyPr wrap="square" rtlCol="0">
            <a:spAutoFit/>
          </a:bodyPr>
          <a:lstStyle/>
          <a:p>
            <a:r>
              <a:rPr lang="en-US" altLang="zh-CN">
                <a:latin typeface="Consolas" panose="020B0609020204030204" pitchFamily="49" charset="0"/>
                <a:ea typeface="宋体" panose="02010600030101010101" pitchFamily="2" charset="-122"/>
                <a:cs typeface="Consolas" panose="020B0609020204030204" pitchFamily="49" charset="0"/>
              </a:rPr>
              <a:t>…</a:t>
            </a:r>
            <a:endParaRPr lang="zh-CN" altLang="en-US">
              <a:latin typeface="Consolas" panose="020B0609020204030204" pitchFamily="49" charset="0"/>
              <a:cs typeface="Consolas" panose="020B0609020204030204" pitchFamily="49" charset="0"/>
            </a:endParaRPr>
          </a:p>
        </p:txBody>
      </p:sp>
      <p:sp>
        <p:nvSpPr>
          <p:cNvPr id="69" name="弧形 68"/>
          <p:cNvSpPr/>
          <p:nvPr/>
        </p:nvSpPr>
        <p:spPr>
          <a:xfrm>
            <a:off x="3633781" y="2857496"/>
            <a:ext cx="642942" cy="762005"/>
          </a:xfrm>
          <a:prstGeom prst="arc">
            <a:avLst/>
          </a:prstGeom>
          <a:ln w="28575">
            <a:solidFill>
              <a:srgbClr val="0000FF"/>
            </a:solidFill>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sp>
        <p:nvSpPr>
          <p:cNvPr id="70" name="TextBox 69"/>
          <p:cNvSpPr txBox="1"/>
          <p:nvPr/>
        </p:nvSpPr>
        <p:spPr>
          <a:xfrm>
            <a:off x="3714744" y="2666995"/>
            <a:ext cx="285752" cy="338554"/>
          </a:xfrm>
          <a:prstGeom prst="rect">
            <a:avLst/>
          </a:prstGeom>
          <a:noFill/>
        </p:spPr>
        <p:txBody>
          <a:bodyPr wrap="square" lIns="0" tIns="0" rIns="0" bIns="0" rtlCol="0">
            <a:spAutoFit/>
          </a:bodyPr>
          <a:lstStyle/>
          <a:p>
            <a:r>
              <a:rPr lang="en-US" altLang="zh-CN" sz="2000" i="1">
                <a:latin typeface="Consolas" panose="020B0609020204030204" pitchFamily="49" charset="0"/>
                <a:cs typeface="Consolas" panose="020B0609020204030204" pitchFamily="49" charset="0"/>
              </a:rPr>
              <a:t>p</a:t>
            </a:r>
            <a:endParaRPr lang="zh-CN" altLang="en-US" sz="2000" i="1">
              <a:latin typeface="Consolas" panose="020B0609020204030204" pitchFamily="49" charset="0"/>
              <a:cs typeface="Consolas" panose="020B0609020204030204" pitchFamily="49" charset="0"/>
            </a:endParaRPr>
          </a:p>
        </p:txBody>
      </p:sp>
      <p:sp>
        <p:nvSpPr>
          <p:cNvPr id="73" name="任意多边形 72"/>
          <p:cNvSpPr/>
          <p:nvPr/>
        </p:nvSpPr>
        <p:spPr>
          <a:xfrm>
            <a:off x="3086101" y="2599267"/>
            <a:ext cx="2390775" cy="855133"/>
          </a:xfrm>
          <a:custGeom>
            <a:avLst/>
            <a:gdLst>
              <a:gd name="connsiteX0" fmla="*/ 0 w 2390775"/>
              <a:gd name="connsiteY0" fmla="*/ 641350 h 641350"/>
              <a:gd name="connsiteX1" fmla="*/ 228600 w 2390775"/>
              <a:gd name="connsiteY1" fmla="*/ 269875 h 641350"/>
              <a:gd name="connsiteX2" fmla="*/ 942975 w 2390775"/>
              <a:gd name="connsiteY2" fmla="*/ 60325 h 641350"/>
              <a:gd name="connsiteX3" fmla="*/ 1771650 w 2390775"/>
              <a:gd name="connsiteY3" fmla="*/ 69850 h 641350"/>
              <a:gd name="connsiteX4" fmla="*/ 2390775 w 2390775"/>
              <a:gd name="connsiteY4" fmla="*/ 479425 h 641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0775" h="641350">
                <a:moveTo>
                  <a:pt x="0" y="641350"/>
                </a:moveTo>
                <a:cubicBezTo>
                  <a:pt x="35719" y="504031"/>
                  <a:pt x="71438" y="366713"/>
                  <a:pt x="228600" y="269875"/>
                </a:cubicBezTo>
                <a:cubicBezTo>
                  <a:pt x="385763" y="173038"/>
                  <a:pt x="685800" y="93663"/>
                  <a:pt x="942975" y="60325"/>
                </a:cubicBezTo>
                <a:cubicBezTo>
                  <a:pt x="1200150" y="26988"/>
                  <a:pt x="1530350" y="0"/>
                  <a:pt x="1771650" y="69850"/>
                </a:cubicBezTo>
                <a:cubicBezTo>
                  <a:pt x="2012950" y="139700"/>
                  <a:pt x="2201862" y="309562"/>
                  <a:pt x="2390775" y="479425"/>
                </a:cubicBezTo>
              </a:path>
            </a:pathLst>
          </a:custGeom>
          <a:ln w="19050">
            <a:solidFill>
              <a:srgbClr val="FF00FF"/>
            </a:solidFill>
            <a:tailEnd type="stealth" w="med" len="lg"/>
          </a:ln>
        </p:spPr>
        <p:style>
          <a:lnRef idx="1">
            <a:schemeClr val="accent4"/>
          </a:lnRef>
          <a:fillRef idx="0">
            <a:schemeClr val="accent4"/>
          </a:fillRef>
          <a:effectRef idx="0">
            <a:schemeClr val="accent4"/>
          </a:effectRef>
          <a:fontRef idx="minor">
            <a:schemeClr val="tx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sp>
        <p:nvSpPr>
          <p:cNvPr id="74" name="任意多边形 73"/>
          <p:cNvSpPr/>
          <p:nvPr/>
        </p:nvSpPr>
        <p:spPr>
          <a:xfrm>
            <a:off x="2990850" y="3543301"/>
            <a:ext cx="2438400" cy="842433"/>
          </a:xfrm>
          <a:custGeom>
            <a:avLst/>
            <a:gdLst>
              <a:gd name="connsiteX0" fmla="*/ 2438400 w 2438400"/>
              <a:gd name="connsiteY0" fmla="*/ 0 h 631825"/>
              <a:gd name="connsiteX1" fmla="*/ 2171700 w 2438400"/>
              <a:gd name="connsiteY1" fmla="*/ 400050 h 631825"/>
              <a:gd name="connsiteX2" fmla="*/ 1447800 w 2438400"/>
              <a:gd name="connsiteY2" fmla="*/ 581025 h 631825"/>
              <a:gd name="connsiteX3" fmla="*/ 581025 w 2438400"/>
              <a:gd name="connsiteY3" fmla="*/ 561975 h 631825"/>
              <a:gd name="connsiteX4" fmla="*/ 0 w 2438400"/>
              <a:gd name="connsiteY4" fmla="*/ 161925 h 631825"/>
              <a:gd name="connsiteX0-1" fmla="*/ 2438400 w 2438400"/>
              <a:gd name="connsiteY0-2" fmla="*/ 0 h 631825"/>
              <a:gd name="connsiteX1-3" fmla="*/ 2171700 w 2438400"/>
              <a:gd name="connsiteY1-4" fmla="*/ 400050 h 631825"/>
              <a:gd name="connsiteX2-5" fmla="*/ 1447800 w 2438400"/>
              <a:gd name="connsiteY2-6" fmla="*/ 581025 h 631825"/>
              <a:gd name="connsiteX3-7" fmla="*/ 581025 w 2438400"/>
              <a:gd name="connsiteY3-8" fmla="*/ 561975 h 631825"/>
              <a:gd name="connsiteX4-9" fmla="*/ 0 w 2438400"/>
              <a:gd name="connsiteY4-10" fmla="*/ 161925 h 63182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438400" h="631825">
                <a:moveTo>
                  <a:pt x="2438400" y="0"/>
                </a:moveTo>
                <a:cubicBezTo>
                  <a:pt x="2387600" y="151606"/>
                  <a:pt x="2336800" y="303213"/>
                  <a:pt x="2171700" y="400050"/>
                </a:cubicBezTo>
                <a:cubicBezTo>
                  <a:pt x="2006600" y="496888"/>
                  <a:pt x="1712912" y="554038"/>
                  <a:pt x="1447800" y="581025"/>
                </a:cubicBezTo>
                <a:cubicBezTo>
                  <a:pt x="1182688" y="608012"/>
                  <a:pt x="822325" y="631825"/>
                  <a:pt x="581025" y="561975"/>
                </a:cubicBezTo>
                <a:cubicBezTo>
                  <a:pt x="339725" y="492125"/>
                  <a:pt x="169862" y="327025"/>
                  <a:pt x="0" y="161925"/>
                </a:cubicBezTo>
              </a:path>
            </a:pathLst>
          </a:custGeom>
          <a:ln w="19050">
            <a:solidFill>
              <a:srgbClr val="FF00FF"/>
            </a:solidFill>
            <a:tailEnd type="stealth" w="med" len="lg"/>
          </a:ln>
        </p:spPr>
        <p:style>
          <a:lnRef idx="1">
            <a:schemeClr val="accent4"/>
          </a:lnRef>
          <a:fillRef idx="0">
            <a:schemeClr val="accent4"/>
          </a:fillRef>
          <a:effectRef idx="0">
            <a:schemeClr val="accent4"/>
          </a:effectRef>
          <a:fontRef idx="minor">
            <a:schemeClr val="tx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sp>
        <p:nvSpPr>
          <p:cNvPr id="32" name="TextBox 31"/>
          <p:cNvSpPr txBox="1"/>
          <p:nvPr/>
        </p:nvSpPr>
        <p:spPr>
          <a:xfrm>
            <a:off x="3428992" y="2095491"/>
            <a:ext cx="3286148" cy="397032"/>
          </a:xfrm>
          <a:prstGeom prst="rect">
            <a:avLst/>
          </a:prstGeom>
          <a:noFill/>
        </p:spPr>
        <p:txBody>
          <a:bodyPr wrap="square" rtlCol="0">
            <a:spAutoFit/>
          </a:bodyPr>
          <a:lstStyle/>
          <a:p>
            <a:r>
              <a:rPr lang="en-US" altLang="zh-CN" sz="1800">
                <a:solidFill>
                  <a:srgbClr val="0000FF"/>
                </a:solidFill>
                <a:latin typeface="Consolas" panose="020B0609020204030204" pitchFamily="49" charset="0"/>
                <a:cs typeface="Consolas" panose="020B0609020204030204" pitchFamily="49" charset="0"/>
              </a:rPr>
              <a:t>p</a:t>
            </a:r>
            <a:r>
              <a:rPr lang="en-US" altLang="zh-CN" sz="1800">
                <a:solidFill>
                  <a:srgbClr val="0000FF"/>
                </a:solidFill>
                <a:latin typeface="Consolas" panose="020B0609020204030204" pitchFamily="49" charset="0"/>
                <a:ea typeface="+mn-ea"/>
                <a:cs typeface="Consolas" panose="020B0609020204030204" pitchFamily="49" charset="0"/>
              </a:rPr>
              <a:t>-</a:t>
            </a:r>
            <a:r>
              <a:rPr lang="en-US" altLang="zh-CN" sz="1800">
                <a:solidFill>
                  <a:srgbClr val="0000FF"/>
                </a:solidFill>
                <a:latin typeface="Consolas" panose="020B0609020204030204" pitchFamily="49" charset="0"/>
                <a:cs typeface="Consolas" panose="020B0609020204030204" pitchFamily="49" charset="0"/>
              </a:rPr>
              <a:t>&gt;prior</a:t>
            </a:r>
            <a:r>
              <a:rPr lang="en-US" altLang="zh-CN" sz="1800">
                <a:solidFill>
                  <a:srgbClr val="0000FF"/>
                </a:solidFill>
                <a:latin typeface="Consolas" panose="020B0609020204030204" pitchFamily="49" charset="0"/>
                <a:ea typeface="+mj-ea"/>
                <a:cs typeface="Consolas" panose="020B0609020204030204" pitchFamily="49" charset="0"/>
              </a:rPr>
              <a:t>-</a:t>
            </a:r>
            <a:r>
              <a:rPr lang="en-US" altLang="zh-CN" sz="1800">
                <a:solidFill>
                  <a:srgbClr val="0000FF"/>
                </a:solidFill>
                <a:latin typeface="Consolas" panose="020B0609020204030204" pitchFamily="49" charset="0"/>
                <a:cs typeface="Consolas" panose="020B0609020204030204" pitchFamily="49" charset="0"/>
              </a:rPr>
              <a:t>&gt;next=p</a:t>
            </a:r>
            <a:r>
              <a:rPr lang="en-US" altLang="zh-CN" sz="1800">
                <a:solidFill>
                  <a:srgbClr val="0000FF"/>
                </a:solidFill>
                <a:latin typeface="Consolas" panose="020B0609020204030204" pitchFamily="49" charset="0"/>
                <a:ea typeface="+mj-ea"/>
                <a:cs typeface="Consolas" panose="020B0609020204030204" pitchFamily="49" charset="0"/>
              </a:rPr>
              <a:t>-</a:t>
            </a:r>
            <a:r>
              <a:rPr lang="en-US" altLang="zh-CN" sz="1800">
                <a:solidFill>
                  <a:srgbClr val="0000FF"/>
                </a:solidFill>
                <a:latin typeface="Consolas" panose="020B0609020204030204" pitchFamily="49" charset="0"/>
                <a:cs typeface="Consolas" panose="020B0609020204030204" pitchFamily="49" charset="0"/>
              </a:rPr>
              <a:t>&gt;next</a:t>
            </a:r>
            <a:endParaRPr lang="zh-CN" altLang="en-US" sz="1800">
              <a:solidFill>
                <a:srgbClr val="0000FF"/>
              </a:solidFill>
              <a:latin typeface="Consolas" panose="020B0609020204030204" pitchFamily="49" charset="0"/>
              <a:cs typeface="Consolas" panose="020B0609020204030204" pitchFamily="49" charset="0"/>
            </a:endParaRPr>
          </a:p>
        </p:txBody>
      </p:sp>
      <p:sp>
        <p:nvSpPr>
          <p:cNvPr id="33" name="TextBox 32"/>
          <p:cNvSpPr txBox="1"/>
          <p:nvPr/>
        </p:nvSpPr>
        <p:spPr>
          <a:xfrm>
            <a:off x="3143240" y="4328385"/>
            <a:ext cx="3500462" cy="397032"/>
          </a:xfrm>
          <a:prstGeom prst="rect">
            <a:avLst/>
          </a:prstGeom>
          <a:noFill/>
        </p:spPr>
        <p:txBody>
          <a:bodyPr wrap="square" rtlCol="0">
            <a:spAutoFit/>
          </a:bodyPr>
          <a:lstStyle/>
          <a:p>
            <a:r>
              <a:rPr lang="en-US" altLang="zh-CN" sz="1800">
                <a:solidFill>
                  <a:srgbClr val="0000FF"/>
                </a:solidFill>
                <a:latin typeface="Consolas" panose="020B0609020204030204" pitchFamily="49" charset="0"/>
                <a:cs typeface="Consolas" panose="020B0609020204030204" pitchFamily="49" charset="0"/>
              </a:rPr>
              <a:t>p</a:t>
            </a:r>
            <a:r>
              <a:rPr lang="en-US" altLang="zh-CN" sz="1800">
                <a:solidFill>
                  <a:srgbClr val="0000FF"/>
                </a:solidFill>
                <a:latin typeface="Consolas" panose="020B0609020204030204" pitchFamily="49" charset="0"/>
                <a:ea typeface="+mn-ea"/>
                <a:cs typeface="Consolas" panose="020B0609020204030204" pitchFamily="49" charset="0"/>
              </a:rPr>
              <a:t>-</a:t>
            </a:r>
            <a:r>
              <a:rPr lang="en-US" altLang="zh-CN" sz="1800">
                <a:solidFill>
                  <a:srgbClr val="0000FF"/>
                </a:solidFill>
                <a:latin typeface="Consolas" panose="020B0609020204030204" pitchFamily="49" charset="0"/>
                <a:cs typeface="Consolas" panose="020B0609020204030204" pitchFamily="49" charset="0"/>
              </a:rPr>
              <a:t>&gt;next</a:t>
            </a:r>
            <a:r>
              <a:rPr lang="en-US" altLang="zh-CN" sz="1800">
                <a:solidFill>
                  <a:srgbClr val="0000FF"/>
                </a:solidFill>
                <a:latin typeface="Consolas" panose="020B0609020204030204" pitchFamily="49" charset="0"/>
                <a:ea typeface="+mj-ea"/>
                <a:cs typeface="Consolas" panose="020B0609020204030204" pitchFamily="49" charset="0"/>
              </a:rPr>
              <a:t>-</a:t>
            </a:r>
            <a:r>
              <a:rPr lang="en-US" altLang="zh-CN" sz="1800">
                <a:solidFill>
                  <a:srgbClr val="0000FF"/>
                </a:solidFill>
                <a:latin typeface="Consolas" panose="020B0609020204030204" pitchFamily="49" charset="0"/>
                <a:cs typeface="Consolas" panose="020B0609020204030204" pitchFamily="49" charset="0"/>
              </a:rPr>
              <a:t>&gt;prior=p</a:t>
            </a:r>
            <a:r>
              <a:rPr lang="en-US" altLang="zh-CN" sz="1800">
                <a:solidFill>
                  <a:srgbClr val="0000FF"/>
                </a:solidFill>
                <a:latin typeface="Consolas" panose="020B0609020204030204" pitchFamily="49" charset="0"/>
                <a:ea typeface="+mj-ea"/>
                <a:cs typeface="Consolas" panose="020B0609020204030204" pitchFamily="49" charset="0"/>
              </a:rPr>
              <a:t>-</a:t>
            </a:r>
            <a:r>
              <a:rPr lang="en-US" altLang="zh-CN" sz="1800">
                <a:solidFill>
                  <a:srgbClr val="0000FF"/>
                </a:solidFill>
                <a:latin typeface="Consolas" panose="020B0609020204030204" pitchFamily="49" charset="0"/>
                <a:cs typeface="Consolas" panose="020B0609020204030204" pitchFamily="49" charset="0"/>
              </a:rPr>
              <a:t>&gt;prior</a:t>
            </a:r>
            <a:endParaRPr lang="zh-CN" altLang="en-US" sz="1800">
              <a:solidFill>
                <a:srgbClr val="0000FF"/>
              </a:solidFill>
              <a:latin typeface="Consolas" panose="020B0609020204030204" pitchFamily="49" charset="0"/>
              <a:cs typeface="Consolas" panose="020B0609020204030204" pitchFamily="49" charset="0"/>
            </a:endParaRPr>
          </a:p>
        </p:txBody>
      </p:sp>
      <p:grpSp>
        <p:nvGrpSpPr>
          <p:cNvPr id="47" name="组合 46"/>
          <p:cNvGrpSpPr/>
          <p:nvPr/>
        </p:nvGrpSpPr>
        <p:grpSpPr>
          <a:xfrm>
            <a:off x="500034" y="4667259"/>
            <a:ext cx="8001056" cy="1437392"/>
            <a:chOff x="500034" y="3500444"/>
            <a:chExt cx="8001056" cy="1078044"/>
          </a:xfrm>
        </p:grpSpPr>
        <p:sp>
          <p:nvSpPr>
            <p:cNvPr id="34" name="TextBox 33"/>
            <p:cNvSpPr txBox="1"/>
            <p:nvPr/>
          </p:nvSpPr>
          <p:spPr>
            <a:xfrm>
              <a:off x="1357290" y="3839208"/>
              <a:ext cx="7143800" cy="323165"/>
            </a:xfrm>
            <a:prstGeom prst="rect">
              <a:avLst/>
            </a:prstGeom>
            <a:noFill/>
          </p:spPr>
          <p:txBody>
            <a:bodyPr wrap="square" rtlCol="0">
              <a:spAutoFit/>
            </a:bodyPr>
            <a:lstStyle/>
            <a:p>
              <a:pPr algn="l"/>
              <a:r>
                <a:rPr lang="zh-CN" altLang="en-US" sz="2000">
                  <a:solidFill>
                    <a:srgbClr val="0000FF"/>
                  </a:solidFill>
                  <a:latin typeface="Consolas" panose="020B0609020204030204" pitchFamily="49" charset="0"/>
                  <a:ea typeface="微软雅黑" panose="020B0503020204020204" pitchFamily="34" charset="-122"/>
                  <a:cs typeface="Consolas" panose="020B0609020204030204" pitchFamily="49" charset="0"/>
                </a:rPr>
                <a:t>修改</a:t>
              </a:r>
              <a:r>
                <a:rPr lang="en-US" altLang="zh-CN" sz="2000">
                  <a:solidFill>
                    <a:srgbClr val="0000FF"/>
                  </a:solidFill>
                  <a:latin typeface="Consolas" panose="020B0609020204030204" pitchFamily="49" charset="0"/>
                  <a:ea typeface="微软雅黑" panose="020B0503020204020204" pitchFamily="34" charset="-122"/>
                  <a:cs typeface="Consolas" panose="020B0609020204030204" pitchFamily="49" charset="0"/>
                </a:rPr>
                <a:t>p</a:t>
              </a:r>
              <a:r>
                <a:rPr lang="zh-CN" altLang="en-US" sz="2000">
                  <a:solidFill>
                    <a:srgbClr val="0000FF"/>
                  </a:solidFill>
                  <a:latin typeface="Consolas" panose="020B0609020204030204" pitchFamily="49" charset="0"/>
                  <a:ea typeface="微软雅黑" panose="020B0503020204020204" pitchFamily="34" charset="-122"/>
                  <a:cs typeface="Consolas" panose="020B0609020204030204" pitchFamily="49" charset="0"/>
                </a:rPr>
                <a:t>结点前驱结点的</a:t>
              </a:r>
              <a:r>
                <a:rPr lang="en-US" altLang="zh-CN" sz="2000">
                  <a:solidFill>
                    <a:srgbClr val="0000FF"/>
                  </a:solidFill>
                  <a:latin typeface="Consolas" panose="020B0609020204030204" pitchFamily="49" charset="0"/>
                  <a:ea typeface="微软雅黑" panose="020B0503020204020204" pitchFamily="34" charset="-122"/>
                  <a:cs typeface="Consolas" panose="020B0609020204030204" pitchFamily="49" charset="0"/>
                </a:rPr>
                <a:t>next</a:t>
              </a:r>
              <a:r>
                <a:rPr lang="zh-CN" altLang="en-US" sz="2000">
                  <a:solidFill>
                    <a:srgbClr val="0000FF"/>
                  </a:solidFill>
                  <a:latin typeface="Consolas" panose="020B0609020204030204" pitchFamily="49" charset="0"/>
                  <a:ea typeface="微软雅黑" panose="020B0503020204020204" pitchFamily="34" charset="-122"/>
                  <a:cs typeface="Consolas" panose="020B0609020204030204" pitchFamily="49" charset="0"/>
                </a:rPr>
                <a:t>指针和</a:t>
              </a:r>
              <a:r>
                <a:rPr lang="en-US" altLang="zh-CN" sz="2000">
                  <a:solidFill>
                    <a:srgbClr val="0000FF"/>
                  </a:solidFill>
                  <a:latin typeface="Consolas" panose="020B0609020204030204" pitchFamily="49" charset="0"/>
                  <a:ea typeface="微软雅黑" panose="020B0503020204020204" pitchFamily="34" charset="-122"/>
                  <a:cs typeface="Consolas" panose="020B0609020204030204" pitchFamily="49" charset="0"/>
                </a:rPr>
                <a:t>p</a:t>
              </a:r>
              <a:r>
                <a:rPr lang="zh-CN" altLang="en-US" sz="2000">
                  <a:solidFill>
                    <a:srgbClr val="0000FF"/>
                  </a:solidFill>
                  <a:latin typeface="Consolas" panose="020B0609020204030204" pitchFamily="49" charset="0"/>
                  <a:ea typeface="微软雅黑" panose="020B0503020204020204" pitchFamily="34" charset="-122"/>
                  <a:cs typeface="Consolas" panose="020B0609020204030204" pitchFamily="49" charset="0"/>
                </a:rPr>
                <a:t>结点后继结点的</a:t>
              </a:r>
              <a:r>
                <a:rPr lang="en-US" altLang="zh-CN" sz="2000">
                  <a:solidFill>
                    <a:srgbClr val="0000FF"/>
                  </a:solidFill>
                  <a:latin typeface="Consolas" panose="020B0609020204030204" pitchFamily="49" charset="0"/>
                  <a:ea typeface="微软雅黑" panose="020B0503020204020204" pitchFamily="34" charset="-122"/>
                  <a:cs typeface="Consolas" panose="020B0609020204030204" pitchFamily="49" charset="0"/>
                </a:rPr>
                <a:t>prior</a:t>
              </a:r>
              <a:r>
                <a:rPr lang="zh-CN" altLang="en-US" sz="2000">
                  <a:solidFill>
                    <a:srgbClr val="0000FF"/>
                  </a:solidFill>
                  <a:latin typeface="Consolas" panose="020B0609020204030204" pitchFamily="49" charset="0"/>
                  <a:ea typeface="微软雅黑" panose="020B0503020204020204" pitchFamily="34" charset="-122"/>
                  <a:cs typeface="Consolas" panose="020B0609020204030204" pitchFamily="49" charset="0"/>
                </a:rPr>
                <a:t>指针。</a:t>
              </a:r>
              <a:endParaRPr lang="zh-CN" altLang="en-US" sz="2000">
                <a:solidFill>
                  <a:srgbClr val="0000FF"/>
                </a:solidFill>
                <a:latin typeface="Consolas" panose="020B0609020204030204" pitchFamily="49" charset="0"/>
                <a:ea typeface="微软雅黑" panose="020B0503020204020204" pitchFamily="34" charset="-122"/>
                <a:cs typeface="Consolas" panose="020B0609020204030204" pitchFamily="49" charset="0"/>
              </a:endParaRPr>
            </a:p>
          </p:txBody>
        </p:sp>
        <p:pic>
          <p:nvPicPr>
            <p:cNvPr id="38" name="Picture 2"/>
            <p:cNvPicPr>
              <a:picLocks noChangeAspect="1" noChangeArrowheads="1"/>
            </p:cNvPicPr>
            <p:nvPr/>
          </p:nvPicPr>
          <p:blipFill>
            <a:blip r:embed="rId2" cstate="print"/>
            <a:srcRect/>
            <a:stretch>
              <a:fillRect/>
            </a:stretch>
          </p:blipFill>
          <p:spPr bwMode="auto">
            <a:xfrm>
              <a:off x="500034" y="3500444"/>
              <a:ext cx="785818" cy="1078044"/>
            </a:xfrm>
            <a:prstGeom prst="rect">
              <a:avLst/>
            </a:prstGeom>
            <a:noFill/>
            <a:ln w="9525">
              <a:noFill/>
              <a:miter lim="800000"/>
              <a:headEnd/>
              <a:tailEnd/>
            </a:ln>
            <a:effectLst/>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6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3"/>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6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6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70"/>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26" presetClass="emph" presetSubtype="0" fill="hold" nodeType="clickEffect">
                                  <p:stCondLst>
                                    <p:cond delay="0"/>
                                  </p:stCondLst>
                                  <p:childTnLst>
                                    <p:animEffect transition="out" filter="fade">
                                      <p:cBhvr>
                                        <p:cTn id="52" dur="500" tmFilter="0, 0; .2, .5; .8, .5; 1, 0"/>
                                        <p:tgtEl>
                                          <p:spTgt spid="59"/>
                                        </p:tgtEl>
                                      </p:cBhvr>
                                    </p:animEffect>
                                    <p:animScale>
                                      <p:cBhvr>
                                        <p:cTn id="53" dur="250" autoRev="1" fill="hold"/>
                                        <p:tgtEl>
                                          <p:spTgt spid="59"/>
                                        </p:tgtEl>
                                      </p:cBhvr>
                                      <p:by x="105000" y="105000"/>
                                    </p:animScale>
                                  </p:childTnLst>
                                </p:cTn>
                              </p:par>
                            </p:childTnLst>
                          </p:cTn>
                        </p:par>
                      </p:childTnLst>
                    </p:cTn>
                  </p:par>
                  <p:par>
                    <p:cTn id="54" fill="hold">
                      <p:stCondLst>
                        <p:cond delay="indefinite"/>
                      </p:stCondLst>
                      <p:childTnLst>
                        <p:par>
                          <p:cTn id="55" fill="hold">
                            <p:stCondLst>
                              <p:cond delay="0"/>
                            </p:stCondLst>
                            <p:childTnLst>
                              <p:par>
                                <p:cTn id="56" presetID="22" presetClass="exit" presetSubtype="4" fill="hold" nodeType="clickEffect">
                                  <p:stCondLst>
                                    <p:cond delay="0"/>
                                  </p:stCondLst>
                                  <p:childTnLst>
                                    <p:animEffect transition="out" filter="wipe(down)">
                                      <p:cBhvr>
                                        <p:cTn id="57" dur="500"/>
                                        <p:tgtEl>
                                          <p:spTgt spid="57"/>
                                        </p:tgtEl>
                                      </p:cBhvr>
                                    </p:animEffect>
                                    <p:set>
                                      <p:cBhvr>
                                        <p:cTn id="58" dur="1" fill="hold">
                                          <p:stCondLst>
                                            <p:cond delay="499"/>
                                          </p:stCondLst>
                                        </p:cTn>
                                        <p:tgtEl>
                                          <p:spTgt spid="57"/>
                                        </p:tgtEl>
                                        <p:attrNameLst>
                                          <p:attrName>style.visibility</p:attrName>
                                        </p:attrNameLst>
                                      </p:cBhvr>
                                      <p:to>
                                        <p:strVal val="hidden"/>
                                      </p:to>
                                    </p:set>
                                  </p:childTnLst>
                                </p:cTn>
                              </p:par>
                            </p:childTnLst>
                          </p:cTn>
                        </p:par>
                        <p:par>
                          <p:cTn id="59" fill="hold">
                            <p:stCondLst>
                              <p:cond delay="500"/>
                            </p:stCondLst>
                            <p:childTnLst>
                              <p:par>
                                <p:cTn id="60" presetID="18" presetClass="entr" presetSubtype="6" fill="hold" grpId="0" nodeType="afterEffect">
                                  <p:stCondLst>
                                    <p:cond delay="0"/>
                                  </p:stCondLst>
                                  <p:childTnLst>
                                    <p:set>
                                      <p:cBhvr>
                                        <p:cTn id="61" dur="1" fill="hold">
                                          <p:stCondLst>
                                            <p:cond delay="0"/>
                                          </p:stCondLst>
                                        </p:cTn>
                                        <p:tgtEl>
                                          <p:spTgt spid="73"/>
                                        </p:tgtEl>
                                        <p:attrNameLst>
                                          <p:attrName>style.visibility</p:attrName>
                                        </p:attrNameLst>
                                      </p:cBhvr>
                                      <p:to>
                                        <p:strVal val="visible"/>
                                      </p:to>
                                    </p:set>
                                    <p:animEffect transition="in" filter="strips(downRight)">
                                      <p:cBhvr>
                                        <p:cTn id="62" dur="1000"/>
                                        <p:tgtEl>
                                          <p:spTgt spid="73"/>
                                        </p:tgtEl>
                                      </p:cBhvr>
                                    </p:animEffect>
                                  </p:childTnLst>
                                </p:cTn>
                              </p:par>
                            </p:childTnLst>
                          </p:cTn>
                        </p:par>
                        <p:par>
                          <p:cTn id="63" fill="hold">
                            <p:stCondLst>
                              <p:cond delay="1500"/>
                            </p:stCondLst>
                            <p:childTnLst>
                              <p:par>
                                <p:cTn id="64" presetID="1" presetClass="entr" presetSubtype="0" fill="hold" grpId="0" nodeType="afterEffect">
                                  <p:stCondLst>
                                    <p:cond delay="0"/>
                                  </p:stCondLst>
                                  <p:childTnLst>
                                    <p:set>
                                      <p:cBhvr>
                                        <p:cTn id="65" dur="1" fill="hold">
                                          <p:stCondLst>
                                            <p:cond delay="0"/>
                                          </p:stCondLst>
                                        </p:cTn>
                                        <p:tgtEl>
                                          <p:spTgt spid="32"/>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26" presetClass="emph" presetSubtype="0" fill="hold" nodeType="clickEffect">
                                  <p:stCondLst>
                                    <p:cond delay="0"/>
                                  </p:stCondLst>
                                  <p:childTnLst>
                                    <p:animEffect transition="out" filter="fade">
                                      <p:cBhvr>
                                        <p:cTn id="69" dur="500" tmFilter="0, 0; .2, .5; .8, .5; 1, 0"/>
                                        <p:tgtEl>
                                          <p:spTgt spid="62"/>
                                        </p:tgtEl>
                                      </p:cBhvr>
                                    </p:animEffect>
                                    <p:animScale>
                                      <p:cBhvr>
                                        <p:cTn id="70" dur="250" autoRev="1" fill="hold"/>
                                        <p:tgtEl>
                                          <p:spTgt spid="62"/>
                                        </p:tgtEl>
                                      </p:cBhvr>
                                      <p:by x="105000" y="105000"/>
                                    </p:animScale>
                                  </p:childTnLst>
                                </p:cTn>
                              </p:par>
                            </p:childTnLst>
                          </p:cTn>
                        </p:par>
                      </p:childTnLst>
                    </p:cTn>
                  </p:par>
                  <p:par>
                    <p:cTn id="71" fill="hold">
                      <p:stCondLst>
                        <p:cond delay="indefinite"/>
                      </p:stCondLst>
                      <p:childTnLst>
                        <p:par>
                          <p:cTn id="72" fill="hold">
                            <p:stCondLst>
                              <p:cond delay="0"/>
                            </p:stCondLst>
                            <p:childTnLst>
                              <p:par>
                                <p:cTn id="73" presetID="22" presetClass="exit" presetSubtype="4" fill="hold" nodeType="clickEffect">
                                  <p:stCondLst>
                                    <p:cond delay="0"/>
                                  </p:stCondLst>
                                  <p:childTnLst>
                                    <p:animEffect transition="out" filter="wipe(down)">
                                      <p:cBhvr>
                                        <p:cTn id="74" dur="500"/>
                                        <p:tgtEl>
                                          <p:spTgt spid="63"/>
                                        </p:tgtEl>
                                      </p:cBhvr>
                                    </p:animEffect>
                                    <p:set>
                                      <p:cBhvr>
                                        <p:cTn id="75" dur="1" fill="hold">
                                          <p:stCondLst>
                                            <p:cond delay="499"/>
                                          </p:stCondLst>
                                        </p:cTn>
                                        <p:tgtEl>
                                          <p:spTgt spid="63"/>
                                        </p:tgtEl>
                                        <p:attrNameLst>
                                          <p:attrName>style.visibility</p:attrName>
                                        </p:attrNameLst>
                                      </p:cBhvr>
                                      <p:to>
                                        <p:strVal val="hidden"/>
                                      </p:to>
                                    </p:set>
                                  </p:childTnLst>
                                </p:cTn>
                              </p:par>
                            </p:childTnLst>
                          </p:cTn>
                        </p:par>
                        <p:par>
                          <p:cTn id="76" fill="hold">
                            <p:stCondLst>
                              <p:cond delay="500"/>
                            </p:stCondLst>
                            <p:childTnLst>
                              <p:par>
                                <p:cTn id="77" presetID="18" presetClass="entr" presetSubtype="12" fill="hold" grpId="0" nodeType="afterEffect">
                                  <p:stCondLst>
                                    <p:cond delay="0"/>
                                  </p:stCondLst>
                                  <p:childTnLst>
                                    <p:set>
                                      <p:cBhvr>
                                        <p:cTn id="78" dur="1" fill="hold">
                                          <p:stCondLst>
                                            <p:cond delay="0"/>
                                          </p:stCondLst>
                                        </p:cTn>
                                        <p:tgtEl>
                                          <p:spTgt spid="74"/>
                                        </p:tgtEl>
                                        <p:attrNameLst>
                                          <p:attrName>style.visibility</p:attrName>
                                        </p:attrNameLst>
                                      </p:cBhvr>
                                      <p:to>
                                        <p:strVal val="visible"/>
                                      </p:to>
                                    </p:set>
                                    <p:animEffect transition="in" filter="strips(downLeft)">
                                      <p:cBhvr>
                                        <p:cTn id="79" dur="1000"/>
                                        <p:tgtEl>
                                          <p:spTgt spid="74"/>
                                        </p:tgtEl>
                                      </p:cBhvr>
                                    </p:animEffect>
                                  </p:childTnLst>
                                </p:cTn>
                              </p:par>
                            </p:childTnLst>
                          </p:cTn>
                        </p:par>
                        <p:par>
                          <p:cTn id="80" fill="hold">
                            <p:stCondLst>
                              <p:cond delay="1500"/>
                            </p:stCondLst>
                            <p:childTnLst>
                              <p:par>
                                <p:cTn id="81" presetID="1" presetClass="entr" presetSubtype="0" fill="hold" grpId="0" nodeType="afterEffect">
                                  <p:stCondLst>
                                    <p:cond delay="0"/>
                                  </p:stCondLst>
                                  <p:childTnLst>
                                    <p:set>
                                      <p:cBhvr>
                                        <p:cTn id="82" dur="1" fill="hold">
                                          <p:stCondLst>
                                            <p:cond delay="0"/>
                                          </p:stCondLst>
                                        </p:cTn>
                                        <p:tgtEl>
                                          <p:spTgt spid="33"/>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42" grpId="0" bldLvl="0" animBg="1"/>
      <p:bldP spid="43" grpId="0" bldLvl="0" animBg="1"/>
      <p:bldP spid="44" grpId="0" bldLvl="0" animBg="1"/>
      <p:bldP spid="45" grpId="0" bldLvl="0" animBg="1"/>
      <p:bldP spid="46" grpId="0" bldLvl="0" animBg="1"/>
      <p:bldP spid="48" grpId="0" bldLvl="0" animBg="1"/>
      <p:bldP spid="49" grpId="0" bldLvl="0" animBg="1"/>
      <p:bldP spid="51" grpId="0" bldLvl="0" animBg="1"/>
      <p:bldP spid="55" grpId="0" bldLvl="0" animBg="1"/>
      <p:bldP spid="66" grpId="0"/>
      <p:bldP spid="67" grpId="0"/>
      <p:bldP spid="69" grpId="0" bldLvl="0" animBg="1"/>
      <p:bldP spid="70" grpId="0"/>
      <p:bldP spid="73" grpId="0" bldLvl="0" animBg="1"/>
      <p:bldP spid="74" grpId="0" bldLvl="0" animBg="1"/>
      <p:bldP spid="32" grpId="0"/>
      <p:bldP spid="33" grpId="0"/>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11" name="Rectangle 7"/>
          <p:cNvSpPr>
            <a:spLocks noChangeArrowheads="1"/>
          </p:cNvSpPr>
          <p:nvPr/>
        </p:nvSpPr>
        <p:spPr bwMode="auto">
          <a:xfrm>
            <a:off x="1" y="1000108"/>
            <a:ext cx="184730" cy="498598"/>
          </a:xfrm>
          <a:prstGeom prst="rect">
            <a:avLst/>
          </a:prstGeom>
          <a:noFill/>
          <a:ln w="9525" algn="ctr">
            <a:noFill/>
            <a:miter lim="800000"/>
          </a:ln>
          <a:effectLst/>
        </p:spPr>
        <p:txBody>
          <a:bodyPr wrap="none" anchor="ctr">
            <a:spAutoFit/>
          </a:bodyPr>
          <a:lstStyle/>
          <a:p>
            <a:endParaRPr lang="zh-CN" altLang="en-US">
              <a:latin typeface="Consolas" panose="020B0609020204030204" pitchFamily="49" charset="0"/>
              <a:cs typeface="Consolas" panose="020B0609020204030204" pitchFamily="49" charset="0"/>
            </a:endParaRPr>
          </a:p>
        </p:txBody>
      </p:sp>
      <p:sp>
        <p:nvSpPr>
          <p:cNvPr id="200714" name="Rectangle 10"/>
          <p:cNvSpPr>
            <a:spLocks noChangeArrowheads="1"/>
          </p:cNvSpPr>
          <p:nvPr/>
        </p:nvSpPr>
        <p:spPr bwMode="auto">
          <a:xfrm>
            <a:off x="1" y="1000108"/>
            <a:ext cx="184730" cy="498598"/>
          </a:xfrm>
          <a:prstGeom prst="rect">
            <a:avLst/>
          </a:prstGeom>
          <a:noFill/>
          <a:ln w="9525" algn="ctr">
            <a:noFill/>
            <a:miter lim="800000"/>
          </a:ln>
          <a:effectLst/>
        </p:spPr>
        <p:txBody>
          <a:bodyPr wrap="none" anchor="ctr">
            <a:spAutoFit/>
          </a:bodyPr>
          <a:lstStyle/>
          <a:p>
            <a:endParaRPr lang="zh-CN" altLang="en-US">
              <a:latin typeface="Consolas" panose="020B0609020204030204" pitchFamily="49" charset="0"/>
              <a:cs typeface="Consolas" panose="020B0609020204030204" pitchFamily="49" charset="0"/>
            </a:endParaRPr>
          </a:p>
        </p:txBody>
      </p:sp>
      <p:sp>
        <p:nvSpPr>
          <p:cNvPr id="200716" name="Rectangle 12"/>
          <p:cNvSpPr>
            <a:spLocks noChangeArrowheads="1"/>
          </p:cNvSpPr>
          <p:nvPr/>
        </p:nvSpPr>
        <p:spPr bwMode="auto">
          <a:xfrm>
            <a:off x="1" y="1000108"/>
            <a:ext cx="184730" cy="498598"/>
          </a:xfrm>
          <a:prstGeom prst="rect">
            <a:avLst/>
          </a:prstGeom>
          <a:noFill/>
          <a:ln w="9525" algn="ctr">
            <a:noFill/>
            <a:miter lim="800000"/>
          </a:ln>
          <a:effectLst/>
        </p:spPr>
        <p:txBody>
          <a:bodyPr wrap="none" anchor="ctr">
            <a:spAutoFit/>
          </a:bodyPr>
          <a:lstStyle/>
          <a:p>
            <a:endParaRPr lang="zh-CN" altLang="en-US">
              <a:latin typeface="Consolas" panose="020B0609020204030204" pitchFamily="49" charset="0"/>
              <a:cs typeface="Consolas" panose="020B0609020204030204" pitchFamily="49" charset="0"/>
            </a:endParaRPr>
          </a:p>
        </p:txBody>
      </p:sp>
      <p:sp>
        <p:nvSpPr>
          <p:cNvPr id="40" name="TextBox 39"/>
          <p:cNvSpPr txBox="1"/>
          <p:nvPr/>
        </p:nvSpPr>
        <p:spPr>
          <a:xfrm>
            <a:off x="714348" y="613608"/>
            <a:ext cx="6715172" cy="464743"/>
          </a:xfrm>
          <a:prstGeom prst="rect">
            <a:avLst/>
          </a:prstGeom>
          <a:noFill/>
        </p:spPr>
        <p:txBody>
          <a:bodyPr wrap="square" rtlCol="0">
            <a:spAutoFit/>
          </a:bodyPr>
          <a:lstStyle/>
          <a:p>
            <a:pPr marL="342900" indent="-342900" algn="l">
              <a:buBlip>
                <a:blip r:embed="rId1"/>
              </a:buBlip>
            </a:pPr>
            <a:r>
              <a:rPr lang="zh-CN" altLang="en-US" sz="2200">
                <a:solidFill>
                  <a:srgbClr val="0000FF"/>
                </a:solidFill>
                <a:latin typeface="Consolas" panose="020B0609020204030204" pitchFamily="49" charset="0"/>
                <a:ea typeface="微软雅黑" panose="020B0503020204020204" pitchFamily="34" charset="-122"/>
                <a:cs typeface="Consolas" panose="020B0609020204030204" pitchFamily="49" charset="0"/>
              </a:rPr>
              <a:t>在某个结点的前、后插入一个结点的时间为</a:t>
            </a:r>
            <a:r>
              <a:rPr lang="en-US" altLang="zh-CN" sz="2200">
                <a:solidFill>
                  <a:srgbClr val="0000FF"/>
                </a:solidFill>
                <a:latin typeface="Consolas" panose="020B0609020204030204" pitchFamily="49" charset="0"/>
                <a:ea typeface="微软雅黑" panose="020B0503020204020204" pitchFamily="34" charset="-122"/>
                <a:cs typeface="Consolas" panose="020B0609020204030204" pitchFamily="49" charset="0"/>
              </a:rPr>
              <a:t>O(1)</a:t>
            </a:r>
            <a:r>
              <a:rPr lang="zh-CN" altLang="en-US" sz="2200">
                <a:solidFill>
                  <a:srgbClr val="0000FF"/>
                </a:solidFill>
                <a:latin typeface="Consolas" panose="020B0609020204030204" pitchFamily="49" charset="0"/>
                <a:ea typeface="微软雅黑" panose="020B0503020204020204" pitchFamily="34" charset="-122"/>
                <a:cs typeface="Consolas" panose="020B0609020204030204" pitchFamily="49" charset="0"/>
              </a:rPr>
              <a:t>。</a:t>
            </a:r>
            <a:endParaRPr lang="zh-CN" altLang="en-US" sz="2200">
              <a:solidFill>
                <a:srgbClr val="0000FF"/>
              </a:solidFill>
              <a:latin typeface="Consolas" panose="020B0609020204030204" pitchFamily="49" charset="0"/>
              <a:ea typeface="微软雅黑" panose="020B0503020204020204" pitchFamily="34" charset="-122"/>
              <a:cs typeface="Consolas" panose="020B0609020204030204" pitchFamily="49" charset="0"/>
            </a:endParaRPr>
          </a:p>
        </p:txBody>
      </p:sp>
      <p:sp>
        <p:nvSpPr>
          <p:cNvPr id="32" name="TextBox 31"/>
          <p:cNvSpPr txBox="1"/>
          <p:nvPr/>
        </p:nvSpPr>
        <p:spPr>
          <a:xfrm>
            <a:off x="1714480" y="3143249"/>
            <a:ext cx="2428892" cy="363176"/>
          </a:xfrm>
          <a:prstGeom prst="rect">
            <a:avLst/>
          </a:prstGeom>
          <a:noFill/>
        </p:spPr>
        <p:txBody>
          <a:bodyPr wrap="square" rtlCol="0">
            <a:spAutoFit/>
          </a:bodyPr>
          <a:lstStyle/>
          <a:p>
            <a:pPr algn="l"/>
            <a:r>
              <a:rPr lang="en-US" altLang="zh-CN" sz="1600">
                <a:solidFill>
                  <a:srgbClr val="0000FF"/>
                </a:solidFill>
                <a:latin typeface="Consolas" panose="020B0609020204030204" pitchFamily="49" charset="0"/>
                <a:cs typeface="Consolas" panose="020B0609020204030204" pitchFamily="49" charset="0"/>
              </a:rPr>
              <a:t>p</a:t>
            </a:r>
            <a:r>
              <a:rPr lang="en-US" altLang="zh-CN" sz="1600">
                <a:solidFill>
                  <a:srgbClr val="0000FF"/>
                </a:solidFill>
                <a:latin typeface="Consolas" panose="020B0609020204030204" pitchFamily="49" charset="0"/>
                <a:ea typeface="+mn-ea"/>
                <a:cs typeface="Consolas" panose="020B0609020204030204" pitchFamily="49" charset="0"/>
              </a:rPr>
              <a:t>-</a:t>
            </a:r>
            <a:r>
              <a:rPr lang="en-US" altLang="zh-CN" sz="1600">
                <a:solidFill>
                  <a:srgbClr val="0000FF"/>
                </a:solidFill>
                <a:latin typeface="Consolas" panose="020B0609020204030204" pitchFamily="49" charset="0"/>
                <a:cs typeface="Consolas" panose="020B0609020204030204" pitchFamily="49" charset="0"/>
              </a:rPr>
              <a:t>&gt;prior</a:t>
            </a:r>
            <a:r>
              <a:rPr lang="en-US" altLang="zh-CN" sz="1600">
                <a:solidFill>
                  <a:srgbClr val="0000FF"/>
                </a:solidFill>
                <a:latin typeface="Consolas" panose="020B0609020204030204" pitchFamily="49" charset="0"/>
                <a:ea typeface="+mj-ea"/>
                <a:cs typeface="Consolas" panose="020B0609020204030204" pitchFamily="49" charset="0"/>
              </a:rPr>
              <a:t>-</a:t>
            </a:r>
            <a:r>
              <a:rPr lang="en-US" altLang="zh-CN" sz="1600">
                <a:solidFill>
                  <a:srgbClr val="0000FF"/>
                </a:solidFill>
                <a:latin typeface="Consolas" panose="020B0609020204030204" pitchFamily="49" charset="0"/>
                <a:cs typeface="Consolas" panose="020B0609020204030204" pitchFamily="49" charset="0"/>
              </a:rPr>
              <a:t>&gt;next=q </a:t>
            </a:r>
            <a:r>
              <a:rPr lang="en-US" altLang="zh-CN" sz="1600">
                <a:solidFill>
                  <a:srgbClr val="0000FF"/>
                </a:solidFill>
                <a:latin typeface="Consolas" panose="020B0609020204030204" pitchFamily="49" charset="0"/>
                <a:cs typeface="Consolas" panose="020B0609020204030204" pitchFamily="49" charset="0"/>
                <a:sym typeface="Wingdings" panose="05000000000000000000"/>
              </a:rPr>
              <a:t></a:t>
            </a:r>
            <a:endParaRPr lang="zh-CN" altLang="en-US" sz="1600">
              <a:solidFill>
                <a:srgbClr val="0000FF"/>
              </a:solidFill>
              <a:latin typeface="Consolas" panose="020B0609020204030204" pitchFamily="49" charset="0"/>
              <a:cs typeface="Consolas" panose="020B0609020204030204" pitchFamily="49" charset="0"/>
            </a:endParaRPr>
          </a:p>
        </p:txBody>
      </p:sp>
      <p:sp>
        <p:nvSpPr>
          <p:cNvPr id="41" name="TextBox 40"/>
          <p:cNvSpPr txBox="1"/>
          <p:nvPr/>
        </p:nvSpPr>
        <p:spPr>
          <a:xfrm>
            <a:off x="1428728" y="1428736"/>
            <a:ext cx="1928826" cy="464743"/>
          </a:xfrm>
          <a:prstGeom prst="rect">
            <a:avLst/>
          </a:prstGeom>
          <a:noFill/>
        </p:spPr>
        <p:txBody>
          <a:bodyPr wrap="square" rtlCol="0">
            <a:spAutoFit/>
          </a:bodyPr>
          <a:lstStyle/>
          <a:p>
            <a:pPr algn="l"/>
            <a:r>
              <a:rPr lang="zh-CN" altLang="en-US" sz="2200">
                <a:solidFill>
                  <a:srgbClr val="0000FF"/>
                </a:solidFill>
                <a:latin typeface="Consolas" panose="020B0609020204030204" pitchFamily="49" charset="0"/>
                <a:ea typeface="楷体" panose="02010609060101010101" pitchFamily="49" charset="-122"/>
                <a:cs typeface="Consolas" panose="020B0609020204030204" pitchFamily="49" charset="0"/>
              </a:rPr>
              <a:t>前面插入过程：</a:t>
            </a:r>
            <a:endParaRPr lang="zh-CN" altLang="en-US" sz="22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42" name="矩形 41"/>
          <p:cNvSpPr/>
          <p:nvPr/>
        </p:nvSpPr>
        <p:spPr>
          <a:xfrm>
            <a:off x="3143240" y="2476494"/>
            <a:ext cx="500066" cy="47625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1800" i="1">
                <a:solidFill>
                  <a:srgbClr val="0000FF"/>
                </a:solidFill>
                <a:latin typeface="Consolas" panose="020B0609020204030204" pitchFamily="49" charset="0"/>
                <a:ea typeface="楷体" panose="02010609060101010101" pitchFamily="49" charset="-122"/>
                <a:cs typeface="Consolas" panose="020B0609020204030204" pitchFamily="49" charset="0"/>
              </a:rPr>
              <a:t>x</a:t>
            </a:r>
            <a:endParaRPr lang="zh-CN" altLang="en-US" sz="1800" i="1">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43" name="矩形 42"/>
          <p:cNvSpPr/>
          <p:nvPr/>
        </p:nvSpPr>
        <p:spPr>
          <a:xfrm>
            <a:off x="3643306" y="2476494"/>
            <a:ext cx="357190" cy="476253"/>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sz="1800" i="1">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44" name="矩形 43"/>
          <p:cNvSpPr/>
          <p:nvPr/>
        </p:nvSpPr>
        <p:spPr>
          <a:xfrm>
            <a:off x="2786050" y="2476494"/>
            <a:ext cx="357190" cy="476253"/>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sz="1800" i="1">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45" name="矩形 44"/>
          <p:cNvSpPr/>
          <p:nvPr/>
        </p:nvSpPr>
        <p:spPr>
          <a:xfrm>
            <a:off x="4714876" y="2476494"/>
            <a:ext cx="500066" cy="47625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1800" i="1">
                <a:solidFill>
                  <a:srgbClr val="0000FF"/>
                </a:solidFill>
                <a:latin typeface="Consolas" panose="020B0609020204030204" pitchFamily="49" charset="0"/>
                <a:ea typeface="楷体" panose="02010609060101010101" pitchFamily="49" charset="-122"/>
                <a:cs typeface="Consolas" panose="020B0609020204030204" pitchFamily="49" charset="0"/>
              </a:rPr>
              <a:t>y</a:t>
            </a:r>
            <a:endParaRPr lang="zh-CN" altLang="en-US" sz="1800" i="1">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46" name="矩形 45"/>
          <p:cNvSpPr/>
          <p:nvPr/>
        </p:nvSpPr>
        <p:spPr>
          <a:xfrm>
            <a:off x="5214942" y="2476494"/>
            <a:ext cx="357190" cy="476253"/>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sz="1800" i="1">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48" name="矩形 47"/>
          <p:cNvSpPr/>
          <p:nvPr/>
        </p:nvSpPr>
        <p:spPr>
          <a:xfrm>
            <a:off x="4357686" y="2476494"/>
            <a:ext cx="357190" cy="476253"/>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sz="1800" i="1">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49" name="矩形 48"/>
          <p:cNvSpPr/>
          <p:nvPr/>
        </p:nvSpPr>
        <p:spPr>
          <a:xfrm>
            <a:off x="4071934" y="4191006"/>
            <a:ext cx="500066" cy="47625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1800" i="1">
                <a:solidFill>
                  <a:srgbClr val="0000FF"/>
                </a:solidFill>
                <a:latin typeface="Consolas" panose="020B0609020204030204" pitchFamily="49" charset="0"/>
                <a:ea typeface="楷体" panose="02010609060101010101" pitchFamily="49" charset="-122"/>
                <a:cs typeface="Consolas" panose="020B0609020204030204" pitchFamily="49" charset="0"/>
              </a:rPr>
              <a:t>z</a:t>
            </a:r>
            <a:endParaRPr lang="zh-CN" altLang="en-US" sz="1800" i="1">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51" name="矩形 50"/>
          <p:cNvSpPr/>
          <p:nvPr/>
        </p:nvSpPr>
        <p:spPr>
          <a:xfrm>
            <a:off x="4572000" y="4191006"/>
            <a:ext cx="357190" cy="476253"/>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sz="1800" i="1">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55" name="矩形 54"/>
          <p:cNvSpPr/>
          <p:nvPr/>
        </p:nvSpPr>
        <p:spPr>
          <a:xfrm>
            <a:off x="3714744" y="4191006"/>
            <a:ext cx="357190" cy="476253"/>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sz="1800" i="1">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cxnSp>
        <p:nvCxnSpPr>
          <p:cNvPr id="57" name="直接箭头连接符 56"/>
          <p:cNvCxnSpPr/>
          <p:nvPr/>
        </p:nvCxnSpPr>
        <p:spPr>
          <a:xfrm>
            <a:off x="3853686" y="2825745"/>
            <a:ext cx="504000" cy="0"/>
          </a:xfrm>
          <a:prstGeom prst="straightConnector1">
            <a:avLst/>
          </a:prstGeom>
          <a:ln w="19050">
            <a:tailEnd type="arrow"/>
          </a:ln>
        </p:spPr>
        <p:style>
          <a:lnRef idx="1">
            <a:schemeClr val="accent6"/>
          </a:lnRef>
          <a:fillRef idx="0">
            <a:schemeClr val="accent6"/>
          </a:fillRef>
          <a:effectRef idx="0">
            <a:schemeClr val="accent6"/>
          </a:effectRef>
          <a:fontRef idx="minor">
            <a:schemeClr val="tx1"/>
          </a:fontRef>
        </p:style>
      </p:cxnSp>
      <p:cxnSp>
        <p:nvCxnSpPr>
          <p:cNvPr id="59" name="直接箭头连接符 58"/>
          <p:cNvCxnSpPr/>
          <p:nvPr/>
        </p:nvCxnSpPr>
        <p:spPr>
          <a:xfrm rot="10800000">
            <a:off x="4000497" y="2639476"/>
            <a:ext cx="504000" cy="2117"/>
          </a:xfrm>
          <a:prstGeom prst="straightConnector1">
            <a:avLst/>
          </a:prstGeom>
          <a:ln w="19050">
            <a:tailEnd type="arrow"/>
          </a:ln>
        </p:spPr>
        <p:style>
          <a:lnRef idx="1">
            <a:schemeClr val="accent6"/>
          </a:lnRef>
          <a:fillRef idx="0">
            <a:schemeClr val="accent6"/>
          </a:fillRef>
          <a:effectRef idx="0">
            <a:schemeClr val="accent6"/>
          </a:effectRef>
          <a:fontRef idx="minor">
            <a:schemeClr val="tx1"/>
          </a:fontRef>
        </p:style>
      </p:cxnSp>
      <p:cxnSp>
        <p:nvCxnSpPr>
          <p:cNvPr id="60" name="直接箭头连接符 59"/>
          <p:cNvCxnSpPr/>
          <p:nvPr/>
        </p:nvCxnSpPr>
        <p:spPr>
          <a:xfrm>
            <a:off x="2285984" y="2827864"/>
            <a:ext cx="504000" cy="0"/>
          </a:xfrm>
          <a:prstGeom prst="straightConnector1">
            <a:avLst/>
          </a:prstGeom>
          <a:ln w="19050">
            <a:tailEnd type="arrow"/>
          </a:ln>
        </p:spPr>
        <p:style>
          <a:lnRef idx="1">
            <a:schemeClr val="accent6"/>
          </a:lnRef>
          <a:fillRef idx="0">
            <a:schemeClr val="accent6"/>
          </a:fillRef>
          <a:effectRef idx="0">
            <a:schemeClr val="accent6"/>
          </a:effectRef>
          <a:fontRef idx="minor">
            <a:schemeClr val="tx1"/>
          </a:fontRef>
        </p:style>
      </p:cxnSp>
      <p:cxnSp>
        <p:nvCxnSpPr>
          <p:cNvPr id="61" name="直接箭头连接符 60"/>
          <p:cNvCxnSpPr/>
          <p:nvPr/>
        </p:nvCxnSpPr>
        <p:spPr>
          <a:xfrm rot="10800000">
            <a:off x="2432795" y="2641595"/>
            <a:ext cx="504000" cy="2117"/>
          </a:xfrm>
          <a:prstGeom prst="straightConnector1">
            <a:avLst/>
          </a:prstGeom>
          <a:ln w="19050">
            <a:tailEnd type="arrow"/>
          </a:ln>
        </p:spPr>
        <p:style>
          <a:lnRef idx="1">
            <a:schemeClr val="accent6"/>
          </a:lnRef>
          <a:fillRef idx="0">
            <a:schemeClr val="accent6"/>
          </a:fillRef>
          <a:effectRef idx="0">
            <a:schemeClr val="accent6"/>
          </a:effectRef>
          <a:fontRef idx="minor">
            <a:schemeClr val="tx1"/>
          </a:fontRef>
        </p:style>
      </p:cxnSp>
      <p:cxnSp>
        <p:nvCxnSpPr>
          <p:cNvPr id="62" name="直接箭头连接符 61"/>
          <p:cNvCxnSpPr/>
          <p:nvPr/>
        </p:nvCxnSpPr>
        <p:spPr>
          <a:xfrm>
            <a:off x="5421387" y="2832096"/>
            <a:ext cx="504000" cy="0"/>
          </a:xfrm>
          <a:prstGeom prst="straightConnector1">
            <a:avLst/>
          </a:prstGeom>
          <a:ln w="19050">
            <a:tailEnd type="arrow"/>
          </a:ln>
        </p:spPr>
        <p:style>
          <a:lnRef idx="1">
            <a:schemeClr val="accent6"/>
          </a:lnRef>
          <a:fillRef idx="0">
            <a:schemeClr val="accent6"/>
          </a:fillRef>
          <a:effectRef idx="0">
            <a:schemeClr val="accent6"/>
          </a:effectRef>
          <a:fontRef idx="minor">
            <a:schemeClr val="tx1"/>
          </a:fontRef>
        </p:style>
      </p:cxnSp>
      <p:cxnSp>
        <p:nvCxnSpPr>
          <p:cNvPr id="63" name="直接箭头连接符 62"/>
          <p:cNvCxnSpPr/>
          <p:nvPr/>
        </p:nvCxnSpPr>
        <p:spPr>
          <a:xfrm rot="10800000">
            <a:off x="5568198" y="2645827"/>
            <a:ext cx="504000" cy="2117"/>
          </a:xfrm>
          <a:prstGeom prst="straightConnector1">
            <a:avLst/>
          </a:prstGeom>
          <a:ln w="19050">
            <a:tailEnd type="arrow"/>
          </a:ln>
        </p:spPr>
        <p:style>
          <a:lnRef idx="1">
            <a:schemeClr val="accent6"/>
          </a:lnRef>
          <a:fillRef idx="0">
            <a:schemeClr val="accent6"/>
          </a:fillRef>
          <a:effectRef idx="0">
            <a:schemeClr val="accent6"/>
          </a:effectRef>
          <a:fontRef idx="minor">
            <a:schemeClr val="tx1"/>
          </a:fontRef>
        </p:style>
      </p:cxnSp>
      <p:sp>
        <p:nvSpPr>
          <p:cNvPr id="66" name="TextBox 65"/>
          <p:cNvSpPr txBox="1"/>
          <p:nvPr/>
        </p:nvSpPr>
        <p:spPr>
          <a:xfrm>
            <a:off x="6143636" y="2381243"/>
            <a:ext cx="642942" cy="498598"/>
          </a:xfrm>
          <a:prstGeom prst="rect">
            <a:avLst/>
          </a:prstGeom>
          <a:noFill/>
        </p:spPr>
        <p:txBody>
          <a:bodyPr wrap="square" rtlCol="0">
            <a:spAutoFit/>
          </a:bodyPr>
          <a:lstStyle/>
          <a:p>
            <a:r>
              <a:rPr lang="en-US" altLang="zh-CN">
                <a:latin typeface="Consolas" panose="020B0609020204030204" pitchFamily="49" charset="0"/>
                <a:ea typeface="宋体" panose="02010600030101010101" pitchFamily="2" charset="-122"/>
                <a:cs typeface="Consolas" panose="020B0609020204030204" pitchFamily="49" charset="0"/>
              </a:rPr>
              <a:t>…</a:t>
            </a:r>
            <a:endParaRPr lang="zh-CN" altLang="en-US">
              <a:latin typeface="Consolas" panose="020B0609020204030204" pitchFamily="49" charset="0"/>
              <a:cs typeface="Consolas" panose="020B0609020204030204" pitchFamily="49" charset="0"/>
            </a:endParaRPr>
          </a:p>
        </p:txBody>
      </p:sp>
      <p:sp>
        <p:nvSpPr>
          <p:cNvPr id="67" name="TextBox 66"/>
          <p:cNvSpPr txBox="1"/>
          <p:nvPr/>
        </p:nvSpPr>
        <p:spPr>
          <a:xfrm>
            <a:off x="1714480" y="2381243"/>
            <a:ext cx="642942" cy="498598"/>
          </a:xfrm>
          <a:prstGeom prst="rect">
            <a:avLst/>
          </a:prstGeom>
          <a:noFill/>
        </p:spPr>
        <p:txBody>
          <a:bodyPr wrap="square" rtlCol="0">
            <a:spAutoFit/>
          </a:bodyPr>
          <a:lstStyle/>
          <a:p>
            <a:r>
              <a:rPr lang="en-US" altLang="zh-CN">
                <a:latin typeface="Consolas" panose="020B0609020204030204" pitchFamily="49" charset="0"/>
                <a:ea typeface="宋体" panose="02010600030101010101" pitchFamily="2" charset="-122"/>
                <a:cs typeface="Consolas" panose="020B0609020204030204" pitchFamily="49" charset="0"/>
              </a:rPr>
              <a:t>…</a:t>
            </a:r>
            <a:endParaRPr lang="zh-CN" altLang="en-US">
              <a:latin typeface="Consolas" panose="020B0609020204030204" pitchFamily="49" charset="0"/>
              <a:cs typeface="Consolas" panose="020B0609020204030204" pitchFamily="49" charset="0"/>
            </a:endParaRPr>
          </a:p>
        </p:txBody>
      </p:sp>
      <p:sp>
        <p:nvSpPr>
          <p:cNvPr id="69" name="弧形 68"/>
          <p:cNvSpPr/>
          <p:nvPr/>
        </p:nvSpPr>
        <p:spPr>
          <a:xfrm>
            <a:off x="4348161" y="2095491"/>
            <a:ext cx="642942" cy="762005"/>
          </a:xfrm>
          <a:prstGeom prst="arc">
            <a:avLst/>
          </a:prstGeom>
          <a:ln w="28575">
            <a:solidFill>
              <a:srgbClr val="0000FF"/>
            </a:solidFill>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sp>
        <p:nvSpPr>
          <p:cNvPr id="70" name="TextBox 69"/>
          <p:cNvSpPr txBox="1"/>
          <p:nvPr/>
        </p:nvSpPr>
        <p:spPr>
          <a:xfrm>
            <a:off x="4429124" y="1904990"/>
            <a:ext cx="285752" cy="338554"/>
          </a:xfrm>
          <a:prstGeom prst="rect">
            <a:avLst/>
          </a:prstGeom>
          <a:noFill/>
        </p:spPr>
        <p:txBody>
          <a:bodyPr wrap="square" lIns="0" tIns="0" rIns="0" bIns="0" rtlCol="0">
            <a:spAutoFit/>
          </a:bodyPr>
          <a:lstStyle/>
          <a:p>
            <a:r>
              <a:rPr lang="en-US" altLang="zh-CN" sz="2000" i="1">
                <a:latin typeface="Consolas" panose="020B0609020204030204" pitchFamily="49" charset="0"/>
                <a:cs typeface="Consolas" panose="020B0609020204030204" pitchFamily="49" charset="0"/>
              </a:rPr>
              <a:t>p</a:t>
            </a:r>
            <a:endParaRPr lang="zh-CN" altLang="en-US" sz="2000" i="1">
              <a:latin typeface="Consolas" panose="020B0609020204030204" pitchFamily="49" charset="0"/>
              <a:cs typeface="Consolas" panose="020B0609020204030204" pitchFamily="49" charset="0"/>
            </a:endParaRPr>
          </a:p>
        </p:txBody>
      </p:sp>
      <p:cxnSp>
        <p:nvCxnSpPr>
          <p:cNvPr id="35" name="直接箭头连接符 34"/>
          <p:cNvCxnSpPr>
            <a:endCxn id="55" idx="1"/>
          </p:cNvCxnSpPr>
          <p:nvPr/>
        </p:nvCxnSpPr>
        <p:spPr>
          <a:xfrm>
            <a:off x="3286116" y="4381508"/>
            <a:ext cx="428628" cy="47625"/>
          </a:xfrm>
          <a:prstGeom prst="straightConnector1">
            <a:avLst/>
          </a:prstGeom>
          <a:ln w="19050">
            <a:tailEnd type="arrow"/>
          </a:ln>
        </p:spPr>
        <p:style>
          <a:lnRef idx="1">
            <a:schemeClr val="accent6"/>
          </a:lnRef>
          <a:fillRef idx="0">
            <a:schemeClr val="accent6"/>
          </a:fillRef>
          <a:effectRef idx="0">
            <a:schemeClr val="accent6"/>
          </a:effectRef>
          <a:fontRef idx="minor">
            <a:schemeClr val="tx1"/>
          </a:fontRef>
        </p:style>
      </p:cxnSp>
      <p:sp>
        <p:nvSpPr>
          <p:cNvPr id="36" name="TextBox 35"/>
          <p:cNvSpPr txBox="1"/>
          <p:nvPr/>
        </p:nvSpPr>
        <p:spPr>
          <a:xfrm>
            <a:off x="3000364" y="4058095"/>
            <a:ext cx="285752" cy="338554"/>
          </a:xfrm>
          <a:prstGeom prst="rect">
            <a:avLst/>
          </a:prstGeom>
          <a:noFill/>
        </p:spPr>
        <p:txBody>
          <a:bodyPr wrap="square" lIns="0" tIns="0" rIns="0" bIns="0" rtlCol="0">
            <a:spAutoFit/>
          </a:bodyPr>
          <a:lstStyle/>
          <a:p>
            <a:r>
              <a:rPr lang="en-US" altLang="zh-CN" sz="2000" i="1">
                <a:latin typeface="Consolas" panose="020B0609020204030204" pitchFamily="49" charset="0"/>
                <a:cs typeface="Consolas" panose="020B0609020204030204" pitchFamily="49" charset="0"/>
              </a:rPr>
              <a:t>q</a:t>
            </a:r>
            <a:endParaRPr lang="zh-CN" altLang="en-US" sz="2000" i="1">
              <a:latin typeface="Consolas" panose="020B0609020204030204" pitchFamily="49" charset="0"/>
              <a:cs typeface="Consolas" panose="020B0609020204030204" pitchFamily="49" charset="0"/>
            </a:endParaRPr>
          </a:p>
        </p:txBody>
      </p:sp>
      <p:sp>
        <p:nvSpPr>
          <p:cNvPr id="50" name="任意多边形 49"/>
          <p:cNvSpPr/>
          <p:nvPr/>
        </p:nvSpPr>
        <p:spPr>
          <a:xfrm>
            <a:off x="3886201" y="2851145"/>
            <a:ext cx="219075" cy="1327128"/>
          </a:xfrm>
          <a:custGeom>
            <a:avLst/>
            <a:gdLst>
              <a:gd name="connsiteX0" fmla="*/ 0 w 219075"/>
              <a:gd name="connsiteY0" fmla="*/ 0 h 781050"/>
              <a:gd name="connsiteX1" fmla="*/ 95250 w 219075"/>
              <a:gd name="connsiteY1" fmla="*/ 581025 h 781050"/>
              <a:gd name="connsiteX2" fmla="*/ 219075 w 219075"/>
              <a:gd name="connsiteY2" fmla="*/ 781050 h 781050"/>
              <a:gd name="connsiteX0-1" fmla="*/ 0 w 219075"/>
              <a:gd name="connsiteY0-2" fmla="*/ 0 h 995346"/>
              <a:gd name="connsiteX1-3" fmla="*/ 95250 w 219075"/>
              <a:gd name="connsiteY1-4" fmla="*/ 581025 h 995346"/>
              <a:gd name="connsiteX2-5" fmla="*/ 219075 w 219075"/>
              <a:gd name="connsiteY2-6" fmla="*/ 995346 h 995346"/>
            </a:gdLst>
            <a:ahLst/>
            <a:cxnLst>
              <a:cxn ang="0">
                <a:pos x="connsiteX0-1" y="connsiteY0-2"/>
              </a:cxn>
              <a:cxn ang="0">
                <a:pos x="connsiteX1-3" y="connsiteY1-4"/>
              </a:cxn>
              <a:cxn ang="0">
                <a:pos x="connsiteX2-5" y="connsiteY2-6"/>
              </a:cxn>
            </a:cxnLst>
            <a:rect l="l" t="t" r="r" b="b"/>
            <a:pathLst>
              <a:path w="219075" h="995346">
                <a:moveTo>
                  <a:pt x="0" y="0"/>
                </a:moveTo>
                <a:cubicBezTo>
                  <a:pt x="29369" y="225425"/>
                  <a:pt x="58738" y="415134"/>
                  <a:pt x="95250" y="581025"/>
                </a:cubicBezTo>
                <a:cubicBezTo>
                  <a:pt x="131762" y="746916"/>
                  <a:pt x="175418" y="960421"/>
                  <a:pt x="219075" y="995346"/>
                </a:cubicBezTo>
              </a:path>
            </a:pathLst>
          </a:custGeom>
          <a:ln w="28575">
            <a:solidFill>
              <a:srgbClr val="FF00FF"/>
            </a:solidFill>
            <a:tailEnd type="stealth" w="med"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sp>
        <p:nvSpPr>
          <p:cNvPr id="54" name="任意多边形 53"/>
          <p:cNvSpPr/>
          <p:nvPr/>
        </p:nvSpPr>
        <p:spPr>
          <a:xfrm>
            <a:off x="3533775" y="2978145"/>
            <a:ext cx="381000" cy="1422400"/>
          </a:xfrm>
          <a:custGeom>
            <a:avLst/>
            <a:gdLst>
              <a:gd name="connsiteX0" fmla="*/ 381000 w 381000"/>
              <a:gd name="connsiteY0" fmla="*/ 1066800 h 1066800"/>
              <a:gd name="connsiteX1" fmla="*/ 142875 w 381000"/>
              <a:gd name="connsiteY1" fmla="*/ 657225 h 1066800"/>
              <a:gd name="connsiteX2" fmla="*/ 0 w 381000"/>
              <a:gd name="connsiteY2" fmla="*/ 0 h 1066800"/>
            </a:gdLst>
            <a:ahLst/>
            <a:cxnLst>
              <a:cxn ang="0">
                <a:pos x="connsiteX0" y="connsiteY0"/>
              </a:cxn>
              <a:cxn ang="0">
                <a:pos x="connsiteX1" y="connsiteY1"/>
              </a:cxn>
              <a:cxn ang="0">
                <a:pos x="connsiteX2" y="connsiteY2"/>
              </a:cxn>
            </a:cxnLst>
            <a:rect l="l" t="t" r="r" b="b"/>
            <a:pathLst>
              <a:path w="381000" h="1066800">
                <a:moveTo>
                  <a:pt x="381000" y="1066800"/>
                </a:moveTo>
                <a:cubicBezTo>
                  <a:pt x="293687" y="950912"/>
                  <a:pt x="206375" y="835025"/>
                  <a:pt x="142875" y="657225"/>
                </a:cubicBezTo>
                <a:cubicBezTo>
                  <a:pt x="79375" y="479425"/>
                  <a:pt x="39687" y="239712"/>
                  <a:pt x="0" y="0"/>
                </a:cubicBezTo>
              </a:path>
            </a:pathLst>
          </a:custGeom>
          <a:ln w="28575">
            <a:solidFill>
              <a:srgbClr val="FF00FF"/>
            </a:solidFill>
            <a:tailEnd type="stealth" w="med"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sp>
        <p:nvSpPr>
          <p:cNvPr id="56" name="TextBox 55"/>
          <p:cNvSpPr txBox="1"/>
          <p:nvPr/>
        </p:nvSpPr>
        <p:spPr>
          <a:xfrm>
            <a:off x="1357290" y="3611521"/>
            <a:ext cx="2500330" cy="363176"/>
          </a:xfrm>
          <a:prstGeom prst="rect">
            <a:avLst/>
          </a:prstGeom>
          <a:noFill/>
        </p:spPr>
        <p:txBody>
          <a:bodyPr wrap="square" rtlCol="0">
            <a:spAutoFit/>
          </a:bodyPr>
          <a:lstStyle/>
          <a:p>
            <a:pPr algn="l"/>
            <a:r>
              <a:rPr lang="en-US" altLang="zh-CN" sz="1600">
                <a:solidFill>
                  <a:srgbClr val="0000FF"/>
                </a:solidFill>
                <a:latin typeface="Consolas" panose="020B0609020204030204" pitchFamily="49" charset="0"/>
                <a:cs typeface="Consolas" panose="020B0609020204030204" pitchFamily="49" charset="0"/>
                <a:sym typeface="Wingdings" panose="05000000000000000000"/>
              </a:rPr>
              <a:t>q</a:t>
            </a:r>
            <a:r>
              <a:rPr lang="en-US" altLang="zh-CN" sz="1600">
                <a:solidFill>
                  <a:srgbClr val="0000FF"/>
                </a:solidFill>
                <a:latin typeface="Consolas" panose="020B0609020204030204" pitchFamily="49" charset="0"/>
                <a:ea typeface="+mn-ea"/>
                <a:cs typeface="Consolas" panose="020B0609020204030204" pitchFamily="49" charset="0"/>
              </a:rPr>
              <a:t>-</a:t>
            </a:r>
            <a:r>
              <a:rPr lang="en-US" altLang="zh-CN" sz="1600">
                <a:solidFill>
                  <a:srgbClr val="0000FF"/>
                </a:solidFill>
                <a:latin typeface="Consolas" panose="020B0609020204030204" pitchFamily="49" charset="0"/>
                <a:cs typeface="Consolas" panose="020B0609020204030204" pitchFamily="49" charset="0"/>
              </a:rPr>
              <a:t>&gt;prior=p-&gt;prior </a:t>
            </a:r>
            <a:r>
              <a:rPr lang="en-US" altLang="zh-CN" sz="1600">
                <a:solidFill>
                  <a:srgbClr val="0000FF"/>
                </a:solidFill>
                <a:latin typeface="Consolas" panose="020B0609020204030204" pitchFamily="49" charset="0"/>
                <a:cs typeface="Consolas" panose="020B0609020204030204" pitchFamily="49" charset="0"/>
                <a:sym typeface="Wingdings" panose="05000000000000000000"/>
              </a:rPr>
              <a:t></a:t>
            </a:r>
            <a:endParaRPr lang="zh-CN" altLang="en-US" sz="1600">
              <a:solidFill>
                <a:srgbClr val="0000FF"/>
              </a:solidFill>
              <a:latin typeface="Consolas" panose="020B0609020204030204" pitchFamily="49" charset="0"/>
              <a:cs typeface="Consolas" panose="020B0609020204030204" pitchFamily="49" charset="0"/>
            </a:endParaRPr>
          </a:p>
        </p:txBody>
      </p:sp>
      <p:sp>
        <p:nvSpPr>
          <p:cNvPr id="58" name="TextBox 57"/>
          <p:cNvSpPr txBox="1"/>
          <p:nvPr/>
        </p:nvSpPr>
        <p:spPr>
          <a:xfrm>
            <a:off x="5072066" y="3143249"/>
            <a:ext cx="1428760" cy="363176"/>
          </a:xfrm>
          <a:prstGeom prst="rect">
            <a:avLst/>
          </a:prstGeom>
          <a:noFill/>
        </p:spPr>
        <p:txBody>
          <a:bodyPr wrap="square" rtlCol="0">
            <a:spAutoFit/>
          </a:bodyPr>
          <a:lstStyle/>
          <a:p>
            <a:pPr algn="l"/>
            <a:r>
              <a:rPr lang="en-US" altLang="zh-CN" sz="1600">
                <a:solidFill>
                  <a:srgbClr val="0000FF"/>
                </a:solidFill>
                <a:latin typeface="Consolas" panose="020B0609020204030204" pitchFamily="49" charset="0"/>
                <a:cs typeface="Consolas" panose="020B0609020204030204" pitchFamily="49" charset="0"/>
                <a:sym typeface="Wingdings" panose="05000000000000000000"/>
              </a:rPr>
              <a:t>q</a:t>
            </a:r>
            <a:r>
              <a:rPr lang="en-US" altLang="zh-CN" sz="1600">
                <a:solidFill>
                  <a:srgbClr val="0000FF"/>
                </a:solidFill>
                <a:latin typeface="Consolas" panose="020B0609020204030204" pitchFamily="49" charset="0"/>
                <a:ea typeface="+mn-ea"/>
                <a:cs typeface="Consolas" panose="020B0609020204030204" pitchFamily="49" charset="0"/>
              </a:rPr>
              <a:t>-</a:t>
            </a:r>
            <a:r>
              <a:rPr lang="en-US" altLang="zh-CN" sz="1600">
                <a:solidFill>
                  <a:srgbClr val="0000FF"/>
                </a:solidFill>
                <a:latin typeface="Consolas" panose="020B0609020204030204" pitchFamily="49" charset="0"/>
                <a:cs typeface="Consolas" panose="020B0609020204030204" pitchFamily="49" charset="0"/>
              </a:rPr>
              <a:t>&gt;next=p</a:t>
            </a:r>
            <a:endParaRPr lang="zh-CN" altLang="en-US" sz="1600">
              <a:solidFill>
                <a:srgbClr val="0000FF"/>
              </a:solidFill>
              <a:latin typeface="Consolas" panose="020B0609020204030204" pitchFamily="49" charset="0"/>
              <a:cs typeface="Consolas" panose="020B0609020204030204" pitchFamily="49" charset="0"/>
            </a:endParaRPr>
          </a:p>
        </p:txBody>
      </p:sp>
      <p:sp>
        <p:nvSpPr>
          <p:cNvPr id="68" name="TextBox 67"/>
          <p:cNvSpPr txBox="1"/>
          <p:nvPr/>
        </p:nvSpPr>
        <p:spPr>
          <a:xfrm>
            <a:off x="4519612" y="3524251"/>
            <a:ext cx="1766900" cy="363176"/>
          </a:xfrm>
          <a:prstGeom prst="rect">
            <a:avLst/>
          </a:prstGeom>
          <a:noFill/>
        </p:spPr>
        <p:txBody>
          <a:bodyPr wrap="square" rtlCol="0">
            <a:spAutoFit/>
          </a:bodyPr>
          <a:lstStyle/>
          <a:p>
            <a:pPr algn="l"/>
            <a:r>
              <a:rPr lang="en-US" altLang="zh-CN" sz="1600">
                <a:solidFill>
                  <a:srgbClr val="0000FF"/>
                </a:solidFill>
                <a:latin typeface="Consolas" panose="020B0609020204030204" pitchFamily="49" charset="0"/>
                <a:cs typeface="Consolas" panose="020B0609020204030204" pitchFamily="49" charset="0"/>
                <a:sym typeface="Wingdings" panose="05000000000000000000"/>
              </a:rPr>
              <a:t>p</a:t>
            </a:r>
            <a:r>
              <a:rPr lang="en-US" altLang="zh-CN" sz="1600">
                <a:solidFill>
                  <a:srgbClr val="0000FF"/>
                </a:solidFill>
                <a:latin typeface="Consolas" panose="020B0609020204030204" pitchFamily="49" charset="0"/>
                <a:ea typeface="+mn-ea"/>
                <a:cs typeface="Consolas" panose="020B0609020204030204" pitchFamily="49" charset="0"/>
              </a:rPr>
              <a:t>-</a:t>
            </a:r>
            <a:r>
              <a:rPr lang="en-US" altLang="zh-CN" sz="1600">
                <a:solidFill>
                  <a:srgbClr val="0000FF"/>
                </a:solidFill>
                <a:latin typeface="Consolas" panose="020B0609020204030204" pitchFamily="49" charset="0"/>
                <a:cs typeface="Consolas" panose="020B0609020204030204" pitchFamily="49" charset="0"/>
              </a:rPr>
              <a:t>&gt;prior=q</a:t>
            </a:r>
            <a:endParaRPr lang="zh-CN" altLang="en-US" sz="1600">
              <a:solidFill>
                <a:srgbClr val="0000FF"/>
              </a:solidFill>
              <a:latin typeface="Consolas" panose="020B0609020204030204" pitchFamily="49" charset="0"/>
              <a:cs typeface="Consolas" panose="020B0609020204030204" pitchFamily="49" charset="0"/>
            </a:endParaRPr>
          </a:p>
        </p:txBody>
      </p:sp>
      <p:sp>
        <p:nvSpPr>
          <p:cNvPr id="71" name="任意多边形 70"/>
          <p:cNvSpPr/>
          <p:nvPr/>
        </p:nvSpPr>
        <p:spPr>
          <a:xfrm>
            <a:off x="4752976" y="2978146"/>
            <a:ext cx="390525" cy="1485900"/>
          </a:xfrm>
          <a:custGeom>
            <a:avLst/>
            <a:gdLst>
              <a:gd name="connsiteX0" fmla="*/ 0 w 390525"/>
              <a:gd name="connsiteY0" fmla="*/ 1114425 h 1114425"/>
              <a:gd name="connsiteX1" fmla="*/ 285750 w 390525"/>
              <a:gd name="connsiteY1" fmla="*/ 552450 h 1114425"/>
              <a:gd name="connsiteX2" fmla="*/ 390525 w 390525"/>
              <a:gd name="connsiteY2" fmla="*/ 0 h 1114425"/>
            </a:gdLst>
            <a:ahLst/>
            <a:cxnLst>
              <a:cxn ang="0">
                <a:pos x="connsiteX0" y="connsiteY0"/>
              </a:cxn>
              <a:cxn ang="0">
                <a:pos x="connsiteX1" y="connsiteY1"/>
              </a:cxn>
              <a:cxn ang="0">
                <a:pos x="connsiteX2" y="connsiteY2"/>
              </a:cxn>
            </a:cxnLst>
            <a:rect l="l" t="t" r="r" b="b"/>
            <a:pathLst>
              <a:path w="390525" h="1114425">
                <a:moveTo>
                  <a:pt x="0" y="1114425"/>
                </a:moveTo>
                <a:cubicBezTo>
                  <a:pt x="110331" y="926306"/>
                  <a:pt x="220663" y="738187"/>
                  <a:pt x="285750" y="552450"/>
                </a:cubicBezTo>
                <a:cubicBezTo>
                  <a:pt x="350837" y="366713"/>
                  <a:pt x="370681" y="183356"/>
                  <a:pt x="390525" y="0"/>
                </a:cubicBezTo>
              </a:path>
            </a:pathLst>
          </a:custGeom>
          <a:ln w="28575">
            <a:solidFill>
              <a:srgbClr val="FF00FF"/>
            </a:solidFill>
            <a:tailEnd type="stealth" w="med"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sp>
        <p:nvSpPr>
          <p:cNvPr id="72" name="任意多边形 71"/>
          <p:cNvSpPr/>
          <p:nvPr/>
        </p:nvSpPr>
        <p:spPr>
          <a:xfrm>
            <a:off x="4495800" y="2787646"/>
            <a:ext cx="139700" cy="1409700"/>
          </a:xfrm>
          <a:custGeom>
            <a:avLst/>
            <a:gdLst>
              <a:gd name="connsiteX0" fmla="*/ 95250 w 139700"/>
              <a:gd name="connsiteY0" fmla="*/ 0 h 1057275"/>
              <a:gd name="connsiteX1" fmla="*/ 123825 w 139700"/>
              <a:gd name="connsiteY1" fmla="*/ 504825 h 1057275"/>
              <a:gd name="connsiteX2" fmla="*/ 0 w 139700"/>
              <a:gd name="connsiteY2" fmla="*/ 1057275 h 1057275"/>
            </a:gdLst>
            <a:ahLst/>
            <a:cxnLst>
              <a:cxn ang="0">
                <a:pos x="connsiteX0" y="connsiteY0"/>
              </a:cxn>
              <a:cxn ang="0">
                <a:pos x="connsiteX1" y="connsiteY1"/>
              </a:cxn>
              <a:cxn ang="0">
                <a:pos x="connsiteX2" y="connsiteY2"/>
              </a:cxn>
            </a:cxnLst>
            <a:rect l="l" t="t" r="r" b="b"/>
            <a:pathLst>
              <a:path w="139700" h="1057275">
                <a:moveTo>
                  <a:pt x="95250" y="0"/>
                </a:moveTo>
                <a:cubicBezTo>
                  <a:pt x="117475" y="164306"/>
                  <a:pt x="139700" y="328613"/>
                  <a:pt x="123825" y="504825"/>
                </a:cubicBezTo>
                <a:cubicBezTo>
                  <a:pt x="107950" y="681037"/>
                  <a:pt x="53975" y="869156"/>
                  <a:pt x="0" y="1057275"/>
                </a:cubicBezTo>
              </a:path>
            </a:pathLst>
          </a:custGeom>
          <a:ln w="28575">
            <a:solidFill>
              <a:srgbClr val="FF00FF"/>
            </a:solidFill>
            <a:tailEnd type="stealth" w="med"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grpSp>
        <p:nvGrpSpPr>
          <p:cNvPr id="39" name="组合 38"/>
          <p:cNvGrpSpPr/>
          <p:nvPr/>
        </p:nvGrpSpPr>
        <p:grpSpPr>
          <a:xfrm>
            <a:off x="1214414" y="4762509"/>
            <a:ext cx="5214974" cy="1437392"/>
            <a:chOff x="1214414" y="3571882"/>
            <a:chExt cx="5214974" cy="1078044"/>
          </a:xfrm>
        </p:grpSpPr>
        <p:sp>
          <p:nvSpPr>
            <p:cNvPr id="75" name="TextBox 74"/>
            <p:cNvSpPr txBox="1"/>
            <p:nvPr/>
          </p:nvSpPr>
          <p:spPr>
            <a:xfrm>
              <a:off x="2143108" y="3950922"/>
              <a:ext cx="4286280" cy="323165"/>
            </a:xfrm>
            <a:prstGeom prst="rect">
              <a:avLst/>
            </a:prstGeom>
            <a:noFill/>
          </p:spPr>
          <p:txBody>
            <a:bodyPr wrap="square" rtlCol="0">
              <a:spAutoFit/>
            </a:bodyPr>
            <a:lstStyle/>
            <a:p>
              <a:pPr algn="l"/>
              <a:r>
                <a:rPr lang="zh-CN" altLang="en-US" sz="2000">
                  <a:solidFill>
                    <a:srgbClr val="0000FF"/>
                  </a:solidFill>
                  <a:latin typeface="Consolas" panose="020B0609020204030204" pitchFamily="49" charset="0"/>
                  <a:ea typeface="微软雅黑" panose="020B0503020204020204" pitchFamily="34" charset="-122"/>
                  <a:cs typeface="Consolas" panose="020B0609020204030204" pitchFamily="49" charset="0"/>
                  <a:sym typeface="Wingdings" panose="05000000000000000000"/>
                </a:rPr>
                <a:t>通常修改</a:t>
              </a:r>
              <a:r>
                <a:rPr lang="en-US" altLang="zh-CN" sz="2000">
                  <a:solidFill>
                    <a:srgbClr val="0000FF"/>
                  </a:solidFill>
                  <a:latin typeface="Consolas" panose="020B0609020204030204" pitchFamily="49" charset="0"/>
                  <a:ea typeface="微软雅黑" panose="020B0503020204020204" pitchFamily="34" charset="-122"/>
                  <a:cs typeface="Consolas" panose="020B0609020204030204" pitchFamily="49" charset="0"/>
                  <a:sym typeface="Wingdings" panose="05000000000000000000"/>
                </a:rPr>
                <a:t>p-&gt;prior</a:t>
              </a:r>
              <a:r>
                <a:rPr lang="zh-CN" altLang="en-US" sz="2000">
                  <a:solidFill>
                    <a:srgbClr val="0000FF"/>
                  </a:solidFill>
                  <a:latin typeface="Consolas" panose="020B0609020204030204" pitchFamily="49" charset="0"/>
                  <a:ea typeface="微软雅黑" panose="020B0503020204020204" pitchFamily="34" charset="-122"/>
                  <a:cs typeface="Consolas" panose="020B0609020204030204" pitchFamily="49" charset="0"/>
                  <a:sym typeface="Wingdings" panose="05000000000000000000"/>
                </a:rPr>
                <a:t>在最后进行！</a:t>
              </a:r>
              <a:endParaRPr lang="zh-CN" altLang="en-US" sz="2000">
                <a:solidFill>
                  <a:srgbClr val="0000FF"/>
                </a:solidFill>
                <a:latin typeface="Consolas" panose="020B0609020204030204" pitchFamily="49" charset="0"/>
                <a:ea typeface="微软雅黑" panose="020B0503020204020204" pitchFamily="34" charset="-122"/>
                <a:cs typeface="Consolas" panose="020B0609020204030204" pitchFamily="49" charset="0"/>
              </a:endParaRPr>
            </a:p>
          </p:txBody>
        </p:sp>
        <p:pic>
          <p:nvPicPr>
            <p:cNvPr id="38" name="Picture 2"/>
            <p:cNvPicPr>
              <a:picLocks noChangeAspect="1" noChangeArrowheads="1"/>
            </p:cNvPicPr>
            <p:nvPr/>
          </p:nvPicPr>
          <p:blipFill>
            <a:blip r:embed="rId2" cstate="print"/>
            <a:srcRect/>
            <a:stretch>
              <a:fillRect/>
            </a:stretch>
          </p:blipFill>
          <p:spPr bwMode="auto">
            <a:xfrm>
              <a:off x="1214414" y="3571882"/>
              <a:ext cx="785818" cy="1078044"/>
            </a:xfrm>
            <a:prstGeom prst="rect">
              <a:avLst/>
            </a:prstGeom>
            <a:noFill/>
            <a:ln w="9525">
              <a:noFill/>
              <a:miter lim="800000"/>
              <a:headEnd/>
              <a:tailEnd/>
            </a:ln>
            <a:effectLst/>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6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70"/>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6"/>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26" presetClass="emph" presetSubtype="0" fill="hold" nodeType="clickEffect">
                                  <p:stCondLst>
                                    <p:cond delay="0"/>
                                  </p:stCondLst>
                                  <p:childTnLst>
                                    <p:animEffect transition="out" filter="fade">
                                      <p:cBhvr>
                                        <p:cTn id="52" dur="500" tmFilter="0, 0; .2, .5; .8, .5; 1, 0"/>
                                        <p:tgtEl>
                                          <p:spTgt spid="59"/>
                                        </p:tgtEl>
                                      </p:cBhvr>
                                    </p:animEffect>
                                    <p:animScale>
                                      <p:cBhvr>
                                        <p:cTn id="53" dur="250" autoRev="1" fill="hold"/>
                                        <p:tgtEl>
                                          <p:spTgt spid="59"/>
                                        </p:tgtEl>
                                      </p:cBhvr>
                                      <p:by x="105000" y="105000"/>
                                    </p:animScale>
                                  </p:childTnLst>
                                </p:cTn>
                              </p:par>
                            </p:childTnLst>
                          </p:cTn>
                        </p:par>
                      </p:childTnLst>
                    </p:cTn>
                  </p:par>
                  <p:par>
                    <p:cTn id="54" fill="hold">
                      <p:stCondLst>
                        <p:cond delay="indefinite"/>
                      </p:stCondLst>
                      <p:childTnLst>
                        <p:par>
                          <p:cTn id="55" fill="hold">
                            <p:stCondLst>
                              <p:cond delay="0"/>
                            </p:stCondLst>
                            <p:childTnLst>
                              <p:par>
                                <p:cTn id="56" presetID="22" presetClass="exit" presetSubtype="4" fill="hold" nodeType="clickEffect">
                                  <p:stCondLst>
                                    <p:cond delay="0"/>
                                  </p:stCondLst>
                                  <p:childTnLst>
                                    <p:animEffect transition="out" filter="wipe(down)">
                                      <p:cBhvr>
                                        <p:cTn id="57" dur="500"/>
                                        <p:tgtEl>
                                          <p:spTgt spid="57"/>
                                        </p:tgtEl>
                                      </p:cBhvr>
                                    </p:animEffect>
                                    <p:set>
                                      <p:cBhvr>
                                        <p:cTn id="58" dur="1" fill="hold">
                                          <p:stCondLst>
                                            <p:cond delay="499"/>
                                          </p:stCondLst>
                                        </p:cTn>
                                        <p:tgtEl>
                                          <p:spTgt spid="57"/>
                                        </p:tgtEl>
                                        <p:attrNameLst>
                                          <p:attrName>style.visibility</p:attrName>
                                        </p:attrNameLst>
                                      </p:cBhvr>
                                      <p:to>
                                        <p:strVal val="hidden"/>
                                      </p:to>
                                    </p:set>
                                  </p:childTnLst>
                                </p:cTn>
                              </p:par>
                            </p:childTnLst>
                          </p:cTn>
                        </p:par>
                        <p:par>
                          <p:cTn id="59" fill="hold">
                            <p:stCondLst>
                              <p:cond delay="500"/>
                            </p:stCondLst>
                            <p:childTnLst>
                              <p:par>
                                <p:cTn id="60" presetID="18" presetClass="entr" presetSubtype="12" fill="hold" grpId="0" nodeType="afterEffect">
                                  <p:stCondLst>
                                    <p:cond delay="0"/>
                                  </p:stCondLst>
                                  <p:childTnLst>
                                    <p:set>
                                      <p:cBhvr>
                                        <p:cTn id="61" dur="1" fill="hold">
                                          <p:stCondLst>
                                            <p:cond delay="0"/>
                                          </p:stCondLst>
                                        </p:cTn>
                                        <p:tgtEl>
                                          <p:spTgt spid="50"/>
                                        </p:tgtEl>
                                        <p:attrNameLst>
                                          <p:attrName>style.visibility</p:attrName>
                                        </p:attrNameLst>
                                      </p:cBhvr>
                                      <p:to>
                                        <p:strVal val="visible"/>
                                      </p:to>
                                    </p:set>
                                    <p:animEffect transition="in" filter="strips(downLeft)">
                                      <p:cBhvr>
                                        <p:cTn id="62" dur="1000"/>
                                        <p:tgtEl>
                                          <p:spTgt spid="50"/>
                                        </p:tgtEl>
                                      </p:cBhvr>
                                    </p:animEffect>
                                  </p:childTnLst>
                                </p:cTn>
                              </p:par>
                            </p:childTnLst>
                          </p:cTn>
                        </p:par>
                        <p:par>
                          <p:cTn id="63" fill="hold">
                            <p:stCondLst>
                              <p:cond delay="1500"/>
                            </p:stCondLst>
                            <p:childTnLst>
                              <p:par>
                                <p:cTn id="64" presetID="1" presetClass="entr" presetSubtype="0" fill="hold" grpId="0" nodeType="afterEffect">
                                  <p:stCondLst>
                                    <p:cond delay="0"/>
                                  </p:stCondLst>
                                  <p:childTnLst>
                                    <p:set>
                                      <p:cBhvr>
                                        <p:cTn id="65" dur="1" fill="hold">
                                          <p:stCondLst>
                                            <p:cond delay="0"/>
                                          </p:stCondLst>
                                        </p:cTn>
                                        <p:tgtEl>
                                          <p:spTgt spid="32"/>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18" presetClass="entr" presetSubtype="3" fill="hold" grpId="0" nodeType="clickEffect">
                                  <p:stCondLst>
                                    <p:cond delay="0"/>
                                  </p:stCondLst>
                                  <p:childTnLst>
                                    <p:set>
                                      <p:cBhvr>
                                        <p:cTn id="69" dur="1" fill="hold">
                                          <p:stCondLst>
                                            <p:cond delay="0"/>
                                          </p:stCondLst>
                                        </p:cTn>
                                        <p:tgtEl>
                                          <p:spTgt spid="54"/>
                                        </p:tgtEl>
                                        <p:attrNameLst>
                                          <p:attrName>style.visibility</p:attrName>
                                        </p:attrNameLst>
                                      </p:cBhvr>
                                      <p:to>
                                        <p:strVal val="visible"/>
                                      </p:to>
                                    </p:set>
                                    <p:animEffect transition="in" filter="strips(upRight)">
                                      <p:cBhvr>
                                        <p:cTn id="70" dur="1000"/>
                                        <p:tgtEl>
                                          <p:spTgt spid="54"/>
                                        </p:tgtEl>
                                      </p:cBhvr>
                                    </p:animEffect>
                                  </p:childTnLst>
                                </p:cTn>
                              </p:par>
                            </p:childTnLst>
                          </p:cTn>
                        </p:par>
                        <p:par>
                          <p:cTn id="71" fill="hold">
                            <p:stCondLst>
                              <p:cond delay="1000"/>
                            </p:stCondLst>
                            <p:childTnLst>
                              <p:par>
                                <p:cTn id="72" presetID="1" presetClass="entr" presetSubtype="0" fill="hold" grpId="0" nodeType="afterEffect">
                                  <p:stCondLst>
                                    <p:cond delay="0"/>
                                  </p:stCondLst>
                                  <p:childTnLst>
                                    <p:set>
                                      <p:cBhvr>
                                        <p:cTn id="73" dur="1" fill="hold">
                                          <p:stCondLst>
                                            <p:cond delay="0"/>
                                          </p:stCondLst>
                                        </p:cTn>
                                        <p:tgtEl>
                                          <p:spTgt spid="56"/>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18" presetClass="entr" presetSubtype="3" fill="hold" grpId="0" nodeType="clickEffect">
                                  <p:stCondLst>
                                    <p:cond delay="0"/>
                                  </p:stCondLst>
                                  <p:childTnLst>
                                    <p:set>
                                      <p:cBhvr>
                                        <p:cTn id="77" dur="1" fill="hold">
                                          <p:stCondLst>
                                            <p:cond delay="0"/>
                                          </p:stCondLst>
                                        </p:cTn>
                                        <p:tgtEl>
                                          <p:spTgt spid="71"/>
                                        </p:tgtEl>
                                        <p:attrNameLst>
                                          <p:attrName>style.visibility</p:attrName>
                                        </p:attrNameLst>
                                      </p:cBhvr>
                                      <p:to>
                                        <p:strVal val="visible"/>
                                      </p:to>
                                    </p:set>
                                    <p:animEffect transition="in" filter="strips(upRight)">
                                      <p:cBhvr>
                                        <p:cTn id="78" dur="500"/>
                                        <p:tgtEl>
                                          <p:spTgt spid="71"/>
                                        </p:tgtEl>
                                      </p:cBhvr>
                                    </p:animEffect>
                                  </p:childTnLst>
                                </p:cTn>
                              </p:par>
                            </p:childTnLst>
                          </p:cTn>
                        </p:par>
                        <p:par>
                          <p:cTn id="79" fill="hold">
                            <p:stCondLst>
                              <p:cond delay="500"/>
                            </p:stCondLst>
                            <p:childTnLst>
                              <p:par>
                                <p:cTn id="80" presetID="1" presetClass="entr" presetSubtype="0" fill="hold" grpId="0" nodeType="afterEffect">
                                  <p:stCondLst>
                                    <p:cond delay="0"/>
                                  </p:stCondLst>
                                  <p:childTnLst>
                                    <p:set>
                                      <p:cBhvr>
                                        <p:cTn id="81" dur="1" fill="hold">
                                          <p:stCondLst>
                                            <p:cond delay="0"/>
                                          </p:stCondLst>
                                        </p:cTn>
                                        <p:tgtEl>
                                          <p:spTgt spid="58"/>
                                        </p:tgtEl>
                                        <p:attrNameLst>
                                          <p:attrName>style.visibility</p:attrName>
                                        </p:attrNameLst>
                                      </p:cBhvr>
                                      <p:to>
                                        <p:strVal val="visible"/>
                                      </p:to>
                                    </p:set>
                                  </p:childTnLst>
                                </p:cTn>
                              </p:par>
                            </p:childTnLst>
                          </p:cTn>
                        </p:par>
                      </p:childTnLst>
                    </p:cTn>
                  </p:par>
                  <p:par>
                    <p:cTn id="82" fill="hold">
                      <p:stCondLst>
                        <p:cond delay="indefinite"/>
                      </p:stCondLst>
                      <p:childTnLst>
                        <p:par>
                          <p:cTn id="83" fill="hold">
                            <p:stCondLst>
                              <p:cond delay="0"/>
                            </p:stCondLst>
                            <p:childTnLst>
                              <p:par>
                                <p:cTn id="84" presetID="22" presetClass="exit" presetSubtype="4" fill="hold" nodeType="clickEffect">
                                  <p:stCondLst>
                                    <p:cond delay="0"/>
                                  </p:stCondLst>
                                  <p:childTnLst>
                                    <p:animEffect transition="out" filter="wipe(down)">
                                      <p:cBhvr>
                                        <p:cTn id="85" dur="500"/>
                                        <p:tgtEl>
                                          <p:spTgt spid="59"/>
                                        </p:tgtEl>
                                      </p:cBhvr>
                                    </p:animEffect>
                                    <p:set>
                                      <p:cBhvr>
                                        <p:cTn id="86" dur="1" fill="hold">
                                          <p:stCondLst>
                                            <p:cond delay="499"/>
                                          </p:stCondLst>
                                        </p:cTn>
                                        <p:tgtEl>
                                          <p:spTgt spid="59"/>
                                        </p:tgtEl>
                                        <p:attrNameLst>
                                          <p:attrName>style.visibility</p:attrName>
                                        </p:attrNameLst>
                                      </p:cBhvr>
                                      <p:to>
                                        <p:strVal val="hidden"/>
                                      </p:to>
                                    </p:set>
                                  </p:childTnLst>
                                </p:cTn>
                              </p:par>
                            </p:childTnLst>
                          </p:cTn>
                        </p:par>
                        <p:par>
                          <p:cTn id="87" fill="hold">
                            <p:stCondLst>
                              <p:cond delay="500"/>
                            </p:stCondLst>
                            <p:childTnLst>
                              <p:par>
                                <p:cTn id="88" presetID="18" presetClass="entr" presetSubtype="12" fill="hold" grpId="0" nodeType="afterEffect">
                                  <p:stCondLst>
                                    <p:cond delay="0"/>
                                  </p:stCondLst>
                                  <p:childTnLst>
                                    <p:set>
                                      <p:cBhvr>
                                        <p:cTn id="89" dur="1" fill="hold">
                                          <p:stCondLst>
                                            <p:cond delay="0"/>
                                          </p:stCondLst>
                                        </p:cTn>
                                        <p:tgtEl>
                                          <p:spTgt spid="72"/>
                                        </p:tgtEl>
                                        <p:attrNameLst>
                                          <p:attrName>style.visibility</p:attrName>
                                        </p:attrNameLst>
                                      </p:cBhvr>
                                      <p:to>
                                        <p:strVal val="visible"/>
                                      </p:to>
                                    </p:set>
                                    <p:animEffect transition="in" filter="strips(downLeft)">
                                      <p:cBhvr>
                                        <p:cTn id="90" dur="1000"/>
                                        <p:tgtEl>
                                          <p:spTgt spid="72"/>
                                        </p:tgtEl>
                                      </p:cBhvr>
                                    </p:animEffect>
                                  </p:childTnLst>
                                </p:cTn>
                              </p:par>
                            </p:childTnLst>
                          </p:cTn>
                        </p:par>
                        <p:par>
                          <p:cTn id="91" fill="hold">
                            <p:stCondLst>
                              <p:cond delay="1500"/>
                            </p:stCondLst>
                            <p:childTnLst>
                              <p:par>
                                <p:cTn id="92" presetID="1" presetClass="entr" presetSubtype="0" fill="hold" grpId="0" nodeType="afterEffect">
                                  <p:stCondLst>
                                    <p:cond delay="0"/>
                                  </p:stCondLst>
                                  <p:childTnLst>
                                    <p:set>
                                      <p:cBhvr>
                                        <p:cTn id="93" dur="1" fill="hold">
                                          <p:stCondLst>
                                            <p:cond delay="0"/>
                                          </p:stCondLst>
                                        </p:cTn>
                                        <p:tgtEl>
                                          <p:spTgt spid="68"/>
                                        </p:tgtEl>
                                        <p:attrNameLst>
                                          <p:attrName>style.visibility</p:attrName>
                                        </p:attrNameLst>
                                      </p:cBhvr>
                                      <p:to>
                                        <p:strVal val="visible"/>
                                      </p:to>
                                    </p:set>
                                  </p:childTnLst>
                                </p:cTn>
                              </p:par>
                            </p:childTnLst>
                          </p:cTn>
                        </p:par>
                      </p:childTnLst>
                    </p:cTn>
                  </p:par>
                  <p:par>
                    <p:cTn id="94" fill="hold">
                      <p:stCondLst>
                        <p:cond delay="indefinite"/>
                      </p:stCondLst>
                      <p:childTnLst>
                        <p:par>
                          <p:cTn id="95" fill="hold">
                            <p:stCondLst>
                              <p:cond delay="0"/>
                            </p:stCondLst>
                            <p:childTnLst>
                              <p:par>
                                <p:cTn id="96" presetID="1" presetClass="entr" presetSubtype="0" fill="hold" nodeType="clickEffect">
                                  <p:stCondLst>
                                    <p:cond delay="0"/>
                                  </p:stCondLst>
                                  <p:childTnLst>
                                    <p:set>
                                      <p:cBhvr>
                                        <p:cTn id="97"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41" grpId="0"/>
      <p:bldP spid="42" grpId="0" bldLvl="0" animBg="1"/>
      <p:bldP spid="43" grpId="0" bldLvl="0" animBg="1"/>
      <p:bldP spid="44" grpId="0" bldLvl="0" animBg="1"/>
      <p:bldP spid="45" grpId="0" bldLvl="0" animBg="1"/>
      <p:bldP spid="46" grpId="0" bldLvl="0" animBg="1"/>
      <p:bldP spid="48" grpId="0" bldLvl="0" animBg="1"/>
      <p:bldP spid="49" grpId="0" bldLvl="0" animBg="1"/>
      <p:bldP spid="51" grpId="0" bldLvl="0" animBg="1"/>
      <p:bldP spid="55" grpId="0" bldLvl="0" animBg="1"/>
      <p:bldP spid="66" grpId="0"/>
      <p:bldP spid="67" grpId="0"/>
      <p:bldP spid="69" grpId="0" bldLvl="0" animBg="1"/>
      <p:bldP spid="70" grpId="0"/>
      <p:bldP spid="36" grpId="0"/>
      <p:bldP spid="50" grpId="0" bldLvl="0" animBg="1"/>
      <p:bldP spid="54" grpId="0" bldLvl="0" animBg="1"/>
      <p:bldP spid="56" grpId="0"/>
      <p:bldP spid="58" grpId="0"/>
      <p:bldP spid="68" grpId="0"/>
      <p:bldP spid="71" grpId="0" bldLvl="0" animBg="1"/>
      <p:bldP spid="72" grpId="0" bldLvl="0" animBg="1"/>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val 8"/>
          <p:cNvSpPr>
            <a:spLocks noChangeAspect="1" noChangeArrowheads="1"/>
          </p:cNvSpPr>
          <p:nvPr/>
        </p:nvSpPr>
        <p:spPr bwMode="auto">
          <a:xfrm>
            <a:off x="785786" y="857232"/>
            <a:ext cx="857256" cy="852413"/>
          </a:xfrm>
          <a:prstGeom prst="ellipse">
            <a:avLst/>
          </a:prstGeom>
          <a:gradFill rotWithShape="0">
            <a:gsLst>
              <a:gs pos="0">
                <a:srgbClr val="00CCFF"/>
              </a:gs>
              <a:gs pos="100000">
                <a:srgbClr val="00CCFF">
                  <a:gamma/>
                  <a:shade val="46275"/>
                  <a:invGamma/>
                </a:srgbClr>
              </a:gs>
            </a:gsLst>
            <a:lin ang="2700000" scaled="1"/>
          </a:gradFill>
          <a:ln w="3175">
            <a:noFill/>
            <a:round/>
          </a:ln>
          <a:effectLst>
            <a:outerShdw dist="89803" dir="2700000" algn="ctr" rotWithShape="0">
              <a:srgbClr val="020202">
                <a:alpha val="50000"/>
              </a:srgbClr>
            </a:outerShdw>
          </a:effectLst>
        </p:spPr>
        <p:txBody>
          <a:bodyPr wrap="none" lIns="98956" tIns="49478" rIns="98956" bIns="49478" anchor="ctr"/>
          <a:lstStyle/>
          <a:p>
            <a:pPr>
              <a:defRPr/>
            </a:pPr>
            <a:endParaRPr lang="zh-CN" altLang="en-US"/>
          </a:p>
        </p:txBody>
      </p:sp>
      <p:sp>
        <p:nvSpPr>
          <p:cNvPr id="9" name="Oval 9"/>
          <p:cNvSpPr>
            <a:spLocks noChangeAspect="1" noChangeArrowheads="1"/>
          </p:cNvSpPr>
          <p:nvPr/>
        </p:nvSpPr>
        <p:spPr bwMode="auto">
          <a:xfrm>
            <a:off x="836617" y="907776"/>
            <a:ext cx="755594" cy="751325"/>
          </a:xfrm>
          <a:prstGeom prst="ellipse">
            <a:avLst/>
          </a:prstGeom>
          <a:gradFill rotWithShape="0">
            <a:gsLst>
              <a:gs pos="0">
                <a:srgbClr val="00CCFF">
                  <a:gamma/>
                  <a:shade val="46275"/>
                  <a:invGamma/>
                </a:srgbClr>
              </a:gs>
              <a:gs pos="100000">
                <a:srgbClr val="00CCFF"/>
              </a:gs>
            </a:gsLst>
            <a:lin ang="2700000" scaled="1"/>
          </a:gradFill>
          <a:ln w="3175">
            <a:noFill/>
            <a:round/>
          </a:ln>
          <a:effectLst/>
        </p:spPr>
        <p:txBody>
          <a:bodyPr wrap="none" lIns="91435" tIns="45718" rIns="91435" bIns="45718" anchor="ctr"/>
          <a:lstStyle/>
          <a:p>
            <a:pPr algn="ctr">
              <a:defRPr/>
            </a:pPr>
            <a:r>
              <a:rPr lang="en-US" altLang="en-AU" sz="2800" b="0">
                <a:solidFill>
                  <a:srgbClr val="FF0000"/>
                </a:solidFill>
                <a:effectLst>
                  <a:outerShdw blurRad="38100" dist="38100" dir="2700000" algn="tl">
                    <a:srgbClr val="000000"/>
                  </a:outerShdw>
                </a:effectLst>
                <a:ea typeface="宋体" panose="02010600030101010101" pitchFamily="2" charset="-122"/>
              </a:rPr>
              <a:t>4</a:t>
            </a:r>
            <a:endParaRPr lang="en-US" altLang="en-AU" sz="2800" b="0" dirty="0">
              <a:solidFill>
                <a:srgbClr val="FF0000"/>
              </a:solidFill>
              <a:effectLst>
                <a:outerShdw blurRad="38100" dist="38100" dir="2700000" algn="tl">
                  <a:srgbClr val="000000"/>
                </a:outerShdw>
              </a:effectLst>
              <a:ea typeface="宋体" panose="02010600030101010101" pitchFamily="2" charset="-122"/>
            </a:endParaRPr>
          </a:p>
        </p:txBody>
      </p:sp>
      <p:sp>
        <p:nvSpPr>
          <p:cNvPr id="12" name="TextBox 11"/>
          <p:cNvSpPr txBox="1"/>
          <p:nvPr/>
        </p:nvSpPr>
        <p:spPr>
          <a:xfrm>
            <a:off x="1928794" y="1000108"/>
            <a:ext cx="2214578" cy="533288"/>
          </a:xfrm>
          <a:prstGeom prst="rect">
            <a:avLst/>
          </a:prstGeom>
          <a:noFill/>
        </p:spPr>
        <p:txBody>
          <a:bodyPr wrap="square" rtlCol="0">
            <a:spAutoFit/>
          </a:bodyPr>
          <a:lstStyle/>
          <a:p>
            <a:pPr algn="l"/>
            <a:r>
              <a:rPr lang="zh-CN" altLang="en-US" sz="2800">
                <a:solidFill>
                  <a:srgbClr val="FF0000"/>
                </a:solidFill>
                <a:latin typeface="微软雅黑" panose="020B0503020204020204" pitchFamily="34" charset="-122"/>
                <a:ea typeface="微软雅黑" panose="020B0503020204020204" pitchFamily="34" charset="-122"/>
              </a:rPr>
              <a:t>循  环 链 表</a:t>
            </a:r>
            <a:endParaRPr lang="zh-CN" altLang="en-US" sz="2800">
              <a:solidFill>
                <a:srgbClr val="FF0000"/>
              </a:solidFill>
              <a:latin typeface="微软雅黑" panose="020B0503020204020204" pitchFamily="34" charset="-122"/>
              <a:ea typeface="微软雅黑" panose="020B0503020204020204" pitchFamily="34" charset="-122"/>
            </a:endParaRPr>
          </a:p>
        </p:txBody>
      </p:sp>
      <p:sp>
        <p:nvSpPr>
          <p:cNvPr id="24" name="TextBox 23"/>
          <p:cNvSpPr txBox="1"/>
          <p:nvPr/>
        </p:nvSpPr>
        <p:spPr>
          <a:xfrm>
            <a:off x="1928794" y="2137619"/>
            <a:ext cx="3929090" cy="438197"/>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zh-CN" altLang="en-US" sz="22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微软雅黑" panose="020B0503020204020204" pitchFamily="34" charset="-122"/>
                <a:cs typeface="Times New Roman" panose="02020603050405020304" pitchFamily="18" charset="0"/>
                <a:sym typeface="Wingdings" panose="05000000000000000000"/>
              </a:rPr>
              <a:t>  </a:t>
            </a:r>
            <a:r>
              <a:rPr lang="zh-CN" altLang="en-US" sz="22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微软雅黑" panose="020B0503020204020204" pitchFamily="34" charset="-122"/>
                <a:cs typeface="Times New Roman" panose="02020603050405020304" pitchFamily="18" charset="0"/>
              </a:rPr>
              <a:t>循环单链表：构成一个环。</a:t>
            </a:r>
            <a:endParaRPr lang="zh-CN" altLang="en-US" sz="22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微软雅黑" panose="020B0503020204020204" pitchFamily="34" charset="-122"/>
              <a:cs typeface="Times New Roman" panose="02020603050405020304" pitchFamily="18" charset="0"/>
            </a:endParaRPr>
          </a:p>
        </p:txBody>
      </p:sp>
      <p:grpSp>
        <p:nvGrpSpPr>
          <p:cNvPr id="2" name="组合 10"/>
          <p:cNvGrpSpPr/>
          <p:nvPr/>
        </p:nvGrpSpPr>
        <p:grpSpPr>
          <a:xfrm>
            <a:off x="2714612" y="2899624"/>
            <a:ext cx="2071702" cy="1074046"/>
            <a:chOff x="2714612" y="3000378"/>
            <a:chExt cx="2071702" cy="805535"/>
          </a:xfrm>
        </p:grpSpPr>
        <p:sp>
          <p:nvSpPr>
            <p:cNvPr id="25" name="下箭头 24"/>
            <p:cNvSpPr/>
            <p:nvPr/>
          </p:nvSpPr>
          <p:spPr>
            <a:xfrm>
              <a:off x="3643306" y="3000378"/>
              <a:ext cx="214314" cy="357190"/>
            </a:xfrm>
            <a:prstGeom prst="down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sp>
          <p:nvSpPr>
            <p:cNvPr id="26" name="TextBox 25"/>
            <p:cNvSpPr txBox="1"/>
            <p:nvPr/>
          </p:nvSpPr>
          <p:spPr>
            <a:xfrm>
              <a:off x="2714612" y="3500445"/>
              <a:ext cx="2071702" cy="305468"/>
            </a:xfrm>
            <a:prstGeom prst="rect">
              <a:avLst/>
            </a:prstGeom>
            <a:noFill/>
          </p:spPr>
          <p:txBody>
            <a:bodyPr wrap="square" rtlCol="0">
              <a:spAutoFit/>
            </a:bodyPr>
            <a:lstStyle/>
            <a:p>
              <a:r>
                <a:rPr lang="zh-CN" altLang="en-US" sz="2000">
                  <a:solidFill>
                    <a:srgbClr val="0000FF"/>
                  </a:solidFill>
                  <a:latin typeface="微软雅黑" panose="020B0503020204020204" pitchFamily="34" charset="-122"/>
                  <a:ea typeface="微软雅黑" panose="020B0503020204020204" pitchFamily="34" charset="-122"/>
                </a:rPr>
                <a:t>可以循环查找</a:t>
              </a:r>
              <a:endParaRPr lang="zh-CN" altLang="en-US" sz="2000">
                <a:solidFill>
                  <a:srgbClr val="0000FF"/>
                </a:solidFill>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p:cNvSpPr txBox="1"/>
          <p:nvPr/>
        </p:nvSpPr>
        <p:spPr>
          <a:xfrm>
            <a:off x="785786" y="571481"/>
            <a:ext cx="5286412" cy="438197"/>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zh-CN" altLang="en-US" sz="22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anose="020B0609020204030204" pitchFamily="49" charset="0"/>
                <a:ea typeface="微软雅黑" panose="020B0503020204020204" pitchFamily="34" charset="-122"/>
                <a:cs typeface="Consolas" panose="020B0609020204030204" pitchFamily="49" charset="0"/>
                <a:sym typeface="Wingdings" panose="05000000000000000000"/>
              </a:rPr>
              <a:t>  </a:t>
            </a:r>
            <a:r>
              <a:rPr lang="zh-CN" altLang="en-US" sz="22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anose="020B0609020204030204" pitchFamily="49" charset="0"/>
                <a:ea typeface="微软雅黑" panose="020B0503020204020204" pitchFamily="34" charset="-122"/>
                <a:cs typeface="Consolas" panose="020B0609020204030204" pitchFamily="49" charset="0"/>
              </a:rPr>
              <a:t>循环双链表：构成两个环。</a:t>
            </a:r>
            <a:endParaRPr lang="zh-CN" altLang="en-US" sz="22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anose="020B0609020204030204" pitchFamily="49" charset="0"/>
              <a:ea typeface="微软雅黑" panose="020B0503020204020204" pitchFamily="34" charset="-122"/>
              <a:cs typeface="Consolas" panose="020B0609020204030204" pitchFamily="49" charset="0"/>
            </a:endParaRPr>
          </a:p>
        </p:txBody>
      </p:sp>
      <p:grpSp>
        <p:nvGrpSpPr>
          <p:cNvPr id="14" name="组合 13"/>
          <p:cNvGrpSpPr/>
          <p:nvPr/>
        </p:nvGrpSpPr>
        <p:grpSpPr>
          <a:xfrm>
            <a:off x="1571604" y="1333486"/>
            <a:ext cx="4214842" cy="1566488"/>
            <a:chOff x="1571604" y="1000114"/>
            <a:chExt cx="4214842" cy="1174866"/>
          </a:xfrm>
        </p:grpSpPr>
        <p:sp>
          <p:nvSpPr>
            <p:cNvPr id="25" name="下箭头 24"/>
            <p:cNvSpPr/>
            <p:nvPr/>
          </p:nvSpPr>
          <p:spPr>
            <a:xfrm>
              <a:off x="2500298" y="1000114"/>
              <a:ext cx="214314" cy="357190"/>
            </a:xfrm>
            <a:prstGeom prst="down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solidFill>
                  <a:srgbClr val="0000FF"/>
                </a:solidFill>
                <a:latin typeface="Consolas" panose="020B0609020204030204" pitchFamily="49" charset="0"/>
                <a:cs typeface="Consolas" panose="020B0609020204030204" pitchFamily="49" charset="0"/>
              </a:endParaRPr>
            </a:p>
          </p:txBody>
        </p:sp>
        <p:sp>
          <p:nvSpPr>
            <p:cNvPr id="26" name="TextBox 25"/>
            <p:cNvSpPr txBox="1"/>
            <p:nvPr/>
          </p:nvSpPr>
          <p:spPr>
            <a:xfrm>
              <a:off x="1571604" y="1500180"/>
              <a:ext cx="4214842" cy="674800"/>
            </a:xfrm>
            <a:prstGeom prst="rect">
              <a:avLst/>
            </a:prstGeom>
            <a:noFill/>
          </p:spPr>
          <p:txBody>
            <a:bodyPr wrap="square" rtlCol="0">
              <a:spAutoFit/>
            </a:bodyPr>
            <a:lstStyle/>
            <a:p>
              <a:pPr marL="342900" indent="-342900" algn="l">
                <a:buBlip>
                  <a:blip r:embed="rId1"/>
                </a:buBlip>
              </a:pPr>
              <a:r>
                <a:rPr lang="zh-CN" altLang="en-US" sz="2000">
                  <a:solidFill>
                    <a:srgbClr val="0000FF"/>
                  </a:solidFill>
                  <a:latin typeface="Consolas" panose="020B0609020204030204" pitchFamily="49" charset="0"/>
                  <a:ea typeface="微软雅黑" panose="020B0503020204020204" pitchFamily="34" charset="-122"/>
                  <a:cs typeface="Consolas" panose="020B0609020204030204" pitchFamily="49" charset="0"/>
                </a:rPr>
                <a:t>可以循环查找</a:t>
              </a:r>
              <a:endParaRPr lang="en-US" altLang="zh-CN" sz="2000">
                <a:solidFill>
                  <a:srgbClr val="0000FF"/>
                </a:solidFill>
                <a:latin typeface="Consolas" panose="020B0609020204030204" pitchFamily="49" charset="0"/>
                <a:ea typeface="微软雅黑" panose="020B0503020204020204" pitchFamily="34" charset="-122"/>
                <a:cs typeface="Consolas" panose="020B0609020204030204" pitchFamily="49" charset="0"/>
              </a:endParaRPr>
            </a:p>
            <a:p>
              <a:pPr marL="342900" indent="-342900" algn="l">
                <a:buBlip>
                  <a:blip r:embed="rId1"/>
                </a:buBlip>
              </a:pPr>
              <a:r>
                <a:rPr lang="zh-CN" altLang="en-US" sz="2000">
                  <a:solidFill>
                    <a:srgbClr val="0000FF"/>
                  </a:solidFill>
                  <a:latin typeface="Consolas" panose="020B0609020204030204" pitchFamily="49" charset="0"/>
                  <a:ea typeface="微软雅黑" panose="020B0503020204020204" pitchFamily="34" charset="-122"/>
                  <a:cs typeface="Consolas" panose="020B0609020204030204" pitchFamily="49" charset="0"/>
                </a:rPr>
                <a:t>可以通过头结点快速找到尾结点</a:t>
              </a:r>
              <a:endParaRPr lang="zh-CN" altLang="en-US" sz="2000">
                <a:solidFill>
                  <a:srgbClr val="0000FF"/>
                </a:solidFill>
                <a:latin typeface="Consolas" panose="020B0609020204030204" pitchFamily="49" charset="0"/>
                <a:ea typeface="微软雅黑" panose="020B0503020204020204" pitchFamily="34" charset="-122"/>
                <a:cs typeface="Consolas" panose="020B0609020204030204" pitchFamily="49" charset="0"/>
              </a:endParaRPr>
            </a:p>
          </p:txBody>
        </p:sp>
      </p:grpSp>
      <p:grpSp>
        <p:nvGrpSpPr>
          <p:cNvPr id="15" name="组合 14"/>
          <p:cNvGrpSpPr/>
          <p:nvPr/>
        </p:nvGrpSpPr>
        <p:grpSpPr>
          <a:xfrm>
            <a:off x="2500298" y="2952745"/>
            <a:ext cx="3929090" cy="1428301"/>
            <a:chOff x="2500298" y="2214560"/>
            <a:chExt cx="3929090" cy="1071226"/>
          </a:xfrm>
        </p:grpSpPr>
        <p:sp>
          <p:nvSpPr>
            <p:cNvPr id="10" name="TextBox 9"/>
            <p:cNvSpPr txBox="1"/>
            <p:nvPr/>
          </p:nvSpPr>
          <p:spPr>
            <a:xfrm>
              <a:off x="2500298" y="2680717"/>
              <a:ext cx="3929090" cy="605069"/>
            </a:xfrm>
            <a:prstGeom prst="rect">
              <a:avLst/>
            </a:prstGeom>
            <a:noFill/>
          </p:spPr>
          <p:txBody>
            <a:bodyPr wrap="square" rtlCol="0">
              <a:spAutoFit/>
            </a:bodyPr>
            <a:lstStyle/>
            <a:p>
              <a:pPr algn="l"/>
              <a:r>
                <a:rPr lang="zh-CN" altLang="en-US" sz="2200">
                  <a:solidFill>
                    <a:srgbClr val="0000FF"/>
                  </a:solidFill>
                  <a:latin typeface="Consolas" panose="020B0609020204030204" pitchFamily="49" charset="0"/>
                  <a:ea typeface="楷体" panose="02010609060101010101" pitchFamily="49" charset="-122"/>
                  <a:cs typeface="Consolas" panose="020B0609020204030204" pitchFamily="49" charset="0"/>
                </a:rPr>
                <a:t>删除尾结点、在尾结点前后插入一个结点的时间均为</a:t>
              </a:r>
              <a:r>
                <a:rPr lang="en-US" altLang="zh-CN" sz="2200">
                  <a:solidFill>
                    <a:srgbClr val="0000FF"/>
                  </a:solidFill>
                  <a:latin typeface="Consolas" panose="020B0609020204030204" pitchFamily="49" charset="0"/>
                  <a:ea typeface="楷体" panose="02010609060101010101" pitchFamily="49" charset="-122"/>
                  <a:cs typeface="Consolas" panose="020B0609020204030204" pitchFamily="49" charset="0"/>
                </a:rPr>
                <a:t>O(1)</a:t>
              </a:r>
              <a:r>
                <a:rPr lang="zh-CN" altLang="en-US" sz="220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zh-CN" altLang="en-US" sz="22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13" name="右弧形箭头 12"/>
            <p:cNvSpPr/>
            <p:nvPr/>
          </p:nvSpPr>
          <p:spPr>
            <a:xfrm>
              <a:off x="5357818" y="2214560"/>
              <a:ext cx="285752" cy="428628"/>
            </a:xfrm>
            <a:prstGeom prst="curvedLeftArrow">
              <a:avLst/>
            </a:prstGeom>
            <a:ln>
              <a:tailEnd type="none" w="med" len="lg"/>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solidFill>
                  <a:srgbClr val="0000FF"/>
                </a:solidFill>
                <a:latin typeface="Consolas" panose="020B0609020204030204" pitchFamily="49" charset="0"/>
                <a:cs typeface="Consolas" panose="020B0609020204030204" pitchFamily="49"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8"/>
          <p:cNvSpPr>
            <a:spLocks noChangeAspect="1" noChangeArrowheads="1"/>
          </p:cNvSpPr>
          <p:nvPr/>
        </p:nvSpPr>
        <p:spPr bwMode="auto">
          <a:xfrm>
            <a:off x="785786" y="857232"/>
            <a:ext cx="857256" cy="852413"/>
          </a:xfrm>
          <a:prstGeom prst="ellipse">
            <a:avLst/>
          </a:prstGeom>
          <a:gradFill rotWithShape="0">
            <a:gsLst>
              <a:gs pos="0">
                <a:srgbClr val="00CCFF"/>
              </a:gs>
              <a:gs pos="100000">
                <a:srgbClr val="00CCFF">
                  <a:gamma/>
                  <a:shade val="46275"/>
                  <a:invGamma/>
                </a:srgbClr>
              </a:gs>
            </a:gsLst>
            <a:lin ang="2700000" scaled="1"/>
          </a:gradFill>
          <a:ln w="3175">
            <a:noFill/>
            <a:round/>
          </a:ln>
          <a:effectLst>
            <a:outerShdw dist="89803" dir="2700000" algn="ctr" rotWithShape="0">
              <a:srgbClr val="020202">
                <a:alpha val="50000"/>
              </a:srgbClr>
            </a:outerShdw>
          </a:effectLst>
        </p:spPr>
        <p:txBody>
          <a:bodyPr wrap="none" lIns="98956" tIns="49478" rIns="98956" bIns="49478" anchor="ctr"/>
          <a:lstStyle/>
          <a:p>
            <a:pPr>
              <a:defRPr/>
            </a:pPr>
            <a:endParaRPr lang="zh-CN" altLang="en-US"/>
          </a:p>
        </p:txBody>
      </p:sp>
      <p:sp>
        <p:nvSpPr>
          <p:cNvPr id="4" name="Oval 9"/>
          <p:cNvSpPr>
            <a:spLocks noChangeAspect="1" noChangeArrowheads="1"/>
          </p:cNvSpPr>
          <p:nvPr/>
        </p:nvSpPr>
        <p:spPr bwMode="auto">
          <a:xfrm>
            <a:off x="836617" y="907776"/>
            <a:ext cx="755594" cy="751325"/>
          </a:xfrm>
          <a:prstGeom prst="ellipse">
            <a:avLst/>
          </a:prstGeom>
          <a:gradFill rotWithShape="0">
            <a:gsLst>
              <a:gs pos="0">
                <a:srgbClr val="00CCFF">
                  <a:gamma/>
                  <a:shade val="46275"/>
                  <a:invGamma/>
                </a:srgbClr>
              </a:gs>
              <a:gs pos="100000">
                <a:srgbClr val="00CCFF"/>
              </a:gs>
            </a:gsLst>
            <a:lin ang="2700000" scaled="1"/>
          </a:gradFill>
          <a:ln w="3175">
            <a:noFill/>
            <a:round/>
          </a:ln>
          <a:effectLst/>
        </p:spPr>
        <p:txBody>
          <a:bodyPr wrap="none" lIns="91435" tIns="45718" rIns="91435" bIns="45718" anchor="ctr"/>
          <a:lstStyle/>
          <a:p>
            <a:pPr algn="ctr">
              <a:defRPr/>
            </a:pPr>
            <a:r>
              <a:rPr lang="en-US" altLang="en-AU" sz="2800" b="0">
                <a:solidFill>
                  <a:srgbClr val="FF0000"/>
                </a:solidFill>
                <a:effectLst>
                  <a:outerShdw blurRad="38100" dist="38100" dir="2700000" algn="tl">
                    <a:srgbClr val="000000"/>
                  </a:outerShdw>
                </a:effectLst>
                <a:ea typeface="宋体" panose="02010600030101010101" pitchFamily="2" charset="-122"/>
              </a:rPr>
              <a:t>5</a:t>
            </a:r>
            <a:endParaRPr lang="en-US" altLang="en-AU" sz="2800" b="0" dirty="0">
              <a:solidFill>
                <a:srgbClr val="FF0000"/>
              </a:solidFill>
              <a:effectLst>
                <a:outerShdw blurRad="38100" dist="38100" dir="2700000" algn="tl">
                  <a:srgbClr val="000000"/>
                </a:outerShdw>
              </a:effectLst>
              <a:ea typeface="宋体" panose="02010600030101010101" pitchFamily="2" charset="-122"/>
            </a:endParaRPr>
          </a:p>
        </p:txBody>
      </p:sp>
      <p:sp>
        <p:nvSpPr>
          <p:cNvPr id="5" name="TextBox 4"/>
          <p:cNvSpPr txBox="1"/>
          <p:nvPr/>
        </p:nvSpPr>
        <p:spPr>
          <a:xfrm>
            <a:off x="1928794" y="966886"/>
            <a:ext cx="2214578" cy="533288"/>
          </a:xfrm>
          <a:prstGeom prst="rect">
            <a:avLst/>
          </a:prstGeom>
          <a:noFill/>
        </p:spPr>
        <p:txBody>
          <a:bodyPr wrap="square" rtlCol="0">
            <a:spAutoFit/>
          </a:bodyPr>
          <a:lstStyle/>
          <a:p>
            <a:pPr algn="l"/>
            <a:r>
              <a:rPr lang="zh-CN" altLang="en-US" sz="2800">
                <a:solidFill>
                  <a:srgbClr val="FF0000"/>
                </a:solidFill>
                <a:latin typeface="微软雅黑" panose="020B0503020204020204" pitchFamily="34" charset="-122"/>
                <a:ea typeface="微软雅黑" panose="020B0503020204020204" pitchFamily="34" charset="-122"/>
              </a:rPr>
              <a:t>有 序 表</a:t>
            </a:r>
            <a:endParaRPr lang="zh-CN" altLang="en-US" sz="2800">
              <a:solidFill>
                <a:srgbClr val="FF0000"/>
              </a:solidFill>
              <a:latin typeface="微软雅黑" panose="020B0503020204020204" pitchFamily="34" charset="-122"/>
              <a:ea typeface="微软雅黑" panose="020B0503020204020204" pitchFamily="34" charset="-122"/>
            </a:endParaRPr>
          </a:p>
        </p:txBody>
      </p:sp>
      <p:sp>
        <p:nvSpPr>
          <p:cNvPr id="6" name="TextBox 5"/>
          <p:cNvSpPr txBox="1"/>
          <p:nvPr/>
        </p:nvSpPr>
        <p:spPr>
          <a:xfrm>
            <a:off x="1643042" y="2092479"/>
            <a:ext cx="6286544" cy="464743"/>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zh-CN" altLang="en-US" sz="22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anose="020B0503020204020204" pitchFamily="34" charset="-122"/>
                <a:ea typeface="微软雅黑" panose="020B0503020204020204" pitchFamily="34" charset="-122"/>
                <a:sym typeface="Wingdings" panose="05000000000000000000"/>
              </a:rPr>
              <a:t>  </a:t>
            </a:r>
            <a:r>
              <a:rPr lang="zh-CN" altLang="en-US" sz="22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anose="020B0503020204020204" pitchFamily="34" charset="-122"/>
                <a:ea typeface="微软雅黑" panose="020B0503020204020204" pitchFamily="34" charset="-122"/>
              </a:rPr>
              <a:t>从逻辑结构看，有序表是线性表的一个子集。</a:t>
            </a:r>
            <a:endParaRPr lang="zh-CN" altLang="en-US" sz="22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anose="020B0503020204020204" pitchFamily="34" charset="-122"/>
              <a:ea typeface="微软雅黑" panose="020B0503020204020204" pitchFamily="34" charset="-122"/>
            </a:endParaRPr>
          </a:p>
        </p:txBody>
      </p:sp>
      <p:grpSp>
        <p:nvGrpSpPr>
          <p:cNvPr id="15" name="组合 14"/>
          <p:cNvGrpSpPr/>
          <p:nvPr/>
        </p:nvGrpSpPr>
        <p:grpSpPr>
          <a:xfrm>
            <a:off x="2143108" y="2857496"/>
            <a:ext cx="4071966" cy="2638657"/>
            <a:chOff x="2143108" y="2143122"/>
            <a:chExt cx="4071966" cy="1978993"/>
          </a:xfrm>
        </p:grpSpPr>
        <p:sp>
          <p:nvSpPr>
            <p:cNvPr id="7" name="下箭头 6"/>
            <p:cNvSpPr/>
            <p:nvPr/>
          </p:nvSpPr>
          <p:spPr>
            <a:xfrm>
              <a:off x="3786182" y="2143122"/>
              <a:ext cx="214314" cy="428628"/>
            </a:xfrm>
            <a:prstGeom prst="downArrow">
              <a:avLst/>
            </a:prstGeom>
            <a:ln>
              <a:tailEnd type="stealth" w="med" len="lg"/>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solidFill>
                  <a:srgbClr val="0000FF"/>
                </a:solidFill>
              </a:endParaRPr>
            </a:p>
          </p:txBody>
        </p:sp>
        <p:sp>
          <p:nvSpPr>
            <p:cNvPr id="8" name="TextBox 7"/>
            <p:cNvSpPr txBox="1"/>
            <p:nvPr/>
          </p:nvSpPr>
          <p:spPr>
            <a:xfrm>
              <a:off x="2143108" y="2714626"/>
              <a:ext cx="4071966" cy="348557"/>
            </a:xfrm>
            <a:prstGeom prst="rect">
              <a:avLst/>
            </a:prstGeom>
            <a:noFill/>
          </p:spPr>
          <p:txBody>
            <a:bodyPr wrap="square" rtlCol="0">
              <a:spAutoFit/>
            </a:bodyPr>
            <a:lstStyle/>
            <a:p>
              <a:pPr algn="l"/>
              <a:r>
                <a:rPr lang="zh-CN" altLang="en-US" sz="2200">
                  <a:solidFill>
                    <a:srgbClr val="0000FF"/>
                  </a:solidFill>
                  <a:latin typeface="楷体" panose="02010609060101010101" pitchFamily="49" charset="-122"/>
                  <a:ea typeface="楷体" panose="02010609060101010101" pitchFamily="49" charset="-122"/>
                </a:rPr>
                <a:t>可以采用顺序表或者链表存储</a:t>
              </a:r>
              <a:endParaRPr lang="zh-CN" altLang="en-US" sz="2200">
                <a:solidFill>
                  <a:srgbClr val="0000FF"/>
                </a:solidFill>
                <a:latin typeface="楷体" panose="02010609060101010101" pitchFamily="49" charset="-122"/>
                <a:ea typeface="楷体" panose="02010609060101010101" pitchFamily="49" charset="-122"/>
              </a:endParaRPr>
            </a:p>
          </p:txBody>
        </p:sp>
        <p:sp>
          <p:nvSpPr>
            <p:cNvPr id="10" name="上箭头 9"/>
            <p:cNvSpPr/>
            <p:nvPr/>
          </p:nvSpPr>
          <p:spPr>
            <a:xfrm>
              <a:off x="3571868" y="3143254"/>
              <a:ext cx="214314" cy="357190"/>
            </a:xfrm>
            <a:prstGeom prst="upArrow">
              <a:avLst/>
            </a:prstGeom>
            <a:ln>
              <a:tailEnd type="stealth" w="med" len="lg"/>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12" name="TextBox 11"/>
            <p:cNvSpPr txBox="1"/>
            <p:nvPr/>
          </p:nvSpPr>
          <p:spPr>
            <a:xfrm>
              <a:off x="3000364" y="3629672"/>
              <a:ext cx="1199932" cy="492443"/>
            </a:xfrm>
            <a:prstGeom prst="rect">
              <a:avLst/>
            </a:prstGeom>
            <a:noFill/>
          </p:spPr>
          <p:txBody>
            <a:bodyPr wrap="square" rtlCol="0">
              <a:spAutoFit/>
            </a:bodyPr>
            <a:lstStyle/>
            <a:p>
              <a:pPr>
                <a:lnSpc>
                  <a:spcPts val="2200"/>
                </a:lnSpc>
                <a:spcBef>
                  <a:spcPts val="0"/>
                </a:spcBef>
              </a:pPr>
              <a:r>
                <a:rPr lang="zh-CN" altLang="en-US" sz="2200">
                  <a:solidFill>
                    <a:srgbClr val="0000FF"/>
                  </a:solidFill>
                  <a:latin typeface="楷体" panose="02010609060101010101" pitchFamily="49" charset="-122"/>
                  <a:ea typeface="楷体" panose="02010609060101010101" pitchFamily="49" charset="-122"/>
                </a:rPr>
                <a:t>有序</a:t>
              </a:r>
              <a:endParaRPr lang="en-US" altLang="zh-CN" sz="2200">
                <a:solidFill>
                  <a:srgbClr val="0000FF"/>
                </a:solidFill>
                <a:latin typeface="楷体" panose="02010609060101010101" pitchFamily="49" charset="-122"/>
                <a:ea typeface="楷体" panose="02010609060101010101" pitchFamily="49" charset="-122"/>
              </a:endParaRPr>
            </a:p>
            <a:p>
              <a:pPr>
                <a:lnSpc>
                  <a:spcPts val="2200"/>
                </a:lnSpc>
                <a:spcBef>
                  <a:spcPts val="0"/>
                </a:spcBef>
              </a:pPr>
              <a:r>
                <a:rPr lang="zh-CN" altLang="en-US" sz="2200">
                  <a:solidFill>
                    <a:srgbClr val="0000FF"/>
                  </a:solidFill>
                  <a:latin typeface="楷体" panose="02010609060101010101" pitchFamily="49" charset="-122"/>
                  <a:ea typeface="楷体" panose="02010609060101010101" pitchFamily="49" charset="-122"/>
                </a:rPr>
                <a:t>顺序表</a:t>
              </a:r>
              <a:endParaRPr lang="zh-CN" altLang="en-US" sz="2200"/>
            </a:p>
          </p:txBody>
        </p:sp>
        <p:sp>
          <p:nvSpPr>
            <p:cNvPr id="13" name="上箭头 12"/>
            <p:cNvSpPr/>
            <p:nvPr/>
          </p:nvSpPr>
          <p:spPr>
            <a:xfrm>
              <a:off x="4729390" y="3129606"/>
              <a:ext cx="214314" cy="357190"/>
            </a:xfrm>
            <a:prstGeom prst="upArrow">
              <a:avLst/>
            </a:prstGeom>
            <a:ln>
              <a:tailEnd type="stealth" w="med" len="lg"/>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14" name="TextBox 13"/>
            <p:cNvSpPr txBox="1"/>
            <p:nvPr/>
          </p:nvSpPr>
          <p:spPr>
            <a:xfrm>
              <a:off x="4357686" y="3629672"/>
              <a:ext cx="1285884" cy="492443"/>
            </a:xfrm>
            <a:prstGeom prst="rect">
              <a:avLst/>
            </a:prstGeom>
            <a:noFill/>
          </p:spPr>
          <p:txBody>
            <a:bodyPr wrap="square" rtlCol="0">
              <a:spAutoFit/>
            </a:bodyPr>
            <a:lstStyle/>
            <a:p>
              <a:pPr>
                <a:lnSpc>
                  <a:spcPts val="2200"/>
                </a:lnSpc>
                <a:spcBef>
                  <a:spcPts val="0"/>
                </a:spcBef>
              </a:pPr>
              <a:r>
                <a:rPr lang="zh-CN" altLang="en-US" sz="2200">
                  <a:solidFill>
                    <a:srgbClr val="0000FF"/>
                  </a:solidFill>
                  <a:latin typeface="楷体" panose="02010609060101010101" pitchFamily="49" charset="-122"/>
                  <a:ea typeface="楷体" panose="02010609060101010101" pitchFamily="49" charset="-122"/>
                </a:rPr>
                <a:t>有序</a:t>
              </a:r>
              <a:endParaRPr lang="en-US" altLang="zh-CN" sz="2200">
                <a:solidFill>
                  <a:srgbClr val="0000FF"/>
                </a:solidFill>
                <a:latin typeface="楷体" panose="02010609060101010101" pitchFamily="49" charset="-122"/>
                <a:ea typeface="楷体" panose="02010609060101010101" pitchFamily="49" charset="-122"/>
              </a:endParaRPr>
            </a:p>
            <a:p>
              <a:pPr>
                <a:lnSpc>
                  <a:spcPts val="2200"/>
                </a:lnSpc>
                <a:spcBef>
                  <a:spcPts val="0"/>
                </a:spcBef>
              </a:pPr>
              <a:r>
                <a:rPr lang="zh-CN" altLang="en-US" sz="2200">
                  <a:solidFill>
                    <a:srgbClr val="0000FF"/>
                  </a:solidFill>
                  <a:latin typeface="楷体" panose="02010609060101010101" pitchFamily="49" charset="-122"/>
                  <a:ea typeface="楷体" panose="02010609060101010101" pitchFamily="49" charset="-122"/>
                </a:rPr>
                <a:t>链表</a:t>
              </a:r>
              <a:endParaRPr lang="zh-CN" altLang="en-US" sz="220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6261" name="Group 24"/>
          <p:cNvGrpSpPr/>
          <p:nvPr/>
        </p:nvGrpSpPr>
        <p:grpSpPr>
          <a:xfrm>
            <a:off x="0" y="-26987"/>
            <a:ext cx="9144000" cy="2663825"/>
            <a:chOff x="0" y="1563"/>
            <a:chExt cx="5248" cy="948"/>
          </a:xfrm>
        </p:grpSpPr>
        <p:pic>
          <p:nvPicPr>
            <p:cNvPr id="96262" name="Picture 25" descr="2-1字母链式存储图"/>
            <p:cNvPicPr>
              <a:picLocks noChangeAspect="1"/>
            </p:cNvPicPr>
            <p:nvPr/>
          </p:nvPicPr>
          <p:blipFill>
            <a:blip r:embed="rId1"/>
            <a:srcRect r="29062"/>
            <a:stretch>
              <a:fillRect/>
            </a:stretch>
          </p:blipFill>
          <p:spPr>
            <a:xfrm>
              <a:off x="0" y="1563"/>
              <a:ext cx="5248" cy="948"/>
            </a:xfrm>
            <a:prstGeom prst="rect">
              <a:avLst/>
            </a:prstGeom>
            <a:noFill/>
            <a:ln w="9525">
              <a:noFill/>
            </a:ln>
          </p:spPr>
        </p:pic>
        <p:sp>
          <p:nvSpPr>
            <p:cNvPr id="96263" name="Line 26"/>
            <p:cNvSpPr/>
            <p:nvPr/>
          </p:nvSpPr>
          <p:spPr>
            <a:xfrm>
              <a:off x="3321" y="1805"/>
              <a:ext cx="0" cy="259"/>
            </a:xfrm>
            <a:prstGeom prst="line">
              <a:avLst/>
            </a:prstGeom>
            <a:ln w="9525" cap="flat" cmpd="sng">
              <a:solidFill>
                <a:srgbClr val="000000"/>
              </a:solidFill>
              <a:prstDash val="solid"/>
              <a:headEnd type="none" w="med" len="med"/>
              <a:tailEnd type="none" w="med" len="med"/>
            </a:ln>
          </p:spPr>
        </p:sp>
        <p:sp>
          <p:nvSpPr>
            <p:cNvPr id="96264" name="Line 27"/>
            <p:cNvSpPr/>
            <p:nvPr/>
          </p:nvSpPr>
          <p:spPr>
            <a:xfrm>
              <a:off x="4443" y="1805"/>
              <a:ext cx="0" cy="259"/>
            </a:xfrm>
            <a:prstGeom prst="line">
              <a:avLst/>
            </a:prstGeom>
            <a:ln w="9525" cap="flat" cmpd="sng">
              <a:solidFill>
                <a:srgbClr val="000000"/>
              </a:solidFill>
              <a:prstDash val="solid"/>
              <a:headEnd type="none" w="med" len="med"/>
              <a:tailEnd type="none" w="med" len="med"/>
            </a:ln>
          </p:spPr>
        </p:sp>
        <p:sp>
          <p:nvSpPr>
            <p:cNvPr id="96265" name="Line 28"/>
            <p:cNvSpPr/>
            <p:nvPr/>
          </p:nvSpPr>
          <p:spPr>
            <a:xfrm>
              <a:off x="1191" y="1795"/>
              <a:ext cx="0" cy="259"/>
            </a:xfrm>
            <a:prstGeom prst="line">
              <a:avLst/>
            </a:prstGeom>
            <a:ln w="9525" cap="flat" cmpd="sng">
              <a:solidFill>
                <a:srgbClr val="000000"/>
              </a:solidFill>
              <a:prstDash val="solid"/>
              <a:headEnd type="none" w="med" len="med"/>
              <a:tailEnd type="none" w="med" len="med"/>
            </a:ln>
          </p:spPr>
        </p:sp>
        <p:sp>
          <p:nvSpPr>
            <p:cNvPr id="96266" name="AutoShape 29"/>
            <p:cNvSpPr/>
            <p:nvPr/>
          </p:nvSpPr>
          <p:spPr>
            <a:xfrm>
              <a:off x="4646" y="2064"/>
              <a:ext cx="212" cy="278"/>
            </a:xfrm>
            <a:prstGeom prst="downArrow">
              <a:avLst>
                <a:gd name="adj1" fmla="val 50000"/>
                <a:gd name="adj2" fmla="val 32783"/>
              </a:avLst>
            </a:prstGeom>
            <a:solidFill>
              <a:schemeClr val="accent1"/>
            </a:solidFill>
            <a:ln w="9525" cap="flat" cmpd="sng">
              <a:solidFill>
                <a:schemeClr val="tx1"/>
              </a:solidFill>
              <a:prstDash val="solid"/>
              <a:miter/>
              <a:headEnd type="none" w="med" len="med"/>
              <a:tailEnd type="none" w="med" len="med"/>
            </a:ln>
          </p:spPr>
          <p:txBody>
            <a:bodyPr wrap="none" anchor="ctr"/>
            <a:lstStyle/>
            <a:p>
              <a:pPr eaLnBrk="0" hangingPunct="0">
                <a:spcBef>
                  <a:spcPct val="20000"/>
                </a:spcBef>
              </a:pPr>
              <a:endParaRPr lang="zh-CN" altLang="en-US" dirty="0">
                <a:latin typeface="Times New Roman" panose="02020603050405020304" pitchFamily="18" charset="0"/>
                <a:ea typeface="仿宋_GB2312"/>
              </a:endParaRPr>
            </a:p>
          </p:txBody>
        </p:sp>
      </p:grpSp>
      <p:sp>
        <p:nvSpPr>
          <p:cNvPr id="3" name="Text Box 2"/>
          <p:cNvSpPr txBox="1">
            <a:spLocks noChangeArrowheads="1"/>
          </p:cNvSpPr>
          <p:nvPr/>
        </p:nvSpPr>
        <p:spPr bwMode="auto">
          <a:xfrm>
            <a:off x="367003" y="2858754"/>
            <a:ext cx="8229600" cy="1140460"/>
          </a:xfrm>
          <a:prstGeom prst="rect">
            <a:avLst/>
          </a:prstGeom>
          <a:noFill/>
          <a:ln w="9525">
            <a:noFill/>
            <a:miter lim="800000"/>
          </a:ln>
          <a:effectLst/>
        </p:spPr>
        <p:txBody>
          <a:bodyPr>
            <a:spAutoFit/>
          </a:bodyPr>
          <a:lstStyle/>
          <a:p>
            <a:pPr algn="just">
              <a:lnSpc>
                <a:spcPct val="130000"/>
              </a:lnSpc>
              <a:spcBef>
                <a:spcPct val="50000"/>
              </a:spcBef>
            </a:pPr>
            <a:r>
              <a:rPr kumimoji="1" lang="zh-CN" altLang="en-US" sz="2200">
                <a:latin typeface="Consolas" panose="020B0609020204030204" pitchFamily="49" charset="0"/>
                <a:ea typeface="楷体" panose="02010609060101010101" pitchFamily="49" charset="-122"/>
                <a:cs typeface="Consolas" panose="020B0609020204030204" pitchFamily="49" charset="0"/>
              </a:rPr>
              <a:t>如何输出第一个元素的值？</a:t>
            </a:r>
            <a:endParaRPr kumimoji="1" lang="zh-CN" altLang="en-US" sz="2200">
              <a:latin typeface="Consolas" panose="020B0609020204030204" pitchFamily="49" charset="0"/>
              <a:ea typeface="楷体" panose="02010609060101010101" pitchFamily="49" charset="-122"/>
              <a:cs typeface="Consolas" panose="020B0609020204030204" pitchFamily="49" charset="0"/>
            </a:endParaRPr>
          </a:p>
          <a:p>
            <a:pPr algn="just">
              <a:lnSpc>
                <a:spcPct val="130000"/>
              </a:lnSpc>
              <a:spcBef>
                <a:spcPct val="50000"/>
              </a:spcBef>
            </a:pPr>
            <a:r>
              <a:rPr kumimoji="1" lang="en-US" altLang="zh-CN" sz="2200">
                <a:solidFill>
                  <a:schemeClr val="tx1"/>
                </a:solidFill>
                <a:latin typeface="Consolas" panose="020B0609020204030204" pitchFamily="49" charset="0"/>
                <a:ea typeface="楷体" panose="02010609060101010101" pitchFamily="49" charset="-122"/>
                <a:cs typeface="Consolas" panose="020B0609020204030204" pitchFamily="49" charset="0"/>
                <a:sym typeface="+mn-ea"/>
              </a:rPr>
              <a:t>printf(“%c”, ?);</a:t>
            </a:r>
            <a:r>
              <a:rPr kumimoji="1" lang="zh-CN" altLang="en-US" sz="2200">
                <a:solidFill>
                  <a:schemeClr val="tx1"/>
                </a:solidFill>
                <a:latin typeface="Consolas" panose="020B0609020204030204" pitchFamily="49" charset="0"/>
                <a:ea typeface="楷体" panose="02010609060101010101" pitchFamily="49" charset="-122"/>
                <a:cs typeface="Consolas" panose="020B0609020204030204" pitchFamily="49" charset="0"/>
                <a:sym typeface="+mn-ea"/>
              </a:rPr>
              <a:t>  </a:t>
            </a:r>
            <a:r>
              <a:rPr kumimoji="1" lang="zh-CN" altLang="en-US" sz="2200">
                <a:latin typeface="Consolas" panose="020B0609020204030204" pitchFamily="49" charset="0"/>
                <a:ea typeface="楷体" panose="02010609060101010101" pitchFamily="49" charset="-122"/>
                <a:cs typeface="Consolas" panose="020B0609020204030204" pitchFamily="49" charset="0"/>
              </a:rPr>
              <a:t> </a:t>
            </a:r>
            <a:endParaRPr kumimoji="1" lang="zh-CN" altLang="en-US" sz="2200" dirty="0">
              <a:latin typeface="Consolas" panose="020B0609020204030204" pitchFamily="49" charset="0"/>
              <a:ea typeface="楷体" panose="02010609060101010101" pitchFamily="49" charset="-122"/>
              <a:cs typeface="Consolas" panose="020B0609020204030204" pitchFamily="49" charset="0"/>
            </a:endParaRPr>
          </a:p>
        </p:txBody>
      </p:sp>
      <p:sp>
        <p:nvSpPr>
          <p:cNvPr id="5" name="Text Box 2"/>
          <p:cNvSpPr txBox="1">
            <a:spLocks noChangeArrowheads="1"/>
          </p:cNvSpPr>
          <p:nvPr/>
        </p:nvSpPr>
        <p:spPr bwMode="auto">
          <a:xfrm>
            <a:off x="367003" y="3468354"/>
            <a:ext cx="8229600" cy="530860"/>
          </a:xfrm>
          <a:prstGeom prst="rect">
            <a:avLst/>
          </a:prstGeom>
          <a:noFill/>
          <a:ln w="9525">
            <a:noFill/>
            <a:miter lim="800000"/>
          </a:ln>
          <a:effectLst/>
        </p:spPr>
        <p:txBody>
          <a:bodyPr>
            <a:spAutoFit/>
          </a:bodyPr>
          <a:lstStyle/>
          <a:p>
            <a:pPr algn="just">
              <a:lnSpc>
                <a:spcPct val="130000"/>
              </a:lnSpc>
              <a:spcBef>
                <a:spcPct val="50000"/>
              </a:spcBef>
            </a:pPr>
            <a:r>
              <a:rPr kumimoji="1" lang="en-US" altLang="zh-CN" sz="2200">
                <a:solidFill>
                  <a:srgbClr val="FF0000"/>
                </a:solidFill>
                <a:latin typeface="Consolas" panose="020B0609020204030204" pitchFamily="49" charset="0"/>
                <a:ea typeface="楷体" panose="02010609060101010101" pitchFamily="49" charset="-122"/>
                <a:cs typeface="Consolas" panose="020B0609020204030204" pitchFamily="49" charset="0"/>
                <a:sym typeface="+mn-ea"/>
              </a:rPr>
              <a:t>printf(“%c”, head-&gt;next-&gt;data);</a:t>
            </a:r>
            <a:r>
              <a:rPr kumimoji="1" lang="zh-CN" altLang="en-US" sz="2200">
                <a:solidFill>
                  <a:srgbClr val="FF0000"/>
                </a:solidFill>
                <a:latin typeface="Consolas" panose="020B0609020204030204" pitchFamily="49" charset="0"/>
                <a:ea typeface="楷体" panose="02010609060101010101" pitchFamily="49" charset="-122"/>
                <a:cs typeface="Consolas" panose="020B0609020204030204" pitchFamily="49" charset="0"/>
                <a:sym typeface="+mn-ea"/>
              </a:rPr>
              <a:t> </a:t>
            </a:r>
            <a:endParaRPr kumimoji="1" lang="zh-CN" altLang="en-US" sz="2200" dirty="0">
              <a:solidFill>
                <a:srgbClr val="FF0000"/>
              </a:solidFill>
              <a:latin typeface="Consolas" panose="020B0609020204030204" pitchFamily="49" charset="0"/>
              <a:ea typeface="楷体" panose="02010609060101010101" pitchFamily="49" charset="-122"/>
              <a:cs typeface="Consolas" panose="020B0609020204030204" pitchFamily="49"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nodeType="clickEffect">
                                  <p:stCondLst>
                                    <p:cond delay="0"/>
                                  </p:stCondLst>
                                  <p:childTnLst>
                                    <p:animEffect transition="out" filter="fade">
                                      <p:cBhvr>
                                        <p:cTn id="14" dur="500"/>
                                        <p:tgtEl>
                                          <p:spTgt spid="3">
                                            <p:txEl>
                                              <p:pRg st="1" end="1"/>
                                            </p:txEl>
                                          </p:spTgt>
                                        </p:tgtEl>
                                      </p:cBhvr>
                                    </p:animEffect>
                                    <p:set>
                                      <p:cBhvr>
                                        <p:cTn id="15" dur="1" fill="hold">
                                          <p:stCondLst>
                                            <p:cond delay="499"/>
                                          </p:stCondLst>
                                        </p:cTn>
                                        <p:tgtEl>
                                          <p:spTgt spid="3">
                                            <p:txEl>
                                              <p:pRg st="1" end="1"/>
                                            </p:txEl>
                                          </p:spTgt>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00034" y="605315"/>
            <a:ext cx="7286676" cy="495502"/>
          </a:xfrm>
          <a:prstGeom prst="rect">
            <a:avLst/>
          </a:prstGeom>
          <a:noFill/>
          <a:ln>
            <a:noFill/>
          </a:ln>
        </p:spPr>
        <p:style>
          <a:lnRef idx="1">
            <a:schemeClr val="accent6"/>
          </a:lnRef>
          <a:fillRef idx="2">
            <a:schemeClr val="accent6"/>
          </a:fillRef>
          <a:effectRef idx="1">
            <a:schemeClr val="accent6"/>
          </a:effectRef>
          <a:fontRef idx="minor">
            <a:schemeClr val="dk1"/>
          </a:fontRef>
        </p:style>
        <p:txBody>
          <a:bodyPr wrap="square" tIns="72000" bIns="72000"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zh-CN" altLang="en-US" sz="22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anose="020B0609020204030204" pitchFamily="49" charset="0"/>
                <a:ea typeface="微软雅黑" panose="020B0503020204020204" pitchFamily="34" charset="-122"/>
                <a:cs typeface="Consolas" panose="020B0609020204030204" pitchFamily="49" charset="0"/>
                <a:sym typeface="Wingdings" panose="05000000000000000000"/>
              </a:rPr>
              <a:t> </a:t>
            </a:r>
            <a:r>
              <a:rPr lang="zh-CN" altLang="en-US" sz="22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anose="020B0609020204030204" pitchFamily="49" charset="0"/>
                <a:ea typeface="微软雅黑" panose="020B0503020204020204" pitchFamily="34" charset="-122"/>
                <a:cs typeface="Consolas" panose="020B0609020204030204" pitchFamily="49" charset="0"/>
              </a:rPr>
              <a:t>利用有序表的有序特性可以提高相关算法的效率</a:t>
            </a:r>
            <a:endParaRPr lang="zh-CN" altLang="en-US" sz="22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anose="020B0609020204030204" pitchFamily="49" charset="0"/>
              <a:ea typeface="微软雅黑" panose="020B0503020204020204" pitchFamily="34" charset="-122"/>
              <a:cs typeface="Consolas" panose="020B0609020204030204" pitchFamily="49" charset="0"/>
            </a:endParaRPr>
          </a:p>
        </p:txBody>
      </p:sp>
      <p:sp>
        <p:nvSpPr>
          <p:cNvPr id="4" name="TextBox 3"/>
          <p:cNvSpPr txBox="1"/>
          <p:nvPr/>
        </p:nvSpPr>
        <p:spPr>
          <a:xfrm>
            <a:off x="1142976" y="1557821"/>
            <a:ext cx="7215238" cy="873188"/>
          </a:xfrm>
          <a:prstGeom prst="rect">
            <a:avLst/>
          </a:prstGeom>
          <a:noFill/>
        </p:spPr>
        <p:txBody>
          <a:bodyPr wrap="square" rtlCol="0">
            <a:spAutoFit/>
          </a:bodyPr>
          <a:lstStyle/>
          <a:p>
            <a:pPr algn="l">
              <a:lnSpc>
                <a:spcPts val="3200"/>
              </a:lnSpc>
              <a:spcBef>
                <a:spcPts val="0"/>
              </a:spcBef>
            </a:pPr>
            <a:r>
              <a:rPr lang="zh-CN" altLang="en-US" sz="2200">
                <a:solidFill>
                  <a:srgbClr val="0000FF"/>
                </a:solidFill>
                <a:latin typeface="Consolas" panose="020B0609020204030204" pitchFamily="49" charset="0"/>
                <a:ea typeface="楷体" panose="02010609060101010101" pitchFamily="49" charset="-122"/>
                <a:cs typeface="Consolas" panose="020B0609020204030204" pitchFamily="49" charset="0"/>
              </a:rPr>
              <a:t>假设一个</a:t>
            </a:r>
            <a:r>
              <a:rPr lang="zh-CN" altLang="en-US" sz="2200">
                <a:solidFill>
                  <a:srgbClr val="FF00FF"/>
                </a:solidFill>
                <a:latin typeface="Consolas" panose="020B0609020204030204" pitchFamily="49" charset="0"/>
                <a:ea typeface="楷体" panose="02010609060101010101" pitchFamily="49" charset="-122"/>
                <a:cs typeface="Consolas" panose="020B0609020204030204" pitchFamily="49" charset="0"/>
              </a:rPr>
              <a:t>有序表</a:t>
            </a:r>
            <a:r>
              <a:rPr lang="zh-CN" altLang="en-US" sz="2200">
                <a:solidFill>
                  <a:srgbClr val="0000FF"/>
                </a:solidFill>
                <a:latin typeface="Consolas" panose="020B0609020204030204" pitchFamily="49" charset="0"/>
                <a:ea typeface="楷体" panose="02010609060101010101" pitchFamily="49" charset="-122"/>
                <a:cs typeface="Consolas" panose="020B0609020204030204" pitchFamily="49" charset="0"/>
              </a:rPr>
              <a:t>采用</a:t>
            </a:r>
            <a:r>
              <a:rPr lang="zh-CN" altLang="en-US" sz="2200">
                <a:solidFill>
                  <a:srgbClr val="FF00FF"/>
                </a:solidFill>
                <a:latin typeface="Consolas" panose="020B0609020204030204" pitchFamily="49" charset="0"/>
                <a:ea typeface="楷体" panose="02010609060101010101" pitchFamily="49" charset="-122"/>
                <a:cs typeface="Consolas" panose="020B0609020204030204" pitchFamily="49" charset="0"/>
              </a:rPr>
              <a:t>顺序表</a:t>
            </a:r>
            <a:r>
              <a:rPr lang="zh-CN" altLang="en-US" sz="2200">
                <a:solidFill>
                  <a:srgbClr val="0000FF"/>
                </a:solidFill>
                <a:latin typeface="Consolas" panose="020B0609020204030204" pitchFamily="49" charset="0"/>
                <a:ea typeface="楷体" panose="02010609060101010101" pitchFamily="49" charset="-122"/>
                <a:cs typeface="Consolas" panose="020B0609020204030204" pitchFamily="49" charset="0"/>
              </a:rPr>
              <a:t>存储。设计一个高效算法删除重复的元素。</a:t>
            </a:r>
            <a:endParaRPr lang="en-US" altLang="zh-CN" sz="22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grpSp>
        <p:nvGrpSpPr>
          <p:cNvPr id="10" name="组合 9"/>
          <p:cNvGrpSpPr/>
          <p:nvPr/>
        </p:nvGrpSpPr>
        <p:grpSpPr>
          <a:xfrm>
            <a:off x="1928794" y="3081831"/>
            <a:ext cx="3857652" cy="1677481"/>
            <a:chOff x="2214546" y="2214560"/>
            <a:chExt cx="3857652" cy="1258111"/>
          </a:xfrm>
        </p:grpSpPr>
        <p:sp>
          <p:nvSpPr>
            <p:cNvPr id="6" name="TextBox 5"/>
            <p:cNvSpPr txBox="1"/>
            <p:nvPr/>
          </p:nvSpPr>
          <p:spPr>
            <a:xfrm>
              <a:off x="2214546" y="2214560"/>
              <a:ext cx="3857652" cy="329417"/>
            </a:xfrm>
            <a:prstGeom prst="rect">
              <a:avLst/>
            </a:prstGeom>
            <a:noFill/>
          </p:spPr>
          <p:txBody>
            <a:bodyPr wrap="square" rtlCol="0">
              <a:spAutoFit/>
            </a:bodyPr>
            <a:lstStyle/>
            <a:p>
              <a:pPr algn="l"/>
              <a:r>
                <a:rPr lang="zh-CN" altLang="en-US" sz="2200">
                  <a:solidFill>
                    <a:srgbClr val="0000FF"/>
                  </a:solidFill>
                  <a:latin typeface="Consolas" panose="020B0609020204030204" pitchFamily="49" charset="0"/>
                  <a:ea typeface="楷体" panose="02010609060101010101" pitchFamily="49" charset="-122"/>
                  <a:cs typeface="Consolas" panose="020B0609020204030204" pitchFamily="49" charset="0"/>
                </a:rPr>
                <a:t>例如：</a:t>
              </a:r>
              <a:r>
                <a:rPr lang="en-US" altLang="zh-CN" sz="2200">
                  <a:solidFill>
                    <a:srgbClr val="0000FF"/>
                  </a:solidFill>
                  <a:latin typeface="Consolas" panose="020B0609020204030204" pitchFamily="49" charset="0"/>
                  <a:ea typeface="楷体" panose="02010609060101010101" pitchFamily="49" charset="-122"/>
                  <a:cs typeface="Consolas" panose="020B0609020204030204" pitchFamily="49" charset="0"/>
                </a:rPr>
                <a:t>L=(1</a:t>
              </a:r>
              <a:r>
                <a:rPr lang="zh-CN" altLang="en-US" sz="22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20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en-US" sz="22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20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en-US" sz="22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20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en-US" sz="22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20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en-US" sz="22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200">
                  <a:solidFill>
                    <a:srgbClr val="0000FF"/>
                  </a:solidFill>
                  <a:latin typeface="Consolas" panose="020B0609020204030204" pitchFamily="49" charset="0"/>
                  <a:ea typeface="楷体" panose="02010609060101010101" pitchFamily="49" charset="-122"/>
                  <a:cs typeface="Consolas" panose="020B0609020204030204" pitchFamily="49" charset="0"/>
                </a:rPr>
                <a:t>3) </a:t>
              </a:r>
              <a:endParaRPr lang="zh-CN" altLang="en-US" sz="22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7" name="TextBox 6"/>
            <p:cNvSpPr txBox="1"/>
            <p:nvPr/>
          </p:nvSpPr>
          <p:spPr>
            <a:xfrm>
              <a:off x="3286116" y="3143254"/>
              <a:ext cx="1714512" cy="329417"/>
            </a:xfrm>
            <a:prstGeom prst="rect">
              <a:avLst/>
            </a:prstGeom>
            <a:noFill/>
          </p:spPr>
          <p:txBody>
            <a:bodyPr wrap="square" rtlCol="0">
              <a:spAutoFit/>
            </a:bodyPr>
            <a:lstStyle/>
            <a:p>
              <a:pPr algn="l"/>
              <a:r>
                <a:rPr lang="en-US" altLang="zh-CN" sz="2200">
                  <a:solidFill>
                    <a:srgbClr val="0000FF"/>
                  </a:solidFill>
                  <a:latin typeface="Consolas" panose="020B0609020204030204" pitchFamily="49" charset="0"/>
                  <a:cs typeface="Consolas" panose="020B0609020204030204" pitchFamily="49" charset="0"/>
                </a:rPr>
                <a:t>L=(1</a:t>
              </a:r>
              <a:r>
                <a:rPr lang="zh-CN" altLang="en-US" sz="2200">
                  <a:solidFill>
                    <a:srgbClr val="0000FF"/>
                  </a:solidFill>
                  <a:latin typeface="Consolas" panose="020B0609020204030204" pitchFamily="49" charset="0"/>
                  <a:cs typeface="Consolas" panose="020B0609020204030204" pitchFamily="49" charset="0"/>
                </a:rPr>
                <a:t>，</a:t>
              </a:r>
              <a:r>
                <a:rPr lang="en-US" altLang="zh-CN" sz="2200">
                  <a:solidFill>
                    <a:srgbClr val="0000FF"/>
                  </a:solidFill>
                  <a:latin typeface="Consolas" panose="020B0609020204030204" pitchFamily="49" charset="0"/>
                  <a:cs typeface="Consolas" panose="020B0609020204030204" pitchFamily="49" charset="0"/>
                </a:rPr>
                <a:t>2</a:t>
              </a:r>
              <a:r>
                <a:rPr lang="zh-CN" altLang="en-US" sz="2200">
                  <a:solidFill>
                    <a:srgbClr val="0000FF"/>
                  </a:solidFill>
                  <a:latin typeface="Consolas" panose="020B0609020204030204" pitchFamily="49" charset="0"/>
                  <a:cs typeface="Consolas" panose="020B0609020204030204" pitchFamily="49" charset="0"/>
                </a:rPr>
                <a:t>，</a:t>
              </a:r>
              <a:r>
                <a:rPr lang="en-US" altLang="zh-CN" sz="2200">
                  <a:solidFill>
                    <a:srgbClr val="0000FF"/>
                  </a:solidFill>
                  <a:latin typeface="Consolas" panose="020B0609020204030204" pitchFamily="49" charset="0"/>
                  <a:cs typeface="Consolas" panose="020B0609020204030204" pitchFamily="49" charset="0"/>
                </a:rPr>
                <a:t>3)</a:t>
              </a:r>
              <a:endParaRPr lang="zh-CN" altLang="en-US" sz="2200">
                <a:solidFill>
                  <a:srgbClr val="0000FF"/>
                </a:solidFill>
                <a:latin typeface="Consolas" panose="020B0609020204030204" pitchFamily="49" charset="0"/>
                <a:cs typeface="Consolas" panose="020B0609020204030204" pitchFamily="49" charset="0"/>
              </a:endParaRPr>
            </a:p>
          </p:txBody>
        </p:sp>
        <p:sp>
          <p:nvSpPr>
            <p:cNvPr id="8" name="下箭头 7"/>
            <p:cNvSpPr/>
            <p:nvPr/>
          </p:nvSpPr>
          <p:spPr>
            <a:xfrm>
              <a:off x="4071934" y="2714626"/>
              <a:ext cx="142876" cy="357190"/>
            </a:xfrm>
            <a:prstGeom prst="downArrow">
              <a:avLst/>
            </a:prstGeom>
            <a:ln>
              <a:tailEnd type="stealth" w="med" len="lg"/>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sp>
          <p:nvSpPr>
            <p:cNvPr id="9" name="TextBox 8"/>
            <p:cNvSpPr txBox="1"/>
            <p:nvPr/>
          </p:nvSpPr>
          <p:spPr>
            <a:xfrm>
              <a:off x="4214810" y="2714627"/>
              <a:ext cx="1214446" cy="329417"/>
            </a:xfrm>
            <a:prstGeom prst="rect">
              <a:avLst/>
            </a:prstGeom>
            <a:noFill/>
          </p:spPr>
          <p:txBody>
            <a:bodyPr wrap="square" rtlCol="0">
              <a:spAutoFit/>
            </a:bodyPr>
            <a:lstStyle/>
            <a:p>
              <a:pPr algn="l"/>
              <a:r>
                <a:rPr lang="zh-CN" altLang="en-US" sz="2200">
                  <a:solidFill>
                    <a:srgbClr val="0000FF"/>
                  </a:solidFill>
                  <a:latin typeface="Consolas" panose="020B0609020204030204" pitchFamily="49" charset="0"/>
                  <a:ea typeface="楷体" panose="02010609060101010101" pitchFamily="49" charset="-122"/>
                  <a:cs typeface="Consolas" panose="020B0609020204030204" pitchFamily="49" charset="0"/>
                </a:rPr>
                <a:t>本算法</a:t>
              </a:r>
              <a:endParaRPr lang="zh-CN" altLang="en-US" sz="22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grpSp>
      <p:pic>
        <p:nvPicPr>
          <p:cNvPr id="11" name="Picture 2"/>
          <p:cNvPicPr>
            <a:picLocks noChangeAspect="1" noChangeArrowheads="1"/>
          </p:cNvPicPr>
          <p:nvPr/>
        </p:nvPicPr>
        <p:blipFill>
          <a:blip r:embed="rId1" cstate="print"/>
          <a:srcRect/>
          <a:stretch>
            <a:fillRect/>
          </a:stretch>
        </p:blipFill>
        <p:spPr bwMode="auto">
          <a:xfrm>
            <a:off x="357158" y="1694071"/>
            <a:ext cx="785818" cy="1006759"/>
          </a:xfrm>
          <a:prstGeom prst="rect">
            <a:avLst/>
          </a:prstGeom>
          <a:ln>
            <a:noFill/>
          </a:ln>
          <a:effectLst>
            <a:softEdge rad="112500"/>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11" name="Rectangle 7"/>
          <p:cNvSpPr>
            <a:spLocks noChangeArrowheads="1"/>
          </p:cNvSpPr>
          <p:nvPr/>
        </p:nvSpPr>
        <p:spPr bwMode="auto">
          <a:xfrm>
            <a:off x="1" y="1000108"/>
            <a:ext cx="184730" cy="498598"/>
          </a:xfrm>
          <a:prstGeom prst="rect">
            <a:avLst/>
          </a:prstGeom>
          <a:noFill/>
          <a:ln w="9525" algn="ctr">
            <a:noFill/>
            <a:miter lim="800000"/>
          </a:ln>
          <a:effectLst/>
        </p:spPr>
        <p:txBody>
          <a:bodyPr wrap="none" anchor="ctr">
            <a:spAutoFit/>
          </a:bodyPr>
          <a:lstStyle/>
          <a:p>
            <a:endParaRPr lang="zh-CN" altLang="en-US"/>
          </a:p>
        </p:txBody>
      </p:sp>
      <p:sp>
        <p:nvSpPr>
          <p:cNvPr id="200714" name="Rectangle 10"/>
          <p:cNvSpPr>
            <a:spLocks noChangeArrowheads="1"/>
          </p:cNvSpPr>
          <p:nvPr/>
        </p:nvSpPr>
        <p:spPr bwMode="auto">
          <a:xfrm>
            <a:off x="1" y="1000108"/>
            <a:ext cx="184730" cy="498598"/>
          </a:xfrm>
          <a:prstGeom prst="rect">
            <a:avLst/>
          </a:prstGeom>
          <a:noFill/>
          <a:ln w="9525" algn="ctr">
            <a:noFill/>
            <a:miter lim="800000"/>
          </a:ln>
          <a:effectLst/>
        </p:spPr>
        <p:txBody>
          <a:bodyPr wrap="none" anchor="ctr">
            <a:spAutoFit/>
          </a:bodyPr>
          <a:lstStyle/>
          <a:p>
            <a:endParaRPr lang="zh-CN" altLang="en-US"/>
          </a:p>
        </p:txBody>
      </p:sp>
      <p:sp>
        <p:nvSpPr>
          <p:cNvPr id="200716" name="Rectangle 12"/>
          <p:cNvSpPr>
            <a:spLocks noChangeArrowheads="1"/>
          </p:cNvSpPr>
          <p:nvPr/>
        </p:nvSpPr>
        <p:spPr bwMode="auto">
          <a:xfrm>
            <a:off x="1" y="1000108"/>
            <a:ext cx="184730" cy="498598"/>
          </a:xfrm>
          <a:prstGeom prst="rect">
            <a:avLst/>
          </a:prstGeom>
          <a:noFill/>
          <a:ln w="9525" algn="ctr">
            <a:noFill/>
            <a:miter lim="800000"/>
          </a:ln>
          <a:effectLst/>
        </p:spPr>
        <p:txBody>
          <a:bodyPr wrap="none" anchor="ctr">
            <a:spAutoFit/>
          </a:bodyPr>
          <a:lstStyle/>
          <a:p>
            <a:endParaRPr lang="zh-CN" altLang="en-US"/>
          </a:p>
        </p:txBody>
      </p:sp>
      <p:sp>
        <p:nvSpPr>
          <p:cNvPr id="5" name="TextBox 4"/>
          <p:cNvSpPr txBox="1"/>
          <p:nvPr/>
        </p:nvSpPr>
        <p:spPr>
          <a:xfrm>
            <a:off x="428596" y="377967"/>
            <a:ext cx="8001056" cy="566309"/>
          </a:xfrm>
          <a:prstGeom prst="rect">
            <a:avLst/>
          </a:prstGeom>
          <a:noFill/>
        </p:spPr>
        <p:txBody>
          <a:bodyPr wrap="square" rtlCol="0">
            <a:spAutoFit/>
          </a:bodyPr>
          <a:lstStyle/>
          <a:p>
            <a:pPr algn="l">
              <a:spcBef>
                <a:spcPts val="0"/>
              </a:spcBef>
            </a:pPr>
            <a:r>
              <a:rPr lang="zh-CN" altLang="en-US" sz="2800">
                <a:solidFill>
                  <a:srgbClr val="FF0000"/>
                </a:solidFill>
                <a:latin typeface="黑体" panose="02010609060101010101" pitchFamily="49" charset="-122"/>
                <a:ea typeface="黑体" panose="02010609060101010101" pitchFamily="49" charset="-122"/>
                <a:cs typeface="Times New Roman" panose="02020603050405020304" pitchFamily="18" charset="0"/>
              </a:rPr>
              <a:t>解：</a:t>
            </a:r>
            <a:r>
              <a:rPr lang="zh-CN" altLang="en-US" sz="2200">
                <a:solidFill>
                  <a:srgbClr val="0000FF"/>
                </a:solidFill>
                <a:latin typeface="楷体" panose="02010609060101010101" pitchFamily="49" charset="-122"/>
                <a:ea typeface="楷体" panose="02010609060101010101" pitchFamily="49" charset="-122"/>
                <a:cs typeface="Times New Roman" panose="02020603050405020304" pitchFamily="18" charset="0"/>
              </a:rPr>
              <a:t>利用前面介绍过的删除所有值为</a:t>
            </a:r>
            <a:r>
              <a:rPr lang="en-US" altLang="zh-CN" sz="2200" i="1">
                <a:solidFill>
                  <a:srgbClr val="0000FF"/>
                </a:solidFill>
                <a:ea typeface="楷体" panose="02010609060101010101" pitchFamily="49" charset="-122"/>
                <a:cs typeface="Times New Roman" panose="02020603050405020304" pitchFamily="18" charset="0"/>
              </a:rPr>
              <a:t>x</a:t>
            </a:r>
            <a:r>
              <a:rPr lang="zh-CN" altLang="en-US" sz="2200">
                <a:solidFill>
                  <a:srgbClr val="0000FF"/>
                </a:solidFill>
                <a:latin typeface="楷体" panose="02010609060101010101" pitchFamily="49" charset="-122"/>
                <a:ea typeface="楷体" panose="02010609060101010101" pitchFamily="49" charset="-122"/>
                <a:cs typeface="Times New Roman" panose="02020603050405020304" pitchFamily="18" charset="0"/>
              </a:rPr>
              <a:t>的元素的算法思路：</a:t>
            </a:r>
            <a:endParaRPr lang="zh-CN" altLang="en-US" sz="2200">
              <a:ea typeface="楷体" panose="02010609060101010101" pitchFamily="49" charset="-122"/>
              <a:cs typeface="Times New Roman" panose="02020603050405020304" pitchFamily="18" charset="0"/>
            </a:endParaRPr>
          </a:p>
        </p:txBody>
      </p:sp>
      <p:grpSp>
        <p:nvGrpSpPr>
          <p:cNvPr id="11" name="组合 10"/>
          <p:cNvGrpSpPr/>
          <p:nvPr/>
        </p:nvGrpSpPr>
        <p:grpSpPr>
          <a:xfrm>
            <a:off x="642910" y="1148253"/>
            <a:ext cx="8143932" cy="3566631"/>
            <a:chOff x="642910" y="861189"/>
            <a:chExt cx="8143932" cy="2674973"/>
          </a:xfrm>
        </p:grpSpPr>
        <p:sp>
          <p:nvSpPr>
            <p:cNvPr id="8" name="TextBox 7"/>
            <p:cNvSpPr txBox="1"/>
            <p:nvPr/>
          </p:nvSpPr>
          <p:spPr>
            <a:xfrm>
              <a:off x="642910" y="861189"/>
              <a:ext cx="5786478" cy="2436223"/>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3"/>
            </a:lnRef>
            <a:fillRef idx="2">
              <a:schemeClr val="accent3"/>
            </a:fillRef>
            <a:effectRef idx="1">
              <a:schemeClr val="accent3"/>
            </a:effectRef>
            <a:fontRef idx="minor">
              <a:schemeClr val="dk1"/>
            </a:fontRef>
          </p:style>
          <p:txBody>
            <a:bodyPr wrap="square" lIns="144000" tIns="108000" bIns="108000" rtlCol="0">
              <a:spAutoFit/>
            </a:bodyPr>
            <a:lstStyle/>
            <a:p>
              <a:pPr algn="l">
                <a:spcBef>
                  <a:spcPts val="0"/>
                </a:spcBef>
              </a:pPr>
              <a:r>
                <a:rPr lang="en-US" altLang="zh-CN" sz="1800">
                  <a:solidFill>
                    <a:srgbClr val="FF00FF"/>
                  </a:solidFill>
                  <a:latin typeface="Consolas" panose="020B0609020204030204" pitchFamily="49" charset="0"/>
                  <a:ea typeface="仿宋" panose="02010609060101010101" pitchFamily="49" charset="-122"/>
                  <a:cs typeface="Consolas" panose="020B0609020204030204" pitchFamily="49" charset="0"/>
                </a:rPr>
                <a:t>void deldupnode1(SqList *&amp;L)</a:t>
              </a:r>
              <a:endParaRPr lang="en-US" altLang="zh-CN" sz="1800">
                <a:solidFill>
                  <a:srgbClr val="FF00FF"/>
                </a:solidFill>
                <a:latin typeface="Consolas" panose="020B0609020204030204" pitchFamily="49" charset="0"/>
                <a:ea typeface="仿宋" panose="02010609060101010101" pitchFamily="49" charset="-122"/>
                <a:cs typeface="Consolas" panose="020B0609020204030204" pitchFamily="49" charset="0"/>
              </a:endParaRPr>
            </a:p>
            <a:p>
              <a:pPr algn="l">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int k=1,i;		</a:t>
              </a:r>
              <a:r>
                <a:rPr lang="en-US"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//k</a:t>
              </a:r>
              <a:r>
                <a:rPr lang="zh-CN" altLang="en-US" sz="1800">
                  <a:solidFill>
                    <a:srgbClr val="00B0F0"/>
                  </a:solidFill>
                  <a:latin typeface="Consolas" panose="020B0609020204030204" pitchFamily="49" charset="0"/>
                  <a:ea typeface="仿宋" panose="02010609060101010101" pitchFamily="49" charset="-122"/>
                  <a:cs typeface="Consolas" panose="020B0609020204030204" pitchFamily="49" charset="0"/>
                </a:rPr>
                <a:t>记录保留的元素个数</a:t>
              </a:r>
              <a:endParaRPr lang="zh-CN" altLang="en-US" sz="180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spcBef>
                  <a:spcPts val="0"/>
                </a:spcBef>
              </a:pP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for  (i=1;i&lt;L-&gt;length;i++) </a:t>
              </a:r>
              <a:endPar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if (</a:t>
              </a:r>
              <a:r>
                <a:rPr lang="en-US" altLang="zh-CN" sz="1800">
                  <a:solidFill>
                    <a:srgbClr val="C00000"/>
                  </a:solidFill>
                  <a:latin typeface="Consolas" panose="020B0609020204030204" pitchFamily="49" charset="0"/>
                  <a:ea typeface="仿宋" panose="02010609060101010101" pitchFamily="49" charset="-122"/>
                  <a:cs typeface="Consolas" panose="020B0609020204030204" pitchFamily="49" charset="0"/>
                </a:rPr>
                <a:t>L-&gt;data[i]!=L-&gt;data[i-1]</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L-&gt;data[k]=L-&gt;data[i];</a:t>
              </a:r>
              <a:endPar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k++;    	</a:t>
              </a:r>
              <a:r>
                <a:rPr lang="en-US"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en-US" sz="1800">
                  <a:solidFill>
                    <a:srgbClr val="00B0F0"/>
                  </a:solidFill>
                  <a:latin typeface="Consolas" panose="020B0609020204030204" pitchFamily="49" charset="0"/>
                  <a:ea typeface="仿宋" panose="02010609060101010101" pitchFamily="49" charset="-122"/>
                  <a:cs typeface="Consolas" panose="020B0609020204030204" pitchFamily="49" charset="0"/>
                </a:rPr>
                <a:t>保留的元素增</a:t>
              </a:r>
              <a:r>
                <a:rPr lang="en-US"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1</a:t>
              </a:r>
              <a:endParaRPr lang="en-US" altLang="zh-CN" sz="180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L-&gt;length=k;	</a:t>
              </a:r>
              <a:r>
                <a:rPr lang="en-US"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en-US" sz="1800">
                  <a:solidFill>
                    <a:srgbClr val="00B0F0"/>
                  </a:solidFill>
                  <a:latin typeface="Consolas" panose="020B0609020204030204" pitchFamily="49" charset="0"/>
                  <a:ea typeface="仿宋" panose="02010609060101010101" pitchFamily="49" charset="-122"/>
                  <a:cs typeface="Consolas" panose="020B0609020204030204" pitchFamily="49" charset="0"/>
                </a:rPr>
                <a:t>顺序表</a:t>
              </a:r>
              <a:r>
                <a:rPr lang="en-US"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L</a:t>
              </a:r>
              <a:r>
                <a:rPr lang="zh-CN" altLang="en-US" sz="1800">
                  <a:solidFill>
                    <a:srgbClr val="00B0F0"/>
                  </a:solidFill>
                  <a:latin typeface="Consolas" panose="020B0609020204030204" pitchFamily="49" charset="0"/>
                  <a:ea typeface="仿宋" panose="02010609060101010101" pitchFamily="49" charset="-122"/>
                  <a:cs typeface="Consolas" panose="020B0609020204030204" pitchFamily="49" charset="0"/>
                </a:rPr>
                <a:t>的长度等于</a:t>
              </a:r>
              <a:r>
                <a:rPr lang="en-US"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k</a:t>
              </a:r>
              <a:endParaRPr lang="en-US" altLang="zh-CN" sz="180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9" name="右大括号 8"/>
            <p:cNvSpPr/>
            <p:nvPr/>
          </p:nvSpPr>
          <p:spPr>
            <a:xfrm>
              <a:off x="6643702" y="964394"/>
              <a:ext cx="214314" cy="2571768"/>
            </a:xfrm>
            <a:prstGeom prst="rightBrace">
              <a:avLst/>
            </a:prstGeom>
            <a:ln>
              <a:tailEnd type="none"/>
            </a:ln>
          </p:spPr>
          <p:style>
            <a:lnRef idx="2">
              <a:schemeClr val="accent5"/>
            </a:lnRef>
            <a:fillRef idx="0">
              <a:schemeClr val="accent5"/>
            </a:fillRef>
            <a:effectRef idx="1">
              <a:schemeClr val="accent5"/>
            </a:effectRef>
            <a:fontRef idx="minor">
              <a:schemeClr val="tx1"/>
            </a:fontRef>
          </p:style>
          <p:txBody>
            <a:bodyPr rtlCol="0" anchor="ctr"/>
            <a:lstStyle/>
            <a:p>
              <a:pPr algn="ctr"/>
              <a:endParaRPr lang="zh-CN" altLang="en-US"/>
            </a:p>
          </p:txBody>
        </p:sp>
        <p:sp>
          <p:nvSpPr>
            <p:cNvPr id="10" name="TextBox 9"/>
            <p:cNvSpPr txBox="1"/>
            <p:nvPr/>
          </p:nvSpPr>
          <p:spPr>
            <a:xfrm>
              <a:off x="6929454" y="2035964"/>
              <a:ext cx="1857388" cy="323165"/>
            </a:xfrm>
            <a:prstGeom prst="rect">
              <a:avLst/>
            </a:prstGeom>
            <a:noFill/>
          </p:spPr>
          <p:txBody>
            <a:bodyPr wrap="square" rtlCol="0">
              <a:spAutoFit/>
            </a:bodyPr>
            <a:lstStyle/>
            <a:p>
              <a:r>
                <a:rPr lang="zh-CN" altLang="en-US" sz="2000">
                  <a:solidFill>
                    <a:srgbClr val="0000FF"/>
                  </a:solidFill>
                  <a:ea typeface="微软雅黑" panose="020B0503020204020204" pitchFamily="34" charset="-122"/>
                  <a:cs typeface="Times New Roman" panose="02020603050405020304" pitchFamily="18" charset="0"/>
                </a:rPr>
                <a:t>重建顺序表</a:t>
              </a:r>
              <a:r>
                <a:rPr lang="en-US" altLang="zh-CN" sz="2000">
                  <a:solidFill>
                    <a:srgbClr val="0000FF"/>
                  </a:solidFill>
                  <a:ea typeface="微软雅黑" panose="020B0503020204020204" pitchFamily="34" charset="-122"/>
                  <a:cs typeface="Times New Roman" panose="02020603050405020304" pitchFamily="18" charset="0"/>
                </a:rPr>
                <a:t>L</a:t>
              </a:r>
              <a:endParaRPr lang="zh-CN" altLang="en-US" sz="2000">
                <a:solidFill>
                  <a:srgbClr val="0000FF"/>
                </a:solidFill>
                <a:ea typeface="微软雅黑" panose="020B0503020204020204" pitchFamily="34" charset="-122"/>
                <a:cs typeface="Times New Roman" panose="02020603050405020304"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28596" y="476230"/>
            <a:ext cx="6000792" cy="868489"/>
          </a:xfrm>
          <a:prstGeom prst="rect">
            <a:avLst/>
          </a:prstGeom>
          <a:noFill/>
          <a:ln>
            <a:noFill/>
          </a:ln>
        </p:spPr>
        <p:style>
          <a:lnRef idx="1">
            <a:schemeClr val="accent6"/>
          </a:lnRef>
          <a:fillRef idx="2">
            <a:schemeClr val="accent6"/>
          </a:fillRef>
          <a:effectRef idx="1">
            <a:schemeClr val="accent6"/>
          </a:effectRef>
          <a:fontRef idx="minor">
            <a:schemeClr val="dk1"/>
          </a:fontRef>
        </p:style>
        <p:txBody>
          <a:bodyPr wrap="square" tIns="72000" bIns="72000"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zh-CN" altLang="en-US" sz="2200" spc="50">
                <a:ln w="11430"/>
                <a:solidFill>
                  <a:srgbClr val="C00000"/>
                </a:solidFill>
                <a:effectLst>
                  <a:outerShdw blurRad="76200" dist="50800" dir="5400000" algn="tl" rotWithShape="0">
                    <a:srgbClr val="000000">
                      <a:alpha val="65000"/>
                    </a:srgbClr>
                  </a:outerShdw>
                </a:effectLst>
                <a:latin typeface="Consolas" panose="020B0609020204030204" pitchFamily="49" charset="0"/>
                <a:ea typeface="微软雅黑" panose="020B0503020204020204" pitchFamily="34" charset="-122"/>
                <a:cs typeface="Consolas" panose="020B0609020204030204" pitchFamily="49" charset="0"/>
                <a:sym typeface="Wingdings" panose="05000000000000000000"/>
              </a:rPr>
              <a:t> </a:t>
            </a:r>
            <a:r>
              <a:rPr lang="zh-CN" altLang="en-US" sz="2200" spc="50">
                <a:ln w="11430"/>
                <a:solidFill>
                  <a:srgbClr val="C00000"/>
                </a:solidFill>
                <a:effectLst>
                  <a:outerShdw blurRad="76200" dist="50800" dir="5400000" algn="tl" rotWithShape="0">
                    <a:srgbClr val="000000">
                      <a:alpha val="65000"/>
                    </a:srgbClr>
                  </a:outerShdw>
                </a:effectLst>
                <a:latin typeface="Consolas" panose="020B0609020204030204" pitchFamily="49" charset="0"/>
                <a:ea typeface="微软雅黑" panose="020B0503020204020204" pitchFamily="34" charset="-122"/>
                <a:cs typeface="Consolas" panose="020B0609020204030204" pitchFamily="49" charset="0"/>
              </a:rPr>
              <a:t>利用二路归并思路可以提高相关算法的效率</a:t>
            </a:r>
            <a:endParaRPr lang="zh-CN" altLang="en-US" sz="2200" spc="50">
              <a:ln w="11430"/>
              <a:solidFill>
                <a:srgbClr val="C00000"/>
              </a:solidFill>
              <a:effectLst>
                <a:outerShdw blurRad="76200" dist="50800" dir="5400000" algn="tl" rotWithShape="0">
                  <a:srgbClr val="000000">
                    <a:alpha val="65000"/>
                  </a:srgbClr>
                </a:outerShdw>
              </a:effectLst>
              <a:latin typeface="Consolas" panose="020B0609020204030204" pitchFamily="49" charset="0"/>
              <a:ea typeface="微软雅黑" panose="020B0503020204020204" pitchFamily="34" charset="-122"/>
              <a:cs typeface="Consolas" panose="020B0609020204030204" pitchFamily="49" charset="0"/>
            </a:endParaRPr>
          </a:p>
        </p:txBody>
      </p:sp>
      <p:sp>
        <p:nvSpPr>
          <p:cNvPr id="4" name="TextBox 3"/>
          <p:cNvSpPr txBox="1"/>
          <p:nvPr/>
        </p:nvSpPr>
        <p:spPr>
          <a:xfrm>
            <a:off x="1285852" y="1333486"/>
            <a:ext cx="7572428" cy="1323439"/>
          </a:xfrm>
          <a:prstGeom prst="rect">
            <a:avLst/>
          </a:prstGeom>
          <a:noFill/>
        </p:spPr>
        <p:txBody>
          <a:bodyPr wrap="square" rtlCol="0">
            <a:spAutoFit/>
          </a:bodyPr>
          <a:lstStyle/>
          <a:p>
            <a:pPr algn="l">
              <a:lnSpc>
                <a:spcPts val="3200"/>
              </a:lnSpc>
              <a:spcBef>
                <a:spcPts val="0"/>
              </a:spcBef>
            </a:pPr>
            <a:r>
              <a:rPr lang="zh-CN" altLang="en-US" sz="2200">
                <a:solidFill>
                  <a:srgbClr val="0000FF"/>
                </a:solidFill>
                <a:latin typeface="Consolas" panose="020B0609020204030204" pitchFamily="49" charset="0"/>
                <a:ea typeface="楷体" panose="02010609060101010101" pitchFamily="49" charset="-122"/>
                <a:cs typeface="Consolas" panose="020B0609020204030204" pitchFamily="49" charset="0"/>
              </a:rPr>
              <a:t>假设两个递增</a:t>
            </a:r>
            <a:r>
              <a:rPr lang="zh-CN" altLang="en-US" sz="2200">
                <a:solidFill>
                  <a:srgbClr val="FF00FF"/>
                </a:solidFill>
                <a:latin typeface="Consolas" panose="020B0609020204030204" pitchFamily="49" charset="0"/>
                <a:ea typeface="楷体" panose="02010609060101010101" pitchFamily="49" charset="-122"/>
                <a:cs typeface="Consolas" panose="020B0609020204030204" pitchFamily="49" charset="0"/>
              </a:rPr>
              <a:t>有序表</a:t>
            </a:r>
            <a:r>
              <a:rPr lang="zh-CN" altLang="en-US" sz="2200">
                <a:solidFill>
                  <a:srgbClr val="0000FF"/>
                </a:solidFill>
                <a:latin typeface="Consolas" panose="020B0609020204030204" pitchFamily="49" charset="0"/>
                <a:ea typeface="楷体" panose="02010609060101010101" pitchFamily="49" charset="-122"/>
                <a:cs typeface="Consolas" panose="020B0609020204030204" pitchFamily="49" charset="0"/>
              </a:rPr>
              <a:t>采用</a:t>
            </a:r>
            <a:r>
              <a:rPr lang="zh-CN" altLang="en-US" sz="2200">
                <a:solidFill>
                  <a:srgbClr val="FF00FF"/>
                </a:solidFill>
                <a:latin typeface="Consolas" panose="020B0609020204030204" pitchFamily="49" charset="0"/>
                <a:ea typeface="楷体" panose="02010609060101010101" pitchFamily="49" charset="-122"/>
                <a:cs typeface="Consolas" panose="020B0609020204030204" pitchFamily="49" charset="0"/>
              </a:rPr>
              <a:t>单链表</a:t>
            </a:r>
            <a:r>
              <a:rPr lang="en-US" altLang="zh-CN" sz="2200">
                <a:solidFill>
                  <a:srgbClr val="FF00FF"/>
                </a:solidFill>
                <a:latin typeface="Consolas" panose="020B0609020204030204" pitchFamily="49" charset="0"/>
                <a:ea typeface="楷体" panose="02010609060101010101" pitchFamily="49" charset="-122"/>
                <a:cs typeface="Consolas" panose="020B0609020204030204" pitchFamily="49" charset="0"/>
              </a:rPr>
              <a:t>ha</a:t>
            </a:r>
            <a:r>
              <a:rPr lang="zh-CN" altLang="en-US" sz="2200">
                <a:solidFill>
                  <a:srgbClr val="FF00FF"/>
                </a:solidFill>
                <a:latin typeface="Consolas" panose="020B0609020204030204" pitchFamily="49" charset="0"/>
                <a:ea typeface="楷体" panose="02010609060101010101" pitchFamily="49" charset="-122"/>
                <a:cs typeface="Consolas" panose="020B0609020204030204" pitchFamily="49" charset="0"/>
              </a:rPr>
              <a:t>和</a:t>
            </a:r>
            <a:r>
              <a:rPr lang="en-US" altLang="zh-CN" sz="2200">
                <a:solidFill>
                  <a:srgbClr val="FF00FF"/>
                </a:solidFill>
                <a:latin typeface="Consolas" panose="020B0609020204030204" pitchFamily="49" charset="0"/>
                <a:ea typeface="楷体" panose="02010609060101010101" pitchFamily="49" charset="-122"/>
                <a:cs typeface="Consolas" panose="020B0609020204030204" pitchFamily="49" charset="0"/>
              </a:rPr>
              <a:t>hc</a:t>
            </a:r>
            <a:r>
              <a:rPr lang="zh-CN" altLang="en-US" sz="2200">
                <a:solidFill>
                  <a:srgbClr val="0000FF"/>
                </a:solidFill>
                <a:latin typeface="Consolas" panose="020B0609020204030204" pitchFamily="49" charset="0"/>
                <a:ea typeface="楷体" panose="02010609060101010101" pitchFamily="49" charset="-122"/>
                <a:cs typeface="Consolas" panose="020B0609020204030204" pitchFamily="49" charset="0"/>
              </a:rPr>
              <a:t>存储（假设同一个单链表中不存在重复的元素）。设计一个高效算法求它们的公共元素，将结果存放在单链表</a:t>
            </a:r>
            <a:r>
              <a:rPr lang="en-US" altLang="zh-CN" sz="2200">
                <a:solidFill>
                  <a:srgbClr val="0000FF"/>
                </a:solidFill>
                <a:latin typeface="Consolas" panose="020B0609020204030204" pitchFamily="49" charset="0"/>
                <a:ea typeface="楷体" panose="02010609060101010101" pitchFamily="49" charset="-122"/>
                <a:cs typeface="Consolas" panose="020B0609020204030204" pitchFamily="49" charset="0"/>
              </a:rPr>
              <a:t>hc</a:t>
            </a:r>
            <a:r>
              <a:rPr lang="zh-CN" altLang="en-US" sz="2200">
                <a:solidFill>
                  <a:srgbClr val="0000FF"/>
                </a:solidFill>
                <a:latin typeface="Consolas" panose="020B0609020204030204" pitchFamily="49" charset="0"/>
                <a:ea typeface="楷体" panose="02010609060101010101" pitchFamily="49" charset="-122"/>
                <a:cs typeface="Consolas" panose="020B0609020204030204" pitchFamily="49" charset="0"/>
              </a:rPr>
              <a:t>中。</a:t>
            </a:r>
            <a:endParaRPr lang="en-US" altLang="zh-CN" sz="22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grpSp>
        <p:nvGrpSpPr>
          <p:cNvPr id="12" name="组合 11"/>
          <p:cNvGrpSpPr/>
          <p:nvPr/>
        </p:nvGrpSpPr>
        <p:grpSpPr>
          <a:xfrm>
            <a:off x="2000232" y="3524248"/>
            <a:ext cx="4929222" cy="1798254"/>
            <a:chOff x="2000232" y="2783805"/>
            <a:chExt cx="4929222" cy="1348691"/>
          </a:xfrm>
        </p:grpSpPr>
        <p:sp>
          <p:nvSpPr>
            <p:cNvPr id="6" name="TextBox 5"/>
            <p:cNvSpPr txBox="1"/>
            <p:nvPr/>
          </p:nvSpPr>
          <p:spPr>
            <a:xfrm>
              <a:off x="2000232" y="2783805"/>
              <a:ext cx="4929222" cy="348557"/>
            </a:xfrm>
            <a:prstGeom prst="rect">
              <a:avLst/>
            </a:prstGeom>
            <a:noFill/>
          </p:spPr>
          <p:txBody>
            <a:bodyPr wrap="square" rtlCol="0">
              <a:spAutoFit/>
            </a:bodyPr>
            <a:lstStyle/>
            <a:p>
              <a:pPr algn="l"/>
              <a:r>
                <a:rPr lang="zh-CN" altLang="en-US" sz="2200">
                  <a:solidFill>
                    <a:srgbClr val="0000FF"/>
                  </a:solidFill>
                  <a:latin typeface="Consolas" panose="020B0609020204030204" pitchFamily="49" charset="0"/>
                  <a:ea typeface="楷体" panose="02010609060101010101" pitchFamily="49" charset="-122"/>
                  <a:cs typeface="Consolas" panose="020B0609020204030204" pitchFamily="49" charset="0"/>
                </a:rPr>
                <a:t>例如：</a:t>
              </a:r>
              <a:r>
                <a:rPr lang="en-US" altLang="zh-CN" sz="2200">
                  <a:solidFill>
                    <a:srgbClr val="0000FF"/>
                  </a:solidFill>
                  <a:latin typeface="Consolas" panose="020B0609020204030204" pitchFamily="49" charset="0"/>
                  <a:ea typeface="楷体" panose="02010609060101010101" pitchFamily="49" charset="-122"/>
                  <a:cs typeface="Consolas" panose="020B0609020204030204" pitchFamily="49" charset="0"/>
                </a:rPr>
                <a:t>ha=(1</a:t>
              </a:r>
              <a:r>
                <a:rPr lang="zh-CN" altLang="en-US" sz="22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20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en-US" sz="22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200">
                  <a:solidFill>
                    <a:srgbClr val="0000FF"/>
                  </a:solidFill>
                  <a:latin typeface="Consolas" panose="020B0609020204030204" pitchFamily="49" charset="0"/>
                  <a:ea typeface="楷体" panose="02010609060101010101" pitchFamily="49" charset="-122"/>
                  <a:cs typeface="Consolas" panose="020B0609020204030204" pitchFamily="49" charset="0"/>
                </a:rPr>
                <a:t>3)</a:t>
              </a:r>
              <a:r>
                <a:rPr lang="zh-CN" altLang="en-US" sz="22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200">
                  <a:solidFill>
                    <a:srgbClr val="0000FF"/>
                  </a:solidFill>
                  <a:latin typeface="Consolas" panose="020B0609020204030204" pitchFamily="49" charset="0"/>
                  <a:ea typeface="楷体" panose="02010609060101010101" pitchFamily="49" charset="-122"/>
                  <a:cs typeface="Consolas" panose="020B0609020204030204" pitchFamily="49" charset="0"/>
                </a:rPr>
                <a:t>hb=(2</a:t>
              </a:r>
              <a:r>
                <a:rPr lang="zh-CN" altLang="en-US" sz="22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200">
                  <a:solidFill>
                    <a:srgbClr val="0000FF"/>
                  </a:solidFill>
                  <a:latin typeface="Consolas" panose="020B0609020204030204" pitchFamily="49" charset="0"/>
                  <a:ea typeface="楷体" panose="02010609060101010101" pitchFamily="49" charset="-122"/>
                  <a:cs typeface="Consolas" panose="020B0609020204030204" pitchFamily="49" charset="0"/>
                </a:rPr>
                <a:t>3</a:t>
              </a:r>
              <a:r>
                <a:rPr lang="zh-CN" altLang="en-US" sz="22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200">
                  <a:solidFill>
                    <a:srgbClr val="0000FF"/>
                  </a:solidFill>
                  <a:latin typeface="Consolas" panose="020B0609020204030204" pitchFamily="49" charset="0"/>
                  <a:ea typeface="楷体" panose="02010609060101010101" pitchFamily="49" charset="-122"/>
                  <a:cs typeface="Consolas" panose="020B0609020204030204" pitchFamily="49" charset="0"/>
                </a:rPr>
                <a:t>4) </a:t>
              </a:r>
              <a:endParaRPr lang="zh-CN" altLang="en-US" sz="22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7" name="TextBox 6"/>
            <p:cNvSpPr txBox="1"/>
            <p:nvPr/>
          </p:nvSpPr>
          <p:spPr>
            <a:xfrm>
              <a:off x="3500430" y="3783939"/>
              <a:ext cx="1714512" cy="348557"/>
            </a:xfrm>
            <a:prstGeom prst="rect">
              <a:avLst/>
            </a:prstGeom>
            <a:noFill/>
          </p:spPr>
          <p:txBody>
            <a:bodyPr wrap="square" rtlCol="0">
              <a:spAutoFit/>
            </a:bodyPr>
            <a:lstStyle/>
            <a:p>
              <a:pPr algn="l"/>
              <a:r>
                <a:rPr lang="en-US" altLang="zh-CN" sz="2200">
                  <a:solidFill>
                    <a:srgbClr val="0000FF"/>
                  </a:solidFill>
                  <a:latin typeface="Consolas" panose="020B0609020204030204" pitchFamily="49" charset="0"/>
                  <a:cs typeface="Consolas" panose="020B0609020204030204" pitchFamily="49" charset="0"/>
                </a:rPr>
                <a:t>hc=(2</a:t>
              </a:r>
              <a:r>
                <a:rPr lang="zh-CN" altLang="en-US" sz="2200">
                  <a:solidFill>
                    <a:srgbClr val="0000FF"/>
                  </a:solidFill>
                  <a:latin typeface="Consolas" panose="020B0609020204030204" pitchFamily="49" charset="0"/>
                  <a:cs typeface="Consolas" panose="020B0609020204030204" pitchFamily="49" charset="0"/>
                </a:rPr>
                <a:t>，</a:t>
              </a:r>
              <a:r>
                <a:rPr lang="en-US" altLang="zh-CN" sz="2200">
                  <a:solidFill>
                    <a:srgbClr val="0000FF"/>
                  </a:solidFill>
                  <a:latin typeface="Consolas" panose="020B0609020204030204" pitchFamily="49" charset="0"/>
                  <a:cs typeface="Consolas" panose="020B0609020204030204" pitchFamily="49" charset="0"/>
                </a:rPr>
                <a:t>3)</a:t>
              </a:r>
              <a:endParaRPr lang="zh-CN" altLang="en-US" sz="2200">
                <a:solidFill>
                  <a:srgbClr val="0000FF"/>
                </a:solidFill>
                <a:latin typeface="Consolas" panose="020B0609020204030204" pitchFamily="49" charset="0"/>
                <a:cs typeface="Consolas" panose="020B0609020204030204" pitchFamily="49" charset="0"/>
              </a:endParaRPr>
            </a:p>
          </p:txBody>
        </p:sp>
        <p:sp>
          <p:nvSpPr>
            <p:cNvPr id="8" name="下箭头 7"/>
            <p:cNvSpPr/>
            <p:nvPr/>
          </p:nvSpPr>
          <p:spPr>
            <a:xfrm>
              <a:off x="4071934" y="3286130"/>
              <a:ext cx="142876" cy="357190"/>
            </a:xfrm>
            <a:prstGeom prst="downArrow">
              <a:avLst/>
            </a:prstGeom>
            <a:ln>
              <a:tailEnd type="stealth" w="med" len="lg"/>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sp>
          <p:nvSpPr>
            <p:cNvPr id="9" name="TextBox 8"/>
            <p:cNvSpPr txBox="1"/>
            <p:nvPr/>
          </p:nvSpPr>
          <p:spPr>
            <a:xfrm>
              <a:off x="4214810" y="3283873"/>
              <a:ext cx="1214446" cy="348557"/>
            </a:xfrm>
            <a:prstGeom prst="rect">
              <a:avLst/>
            </a:prstGeom>
            <a:noFill/>
          </p:spPr>
          <p:txBody>
            <a:bodyPr wrap="square" rtlCol="0">
              <a:spAutoFit/>
            </a:bodyPr>
            <a:lstStyle/>
            <a:p>
              <a:pPr algn="l"/>
              <a:r>
                <a:rPr lang="zh-CN" altLang="en-US" sz="2200">
                  <a:solidFill>
                    <a:srgbClr val="0000FF"/>
                  </a:solidFill>
                  <a:latin typeface="Consolas" panose="020B0609020204030204" pitchFamily="49" charset="0"/>
                  <a:ea typeface="楷体" panose="02010609060101010101" pitchFamily="49" charset="-122"/>
                  <a:cs typeface="Consolas" panose="020B0609020204030204" pitchFamily="49" charset="0"/>
                </a:rPr>
                <a:t>本算法</a:t>
              </a:r>
              <a:endParaRPr lang="zh-CN" altLang="en-US" sz="22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grpSp>
      <p:pic>
        <p:nvPicPr>
          <p:cNvPr id="11" name="Picture 2"/>
          <p:cNvPicPr>
            <a:picLocks noChangeAspect="1" noChangeArrowheads="1"/>
          </p:cNvPicPr>
          <p:nvPr/>
        </p:nvPicPr>
        <p:blipFill>
          <a:blip r:embed="rId1" cstate="print"/>
          <a:srcRect/>
          <a:stretch>
            <a:fillRect/>
          </a:stretch>
        </p:blipFill>
        <p:spPr bwMode="auto">
          <a:xfrm>
            <a:off x="500034" y="1564986"/>
            <a:ext cx="785818" cy="1006759"/>
          </a:xfrm>
          <a:prstGeom prst="rect">
            <a:avLst/>
          </a:prstGeom>
          <a:ln>
            <a:noFill/>
          </a:ln>
          <a:effectLst>
            <a:softEdge rad="112500"/>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42844" y="635605"/>
            <a:ext cx="7429552" cy="6093976"/>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3"/>
          </a:lnRef>
          <a:fillRef idx="2">
            <a:schemeClr val="accent3"/>
          </a:fillRef>
          <a:effectRef idx="1">
            <a:schemeClr val="accent3"/>
          </a:effectRef>
          <a:fontRef idx="minor">
            <a:schemeClr val="dk1"/>
          </a:fontRef>
        </p:style>
        <p:txBody>
          <a:bodyPr wrap="square" rtlCol="0">
            <a:spAutoFit/>
          </a:bodyPr>
          <a:lstStyle/>
          <a:p>
            <a:pPr algn="l">
              <a:lnSpc>
                <a:spcPts val="2600"/>
              </a:lnSpc>
              <a:spcBef>
                <a:spcPts val="0"/>
              </a:spcBef>
            </a:pPr>
            <a:r>
              <a:rPr lang="en-US" sz="1800">
                <a:solidFill>
                  <a:srgbClr val="FF00FF"/>
                </a:solidFill>
                <a:latin typeface="Consolas" panose="020B0609020204030204" pitchFamily="49" charset="0"/>
                <a:ea typeface="仿宋" panose="02010609060101010101" pitchFamily="49" charset="-122"/>
                <a:cs typeface="Consolas" panose="020B0609020204030204" pitchFamily="49" charset="0"/>
              </a:rPr>
              <a:t>void InterSect(LinkList *ha</a:t>
            </a:r>
            <a:r>
              <a:rPr lang="zh-CN" altLang="en-US" sz="1800">
                <a:solidFill>
                  <a:srgbClr val="FF00FF"/>
                </a:solidFill>
                <a:latin typeface="Consolas" panose="020B0609020204030204" pitchFamily="49" charset="0"/>
                <a:ea typeface="仿宋" panose="02010609060101010101" pitchFamily="49" charset="-122"/>
                <a:cs typeface="Consolas" panose="020B0609020204030204" pitchFamily="49" charset="0"/>
              </a:rPr>
              <a:t>，</a:t>
            </a:r>
            <a:r>
              <a:rPr lang="en-US" sz="1800">
                <a:solidFill>
                  <a:srgbClr val="FF00FF"/>
                </a:solidFill>
                <a:latin typeface="Consolas" panose="020B0609020204030204" pitchFamily="49" charset="0"/>
                <a:ea typeface="仿宋" panose="02010609060101010101" pitchFamily="49" charset="-122"/>
                <a:cs typeface="Consolas" panose="020B0609020204030204" pitchFamily="49" charset="0"/>
              </a:rPr>
              <a:t>LinkList *hb</a:t>
            </a:r>
            <a:r>
              <a:rPr lang="zh-CN" altLang="en-US" sz="1800">
                <a:solidFill>
                  <a:srgbClr val="FF00FF"/>
                </a:solidFill>
                <a:latin typeface="Consolas" panose="020B0609020204030204" pitchFamily="49" charset="0"/>
                <a:ea typeface="仿宋" panose="02010609060101010101" pitchFamily="49" charset="-122"/>
                <a:cs typeface="Consolas" panose="020B0609020204030204" pitchFamily="49" charset="0"/>
              </a:rPr>
              <a:t>，</a:t>
            </a:r>
            <a:r>
              <a:rPr lang="en-US" sz="1800">
                <a:solidFill>
                  <a:srgbClr val="FF00FF"/>
                </a:solidFill>
                <a:latin typeface="Consolas" panose="020B0609020204030204" pitchFamily="49" charset="0"/>
                <a:ea typeface="仿宋" panose="02010609060101010101" pitchFamily="49" charset="-122"/>
                <a:cs typeface="Consolas" panose="020B0609020204030204" pitchFamily="49" charset="0"/>
              </a:rPr>
              <a:t>LinkList *&amp;hc)</a:t>
            </a:r>
            <a:endParaRPr lang="en-US" sz="1800">
              <a:solidFill>
                <a:srgbClr val="FF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600"/>
              </a:lnSpc>
              <a:spcBef>
                <a:spcPts val="0"/>
              </a:spcBef>
            </a:pPr>
            <a:r>
              <a:rPr 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  LinkList *pa=ha-&gt;next</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*pb=hb-&gt;next</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*s</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*r;</a:t>
            </a:r>
            <a:endPar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600"/>
              </a:lnSpc>
              <a:spcBef>
                <a:spcPts val="0"/>
              </a:spcBef>
            </a:pPr>
            <a:r>
              <a:rPr 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   hc=(LinkNode *)malloc(sizeof(LinkNode));</a:t>
            </a:r>
            <a:endPar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600"/>
              </a:lnSpc>
              <a:spcBef>
                <a:spcPts val="0"/>
              </a:spcBef>
            </a:pPr>
            <a:r>
              <a:rPr 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   r=hc;				</a:t>
            </a:r>
            <a:r>
              <a:rPr lang="en-US" sz="1800">
                <a:solidFill>
                  <a:srgbClr val="0070C0"/>
                </a:solidFill>
                <a:latin typeface="Consolas" panose="020B0609020204030204" pitchFamily="49" charset="0"/>
                <a:ea typeface="仿宋" panose="02010609060101010101" pitchFamily="49" charset="-122"/>
                <a:cs typeface="Consolas" panose="020B0609020204030204" pitchFamily="49" charset="0"/>
              </a:rPr>
              <a:t>//</a:t>
            </a:r>
            <a:r>
              <a:rPr lang="en-US" altLang="zh-CN" sz="1800">
                <a:solidFill>
                  <a:srgbClr val="0070C0"/>
                </a:solidFill>
                <a:latin typeface="Consolas" panose="020B0609020204030204" pitchFamily="49" charset="0"/>
                <a:ea typeface="仿宋" panose="02010609060101010101" pitchFamily="49" charset="-122"/>
                <a:cs typeface="Consolas" panose="020B0609020204030204" pitchFamily="49" charset="0"/>
              </a:rPr>
              <a:t>r</a:t>
            </a:r>
            <a:r>
              <a:rPr lang="zh-CN" altLang="en-US" sz="1800">
                <a:solidFill>
                  <a:srgbClr val="0070C0"/>
                </a:solidFill>
                <a:latin typeface="Consolas" panose="020B0609020204030204" pitchFamily="49" charset="0"/>
                <a:ea typeface="仿宋" panose="02010609060101010101" pitchFamily="49" charset="-122"/>
                <a:cs typeface="Consolas" panose="020B0609020204030204" pitchFamily="49" charset="0"/>
              </a:rPr>
              <a:t>指向尾结点</a:t>
            </a:r>
            <a:endParaRPr lang="zh-CN" altLang="en-US" sz="1800">
              <a:solidFill>
                <a:srgbClr val="0070C0"/>
              </a:solidFill>
              <a:latin typeface="Consolas" panose="020B0609020204030204" pitchFamily="49" charset="0"/>
              <a:ea typeface="仿宋" panose="02010609060101010101" pitchFamily="49" charset="-122"/>
              <a:cs typeface="Consolas" panose="020B0609020204030204" pitchFamily="49" charset="0"/>
            </a:endParaRPr>
          </a:p>
          <a:p>
            <a:pPr algn="l">
              <a:lnSpc>
                <a:spcPts val="2600"/>
              </a:lnSpc>
              <a:spcBef>
                <a:spcPts val="0"/>
              </a:spcBef>
            </a:pPr>
            <a:r>
              <a:rPr 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   while (pa!=NULL &amp;&amp; pb!=NULL)</a:t>
            </a:r>
            <a:endPar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600"/>
              </a:lnSpc>
              <a:spcBef>
                <a:spcPts val="0"/>
              </a:spcBef>
            </a:pPr>
            <a:r>
              <a:rPr 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en-US"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600"/>
              </a:lnSpc>
              <a:spcBef>
                <a:spcPts val="0"/>
              </a:spcBef>
            </a:pPr>
            <a:r>
              <a:rPr 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      if (pa-&gt;data&lt;pb-&gt;data) pa=pa-&gt;next;</a:t>
            </a:r>
            <a:endParaRPr lang="en-US"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6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if (pa-&gt;data&gt;pb-&gt;data) pb=pb-&gt;next;</a:t>
            </a:r>
            <a:endPar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600"/>
              </a:lnSpc>
              <a:spcBef>
                <a:spcPts val="0"/>
              </a:spcBef>
            </a:pPr>
            <a:r>
              <a:rPr 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sz="1800">
                <a:solidFill>
                  <a:srgbClr val="6600CC"/>
                </a:solidFill>
                <a:latin typeface="Consolas" panose="020B0609020204030204" pitchFamily="49" charset="0"/>
                <a:ea typeface="仿宋" panose="02010609060101010101" pitchFamily="49" charset="-122"/>
                <a:cs typeface="Consolas" panose="020B0609020204030204" pitchFamily="49" charset="0"/>
              </a:rPr>
              <a:t>if (pa-&gt;data==pb-&gt;data)      	</a:t>
            </a:r>
            <a:r>
              <a:rPr lang="en-US" sz="1800">
                <a:solidFill>
                  <a:srgbClr val="0070C0"/>
                </a:solidFill>
                <a:latin typeface="Consolas" panose="020B0609020204030204" pitchFamily="49" charset="0"/>
                <a:ea typeface="仿宋" panose="02010609060101010101" pitchFamily="49" charset="-122"/>
                <a:cs typeface="Consolas" panose="020B0609020204030204" pitchFamily="49" charset="0"/>
              </a:rPr>
              <a:t>//</a:t>
            </a:r>
            <a:r>
              <a:rPr lang="zh-CN" altLang="en-US" sz="1800">
                <a:solidFill>
                  <a:srgbClr val="0070C0"/>
                </a:solidFill>
                <a:latin typeface="Consolas" panose="020B0609020204030204" pitchFamily="49" charset="0"/>
                <a:ea typeface="仿宋" panose="02010609060101010101" pitchFamily="49" charset="-122"/>
                <a:cs typeface="Consolas" panose="020B0609020204030204" pitchFamily="49" charset="0"/>
              </a:rPr>
              <a:t>相同元素</a:t>
            </a:r>
            <a:endParaRPr lang="zh-CN" altLang="en-US" sz="1800">
              <a:solidFill>
                <a:srgbClr val="0070C0"/>
              </a:solidFill>
              <a:latin typeface="Consolas" panose="020B0609020204030204" pitchFamily="49" charset="0"/>
              <a:ea typeface="仿宋" panose="02010609060101010101" pitchFamily="49" charset="-122"/>
              <a:cs typeface="Consolas" panose="020B0609020204030204" pitchFamily="49" charset="0"/>
            </a:endParaRPr>
          </a:p>
          <a:p>
            <a:pPr algn="l">
              <a:lnSpc>
                <a:spcPts val="2600"/>
              </a:lnSpc>
              <a:spcBef>
                <a:spcPts val="0"/>
              </a:spcBef>
            </a:pPr>
            <a:r>
              <a:rPr lang="en-US" sz="1800">
                <a:solidFill>
                  <a:srgbClr val="6600CC"/>
                </a:solidFill>
                <a:latin typeface="Consolas" panose="020B0609020204030204" pitchFamily="49" charset="0"/>
                <a:ea typeface="仿宋" panose="02010609060101010101" pitchFamily="49" charset="-122"/>
                <a:cs typeface="Consolas" panose="020B0609020204030204" pitchFamily="49" charset="0"/>
              </a:rPr>
              <a:t>      {  s=(LinkNode *)malloc(sizeof(LinkNode));   </a:t>
            </a:r>
            <a:endParaRPr lang="en-US" sz="1800">
              <a:solidFill>
                <a:srgbClr val="6600CC"/>
              </a:solidFill>
              <a:latin typeface="Consolas" panose="020B0609020204030204" pitchFamily="49" charset="0"/>
              <a:ea typeface="仿宋" panose="02010609060101010101" pitchFamily="49" charset="-122"/>
              <a:cs typeface="Consolas" panose="020B0609020204030204" pitchFamily="49" charset="0"/>
            </a:endParaRPr>
          </a:p>
          <a:p>
            <a:pPr algn="l">
              <a:lnSpc>
                <a:spcPts val="2600"/>
              </a:lnSpc>
              <a:spcBef>
                <a:spcPts val="0"/>
              </a:spcBef>
            </a:pPr>
            <a:r>
              <a:rPr lang="en-US" sz="1800">
                <a:solidFill>
                  <a:srgbClr val="6600CC"/>
                </a:solidFill>
                <a:latin typeface="Consolas" panose="020B0609020204030204" pitchFamily="49" charset="0"/>
                <a:ea typeface="仿宋" panose="02010609060101010101" pitchFamily="49" charset="-122"/>
                <a:cs typeface="Consolas" panose="020B0609020204030204" pitchFamily="49" charset="0"/>
              </a:rPr>
              <a:t>					</a:t>
            </a:r>
            <a:r>
              <a:rPr lang="en-US" sz="1800">
                <a:solidFill>
                  <a:srgbClr val="0070C0"/>
                </a:solidFill>
                <a:latin typeface="Consolas" panose="020B0609020204030204" pitchFamily="49" charset="0"/>
                <a:ea typeface="仿宋" panose="02010609060101010101" pitchFamily="49" charset="-122"/>
                <a:cs typeface="Consolas" panose="020B0609020204030204" pitchFamily="49" charset="0"/>
              </a:rPr>
              <a:t>//</a:t>
            </a:r>
            <a:r>
              <a:rPr lang="zh-CN" altLang="en-US" sz="1800">
                <a:solidFill>
                  <a:srgbClr val="0070C0"/>
                </a:solidFill>
                <a:latin typeface="Consolas" panose="020B0609020204030204" pitchFamily="49" charset="0"/>
                <a:ea typeface="仿宋" panose="02010609060101010101" pitchFamily="49" charset="-122"/>
                <a:cs typeface="Consolas" panose="020B0609020204030204" pitchFamily="49" charset="0"/>
              </a:rPr>
              <a:t>复制结点</a:t>
            </a:r>
            <a:endParaRPr lang="en-US" altLang="zh-CN" sz="1800">
              <a:solidFill>
                <a:srgbClr val="0070C0"/>
              </a:solidFill>
              <a:latin typeface="Consolas" panose="020B0609020204030204" pitchFamily="49" charset="0"/>
              <a:ea typeface="仿宋" panose="02010609060101010101" pitchFamily="49" charset="-122"/>
              <a:cs typeface="Consolas" panose="020B0609020204030204" pitchFamily="49" charset="0"/>
            </a:endParaRPr>
          </a:p>
          <a:p>
            <a:pPr algn="l">
              <a:lnSpc>
                <a:spcPts val="2600"/>
              </a:lnSpc>
              <a:spcBef>
                <a:spcPts val="0"/>
              </a:spcBef>
            </a:pPr>
            <a:r>
              <a:rPr lang="en-US" sz="1800">
                <a:solidFill>
                  <a:srgbClr val="0070C0"/>
                </a:solidFill>
                <a:latin typeface="Consolas" panose="020B0609020204030204" pitchFamily="49" charset="0"/>
                <a:ea typeface="仿宋" panose="02010609060101010101" pitchFamily="49" charset="-122"/>
                <a:cs typeface="Consolas" panose="020B0609020204030204" pitchFamily="49" charset="0"/>
              </a:rPr>
              <a:t>         </a:t>
            </a:r>
            <a:r>
              <a:rPr lang="en-US" sz="1800">
                <a:solidFill>
                  <a:srgbClr val="6600CC"/>
                </a:solidFill>
                <a:latin typeface="Consolas" panose="020B0609020204030204" pitchFamily="49" charset="0"/>
                <a:ea typeface="仿宋" panose="02010609060101010101" pitchFamily="49" charset="-122"/>
                <a:cs typeface="Consolas" panose="020B0609020204030204" pitchFamily="49" charset="0"/>
              </a:rPr>
              <a:t>s-&gt;data=pa-&gt;data;</a:t>
            </a:r>
            <a:endParaRPr lang="zh-CN" altLang="en-US" sz="1800">
              <a:solidFill>
                <a:srgbClr val="6600CC"/>
              </a:solidFill>
              <a:latin typeface="Consolas" panose="020B0609020204030204" pitchFamily="49" charset="0"/>
              <a:ea typeface="仿宋" panose="02010609060101010101" pitchFamily="49" charset="-122"/>
              <a:cs typeface="Consolas" panose="020B0609020204030204" pitchFamily="49" charset="0"/>
            </a:endParaRPr>
          </a:p>
          <a:p>
            <a:pPr algn="l">
              <a:lnSpc>
                <a:spcPts val="2600"/>
              </a:lnSpc>
              <a:spcBef>
                <a:spcPts val="0"/>
              </a:spcBef>
            </a:pPr>
            <a:r>
              <a:rPr lang="en-US" sz="1800">
                <a:solidFill>
                  <a:srgbClr val="6600CC"/>
                </a:solidFill>
                <a:latin typeface="Consolas" panose="020B0609020204030204" pitchFamily="49" charset="0"/>
                <a:ea typeface="仿宋" panose="02010609060101010101" pitchFamily="49" charset="-122"/>
                <a:cs typeface="Consolas" panose="020B0609020204030204" pitchFamily="49" charset="0"/>
              </a:rPr>
              <a:t>         r-&gt;next=s;  r=s;</a:t>
            </a:r>
            <a:endParaRPr lang="en-US" sz="1800">
              <a:solidFill>
                <a:srgbClr val="6600CC"/>
              </a:solidFill>
              <a:latin typeface="Consolas" panose="020B0609020204030204" pitchFamily="49" charset="0"/>
              <a:ea typeface="仿宋" panose="02010609060101010101" pitchFamily="49" charset="-122"/>
              <a:cs typeface="Consolas" panose="020B0609020204030204" pitchFamily="49" charset="0"/>
            </a:endParaRPr>
          </a:p>
          <a:p>
            <a:pPr algn="l">
              <a:lnSpc>
                <a:spcPts val="2600"/>
              </a:lnSpc>
              <a:spcBef>
                <a:spcPts val="0"/>
              </a:spcBef>
            </a:pPr>
            <a:r>
              <a:rPr lang="en-US" sz="1800">
                <a:solidFill>
                  <a:srgbClr val="6600CC"/>
                </a:solidFill>
                <a:latin typeface="Consolas" panose="020B0609020204030204" pitchFamily="49" charset="0"/>
                <a:ea typeface="仿宋" panose="02010609060101010101" pitchFamily="49" charset="-122"/>
                <a:cs typeface="Consolas" panose="020B0609020204030204" pitchFamily="49" charset="0"/>
              </a:rPr>
              <a:t>         pa=pa-&gt;next; pb=pb-&gt;next;</a:t>
            </a:r>
            <a:endParaRPr lang="en-US" sz="1800">
              <a:solidFill>
                <a:srgbClr val="6600CC"/>
              </a:solidFill>
              <a:latin typeface="Consolas" panose="020B0609020204030204" pitchFamily="49" charset="0"/>
              <a:ea typeface="仿宋" panose="02010609060101010101" pitchFamily="49" charset="-122"/>
              <a:cs typeface="Consolas" panose="020B0609020204030204" pitchFamily="49" charset="0"/>
            </a:endParaRPr>
          </a:p>
          <a:p>
            <a:pPr algn="l">
              <a:lnSpc>
                <a:spcPts val="2600"/>
              </a:lnSpc>
              <a:spcBef>
                <a:spcPts val="0"/>
              </a:spcBef>
            </a:pPr>
            <a:r>
              <a:rPr lang="en-US" sz="1800">
                <a:solidFill>
                  <a:srgbClr val="6600CC"/>
                </a:solidFill>
                <a:latin typeface="Consolas" panose="020B0609020204030204" pitchFamily="49" charset="0"/>
                <a:ea typeface="仿宋" panose="02010609060101010101" pitchFamily="49" charset="-122"/>
                <a:cs typeface="Consolas" panose="020B0609020204030204" pitchFamily="49" charset="0"/>
              </a:rPr>
              <a:t>      }</a:t>
            </a:r>
            <a:endParaRPr lang="zh-CN" altLang="en-US" sz="1800">
              <a:solidFill>
                <a:srgbClr val="6600CC"/>
              </a:solidFill>
              <a:latin typeface="Consolas" panose="020B0609020204030204" pitchFamily="49" charset="0"/>
              <a:ea typeface="仿宋" panose="02010609060101010101" pitchFamily="49" charset="-122"/>
              <a:cs typeface="Consolas" panose="020B0609020204030204" pitchFamily="49" charset="0"/>
            </a:endParaRPr>
          </a:p>
          <a:p>
            <a:pPr algn="l">
              <a:lnSpc>
                <a:spcPts val="2600"/>
              </a:lnSpc>
              <a:spcBef>
                <a:spcPts val="0"/>
              </a:spcBef>
            </a:pPr>
            <a:r>
              <a:rPr 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600"/>
              </a:lnSpc>
              <a:spcBef>
                <a:spcPts val="0"/>
              </a:spcBef>
            </a:pPr>
            <a:r>
              <a:rPr 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   r-&gt;next=NULL;</a:t>
            </a:r>
            <a:endPar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600"/>
              </a:lnSpc>
              <a:spcBef>
                <a:spcPts val="0"/>
              </a:spcBef>
            </a:pPr>
            <a:r>
              <a:rPr 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4" name="TextBox 3"/>
          <p:cNvSpPr txBox="1"/>
          <p:nvPr/>
        </p:nvSpPr>
        <p:spPr>
          <a:xfrm>
            <a:off x="142844" y="66815"/>
            <a:ext cx="1643074" cy="419282"/>
          </a:xfrm>
          <a:prstGeom prst="rect">
            <a:avLst/>
          </a:prstGeom>
          <a:noFill/>
        </p:spPr>
        <p:txBody>
          <a:bodyPr wrap="square" rtlCol="0">
            <a:spAutoFit/>
          </a:bodyPr>
          <a:lstStyle/>
          <a:p>
            <a:pPr algn="l"/>
            <a:r>
              <a:rPr lang="zh-CN" altLang="en-US" sz="2200">
                <a:solidFill>
                  <a:srgbClr val="0000FF"/>
                </a:solidFill>
                <a:latin typeface="楷体" panose="02010609060101010101" pitchFamily="49" charset="-122"/>
                <a:ea typeface="楷体" panose="02010609060101010101" pitchFamily="49" charset="-122"/>
              </a:rPr>
              <a:t>算法如下：</a:t>
            </a:r>
            <a:endParaRPr lang="zh-CN" altLang="en-US" sz="2200">
              <a:solidFill>
                <a:srgbClr val="0000FF"/>
              </a:solidFill>
              <a:latin typeface="楷体" panose="02010609060101010101" pitchFamily="49" charset="-122"/>
              <a:ea typeface="楷体" panose="02010609060101010101" pitchFamily="49" charset="-122"/>
            </a:endParaRPr>
          </a:p>
        </p:txBody>
      </p:sp>
      <p:grpSp>
        <p:nvGrpSpPr>
          <p:cNvPr id="7" name="组合 6"/>
          <p:cNvGrpSpPr/>
          <p:nvPr/>
        </p:nvGrpSpPr>
        <p:grpSpPr>
          <a:xfrm>
            <a:off x="7643834" y="1071546"/>
            <a:ext cx="1500166" cy="4857784"/>
            <a:chOff x="6929454" y="1142990"/>
            <a:chExt cx="1500166" cy="3643338"/>
          </a:xfrm>
        </p:grpSpPr>
        <p:sp>
          <p:nvSpPr>
            <p:cNvPr id="5" name="右大括号 4"/>
            <p:cNvSpPr/>
            <p:nvPr/>
          </p:nvSpPr>
          <p:spPr>
            <a:xfrm>
              <a:off x="6929454" y="1142990"/>
              <a:ext cx="214314" cy="3643338"/>
            </a:xfrm>
            <a:prstGeom prst="rightBrace">
              <a:avLst/>
            </a:prstGeom>
            <a:ln>
              <a:tailEnd type="none"/>
            </a:ln>
          </p:spPr>
          <p:style>
            <a:lnRef idx="2">
              <a:schemeClr val="accent5"/>
            </a:lnRef>
            <a:fillRef idx="0">
              <a:schemeClr val="accent5"/>
            </a:fillRef>
            <a:effectRef idx="1">
              <a:schemeClr val="accent5"/>
            </a:effectRef>
            <a:fontRef idx="minor">
              <a:schemeClr val="tx1"/>
            </a:fontRef>
          </p:style>
          <p:txBody>
            <a:bodyPr rtlCol="0" anchor="ctr"/>
            <a:lstStyle/>
            <a:p>
              <a:pPr algn="ctr"/>
              <a:endParaRPr lang="zh-CN" altLang="en-US"/>
            </a:p>
          </p:txBody>
        </p:sp>
        <p:sp>
          <p:nvSpPr>
            <p:cNvPr id="6" name="TextBox 5"/>
            <p:cNvSpPr txBox="1"/>
            <p:nvPr/>
          </p:nvSpPr>
          <p:spPr>
            <a:xfrm>
              <a:off x="7215206" y="2643188"/>
              <a:ext cx="1214414" cy="830997"/>
            </a:xfrm>
            <a:prstGeom prst="rect">
              <a:avLst/>
            </a:prstGeom>
            <a:noFill/>
          </p:spPr>
          <p:txBody>
            <a:bodyPr wrap="square" rtlCol="0">
              <a:spAutoFit/>
            </a:bodyPr>
            <a:lstStyle/>
            <a:p>
              <a:r>
                <a:rPr lang="zh-CN" altLang="en-US" sz="2000">
                  <a:solidFill>
                    <a:srgbClr val="0000FF"/>
                  </a:solidFill>
                  <a:latin typeface="微软雅黑" panose="020B0503020204020204" pitchFamily="34" charset="-122"/>
                  <a:ea typeface="微软雅黑" panose="020B0503020204020204" pitchFamily="34" charset="-122"/>
                </a:rPr>
                <a:t>二路归并</a:t>
              </a:r>
              <a:r>
                <a:rPr lang="en-US" altLang="zh-CN" sz="2000">
                  <a:solidFill>
                    <a:srgbClr val="0000FF"/>
                  </a:solidFill>
                  <a:latin typeface="微软雅黑" panose="020B0503020204020204" pitchFamily="34" charset="-122"/>
                  <a:ea typeface="微软雅黑" panose="020B0503020204020204" pitchFamily="34" charset="-122"/>
                </a:rPr>
                <a:t>+</a:t>
              </a:r>
              <a:r>
                <a:rPr lang="zh-CN" altLang="en-US" sz="2000">
                  <a:solidFill>
                    <a:srgbClr val="0000FF"/>
                  </a:solidFill>
                  <a:latin typeface="微软雅黑" panose="020B0503020204020204" pitchFamily="34" charset="-122"/>
                  <a:ea typeface="微软雅黑" panose="020B0503020204020204" pitchFamily="34" charset="-122"/>
                </a:rPr>
                <a:t>尾插法建表</a:t>
              </a:r>
              <a:endParaRPr lang="zh-CN" altLang="en-US" sz="2000">
                <a:solidFill>
                  <a:srgbClr val="0000FF"/>
                </a:solidFill>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1" end="1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2" end="1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3" end="1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标题 1"/>
          <p:cNvSpPr txBox="1"/>
          <p:nvPr/>
        </p:nvSpPr>
        <p:spPr>
          <a:xfrm>
            <a:off x="647700" y="3568700"/>
            <a:ext cx="7848600" cy="935038"/>
          </a:xfrm>
          <a:prstGeom prst="rect">
            <a:avLst/>
          </a:prstGeom>
          <a:solidFill>
            <a:schemeClr val="bg1"/>
          </a:solidFill>
          <a:ln w="9525">
            <a:noFill/>
          </a:ln>
        </p:spPr>
        <p:txBody>
          <a:bodyPr anchor="ct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a:solidFill>
                  <a:schemeClr val="tx1"/>
                </a:solidFill>
                <a:latin typeface="Times New Roman" panose="02020603050405020304" pitchFamily="18" charset="0"/>
                <a:ea typeface="宋体" panose="0201060003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a:solidFill>
                  <a:schemeClr val="tx1"/>
                </a:solidFill>
                <a:latin typeface="Times New Roman" panose="02020603050405020304" pitchFamily="18" charset="0"/>
                <a:ea typeface="宋体" panose="02010600030101010101" pitchFamily="2" charset="-122"/>
              </a:defRPr>
            </a:lvl2pPr>
            <a:lvl3pPr marL="1143000" indent="-228600" algn="l" rtl="0" eaLnBrk="0" fontAlgn="base" hangingPunct="0">
              <a:spcBef>
                <a:spcPct val="20000"/>
              </a:spcBef>
              <a:spcAft>
                <a:spcPct val="0"/>
              </a:spcAft>
              <a:buClr>
                <a:schemeClr val="accent2"/>
              </a:buClr>
              <a:buChar char="•"/>
              <a:defRPr sz="2200">
                <a:solidFill>
                  <a:schemeClr val="tx1"/>
                </a:solidFill>
                <a:latin typeface="Times New Roman" panose="02020603050405020304" pitchFamily="18" charset="0"/>
                <a:ea typeface="宋体" panose="02010600030101010101" pitchFamily="2" charset="-122"/>
              </a:defRPr>
            </a:lvl3pPr>
            <a:lvl4pPr marL="1600200" indent="-228600" algn="l" rtl="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lgn="l" rtl="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5pPr>
          </a:lstStyle>
          <a:p>
            <a:pPr marL="0" lvl="0" indent="0" algn="ctr" eaLnBrk="1" hangingPunct="1">
              <a:lnSpc>
                <a:spcPct val="150000"/>
              </a:lnSpc>
              <a:spcBef>
                <a:spcPct val="0"/>
              </a:spcBef>
              <a:buClrTx/>
              <a:buNone/>
            </a:pPr>
            <a:r>
              <a:rPr lang="en-US" altLang="zh-CN" sz="6000" b="1" dirty="0">
                <a:solidFill>
                  <a:schemeClr val="tx2"/>
                </a:solidFill>
                <a:ea typeface="微软雅黑" panose="020B0503020204020204" pitchFamily="34" charset="-122"/>
              </a:rPr>
              <a:t>Have a good day!</a:t>
            </a:r>
            <a:endParaRPr lang="zh-CN" altLang="en-US" sz="6000" b="1" dirty="0">
              <a:solidFill>
                <a:schemeClr val="tx2"/>
              </a:solidFill>
              <a:ea typeface="微软雅黑" panose="020B0503020204020204" pitchFamily="34" charset="-122"/>
            </a:endParaRPr>
          </a:p>
        </p:txBody>
      </p:sp>
      <p:pic>
        <p:nvPicPr>
          <p:cNvPr id="1028" name="Picture 4" descr="https://ss0.bdstatic.com/70cFvHSh_Q1YnxGkpoWK1HF6hhy/it/u=1366533934,1875287696&amp;fm=23&amp;gp=0.jpg"/>
          <p:cNvPicPr>
            <a:picLocks noChangeAspect="1" noChangeArrowheads="1" noCrop="1"/>
          </p:cNvPicPr>
          <p:nvPr/>
        </p:nvPicPr>
        <p:blipFill>
          <a:blip r:embed="rId1"/>
          <a:srcRect/>
          <a:stretch>
            <a:fillRect/>
          </a:stretch>
        </p:blipFill>
        <p:spPr bwMode="auto">
          <a:xfrm>
            <a:off x="3590923" y="1744974"/>
            <a:ext cx="2286016" cy="2043127"/>
          </a:xfrm>
          <a:prstGeom prst="rect">
            <a:avLst/>
          </a:prstGeom>
          <a:noFill/>
        </p:spPr>
      </p:pic>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ext Box 2"/>
          <p:cNvSpPr txBox="1">
            <a:spLocks noChangeArrowheads="1"/>
          </p:cNvSpPr>
          <p:nvPr/>
        </p:nvSpPr>
        <p:spPr bwMode="auto">
          <a:xfrm>
            <a:off x="714348" y="1142984"/>
            <a:ext cx="8229600" cy="972574"/>
          </a:xfrm>
          <a:prstGeom prst="rect">
            <a:avLst/>
          </a:prstGeom>
          <a:noFill/>
          <a:ln w="9525">
            <a:noFill/>
            <a:miter lim="800000"/>
          </a:ln>
          <a:effectLst/>
        </p:spPr>
        <p:txBody>
          <a:bodyPr>
            <a:spAutoFit/>
          </a:bodyPr>
          <a:lstStyle/>
          <a:p>
            <a:pPr algn="just">
              <a:lnSpc>
                <a:spcPct val="130000"/>
              </a:lnSpc>
              <a:spcBef>
                <a:spcPct val="50000"/>
              </a:spcBef>
            </a:pPr>
            <a:r>
              <a:rPr kumimoji="1" lang="zh-CN" altLang="en-US" sz="2200">
                <a:latin typeface="Consolas" panose="020B0609020204030204" pitchFamily="49" charset="0"/>
                <a:ea typeface="楷体" panose="02010609060101010101" pitchFamily="49" charset="-122"/>
                <a:cs typeface="Consolas" panose="020B0609020204030204" pitchFamily="49" charset="0"/>
              </a:rPr>
              <a:t>    当</a:t>
            </a:r>
            <a:r>
              <a:rPr kumimoji="1" lang="zh-CN" altLang="en-US" sz="2200" dirty="0">
                <a:latin typeface="Consolas" panose="020B0609020204030204" pitchFamily="49" charset="0"/>
                <a:ea typeface="楷体" panose="02010609060101010101" pitchFamily="49" charset="-122"/>
                <a:cs typeface="Consolas" panose="020B0609020204030204" pitchFamily="49" charset="0"/>
              </a:rPr>
              <a:t>访问过</a:t>
            </a:r>
            <a:r>
              <a:rPr kumimoji="1" lang="zh-CN" altLang="en-US" sz="2200">
                <a:latin typeface="Consolas" panose="020B0609020204030204" pitchFamily="49" charset="0"/>
                <a:ea typeface="楷体" panose="02010609060101010101" pitchFamily="49" charset="-122"/>
                <a:cs typeface="Consolas" panose="020B0609020204030204" pitchFamily="49" charset="0"/>
              </a:rPr>
              <a:t>一个结点后，只能</a:t>
            </a:r>
            <a:r>
              <a:rPr kumimoji="1" lang="zh-CN" altLang="en-US" sz="2200" dirty="0">
                <a:latin typeface="Consolas" panose="020B0609020204030204" pitchFamily="49" charset="0"/>
                <a:ea typeface="楷体" panose="02010609060101010101" pitchFamily="49" charset="-122"/>
                <a:cs typeface="Consolas" panose="020B0609020204030204" pitchFamily="49" charset="0"/>
              </a:rPr>
              <a:t>接着访问它</a:t>
            </a:r>
            <a:r>
              <a:rPr kumimoji="1" lang="zh-CN" altLang="en-US" sz="2200">
                <a:latin typeface="Consolas" panose="020B0609020204030204" pitchFamily="49" charset="0"/>
                <a:ea typeface="楷体" panose="02010609060101010101" pitchFamily="49" charset="-122"/>
                <a:cs typeface="Consolas" panose="020B0609020204030204" pitchFamily="49" charset="0"/>
              </a:rPr>
              <a:t>的后继结点，而</a:t>
            </a:r>
            <a:r>
              <a:rPr kumimoji="1" lang="zh-CN" altLang="en-US" sz="2200" dirty="0">
                <a:latin typeface="Consolas" panose="020B0609020204030204" pitchFamily="49" charset="0"/>
                <a:ea typeface="楷体" panose="02010609060101010101" pitchFamily="49" charset="-122"/>
                <a:cs typeface="Consolas" panose="020B0609020204030204" pitchFamily="49" charset="0"/>
              </a:rPr>
              <a:t>无法访问</a:t>
            </a:r>
            <a:r>
              <a:rPr kumimoji="1" lang="zh-CN" altLang="en-US" sz="2200">
                <a:latin typeface="Consolas" panose="020B0609020204030204" pitchFamily="49" charset="0"/>
                <a:ea typeface="楷体" panose="02010609060101010101" pitchFamily="49" charset="-122"/>
                <a:cs typeface="Consolas" panose="020B0609020204030204" pitchFamily="49" charset="0"/>
              </a:rPr>
              <a:t>它的前驱结点。  </a:t>
            </a:r>
            <a:endParaRPr kumimoji="1" lang="zh-CN" altLang="en-US" sz="2200" dirty="0">
              <a:latin typeface="Consolas" panose="020B0609020204030204" pitchFamily="49" charset="0"/>
              <a:ea typeface="楷体" panose="02010609060101010101" pitchFamily="49" charset="-122"/>
              <a:cs typeface="Consolas" panose="020B0609020204030204" pitchFamily="49" charset="0"/>
            </a:endParaRPr>
          </a:p>
        </p:txBody>
      </p:sp>
      <p:sp>
        <p:nvSpPr>
          <p:cNvPr id="4" name="TextBox 3"/>
          <p:cNvSpPr txBox="1"/>
          <p:nvPr/>
        </p:nvSpPr>
        <p:spPr>
          <a:xfrm>
            <a:off x="642910" y="428604"/>
            <a:ext cx="2500330" cy="461665"/>
          </a:xfrm>
          <a:prstGeom prst="rect">
            <a:avLst/>
          </a:prstGeom>
          <a:noFill/>
        </p:spPr>
        <p:txBody>
          <a:bodyPr wrap="square" rtlCol="0">
            <a:spAutoFit/>
          </a:bodyPr>
          <a:lstStyle/>
          <a:p>
            <a:r>
              <a:rPr kumimoji="1" lang="zh-CN" altLang="en-US">
                <a:solidFill>
                  <a:srgbClr val="FF0000"/>
                </a:solidFill>
                <a:latin typeface="Consolas" panose="020B0609020204030204" pitchFamily="49" charset="0"/>
                <a:ea typeface="微软雅黑" panose="020B0503020204020204" pitchFamily="34" charset="-122"/>
                <a:cs typeface="Consolas" panose="020B0609020204030204" pitchFamily="49" charset="0"/>
              </a:rPr>
              <a:t>单链表的特点</a:t>
            </a:r>
            <a:endParaRPr kumimoji="1" lang="zh-CN" altLang="en-US">
              <a:solidFill>
                <a:srgbClr val="FF0000"/>
              </a:solidFill>
              <a:latin typeface="Consolas" panose="020B0609020204030204" pitchFamily="49" charset="0"/>
              <a:ea typeface="微软雅黑" panose="020B0503020204020204" pitchFamily="34" charset="-122"/>
              <a:cs typeface="Consolas" panose="020B0609020204030204" pitchFamily="49" charset="0"/>
            </a:endParaRPr>
          </a:p>
        </p:txBody>
      </p:sp>
      <p:sp>
        <p:nvSpPr>
          <p:cNvPr id="5" name="Rectangle 7"/>
          <p:cNvSpPr>
            <a:spLocks noChangeArrowheads="1"/>
          </p:cNvSpPr>
          <p:nvPr/>
        </p:nvSpPr>
        <p:spPr bwMode="auto">
          <a:xfrm>
            <a:off x="2824179" y="3148006"/>
            <a:ext cx="539750" cy="431800"/>
          </a:xfrm>
          <a:prstGeom prst="rect">
            <a:avLst/>
          </a:prstGeom>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2000" i="1" dirty="0">
                <a:solidFill>
                  <a:srgbClr val="3333FF"/>
                </a:solidFill>
                <a:latin typeface="Consolas" panose="020B0609020204030204" pitchFamily="49" charset="0"/>
                <a:cs typeface="Consolas" panose="020B0609020204030204" pitchFamily="49" charset="0"/>
              </a:rPr>
              <a:t>a</a:t>
            </a:r>
            <a:endParaRPr lang="en-US" altLang="zh-CN" sz="2000" baseline="-25000" dirty="0">
              <a:solidFill>
                <a:srgbClr val="3333FF"/>
              </a:solidFill>
              <a:latin typeface="Consolas" panose="020B0609020204030204" pitchFamily="49" charset="0"/>
              <a:cs typeface="Consolas" panose="020B0609020204030204" pitchFamily="49" charset="0"/>
            </a:endParaRPr>
          </a:p>
        </p:txBody>
      </p:sp>
      <p:sp>
        <p:nvSpPr>
          <p:cNvPr id="6" name="Rectangle 8"/>
          <p:cNvSpPr>
            <a:spLocks noChangeArrowheads="1"/>
          </p:cNvSpPr>
          <p:nvPr/>
        </p:nvSpPr>
        <p:spPr bwMode="auto">
          <a:xfrm>
            <a:off x="3365517" y="3148006"/>
            <a:ext cx="539750" cy="431800"/>
          </a:xfrm>
          <a:prstGeom prst="rect">
            <a:avLst/>
          </a:prstGeom>
        </p:spPr>
        <p:style>
          <a:lnRef idx="1">
            <a:schemeClr val="accent2"/>
          </a:lnRef>
          <a:fillRef idx="2">
            <a:schemeClr val="accent2"/>
          </a:fillRef>
          <a:effectRef idx="1">
            <a:schemeClr val="accent2"/>
          </a:effectRef>
          <a:fontRef idx="minor">
            <a:schemeClr val="dk1"/>
          </a:fontRef>
        </p:style>
        <p:txBody>
          <a:bodyPr wrap="none" anchor="ctr"/>
          <a:lstStyle/>
          <a:p>
            <a:endParaRPr lang="zh-CN" altLang="zh-CN" baseline="-25000">
              <a:solidFill>
                <a:srgbClr val="3333FF"/>
              </a:solidFill>
              <a:latin typeface="Consolas" panose="020B0609020204030204" pitchFamily="49" charset="0"/>
              <a:cs typeface="Consolas" panose="020B0609020204030204" pitchFamily="49" charset="0"/>
            </a:endParaRPr>
          </a:p>
        </p:txBody>
      </p:sp>
      <p:sp>
        <p:nvSpPr>
          <p:cNvPr id="7" name="Rectangle 9"/>
          <p:cNvSpPr>
            <a:spLocks noChangeArrowheads="1"/>
          </p:cNvSpPr>
          <p:nvPr/>
        </p:nvSpPr>
        <p:spPr bwMode="auto">
          <a:xfrm>
            <a:off x="4805379" y="3148006"/>
            <a:ext cx="539750" cy="431800"/>
          </a:xfrm>
          <a:prstGeom prst="rect">
            <a:avLst/>
          </a:prstGeom>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2000" i="1" dirty="0">
                <a:solidFill>
                  <a:srgbClr val="3333FF"/>
                </a:solidFill>
                <a:latin typeface="Consolas" panose="020B0609020204030204" pitchFamily="49" charset="0"/>
                <a:cs typeface="Consolas" panose="020B0609020204030204" pitchFamily="49" charset="0"/>
              </a:rPr>
              <a:t>b</a:t>
            </a:r>
            <a:endParaRPr lang="en-US" altLang="zh-CN" sz="2000" baseline="-25000" dirty="0">
              <a:solidFill>
                <a:srgbClr val="3333FF"/>
              </a:solidFill>
              <a:latin typeface="Consolas" panose="020B0609020204030204" pitchFamily="49" charset="0"/>
              <a:cs typeface="Consolas" panose="020B0609020204030204" pitchFamily="49" charset="0"/>
            </a:endParaRPr>
          </a:p>
        </p:txBody>
      </p:sp>
      <p:sp>
        <p:nvSpPr>
          <p:cNvPr id="8" name="Rectangle 10"/>
          <p:cNvSpPr>
            <a:spLocks noChangeArrowheads="1"/>
          </p:cNvSpPr>
          <p:nvPr/>
        </p:nvSpPr>
        <p:spPr bwMode="auto">
          <a:xfrm>
            <a:off x="5346717" y="3148006"/>
            <a:ext cx="539750" cy="431800"/>
          </a:xfrm>
          <a:prstGeom prst="rect">
            <a:avLst/>
          </a:prstGeom>
        </p:spPr>
        <p:style>
          <a:lnRef idx="1">
            <a:schemeClr val="accent2"/>
          </a:lnRef>
          <a:fillRef idx="2">
            <a:schemeClr val="accent2"/>
          </a:fillRef>
          <a:effectRef idx="1">
            <a:schemeClr val="accent2"/>
          </a:effectRef>
          <a:fontRef idx="minor">
            <a:schemeClr val="dk1"/>
          </a:fontRef>
        </p:style>
        <p:txBody>
          <a:bodyPr wrap="none" anchor="ctr"/>
          <a:lstStyle/>
          <a:p>
            <a:endParaRPr lang="zh-CN" altLang="zh-CN" baseline="-25000">
              <a:solidFill>
                <a:srgbClr val="3333FF"/>
              </a:solidFill>
              <a:latin typeface="Consolas" panose="020B0609020204030204" pitchFamily="49" charset="0"/>
              <a:cs typeface="Consolas" panose="020B0609020204030204" pitchFamily="49" charset="0"/>
            </a:endParaRPr>
          </a:p>
        </p:txBody>
      </p:sp>
      <p:sp>
        <p:nvSpPr>
          <p:cNvPr id="9" name="Text Box 13"/>
          <p:cNvSpPr txBox="1">
            <a:spLocks noChangeArrowheads="1"/>
          </p:cNvSpPr>
          <p:nvPr/>
        </p:nvSpPr>
        <p:spPr bwMode="auto">
          <a:xfrm>
            <a:off x="6353192" y="3109906"/>
            <a:ext cx="576262" cy="457200"/>
          </a:xfrm>
          <a:prstGeom prst="rect">
            <a:avLst/>
          </a:prstGeom>
          <a:noFill/>
          <a:ln w="38100" algn="ctr">
            <a:noFill/>
            <a:miter lim="800000"/>
          </a:ln>
          <a:effectLst/>
        </p:spPr>
        <p:txBody>
          <a:bodyPr>
            <a:spAutoFit/>
          </a:bodyPr>
          <a:lstStyle/>
          <a:p>
            <a:pPr>
              <a:spcBef>
                <a:spcPct val="50000"/>
              </a:spcBef>
            </a:pPr>
            <a:r>
              <a:rPr kumimoji="1" lang="en-US" altLang="zh-CN">
                <a:solidFill>
                  <a:srgbClr val="3333FF"/>
                </a:solidFill>
                <a:latin typeface="Consolas" panose="020B0609020204030204" pitchFamily="49" charset="0"/>
                <a:ea typeface="宋体" panose="02010600030101010101" pitchFamily="2" charset="-122"/>
                <a:cs typeface="Consolas" panose="020B0609020204030204" pitchFamily="49" charset="0"/>
              </a:rPr>
              <a:t>…</a:t>
            </a:r>
            <a:endParaRPr kumimoji="1" lang="en-US" altLang="zh-CN">
              <a:solidFill>
                <a:srgbClr val="3333FF"/>
              </a:solidFill>
              <a:latin typeface="Consolas" panose="020B0609020204030204" pitchFamily="49" charset="0"/>
              <a:ea typeface="宋体" panose="02010600030101010101" pitchFamily="2" charset="-122"/>
              <a:cs typeface="Consolas" panose="020B0609020204030204" pitchFamily="49" charset="0"/>
            </a:endParaRPr>
          </a:p>
        </p:txBody>
      </p:sp>
      <p:grpSp>
        <p:nvGrpSpPr>
          <p:cNvPr id="16" name="组合 15"/>
          <p:cNvGrpSpPr/>
          <p:nvPr/>
        </p:nvGrpSpPr>
        <p:grpSpPr>
          <a:xfrm>
            <a:off x="2411413" y="2428868"/>
            <a:ext cx="701691" cy="719138"/>
            <a:chOff x="2285984" y="1142984"/>
            <a:chExt cx="701691" cy="719138"/>
          </a:xfrm>
        </p:grpSpPr>
        <p:sp>
          <p:nvSpPr>
            <p:cNvPr id="10" name="Arc 14"/>
            <p:cNvSpPr/>
            <p:nvPr/>
          </p:nvSpPr>
          <p:spPr bwMode="auto">
            <a:xfrm>
              <a:off x="2627313" y="1503347"/>
              <a:ext cx="360362" cy="35877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rgbClr val="7030A0"/>
              </a:solidFill>
              <a:miter lim="800000"/>
              <a:tailEnd type="stealth" w="lg" len="lg"/>
            </a:ln>
            <a:effectLst/>
          </p:spPr>
          <p:txBody>
            <a:bodyPr wrap="none" anchor="ctr"/>
            <a:lstStyle/>
            <a:p>
              <a:endParaRPr lang="zh-CN" altLang="en-US">
                <a:latin typeface="Consolas" panose="020B0609020204030204" pitchFamily="49" charset="0"/>
                <a:cs typeface="Consolas" panose="020B0609020204030204" pitchFamily="49" charset="0"/>
              </a:endParaRPr>
            </a:p>
          </p:txBody>
        </p:sp>
        <p:sp>
          <p:nvSpPr>
            <p:cNvPr id="11" name="Text Box 15"/>
            <p:cNvSpPr txBox="1">
              <a:spLocks noChangeArrowheads="1"/>
            </p:cNvSpPr>
            <p:nvPr/>
          </p:nvSpPr>
          <p:spPr bwMode="auto">
            <a:xfrm>
              <a:off x="2285984" y="1142984"/>
              <a:ext cx="431800" cy="457200"/>
            </a:xfrm>
            <a:prstGeom prst="rect">
              <a:avLst/>
            </a:prstGeom>
            <a:noFill/>
            <a:ln w="9525">
              <a:noFill/>
              <a:miter lim="800000"/>
            </a:ln>
            <a:effectLst/>
          </p:spPr>
          <p:txBody>
            <a:bodyPr>
              <a:spAutoFit/>
            </a:bodyPr>
            <a:lstStyle/>
            <a:p>
              <a:pPr algn="l">
                <a:spcBef>
                  <a:spcPct val="50000"/>
                </a:spcBef>
              </a:pPr>
              <a:r>
                <a:rPr lang="en-US" altLang="zh-CN" dirty="0">
                  <a:latin typeface="Consolas" panose="020B0609020204030204" pitchFamily="49" charset="0"/>
                  <a:cs typeface="Consolas" panose="020B0609020204030204" pitchFamily="49" charset="0"/>
                </a:rPr>
                <a:t>p</a:t>
              </a:r>
              <a:endParaRPr lang="en-US" altLang="zh-CN" dirty="0">
                <a:latin typeface="Consolas" panose="020B0609020204030204" pitchFamily="49" charset="0"/>
                <a:cs typeface="Consolas" panose="020B0609020204030204" pitchFamily="49" charset="0"/>
              </a:endParaRPr>
            </a:p>
          </p:txBody>
        </p:sp>
      </p:grpSp>
      <p:sp>
        <p:nvSpPr>
          <p:cNvPr id="12" name="Freeform 17"/>
          <p:cNvSpPr/>
          <p:nvPr/>
        </p:nvSpPr>
        <p:spPr bwMode="auto">
          <a:xfrm>
            <a:off x="3697304" y="3362318"/>
            <a:ext cx="1123950" cy="0"/>
          </a:xfrm>
          <a:custGeom>
            <a:avLst/>
            <a:gdLst/>
            <a:ahLst/>
            <a:cxnLst>
              <a:cxn ang="0">
                <a:pos x="0" y="6"/>
              </a:cxn>
              <a:cxn ang="0">
                <a:pos x="708" y="0"/>
              </a:cxn>
            </a:cxnLst>
            <a:rect l="0" t="0" r="r" b="b"/>
            <a:pathLst>
              <a:path w="708" h="6">
                <a:moveTo>
                  <a:pt x="0" y="6"/>
                </a:moveTo>
                <a:lnTo>
                  <a:pt x="708" y="0"/>
                </a:lnTo>
              </a:path>
            </a:pathLst>
          </a:custGeom>
          <a:noFill/>
          <a:ln w="38100">
            <a:solidFill>
              <a:srgbClr val="7030A0"/>
            </a:solidFill>
            <a:miter lim="800000"/>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13" name="Line 18"/>
          <p:cNvSpPr>
            <a:spLocks noChangeShapeType="1"/>
          </p:cNvSpPr>
          <p:nvPr/>
        </p:nvSpPr>
        <p:spPr bwMode="auto">
          <a:xfrm>
            <a:off x="5672154" y="3363906"/>
            <a:ext cx="576263" cy="0"/>
          </a:xfrm>
          <a:prstGeom prst="line">
            <a:avLst/>
          </a:prstGeom>
          <a:noFill/>
          <a:ln w="38100">
            <a:solidFill>
              <a:srgbClr val="7030A0"/>
            </a:solidFill>
            <a:miter lim="800000"/>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14" name="Text Box 20"/>
          <p:cNvSpPr txBox="1">
            <a:spLocks noChangeArrowheads="1"/>
          </p:cNvSpPr>
          <p:nvPr/>
        </p:nvSpPr>
        <p:spPr bwMode="auto">
          <a:xfrm>
            <a:off x="1528779" y="3148006"/>
            <a:ext cx="576263" cy="457200"/>
          </a:xfrm>
          <a:prstGeom prst="rect">
            <a:avLst/>
          </a:prstGeom>
          <a:noFill/>
          <a:ln w="38100" algn="ctr">
            <a:noFill/>
            <a:miter lim="800000"/>
          </a:ln>
          <a:effectLst/>
        </p:spPr>
        <p:txBody>
          <a:bodyPr>
            <a:spAutoFit/>
          </a:bodyPr>
          <a:lstStyle/>
          <a:p>
            <a:pPr>
              <a:spcBef>
                <a:spcPct val="50000"/>
              </a:spcBef>
            </a:pPr>
            <a:r>
              <a:rPr kumimoji="1" lang="en-US" altLang="zh-CN">
                <a:solidFill>
                  <a:srgbClr val="3333FF"/>
                </a:solidFill>
                <a:latin typeface="Consolas" panose="020B0609020204030204" pitchFamily="49" charset="0"/>
                <a:ea typeface="宋体" panose="02010600030101010101" pitchFamily="2" charset="-122"/>
                <a:cs typeface="Consolas" panose="020B0609020204030204" pitchFamily="49" charset="0"/>
              </a:rPr>
              <a:t>…</a:t>
            </a:r>
            <a:endParaRPr kumimoji="1" lang="en-US" altLang="zh-CN">
              <a:solidFill>
                <a:srgbClr val="3333FF"/>
              </a:solidFill>
              <a:latin typeface="Consolas" panose="020B0609020204030204" pitchFamily="49" charset="0"/>
              <a:ea typeface="宋体" panose="02010600030101010101" pitchFamily="2" charset="-122"/>
              <a:cs typeface="Consolas" panose="020B0609020204030204" pitchFamily="49" charset="0"/>
            </a:endParaRPr>
          </a:p>
        </p:txBody>
      </p:sp>
      <p:sp>
        <p:nvSpPr>
          <p:cNvPr id="15" name="Line 21"/>
          <p:cNvSpPr>
            <a:spLocks noChangeShapeType="1"/>
          </p:cNvSpPr>
          <p:nvPr/>
        </p:nvSpPr>
        <p:spPr bwMode="auto">
          <a:xfrm>
            <a:off x="2249504" y="3363906"/>
            <a:ext cx="576263" cy="0"/>
          </a:xfrm>
          <a:prstGeom prst="line">
            <a:avLst/>
          </a:prstGeom>
          <a:noFill/>
          <a:ln w="38100">
            <a:solidFill>
              <a:srgbClr val="7030A0"/>
            </a:solidFill>
            <a:miter lim="800000"/>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0.04827 -0.00092 L 0.24514 -0.00092 " pathEditMode="relative" ptsTypes="AA">
                                      <p:cBhvr>
                                        <p:cTn id="6" dur="2000" fill="hold"/>
                                        <p:tgtEl>
                                          <p:spTgt spid="16"/>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Text Box 3"/>
          <p:cNvSpPr txBox="1">
            <a:spLocks noChangeArrowheads="1"/>
          </p:cNvSpPr>
          <p:nvPr/>
        </p:nvSpPr>
        <p:spPr bwMode="auto">
          <a:xfrm>
            <a:off x="785786" y="1357298"/>
            <a:ext cx="4319588" cy="540789"/>
          </a:xfrm>
          <a:prstGeom prst="rect">
            <a:avLst/>
          </a:prstGeom>
          <a:noFill/>
          <a:ln w="9525">
            <a:noFill/>
            <a:miter lim="800000"/>
          </a:ln>
          <a:effectLst/>
        </p:spPr>
        <p:txBody>
          <a:bodyPr wrap="square">
            <a:spAutoFit/>
          </a:bodyPr>
          <a:lstStyle/>
          <a:p>
            <a:pPr algn="just">
              <a:lnSpc>
                <a:spcPct val="150000"/>
              </a:lnSpc>
              <a:spcBef>
                <a:spcPct val="50000"/>
              </a:spcBef>
            </a:pPr>
            <a:r>
              <a:rPr kumimoji="1" lang="zh-CN" altLang="en-US" sz="2200">
                <a:latin typeface="Consolas" panose="020B0609020204030204" pitchFamily="49" charset="0"/>
                <a:ea typeface="楷体" panose="02010609060101010101" pitchFamily="49" charset="-122"/>
                <a:cs typeface="Consolas" panose="020B0609020204030204" pitchFamily="49" charset="0"/>
              </a:rPr>
              <a:t>先</a:t>
            </a:r>
            <a:r>
              <a:rPr kumimoji="1" lang="zh-CN" altLang="en-US" sz="2200" dirty="0">
                <a:latin typeface="Consolas" panose="020B0609020204030204" pitchFamily="49" charset="0"/>
                <a:ea typeface="楷体" panose="02010609060101010101" pitchFamily="49" charset="-122"/>
                <a:cs typeface="Consolas" panose="020B0609020204030204" pitchFamily="49" charset="0"/>
              </a:rPr>
              <a:t>考虑如何</a:t>
            </a:r>
            <a:r>
              <a:rPr kumimoji="1" lang="zh-CN" altLang="en-US" sz="2200" dirty="0">
                <a:solidFill>
                  <a:srgbClr val="FF00FF"/>
                </a:solidFill>
                <a:latin typeface="Consolas" panose="020B0609020204030204" pitchFamily="49" charset="0"/>
                <a:ea typeface="楷体" panose="02010609060101010101" pitchFamily="49" charset="-122"/>
                <a:cs typeface="Consolas" panose="020B0609020204030204" pitchFamily="49" charset="0"/>
              </a:rPr>
              <a:t>整体建立单</a:t>
            </a:r>
            <a:r>
              <a:rPr kumimoji="1" lang="zh-CN" altLang="en-US" sz="2200">
                <a:solidFill>
                  <a:srgbClr val="FF00FF"/>
                </a:solidFill>
                <a:latin typeface="Consolas" panose="020B0609020204030204" pitchFamily="49" charset="0"/>
                <a:ea typeface="楷体" panose="02010609060101010101" pitchFamily="49" charset="-122"/>
                <a:cs typeface="Consolas" panose="020B0609020204030204" pitchFamily="49" charset="0"/>
              </a:rPr>
              <a:t>链表</a:t>
            </a:r>
            <a:r>
              <a:rPr kumimoji="1" lang="zh-CN" altLang="en-US" sz="2200">
                <a:latin typeface="Consolas" panose="020B0609020204030204" pitchFamily="49" charset="0"/>
                <a:ea typeface="楷体" panose="02010609060101010101" pitchFamily="49" charset="-122"/>
                <a:cs typeface="Consolas" panose="020B0609020204030204" pitchFamily="49" charset="0"/>
              </a:rPr>
              <a:t>。　</a:t>
            </a:r>
            <a:endParaRPr kumimoji="1" lang="en-US" altLang="zh-CN" sz="2200">
              <a:latin typeface="Consolas" panose="020B0609020204030204" pitchFamily="49" charset="0"/>
              <a:ea typeface="楷体" panose="02010609060101010101" pitchFamily="49" charset="-122"/>
              <a:cs typeface="Consolas" panose="020B0609020204030204" pitchFamily="49" charset="0"/>
            </a:endParaRPr>
          </a:p>
        </p:txBody>
      </p:sp>
      <p:sp>
        <p:nvSpPr>
          <p:cNvPr id="30747" name="Text Box 27"/>
          <p:cNvSpPr txBox="1">
            <a:spLocks noChangeArrowheads="1"/>
          </p:cNvSpPr>
          <p:nvPr/>
        </p:nvSpPr>
        <p:spPr bwMode="auto">
          <a:xfrm>
            <a:off x="823916" y="393139"/>
            <a:ext cx="3033704" cy="534035"/>
          </a:xfrm>
          <a:prstGeom prst="rect">
            <a:avLst/>
          </a:prstGeom>
        </p:spPr>
        <p:style>
          <a:lnRef idx="1">
            <a:schemeClr val="accent6"/>
          </a:lnRef>
          <a:fillRef idx="3">
            <a:schemeClr val="accent6"/>
          </a:fillRef>
          <a:effectRef idx="2">
            <a:schemeClr val="accent6"/>
          </a:effectRef>
          <a:fontRef idx="minor">
            <a:schemeClr val="lt1"/>
          </a:fontRef>
        </p:style>
        <p:txBody>
          <a:bodyPr wrap="square">
            <a:spAutoFit/>
          </a:bodyPr>
          <a:lstStyle/>
          <a:p>
            <a:pPr algn="l">
              <a:lnSpc>
                <a:spcPct val="120000"/>
              </a:lnSpc>
              <a:spcBef>
                <a:spcPct val="50000"/>
              </a:spcBef>
            </a:pPr>
            <a:r>
              <a:rPr kumimoji="1" lang="en-US" altLang="zh-CN" dirty="0">
                <a:solidFill>
                  <a:schemeClr val="bg1"/>
                </a:solidFill>
                <a:latin typeface="Consolas" panose="020B0609020204030204" pitchFamily="49" charset="0"/>
                <a:ea typeface="黑体" panose="02010609060101010101" pitchFamily="49" charset="-122"/>
                <a:cs typeface="Consolas" panose="020B0609020204030204" pitchFamily="49" charset="0"/>
              </a:rPr>
              <a:t>1</a:t>
            </a:r>
            <a:r>
              <a:rPr kumimoji="1" lang="zh-CN" altLang="en-US" dirty="0">
                <a:solidFill>
                  <a:schemeClr val="bg1"/>
                </a:solidFill>
                <a:latin typeface="Consolas" panose="020B0609020204030204" pitchFamily="49" charset="0"/>
                <a:ea typeface="黑体" panose="02010609060101010101" pitchFamily="49" charset="-122"/>
                <a:cs typeface="Consolas" panose="020B0609020204030204" pitchFamily="49" charset="0"/>
              </a:rPr>
              <a:t>、建立单链表</a:t>
            </a:r>
            <a:endParaRPr lang="zh-CN" altLang="en-US" dirty="0">
              <a:solidFill>
                <a:schemeClr val="bg1"/>
              </a:solidFill>
              <a:latin typeface="Consolas" panose="020B0609020204030204" pitchFamily="49" charset="0"/>
              <a:ea typeface="黑体" panose="02010609060101010101" pitchFamily="49" charset="-122"/>
              <a:cs typeface="Consolas" panose="020B0609020204030204" pitchFamily="49" charset="0"/>
            </a:endParaRPr>
          </a:p>
        </p:txBody>
      </p:sp>
      <p:sp>
        <p:nvSpPr>
          <p:cNvPr id="4" name="矩形 3"/>
          <p:cNvSpPr/>
          <p:nvPr/>
        </p:nvSpPr>
        <p:spPr>
          <a:xfrm>
            <a:off x="1643042" y="2285992"/>
            <a:ext cx="1714512" cy="857256"/>
          </a:xfrm>
          <a:prstGeom prst="rect">
            <a:avLst/>
          </a:prstGeom>
          <a:scene3d>
            <a:camera prst="perspectiveLeft"/>
            <a:lightRig rig="threePt" dir="t"/>
          </a:scene3d>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200" i="1" dirty="0">
                <a:solidFill>
                  <a:srgbClr val="0000FF"/>
                </a:solidFill>
                <a:latin typeface="Consolas" panose="020B0609020204030204" pitchFamily="49" charset="0"/>
                <a:cs typeface="Consolas" panose="020B0609020204030204" pitchFamily="49" charset="0"/>
              </a:rPr>
              <a:t>a</a:t>
            </a:r>
            <a:r>
              <a:rPr lang="en-US" altLang="zh-CN" sz="2200" dirty="0">
                <a:solidFill>
                  <a:srgbClr val="0000FF"/>
                </a:solidFill>
                <a:latin typeface="Consolas" panose="020B0609020204030204" pitchFamily="49" charset="0"/>
                <a:cs typeface="Consolas" panose="020B0609020204030204" pitchFamily="49" charset="0"/>
              </a:rPr>
              <a:t>[</a:t>
            </a:r>
            <a:r>
              <a:rPr lang="en-US" altLang="zh-CN" sz="2200" dirty="0" err="1">
                <a:solidFill>
                  <a:srgbClr val="0000FF"/>
                </a:solidFill>
                <a:latin typeface="Consolas" panose="020B0609020204030204" pitchFamily="49" charset="0"/>
                <a:cs typeface="Consolas" panose="020B0609020204030204" pitchFamily="49" charset="0"/>
              </a:rPr>
              <a:t>0..</a:t>
            </a:r>
            <a:r>
              <a:rPr lang="en-US" altLang="zh-CN" sz="2200" i="1" dirty="0" err="1">
                <a:solidFill>
                  <a:srgbClr val="0000FF"/>
                </a:solidFill>
                <a:latin typeface="Consolas" panose="020B0609020204030204" pitchFamily="49" charset="0"/>
                <a:cs typeface="Consolas" panose="020B0609020204030204" pitchFamily="49" charset="0"/>
              </a:rPr>
              <a:t>n</a:t>
            </a:r>
            <a:r>
              <a:rPr lang="en-US" altLang="zh-CN" sz="2200" dirty="0">
                <a:solidFill>
                  <a:srgbClr val="0000FF"/>
                </a:solidFill>
                <a:latin typeface="Consolas" panose="020B0609020204030204" pitchFamily="49" charset="0"/>
                <a:ea typeface="+mj-ea"/>
                <a:cs typeface="Consolas" panose="020B0609020204030204" pitchFamily="49" charset="0"/>
              </a:rPr>
              <a:t>-</a:t>
            </a:r>
            <a:r>
              <a:rPr lang="en-US" altLang="zh-CN" sz="2200" dirty="0">
                <a:solidFill>
                  <a:srgbClr val="0000FF"/>
                </a:solidFill>
                <a:latin typeface="Consolas" panose="020B0609020204030204" pitchFamily="49" charset="0"/>
                <a:cs typeface="Consolas" panose="020B0609020204030204" pitchFamily="49" charset="0"/>
              </a:rPr>
              <a:t>1]</a:t>
            </a:r>
            <a:endParaRPr lang="zh-CN" altLang="en-US" sz="2200" dirty="0">
              <a:solidFill>
                <a:srgbClr val="0000FF"/>
              </a:solidFill>
              <a:latin typeface="Consolas" panose="020B0609020204030204" pitchFamily="49" charset="0"/>
              <a:cs typeface="Consolas" panose="020B0609020204030204" pitchFamily="49" charset="0"/>
            </a:endParaRPr>
          </a:p>
        </p:txBody>
      </p:sp>
      <p:sp>
        <p:nvSpPr>
          <p:cNvPr id="5" name="矩形 4"/>
          <p:cNvSpPr/>
          <p:nvPr/>
        </p:nvSpPr>
        <p:spPr>
          <a:xfrm>
            <a:off x="5072066" y="2285992"/>
            <a:ext cx="1714512" cy="857256"/>
          </a:xfrm>
          <a:prstGeom prst="rect">
            <a:avLst/>
          </a:prstGeom>
          <a:effectLst>
            <a:glow rad="139700">
              <a:schemeClr val="accent4">
                <a:satMod val="175000"/>
                <a:alpha val="40000"/>
              </a:schemeClr>
            </a:glow>
            <a:outerShdw blurRad="40000" dist="20000" dir="5400000" rotWithShape="0">
              <a:srgbClr val="000000">
                <a:alpha val="38000"/>
              </a:srgbClr>
            </a:outerShdw>
          </a:effectLst>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2200">
                <a:solidFill>
                  <a:srgbClr val="0000FF"/>
                </a:solidFill>
                <a:latin typeface="Consolas" panose="020B0609020204030204" pitchFamily="49" charset="0"/>
                <a:ea typeface="楷体" panose="02010609060101010101" pitchFamily="49" charset="-122"/>
                <a:cs typeface="Consolas" panose="020B0609020204030204" pitchFamily="49" charset="0"/>
              </a:rPr>
              <a:t>带头结点的</a:t>
            </a:r>
            <a:r>
              <a:rPr lang="zh-CN" altLang="en-US" sz="2200" dirty="0">
                <a:solidFill>
                  <a:srgbClr val="0000FF"/>
                </a:solidFill>
                <a:latin typeface="Consolas" panose="020B0609020204030204" pitchFamily="49" charset="0"/>
                <a:ea typeface="楷体" panose="02010609060101010101" pitchFamily="49" charset="-122"/>
                <a:cs typeface="Consolas" panose="020B0609020204030204" pitchFamily="49" charset="0"/>
              </a:rPr>
              <a:t>单链表</a:t>
            </a:r>
            <a:r>
              <a:rPr lang="en-US" altLang="zh-CN" sz="2200" dirty="0">
                <a:solidFill>
                  <a:srgbClr val="0000FF"/>
                </a:solidFill>
                <a:latin typeface="Consolas" panose="020B0609020204030204" pitchFamily="49" charset="0"/>
                <a:ea typeface="楷体" panose="02010609060101010101" pitchFamily="49" charset="-122"/>
                <a:cs typeface="Consolas" panose="020B0609020204030204" pitchFamily="49" charset="0"/>
              </a:rPr>
              <a:t>L</a:t>
            </a:r>
            <a:endParaRPr lang="zh-CN" altLang="en-US" sz="22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6" name="右箭头 5"/>
          <p:cNvSpPr/>
          <p:nvPr/>
        </p:nvSpPr>
        <p:spPr>
          <a:xfrm>
            <a:off x="3500430" y="2786058"/>
            <a:ext cx="1428760" cy="142876"/>
          </a:xfrm>
          <a:prstGeom prst="right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sp>
        <p:nvSpPr>
          <p:cNvPr id="7" name="TextBox 6"/>
          <p:cNvSpPr txBox="1"/>
          <p:nvPr/>
        </p:nvSpPr>
        <p:spPr>
          <a:xfrm>
            <a:off x="3571868" y="2314510"/>
            <a:ext cx="1285884" cy="400110"/>
          </a:xfrm>
          <a:prstGeom prst="rect">
            <a:avLst/>
          </a:prstGeom>
          <a:noFill/>
        </p:spPr>
        <p:txBody>
          <a:bodyPr wrap="square" rtlCol="0">
            <a:spAutoFit/>
          </a:bodyPr>
          <a:lstStyle/>
          <a:p>
            <a:r>
              <a:rPr lang="zh-CN" altLang="en-US" sz="2000" dirty="0">
                <a:latin typeface="Consolas" panose="020B0609020204030204" pitchFamily="49" charset="0"/>
                <a:ea typeface="楷体" panose="02010609060101010101" pitchFamily="49" charset="-122"/>
                <a:cs typeface="Consolas" panose="020B0609020204030204" pitchFamily="49" charset="0"/>
              </a:rPr>
              <a:t>整体创建</a:t>
            </a:r>
            <a:endParaRPr lang="zh-CN" altLang="en-US" sz="2000" dirty="0">
              <a:latin typeface="Consolas" panose="020B0609020204030204" pitchFamily="49" charset="0"/>
              <a:ea typeface="楷体" panose="02010609060101010101" pitchFamily="49" charset="-122"/>
              <a:cs typeface="Consolas" panose="020B0609020204030204" pitchFamily="49" charset="0"/>
            </a:endParaRPr>
          </a:p>
        </p:txBody>
      </p:sp>
      <p:sp>
        <p:nvSpPr>
          <p:cNvPr id="9" name="TextBox 8"/>
          <p:cNvSpPr txBox="1"/>
          <p:nvPr/>
        </p:nvSpPr>
        <p:spPr>
          <a:xfrm>
            <a:off x="785786" y="3714752"/>
            <a:ext cx="4572032" cy="430887"/>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l"/>
            <a:r>
              <a:rPr kumimoji="1" lang="zh-CN" altLang="en-US" sz="2200">
                <a:latin typeface="Consolas" panose="020B0609020204030204" pitchFamily="49" charset="0"/>
                <a:ea typeface="楷体" panose="02010609060101010101" pitchFamily="49" charset="-122"/>
                <a:cs typeface="Consolas" panose="020B0609020204030204" pitchFamily="49" charset="0"/>
              </a:rPr>
              <a:t>建立单链表的常用方法有两种。</a:t>
            </a:r>
            <a:endParaRPr lang="zh-CN" altLang="en-US" sz="2200">
              <a:latin typeface="Consolas" panose="020B0609020204030204" pitchFamily="49" charset="0"/>
              <a:cs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9"/>
                                        </p:tgtEl>
                                        <p:attrNameLst>
                                          <p:attrName>style.visibility</p:attrName>
                                        </p:attrNameLst>
                                      </p:cBhvr>
                                      <p:to>
                                        <p:strVal val="visible"/>
                                      </p:to>
                                    </p:set>
                                    <p:anim calcmode="discrete" valueType="clr">
                                      <p:cBhvr override="childStyle">
                                        <p:cTn id="7" dur="80"/>
                                        <p:tgtEl>
                                          <p:spTgt spid="9"/>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9"/>
                                        </p:tgtEl>
                                        <p:attrNameLst>
                                          <p:attrName>fillcolor</p:attrName>
                                        </p:attrNameLst>
                                      </p:cBhvr>
                                      <p:tavLst>
                                        <p:tav tm="0">
                                          <p:val>
                                            <p:clrVal>
                                              <a:schemeClr val="accent2"/>
                                            </p:clrVal>
                                          </p:val>
                                        </p:tav>
                                        <p:tav tm="50000">
                                          <p:val>
                                            <p:clrVal>
                                              <a:schemeClr val="hlink"/>
                                            </p:clrVal>
                                          </p:val>
                                        </p:tav>
                                      </p:tavLst>
                                    </p:anim>
                                    <p:set>
                                      <p:cBhvr>
                                        <p:cTn id="9" dur="80"/>
                                        <p:tgtEl>
                                          <p:spTgt spid="9"/>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8" name="Text Box 4"/>
          <p:cNvSpPr txBox="1">
            <a:spLocks noChangeArrowheads="1"/>
          </p:cNvSpPr>
          <p:nvPr/>
        </p:nvSpPr>
        <p:spPr bwMode="auto">
          <a:xfrm>
            <a:off x="536577" y="1214422"/>
            <a:ext cx="7964513" cy="1476375"/>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marL="457200" indent="-457200" algn="l" eaLnBrk="1" latinLnBrk="0" hangingPunct="1">
              <a:lnSpc>
                <a:spcPct val="150000"/>
              </a:lnSpc>
              <a:spcBef>
                <a:spcPts val="0"/>
              </a:spcBef>
              <a:buBlip>
                <a:blip r:embed="rId1"/>
              </a:buBlip>
            </a:pPr>
            <a:r>
              <a:rPr kumimoji="1" lang="zh-CN" altLang="en-US" sz="2000">
                <a:latin typeface="Consolas" panose="020B0609020204030204" pitchFamily="49" charset="0"/>
                <a:ea typeface="楷体" panose="02010609060101010101" pitchFamily="49" charset="-122"/>
                <a:cs typeface="Consolas" panose="020B0609020204030204" pitchFamily="49" charset="0"/>
              </a:rPr>
              <a:t>从</a:t>
            </a:r>
            <a:r>
              <a:rPr kumimoji="1" lang="zh-CN" altLang="en-US" sz="2000" dirty="0">
                <a:latin typeface="Consolas" panose="020B0609020204030204" pitchFamily="49" charset="0"/>
                <a:ea typeface="楷体" panose="02010609060101010101" pitchFamily="49" charset="-122"/>
                <a:cs typeface="Consolas" panose="020B0609020204030204" pitchFamily="49" charset="0"/>
              </a:rPr>
              <a:t>一个空</a:t>
            </a:r>
            <a:r>
              <a:rPr kumimoji="1" lang="zh-CN" altLang="en-US" sz="2000">
                <a:latin typeface="Consolas" panose="020B0609020204030204" pitchFamily="49" charset="0"/>
                <a:ea typeface="楷体" panose="02010609060101010101" pitchFamily="49" charset="-122"/>
                <a:cs typeface="Consolas" panose="020B0609020204030204" pitchFamily="49" charset="0"/>
              </a:rPr>
              <a:t>表开始，创建一个头结点。</a:t>
            </a:r>
            <a:endParaRPr kumimoji="1" lang="en-US" altLang="zh-CN" sz="2000">
              <a:latin typeface="Consolas" panose="020B0609020204030204" pitchFamily="49" charset="0"/>
              <a:ea typeface="楷体" panose="02010609060101010101" pitchFamily="49" charset="-122"/>
              <a:cs typeface="Consolas" panose="020B0609020204030204" pitchFamily="49" charset="0"/>
            </a:endParaRPr>
          </a:p>
          <a:p>
            <a:pPr marL="457200" indent="-457200" algn="l" eaLnBrk="1" latinLnBrk="0" hangingPunct="1">
              <a:lnSpc>
                <a:spcPct val="150000"/>
              </a:lnSpc>
              <a:spcBef>
                <a:spcPts val="0"/>
              </a:spcBef>
              <a:buBlip>
                <a:blip r:embed="rId1"/>
              </a:buBlip>
            </a:pPr>
            <a:r>
              <a:rPr kumimoji="1" lang="zh-CN" altLang="en-US" sz="2000">
                <a:latin typeface="Consolas" panose="020B0609020204030204" pitchFamily="49" charset="0"/>
                <a:ea typeface="楷体" panose="02010609060101010101" pitchFamily="49" charset="-122"/>
                <a:cs typeface="Consolas" panose="020B0609020204030204" pitchFamily="49" charset="0"/>
              </a:rPr>
              <a:t>依次读取</a:t>
            </a:r>
            <a:r>
              <a:rPr kumimoji="1" lang="zh-CN" altLang="en-US" sz="2000" dirty="0">
                <a:latin typeface="Consolas" panose="020B0609020204030204" pitchFamily="49" charset="0"/>
                <a:ea typeface="楷体" panose="02010609060101010101" pitchFamily="49" charset="-122"/>
                <a:cs typeface="Consolas" panose="020B0609020204030204" pitchFamily="49" charset="0"/>
              </a:rPr>
              <a:t>字符数组</a:t>
            </a:r>
            <a:r>
              <a:rPr kumimoji="1" lang="en-US" altLang="zh-CN" sz="2000" i="1" dirty="0">
                <a:latin typeface="Consolas" panose="020B0609020204030204" pitchFamily="49" charset="0"/>
                <a:ea typeface="楷体" panose="02010609060101010101" pitchFamily="49" charset="-122"/>
                <a:cs typeface="Consolas" panose="020B0609020204030204" pitchFamily="49" charset="0"/>
              </a:rPr>
              <a:t>a</a:t>
            </a:r>
            <a:r>
              <a:rPr kumimoji="1" lang="zh-CN" altLang="en-US" sz="2000" dirty="0">
                <a:latin typeface="Consolas" panose="020B0609020204030204" pitchFamily="49" charset="0"/>
                <a:ea typeface="楷体" panose="02010609060101010101" pitchFamily="49" charset="-122"/>
                <a:cs typeface="Consolas" panose="020B0609020204030204" pitchFamily="49" charset="0"/>
              </a:rPr>
              <a:t>中</a:t>
            </a:r>
            <a:r>
              <a:rPr kumimoji="1" lang="zh-CN" altLang="en-US" sz="2000">
                <a:latin typeface="Consolas" panose="020B0609020204030204" pitchFamily="49" charset="0"/>
                <a:ea typeface="楷体" panose="02010609060101010101" pitchFamily="49" charset="-122"/>
                <a:cs typeface="Consolas" panose="020B0609020204030204" pitchFamily="49" charset="0"/>
              </a:rPr>
              <a:t>的元素，生成新结点</a:t>
            </a:r>
            <a:endParaRPr kumimoji="1" lang="en-US" altLang="zh-CN" sz="2000">
              <a:latin typeface="Consolas" panose="020B0609020204030204" pitchFamily="49" charset="0"/>
              <a:ea typeface="楷体" panose="02010609060101010101" pitchFamily="49" charset="-122"/>
              <a:cs typeface="Consolas" panose="020B0609020204030204" pitchFamily="49" charset="0"/>
            </a:endParaRPr>
          </a:p>
          <a:p>
            <a:pPr marL="457200" indent="-457200" algn="l" eaLnBrk="1" latinLnBrk="0" hangingPunct="1">
              <a:lnSpc>
                <a:spcPct val="150000"/>
              </a:lnSpc>
              <a:spcBef>
                <a:spcPts val="0"/>
              </a:spcBef>
              <a:buBlip>
                <a:blip r:embed="rId1"/>
              </a:buBlip>
            </a:pPr>
            <a:r>
              <a:rPr kumimoji="1" lang="zh-CN" altLang="en-US" sz="2000">
                <a:latin typeface="Consolas" panose="020B0609020204030204" pitchFamily="49" charset="0"/>
                <a:ea typeface="楷体" panose="02010609060101010101" pitchFamily="49" charset="-122"/>
                <a:cs typeface="Consolas" panose="020B0609020204030204" pitchFamily="49" charset="0"/>
              </a:rPr>
              <a:t>将新结点插入</a:t>
            </a:r>
            <a:r>
              <a:rPr kumimoji="1" lang="zh-CN" altLang="en-US" sz="2000" dirty="0">
                <a:latin typeface="Consolas" panose="020B0609020204030204" pitchFamily="49" charset="0"/>
                <a:ea typeface="楷体" panose="02010609060101010101" pitchFamily="49" charset="-122"/>
                <a:cs typeface="Consolas" panose="020B0609020204030204" pitchFamily="49" charset="0"/>
              </a:rPr>
              <a:t>到当前链表的</a:t>
            </a:r>
            <a:r>
              <a:rPr kumimoji="1" lang="zh-CN" altLang="en-US" sz="2000" dirty="0">
                <a:solidFill>
                  <a:srgbClr val="FF00FF"/>
                </a:solidFill>
                <a:latin typeface="Consolas" panose="020B0609020204030204" pitchFamily="49" charset="0"/>
                <a:ea typeface="楷体" panose="02010609060101010101" pitchFamily="49" charset="-122"/>
                <a:cs typeface="Consolas" panose="020B0609020204030204" pitchFamily="49" charset="0"/>
              </a:rPr>
              <a:t>表</a:t>
            </a:r>
            <a:r>
              <a:rPr kumimoji="1" lang="zh-CN" altLang="en-US" sz="2000">
                <a:solidFill>
                  <a:srgbClr val="FF00FF"/>
                </a:solidFill>
                <a:latin typeface="Consolas" panose="020B0609020204030204" pitchFamily="49" charset="0"/>
                <a:ea typeface="楷体" panose="02010609060101010101" pitchFamily="49" charset="-122"/>
                <a:cs typeface="Consolas" panose="020B0609020204030204" pitchFamily="49" charset="0"/>
              </a:rPr>
              <a:t>头</a:t>
            </a:r>
            <a:r>
              <a:rPr kumimoji="1" lang="zh-CN" altLang="en-US" sz="2000">
                <a:latin typeface="Consolas" panose="020B0609020204030204" pitchFamily="49" charset="0"/>
                <a:ea typeface="楷体" panose="02010609060101010101" pitchFamily="49" charset="-122"/>
                <a:cs typeface="Consolas" panose="020B0609020204030204" pitchFamily="49" charset="0"/>
              </a:rPr>
              <a:t>上，直到</a:t>
            </a:r>
            <a:r>
              <a:rPr kumimoji="1" lang="zh-CN" altLang="en-US" sz="2000" dirty="0">
                <a:latin typeface="Consolas" panose="020B0609020204030204" pitchFamily="49" charset="0"/>
                <a:ea typeface="楷体" panose="02010609060101010101" pitchFamily="49" charset="-122"/>
                <a:cs typeface="Consolas" panose="020B0609020204030204" pitchFamily="49" charset="0"/>
              </a:rPr>
              <a:t>结束为止。</a:t>
            </a:r>
            <a:endParaRPr lang="zh-CN" altLang="en-US" sz="2000" dirty="0">
              <a:latin typeface="Consolas" panose="020B0609020204030204" pitchFamily="49" charset="0"/>
              <a:ea typeface="楷体" panose="02010609060101010101" pitchFamily="49" charset="-122"/>
              <a:cs typeface="Consolas" panose="020B0609020204030204" pitchFamily="49" charset="0"/>
            </a:endParaRPr>
          </a:p>
        </p:txBody>
      </p:sp>
      <p:grpSp>
        <p:nvGrpSpPr>
          <p:cNvPr id="24" name="组合 23"/>
          <p:cNvGrpSpPr/>
          <p:nvPr/>
        </p:nvGrpSpPr>
        <p:grpSpPr>
          <a:xfrm>
            <a:off x="781027" y="2857496"/>
            <a:ext cx="7246961" cy="1512888"/>
            <a:chOff x="781027" y="2708275"/>
            <a:chExt cx="7246961" cy="1512888"/>
          </a:xfrm>
        </p:grpSpPr>
        <p:sp>
          <p:nvSpPr>
            <p:cNvPr id="277526" name="Oval 22"/>
            <p:cNvSpPr>
              <a:spLocks noChangeArrowheads="1"/>
            </p:cNvSpPr>
            <p:nvPr/>
          </p:nvSpPr>
          <p:spPr bwMode="auto">
            <a:xfrm>
              <a:off x="6516688" y="2708275"/>
              <a:ext cx="1511300" cy="1512888"/>
            </a:xfrm>
            <a:prstGeom prst="ellipse">
              <a:avLst/>
            </a:prstGeom>
            <a:solidFill>
              <a:schemeClr val="accent1">
                <a:alpha val="0"/>
              </a:schemeClr>
            </a:solidFill>
            <a:ln w="9525">
              <a:solidFill>
                <a:schemeClr val="tx1"/>
              </a:solidFill>
              <a:miter lim="800000"/>
            </a:ln>
            <a:effectLst/>
          </p:spPr>
          <p:txBody>
            <a:bodyPr wrap="none" anchor="ctr"/>
            <a:lstStyle/>
            <a:p>
              <a:endParaRPr lang="zh-CN" altLang="en-US">
                <a:latin typeface="Consolas" panose="020B0609020204030204" pitchFamily="49" charset="0"/>
                <a:cs typeface="Consolas" panose="020B0609020204030204" pitchFamily="49" charset="0"/>
              </a:endParaRPr>
            </a:p>
          </p:txBody>
        </p:sp>
        <p:sp>
          <p:nvSpPr>
            <p:cNvPr id="277509" name="Rectangle 5"/>
            <p:cNvSpPr>
              <a:spLocks noChangeArrowheads="1"/>
            </p:cNvSpPr>
            <p:nvPr/>
          </p:nvSpPr>
          <p:spPr bwMode="auto">
            <a:xfrm>
              <a:off x="1330325" y="2997200"/>
              <a:ext cx="576263" cy="360363"/>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en-US">
                <a:latin typeface="Consolas" panose="020B0609020204030204" pitchFamily="49" charset="0"/>
                <a:cs typeface="Consolas" panose="020B0609020204030204" pitchFamily="49" charset="0"/>
              </a:endParaRPr>
            </a:p>
          </p:txBody>
        </p:sp>
        <p:sp>
          <p:nvSpPr>
            <p:cNvPr id="277510" name="Rectangle 6"/>
            <p:cNvSpPr>
              <a:spLocks noChangeArrowheads="1"/>
            </p:cNvSpPr>
            <p:nvPr/>
          </p:nvSpPr>
          <p:spPr bwMode="auto">
            <a:xfrm>
              <a:off x="1906588" y="2997200"/>
              <a:ext cx="576262" cy="360363"/>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en-US">
                <a:latin typeface="Consolas" panose="020B0609020204030204" pitchFamily="49" charset="0"/>
                <a:cs typeface="Consolas" panose="020B0609020204030204" pitchFamily="49" charset="0"/>
              </a:endParaRPr>
            </a:p>
          </p:txBody>
        </p:sp>
        <p:sp>
          <p:nvSpPr>
            <p:cNvPr id="277511" name="Line 7"/>
            <p:cNvSpPr>
              <a:spLocks noChangeShapeType="1"/>
            </p:cNvSpPr>
            <p:nvPr/>
          </p:nvSpPr>
          <p:spPr bwMode="auto">
            <a:xfrm>
              <a:off x="1041400" y="3140075"/>
              <a:ext cx="288925" cy="0"/>
            </a:xfrm>
            <a:prstGeom prst="line">
              <a:avLst/>
            </a:prstGeom>
            <a:noFill/>
            <a:ln w="28575">
              <a:solidFill>
                <a:schemeClr val="tx1"/>
              </a:solidFill>
              <a:miter lim="800000"/>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277512" name="Text Box 8"/>
            <p:cNvSpPr txBox="1">
              <a:spLocks noChangeArrowheads="1"/>
            </p:cNvSpPr>
            <p:nvPr/>
          </p:nvSpPr>
          <p:spPr bwMode="auto">
            <a:xfrm>
              <a:off x="781027" y="2852738"/>
              <a:ext cx="504825" cy="396875"/>
            </a:xfrm>
            <a:prstGeom prst="rect">
              <a:avLst/>
            </a:prstGeom>
            <a:noFill/>
            <a:ln w="9525">
              <a:noFill/>
              <a:miter lim="800000"/>
            </a:ln>
            <a:effectLst/>
          </p:spPr>
          <p:txBody>
            <a:bodyPr>
              <a:spAutoFit/>
            </a:bodyPr>
            <a:lstStyle/>
            <a:p>
              <a:pPr algn="l">
                <a:spcBef>
                  <a:spcPct val="50000"/>
                </a:spcBef>
              </a:pPr>
              <a:r>
                <a:rPr lang="en-US" altLang="zh-CN" sz="2000" dirty="0">
                  <a:latin typeface="Consolas" panose="020B0609020204030204" pitchFamily="49" charset="0"/>
                  <a:cs typeface="Consolas" panose="020B0609020204030204" pitchFamily="49" charset="0"/>
                </a:rPr>
                <a:t>L</a:t>
              </a:r>
              <a:endParaRPr lang="en-US" altLang="zh-CN" sz="2000" dirty="0">
                <a:latin typeface="Consolas" panose="020B0609020204030204" pitchFamily="49" charset="0"/>
                <a:cs typeface="Consolas" panose="020B0609020204030204" pitchFamily="49" charset="0"/>
              </a:endParaRPr>
            </a:p>
          </p:txBody>
        </p:sp>
        <p:sp>
          <p:nvSpPr>
            <p:cNvPr id="277513" name="Rectangle 9"/>
            <p:cNvSpPr>
              <a:spLocks noChangeArrowheads="1"/>
            </p:cNvSpPr>
            <p:nvPr/>
          </p:nvSpPr>
          <p:spPr bwMode="auto">
            <a:xfrm>
              <a:off x="3275013" y="3009900"/>
              <a:ext cx="576262" cy="360363"/>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en-US">
                <a:latin typeface="Consolas" panose="020B0609020204030204" pitchFamily="49" charset="0"/>
                <a:cs typeface="Consolas" panose="020B0609020204030204" pitchFamily="49" charset="0"/>
              </a:endParaRPr>
            </a:p>
          </p:txBody>
        </p:sp>
        <p:sp>
          <p:nvSpPr>
            <p:cNvPr id="277514" name="Rectangle 10"/>
            <p:cNvSpPr>
              <a:spLocks noChangeArrowheads="1"/>
            </p:cNvSpPr>
            <p:nvPr/>
          </p:nvSpPr>
          <p:spPr bwMode="auto">
            <a:xfrm>
              <a:off x="2693988" y="3009900"/>
              <a:ext cx="576262" cy="360363"/>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a:solidFill>
                    <a:srgbClr val="0000FF"/>
                  </a:solidFill>
                  <a:latin typeface="Consolas" panose="020B0609020204030204" pitchFamily="49" charset="0"/>
                  <a:cs typeface="Consolas" panose="020B0609020204030204" pitchFamily="49" charset="0"/>
                </a:rPr>
                <a:t>a</a:t>
              </a:r>
              <a:r>
                <a:rPr lang="en-US" altLang="zh-CN" sz="2000" i="1" baseline="-25000">
                  <a:solidFill>
                    <a:srgbClr val="0000FF"/>
                  </a:solidFill>
                  <a:latin typeface="Consolas" panose="020B0609020204030204" pitchFamily="49" charset="0"/>
                  <a:cs typeface="Consolas" panose="020B0609020204030204" pitchFamily="49" charset="0"/>
                </a:rPr>
                <a:t>i</a:t>
              </a:r>
              <a:r>
                <a:rPr lang="en-US" altLang="zh-CN" sz="2000" baseline="-25000">
                  <a:solidFill>
                    <a:srgbClr val="0000FF"/>
                  </a:solidFill>
                  <a:latin typeface="Consolas" panose="020B0609020204030204" pitchFamily="49" charset="0"/>
                  <a:cs typeface="Consolas" panose="020B0609020204030204" pitchFamily="49" charset="0"/>
                </a:rPr>
                <a:t>-1</a:t>
              </a:r>
              <a:endParaRPr lang="en-US" altLang="zh-CN" sz="2000" baseline="-25000" dirty="0">
                <a:solidFill>
                  <a:srgbClr val="0000FF"/>
                </a:solidFill>
                <a:latin typeface="Consolas" panose="020B0609020204030204" pitchFamily="49" charset="0"/>
                <a:cs typeface="Consolas" panose="020B0609020204030204" pitchFamily="49" charset="0"/>
              </a:endParaRPr>
            </a:p>
          </p:txBody>
        </p:sp>
        <p:sp>
          <p:nvSpPr>
            <p:cNvPr id="277515" name="Line 11"/>
            <p:cNvSpPr>
              <a:spLocks noChangeShapeType="1"/>
            </p:cNvSpPr>
            <p:nvPr/>
          </p:nvSpPr>
          <p:spPr bwMode="auto">
            <a:xfrm>
              <a:off x="2362200" y="3190875"/>
              <a:ext cx="288925" cy="0"/>
            </a:xfrm>
            <a:prstGeom prst="line">
              <a:avLst/>
            </a:prstGeom>
            <a:noFill/>
            <a:ln w="28575">
              <a:solidFill>
                <a:schemeClr val="tx1"/>
              </a:solidFill>
              <a:miter lim="800000"/>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277516" name="Line 12"/>
            <p:cNvSpPr>
              <a:spLocks noChangeShapeType="1"/>
            </p:cNvSpPr>
            <p:nvPr/>
          </p:nvSpPr>
          <p:spPr bwMode="auto">
            <a:xfrm>
              <a:off x="4857750" y="3178175"/>
              <a:ext cx="288925" cy="0"/>
            </a:xfrm>
            <a:prstGeom prst="line">
              <a:avLst/>
            </a:prstGeom>
            <a:noFill/>
            <a:ln w="28575">
              <a:solidFill>
                <a:schemeClr val="tx1"/>
              </a:solidFill>
              <a:miter lim="800000"/>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277517" name="Line 13"/>
            <p:cNvSpPr>
              <a:spLocks noChangeShapeType="1"/>
            </p:cNvSpPr>
            <p:nvPr/>
          </p:nvSpPr>
          <p:spPr bwMode="auto">
            <a:xfrm>
              <a:off x="3756025" y="3190875"/>
              <a:ext cx="288925" cy="0"/>
            </a:xfrm>
            <a:prstGeom prst="line">
              <a:avLst/>
            </a:prstGeom>
            <a:noFill/>
            <a:ln w="28575">
              <a:solidFill>
                <a:schemeClr val="tx1"/>
              </a:solidFill>
              <a:miter lim="800000"/>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277518" name="Rectangle 14"/>
            <p:cNvSpPr>
              <a:spLocks noChangeArrowheads="1"/>
            </p:cNvSpPr>
            <p:nvPr/>
          </p:nvSpPr>
          <p:spPr bwMode="auto">
            <a:xfrm>
              <a:off x="5768975" y="2997200"/>
              <a:ext cx="576263" cy="360363"/>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en-US">
                <a:latin typeface="Consolas" panose="020B0609020204030204" pitchFamily="49" charset="0"/>
                <a:cs typeface="Consolas" panose="020B0609020204030204" pitchFamily="49" charset="0"/>
              </a:endParaRPr>
            </a:p>
          </p:txBody>
        </p:sp>
        <p:sp>
          <p:nvSpPr>
            <p:cNvPr id="277519" name="Rectangle 15"/>
            <p:cNvSpPr>
              <a:spLocks noChangeArrowheads="1"/>
            </p:cNvSpPr>
            <p:nvPr/>
          </p:nvSpPr>
          <p:spPr bwMode="auto">
            <a:xfrm>
              <a:off x="5187950" y="2997200"/>
              <a:ext cx="576263" cy="360363"/>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a:solidFill>
                    <a:srgbClr val="0000FF"/>
                  </a:solidFill>
                  <a:latin typeface="Consolas" panose="020B0609020204030204" pitchFamily="49" charset="0"/>
                  <a:cs typeface="Consolas" panose="020B0609020204030204" pitchFamily="49" charset="0"/>
                </a:rPr>
                <a:t>a</a:t>
              </a:r>
              <a:r>
                <a:rPr lang="en-US" altLang="zh-CN" sz="2000" baseline="-25000">
                  <a:solidFill>
                    <a:srgbClr val="0000FF"/>
                  </a:solidFill>
                  <a:latin typeface="Consolas" panose="020B0609020204030204" pitchFamily="49" charset="0"/>
                  <a:cs typeface="Consolas" panose="020B0609020204030204" pitchFamily="49" charset="0"/>
                </a:rPr>
                <a:t>1</a:t>
              </a:r>
              <a:endParaRPr lang="en-US" altLang="zh-CN" sz="2000" baseline="-25000">
                <a:solidFill>
                  <a:srgbClr val="0000FF"/>
                </a:solidFill>
                <a:latin typeface="Consolas" panose="020B0609020204030204" pitchFamily="49" charset="0"/>
                <a:cs typeface="Consolas" panose="020B0609020204030204" pitchFamily="49" charset="0"/>
              </a:endParaRPr>
            </a:p>
          </p:txBody>
        </p:sp>
        <p:sp>
          <p:nvSpPr>
            <p:cNvPr id="277520" name="Text Box 16"/>
            <p:cNvSpPr txBox="1">
              <a:spLocks noChangeArrowheads="1"/>
            </p:cNvSpPr>
            <p:nvPr/>
          </p:nvSpPr>
          <p:spPr bwMode="auto">
            <a:xfrm>
              <a:off x="4176713" y="2857500"/>
              <a:ext cx="504825" cy="457200"/>
            </a:xfrm>
            <a:prstGeom prst="rect">
              <a:avLst/>
            </a:prstGeom>
            <a:noFill/>
            <a:ln w="9525">
              <a:noFill/>
              <a:miter lim="800000"/>
            </a:ln>
            <a:effectLst/>
          </p:spPr>
          <p:txBody>
            <a:bodyPr>
              <a:spAutoFit/>
            </a:bodyPr>
            <a:lstStyle/>
            <a:p>
              <a:pPr algn="l">
                <a:spcBef>
                  <a:spcPct val="50000"/>
                </a:spcBef>
              </a:pPr>
              <a:r>
                <a:rPr lang="en-US" altLang="zh-CN">
                  <a:latin typeface="Consolas" panose="020B0609020204030204" pitchFamily="49" charset="0"/>
                  <a:cs typeface="Consolas" panose="020B0609020204030204" pitchFamily="49" charset="0"/>
                </a:rPr>
                <a:t>…</a:t>
              </a:r>
              <a:endParaRPr lang="en-US" altLang="zh-CN">
                <a:latin typeface="Consolas" panose="020B0609020204030204" pitchFamily="49" charset="0"/>
                <a:cs typeface="Consolas" panose="020B0609020204030204" pitchFamily="49" charset="0"/>
              </a:endParaRPr>
            </a:p>
          </p:txBody>
        </p:sp>
        <p:sp>
          <p:nvSpPr>
            <p:cNvPr id="277521" name="Rectangle 17"/>
            <p:cNvSpPr>
              <a:spLocks noChangeArrowheads="1"/>
            </p:cNvSpPr>
            <p:nvPr/>
          </p:nvSpPr>
          <p:spPr bwMode="auto">
            <a:xfrm>
              <a:off x="7312025" y="3429000"/>
              <a:ext cx="576263" cy="360363"/>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en-US">
                <a:latin typeface="Consolas" panose="020B0609020204030204" pitchFamily="49" charset="0"/>
                <a:cs typeface="Consolas" panose="020B0609020204030204" pitchFamily="49" charset="0"/>
              </a:endParaRPr>
            </a:p>
          </p:txBody>
        </p:sp>
        <p:sp>
          <p:nvSpPr>
            <p:cNvPr id="277522" name="Rectangle 18"/>
            <p:cNvSpPr>
              <a:spLocks noChangeArrowheads="1"/>
            </p:cNvSpPr>
            <p:nvPr/>
          </p:nvSpPr>
          <p:spPr bwMode="auto">
            <a:xfrm>
              <a:off x="6731000" y="3429000"/>
              <a:ext cx="576263" cy="360363"/>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dirty="0" err="1">
                  <a:solidFill>
                    <a:srgbClr val="0000FF"/>
                  </a:solidFill>
                  <a:latin typeface="Consolas" panose="020B0609020204030204" pitchFamily="49" charset="0"/>
                  <a:cs typeface="Consolas" panose="020B0609020204030204" pitchFamily="49" charset="0"/>
                </a:rPr>
                <a:t>a</a:t>
              </a:r>
              <a:r>
                <a:rPr lang="en-US" altLang="zh-CN" sz="2000" i="1" baseline="-25000" dirty="0" err="1">
                  <a:solidFill>
                    <a:srgbClr val="0000FF"/>
                  </a:solidFill>
                  <a:latin typeface="Consolas" panose="020B0609020204030204" pitchFamily="49" charset="0"/>
                  <a:cs typeface="Consolas" panose="020B0609020204030204" pitchFamily="49" charset="0"/>
                </a:rPr>
                <a:t>i</a:t>
              </a:r>
              <a:endParaRPr lang="en-US" altLang="zh-CN" sz="2000" i="1" baseline="-25000" dirty="0">
                <a:solidFill>
                  <a:srgbClr val="0000FF"/>
                </a:solidFill>
                <a:latin typeface="Consolas" panose="020B0609020204030204" pitchFamily="49" charset="0"/>
                <a:cs typeface="Consolas" panose="020B0609020204030204" pitchFamily="49" charset="0"/>
              </a:endParaRPr>
            </a:p>
          </p:txBody>
        </p:sp>
        <p:sp>
          <p:nvSpPr>
            <p:cNvPr id="277523" name="Line 19"/>
            <p:cNvSpPr>
              <a:spLocks noChangeShapeType="1"/>
            </p:cNvSpPr>
            <p:nvPr/>
          </p:nvSpPr>
          <p:spPr bwMode="auto">
            <a:xfrm>
              <a:off x="7019925" y="3068638"/>
              <a:ext cx="0" cy="360362"/>
            </a:xfrm>
            <a:prstGeom prst="line">
              <a:avLst/>
            </a:prstGeom>
            <a:noFill/>
            <a:ln w="28575">
              <a:solidFill>
                <a:srgbClr val="0000FF"/>
              </a:solidFill>
              <a:miter lim="800000"/>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277524" name="Text Box 20"/>
            <p:cNvSpPr txBox="1">
              <a:spLocks noChangeArrowheads="1"/>
            </p:cNvSpPr>
            <p:nvPr/>
          </p:nvSpPr>
          <p:spPr bwMode="auto">
            <a:xfrm>
              <a:off x="7019925" y="2708275"/>
              <a:ext cx="574675" cy="396875"/>
            </a:xfrm>
            <a:prstGeom prst="rect">
              <a:avLst/>
            </a:prstGeom>
            <a:noFill/>
            <a:ln w="9525">
              <a:noFill/>
              <a:miter lim="800000"/>
            </a:ln>
            <a:effectLst/>
          </p:spPr>
          <p:txBody>
            <a:bodyPr>
              <a:spAutoFit/>
            </a:bodyPr>
            <a:lstStyle/>
            <a:p>
              <a:pPr algn="l">
                <a:spcBef>
                  <a:spcPct val="50000"/>
                </a:spcBef>
              </a:pPr>
              <a:r>
                <a:rPr lang="en-US" altLang="zh-CN" sz="2000" i="1" dirty="0">
                  <a:latin typeface="Consolas" panose="020B0609020204030204" pitchFamily="49" charset="0"/>
                  <a:cs typeface="Consolas" panose="020B0609020204030204" pitchFamily="49" charset="0"/>
                </a:rPr>
                <a:t>s</a:t>
              </a:r>
              <a:endParaRPr lang="en-US" altLang="zh-CN" sz="2000" i="1" dirty="0">
                <a:latin typeface="Consolas" panose="020B0609020204030204" pitchFamily="49" charset="0"/>
                <a:cs typeface="Consolas" panose="020B0609020204030204" pitchFamily="49" charset="0"/>
              </a:endParaRPr>
            </a:p>
          </p:txBody>
        </p:sp>
        <p:sp>
          <p:nvSpPr>
            <p:cNvPr id="277525" name="Line 21"/>
            <p:cNvSpPr>
              <a:spLocks noChangeShapeType="1"/>
            </p:cNvSpPr>
            <p:nvPr/>
          </p:nvSpPr>
          <p:spPr bwMode="auto">
            <a:xfrm flipV="1">
              <a:off x="2627313" y="3429000"/>
              <a:ext cx="0" cy="503238"/>
            </a:xfrm>
            <a:prstGeom prst="line">
              <a:avLst/>
            </a:prstGeom>
            <a:noFill/>
            <a:ln w="28575">
              <a:solidFill>
                <a:srgbClr val="FF3300"/>
              </a:solidFill>
              <a:miter lim="800000"/>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277527" name="Line 23"/>
            <p:cNvSpPr>
              <a:spLocks noChangeShapeType="1"/>
            </p:cNvSpPr>
            <p:nvPr/>
          </p:nvSpPr>
          <p:spPr bwMode="auto">
            <a:xfrm>
              <a:off x="2627313" y="3932238"/>
              <a:ext cx="4103687" cy="0"/>
            </a:xfrm>
            <a:prstGeom prst="line">
              <a:avLst/>
            </a:prstGeom>
            <a:noFill/>
            <a:ln w="28575">
              <a:solidFill>
                <a:srgbClr val="FF3300"/>
              </a:solidFill>
              <a:miter lim="800000"/>
            </a:ln>
            <a:effectLst/>
          </p:spPr>
          <p:txBody>
            <a:bodyPr wrap="none"/>
            <a:lstStyle/>
            <a:p>
              <a:endParaRPr lang="zh-CN" altLang="en-US">
                <a:latin typeface="Consolas" panose="020B0609020204030204" pitchFamily="49" charset="0"/>
                <a:cs typeface="Consolas" panose="020B0609020204030204" pitchFamily="49" charset="0"/>
              </a:endParaRPr>
            </a:p>
          </p:txBody>
        </p:sp>
      </p:grpSp>
      <p:sp>
        <p:nvSpPr>
          <p:cNvPr id="277528" name="Text Box 24"/>
          <p:cNvSpPr txBox="1">
            <a:spLocks noChangeArrowheads="1"/>
          </p:cNvSpPr>
          <p:nvPr/>
        </p:nvSpPr>
        <p:spPr bwMode="auto">
          <a:xfrm>
            <a:off x="395288" y="404813"/>
            <a:ext cx="3105142" cy="457200"/>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kumimoji="1" lang="zh-CN" altLang="en-US" dirty="0">
                <a:solidFill>
                  <a:srgbClr val="FF3300"/>
                </a:solidFill>
                <a:latin typeface="Consolas" panose="020B0609020204030204" pitchFamily="49" charset="0"/>
                <a:ea typeface="微软雅黑" panose="020B0503020204020204" pitchFamily="34" charset="-122"/>
                <a:cs typeface="Consolas" panose="020B0609020204030204" pitchFamily="49" charset="0"/>
              </a:rPr>
              <a:t>（</a:t>
            </a:r>
            <a:r>
              <a:rPr kumimoji="1" lang="en-US" altLang="zh-CN" dirty="0">
                <a:solidFill>
                  <a:srgbClr val="FF3300"/>
                </a:solidFill>
                <a:latin typeface="Consolas" panose="020B0609020204030204" pitchFamily="49" charset="0"/>
                <a:ea typeface="微软雅黑" panose="020B0503020204020204" pitchFamily="34" charset="-122"/>
                <a:cs typeface="Consolas" panose="020B0609020204030204" pitchFamily="49" charset="0"/>
              </a:rPr>
              <a:t>1</a:t>
            </a:r>
            <a:r>
              <a:rPr kumimoji="1" lang="zh-CN" altLang="en-US" dirty="0">
                <a:solidFill>
                  <a:srgbClr val="FF3300"/>
                </a:solidFill>
                <a:latin typeface="Consolas" panose="020B0609020204030204" pitchFamily="49" charset="0"/>
                <a:ea typeface="微软雅黑" panose="020B0503020204020204" pitchFamily="34" charset="-122"/>
                <a:cs typeface="Consolas" panose="020B0609020204030204" pitchFamily="49" charset="0"/>
              </a:rPr>
              <a:t>）头插法建表</a:t>
            </a:r>
            <a:endParaRPr lang="zh-CN" altLang="en-US" dirty="0">
              <a:latin typeface="Consolas" panose="020B0609020204030204" pitchFamily="49" charset="0"/>
              <a:ea typeface="微软雅黑" panose="020B0503020204020204" pitchFamily="34" charset="-122"/>
              <a:cs typeface="Consolas" panose="020B0609020204030204" pitchFamily="49" charset="0"/>
            </a:endParaRPr>
          </a:p>
        </p:txBody>
      </p:sp>
      <p:sp>
        <p:nvSpPr>
          <p:cNvPr id="277529" name="Text Box 25"/>
          <p:cNvSpPr txBox="1">
            <a:spLocks noChangeArrowheads="1"/>
          </p:cNvSpPr>
          <p:nvPr/>
        </p:nvSpPr>
        <p:spPr bwMode="auto">
          <a:xfrm>
            <a:off x="1428728" y="4786322"/>
            <a:ext cx="6192838" cy="430887"/>
          </a:xfrm>
          <a:prstGeom prst="rect">
            <a:avLst/>
          </a:prstGeom>
          <a:noFill/>
          <a:ln w="9525">
            <a:noFill/>
            <a:miter lim="800000"/>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spAutoFit/>
          </a:bodyPr>
          <a:lstStyle/>
          <a:p>
            <a:pPr algn="l">
              <a:spcBef>
                <a:spcPct val="50000"/>
              </a:spcBef>
            </a:pPr>
            <a:r>
              <a:rPr lang="zh-CN" altLang="en-US" sz="2200" dirty="0">
                <a:solidFill>
                  <a:srgbClr val="FF0000"/>
                </a:solidFill>
                <a:latin typeface="Consolas" panose="020B0609020204030204" pitchFamily="49" charset="0"/>
                <a:ea typeface="黑体" panose="02010609060101010101" pitchFamily="49" charset="-122"/>
                <a:cs typeface="Consolas" panose="020B0609020204030204" pitchFamily="49" charset="0"/>
              </a:rPr>
              <a:t>注意：</a:t>
            </a:r>
            <a:r>
              <a:rPr lang="zh-CN" altLang="en-US" sz="2200">
                <a:latin typeface="Consolas" panose="020B0609020204030204" pitchFamily="49" charset="0"/>
                <a:ea typeface="楷体" panose="02010609060101010101" pitchFamily="49" charset="-122"/>
                <a:cs typeface="Consolas" panose="020B0609020204030204" pitchFamily="49" charset="0"/>
              </a:rPr>
              <a:t>链表的结点顺序</a:t>
            </a:r>
            <a:r>
              <a:rPr lang="zh-CN" altLang="en-US" sz="2200" dirty="0">
                <a:latin typeface="Consolas" panose="020B0609020204030204" pitchFamily="49" charset="0"/>
                <a:ea typeface="楷体" panose="02010609060101010101" pitchFamily="49" charset="-122"/>
                <a:cs typeface="Consolas" panose="020B0609020204030204" pitchFamily="49" charset="0"/>
              </a:rPr>
              <a:t>与逻辑次序</a:t>
            </a:r>
            <a:r>
              <a:rPr lang="zh-CN" altLang="en-US" sz="2200" dirty="0">
                <a:solidFill>
                  <a:srgbClr val="FF00FF"/>
                </a:solidFill>
                <a:latin typeface="Consolas" panose="020B0609020204030204" pitchFamily="49" charset="0"/>
                <a:ea typeface="楷体" panose="02010609060101010101" pitchFamily="49" charset="-122"/>
                <a:cs typeface="Consolas" panose="020B0609020204030204" pitchFamily="49" charset="0"/>
              </a:rPr>
              <a:t>相反</a:t>
            </a:r>
            <a:r>
              <a:rPr lang="zh-CN" altLang="en-US" sz="2200" dirty="0">
                <a:latin typeface="Consolas" panose="020B0609020204030204" pitchFamily="49" charset="0"/>
                <a:ea typeface="楷体" panose="02010609060101010101" pitchFamily="49" charset="-122"/>
                <a:cs typeface="Consolas" panose="020B0609020204030204" pitchFamily="49" charset="0"/>
              </a:rPr>
              <a:t>。</a:t>
            </a:r>
            <a:endParaRPr lang="zh-CN" altLang="en-US" sz="2200" dirty="0">
              <a:latin typeface="Consolas" panose="020B0609020204030204" pitchFamily="49" charset="0"/>
              <a:ea typeface="楷体" panose="02010609060101010101" pitchFamily="49" charset="-122"/>
              <a:cs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7" presetClass="entr" presetSubtype="0" fill="hold" grpId="1" nodeType="clickEffect">
                                  <p:stCondLst>
                                    <p:cond delay="0"/>
                                  </p:stCondLst>
                                  <p:iterate type="lt">
                                    <p:tmPct val="50000"/>
                                  </p:iterate>
                                  <p:childTnLst>
                                    <p:set>
                                      <p:cBhvr>
                                        <p:cTn id="10" dur="1" fill="hold">
                                          <p:stCondLst>
                                            <p:cond delay="0"/>
                                          </p:stCondLst>
                                        </p:cTn>
                                        <p:tgtEl>
                                          <p:spTgt spid="277529"/>
                                        </p:tgtEl>
                                        <p:attrNameLst>
                                          <p:attrName>style.visibility</p:attrName>
                                        </p:attrNameLst>
                                      </p:cBhvr>
                                      <p:to>
                                        <p:strVal val="visible"/>
                                      </p:to>
                                    </p:set>
                                    <p:anim calcmode="discrete" valueType="clr">
                                      <p:cBhvr override="childStyle">
                                        <p:cTn id="11" dur="80"/>
                                        <p:tgtEl>
                                          <p:spTgt spid="277529"/>
                                        </p:tgtEl>
                                        <p:attrNameLst>
                                          <p:attrName>style.color</p:attrName>
                                        </p:attrNameLst>
                                      </p:cBhvr>
                                      <p:tavLst>
                                        <p:tav tm="0">
                                          <p:val>
                                            <p:clrVal>
                                              <a:schemeClr val="accent2"/>
                                            </p:clrVal>
                                          </p:val>
                                        </p:tav>
                                        <p:tav tm="50000">
                                          <p:val>
                                            <p:clrVal>
                                              <a:schemeClr val="hlink"/>
                                            </p:clrVal>
                                          </p:val>
                                        </p:tav>
                                      </p:tavLst>
                                    </p:anim>
                                    <p:anim calcmode="discrete" valueType="clr">
                                      <p:cBhvr>
                                        <p:cTn id="12" dur="80"/>
                                        <p:tgtEl>
                                          <p:spTgt spid="277529"/>
                                        </p:tgtEl>
                                        <p:attrNameLst>
                                          <p:attrName>fillcolor</p:attrName>
                                        </p:attrNameLst>
                                      </p:cBhvr>
                                      <p:tavLst>
                                        <p:tav tm="0">
                                          <p:val>
                                            <p:clrVal>
                                              <a:schemeClr val="accent2"/>
                                            </p:clrVal>
                                          </p:val>
                                        </p:tav>
                                        <p:tav tm="50000">
                                          <p:val>
                                            <p:clrVal>
                                              <a:schemeClr val="hlink"/>
                                            </p:clrVal>
                                          </p:val>
                                        </p:tav>
                                      </p:tavLst>
                                    </p:anim>
                                    <p:set>
                                      <p:cBhvr>
                                        <p:cTn id="13" dur="80"/>
                                        <p:tgtEl>
                                          <p:spTgt spid="277529"/>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7529" grpId="1" bldLvl="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2"/>
          <p:cNvSpPr txBox="1">
            <a:spLocks noChangeArrowheads="1"/>
          </p:cNvSpPr>
          <p:nvPr/>
        </p:nvSpPr>
        <p:spPr bwMode="auto">
          <a:xfrm>
            <a:off x="357190" y="1142984"/>
            <a:ext cx="8429652" cy="1816735"/>
          </a:xfrm>
          <a:prstGeom prst="rect">
            <a:avLst/>
          </a:prstGeom>
          <a:gradFill flip="none" rotWithShape="1">
            <a:gsLst>
              <a:gs pos="0">
                <a:schemeClr val="accent1">
                  <a:tint val="50000"/>
                  <a:satMod val="300000"/>
                </a:schemeClr>
              </a:gs>
              <a:gs pos="35000">
                <a:schemeClr val="accent1">
                  <a:tint val="37000"/>
                  <a:satMod val="300000"/>
                </a:schemeClr>
              </a:gs>
              <a:gs pos="100000">
                <a:schemeClr val="accent1">
                  <a:tint val="15000"/>
                  <a:satMod val="350000"/>
                </a:schemeClr>
              </a:gs>
            </a:gsLst>
            <a:path path="circle">
              <a:fillToRect r="100000" b="100000"/>
            </a:path>
            <a:tileRect l="-100000" t="-100000"/>
          </a:gradFill>
        </p:spPr>
        <p:style>
          <a:lnRef idx="1">
            <a:schemeClr val="accent1"/>
          </a:lnRef>
          <a:fillRef idx="2">
            <a:schemeClr val="accent1"/>
          </a:fillRef>
          <a:effectRef idx="1">
            <a:schemeClr val="accent1"/>
          </a:effectRef>
          <a:fontRef idx="minor">
            <a:schemeClr val="dk1"/>
          </a:fontRef>
        </p:style>
        <p:txBody>
          <a:bodyPr wrap="square" lIns="216000" tIns="216000" rIns="144000" bIns="216000">
            <a:spAutoFit/>
          </a:bodyPr>
          <a:lstStyle/>
          <a:p>
            <a:pPr algn="l" eaLnBrk="1" latinLnBrk="0" hangingPunct="1">
              <a:spcBef>
                <a:spcPts val="0"/>
              </a:spcBef>
            </a:pP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void</a:t>
            </a:r>
            <a:r>
              <a:rPr kumimoji="1" lang="en-US" altLang="zh-CN" sz="1800" dirty="0">
                <a:solidFill>
                  <a:schemeClr val="tx2"/>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dirty="0" err="1">
                <a:solidFill>
                  <a:srgbClr val="FF3300"/>
                </a:solidFill>
                <a:effectLst>
                  <a:outerShdw blurRad="38100" dist="38100" dir="2700000" algn="tl">
                    <a:srgbClr val="000000">
                      <a:alpha val="43137"/>
                    </a:srgbClr>
                  </a:outerShdw>
                </a:effectLst>
                <a:latin typeface="Consolas" panose="020B0609020204030204" pitchFamily="49" charset="0"/>
                <a:ea typeface="仿宋" panose="02010609060101010101" pitchFamily="49" charset="-122"/>
                <a:cs typeface="Consolas" panose="020B0609020204030204" pitchFamily="49" charset="0"/>
              </a:rPr>
              <a:t>CreateListF</a:t>
            </a: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kumimoji="1"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LinkNode</a:t>
            </a: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*&amp;L</a:t>
            </a:r>
            <a:r>
              <a:rPr kumimoji="1"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kumimoji="1"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ElemType</a:t>
            </a: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a:t>
            </a:r>
            <a:r>
              <a:rPr kumimoji="1"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int n)</a:t>
            </a:r>
            <a:endPar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spcBef>
                <a:spcPts val="0"/>
              </a:spcBef>
            </a:pP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LinkNode</a:t>
            </a: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*s;</a:t>
            </a:r>
            <a:endPar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spcBef>
                <a:spcPts val="0"/>
              </a:spcBef>
            </a:pP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int </a:t>
            </a:r>
            <a:r>
              <a:rPr kumimoji="1"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spcBef>
                <a:spcPts val="0"/>
              </a:spcBef>
            </a:pP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L=(</a:t>
            </a:r>
            <a:r>
              <a:rPr kumimoji="1"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LinkNode</a:t>
            </a: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*)malloc(</a:t>
            </a:r>
            <a:r>
              <a:rPr kumimoji="1"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sizeof</a:t>
            </a: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kumimoji="1"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LinkNode</a:t>
            </a: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spcBef>
                <a:spcPts val="0"/>
              </a:spcBef>
            </a:pPr>
            <a:r>
              <a:rPr kumimoji="1" lang="en-US" altLang="zh-CN" sz="1800" dirty="0">
                <a:solidFill>
                  <a:schemeClr val="tx2"/>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dirty="0">
                <a:solidFill>
                  <a:srgbClr val="FF00FF"/>
                </a:solidFill>
                <a:latin typeface="Consolas" panose="020B0609020204030204" pitchFamily="49" charset="0"/>
                <a:ea typeface="仿宋" panose="02010609060101010101" pitchFamily="49" charset="-122"/>
                <a:cs typeface="Consolas" panose="020B0609020204030204" pitchFamily="49" charset="0"/>
              </a:rPr>
              <a:t>L-&gt;next=NULL</a:t>
            </a:r>
            <a:r>
              <a:rPr kumimoji="1" lang="en-US" altLang="zh-CN" sz="1800" dirty="0">
                <a:solidFill>
                  <a:schemeClr val="tx2"/>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dirty="0">
                <a:solidFill>
                  <a:srgbClr val="0070C0"/>
                </a:solidFill>
                <a:latin typeface="Consolas" panose="020B0609020204030204" pitchFamily="49" charset="0"/>
                <a:ea typeface="仿宋" panose="02010609060101010101" pitchFamily="49" charset="-122"/>
                <a:cs typeface="Consolas" panose="020B0609020204030204" pitchFamily="49" charset="0"/>
              </a:rPr>
              <a:t>//</a:t>
            </a:r>
            <a:r>
              <a:rPr kumimoji="1" lang="zh-CN" altLang="en-US" sz="1800" dirty="0">
                <a:solidFill>
                  <a:srgbClr val="0070C0"/>
                </a:solidFill>
                <a:latin typeface="Consolas" panose="020B0609020204030204" pitchFamily="49" charset="0"/>
                <a:ea typeface="仿宋" panose="02010609060101010101" pitchFamily="49" charset="-122"/>
                <a:cs typeface="Consolas" panose="020B0609020204030204" pitchFamily="49" charset="0"/>
              </a:rPr>
              <a:t>创建头结点，其</a:t>
            </a:r>
            <a:r>
              <a:rPr kumimoji="1" lang="en-US" altLang="zh-CN" sz="1800" dirty="0">
                <a:solidFill>
                  <a:srgbClr val="0070C0"/>
                </a:solidFill>
                <a:latin typeface="Consolas" panose="020B0609020204030204" pitchFamily="49" charset="0"/>
                <a:ea typeface="仿宋" panose="02010609060101010101" pitchFamily="49" charset="-122"/>
                <a:cs typeface="Consolas" panose="020B0609020204030204" pitchFamily="49" charset="0"/>
              </a:rPr>
              <a:t>next</a:t>
            </a:r>
            <a:r>
              <a:rPr kumimoji="1" lang="zh-CN" altLang="en-US" sz="1800" dirty="0">
                <a:solidFill>
                  <a:srgbClr val="0070C0"/>
                </a:solidFill>
                <a:latin typeface="Consolas" panose="020B0609020204030204" pitchFamily="49" charset="0"/>
                <a:ea typeface="仿宋" panose="02010609060101010101" pitchFamily="49" charset="-122"/>
                <a:cs typeface="Consolas" panose="020B0609020204030204" pitchFamily="49" charset="0"/>
              </a:rPr>
              <a:t>域置为</a:t>
            </a:r>
            <a:r>
              <a:rPr kumimoji="1" lang="en-US" altLang="zh-CN" sz="1800" dirty="0">
                <a:solidFill>
                  <a:srgbClr val="0070C0"/>
                </a:solidFill>
                <a:latin typeface="Consolas" panose="020B0609020204030204" pitchFamily="49" charset="0"/>
                <a:ea typeface="仿宋" panose="02010609060101010101" pitchFamily="49" charset="-122"/>
                <a:cs typeface="Consolas" panose="020B0609020204030204" pitchFamily="49" charset="0"/>
              </a:rPr>
              <a:t>NULL</a:t>
            </a:r>
            <a:endParaRPr kumimoji="1" lang="en-US" altLang="zh-CN" sz="1800" dirty="0">
              <a:solidFill>
                <a:srgbClr val="0070C0"/>
              </a:solidFill>
              <a:latin typeface="Consolas" panose="020B0609020204030204" pitchFamily="49" charset="0"/>
              <a:ea typeface="仿宋" panose="02010609060101010101" pitchFamily="49" charset="-122"/>
              <a:cs typeface="Consolas" panose="020B0609020204030204" pitchFamily="49" charset="0"/>
            </a:endParaRPr>
          </a:p>
        </p:txBody>
      </p:sp>
      <p:sp>
        <p:nvSpPr>
          <p:cNvPr id="3" name="TextBox 2"/>
          <p:cNvSpPr txBox="1"/>
          <p:nvPr/>
        </p:nvSpPr>
        <p:spPr>
          <a:xfrm>
            <a:off x="357158" y="357166"/>
            <a:ext cx="5143536" cy="430887"/>
          </a:xfrm>
          <a:prstGeom prst="rect">
            <a:avLst/>
          </a:prstGeom>
          <a:noFill/>
        </p:spPr>
        <p:txBody>
          <a:bodyPr wrap="square" rtlCol="0">
            <a:spAutoFit/>
          </a:bodyPr>
          <a:lstStyle/>
          <a:p>
            <a:pPr algn="l"/>
            <a:r>
              <a:rPr kumimoji="1" lang="zh-CN" altLang="en-US" sz="2200" dirty="0">
                <a:latin typeface="楷体" panose="02010609060101010101" pitchFamily="49" charset="-122"/>
                <a:ea typeface="楷体" panose="02010609060101010101" pitchFamily="49" charset="-122"/>
              </a:rPr>
              <a:t>头插法建表算法如下：</a:t>
            </a:r>
            <a:endParaRPr lang="zh-CN" altLang="en-US" sz="2200" dirty="0"/>
          </a:p>
        </p:txBody>
      </p:sp>
      <p:grpSp>
        <p:nvGrpSpPr>
          <p:cNvPr id="9" name="组合 8"/>
          <p:cNvGrpSpPr/>
          <p:nvPr/>
        </p:nvGrpSpPr>
        <p:grpSpPr>
          <a:xfrm>
            <a:off x="1841494" y="3000372"/>
            <a:ext cx="1873250" cy="1285884"/>
            <a:chOff x="1841494" y="3000372"/>
            <a:chExt cx="1873250" cy="1285884"/>
          </a:xfrm>
        </p:grpSpPr>
        <p:sp>
          <p:nvSpPr>
            <p:cNvPr id="4" name="Rectangle 5"/>
            <p:cNvSpPr>
              <a:spLocks noChangeArrowheads="1"/>
            </p:cNvSpPr>
            <p:nvPr/>
          </p:nvSpPr>
          <p:spPr bwMode="auto">
            <a:xfrm>
              <a:off x="2562219" y="3925893"/>
              <a:ext cx="576263" cy="360363"/>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en-US"/>
            </a:p>
          </p:txBody>
        </p:sp>
        <p:sp>
          <p:nvSpPr>
            <p:cNvPr id="5" name="Rectangle 6"/>
            <p:cNvSpPr>
              <a:spLocks noChangeArrowheads="1"/>
            </p:cNvSpPr>
            <p:nvPr/>
          </p:nvSpPr>
          <p:spPr bwMode="auto">
            <a:xfrm>
              <a:off x="3138482" y="3925893"/>
              <a:ext cx="576262" cy="360363"/>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r>
                <a:rPr lang="zh-CN" altLang="en-US" sz="2000" dirty="0">
                  <a:solidFill>
                    <a:srgbClr val="0000FF"/>
                  </a:solidFill>
                  <a:latin typeface="Times New Roman" panose="02020603050405020304" pitchFamily="18" charset="0"/>
                  <a:cs typeface="Times New Roman" panose="02020603050405020304" pitchFamily="18" charset="0"/>
                </a:rPr>
                <a:t>∧</a:t>
              </a:r>
              <a:endParaRPr lang="zh-CN" altLang="en-US" sz="2000" dirty="0">
                <a:solidFill>
                  <a:srgbClr val="0000FF"/>
                </a:solidFill>
                <a:latin typeface="Times New Roman" panose="02020603050405020304" pitchFamily="18" charset="0"/>
                <a:cs typeface="Times New Roman" panose="02020603050405020304" pitchFamily="18" charset="0"/>
              </a:endParaRPr>
            </a:p>
          </p:txBody>
        </p:sp>
        <p:sp>
          <p:nvSpPr>
            <p:cNvPr id="6" name="Line 7"/>
            <p:cNvSpPr>
              <a:spLocks noChangeShapeType="1"/>
            </p:cNvSpPr>
            <p:nvPr/>
          </p:nvSpPr>
          <p:spPr bwMode="auto">
            <a:xfrm>
              <a:off x="2273294" y="4068768"/>
              <a:ext cx="288925" cy="0"/>
            </a:xfrm>
            <a:prstGeom prst="line">
              <a:avLst/>
            </a:prstGeom>
            <a:noFill/>
            <a:ln w="28575">
              <a:solidFill>
                <a:schemeClr val="tx1"/>
              </a:solidFill>
              <a:miter lim="800000"/>
              <a:tailEnd type="triangle" w="med" len="med"/>
            </a:ln>
            <a:effectLst/>
          </p:spPr>
          <p:txBody>
            <a:bodyPr wrap="none"/>
            <a:lstStyle/>
            <a:p>
              <a:endParaRPr lang="zh-CN" altLang="en-US"/>
            </a:p>
          </p:txBody>
        </p:sp>
        <p:sp>
          <p:nvSpPr>
            <p:cNvPr id="7" name="Text Box 8"/>
            <p:cNvSpPr txBox="1">
              <a:spLocks noChangeArrowheads="1"/>
            </p:cNvSpPr>
            <p:nvPr/>
          </p:nvSpPr>
          <p:spPr bwMode="auto">
            <a:xfrm>
              <a:off x="1841494" y="3781431"/>
              <a:ext cx="504825" cy="396875"/>
            </a:xfrm>
            <a:prstGeom prst="rect">
              <a:avLst/>
            </a:prstGeom>
            <a:noFill/>
            <a:ln w="9525">
              <a:noFill/>
              <a:miter lim="800000"/>
            </a:ln>
            <a:effectLst/>
          </p:spPr>
          <p:txBody>
            <a:bodyPr>
              <a:spAutoFit/>
            </a:bodyPr>
            <a:lstStyle/>
            <a:p>
              <a:pPr algn="l">
                <a:spcBef>
                  <a:spcPct val="50000"/>
                </a:spcBef>
              </a:pPr>
              <a:r>
                <a:rPr lang="en-US" altLang="zh-CN" sz="2000" dirty="0"/>
                <a:t>L</a:t>
              </a:r>
              <a:endParaRPr lang="en-US" altLang="zh-CN" sz="2000" dirty="0"/>
            </a:p>
          </p:txBody>
        </p:sp>
        <p:sp>
          <p:nvSpPr>
            <p:cNvPr id="8" name="下箭头 7"/>
            <p:cNvSpPr/>
            <p:nvPr/>
          </p:nvSpPr>
          <p:spPr>
            <a:xfrm>
              <a:off x="2857488" y="3000372"/>
              <a:ext cx="214314" cy="500066"/>
            </a:xfrm>
            <a:prstGeom prst="down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746">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1746">
                                            <p:txEl>
                                              <p:pRg st="4" end="4"/>
                                            </p:txEl>
                                          </p:spTgt>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nodeType="afterEffect">
                                  <p:stCondLst>
                                    <p:cond delay="0"/>
                                  </p:stCondLst>
                                  <p:childTnLst>
                                    <p:set>
                                      <p:cBhvr>
                                        <p:cTn id="11"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2"/>
          <p:cNvSpPr txBox="1">
            <a:spLocks noChangeArrowheads="1"/>
          </p:cNvSpPr>
          <p:nvPr/>
        </p:nvSpPr>
        <p:spPr bwMode="auto">
          <a:xfrm>
            <a:off x="357158" y="253537"/>
            <a:ext cx="8429652" cy="2298065"/>
          </a:xfrm>
          <a:prstGeom prst="rect">
            <a:avLst/>
          </a:prstGeom>
          <a:gradFill flip="none" rotWithShape="1">
            <a:gsLst>
              <a:gs pos="0">
                <a:schemeClr val="accent1">
                  <a:tint val="50000"/>
                  <a:satMod val="300000"/>
                </a:schemeClr>
              </a:gs>
              <a:gs pos="35000">
                <a:schemeClr val="accent1">
                  <a:tint val="37000"/>
                  <a:satMod val="300000"/>
                </a:schemeClr>
              </a:gs>
              <a:gs pos="100000">
                <a:schemeClr val="accent1">
                  <a:tint val="15000"/>
                  <a:satMod val="350000"/>
                </a:schemeClr>
              </a:gs>
            </a:gsLst>
            <a:lin ang="13500000" scaled="1"/>
            <a:tileRect/>
          </a:gradFill>
        </p:spPr>
        <p:style>
          <a:lnRef idx="1">
            <a:schemeClr val="accent1"/>
          </a:lnRef>
          <a:fillRef idx="2">
            <a:schemeClr val="accent1"/>
          </a:fillRef>
          <a:effectRef idx="1">
            <a:schemeClr val="accent1"/>
          </a:effectRef>
          <a:fontRef idx="minor">
            <a:schemeClr val="dk1"/>
          </a:fontRef>
        </p:style>
        <p:txBody>
          <a:bodyPr wrap="square" lIns="216000" tIns="180000" rIns="144000" bIns="180000">
            <a:spAutoFit/>
          </a:bodyPr>
          <a:lstStyle/>
          <a:p>
            <a:pPr algn="l" eaLnBrk="1" latinLnBrk="0" hangingPunct="1">
              <a:spcBef>
                <a:spcPts val="0"/>
              </a:spcBef>
            </a:pPr>
            <a:r>
              <a:rPr kumimoji="1"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for </a:t>
            </a: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kumimoji="1"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kumimoji="1"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0;i</a:t>
            </a: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&lt;</a:t>
            </a:r>
            <a:r>
              <a:rPr kumimoji="1"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n;i</a:t>
            </a: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dirty="0">
                <a:solidFill>
                  <a:srgbClr val="0070C0"/>
                </a:solidFill>
                <a:latin typeface="Consolas" panose="020B0609020204030204" pitchFamily="49" charset="0"/>
                <a:ea typeface="仿宋" panose="02010609060101010101" pitchFamily="49" charset="-122"/>
                <a:cs typeface="Consolas" panose="020B0609020204030204" pitchFamily="49" charset="0"/>
              </a:rPr>
              <a:t>//</a:t>
            </a:r>
            <a:r>
              <a:rPr kumimoji="1" lang="zh-CN" altLang="en-US" sz="1800" dirty="0">
                <a:solidFill>
                  <a:srgbClr val="0070C0"/>
                </a:solidFill>
                <a:latin typeface="Consolas" panose="020B0609020204030204" pitchFamily="49" charset="0"/>
                <a:ea typeface="仿宋" panose="02010609060101010101" pitchFamily="49" charset="-122"/>
                <a:cs typeface="Consolas" panose="020B0609020204030204" pitchFamily="49" charset="0"/>
              </a:rPr>
              <a:t>循环</a:t>
            </a:r>
            <a:r>
              <a:rPr kumimoji="1" lang="zh-CN" altLang="en-US" sz="1800">
                <a:solidFill>
                  <a:srgbClr val="0070C0"/>
                </a:solidFill>
                <a:latin typeface="Consolas" panose="020B0609020204030204" pitchFamily="49" charset="0"/>
                <a:ea typeface="仿宋" panose="02010609060101010101" pitchFamily="49" charset="-122"/>
                <a:cs typeface="Consolas" panose="020B0609020204030204" pitchFamily="49" charset="0"/>
              </a:rPr>
              <a:t>建立数据结点</a:t>
            </a:r>
            <a:endParaRPr kumimoji="1" lang="zh-CN" altLang="en-US" sz="1800" dirty="0">
              <a:solidFill>
                <a:srgbClr val="0070C0"/>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spcBef>
                <a:spcPts val="0"/>
              </a:spcBef>
            </a:pPr>
            <a:r>
              <a:rPr kumimoji="1"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s=(LinkNode *)malloc(sizeof(LinkNode));</a:t>
            </a:r>
            <a:endPar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spcBef>
                <a:spcPts val="0"/>
              </a:spcBef>
            </a:pPr>
            <a:r>
              <a:rPr kumimoji="1"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s-</a:t>
            </a: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&gt;data=a[</a:t>
            </a:r>
            <a:r>
              <a:rPr kumimoji="1"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dirty="0">
                <a:solidFill>
                  <a:srgbClr val="0070C0"/>
                </a:solidFill>
                <a:latin typeface="Consolas" panose="020B0609020204030204" pitchFamily="49" charset="0"/>
                <a:ea typeface="仿宋" panose="02010609060101010101" pitchFamily="49" charset="-122"/>
                <a:cs typeface="Consolas" panose="020B0609020204030204" pitchFamily="49" charset="0"/>
              </a:rPr>
              <a:t>//</a:t>
            </a:r>
            <a:r>
              <a:rPr kumimoji="1" lang="zh-CN" altLang="en-US" sz="1800">
                <a:solidFill>
                  <a:srgbClr val="0070C0"/>
                </a:solidFill>
                <a:latin typeface="Consolas" panose="020B0609020204030204" pitchFamily="49" charset="0"/>
                <a:ea typeface="仿宋" panose="02010609060101010101" pitchFamily="49" charset="-122"/>
                <a:cs typeface="Consolas" panose="020B0609020204030204" pitchFamily="49" charset="0"/>
              </a:rPr>
              <a:t>创建数据结点</a:t>
            </a:r>
            <a:r>
              <a:rPr kumimoji="1" lang="en-US" altLang="zh-CN" sz="1800">
                <a:solidFill>
                  <a:srgbClr val="0070C0"/>
                </a:solidFill>
                <a:latin typeface="Consolas" panose="020B0609020204030204" pitchFamily="49" charset="0"/>
                <a:ea typeface="仿宋" panose="02010609060101010101" pitchFamily="49" charset="-122"/>
                <a:cs typeface="Consolas" panose="020B0609020204030204" pitchFamily="49" charset="0"/>
              </a:rPr>
              <a:t>s</a:t>
            </a:r>
            <a:endParaRPr kumimoji="1" lang="en-US" altLang="zh-CN" sz="1800" dirty="0">
              <a:solidFill>
                <a:srgbClr val="0070C0"/>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spcBef>
                <a:spcPts val="0"/>
              </a:spcBef>
            </a:pPr>
            <a:r>
              <a:rPr kumimoji="1" lang="en-US" altLang="zh-CN" sz="1800">
                <a:solidFill>
                  <a:schemeClr val="tx2"/>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a:solidFill>
                  <a:srgbClr val="FF00FF"/>
                </a:solidFill>
                <a:latin typeface="Consolas" panose="020B0609020204030204" pitchFamily="49" charset="0"/>
                <a:ea typeface="仿宋" panose="02010609060101010101" pitchFamily="49" charset="-122"/>
                <a:cs typeface="Consolas" panose="020B0609020204030204" pitchFamily="49" charset="0"/>
              </a:rPr>
              <a:t>s-</a:t>
            </a:r>
            <a:r>
              <a:rPr kumimoji="1" lang="en-US" altLang="zh-CN" sz="1800" dirty="0">
                <a:solidFill>
                  <a:srgbClr val="FF00FF"/>
                </a:solidFill>
                <a:latin typeface="Consolas" panose="020B0609020204030204" pitchFamily="49" charset="0"/>
                <a:ea typeface="仿宋" panose="02010609060101010101" pitchFamily="49" charset="-122"/>
                <a:cs typeface="Consolas" panose="020B0609020204030204" pitchFamily="49" charset="0"/>
              </a:rPr>
              <a:t>&gt;next=L-&gt;next;</a:t>
            </a:r>
            <a:r>
              <a:rPr kumimoji="1" lang="en-US" altLang="zh-CN" sz="1800">
                <a:solidFill>
                  <a:srgbClr val="FF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a:solidFill>
                  <a:srgbClr val="0070C0"/>
                </a:solidFill>
                <a:latin typeface="Consolas" panose="020B0609020204030204" pitchFamily="49" charset="0"/>
                <a:ea typeface="仿宋" panose="02010609060101010101" pitchFamily="49" charset="-122"/>
                <a:cs typeface="Consolas" panose="020B0609020204030204" pitchFamily="49" charset="0"/>
              </a:rPr>
              <a:t>//</a:t>
            </a:r>
            <a:r>
              <a:rPr kumimoji="1" lang="zh-CN" altLang="en-US" sz="1800">
                <a:solidFill>
                  <a:srgbClr val="0070C0"/>
                </a:solidFill>
                <a:latin typeface="Consolas" panose="020B0609020204030204" pitchFamily="49" charset="0"/>
                <a:ea typeface="仿宋" panose="02010609060101010101" pitchFamily="49" charset="-122"/>
                <a:cs typeface="Consolas" panose="020B0609020204030204" pitchFamily="49" charset="0"/>
              </a:rPr>
              <a:t>将</a:t>
            </a:r>
            <a:r>
              <a:rPr kumimoji="1" lang="en-US" altLang="zh-CN" sz="1800">
                <a:solidFill>
                  <a:srgbClr val="0070C0"/>
                </a:solidFill>
                <a:latin typeface="Consolas" panose="020B0609020204030204" pitchFamily="49" charset="0"/>
                <a:ea typeface="仿宋" panose="02010609060101010101" pitchFamily="49" charset="-122"/>
                <a:cs typeface="Consolas" panose="020B0609020204030204" pitchFamily="49" charset="0"/>
              </a:rPr>
              <a:t>s</a:t>
            </a:r>
            <a:r>
              <a:rPr kumimoji="1" lang="zh-CN" altLang="en-US" sz="1800" dirty="0">
                <a:solidFill>
                  <a:srgbClr val="0070C0"/>
                </a:solidFill>
                <a:latin typeface="Consolas" panose="020B0609020204030204" pitchFamily="49" charset="0"/>
                <a:ea typeface="仿宋" panose="02010609060101010101" pitchFamily="49" charset="-122"/>
                <a:cs typeface="Consolas" panose="020B0609020204030204" pitchFamily="49" charset="0"/>
              </a:rPr>
              <a:t>插在</a:t>
            </a:r>
            <a:r>
              <a:rPr kumimoji="1" lang="zh-CN" altLang="en-US" sz="1800">
                <a:solidFill>
                  <a:srgbClr val="0070C0"/>
                </a:solidFill>
                <a:latin typeface="Consolas" panose="020B0609020204030204" pitchFamily="49" charset="0"/>
                <a:ea typeface="仿宋" panose="02010609060101010101" pitchFamily="49" charset="-122"/>
                <a:cs typeface="Consolas" panose="020B0609020204030204" pitchFamily="49" charset="0"/>
              </a:rPr>
              <a:t>原开始结点之前，头结点之后</a:t>
            </a:r>
            <a:endParaRPr kumimoji="1" lang="zh-CN" altLang="en-US" sz="1800" dirty="0">
              <a:solidFill>
                <a:srgbClr val="0070C0"/>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spcBef>
                <a:spcPts val="0"/>
              </a:spcBef>
            </a:pPr>
            <a:r>
              <a:rPr kumimoji="1" lang="zh-CN" altLang="en-US" sz="1800">
                <a:solidFill>
                  <a:srgbClr val="FF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a:solidFill>
                  <a:srgbClr val="FF00FF"/>
                </a:solidFill>
                <a:latin typeface="Consolas" panose="020B0609020204030204" pitchFamily="49" charset="0"/>
                <a:ea typeface="仿宋" panose="02010609060101010101" pitchFamily="49" charset="-122"/>
                <a:cs typeface="Consolas" panose="020B0609020204030204" pitchFamily="49" charset="0"/>
              </a:rPr>
              <a:t>L-</a:t>
            </a:r>
            <a:r>
              <a:rPr kumimoji="1" lang="en-US" altLang="zh-CN" sz="1800" dirty="0">
                <a:solidFill>
                  <a:srgbClr val="FF00FF"/>
                </a:solidFill>
                <a:latin typeface="Consolas" panose="020B0609020204030204" pitchFamily="49" charset="0"/>
                <a:ea typeface="仿宋" panose="02010609060101010101" pitchFamily="49" charset="-122"/>
                <a:cs typeface="Consolas" panose="020B0609020204030204" pitchFamily="49" charset="0"/>
              </a:rPr>
              <a:t>&gt;next=s;</a:t>
            </a:r>
            <a:endParaRPr kumimoji="1" lang="en-US" altLang="zh-CN" sz="1800" dirty="0">
              <a:solidFill>
                <a:srgbClr val="FF00FF"/>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spcBef>
                <a:spcPts val="0"/>
              </a:spcBef>
            </a:pPr>
            <a:r>
              <a:rPr kumimoji="1" lang="en-US" altLang="zh-CN" sz="1800">
                <a:solidFill>
                  <a:schemeClr val="tx2"/>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spcBef>
                <a:spcPts val="0"/>
              </a:spcBef>
            </a:pP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grpSp>
        <p:nvGrpSpPr>
          <p:cNvPr id="26" name="组合 25"/>
          <p:cNvGrpSpPr/>
          <p:nvPr/>
        </p:nvGrpSpPr>
        <p:grpSpPr>
          <a:xfrm>
            <a:off x="500034" y="2643182"/>
            <a:ext cx="7418388" cy="2224461"/>
            <a:chOff x="500034" y="2643182"/>
            <a:chExt cx="7418388" cy="2224461"/>
          </a:xfrm>
        </p:grpSpPr>
        <p:sp>
          <p:nvSpPr>
            <p:cNvPr id="4" name="Oval 22"/>
            <p:cNvSpPr>
              <a:spLocks noChangeArrowheads="1"/>
            </p:cNvSpPr>
            <p:nvPr/>
          </p:nvSpPr>
          <p:spPr bwMode="auto">
            <a:xfrm>
              <a:off x="6407122" y="2922738"/>
              <a:ext cx="1511300" cy="1512888"/>
            </a:xfrm>
            <a:prstGeom prst="ellipse">
              <a:avLst/>
            </a:prstGeom>
            <a:solidFill>
              <a:schemeClr val="accent1">
                <a:alpha val="0"/>
              </a:schemeClr>
            </a:solidFill>
            <a:ln w="9525">
              <a:solidFill>
                <a:schemeClr val="tx1"/>
              </a:solidFill>
              <a:miter lim="800000"/>
            </a:ln>
            <a:effectLst/>
          </p:spPr>
          <p:txBody>
            <a:bodyPr wrap="none" anchor="ctr"/>
            <a:lstStyle/>
            <a:p>
              <a:endParaRPr lang="zh-CN" altLang="en-US">
                <a:latin typeface="Consolas" panose="020B0609020204030204" pitchFamily="49" charset="0"/>
                <a:cs typeface="Consolas" panose="020B0609020204030204" pitchFamily="49" charset="0"/>
              </a:endParaRPr>
            </a:p>
          </p:txBody>
        </p:sp>
        <p:sp>
          <p:nvSpPr>
            <p:cNvPr id="5" name="Rectangle 5"/>
            <p:cNvSpPr>
              <a:spLocks noChangeArrowheads="1"/>
            </p:cNvSpPr>
            <p:nvPr/>
          </p:nvSpPr>
          <p:spPr bwMode="auto">
            <a:xfrm>
              <a:off x="1220759" y="3211663"/>
              <a:ext cx="576263" cy="360363"/>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en-US">
                <a:latin typeface="Consolas" panose="020B0609020204030204" pitchFamily="49" charset="0"/>
                <a:cs typeface="Consolas" panose="020B0609020204030204" pitchFamily="49" charset="0"/>
              </a:endParaRPr>
            </a:p>
          </p:txBody>
        </p:sp>
        <p:sp>
          <p:nvSpPr>
            <p:cNvPr id="6" name="Rectangle 6"/>
            <p:cNvSpPr>
              <a:spLocks noChangeArrowheads="1"/>
            </p:cNvSpPr>
            <p:nvPr/>
          </p:nvSpPr>
          <p:spPr bwMode="auto">
            <a:xfrm>
              <a:off x="1797022" y="3211663"/>
              <a:ext cx="576262" cy="360363"/>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en-US">
                <a:latin typeface="Consolas" panose="020B0609020204030204" pitchFamily="49" charset="0"/>
                <a:cs typeface="Consolas" panose="020B0609020204030204" pitchFamily="49" charset="0"/>
              </a:endParaRPr>
            </a:p>
          </p:txBody>
        </p:sp>
        <p:sp>
          <p:nvSpPr>
            <p:cNvPr id="7" name="Line 7"/>
            <p:cNvSpPr>
              <a:spLocks noChangeShapeType="1"/>
            </p:cNvSpPr>
            <p:nvPr/>
          </p:nvSpPr>
          <p:spPr bwMode="auto">
            <a:xfrm>
              <a:off x="931834" y="3354538"/>
              <a:ext cx="288925" cy="0"/>
            </a:xfrm>
            <a:prstGeom prst="line">
              <a:avLst/>
            </a:prstGeom>
            <a:noFill/>
            <a:ln w="28575">
              <a:solidFill>
                <a:schemeClr val="tx1"/>
              </a:solidFill>
              <a:miter lim="800000"/>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8" name="Text Box 8"/>
            <p:cNvSpPr txBox="1">
              <a:spLocks noChangeArrowheads="1"/>
            </p:cNvSpPr>
            <p:nvPr/>
          </p:nvSpPr>
          <p:spPr bwMode="auto">
            <a:xfrm>
              <a:off x="500034" y="3067201"/>
              <a:ext cx="504825" cy="396875"/>
            </a:xfrm>
            <a:prstGeom prst="rect">
              <a:avLst/>
            </a:prstGeom>
            <a:noFill/>
            <a:ln w="9525">
              <a:noFill/>
              <a:miter lim="800000"/>
            </a:ln>
            <a:effectLst/>
          </p:spPr>
          <p:txBody>
            <a:bodyPr>
              <a:spAutoFit/>
            </a:bodyPr>
            <a:lstStyle/>
            <a:p>
              <a:pPr algn="l">
                <a:spcBef>
                  <a:spcPct val="50000"/>
                </a:spcBef>
              </a:pPr>
              <a:r>
                <a:rPr lang="en-US" altLang="zh-CN" sz="2000" dirty="0">
                  <a:latin typeface="Consolas" panose="020B0609020204030204" pitchFamily="49" charset="0"/>
                  <a:cs typeface="Consolas" panose="020B0609020204030204" pitchFamily="49" charset="0"/>
                </a:rPr>
                <a:t>L</a:t>
              </a:r>
              <a:endParaRPr lang="en-US" altLang="zh-CN" sz="2000" dirty="0">
                <a:latin typeface="Consolas" panose="020B0609020204030204" pitchFamily="49" charset="0"/>
                <a:cs typeface="Consolas" panose="020B0609020204030204" pitchFamily="49" charset="0"/>
              </a:endParaRPr>
            </a:p>
          </p:txBody>
        </p:sp>
        <p:sp>
          <p:nvSpPr>
            <p:cNvPr id="9" name="Rectangle 9"/>
            <p:cNvSpPr>
              <a:spLocks noChangeArrowheads="1"/>
            </p:cNvSpPr>
            <p:nvPr/>
          </p:nvSpPr>
          <p:spPr bwMode="auto">
            <a:xfrm>
              <a:off x="3165447" y="3224363"/>
              <a:ext cx="576262" cy="360363"/>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en-US">
                <a:latin typeface="Consolas" panose="020B0609020204030204" pitchFamily="49" charset="0"/>
                <a:cs typeface="Consolas" panose="020B0609020204030204" pitchFamily="49" charset="0"/>
              </a:endParaRPr>
            </a:p>
          </p:txBody>
        </p:sp>
        <p:sp>
          <p:nvSpPr>
            <p:cNvPr id="10" name="Rectangle 10"/>
            <p:cNvSpPr>
              <a:spLocks noChangeArrowheads="1"/>
            </p:cNvSpPr>
            <p:nvPr/>
          </p:nvSpPr>
          <p:spPr bwMode="auto">
            <a:xfrm>
              <a:off x="2584422" y="3224363"/>
              <a:ext cx="576262" cy="360363"/>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a:solidFill>
                    <a:srgbClr val="0000FF"/>
                  </a:solidFill>
                  <a:latin typeface="Consolas" panose="020B0609020204030204" pitchFamily="49" charset="0"/>
                  <a:cs typeface="Consolas" panose="020B0609020204030204" pitchFamily="49" charset="0"/>
                </a:rPr>
                <a:t>a</a:t>
              </a:r>
              <a:r>
                <a:rPr lang="en-US" altLang="zh-CN" sz="2000" i="1" baseline="-25000">
                  <a:solidFill>
                    <a:srgbClr val="0000FF"/>
                  </a:solidFill>
                  <a:latin typeface="Consolas" panose="020B0609020204030204" pitchFamily="49" charset="0"/>
                  <a:cs typeface="Consolas" panose="020B0609020204030204" pitchFamily="49" charset="0"/>
                </a:rPr>
                <a:t>i-</a:t>
              </a:r>
              <a:r>
                <a:rPr lang="en-US" altLang="zh-CN" sz="2000" baseline="-25000">
                  <a:solidFill>
                    <a:srgbClr val="0000FF"/>
                  </a:solidFill>
                  <a:latin typeface="Consolas" panose="020B0609020204030204" pitchFamily="49" charset="0"/>
                  <a:cs typeface="Consolas" panose="020B0609020204030204" pitchFamily="49" charset="0"/>
                </a:rPr>
                <a:t>1</a:t>
              </a:r>
              <a:endParaRPr lang="en-US" altLang="zh-CN" sz="2000" baseline="-25000" dirty="0">
                <a:solidFill>
                  <a:srgbClr val="0000FF"/>
                </a:solidFill>
                <a:latin typeface="Consolas" panose="020B0609020204030204" pitchFamily="49" charset="0"/>
                <a:cs typeface="Consolas" panose="020B0609020204030204" pitchFamily="49" charset="0"/>
              </a:endParaRPr>
            </a:p>
          </p:txBody>
        </p:sp>
        <p:sp>
          <p:nvSpPr>
            <p:cNvPr id="11" name="Line 11"/>
            <p:cNvSpPr>
              <a:spLocks noChangeShapeType="1"/>
            </p:cNvSpPr>
            <p:nvPr/>
          </p:nvSpPr>
          <p:spPr bwMode="auto">
            <a:xfrm>
              <a:off x="2252634" y="3405338"/>
              <a:ext cx="288925" cy="0"/>
            </a:xfrm>
            <a:prstGeom prst="line">
              <a:avLst/>
            </a:prstGeom>
            <a:noFill/>
            <a:ln w="28575">
              <a:solidFill>
                <a:schemeClr val="tx1"/>
              </a:solidFill>
              <a:miter lim="800000"/>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12" name="Line 12"/>
            <p:cNvSpPr>
              <a:spLocks noChangeShapeType="1"/>
            </p:cNvSpPr>
            <p:nvPr/>
          </p:nvSpPr>
          <p:spPr bwMode="auto">
            <a:xfrm>
              <a:off x="4748184" y="3392638"/>
              <a:ext cx="288925" cy="0"/>
            </a:xfrm>
            <a:prstGeom prst="line">
              <a:avLst/>
            </a:prstGeom>
            <a:noFill/>
            <a:ln w="28575">
              <a:solidFill>
                <a:schemeClr val="tx1"/>
              </a:solidFill>
              <a:miter lim="800000"/>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13" name="Line 13"/>
            <p:cNvSpPr>
              <a:spLocks noChangeShapeType="1"/>
            </p:cNvSpPr>
            <p:nvPr/>
          </p:nvSpPr>
          <p:spPr bwMode="auto">
            <a:xfrm>
              <a:off x="3646459" y="3405338"/>
              <a:ext cx="288925" cy="0"/>
            </a:xfrm>
            <a:prstGeom prst="line">
              <a:avLst/>
            </a:prstGeom>
            <a:noFill/>
            <a:ln w="28575">
              <a:solidFill>
                <a:schemeClr val="tx1"/>
              </a:solidFill>
              <a:miter lim="800000"/>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14" name="Rectangle 14"/>
            <p:cNvSpPr>
              <a:spLocks noChangeArrowheads="1"/>
            </p:cNvSpPr>
            <p:nvPr/>
          </p:nvSpPr>
          <p:spPr bwMode="auto">
            <a:xfrm>
              <a:off x="5659409" y="3211663"/>
              <a:ext cx="576263" cy="360363"/>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en-US">
                <a:latin typeface="Consolas" panose="020B0609020204030204" pitchFamily="49" charset="0"/>
                <a:cs typeface="Consolas" panose="020B0609020204030204" pitchFamily="49" charset="0"/>
              </a:endParaRPr>
            </a:p>
          </p:txBody>
        </p:sp>
        <p:sp>
          <p:nvSpPr>
            <p:cNvPr id="15" name="Rectangle 15"/>
            <p:cNvSpPr>
              <a:spLocks noChangeArrowheads="1"/>
            </p:cNvSpPr>
            <p:nvPr/>
          </p:nvSpPr>
          <p:spPr bwMode="auto">
            <a:xfrm>
              <a:off x="5078384" y="3211663"/>
              <a:ext cx="576263" cy="360363"/>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a:solidFill>
                    <a:srgbClr val="0000FF"/>
                  </a:solidFill>
                  <a:latin typeface="Consolas" panose="020B0609020204030204" pitchFamily="49" charset="0"/>
                  <a:cs typeface="Consolas" panose="020B0609020204030204" pitchFamily="49" charset="0"/>
                </a:rPr>
                <a:t>a</a:t>
              </a:r>
              <a:r>
                <a:rPr lang="en-US" altLang="zh-CN" sz="2000" baseline="-25000">
                  <a:solidFill>
                    <a:srgbClr val="0000FF"/>
                  </a:solidFill>
                  <a:latin typeface="Consolas" panose="020B0609020204030204" pitchFamily="49" charset="0"/>
                  <a:cs typeface="Consolas" panose="020B0609020204030204" pitchFamily="49" charset="0"/>
                </a:rPr>
                <a:t>1</a:t>
              </a:r>
              <a:endParaRPr lang="en-US" altLang="zh-CN" sz="2000" baseline="-25000">
                <a:solidFill>
                  <a:srgbClr val="0000FF"/>
                </a:solidFill>
                <a:latin typeface="Consolas" panose="020B0609020204030204" pitchFamily="49" charset="0"/>
                <a:cs typeface="Consolas" panose="020B0609020204030204" pitchFamily="49" charset="0"/>
              </a:endParaRPr>
            </a:p>
          </p:txBody>
        </p:sp>
        <p:sp>
          <p:nvSpPr>
            <p:cNvPr id="16" name="Text Box 16"/>
            <p:cNvSpPr txBox="1">
              <a:spLocks noChangeArrowheads="1"/>
            </p:cNvSpPr>
            <p:nvPr/>
          </p:nvSpPr>
          <p:spPr bwMode="auto">
            <a:xfrm>
              <a:off x="4067147" y="3071963"/>
              <a:ext cx="504825" cy="457200"/>
            </a:xfrm>
            <a:prstGeom prst="rect">
              <a:avLst/>
            </a:prstGeom>
            <a:noFill/>
            <a:ln w="9525">
              <a:noFill/>
              <a:miter lim="800000"/>
            </a:ln>
            <a:effectLst/>
          </p:spPr>
          <p:txBody>
            <a:bodyPr>
              <a:spAutoFit/>
            </a:bodyPr>
            <a:lstStyle/>
            <a:p>
              <a:pPr algn="l">
                <a:spcBef>
                  <a:spcPct val="50000"/>
                </a:spcBef>
              </a:pPr>
              <a:r>
                <a:rPr lang="en-US" altLang="zh-CN">
                  <a:latin typeface="Consolas" panose="020B0609020204030204" pitchFamily="49" charset="0"/>
                  <a:cs typeface="Consolas" panose="020B0609020204030204" pitchFamily="49" charset="0"/>
                </a:rPr>
                <a:t>…</a:t>
              </a:r>
              <a:endParaRPr lang="en-US" altLang="zh-CN">
                <a:latin typeface="Consolas" panose="020B0609020204030204" pitchFamily="49" charset="0"/>
                <a:cs typeface="Consolas" panose="020B0609020204030204" pitchFamily="49" charset="0"/>
              </a:endParaRPr>
            </a:p>
          </p:txBody>
        </p:sp>
        <p:sp>
          <p:nvSpPr>
            <p:cNvPr id="17" name="Rectangle 17"/>
            <p:cNvSpPr>
              <a:spLocks noChangeArrowheads="1"/>
            </p:cNvSpPr>
            <p:nvPr/>
          </p:nvSpPr>
          <p:spPr bwMode="auto">
            <a:xfrm>
              <a:off x="7202459" y="3643463"/>
              <a:ext cx="576263" cy="360363"/>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en-US">
                <a:latin typeface="Consolas" panose="020B0609020204030204" pitchFamily="49" charset="0"/>
                <a:cs typeface="Consolas" panose="020B0609020204030204" pitchFamily="49" charset="0"/>
              </a:endParaRPr>
            </a:p>
          </p:txBody>
        </p:sp>
        <p:sp>
          <p:nvSpPr>
            <p:cNvPr id="18" name="Rectangle 18"/>
            <p:cNvSpPr>
              <a:spLocks noChangeArrowheads="1"/>
            </p:cNvSpPr>
            <p:nvPr/>
          </p:nvSpPr>
          <p:spPr bwMode="auto">
            <a:xfrm>
              <a:off x="6621434" y="3643463"/>
              <a:ext cx="576263" cy="360363"/>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a:solidFill>
                    <a:srgbClr val="0000FF"/>
                  </a:solidFill>
                  <a:latin typeface="Consolas" panose="020B0609020204030204" pitchFamily="49" charset="0"/>
                  <a:cs typeface="Consolas" panose="020B0609020204030204" pitchFamily="49" charset="0"/>
                </a:rPr>
                <a:t>a</a:t>
              </a:r>
              <a:r>
                <a:rPr lang="en-US" altLang="zh-CN" sz="2000" i="1" baseline="-25000">
                  <a:solidFill>
                    <a:srgbClr val="0000FF"/>
                  </a:solidFill>
                  <a:latin typeface="Consolas" panose="020B0609020204030204" pitchFamily="49" charset="0"/>
                  <a:cs typeface="Consolas" panose="020B0609020204030204" pitchFamily="49" charset="0"/>
                </a:rPr>
                <a:t>i</a:t>
              </a:r>
              <a:endParaRPr lang="en-US" altLang="zh-CN" sz="2000" i="1" baseline="-25000">
                <a:solidFill>
                  <a:srgbClr val="0000FF"/>
                </a:solidFill>
                <a:latin typeface="Consolas" panose="020B0609020204030204" pitchFamily="49" charset="0"/>
                <a:cs typeface="Consolas" panose="020B0609020204030204" pitchFamily="49" charset="0"/>
              </a:endParaRPr>
            </a:p>
          </p:txBody>
        </p:sp>
        <p:sp>
          <p:nvSpPr>
            <p:cNvPr id="19" name="Line 19"/>
            <p:cNvSpPr>
              <a:spLocks noChangeShapeType="1"/>
            </p:cNvSpPr>
            <p:nvPr/>
          </p:nvSpPr>
          <p:spPr bwMode="auto">
            <a:xfrm>
              <a:off x="6910359" y="3283101"/>
              <a:ext cx="0" cy="360362"/>
            </a:xfrm>
            <a:prstGeom prst="line">
              <a:avLst/>
            </a:prstGeom>
            <a:noFill/>
            <a:ln w="28575">
              <a:solidFill>
                <a:srgbClr val="0000FF"/>
              </a:solidFill>
              <a:miter lim="800000"/>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20" name="Text Box 20"/>
            <p:cNvSpPr txBox="1">
              <a:spLocks noChangeArrowheads="1"/>
            </p:cNvSpPr>
            <p:nvPr/>
          </p:nvSpPr>
          <p:spPr bwMode="auto">
            <a:xfrm>
              <a:off x="6910359" y="2922738"/>
              <a:ext cx="574675" cy="396875"/>
            </a:xfrm>
            <a:prstGeom prst="rect">
              <a:avLst/>
            </a:prstGeom>
            <a:noFill/>
            <a:ln w="9525">
              <a:noFill/>
              <a:miter lim="800000"/>
            </a:ln>
            <a:effectLst/>
          </p:spPr>
          <p:txBody>
            <a:bodyPr>
              <a:spAutoFit/>
            </a:bodyPr>
            <a:lstStyle/>
            <a:p>
              <a:pPr algn="l">
                <a:spcBef>
                  <a:spcPct val="50000"/>
                </a:spcBef>
              </a:pPr>
              <a:r>
                <a:rPr lang="en-US" altLang="zh-CN" sz="2000" i="1" dirty="0">
                  <a:latin typeface="Consolas" panose="020B0609020204030204" pitchFamily="49" charset="0"/>
                  <a:cs typeface="Consolas" panose="020B0609020204030204" pitchFamily="49" charset="0"/>
                </a:rPr>
                <a:t>s</a:t>
              </a:r>
              <a:endParaRPr lang="en-US" altLang="zh-CN" sz="2000" i="1" dirty="0">
                <a:latin typeface="Consolas" panose="020B0609020204030204" pitchFamily="49" charset="0"/>
                <a:cs typeface="Consolas" panose="020B0609020204030204" pitchFamily="49" charset="0"/>
              </a:endParaRPr>
            </a:p>
          </p:txBody>
        </p:sp>
        <p:sp>
          <p:nvSpPr>
            <p:cNvPr id="21" name="Line 21"/>
            <p:cNvSpPr>
              <a:spLocks noChangeShapeType="1"/>
            </p:cNvSpPr>
            <p:nvPr/>
          </p:nvSpPr>
          <p:spPr bwMode="auto">
            <a:xfrm flipV="1">
              <a:off x="2517747" y="3643463"/>
              <a:ext cx="0" cy="503238"/>
            </a:xfrm>
            <a:prstGeom prst="line">
              <a:avLst/>
            </a:prstGeom>
            <a:noFill/>
            <a:ln w="28575">
              <a:solidFill>
                <a:srgbClr val="FF3300"/>
              </a:solidFill>
              <a:miter lim="800000"/>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22" name="Line 23"/>
            <p:cNvSpPr>
              <a:spLocks noChangeShapeType="1"/>
            </p:cNvSpPr>
            <p:nvPr/>
          </p:nvSpPr>
          <p:spPr bwMode="auto">
            <a:xfrm>
              <a:off x="2517747" y="4146701"/>
              <a:ext cx="4103687" cy="0"/>
            </a:xfrm>
            <a:prstGeom prst="line">
              <a:avLst/>
            </a:prstGeom>
            <a:noFill/>
            <a:ln w="28575">
              <a:solidFill>
                <a:srgbClr val="FF3300"/>
              </a:solidFill>
              <a:miter lim="800000"/>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23" name="下箭头 22"/>
            <p:cNvSpPr/>
            <p:nvPr/>
          </p:nvSpPr>
          <p:spPr>
            <a:xfrm>
              <a:off x="4143372" y="2643182"/>
              <a:ext cx="285752" cy="500066"/>
            </a:xfrm>
            <a:prstGeom prst="down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sp>
          <p:nvSpPr>
            <p:cNvPr id="24" name="TextBox 23"/>
            <p:cNvSpPr txBox="1"/>
            <p:nvPr/>
          </p:nvSpPr>
          <p:spPr>
            <a:xfrm>
              <a:off x="3071802" y="4221312"/>
              <a:ext cx="2928958" cy="646331"/>
            </a:xfrm>
            <a:prstGeom prst="rect">
              <a:avLst/>
            </a:prstGeom>
            <a:noFill/>
          </p:spPr>
          <p:txBody>
            <a:bodyPr wrap="square" rtlCol="0">
              <a:spAutoFit/>
            </a:bodyPr>
            <a:lstStyle/>
            <a:p>
              <a:pPr algn="l"/>
              <a:r>
                <a:rPr lang="en-US" altLang="zh-CN" sz="1800" dirty="0">
                  <a:latin typeface="Consolas" panose="020B0609020204030204" pitchFamily="49" charset="0"/>
                  <a:cs typeface="Consolas" panose="020B0609020204030204" pitchFamily="49" charset="0"/>
                </a:rPr>
                <a:t>s</a:t>
              </a:r>
              <a:r>
                <a:rPr lang="en-US" altLang="zh-CN" sz="1800" dirty="0">
                  <a:latin typeface="Consolas" panose="020B0609020204030204" pitchFamily="49" charset="0"/>
                  <a:ea typeface="+mj-ea"/>
                  <a:cs typeface="Consolas" panose="020B0609020204030204" pitchFamily="49" charset="0"/>
                </a:rPr>
                <a:t>-</a:t>
              </a:r>
              <a:r>
                <a:rPr lang="en-US" altLang="zh-CN" sz="1800" dirty="0">
                  <a:latin typeface="Consolas" panose="020B0609020204030204" pitchFamily="49" charset="0"/>
                  <a:cs typeface="Consolas" panose="020B0609020204030204" pitchFamily="49" charset="0"/>
                </a:rPr>
                <a:t>&gt;next=L</a:t>
              </a:r>
              <a:r>
                <a:rPr lang="en-US" altLang="zh-CN" sz="1800" dirty="0">
                  <a:latin typeface="Consolas" panose="020B0609020204030204" pitchFamily="49" charset="0"/>
                  <a:ea typeface="+mj-ea"/>
                  <a:cs typeface="Consolas" panose="020B0609020204030204" pitchFamily="49" charset="0"/>
                </a:rPr>
                <a:t>-</a:t>
              </a:r>
              <a:r>
                <a:rPr lang="en-US" altLang="zh-CN" sz="1800" dirty="0">
                  <a:latin typeface="Consolas" panose="020B0609020204030204" pitchFamily="49" charset="0"/>
                  <a:cs typeface="Consolas" panose="020B0609020204030204" pitchFamily="49" charset="0"/>
                </a:rPr>
                <a:t>&gt;next;</a:t>
              </a:r>
              <a:endParaRPr lang="en-US" altLang="zh-CN" sz="1800" dirty="0">
                <a:latin typeface="Consolas" panose="020B0609020204030204" pitchFamily="49" charset="0"/>
                <a:cs typeface="Consolas" panose="020B0609020204030204" pitchFamily="49" charset="0"/>
              </a:endParaRPr>
            </a:p>
            <a:p>
              <a:pPr algn="l"/>
              <a:r>
                <a:rPr lang="en-US" altLang="zh-CN" sz="1800" dirty="0">
                  <a:latin typeface="Consolas" panose="020B0609020204030204" pitchFamily="49" charset="0"/>
                  <a:cs typeface="Consolas" panose="020B0609020204030204" pitchFamily="49" charset="0"/>
                </a:rPr>
                <a:t>L</a:t>
              </a:r>
              <a:r>
                <a:rPr lang="en-US" altLang="zh-CN" sz="1800" dirty="0">
                  <a:latin typeface="Consolas" panose="020B0609020204030204" pitchFamily="49" charset="0"/>
                  <a:ea typeface="+mn-ea"/>
                  <a:cs typeface="Consolas" panose="020B0609020204030204" pitchFamily="49" charset="0"/>
                </a:rPr>
                <a:t>-</a:t>
              </a:r>
              <a:r>
                <a:rPr lang="en-US" altLang="zh-CN" sz="1800" dirty="0">
                  <a:latin typeface="Consolas" panose="020B0609020204030204" pitchFamily="49" charset="0"/>
                  <a:cs typeface="Consolas" panose="020B0609020204030204" pitchFamily="49" charset="0"/>
                </a:rPr>
                <a:t>&gt;next=s;</a:t>
              </a:r>
              <a:endParaRPr lang="zh-CN" altLang="en-US" sz="1800" dirty="0">
                <a:latin typeface="Consolas" panose="020B0609020204030204" pitchFamily="49" charset="0"/>
                <a:cs typeface="Consolas" panose="020B0609020204030204" pitchFamily="49"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3174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746">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1746">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1746">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1746">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1746">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1746">
                                            <p:txEl>
                                              <p:pRg st="6" end="6"/>
                                            </p:txEl>
                                          </p:spTgt>
                                        </p:tgtEl>
                                        <p:attrNameLst>
                                          <p:attrName>style.visibility</p:attrName>
                                        </p:attrNameLst>
                                      </p:cBhvr>
                                      <p:to>
                                        <p:strVal val="visible"/>
                                      </p:to>
                                    </p:set>
                                  </p:childTnLst>
                                </p:cTn>
                              </p:par>
                            </p:childTnLst>
                          </p:cTn>
                        </p:par>
                        <p:par>
                          <p:cTn id="21" fill="hold">
                            <p:stCondLst>
                              <p:cond delay="0"/>
                            </p:stCondLst>
                            <p:childTnLst>
                              <p:par>
                                <p:cTn id="22" presetID="1" presetClass="entr" presetSubtype="0" fill="hold" nodeType="afterEffect">
                                  <p:stCondLst>
                                    <p:cond delay="0"/>
                                  </p:stCondLst>
                                  <p:childTnLst>
                                    <p:set>
                                      <p:cBhvr>
                                        <p:cTn id="23"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24"/>
          <p:cNvGrpSpPr/>
          <p:nvPr/>
        </p:nvGrpSpPr>
        <p:grpSpPr>
          <a:xfrm>
            <a:off x="714348" y="2571744"/>
            <a:ext cx="7488238" cy="1512887"/>
            <a:chOff x="584224" y="2500306"/>
            <a:chExt cx="7488238" cy="1512887"/>
          </a:xfrm>
        </p:grpSpPr>
        <p:sp>
          <p:nvSpPr>
            <p:cNvPr id="32790" name="Oval 22"/>
            <p:cNvSpPr>
              <a:spLocks noChangeArrowheads="1"/>
            </p:cNvSpPr>
            <p:nvPr/>
          </p:nvSpPr>
          <p:spPr bwMode="auto">
            <a:xfrm>
              <a:off x="6561162" y="2500306"/>
              <a:ext cx="1511300" cy="1512887"/>
            </a:xfrm>
            <a:prstGeom prst="ellipse">
              <a:avLst/>
            </a:prstGeom>
            <a:solidFill>
              <a:schemeClr val="accent1">
                <a:alpha val="0"/>
              </a:schemeClr>
            </a:solidFill>
            <a:ln w="9525">
              <a:solidFill>
                <a:srgbClr val="C00000"/>
              </a:solidFill>
              <a:miter lim="800000"/>
            </a:ln>
            <a:effectLst/>
          </p:spPr>
          <p:txBody>
            <a:bodyPr wrap="none" anchor="ctr"/>
            <a:lstStyle/>
            <a:p>
              <a:endParaRPr lang="zh-CN" altLang="en-US"/>
            </a:p>
          </p:txBody>
        </p:sp>
        <p:sp>
          <p:nvSpPr>
            <p:cNvPr id="32771" name="Rectangle 3"/>
            <p:cNvSpPr>
              <a:spLocks noChangeArrowheads="1"/>
            </p:cNvSpPr>
            <p:nvPr/>
          </p:nvSpPr>
          <p:spPr bwMode="auto">
            <a:xfrm>
              <a:off x="1304949" y="2789231"/>
              <a:ext cx="576263" cy="360362"/>
            </a:xfrm>
            <a:prstGeom prst="rect">
              <a:avLst/>
            </a:prstGeom>
          </p:spPr>
          <p:style>
            <a:lnRef idx="1">
              <a:schemeClr val="accent4"/>
            </a:lnRef>
            <a:fillRef idx="2">
              <a:schemeClr val="accent4"/>
            </a:fillRef>
            <a:effectRef idx="1">
              <a:schemeClr val="accent4"/>
            </a:effectRef>
            <a:fontRef idx="minor">
              <a:schemeClr val="dk1"/>
            </a:fontRef>
          </p:style>
          <p:txBody>
            <a:bodyPr wrap="none" anchor="ctr"/>
            <a:lstStyle/>
            <a:p>
              <a:endParaRPr lang="zh-CN" altLang="en-US"/>
            </a:p>
          </p:txBody>
        </p:sp>
        <p:sp>
          <p:nvSpPr>
            <p:cNvPr id="32772" name="Rectangle 4"/>
            <p:cNvSpPr>
              <a:spLocks noChangeArrowheads="1"/>
            </p:cNvSpPr>
            <p:nvPr/>
          </p:nvSpPr>
          <p:spPr bwMode="auto">
            <a:xfrm>
              <a:off x="1881212" y="2789231"/>
              <a:ext cx="576262" cy="360362"/>
            </a:xfrm>
            <a:prstGeom prst="rect">
              <a:avLst/>
            </a:prstGeom>
          </p:spPr>
          <p:style>
            <a:lnRef idx="1">
              <a:schemeClr val="accent4"/>
            </a:lnRef>
            <a:fillRef idx="2">
              <a:schemeClr val="accent4"/>
            </a:fillRef>
            <a:effectRef idx="1">
              <a:schemeClr val="accent4"/>
            </a:effectRef>
            <a:fontRef idx="minor">
              <a:schemeClr val="dk1"/>
            </a:fontRef>
          </p:style>
          <p:txBody>
            <a:bodyPr wrap="none" anchor="ctr"/>
            <a:lstStyle/>
            <a:p>
              <a:endParaRPr lang="zh-CN" altLang="en-US"/>
            </a:p>
          </p:txBody>
        </p:sp>
        <p:sp>
          <p:nvSpPr>
            <p:cNvPr id="32773" name="Line 5"/>
            <p:cNvSpPr>
              <a:spLocks noChangeShapeType="1"/>
            </p:cNvSpPr>
            <p:nvPr/>
          </p:nvSpPr>
          <p:spPr bwMode="auto">
            <a:xfrm>
              <a:off x="1016024" y="2932106"/>
              <a:ext cx="288925" cy="0"/>
            </a:xfrm>
            <a:prstGeom prst="line">
              <a:avLst/>
            </a:prstGeom>
            <a:noFill/>
            <a:ln w="28575">
              <a:solidFill>
                <a:schemeClr val="tx1"/>
              </a:solidFill>
              <a:miter lim="800000"/>
              <a:tailEnd type="triangle" w="med" len="med"/>
            </a:ln>
            <a:effectLst/>
          </p:spPr>
          <p:txBody>
            <a:bodyPr wrap="none"/>
            <a:lstStyle/>
            <a:p>
              <a:endParaRPr lang="zh-CN" altLang="en-US"/>
            </a:p>
          </p:txBody>
        </p:sp>
        <p:sp>
          <p:nvSpPr>
            <p:cNvPr id="32774" name="Text Box 6"/>
            <p:cNvSpPr txBox="1">
              <a:spLocks noChangeArrowheads="1"/>
            </p:cNvSpPr>
            <p:nvPr/>
          </p:nvSpPr>
          <p:spPr bwMode="auto">
            <a:xfrm>
              <a:off x="584224" y="2644768"/>
              <a:ext cx="504825" cy="396875"/>
            </a:xfrm>
            <a:prstGeom prst="rect">
              <a:avLst/>
            </a:prstGeom>
            <a:noFill/>
            <a:ln w="9525">
              <a:noFill/>
              <a:miter lim="800000"/>
            </a:ln>
            <a:effectLst/>
          </p:spPr>
          <p:txBody>
            <a:bodyPr>
              <a:spAutoFit/>
            </a:bodyPr>
            <a:lstStyle/>
            <a:p>
              <a:pPr algn="l">
                <a:spcBef>
                  <a:spcPct val="50000"/>
                </a:spcBef>
              </a:pPr>
              <a:r>
                <a:rPr lang="en-US" altLang="zh-CN" sz="2000"/>
                <a:t>L</a:t>
              </a:r>
              <a:endParaRPr lang="en-US" altLang="zh-CN" sz="2000"/>
            </a:p>
          </p:txBody>
        </p:sp>
        <p:sp>
          <p:nvSpPr>
            <p:cNvPr id="32775" name="Rectangle 7"/>
            <p:cNvSpPr>
              <a:spLocks noChangeArrowheads="1"/>
            </p:cNvSpPr>
            <p:nvPr/>
          </p:nvSpPr>
          <p:spPr bwMode="auto">
            <a:xfrm>
              <a:off x="3249637" y="2801931"/>
              <a:ext cx="576262"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en-US"/>
            </a:p>
          </p:txBody>
        </p:sp>
        <p:sp>
          <p:nvSpPr>
            <p:cNvPr id="32776" name="Rectangle 8"/>
            <p:cNvSpPr>
              <a:spLocks noChangeArrowheads="1"/>
            </p:cNvSpPr>
            <p:nvPr/>
          </p:nvSpPr>
          <p:spPr bwMode="auto">
            <a:xfrm>
              <a:off x="2668612" y="2801931"/>
              <a:ext cx="576262"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dirty="0" err="1">
                  <a:solidFill>
                    <a:srgbClr val="0000FF"/>
                  </a:solidFill>
                  <a:latin typeface="Times New Roman" panose="02020603050405020304" pitchFamily="18" charset="0"/>
                  <a:cs typeface="Times New Roman" panose="02020603050405020304" pitchFamily="18" charset="0"/>
                </a:rPr>
                <a:t>a</a:t>
              </a:r>
              <a:r>
                <a:rPr lang="en-US" altLang="zh-CN" sz="2000" baseline="-25000" dirty="0" err="1">
                  <a:solidFill>
                    <a:srgbClr val="0000FF"/>
                  </a:solidFill>
                  <a:latin typeface="Times New Roman" panose="02020603050405020304" pitchFamily="18" charset="0"/>
                  <a:cs typeface="Times New Roman" panose="02020603050405020304" pitchFamily="18" charset="0"/>
                </a:rPr>
                <a:t>1</a:t>
              </a:r>
              <a:endParaRPr lang="en-US" altLang="zh-CN" sz="2000" baseline="-25000" dirty="0">
                <a:solidFill>
                  <a:srgbClr val="0000FF"/>
                </a:solidFill>
                <a:latin typeface="Times New Roman" panose="02020603050405020304" pitchFamily="18" charset="0"/>
                <a:cs typeface="Times New Roman" panose="02020603050405020304" pitchFamily="18" charset="0"/>
              </a:endParaRPr>
            </a:p>
          </p:txBody>
        </p:sp>
        <p:sp>
          <p:nvSpPr>
            <p:cNvPr id="32777" name="Line 9"/>
            <p:cNvSpPr>
              <a:spLocks noChangeShapeType="1"/>
            </p:cNvSpPr>
            <p:nvPr/>
          </p:nvSpPr>
          <p:spPr bwMode="auto">
            <a:xfrm>
              <a:off x="2336824" y="2982906"/>
              <a:ext cx="288925" cy="0"/>
            </a:xfrm>
            <a:prstGeom prst="line">
              <a:avLst/>
            </a:prstGeom>
            <a:noFill/>
            <a:ln w="28575">
              <a:solidFill>
                <a:schemeClr val="tx1"/>
              </a:solidFill>
              <a:miter lim="800000"/>
              <a:tailEnd type="triangle" w="med" len="med"/>
            </a:ln>
            <a:effectLst/>
          </p:spPr>
          <p:txBody>
            <a:bodyPr wrap="none"/>
            <a:lstStyle/>
            <a:p>
              <a:endParaRPr lang="zh-CN" altLang="en-US"/>
            </a:p>
          </p:txBody>
        </p:sp>
        <p:sp>
          <p:nvSpPr>
            <p:cNvPr id="32778" name="Line 10"/>
            <p:cNvSpPr>
              <a:spLocks noChangeShapeType="1"/>
            </p:cNvSpPr>
            <p:nvPr/>
          </p:nvSpPr>
          <p:spPr bwMode="auto">
            <a:xfrm>
              <a:off x="4832374" y="2970206"/>
              <a:ext cx="288925" cy="0"/>
            </a:xfrm>
            <a:prstGeom prst="line">
              <a:avLst/>
            </a:prstGeom>
            <a:noFill/>
            <a:ln w="28575">
              <a:solidFill>
                <a:schemeClr val="tx1"/>
              </a:solidFill>
              <a:miter lim="800000"/>
              <a:tailEnd type="triangle" w="med" len="med"/>
            </a:ln>
            <a:effectLst/>
          </p:spPr>
          <p:txBody>
            <a:bodyPr wrap="none"/>
            <a:lstStyle/>
            <a:p>
              <a:endParaRPr lang="zh-CN" altLang="en-US"/>
            </a:p>
          </p:txBody>
        </p:sp>
        <p:sp>
          <p:nvSpPr>
            <p:cNvPr id="32779" name="Line 11"/>
            <p:cNvSpPr>
              <a:spLocks noChangeShapeType="1"/>
            </p:cNvSpPr>
            <p:nvPr/>
          </p:nvSpPr>
          <p:spPr bwMode="auto">
            <a:xfrm>
              <a:off x="3730649" y="2982906"/>
              <a:ext cx="288925" cy="0"/>
            </a:xfrm>
            <a:prstGeom prst="line">
              <a:avLst/>
            </a:prstGeom>
            <a:noFill/>
            <a:ln w="28575">
              <a:solidFill>
                <a:schemeClr val="tx1"/>
              </a:solidFill>
              <a:miter lim="800000"/>
              <a:tailEnd type="triangle" w="med" len="med"/>
            </a:ln>
            <a:effectLst/>
          </p:spPr>
          <p:txBody>
            <a:bodyPr wrap="none"/>
            <a:lstStyle/>
            <a:p>
              <a:endParaRPr lang="zh-CN" altLang="en-US"/>
            </a:p>
          </p:txBody>
        </p:sp>
        <p:sp>
          <p:nvSpPr>
            <p:cNvPr id="32780" name="Rectangle 12"/>
            <p:cNvSpPr>
              <a:spLocks noChangeArrowheads="1"/>
            </p:cNvSpPr>
            <p:nvPr/>
          </p:nvSpPr>
          <p:spPr bwMode="auto">
            <a:xfrm>
              <a:off x="5743599" y="2789231"/>
              <a:ext cx="5762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en-US"/>
            </a:p>
          </p:txBody>
        </p:sp>
        <p:sp>
          <p:nvSpPr>
            <p:cNvPr id="32781" name="Rectangle 13"/>
            <p:cNvSpPr>
              <a:spLocks noChangeArrowheads="1"/>
            </p:cNvSpPr>
            <p:nvPr/>
          </p:nvSpPr>
          <p:spPr bwMode="auto">
            <a:xfrm>
              <a:off x="5162574" y="2789231"/>
              <a:ext cx="5762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dirty="0" err="1">
                  <a:solidFill>
                    <a:srgbClr val="0000FF"/>
                  </a:solidFill>
                  <a:latin typeface="Times New Roman" panose="02020603050405020304" pitchFamily="18" charset="0"/>
                  <a:cs typeface="Times New Roman" panose="02020603050405020304" pitchFamily="18" charset="0"/>
                </a:rPr>
                <a:t>a</a:t>
              </a:r>
              <a:r>
                <a:rPr lang="en-US" altLang="zh-CN" sz="2000" i="1" baseline="-25000" dirty="0" err="1">
                  <a:solidFill>
                    <a:srgbClr val="0000FF"/>
                  </a:solidFill>
                  <a:latin typeface="Times New Roman" panose="02020603050405020304" pitchFamily="18" charset="0"/>
                  <a:cs typeface="Times New Roman" panose="02020603050405020304" pitchFamily="18" charset="0"/>
                </a:rPr>
                <a:t>j</a:t>
              </a:r>
              <a:endParaRPr lang="en-US" altLang="zh-CN" sz="2000" i="1" baseline="-25000" dirty="0">
                <a:solidFill>
                  <a:srgbClr val="0000FF"/>
                </a:solidFill>
                <a:latin typeface="Times New Roman" panose="02020603050405020304" pitchFamily="18" charset="0"/>
                <a:cs typeface="Times New Roman" panose="02020603050405020304" pitchFamily="18" charset="0"/>
              </a:endParaRPr>
            </a:p>
          </p:txBody>
        </p:sp>
        <p:sp>
          <p:nvSpPr>
            <p:cNvPr id="32782" name="Text Box 14"/>
            <p:cNvSpPr txBox="1">
              <a:spLocks noChangeArrowheads="1"/>
            </p:cNvSpPr>
            <p:nvPr/>
          </p:nvSpPr>
          <p:spPr bwMode="auto">
            <a:xfrm>
              <a:off x="4151337" y="2649531"/>
              <a:ext cx="504825" cy="457200"/>
            </a:xfrm>
            <a:prstGeom prst="rect">
              <a:avLst/>
            </a:prstGeom>
            <a:noFill/>
            <a:ln w="9525">
              <a:noFill/>
              <a:miter lim="800000"/>
            </a:ln>
            <a:effectLst/>
          </p:spPr>
          <p:txBody>
            <a:bodyPr>
              <a:spAutoFit/>
            </a:bodyPr>
            <a:lstStyle/>
            <a:p>
              <a:pPr algn="l">
                <a:spcBef>
                  <a:spcPct val="50000"/>
                </a:spcBef>
              </a:pPr>
              <a:r>
                <a:rPr lang="en-US" altLang="zh-CN">
                  <a:cs typeface="Times New Roman" panose="02020603050405020304" pitchFamily="18" charset="0"/>
                </a:rPr>
                <a:t>…</a:t>
              </a:r>
              <a:endParaRPr lang="en-US" altLang="zh-CN">
                <a:cs typeface="Times New Roman" panose="02020603050405020304" pitchFamily="18" charset="0"/>
              </a:endParaRPr>
            </a:p>
          </p:txBody>
        </p:sp>
        <p:sp>
          <p:nvSpPr>
            <p:cNvPr id="32783" name="Rectangle 15"/>
            <p:cNvSpPr>
              <a:spLocks noChangeArrowheads="1"/>
            </p:cNvSpPr>
            <p:nvPr/>
          </p:nvSpPr>
          <p:spPr bwMode="auto">
            <a:xfrm>
              <a:off x="7286649" y="3221031"/>
              <a:ext cx="5762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en-US"/>
            </a:p>
          </p:txBody>
        </p:sp>
        <p:sp>
          <p:nvSpPr>
            <p:cNvPr id="32784" name="Rectangle 16"/>
            <p:cNvSpPr>
              <a:spLocks noChangeArrowheads="1"/>
            </p:cNvSpPr>
            <p:nvPr/>
          </p:nvSpPr>
          <p:spPr bwMode="auto">
            <a:xfrm>
              <a:off x="6705624" y="3221031"/>
              <a:ext cx="5762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dirty="0" err="1">
                  <a:solidFill>
                    <a:srgbClr val="0000FF"/>
                  </a:solidFill>
                  <a:latin typeface="Times New Roman" panose="02020603050405020304" pitchFamily="18" charset="0"/>
                  <a:cs typeface="Times New Roman" panose="02020603050405020304" pitchFamily="18" charset="0"/>
                </a:rPr>
                <a:t>a</a:t>
              </a:r>
              <a:r>
                <a:rPr lang="en-US" altLang="zh-CN" sz="2000" i="1" baseline="-25000" dirty="0" err="1">
                  <a:solidFill>
                    <a:srgbClr val="0000FF"/>
                  </a:solidFill>
                  <a:latin typeface="Times New Roman" panose="02020603050405020304" pitchFamily="18" charset="0"/>
                  <a:cs typeface="Times New Roman" panose="02020603050405020304" pitchFamily="18" charset="0"/>
                </a:rPr>
                <a:t>i</a:t>
              </a:r>
              <a:endParaRPr lang="en-US" altLang="zh-CN" sz="2000" i="1" baseline="-25000" dirty="0">
                <a:solidFill>
                  <a:srgbClr val="0000FF"/>
                </a:solidFill>
                <a:latin typeface="Times New Roman" panose="02020603050405020304" pitchFamily="18" charset="0"/>
                <a:cs typeface="Times New Roman" panose="02020603050405020304" pitchFamily="18" charset="0"/>
              </a:endParaRPr>
            </a:p>
          </p:txBody>
        </p:sp>
        <p:sp>
          <p:nvSpPr>
            <p:cNvPr id="32785" name="Line 17"/>
            <p:cNvSpPr>
              <a:spLocks noChangeShapeType="1"/>
            </p:cNvSpPr>
            <p:nvPr/>
          </p:nvSpPr>
          <p:spPr bwMode="auto">
            <a:xfrm flipV="1">
              <a:off x="5689633" y="3149593"/>
              <a:ext cx="0" cy="431800"/>
            </a:xfrm>
            <a:prstGeom prst="line">
              <a:avLst/>
            </a:prstGeom>
            <a:noFill/>
            <a:ln w="28575">
              <a:solidFill>
                <a:srgbClr val="0000FF"/>
              </a:solidFill>
              <a:miter lim="800000"/>
              <a:tailEnd type="triangle" w="med" len="med"/>
            </a:ln>
            <a:effectLst/>
          </p:spPr>
          <p:txBody>
            <a:bodyPr wrap="none"/>
            <a:lstStyle/>
            <a:p>
              <a:endParaRPr lang="zh-CN" altLang="en-US"/>
            </a:p>
          </p:txBody>
        </p:sp>
        <p:sp>
          <p:nvSpPr>
            <p:cNvPr id="32786" name="Line 18"/>
            <p:cNvSpPr>
              <a:spLocks noChangeShapeType="1"/>
            </p:cNvSpPr>
            <p:nvPr/>
          </p:nvSpPr>
          <p:spPr bwMode="auto">
            <a:xfrm>
              <a:off x="6994549" y="2860668"/>
              <a:ext cx="0" cy="360363"/>
            </a:xfrm>
            <a:prstGeom prst="line">
              <a:avLst/>
            </a:prstGeom>
            <a:noFill/>
            <a:ln w="28575">
              <a:solidFill>
                <a:srgbClr val="0000FF"/>
              </a:solidFill>
              <a:miter lim="800000"/>
              <a:tailEnd type="triangle" w="med" len="med"/>
            </a:ln>
            <a:effectLst/>
          </p:spPr>
          <p:txBody>
            <a:bodyPr wrap="none"/>
            <a:lstStyle/>
            <a:p>
              <a:endParaRPr lang="zh-CN" altLang="en-US"/>
            </a:p>
          </p:txBody>
        </p:sp>
        <p:sp>
          <p:nvSpPr>
            <p:cNvPr id="32787" name="Text Box 19"/>
            <p:cNvSpPr txBox="1">
              <a:spLocks noChangeArrowheads="1"/>
            </p:cNvSpPr>
            <p:nvPr/>
          </p:nvSpPr>
          <p:spPr bwMode="auto">
            <a:xfrm>
              <a:off x="6994549" y="2500306"/>
              <a:ext cx="574675" cy="396875"/>
            </a:xfrm>
            <a:prstGeom prst="rect">
              <a:avLst/>
            </a:prstGeom>
            <a:noFill/>
            <a:ln w="9525">
              <a:noFill/>
              <a:miter lim="800000"/>
            </a:ln>
            <a:effectLst/>
          </p:spPr>
          <p:txBody>
            <a:bodyPr>
              <a:spAutoFit/>
            </a:bodyPr>
            <a:lstStyle/>
            <a:p>
              <a:pPr algn="l">
                <a:spcBef>
                  <a:spcPct val="50000"/>
                </a:spcBef>
              </a:pPr>
              <a:r>
                <a:rPr lang="en-US" altLang="zh-CN" sz="2000" i="1" dirty="0"/>
                <a:t>s</a:t>
              </a:r>
              <a:endParaRPr lang="en-US" altLang="zh-CN" sz="2000" i="1" dirty="0"/>
            </a:p>
          </p:txBody>
        </p:sp>
        <p:sp>
          <p:nvSpPr>
            <p:cNvPr id="32788" name="Text Box 20"/>
            <p:cNvSpPr txBox="1">
              <a:spLocks noChangeArrowheads="1"/>
            </p:cNvSpPr>
            <p:nvPr/>
          </p:nvSpPr>
          <p:spPr bwMode="auto">
            <a:xfrm>
              <a:off x="5329270" y="3292468"/>
              <a:ext cx="574675" cy="396875"/>
            </a:xfrm>
            <a:prstGeom prst="rect">
              <a:avLst/>
            </a:prstGeom>
            <a:noFill/>
            <a:ln w="9525">
              <a:noFill/>
              <a:miter lim="800000"/>
            </a:ln>
            <a:effectLst/>
          </p:spPr>
          <p:txBody>
            <a:bodyPr>
              <a:spAutoFit/>
            </a:bodyPr>
            <a:lstStyle/>
            <a:p>
              <a:pPr algn="l">
                <a:spcBef>
                  <a:spcPct val="50000"/>
                </a:spcBef>
              </a:pPr>
              <a:r>
                <a:rPr lang="en-US" altLang="zh-CN" sz="2000" i="1" dirty="0"/>
                <a:t>r</a:t>
              </a:r>
              <a:endParaRPr lang="en-US" altLang="zh-CN" sz="2000" i="1" dirty="0"/>
            </a:p>
          </p:txBody>
        </p:sp>
        <p:sp>
          <p:nvSpPr>
            <p:cNvPr id="32789" name="Freeform 21"/>
            <p:cNvSpPr/>
            <p:nvPr/>
          </p:nvSpPr>
          <p:spPr bwMode="auto">
            <a:xfrm>
              <a:off x="6203974" y="3221031"/>
              <a:ext cx="555625" cy="647700"/>
            </a:xfrm>
            <a:custGeom>
              <a:avLst/>
              <a:gdLst/>
              <a:ahLst/>
              <a:cxnLst>
                <a:cxn ang="0">
                  <a:pos x="350" y="327"/>
                </a:cxn>
                <a:cxn ang="0">
                  <a:pos x="254" y="399"/>
                </a:cxn>
                <a:cxn ang="0">
                  <a:pos x="150" y="383"/>
                </a:cxn>
                <a:cxn ang="0">
                  <a:pos x="94" y="335"/>
                </a:cxn>
                <a:cxn ang="0">
                  <a:pos x="38" y="239"/>
                </a:cxn>
                <a:cxn ang="0">
                  <a:pos x="0" y="0"/>
                </a:cxn>
              </a:cxnLst>
              <a:rect l="0" t="0" r="r" b="b"/>
              <a:pathLst>
                <a:path w="350" h="408">
                  <a:moveTo>
                    <a:pt x="350" y="327"/>
                  </a:moveTo>
                  <a:cubicBezTo>
                    <a:pt x="334" y="339"/>
                    <a:pt x="287" y="390"/>
                    <a:pt x="254" y="399"/>
                  </a:cubicBezTo>
                  <a:cubicBezTo>
                    <a:pt x="226" y="408"/>
                    <a:pt x="177" y="394"/>
                    <a:pt x="150" y="383"/>
                  </a:cubicBezTo>
                  <a:cubicBezTo>
                    <a:pt x="123" y="372"/>
                    <a:pt x="118" y="359"/>
                    <a:pt x="94" y="335"/>
                  </a:cubicBezTo>
                  <a:cubicBezTo>
                    <a:pt x="70" y="311"/>
                    <a:pt x="54" y="295"/>
                    <a:pt x="38" y="239"/>
                  </a:cubicBezTo>
                  <a:cubicBezTo>
                    <a:pt x="22" y="183"/>
                    <a:pt x="8" y="50"/>
                    <a:pt x="0" y="0"/>
                  </a:cubicBezTo>
                </a:path>
              </a:pathLst>
            </a:custGeom>
            <a:noFill/>
            <a:ln w="28575" cap="flat" cmpd="sng">
              <a:solidFill>
                <a:srgbClr val="FF3300"/>
              </a:solidFill>
              <a:prstDash val="solid"/>
              <a:miter lim="800000"/>
              <a:headEnd type="none" w="med" len="med"/>
              <a:tailEnd type="triangle" w="med" len="med"/>
            </a:ln>
            <a:effectLst/>
          </p:spPr>
          <p:txBody>
            <a:bodyPr wrap="none"/>
            <a:lstStyle/>
            <a:p>
              <a:endParaRPr lang="zh-CN" altLang="en-US"/>
            </a:p>
          </p:txBody>
        </p:sp>
      </p:grpSp>
      <p:sp>
        <p:nvSpPr>
          <p:cNvPr id="32792" name="Text Box 24"/>
          <p:cNvSpPr txBox="1">
            <a:spLocks noChangeArrowheads="1"/>
          </p:cNvSpPr>
          <p:nvPr/>
        </p:nvSpPr>
        <p:spPr bwMode="auto">
          <a:xfrm>
            <a:off x="468312" y="285728"/>
            <a:ext cx="3032117" cy="457200"/>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a:spcBef>
                <a:spcPct val="50000"/>
              </a:spcBef>
            </a:pPr>
            <a:r>
              <a:rPr kumimoji="1" lang="en-US" altLang="zh-CN" dirty="0">
                <a:latin typeface="微软雅黑" panose="020B0503020204020204" pitchFamily="34" charset="-122"/>
                <a:ea typeface="微软雅黑" panose="020B0503020204020204" pitchFamily="34" charset="-122"/>
                <a:cs typeface="Times New Roman" panose="02020603050405020304" pitchFamily="18" charset="0"/>
              </a:rPr>
              <a:t> </a:t>
            </a:r>
            <a:r>
              <a:rPr kumimoji="1" lang="zh-CN" altLang="en-US" dirty="0">
                <a:solidFill>
                  <a:srgbClr val="FF3300"/>
                </a:solidFill>
                <a:latin typeface="微软雅黑" panose="020B0503020204020204" pitchFamily="34" charset="-122"/>
                <a:ea typeface="微软雅黑" panose="020B0503020204020204" pitchFamily="34" charset="-122"/>
                <a:cs typeface="Times New Roman" panose="02020603050405020304" pitchFamily="18" charset="0"/>
              </a:rPr>
              <a:t>（</a:t>
            </a:r>
            <a:r>
              <a:rPr kumimoji="1" lang="en-US" altLang="zh-CN" dirty="0">
                <a:solidFill>
                  <a:srgbClr val="FF3300"/>
                </a:solidFill>
                <a:latin typeface="微软雅黑" panose="020B0503020204020204" pitchFamily="34" charset="-122"/>
                <a:ea typeface="微软雅黑" panose="020B0503020204020204" pitchFamily="34" charset="-122"/>
                <a:cs typeface="Times New Roman" panose="02020603050405020304" pitchFamily="18" charset="0"/>
              </a:rPr>
              <a:t>2</a:t>
            </a:r>
            <a:r>
              <a:rPr kumimoji="1" lang="zh-CN" altLang="en-US" dirty="0">
                <a:solidFill>
                  <a:srgbClr val="FF3300"/>
                </a:solidFill>
                <a:latin typeface="微软雅黑" panose="020B0503020204020204" pitchFamily="34" charset="-122"/>
                <a:ea typeface="微软雅黑" panose="020B0503020204020204" pitchFamily="34" charset="-122"/>
                <a:cs typeface="Times New Roman" panose="02020603050405020304" pitchFamily="18" charset="0"/>
              </a:rPr>
              <a:t>）尾插法建表</a:t>
            </a:r>
            <a:endParaRPr lang="zh-CN" altLang="en-US"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2793" name="Text Box 25"/>
          <p:cNvSpPr txBox="1">
            <a:spLocks noChangeArrowheads="1"/>
          </p:cNvSpPr>
          <p:nvPr/>
        </p:nvSpPr>
        <p:spPr bwMode="auto">
          <a:xfrm>
            <a:off x="1500166" y="5000636"/>
            <a:ext cx="6192838" cy="430887"/>
          </a:xfrm>
          <a:prstGeom prst="rect">
            <a:avLst/>
          </a:prstGeom>
          <a:noFill/>
          <a:ln w="9525">
            <a:noFill/>
            <a:miter lim="800000"/>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spAutoFit/>
          </a:bodyPr>
          <a:lstStyle/>
          <a:p>
            <a:pPr algn="l">
              <a:spcBef>
                <a:spcPct val="50000"/>
              </a:spcBef>
            </a:pPr>
            <a:r>
              <a:rPr lang="zh-CN" altLang="en-US" sz="2200" dirty="0">
                <a:solidFill>
                  <a:srgbClr val="FF3300"/>
                </a:solidFill>
                <a:latin typeface="黑体" panose="02010609060101010101" pitchFamily="49" charset="-122"/>
                <a:ea typeface="黑体" panose="02010609060101010101" pitchFamily="49" charset="-122"/>
              </a:rPr>
              <a:t>注意：</a:t>
            </a:r>
            <a:r>
              <a:rPr lang="zh-CN" altLang="en-US" sz="2200">
                <a:latin typeface="楷体" panose="02010609060101010101" pitchFamily="49" charset="-122"/>
                <a:ea typeface="楷体" panose="02010609060101010101" pitchFamily="49" charset="-122"/>
              </a:rPr>
              <a:t>链表的结点顺序</a:t>
            </a:r>
            <a:r>
              <a:rPr lang="zh-CN" altLang="en-US" sz="2200" dirty="0">
                <a:latin typeface="楷体" panose="02010609060101010101" pitchFamily="49" charset="-122"/>
                <a:ea typeface="楷体" panose="02010609060101010101" pitchFamily="49" charset="-122"/>
              </a:rPr>
              <a:t>与逻辑次序</a:t>
            </a:r>
            <a:r>
              <a:rPr lang="zh-CN" altLang="en-US" sz="2200" dirty="0">
                <a:solidFill>
                  <a:srgbClr val="FF00FF"/>
                </a:solidFill>
                <a:latin typeface="楷体" panose="02010609060101010101" pitchFamily="49" charset="-122"/>
                <a:ea typeface="楷体" panose="02010609060101010101" pitchFamily="49" charset="-122"/>
              </a:rPr>
              <a:t>相同</a:t>
            </a:r>
            <a:r>
              <a:rPr lang="zh-CN" altLang="en-US" sz="2200" dirty="0">
                <a:latin typeface="楷体" panose="02010609060101010101" pitchFamily="49" charset="-122"/>
                <a:ea typeface="楷体" panose="02010609060101010101" pitchFamily="49" charset="-122"/>
              </a:rPr>
              <a:t>。</a:t>
            </a:r>
            <a:endParaRPr lang="zh-CN" altLang="en-US" sz="2200" dirty="0">
              <a:latin typeface="楷体" panose="02010609060101010101" pitchFamily="49" charset="-122"/>
              <a:ea typeface="楷体" panose="02010609060101010101" pitchFamily="49" charset="-122"/>
            </a:endParaRPr>
          </a:p>
        </p:txBody>
      </p:sp>
      <p:sp>
        <p:nvSpPr>
          <p:cNvPr id="27" name="Text Box 4"/>
          <p:cNvSpPr txBox="1">
            <a:spLocks noChangeArrowheads="1"/>
          </p:cNvSpPr>
          <p:nvPr/>
        </p:nvSpPr>
        <p:spPr bwMode="auto">
          <a:xfrm>
            <a:off x="500034" y="952462"/>
            <a:ext cx="7964513" cy="1322070"/>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marL="457200" indent="-457200" algn="l" eaLnBrk="1" latinLnBrk="0" hangingPunct="1">
              <a:lnSpc>
                <a:spcPts val="3200"/>
              </a:lnSpc>
              <a:spcBef>
                <a:spcPts val="0"/>
              </a:spcBef>
              <a:buBlip>
                <a:blip r:embed="rId1"/>
              </a:buBlip>
            </a:pPr>
            <a:r>
              <a:rPr kumimoji="1" lang="zh-CN" altLang="en-US" sz="2000">
                <a:ea typeface="楷体" panose="02010609060101010101" pitchFamily="49" charset="-122"/>
                <a:cs typeface="Times New Roman" panose="02020603050405020304" pitchFamily="18" charset="0"/>
              </a:rPr>
              <a:t>从</a:t>
            </a:r>
            <a:r>
              <a:rPr kumimoji="1" lang="zh-CN" altLang="en-US" sz="2000" dirty="0">
                <a:ea typeface="楷体" panose="02010609060101010101" pitchFamily="49" charset="-122"/>
                <a:cs typeface="Times New Roman" panose="02020603050405020304" pitchFamily="18" charset="0"/>
              </a:rPr>
              <a:t>一个空</a:t>
            </a:r>
            <a:r>
              <a:rPr kumimoji="1" lang="zh-CN" altLang="en-US" sz="2000">
                <a:ea typeface="楷体" panose="02010609060101010101" pitchFamily="49" charset="-122"/>
                <a:cs typeface="Times New Roman" panose="02020603050405020304" pitchFamily="18" charset="0"/>
              </a:rPr>
              <a:t>表开始，创建一个头结点。</a:t>
            </a:r>
            <a:endParaRPr kumimoji="1" lang="en-US" altLang="zh-CN" sz="2000">
              <a:ea typeface="楷体" panose="02010609060101010101" pitchFamily="49" charset="-122"/>
              <a:cs typeface="Times New Roman" panose="02020603050405020304" pitchFamily="18" charset="0"/>
            </a:endParaRPr>
          </a:p>
          <a:p>
            <a:pPr marL="457200" indent="-457200" algn="l" eaLnBrk="1" latinLnBrk="0" hangingPunct="1">
              <a:lnSpc>
                <a:spcPts val="3200"/>
              </a:lnSpc>
              <a:spcBef>
                <a:spcPts val="0"/>
              </a:spcBef>
              <a:buBlip>
                <a:blip r:embed="rId1"/>
              </a:buBlip>
            </a:pPr>
            <a:r>
              <a:rPr kumimoji="1" lang="zh-CN" altLang="en-US" sz="2000">
                <a:ea typeface="楷体" panose="02010609060101010101" pitchFamily="49" charset="-122"/>
                <a:cs typeface="Times New Roman" panose="02020603050405020304" pitchFamily="18" charset="0"/>
              </a:rPr>
              <a:t>依次读取</a:t>
            </a:r>
            <a:r>
              <a:rPr kumimoji="1" lang="zh-CN" altLang="en-US" sz="2000" dirty="0">
                <a:ea typeface="楷体" panose="02010609060101010101" pitchFamily="49" charset="-122"/>
                <a:cs typeface="Times New Roman" panose="02020603050405020304" pitchFamily="18" charset="0"/>
              </a:rPr>
              <a:t>字符数组</a:t>
            </a:r>
            <a:r>
              <a:rPr kumimoji="1" lang="en-US" altLang="zh-CN" sz="2000" i="1" dirty="0">
                <a:ea typeface="楷体" panose="02010609060101010101" pitchFamily="49" charset="-122"/>
                <a:cs typeface="Times New Roman" panose="02020603050405020304" pitchFamily="18" charset="0"/>
              </a:rPr>
              <a:t>a</a:t>
            </a:r>
            <a:r>
              <a:rPr kumimoji="1" lang="zh-CN" altLang="en-US" sz="2000" dirty="0">
                <a:ea typeface="楷体" panose="02010609060101010101" pitchFamily="49" charset="-122"/>
                <a:cs typeface="Times New Roman" panose="02020603050405020304" pitchFamily="18" charset="0"/>
              </a:rPr>
              <a:t>中</a:t>
            </a:r>
            <a:r>
              <a:rPr kumimoji="1" lang="zh-CN" altLang="en-US" sz="2000">
                <a:ea typeface="楷体" panose="02010609060101010101" pitchFamily="49" charset="-122"/>
                <a:cs typeface="Times New Roman" panose="02020603050405020304" pitchFamily="18" charset="0"/>
              </a:rPr>
              <a:t>的元素，生成新结点</a:t>
            </a:r>
            <a:endParaRPr kumimoji="1" lang="en-US" altLang="zh-CN" sz="2000">
              <a:ea typeface="楷体" panose="02010609060101010101" pitchFamily="49" charset="-122"/>
              <a:cs typeface="Times New Roman" panose="02020603050405020304" pitchFamily="18" charset="0"/>
            </a:endParaRPr>
          </a:p>
          <a:p>
            <a:pPr marL="457200" indent="-457200" algn="l" eaLnBrk="1" latinLnBrk="0" hangingPunct="1">
              <a:lnSpc>
                <a:spcPts val="3200"/>
              </a:lnSpc>
              <a:spcBef>
                <a:spcPts val="0"/>
              </a:spcBef>
              <a:buBlip>
                <a:blip r:embed="rId1"/>
              </a:buBlip>
            </a:pPr>
            <a:r>
              <a:rPr kumimoji="1" lang="zh-CN" altLang="en-US" sz="2000">
                <a:ea typeface="楷体" panose="02010609060101010101" pitchFamily="49" charset="-122"/>
                <a:cs typeface="Times New Roman" panose="02020603050405020304" pitchFamily="18" charset="0"/>
              </a:rPr>
              <a:t>将新结点插入</a:t>
            </a:r>
            <a:r>
              <a:rPr kumimoji="1" lang="zh-CN" altLang="en-US" sz="2000" dirty="0">
                <a:ea typeface="楷体" panose="02010609060101010101" pitchFamily="49" charset="-122"/>
                <a:cs typeface="Times New Roman" panose="02020603050405020304" pitchFamily="18" charset="0"/>
              </a:rPr>
              <a:t>到当前链表</a:t>
            </a:r>
            <a:r>
              <a:rPr kumimoji="1" lang="zh-CN" altLang="en-US" sz="2000">
                <a:ea typeface="楷体" panose="02010609060101010101" pitchFamily="49" charset="-122"/>
                <a:cs typeface="Times New Roman" panose="02020603050405020304" pitchFamily="18" charset="0"/>
              </a:rPr>
              <a:t>的</a:t>
            </a:r>
            <a:r>
              <a:rPr kumimoji="1" lang="zh-CN" altLang="en-US" sz="2000">
                <a:solidFill>
                  <a:srgbClr val="FF00FF"/>
                </a:solidFill>
                <a:ea typeface="楷体" panose="02010609060101010101" pitchFamily="49" charset="-122"/>
                <a:cs typeface="Times New Roman" panose="02020603050405020304" pitchFamily="18" charset="0"/>
              </a:rPr>
              <a:t>表尾</a:t>
            </a:r>
            <a:r>
              <a:rPr kumimoji="1" lang="zh-CN" altLang="en-US" sz="2000">
                <a:ea typeface="楷体" panose="02010609060101010101" pitchFamily="49" charset="-122"/>
                <a:cs typeface="Times New Roman" panose="02020603050405020304" pitchFamily="18" charset="0"/>
              </a:rPr>
              <a:t>上，直到</a:t>
            </a:r>
            <a:r>
              <a:rPr kumimoji="1" lang="zh-CN" altLang="en-US" sz="2000" dirty="0">
                <a:ea typeface="楷体" panose="02010609060101010101" pitchFamily="49" charset="-122"/>
                <a:cs typeface="Times New Roman" panose="02020603050405020304" pitchFamily="18" charset="0"/>
              </a:rPr>
              <a:t>结束为止。</a:t>
            </a:r>
            <a:endParaRPr lang="zh-CN" altLang="en-US" sz="2000" dirty="0">
              <a:ea typeface="楷体" panose="02010609060101010101" pitchFamily="49" charset="-122"/>
              <a:cs typeface="Times New Roman" panose="02020603050405020304" pitchFamily="18" charset="0"/>
            </a:endParaRPr>
          </a:p>
        </p:txBody>
      </p:sp>
      <p:grpSp>
        <p:nvGrpSpPr>
          <p:cNvPr id="31" name="组合 30"/>
          <p:cNvGrpSpPr/>
          <p:nvPr/>
        </p:nvGrpSpPr>
        <p:grpSpPr>
          <a:xfrm>
            <a:off x="1928794" y="3714752"/>
            <a:ext cx="6143668" cy="859892"/>
            <a:chOff x="1928794" y="3714752"/>
            <a:chExt cx="6143668" cy="859892"/>
          </a:xfrm>
        </p:grpSpPr>
        <p:sp>
          <p:nvSpPr>
            <p:cNvPr id="32770" name="Text Box 2"/>
            <p:cNvSpPr txBox="1">
              <a:spLocks noChangeArrowheads="1"/>
            </p:cNvSpPr>
            <p:nvPr/>
          </p:nvSpPr>
          <p:spPr bwMode="auto">
            <a:xfrm>
              <a:off x="1928794" y="4071942"/>
              <a:ext cx="6143668" cy="502702"/>
            </a:xfrm>
            <a:prstGeom prst="rect">
              <a:avLst/>
            </a:prstGeom>
            <a:noFill/>
            <a:ln w="9525">
              <a:noFill/>
              <a:miter lim="800000"/>
            </a:ln>
            <a:effectLst/>
          </p:spPr>
          <p:txBody>
            <a:bodyPr wrap="square">
              <a:spAutoFit/>
            </a:bodyPr>
            <a:lstStyle/>
            <a:p>
              <a:pPr algn="just">
                <a:lnSpc>
                  <a:spcPts val="3200"/>
                </a:lnSpc>
                <a:spcBef>
                  <a:spcPct val="50000"/>
                </a:spcBef>
              </a:pPr>
              <a:r>
                <a:rPr kumimoji="1" lang="zh-CN" altLang="en-US" sz="2000">
                  <a:ea typeface="楷体" panose="02010609060101010101" pitchFamily="49" charset="-122"/>
                  <a:cs typeface="Times New Roman" panose="02020603050405020304" pitchFamily="18" charset="0"/>
                </a:rPr>
                <a:t>增加</a:t>
              </a:r>
              <a:r>
                <a:rPr kumimoji="1" lang="zh-CN" altLang="en-US" sz="2000" dirty="0">
                  <a:ea typeface="楷体" panose="02010609060101010101" pitchFamily="49" charset="-122"/>
                  <a:cs typeface="Times New Roman" panose="02020603050405020304" pitchFamily="18" charset="0"/>
                </a:rPr>
                <a:t>一个尾</a:t>
              </a:r>
              <a:r>
                <a:rPr kumimoji="1" lang="zh-CN" altLang="en-US" sz="2000">
                  <a:ea typeface="楷体" panose="02010609060101010101" pitchFamily="49" charset="-122"/>
                  <a:cs typeface="Times New Roman" panose="02020603050405020304" pitchFamily="18" charset="0"/>
                </a:rPr>
                <a:t>指针</a:t>
              </a:r>
              <a:r>
                <a:rPr kumimoji="1" lang="en-US" altLang="zh-CN" sz="2000" i="1">
                  <a:solidFill>
                    <a:srgbClr val="FF00FF"/>
                  </a:solidFill>
                  <a:ea typeface="楷体" panose="02010609060101010101" pitchFamily="49" charset="-122"/>
                  <a:cs typeface="Times New Roman" panose="02020603050405020304" pitchFamily="18" charset="0"/>
                </a:rPr>
                <a:t>r</a:t>
              </a:r>
              <a:r>
                <a:rPr kumimoji="1" lang="zh-CN" altLang="en-US" sz="2000">
                  <a:ea typeface="楷体" panose="02010609060101010101" pitchFamily="49" charset="-122"/>
                  <a:cs typeface="Times New Roman" panose="02020603050405020304" pitchFamily="18" charset="0"/>
                </a:rPr>
                <a:t>，使</a:t>
              </a:r>
              <a:r>
                <a:rPr kumimoji="1" lang="zh-CN" altLang="en-US" sz="2000" dirty="0">
                  <a:ea typeface="楷体" panose="02010609060101010101" pitchFamily="49" charset="-122"/>
                  <a:cs typeface="Times New Roman" panose="02020603050405020304" pitchFamily="18" charset="0"/>
                </a:rPr>
                <a:t>其始终指向当前链表</a:t>
              </a:r>
              <a:r>
                <a:rPr kumimoji="1" lang="zh-CN" altLang="en-US" sz="2000">
                  <a:ea typeface="楷体" panose="02010609060101010101" pitchFamily="49" charset="-122"/>
                  <a:cs typeface="Times New Roman" panose="02020603050405020304" pitchFamily="18" charset="0"/>
                </a:rPr>
                <a:t>的尾结点</a:t>
              </a:r>
              <a:endParaRPr kumimoji="1" lang="zh-CN" altLang="en-US" sz="2000" dirty="0">
                <a:ea typeface="楷体" panose="02010609060101010101" pitchFamily="49" charset="-122"/>
                <a:cs typeface="Times New Roman" panose="02020603050405020304" pitchFamily="18" charset="0"/>
              </a:endParaRPr>
            </a:p>
          </p:txBody>
        </p:sp>
        <p:cxnSp>
          <p:nvCxnSpPr>
            <p:cNvPr id="30" name="直接箭头连接符 29"/>
            <p:cNvCxnSpPr/>
            <p:nvPr/>
          </p:nvCxnSpPr>
          <p:spPr>
            <a:xfrm flipV="1">
              <a:off x="5000628" y="3714752"/>
              <a:ext cx="428628" cy="357190"/>
            </a:xfrm>
            <a:prstGeom prst="straightConnector1">
              <a:avLst/>
            </a:pr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31"/>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27" presetClass="entr" presetSubtype="0" fill="hold" grpId="0" nodeType="clickEffect">
                                  <p:stCondLst>
                                    <p:cond delay="0"/>
                                  </p:stCondLst>
                                  <p:iterate type="lt">
                                    <p:tmPct val="50000"/>
                                  </p:iterate>
                                  <p:childTnLst>
                                    <p:set>
                                      <p:cBhvr>
                                        <p:cTn id="13" dur="1" fill="hold">
                                          <p:stCondLst>
                                            <p:cond delay="0"/>
                                          </p:stCondLst>
                                        </p:cTn>
                                        <p:tgtEl>
                                          <p:spTgt spid="32793"/>
                                        </p:tgtEl>
                                        <p:attrNameLst>
                                          <p:attrName>style.visibility</p:attrName>
                                        </p:attrNameLst>
                                      </p:cBhvr>
                                      <p:to>
                                        <p:strVal val="visible"/>
                                      </p:to>
                                    </p:set>
                                    <p:anim calcmode="discrete" valueType="clr">
                                      <p:cBhvr override="childStyle">
                                        <p:cTn id="14" dur="80"/>
                                        <p:tgtEl>
                                          <p:spTgt spid="32793"/>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32793"/>
                                        </p:tgtEl>
                                        <p:attrNameLst>
                                          <p:attrName>fillcolor</p:attrName>
                                        </p:attrNameLst>
                                      </p:cBhvr>
                                      <p:tavLst>
                                        <p:tav tm="0">
                                          <p:val>
                                            <p:clrVal>
                                              <a:schemeClr val="accent2"/>
                                            </p:clrVal>
                                          </p:val>
                                        </p:tav>
                                        <p:tav tm="50000">
                                          <p:val>
                                            <p:clrVal>
                                              <a:schemeClr val="hlink"/>
                                            </p:clrVal>
                                          </p:val>
                                        </p:tav>
                                      </p:tavLst>
                                    </p:anim>
                                    <p:set>
                                      <p:cBhvr>
                                        <p:cTn id="16" dur="80"/>
                                        <p:tgtEl>
                                          <p:spTgt spid="32793"/>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93" grpId="0" bldLvl="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2"/>
          <p:cNvSpPr txBox="1">
            <a:spLocks noChangeArrowheads="1"/>
          </p:cNvSpPr>
          <p:nvPr/>
        </p:nvSpPr>
        <p:spPr bwMode="auto">
          <a:xfrm>
            <a:off x="285720" y="1071546"/>
            <a:ext cx="8569325" cy="1816735"/>
          </a:xfrm>
          <a:prstGeom prst="rect">
            <a:avLst/>
          </a:prstGeom>
          <a:gradFill flip="none"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2700000" scaled="1"/>
            <a:tileRect/>
          </a:gradFill>
        </p:spPr>
        <p:style>
          <a:lnRef idx="1">
            <a:schemeClr val="accent3"/>
          </a:lnRef>
          <a:fillRef idx="2">
            <a:schemeClr val="accent3"/>
          </a:fillRef>
          <a:effectRef idx="1">
            <a:schemeClr val="accent3"/>
          </a:effectRef>
          <a:fontRef idx="minor">
            <a:schemeClr val="dk1"/>
          </a:fontRef>
        </p:style>
        <p:txBody>
          <a:bodyPr lIns="180000" tIns="216000" rIns="144000" bIns="216000">
            <a:spAutoFit/>
          </a:bodyPr>
          <a:lstStyle/>
          <a:p>
            <a:pPr algn="l" eaLnBrk="1" latinLnBrk="0" hangingPunct="1">
              <a:spcBef>
                <a:spcPts val="0"/>
              </a:spcBef>
            </a:pPr>
            <a:r>
              <a:rPr kumimoji="1"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void </a:t>
            </a:r>
            <a:r>
              <a:rPr kumimoji="1" lang="en-US" altLang="zh-CN" sz="1800">
                <a:solidFill>
                  <a:srgbClr val="FF3300"/>
                </a:solidFill>
                <a:effectLst>
                  <a:outerShdw blurRad="38100" dist="38100" dir="2700000" algn="tl">
                    <a:srgbClr val="000000">
                      <a:alpha val="43137"/>
                    </a:srgbClr>
                  </a:outerShdw>
                </a:effectLst>
                <a:latin typeface="Consolas" panose="020B0609020204030204" pitchFamily="49" charset="0"/>
                <a:ea typeface="仿宋" panose="02010609060101010101" pitchFamily="49" charset="-122"/>
                <a:cs typeface="Consolas" panose="020B0609020204030204" pitchFamily="49" charset="0"/>
              </a:rPr>
              <a:t>CreateListR</a:t>
            </a:r>
            <a:r>
              <a:rPr kumimoji="1"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(LinkNode *&amp;L</a:t>
            </a:r>
            <a:r>
              <a:rPr kumimoji="1"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kumimoji="1"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ElemType a[]</a:t>
            </a:r>
            <a:r>
              <a:rPr kumimoji="1"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kumimoji="1"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int </a:t>
            </a: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n)</a:t>
            </a:r>
            <a:endPar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spcBef>
                <a:spcPts val="0"/>
              </a:spcBef>
            </a:pPr>
            <a:r>
              <a:rPr kumimoji="1" lang="en-US" altLang="zh-CN" sz="1800">
                <a:solidFill>
                  <a:schemeClr val="tx2"/>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LinkNode *s</a:t>
            </a:r>
            <a:r>
              <a:rPr kumimoji="1"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kumimoji="1"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r;</a:t>
            </a:r>
            <a:endPar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spcBef>
                <a:spcPts val="0"/>
              </a:spcBef>
            </a:pPr>
            <a:r>
              <a:rPr kumimoji="1"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int </a:t>
            </a:r>
            <a:r>
              <a:rPr kumimoji="1"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spcBef>
                <a:spcPts val="0"/>
              </a:spcBef>
            </a:pPr>
            <a:r>
              <a:rPr kumimoji="1"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L=(LinkNode *)malloc(sizeof(LinkNode));  </a:t>
            </a:r>
            <a:r>
              <a:rPr kumimoji="1" lang="en-US" altLang="zh-CN" sz="1800" dirty="0">
                <a:solidFill>
                  <a:srgbClr val="0070C0"/>
                </a:solidFill>
                <a:latin typeface="Consolas" panose="020B0609020204030204" pitchFamily="49" charset="0"/>
                <a:ea typeface="仿宋" panose="02010609060101010101" pitchFamily="49" charset="-122"/>
                <a:cs typeface="Consolas" panose="020B0609020204030204" pitchFamily="49" charset="0"/>
              </a:rPr>
              <a:t>//</a:t>
            </a:r>
            <a:r>
              <a:rPr kumimoji="1" lang="zh-CN" altLang="en-US" sz="1800">
                <a:solidFill>
                  <a:srgbClr val="0070C0"/>
                </a:solidFill>
                <a:latin typeface="Consolas" panose="020B0609020204030204" pitchFamily="49" charset="0"/>
                <a:ea typeface="仿宋" panose="02010609060101010101" pitchFamily="49" charset="-122"/>
                <a:cs typeface="Consolas" panose="020B0609020204030204" pitchFamily="49" charset="0"/>
              </a:rPr>
              <a:t>创建头结点</a:t>
            </a:r>
            <a:endParaRPr kumimoji="1" lang="zh-CN" altLang="en-US" sz="1800" dirty="0">
              <a:solidFill>
                <a:srgbClr val="0070C0"/>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spcBef>
                <a:spcPts val="0"/>
              </a:spcBef>
            </a:pPr>
            <a:r>
              <a:rPr kumimoji="1" lang="zh-CN" altLang="en-US" sz="1800">
                <a:solidFill>
                  <a:schemeClr val="tx2"/>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a:solidFill>
                  <a:srgbClr val="FF00FF"/>
                </a:solidFill>
                <a:latin typeface="Consolas" panose="020B0609020204030204" pitchFamily="49" charset="0"/>
                <a:ea typeface="仿宋" panose="02010609060101010101" pitchFamily="49" charset="-122"/>
                <a:cs typeface="Consolas" panose="020B0609020204030204" pitchFamily="49" charset="0"/>
              </a:rPr>
              <a:t>r=L</a:t>
            </a:r>
            <a:r>
              <a:rPr kumimoji="1" lang="en-US" altLang="zh-CN" sz="1800" dirty="0">
                <a:solidFill>
                  <a:srgbClr val="FF00FF"/>
                </a:solidFill>
                <a:latin typeface="Consolas" panose="020B0609020204030204" pitchFamily="49" charset="0"/>
                <a:ea typeface="仿宋" panose="02010609060101010101" pitchFamily="49" charset="-122"/>
                <a:cs typeface="Consolas" panose="020B0609020204030204" pitchFamily="49" charset="0"/>
              </a:rPr>
              <a:t>;</a:t>
            </a:r>
            <a:r>
              <a:rPr kumimoji="1" lang="en-US" altLang="zh-CN" sz="1800" dirty="0">
                <a:solidFill>
                  <a:schemeClr val="tx2"/>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dirty="0">
                <a:solidFill>
                  <a:srgbClr val="0070C0"/>
                </a:solidFill>
                <a:latin typeface="Consolas" panose="020B0609020204030204" pitchFamily="49" charset="0"/>
                <a:ea typeface="仿宋" panose="02010609060101010101" pitchFamily="49" charset="-122"/>
                <a:cs typeface="Consolas" panose="020B0609020204030204" pitchFamily="49" charset="0"/>
              </a:rPr>
              <a:t>//r</a:t>
            </a:r>
            <a:r>
              <a:rPr kumimoji="1" lang="zh-CN" altLang="en-US" sz="1800" dirty="0">
                <a:solidFill>
                  <a:srgbClr val="0070C0"/>
                </a:solidFill>
                <a:latin typeface="Consolas" panose="020B0609020204030204" pitchFamily="49" charset="0"/>
                <a:ea typeface="仿宋" panose="02010609060101010101" pitchFamily="49" charset="-122"/>
                <a:cs typeface="Consolas" panose="020B0609020204030204" pitchFamily="49" charset="0"/>
              </a:rPr>
              <a:t>始终</a:t>
            </a:r>
            <a:r>
              <a:rPr kumimoji="1" lang="zh-CN" altLang="en-US" sz="1800">
                <a:solidFill>
                  <a:srgbClr val="0070C0"/>
                </a:solidFill>
                <a:latin typeface="Consolas" panose="020B0609020204030204" pitchFamily="49" charset="0"/>
                <a:ea typeface="仿宋" panose="02010609060101010101" pitchFamily="49" charset="-122"/>
                <a:cs typeface="Consolas" panose="020B0609020204030204" pitchFamily="49" charset="0"/>
              </a:rPr>
              <a:t>指向尾结点，开始</a:t>
            </a:r>
            <a:r>
              <a:rPr kumimoji="1" lang="zh-CN" altLang="en-US" sz="1800" dirty="0">
                <a:solidFill>
                  <a:srgbClr val="0070C0"/>
                </a:solidFill>
                <a:latin typeface="Consolas" panose="020B0609020204030204" pitchFamily="49" charset="0"/>
                <a:ea typeface="仿宋" panose="02010609060101010101" pitchFamily="49" charset="-122"/>
                <a:cs typeface="Consolas" panose="020B0609020204030204" pitchFamily="49" charset="0"/>
              </a:rPr>
              <a:t>时</a:t>
            </a:r>
            <a:r>
              <a:rPr kumimoji="1" lang="zh-CN" altLang="en-US" sz="1800">
                <a:solidFill>
                  <a:srgbClr val="0070C0"/>
                </a:solidFill>
                <a:latin typeface="Consolas" panose="020B0609020204030204" pitchFamily="49" charset="0"/>
                <a:ea typeface="仿宋" panose="02010609060101010101" pitchFamily="49" charset="-122"/>
                <a:cs typeface="Consolas" panose="020B0609020204030204" pitchFamily="49" charset="0"/>
              </a:rPr>
              <a:t>指向头结点 </a:t>
            </a:r>
            <a:r>
              <a:rPr kumimoji="1"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zh-CN" altLang="en-US" sz="1800">
                <a:solidFill>
                  <a:schemeClr val="tx2"/>
                </a:solidFill>
                <a:latin typeface="Consolas" panose="020B0609020204030204" pitchFamily="49" charset="0"/>
                <a:ea typeface="仿宋" panose="02010609060101010101" pitchFamily="49" charset="-122"/>
                <a:cs typeface="Consolas" panose="020B0609020204030204" pitchFamily="49" charset="0"/>
              </a:rPr>
              <a:t> </a:t>
            </a:r>
            <a:endParaRPr kumimoji="1" lang="en-US" altLang="zh-CN" sz="1800" dirty="0">
              <a:solidFill>
                <a:schemeClr val="tx2"/>
              </a:solidFill>
              <a:latin typeface="Consolas" panose="020B0609020204030204" pitchFamily="49" charset="0"/>
              <a:ea typeface="仿宋" panose="02010609060101010101" pitchFamily="49" charset="-122"/>
              <a:cs typeface="Consolas" panose="020B0609020204030204" pitchFamily="49" charset="0"/>
            </a:endParaRPr>
          </a:p>
        </p:txBody>
      </p:sp>
      <p:sp>
        <p:nvSpPr>
          <p:cNvPr id="3" name="TextBox 2"/>
          <p:cNvSpPr txBox="1"/>
          <p:nvPr/>
        </p:nvSpPr>
        <p:spPr>
          <a:xfrm>
            <a:off x="357158" y="357166"/>
            <a:ext cx="5143536" cy="430887"/>
          </a:xfrm>
          <a:prstGeom prst="rect">
            <a:avLst/>
          </a:prstGeom>
          <a:noFill/>
        </p:spPr>
        <p:txBody>
          <a:bodyPr wrap="square" rtlCol="0">
            <a:spAutoFit/>
          </a:bodyPr>
          <a:lstStyle/>
          <a:p>
            <a:pPr algn="l"/>
            <a:r>
              <a:rPr kumimoji="1" lang="zh-CN" altLang="en-US" sz="2200" dirty="0">
                <a:latin typeface="Consolas" panose="020B0609020204030204" pitchFamily="49" charset="0"/>
                <a:ea typeface="楷体" panose="02010609060101010101" pitchFamily="49" charset="-122"/>
                <a:cs typeface="Consolas" panose="020B0609020204030204" pitchFamily="49" charset="0"/>
              </a:rPr>
              <a:t>尾插法建表算法如下：</a:t>
            </a:r>
            <a:endParaRPr lang="zh-CN" altLang="en-US" sz="2200" dirty="0">
              <a:latin typeface="Consolas" panose="020B0609020204030204" pitchFamily="49" charset="0"/>
              <a:cs typeface="Consolas" panose="020B0609020204030204" pitchFamily="49" charset="0"/>
            </a:endParaRPr>
          </a:p>
        </p:txBody>
      </p:sp>
      <p:grpSp>
        <p:nvGrpSpPr>
          <p:cNvPr id="16" name="组合 15"/>
          <p:cNvGrpSpPr/>
          <p:nvPr/>
        </p:nvGrpSpPr>
        <p:grpSpPr>
          <a:xfrm>
            <a:off x="2143108" y="3000372"/>
            <a:ext cx="1957388" cy="1730384"/>
            <a:chOff x="2143108" y="3000372"/>
            <a:chExt cx="1957388" cy="1730384"/>
          </a:xfrm>
        </p:grpSpPr>
        <p:sp>
          <p:nvSpPr>
            <p:cNvPr id="4" name="Rectangle 16"/>
            <p:cNvSpPr>
              <a:spLocks noChangeArrowheads="1"/>
            </p:cNvSpPr>
            <p:nvPr/>
          </p:nvSpPr>
          <p:spPr bwMode="auto">
            <a:xfrm>
              <a:off x="3560746" y="4298956"/>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zh-CN" altLang="en-US" sz="2000" dirty="0">
                  <a:solidFill>
                    <a:srgbClr val="0000FF"/>
                  </a:solidFill>
                  <a:latin typeface="Consolas" panose="020B0609020204030204" pitchFamily="49" charset="0"/>
                  <a:cs typeface="Consolas" panose="020B0609020204030204" pitchFamily="49" charset="0"/>
                </a:rPr>
                <a:t>∧</a:t>
              </a:r>
              <a:endParaRPr lang="zh-CN" altLang="zh-CN" sz="2000" dirty="0">
                <a:solidFill>
                  <a:srgbClr val="0000FF"/>
                </a:solidFill>
                <a:latin typeface="Consolas" panose="020B0609020204030204" pitchFamily="49" charset="0"/>
                <a:cs typeface="Consolas" panose="020B0609020204030204" pitchFamily="49" charset="0"/>
              </a:endParaRPr>
            </a:p>
          </p:txBody>
        </p:sp>
        <p:sp>
          <p:nvSpPr>
            <p:cNvPr id="5" name="Rectangle 17"/>
            <p:cNvSpPr>
              <a:spLocks noChangeArrowheads="1"/>
            </p:cNvSpPr>
            <p:nvPr/>
          </p:nvSpPr>
          <p:spPr bwMode="auto">
            <a:xfrm>
              <a:off x="3019408" y="4298956"/>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latin typeface="Consolas" panose="020B0609020204030204" pitchFamily="49" charset="0"/>
                <a:cs typeface="Consolas" panose="020B0609020204030204" pitchFamily="49" charset="0"/>
              </a:endParaRPr>
            </a:p>
          </p:txBody>
        </p:sp>
        <p:sp>
          <p:nvSpPr>
            <p:cNvPr id="6" name="Line 18"/>
            <p:cNvSpPr>
              <a:spLocks noChangeShapeType="1"/>
            </p:cNvSpPr>
            <p:nvPr/>
          </p:nvSpPr>
          <p:spPr bwMode="auto">
            <a:xfrm>
              <a:off x="2430446" y="4503743"/>
              <a:ext cx="576263" cy="0"/>
            </a:xfrm>
            <a:prstGeom prst="line">
              <a:avLst/>
            </a:prstGeom>
            <a:noFill/>
            <a:ln w="38100">
              <a:solidFill>
                <a:srgbClr val="7030A0"/>
              </a:solidFill>
              <a:miter lim="800000"/>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7" name="Text Box 19"/>
            <p:cNvSpPr txBox="1">
              <a:spLocks noChangeArrowheads="1"/>
            </p:cNvSpPr>
            <p:nvPr/>
          </p:nvSpPr>
          <p:spPr bwMode="auto">
            <a:xfrm>
              <a:off x="2143108" y="4214818"/>
              <a:ext cx="431800" cy="369332"/>
            </a:xfrm>
            <a:prstGeom prst="rect">
              <a:avLst/>
            </a:prstGeom>
            <a:noFill/>
            <a:ln w="9525">
              <a:noFill/>
              <a:miter lim="800000"/>
            </a:ln>
            <a:effectLst/>
          </p:spPr>
          <p:txBody>
            <a:bodyPr lIns="0" tIns="0" rIns="0" bIns="0">
              <a:spAutoFit/>
            </a:bodyPr>
            <a:lstStyle/>
            <a:p>
              <a:pPr algn="l">
                <a:spcBef>
                  <a:spcPct val="50000"/>
                </a:spcBef>
              </a:pPr>
              <a:r>
                <a:rPr lang="en-US" altLang="zh-CN">
                  <a:latin typeface="Consolas" panose="020B0609020204030204" pitchFamily="49" charset="0"/>
                  <a:cs typeface="Consolas" panose="020B0609020204030204" pitchFamily="49" charset="0"/>
                </a:rPr>
                <a:t>L</a:t>
              </a:r>
              <a:endParaRPr lang="en-US" altLang="zh-CN">
                <a:latin typeface="Consolas" panose="020B0609020204030204" pitchFamily="49" charset="0"/>
                <a:cs typeface="Consolas" panose="020B0609020204030204" pitchFamily="49" charset="0"/>
              </a:endParaRPr>
            </a:p>
          </p:txBody>
        </p:sp>
        <p:grpSp>
          <p:nvGrpSpPr>
            <p:cNvPr id="12" name="Group 31"/>
            <p:cNvGrpSpPr/>
            <p:nvPr/>
          </p:nvGrpSpPr>
          <p:grpSpPr bwMode="auto">
            <a:xfrm>
              <a:off x="2905117" y="3646493"/>
              <a:ext cx="523875" cy="639763"/>
              <a:chOff x="2015" y="845"/>
              <a:chExt cx="330" cy="403"/>
            </a:xfrm>
          </p:grpSpPr>
          <p:sp>
            <p:nvSpPr>
              <p:cNvPr id="13" name="Arc 32"/>
              <p:cNvSpPr/>
              <p:nvPr/>
            </p:nvSpPr>
            <p:spPr bwMode="auto">
              <a:xfrm>
                <a:off x="2163" y="1021"/>
                <a:ext cx="182" cy="227"/>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rgbClr val="FF00FF"/>
                </a:solidFill>
                <a:round/>
                <a:tailEnd type="triangle" w="med" len="med"/>
              </a:ln>
              <a:effectLst/>
            </p:spPr>
            <p:txBody>
              <a:bodyPr wrap="none" anchor="ctr"/>
              <a:lstStyle/>
              <a:p>
                <a:endParaRPr lang="zh-CN" altLang="en-US">
                  <a:latin typeface="Consolas" panose="020B0609020204030204" pitchFamily="49" charset="0"/>
                  <a:cs typeface="Consolas" panose="020B0609020204030204" pitchFamily="49" charset="0"/>
                </a:endParaRPr>
              </a:p>
            </p:txBody>
          </p:sp>
          <p:sp>
            <p:nvSpPr>
              <p:cNvPr id="14" name="Text Box 33"/>
              <p:cNvSpPr txBox="1">
                <a:spLocks noChangeArrowheads="1"/>
              </p:cNvSpPr>
              <p:nvPr/>
            </p:nvSpPr>
            <p:spPr bwMode="auto">
              <a:xfrm>
                <a:off x="2015" y="845"/>
                <a:ext cx="272" cy="233"/>
              </a:xfrm>
              <a:prstGeom prst="rect">
                <a:avLst/>
              </a:prstGeom>
              <a:noFill/>
              <a:ln w="9525">
                <a:noFill/>
                <a:miter lim="800000"/>
              </a:ln>
              <a:effectLst/>
            </p:spPr>
            <p:txBody>
              <a:bodyPr lIns="0" tIns="0" rIns="0" bIns="0">
                <a:spAutoFit/>
              </a:bodyPr>
              <a:lstStyle/>
              <a:p>
                <a:pPr algn="l">
                  <a:spcBef>
                    <a:spcPct val="50000"/>
                  </a:spcBef>
                </a:pPr>
                <a:r>
                  <a:rPr lang="en-US" altLang="zh-CN" dirty="0">
                    <a:latin typeface="Consolas" panose="020B0609020204030204" pitchFamily="49" charset="0"/>
                    <a:cs typeface="Consolas" panose="020B0609020204030204" pitchFamily="49" charset="0"/>
                  </a:rPr>
                  <a:t>r</a:t>
                </a:r>
                <a:endParaRPr lang="en-US" altLang="zh-CN" dirty="0">
                  <a:latin typeface="Consolas" panose="020B0609020204030204" pitchFamily="49" charset="0"/>
                  <a:cs typeface="Consolas" panose="020B0609020204030204" pitchFamily="49" charset="0"/>
                </a:endParaRPr>
              </a:p>
            </p:txBody>
          </p:sp>
        </p:grpSp>
        <p:sp>
          <p:nvSpPr>
            <p:cNvPr id="15" name="下箭头 14"/>
            <p:cNvSpPr/>
            <p:nvPr/>
          </p:nvSpPr>
          <p:spPr>
            <a:xfrm>
              <a:off x="2857488" y="3000372"/>
              <a:ext cx="214314" cy="500066"/>
            </a:xfrm>
            <a:prstGeom prst="downArrow">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794">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3794">
                                            <p:txEl>
                                              <p:pRg st="4" end="4"/>
                                            </p:txEl>
                                          </p:spTgt>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nodeType="afterEffect">
                                  <p:stCondLst>
                                    <p:cond delay="0"/>
                                  </p:stCondLst>
                                  <p:childTnLst>
                                    <p:set>
                                      <p:cBhvr>
                                        <p:cTn id="11"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2"/>
          <p:cNvSpPr txBox="1">
            <a:spLocks noChangeArrowheads="1"/>
          </p:cNvSpPr>
          <p:nvPr/>
        </p:nvSpPr>
        <p:spPr bwMode="auto">
          <a:xfrm>
            <a:off x="285720" y="563006"/>
            <a:ext cx="8572560" cy="2647315"/>
          </a:xfrm>
          <a:prstGeom prst="rect">
            <a:avLst/>
          </a:prstGeom>
          <a:gradFill flip="none"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2700000" scaled="1"/>
            <a:tileRect/>
          </a:gradFill>
        </p:spPr>
        <p:style>
          <a:lnRef idx="1">
            <a:schemeClr val="accent3"/>
          </a:lnRef>
          <a:fillRef idx="2">
            <a:schemeClr val="accent3"/>
          </a:fillRef>
          <a:effectRef idx="1">
            <a:schemeClr val="accent3"/>
          </a:effectRef>
          <a:fontRef idx="minor">
            <a:schemeClr val="dk1"/>
          </a:fontRef>
        </p:style>
        <p:txBody>
          <a:bodyPr wrap="square" lIns="216000" tIns="216000" rIns="144000" bIns="216000">
            <a:spAutoFit/>
          </a:bodyPr>
          <a:lstStyle/>
          <a:p>
            <a:pPr algn="l" eaLnBrk="1" latinLnBrk="0" hangingPunct="1">
              <a:spcBef>
                <a:spcPts val="0"/>
              </a:spcBef>
            </a:pPr>
            <a:r>
              <a:rPr kumimoji="1"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for </a:t>
            </a: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kumimoji="1"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kumimoji="1"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0;i</a:t>
            </a: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&lt;</a:t>
            </a:r>
            <a:r>
              <a:rPr kumimoji="1"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n;i</a:t>
            </a: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kumimoji="1"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a:solidFill>
                  <a:srgbClr val="0070C0"/>
                </a:solidFill>
                <a:latin typeface="Consolas" panose="020B0609020204030204" pitchFamily="49" charset="0"/>
                <a:ea typeface="仿宋" panose="02010609060101010101" pitchFamily="49" charset="-122"/>
                <a:cs typeface="Consolas" panose="020B0609020204030204" pitchFamily="49" charset="0"/>
              </a:rPr>
              <a:t>//</a:t>
            </a:r>
            <a:r>
              <a:rPr kumimoji="1" lang="zh-CN" altLang="en-US" sz="1800" dirty="0">
                <a:solidFill>
                  <a:srgbClr val="0070C0"/>
                </a:solidFill>
                <a:latin typeface="Consolas" panose="020B0609020204030204" pitchFamily="49" charset="0"/>
                <a:ea typeface="仿宋" panose="02010609060101010101" pitchFamily="49" charset="-122"/>
                <a:cs typeface="Consolas" panose="020B0609020204030204" pitchFamily="49" charset="0"/>
              </a:rPr>
              <a:t>循环</a:t>
            </a:r>
            <a:r>
              <a:rPr kumimoji="1" lang="zh-CN" altLang="en-US" sz="1800">
                <a:solidFill>
                  <a:srgbClr val="0070C0"/>
                </a:solidFill>
                <a:latin typeface="Consolas" panose="020B0609020204030204" pitchFamily="49" charset="0"/>
                <a:ea typeface="仿宋" panose="02010609060101010101" pitchFamily="49" charset="-122"/>
                <a:cs typeface="Consolas" panose="020B0609020204030204" pitchFamily="49" charset="0"/>
              </a:rPr>
              <a:t>建立数据结点</a:t>
            </a:r>
            <a:endParaRPr kumimoji="1" lang="zh-CN" altLang="en-US" sz="1800" dirty="0">
              <a:solidFill>
                <a:srgbClr val="0070C0"/>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spcBef>
                <a:spcPts val="0"/>
              </a:spcBef>
            </a:pPr>
            <a:r>
              <a:rPr kumimoji="1"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s=(LinkNode *)malloc(sizeof(LinkNode));</a:t>
            </a:r>
            <a:endPar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spcBef>
                <a:spcPts val="0"/>
              </a:spcBef>
            </a:pP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s-&gt;data=a[</a:t>
            </a:r>
            <a:r>
              <a:rPr kumimoji="1"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kumimoji="1"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a:solidFill>
                  <a:srgbClr val="0070C0"/>
                </a:solidFill>
                <a:latin typeface="Consolas" panose="020B0609020204030204" pitchFamily="49" charset="0"/>
                <a:ea typeface="仿宋" panose="02010609060101010101" pitchFamily="49" charset="-122"/>
                <a:cs typeface="Consolas" panose="020B0609020204030204" pitchFamily="49" charset="0"/>
              </a:rPr>
              <a:t>//</a:t>
            </a:r>
            <a:r>
              <a:rPr kumimoji="1" lang="zh-CN" altLang="en-US" sz="1800">
                <a:solidFill>
                  <a:srgbClr val="0070C0"/>
                </a:solidFill>
                <a:latin typeface="Consolas" panose="020B0609020204030204" pitchFamily="49" charset="0"/>
                <a:ea typeface="仿宋" panose="02010609060101010101" pitchFamily="49" charset="-122"/>
                <a:cs typeface="Consolas" panose="020B0609020204030204" pitchFamily="49" charset="0"/>
              </a:rPr>
              <a:t>创建数据结点</a:t>
            </a:r>
            <a:r>
              <a:rPr kumimoji="1" lang="en-US" altLang="zh-CN" sz="1800">
                <a:solidFill>
                  <a:srgbClr val="0070C0"/>
                </a:solidFill>
                <a:latin typeface="Consolas" panose="020B0609020204030204" pitchFamily="49" charset="0"/>
                <a:ea typeface="仿宋" panose="02010609060101010101" pitchFamily="49" charset="-122"/>
                <a:cs typeface="Consolas" panose="020B0609020204030204" pitchFamily="49" charset="0"/>
              </a:rPr>
              <a:t>s</a:t>
            </a:r>
            <a:endParaRPr kumimoji="1" lang="en-US" altLang="zh-CN" sz="1800" dirty="0">
              <a:solidFill>
                <a:srgbClr val="0070C0"/>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spcBef>
                <a:spcPts val="0"/>
              </a:spcBef>
            </a:pPr>
            <a:r>
              <a:rPr kumimoji="1" lang="en-US" altLang="zh-CN" sz="1800" dirty="0">
                <a:solidFill>
                  <a:schemeClr val="tx2"/>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dirty="0">
                <a:solidFill>
                  <a:srgbClr val="FF00FF"/>
                </a:solidFill>
                <a:latin typeface="Consolas" panose="020B0609020204030204" pitchFamily="49" charset="0"/>
                <a:ea typeface="仿宋" panose="02010609060101010101" pitchFamily="49" charset="-122"/>
                <a:cs typeface="Consolas" panose="020B0609020204030204" pitchFamily="49" charset="0"/>
              </a:rPr>
              <a:t>r-&gt;next=s;</a:t>
            </a:r>
            <a:r>
              <a:rPr kumimoji="1" lang="en-US" altLang="zh-CN" sz="1800">
                <a:solidFill>
                  <a:srgbClr val="FF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a:solidFill>
                  <a:srgbClr val="0070C0"/>
                </a:solidFill>
                <a:latin typeface="Consolas" panose="020B0609020204030204" pitchFamily="49" charset="0"/>
                <a:ea typeface="仿宋" panose="02010609060101010101" pitchFamily="49" charset="-122"/>
                <a:cs typeface="Consolas" panose="020B0609020204030204" pitchFamily="49" charset="0"/>
              </a:rPr>
              <a:t>//</a:t>
            </a:r>
            <a:r>
              <a:rPr kumimoji="1" lang="zh-CN" altLang="en-US" sz="1800">
                <a:solidFill>
                  <a:srgbClr val="0070C0"/>
                </a:solidFill>
                <a:latin typeface="Consolas" panose="020B0609020204030204" pitchFamily="49" charset="0"/>
                <a:ea typeface="仿宋" panose="02010609060101010101" pitchFamily="49" charset="-122"/>
                <a:cs typeface="Consolas" panose="020B0609020204030204" pitchFamily="49" charset="0"/>
              </a:rPr>
              <a:t>将</a:t>
            </a:r>
            <a:r>
              <a:rPr kumimoji="1" lang="en-US" altLang="zh-CN" sz="1800">
                <a:solidFill>
                  <a:srgbClr val="0070C0"/>
                </a:solidFill>
                <a:latin typeface="Consolas" panose="020B0609020204030204" pitchFamily="49" charset="0"/>
                <a:ea typeface="仿宋" panose="02010609060101010101" pitchFamily="49" charset="-122"/>
                <a:cs typeface="Consolas" panose="020B0609020204030204" pitchFamily="49" charset="0"/>
              </a:rPr>
              <a:t>s</a:t>
            </a:r>
            <a:r>
              <a:rPr kumimoji="1" lang="zh-CN" altLang="en-US" sz="1800">
                <a:solidFill>
                  <a:srgbClr val="0070C0"/>
                </a:solidFill>
                <a:latin typeface="Consolas" panose="020B0609020204030204" pitchFamily="49" charset="0"/>
                <a:ea typeface="仿宋" panose="02010609060101010101" pitchFamily="49" charset="-122"/>
                <a:cs typeface="Consolas" panose="020B0609020204030204" pitchFamily="49" charset="0"/>
              </a:rPr>
              <a:t>插入</a:t>
            </a:r>
            <a:r>
              <a:rPr kumimoji="1" lang="en-US" altLang="zh-CN" sz="1800">
                <a:solidFill>
                  <a:srgbClr val="0070C0"/>
                </a:solidFill>
                <a:latin typeface="Consolas" panose="020B0609020204030204" pitchFamily="49" charset="0"/>
                <a:ea typeface="仿宋" panose="02010609060101010101" pitchFamily="49" charset="-122"/>
                <a:cs typeface="Consolas" panose="020B0609020204030204" pitchFamily="49" charset="0"/>
              </a:rPr>
              <a:t>r</a:t>
            </a:r>
            <a:r>
              <a:rPr kumimoji="1" lang="zh-CN" altLang="en-US" sz="1800" dirty="0">
                <a:solidFill>
                  <a:srgbClr val="0070C0"/>
                </a:solidFill>
                <a:latin typeface="Consolas" panose="020B0609020204030204" pitchFamily="49" charset="0"/>
                <a:ea typeface="仿宋" panose="02010609060101010101" pitchFamily="49" charset="-122"/>
                <a:cs typeface="Consolas" panose="020B0609020204030204" pitchFamily="49" charset="0"/>
              </a:rPr>
              <a:t>之后</a:t>
            </a:r>
            <a:endParaRPr kumimoji="1" lang="zh-CN" altLang="en-US" sz="1800" dirty="0">
              <a:solidFill>
                <a:srgbClr val="0070C0"/>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spcBef>
                <a:spcPts val="0"/>
              </a:spcBef>
            </a:pPr>
            <a:r>
              <a:rPr kumimoji="1" lang="zh-CN" altLang="en-US" sz="1800" dirty="0">
                <a:solidFill>
                  <a:srgbClr val="FF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dirty="0">
                <a:solidFill>
                  <a:srgbClr val="FF00FF"/>
                </a:solidFill>
                <a:latin typeface="Consolas" panose="020B0609020204030204" pitchFamily="49" charset="0"/>
                <a:ea typeface="仿宋" panose="02010609060101010101" pitchFamily="49" charset="-122"/>
                <a:cs typeface="Consolas" panose="020B0609020204030204" pitchFamily="49" charset="0"/>
              </a:rPr>
              <a:t>r=s;</a:t>
            </a:r>
            <a:endParaRPr kumimoji="1" lang="en-US" altLang="zh-CN" sz="1800" dirty="0">
              <a:solidFill>
                <a:srgbClr val="FF00FF"/>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spcBef>
                <a:spcPts val="0"/>
              </a:spcBef>
            </a:pPr>
            <a:r>
              <a:rPr kumimoji="1" lang="en-US" altLang="zh-CN" sz="1800">
                <a:solidFill>
                  <a:schemeClr val="tx2"/>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spcBef>
                <a:spcPts val="0"/>
              </a:spcBef>
            </a:pPr>
            <a:r>
              <a:rPr kumimoji="1" lang="en-US" altLang="zh-CN" sz="1800">
                <a:solidFill>
                  <a:schemeClr val="tx2"/>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a:solidFill>
                  <a:srgbClr val="FF00FF"/>
                </a:solidFill>
                <a:latin typeface="Consolas" panose="020B0609020204030204" pitchFamily="49" charset="0"/>
                <a:ea typeface="仿宋" panose="02010609060101010101" pitchFamily="49" charset="-122"/>
                <a:cs typeface="Consolas" panose="020B0609020204030204" pitchFamily="49" charset="0"/>
              </a:rPr>
              <a:t>r-</a:t>
            </a:r>
            <a:r>
              <a:rPr kumimoji="1" lang="en-US" altLang="zh-CN" sz="1800" dirty="0">
                <a:solidFill>
                  <a:srgbClr val="FF00FF"/>
                </a:solidFill>
                <a:latin typeface="Consolas" panose="020B0609020204030204" pitchFamily="49" charset="0"/>
                <a:ea typeface="仿宋" panose="02010609060101010101" pitchFamily="49" charset="-122"/>
                <a:cs typeface="Consolas" panose="020B0609020204030204" pitchFamily="49" charset="0"/>
              </a:rPr>
              <a:t>&gt;next=NULL;</a:t>
            </a:r>
            <a:r>
              <a:rPr kumimoji="1" lang="en-US" altLang="zh-CN" sz="1800">
                <a:solidFill>
                  <a:schemeClr val="tx2"/>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a:solidFill>
                  <a:srgbClr val="0070C0"/>
                </a:solidFill>
                <a:latin typeface="Consolas" panose="020B0609020204030204" pitchFamily="49" charset="0"/>
                <a:ea typeface="仿宋" panose="02010609060101010101" pitchFamily="49" charset="-122"/>
                <a:cs typeface="Consolas" panose="020B0609020204030204" pitchFamily="49" charset="0"/>
              </a:rPr>
              <a:t>//</a:t>
            </a:r>
            <a:r>
              <a:rPr kumimoji="1" lang="zh-CN" altLang="en-US" sz="1800">
                <a:solidFill>
                  <a:srgbClr val="0070C0"/>
                </a:solidFill>
                <a:latin typeface="Consolas" panose="020B0609020204030204" pitchFamily="49" charset="0"/>
                <a:ea typeface="仿宋" panose="02010609060101010101" pitchFamily="49" charset="-122"/>
                <a:cs typeface="Consolas" panose="020B0609020204030204" pitchFamily="49" charset="0"/>
              </a:rPr>
              <a:t>尾结点</a:t>
            </a:r>
            <a:r>
              <a:rPr kumimoji="1" lang="en-US" altLang="zh-CN" sz="1800">
                <a:solidFill>
                  <a:srgbClr val="0070C0"/>
                </a:solidFill>
                <a:latin typeface="Consolas" panose="020B0609020204030204" pitchFamily="49" charset="0"/>
                <a:ea typeface="仿宋" panose="02010609060101010101" pitchFamily="49" charset="-122"/>
                <a:cs typeface="Consolas" panose="020B0609020204030204" pitchFamily="49" charset="0"/>
              </a:rPr>
              <a:t>next</a:t>
            </a:r>
            <a:r>
              <a:rPr kumimoji="1" lang="zh-CN" altLang="en-US" sz="1800" dirty="0">
                <a:solidFill>
                  <a:srgbClr val="0070C0"/>
                </a:solidFill>
                <a:latin typeface="Consolas" panose="020B0609020204030204" pitchFamily="49" charset="0"/>
                <a:ea typeface="仿宋" panose="02010609060101010101" pitchFamily="49" charset="-122"/>
                <a:cs typeface="Consolas" panose="020B0609020204030204" pitchFamily="49" charset="0"/>
              </a:rPr>
              <a:t>域置为</a:t>
            </a:r>
            <a:r>
              <a:rPr kumimoji="1" lang="en-US" altLang="zh-CN" sz="1800" dirty="0">
                <a:solidFill>
                  <a:srgbClr val="0070C0"/>
                </a:solidFill>
                <a:latin typeface="Consolas" panose="020B0609020204030204" pitchFamily="49" charset="0"/>
                <a:ea typeface="仿宋" panose="02010609060101010101" pitchFamily="49" charset="-122"/>
                <a:cs typeface="Consolas" panose="020B0609020204030204" pitchFamily="49" charset="0"/>
              </a:rPr>
              <a:t>NULL</a:t>
            </a:r>
            <a:endParaRPr kumimoji="1" lang="en-US" altLang="zh-CN" sz="1800" dirty="0">
              <a:solidFill>
                <a:srgbClr val="0070C0"/>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spcBef>
                <a:spcPts val="0"/>
              </a:spcBef>
            </a:pP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grpSp>
        <p:nvGrpSpPr>
          <p:cNvPr id="28" name="组合 27"/>
          <p:cNvGrpSpPr/>
          <p:nvPr/>
        </p:nvGrpSpPr>
        <p:grpSpPr>
          <a:xfrm>
            <a:off x="727100" y="3489271"/>
            <a:ext cx="7488238" cy="2153920"/>
            <a:chOff x="655662" y="3203519"/>
            <a:chExt cx="7488238" cy="2153920"/>
          </a:xfrm>
        </p:grpSpPr>
        <p:sp>
          <p:nvSpPr>
            <p:cNvPr id="23" name="Text Box 20"/>
            <p:cNvSpPr txBox="1">
              <a:spLocks noChangeArrowheads="1"/>
            </p:cNvSpPr>
            <p:nvPr/>
          </p:nvSpPr>
          <p:spPr bwMode="auto">
            <a:xfrm>
              <a:off x="5286380" y="3203519"/>
              <a:ext cx="574675" cy="396875"/>
            </a:xfrm>
            <a:prstGeom prst="rect">
              <a:avLst/>
            </a:prstGeom>
            <a:noFill/>
            <a:ln w="9525">
              <a:noFill/>
              <a:miter lim="800000"/>
            </a:ln>
            <a:effectLst/>
          </p:spPr>
          <p:txBody>
            <a:bodyPr>
              <a:spAutoFit/>
            </a:bodyPr>
            <a:lstStyle/>
            <a:p>
              <a:pPr algn="l">
                <a:spcBef>
                  <a:spcPct val="50000"/>
                </a:spcBef>
              </a:pPr>
              <a:r>
                <a:rPr lang="en-US" altLang="zh-CN" sz="2000" i="1" dirty="0">
                  <a:latin typeface="Consolas" panose="020B0609020204030204" pitchFamily="49" charset="0"/>
                  <a:cs typeface="Consolas" panose="020B0609020204030204" pitchFamily="49" charset="0"/>
                </a:rPr>
                <a:t>r</a:t>
              </a:r>
              <a:endParaRPr lang="en-US" altLang="zh-CN" sz="2000" i="1" dirty="0">
                <a:latin typeface="Consolas" panose="020B0609020204030204" pitchFamily="49" charset="0"/>
                <a:cs typeface="Consolas" panose="020B0609020204030204" pitchFamily="49" charset="0"/>
              </a:endParaRPr>
            </a:p>
          </p:txBody>
        </p:sp>
        <p:sp>
          <p:nvSpPr>
            <p:cNvPr id="4" name="下箭头 3"/>
            <p:cNvSpPr/>
            <p:nvPr/>
          </p:nvSpPr>
          <p:spPr>
            <a:xfrm>
              <a:off x="4286248" y="3214686"/>
              <a:ext cx="214314" cy="500066"/>
            </a:xfrm>
            <a:prstGeom prst="downArrow">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sp>
          <p:nvSpPr>
            <p:cNvPr id="5" name="Oval 22"/>
            <p:cNvSpPr>
              <a:spLocks noChangeArrowheads="1"/>
            </p:cNvSpPr>
            <p:nvPr/>
          </p:nvSpPr>
          <p:spPr bwMode="auto">
            <a:xfrm>
              <a:off x="6632600" y="3587705"/>
              <a:ext cx="1511300" cy="1512887"/>
            </a:xfrm>
            <a:prstGeom prst="ellipse">
              <a:avLst/>
            </a:prstGeom>
            <a:solidFill>
              <a:schemeClr val="accent1">
                <a:alpha val="0"/>
              </a:schemeClr>
            </a:solidFill>
            <a:ln w="9525">
              <a:solidFill>
                <a:srgbClr val="C00000"/>
              </a:solidFill>
              <a:miter lim="800000"/>
            </a:ln>
            <a:effectLst/>
          </p:spPr>
          <p:txBody>
            <a:bodyPr wrap="none" anchor="ctr"/>
            <a:lstStyle/>
            <a:p>
              <a:endParaRPr lang="zh-CN" altLang="en-US">
                <a:latin typeface="Consolas" panose="020B0609020204030204" pitchFamily="49" charset="0"/>
                <a:cs typeface="Consolas" panose="020B0609020204030204" pitchFamily="49" charset="0"/>
              </a:endParaRPr>
            </a:p>
          </p:txBody>
        </p:sp>
        <p:sp>
          <p:nvSpPr>
            <p:cNvPr id="6" name="Rectangle 3"/>
            <p:cNvSpPr>
              <a:spLocks noChangeArrowheads="1"/>
            </p:cNvSpPr>
            <p:nvPr/>
          </p:nvSpPr>
          <p:spPr bwMode="auto">
            <a:xfrm>
              <a:off x="1376387" y="3876630"/>
              <a:ext cx="576263" cy="360362"/>
            </a:xfrm>
            <a:prstGeom prst="rect">
              <a:avLst/>
            </a:prstGeom>
          </p:spPr>
          <p:style>
            <a:lnRef idx="1">
              <a:schemeClr val="accent4"/>
            </a:lnRef>
            <a:fillRef idx="2">
              <a:schemeClr val="accent4"/>
            </a:fillRef>
            <a:effectRef idx="1">
              <a:schemeClr val="accent4"/>
            </a:effectRef>
            <a:fontRef idx="minor">
              <a:schemeClr val="dk1"/>
            </a:fontRef>
          </p:style>
          <p:txBody>
            <a:bodyPr wrap="none" anchor="ctr"/>
            <a:lstStyle/>
            <a:p>
              <a:endParaRPr lang="zh-CN" altLang="en-US">
                <a:latin typeface="Consolas" panose="020B0609020204030204" pitchFamily="49" charset="0"/>
                <a:cs typeface="Consolas" panose="020B0609020204030204" pitchFamily="49" charset="0"/>
              </a:endParaRPr>
            </a:p>
          </p:txBody>
        </p:sp>
        <p:sp>
          <p:nvSpPr>
            <p:cNvPr id="7" name="Rectangle 4"/>
            <p:cNvSpPr>
              <a:spLocks noChangeArrowheads="1"/>
            </p:cNvSpPr>
            <p:nvPr/>
          </p:nvSpPr>
          <p:spPr bwMode="auto">
            <a:xfrm>
              <a:off x="1952650" y="3876630"/>
              <a:ext cx="576262" cy="360362"/>
            </a:xfrm>
            <a:prstGeom prst="rect">
              <a:avLst/>
            </a:prstGeom>
          </p:spPr>
          <p:style>
            <a:lnRef idx="1">
              <a:schemeClr val="accent4"/>
            </a:lnRef>
            <a:fillRef idx="2">
              <a:schemeClr val="accent4"/>
            </a:fillRef>
            <a:effectRef idx="1">
              <a:schemeClr val="accent4"/>
            </a:effectRef>
            <a:fontRef idx="minor">
              <a:schemeClr val="dk1"/>
            </a:fontRef>
          </p:style>
          <p:txBody>
            <a:bodyPr wrap="none" anchor="ctr"/>
            <a:lstStyle/>
            <a:p>
              <a:endParaRPr lang="zh-CN" altLang="en-US">
                <a:latin typeface="Consolas" panose="020B0609020204030204" pitchFamily="49" charset="0"/>
                <a:cs typeface="Consolas" panose="020B0609020204030204" pitchFamily="49" charset="0"/>
              </a:endParaRPr>
            </a:p>
          </p:txBody>
        </p:sp>
        <p:sp>
          <p:nvSpPr>
            <p:cNvPr id="8" name="Line 5"/>
            <p:cNvSpPr>
              <a:spLocks noChangeShapeType="1"/>
            </p:cNvSpPr>
            <p:nvPr/>
          </p:nvSpPr>
          <p:spPr bwMode="auto">
            <a:xfrm>
              <a:off x="1087462" y="4019505"/>
              <a:ext cx="288925" cy="0"/>
            </a:xfrm>
            <a:prstGeom prst="line">
              <a:avLst/>
            </a:prstGeom>
            <a:noFill/>
            <a:ln w="28575">
              <a:solidFill>
                <a:srgbClr val="7030A0"/>
              </a:solidFill>
              <a:miter lim="800000"/>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9" name="Text Box 6"/>
            <p:cNvSpPr txBox="1">
              <a:spLocks noChangeArrowheads="1"/>
            </p:cNvSpPr>
            <p:nvPr/>
          </p:nvSpPr>
          <p:spPr bwMode="auto">
            <a:xfrm>
              <a:off x="655662" y="3732167"/>
              <a:ext cx="504825" cy="396875"/>
            </a:xfrm>
            <a:prstGeom prst="rect">
              <a:avLst/>
            </a:prstGeom>
            <a:noFill/>
            <a:ln w="9525">
              <a:noFill/>
              <a:miter lim="800000"/>
            </a:ln>
            <a:effectLst/>
          </p:spPr>
          <p:txBody>
            <a:bodyPr>
              <a:spAutoFit/>
            </a:bodyPr>
            <a:lstStyle/>
            <a:p>
              <a:pPr algn="l">
                <a:spcBef>
                  <a:spcPct val="50000"/>
                </a:spcBef>
              </a:pPr>
              <a:r>
                <a:rPr lang="en-US" altLang="zh-CN" sz="2000">
                  <a:latin typeface="Consolas" panose="020B0609020204030204" pitchFamily="49" charset="0"/>
                  <a:cs typeface="Consolas" panose="020B0609020204030204" pitchFamily="49" charset="0"/>
                </a:rPr>
                <a:t>L</a:t>
              </a:r>
              <a:endParaRPr lang="en-US" altLang="zh-CN" sz="2000">
                <a:latin typeface="Consolas" panose="020B0609020204030204" pitchFamily="49" charset="0"/>
                <a:cs typeface="Consolas" panose="020B0609020204030204" pitchFamily="49" charset="0"/>
              </a:endParaRPr>
            </a:p>
          </p:txBody>
        </p:sp>
        <p:sp>
          <p:nvSpPr>
            <p:cNvPr id="10" name="Rectangle 7"/>
            <p:cNvSpPr>
              <a:spLocks noChangeArrowheads="1"/>
            </p:cNvSpPr>
            <p:nvPr/>
          </p:nvSpPr>
          <p:spPr bwMode="auto">
            <a:xfrm>
              <a:off x="3321075" y="3889330"/>
              <a:ext cx="576262"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en-US">
                <a:latin typeface="Consolas" panose="020B0609020204030204" pitchFamily="49" charset="0"/>
                <a:cs typeface="Consolas" panose="020B0609020204030204" pitchFamily="49" charset="0"/>
              </a:endParaRPr>
            </a:p>
          </p:txBody>
        </p:sp>
        <p:sp>
          <p:nvSpPr>
            <p:cNvPr id="11" name="Rectangle 8"/>
            <p:cNvSpPr>
              <a:spLocks noChangeArrowheads="1"/>
            </p:cNvSpPr>
            <p:nvPr/>
          </p:nvSpPr>
          <p:spPr bwMode="auto">
            <a:xfrm>
              <a:off x="2740050" y="3889330"/>
              <a:ext cx="576262"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dirty="0" err="1">
                  <a:solidFill>
                    <a:srgbClr val="0000FF"/>
                  </a:solidFill>
                  <a:latin typeface="Consolas" panose="020B0609020204030204" pitchFamily="49" charset="0"/>
                  <a:cs typeface="Consolas" panose="020B0609020204030204" pitchFamily="49" charset="0"/>
                </a:rPr>
                <a:t>a</a:t>
              </a:r>
              <a:r>
                <a:rPr lang="en-US" altLang="zh-CN" sz="2000" baseline="-25000" dirty="0" err="1">
                  <a:solidFill>
                    <a:srgbClr val="0000FF"/>
                  </a:solidFill>
                  <a:latin typeface="Consolas" panose="020B0609020204030204" pitchFamily="49" charset="0"/>
                  <a:cs typeface="Consolas" panose="020B0609020204030204" pitchFamily="49" charset="0"/>
                </a:rPr>
                <a:t>1</a:t>
              </a:r>
              <a:endParaRPr lang="en-US" altLang="zh-CN" sz="2000" baseline="-25000" dirty="0">
                <a:solidFill>
                  <a:srgbClr val="0000FF"/>
                </a:solidFill>
                <a:latin typeface="Consolas" panose="020B0609020204030204" pitchFamily="49" charset="0"/>
                <a:cs typeface="Consolas" panose="020B0609020204030204" pitchFamily="49" charset="0"/>
              </a:endParaRPr>
            </a:p>
          </p:txBody>
        </p:sp>
        <p:sp>
          <p:nvSpPr>
            <p:cNvPr id="12" name="Line 9"/>
            <p:cNvSpPr>
              <a:spLocks noChangeShapeType="1"/>
            </p:cNvSpPr>
            <p:nvPr/>
          </p:nvSpPr>
          <p:spPr bwMode="auto">
            <a:xfrm>
              <a:off x="2408262" y="4070305"/>
              <a:ext cx="288925" cy="0"/>
            </a:xfrm>
            <a:prstGeom prst="line">
              <a:avLst/>
            </a:prstGeom>
            <a:noFill/>
            <a:ln w="28575">
              <a:solidFill>
                <a:schemeClr val="tx1"/>
              </a:solidFill>
              <a:miter lim="800000"/>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13" name="Line 10"/>
            <p:cNvSpPr>
              <a:spLocks noChangeShapeType="1"/>
            </p:cNvSpPr>
            <p:nvPr/>
          </p:nvSpPr>
          <p:spPr bwMode="auto">
            <a:xfrm>
              <a:off x="4903812" y="4057605"/>
              <a:ext cx="288925" cy="0"/>
            </a:xfrm>
            <a:prstGeom prst="line">
              <a:avLst/>
            </a:prstGeom>
            <a:noFill/>
            <a:ln w="28575">
              <a:solidFill>
                <a:schemeClr val="tx1"/>
              </a:solidFill>
              <a:miter lim="800000"/>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14" name="Line 11"/>
            <p:cNvSpPr>
              <a:spLocks noChangeShapeType="1"/>
            </p:cNvSpPr>
            <p:nvPr/>
          </p:nvSpPr>
          <p:spPr bwMode="auto">
            <a:xfrm>
              <a:off x="3802087" y="4070305"/>
              <a:ext cx="288925" cy="0"/>
            </a:xfrm>
            <a:prstGeom prst="line">
              <a:avLst/>
            </a:prstGeom>
            <a:noFill/>
            <a:ln w="28575">
              <a:solidFill>
                <a:schemeClr val="tx1"/>
              </a:solidFill>
              <a:miter lim="800000"/>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15" name="Rectangle 12"/>
            <p:cNvSpPr>
              <a:spLocks noChangeArrowheads="1"/>
            </p:cNvSpPr>
            <p:nvPr/>
          </p:nvSpPr>
          <p:spPr bwMode="auto">
            <a:xfrm>
              <a:off x="5815037" y="3876630"/>
              <a:ext cx="5762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en-US">
                <a:latin typeface="Consolas" panose="020B0609020204030204" pitchFamily="49" charset="0"/>
                <a:cs typeface="Consolas" panose="020B0609020204030204" pitchFamily="49" charset="0"/>
              </a:endParaRPr>
            </a:p>
          </p:txBody>
        </p:sp>
        <p:sp>
          <p:nvSpPr>
            <p:cNvPr id="16" name="Rectangle 13"/>
            <p:cNvSpPr>
              <a:spLocks noChangeArrowheads="1"/>
            </p:cNvSpPr>
            <p:nvPr/>
          </p:nvSpPr>
          <p:spPr bwMode="auto">
            <a:xfrm>
              <a:off x="5234012" y="3876630"/>
              <a:ext cx="5762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a:solidFill>
                    <a:srgbClr val="0000FF"/>
                  </a:solidFill>
                  <a:latin typeface="Consolas" panose="020B0609020204030204" pitchFamily="49" charset="0"/>
                  <a:cs typeface="Consolas" panose="020B0609020204030204" pitchFamily="49" charset="0"/>
                </a:rPr>
                <a:t>a</a:t>
              </a:r>
              <a:r>
                <a:rPr lang="en-US" altLang="zh-CN" sz="2000" i="1" baseline="-25000">
                  <a:solidFill>
                    <a:srgbClr val="0000FF"/>
                  </a:solidFill>
                  <a:latin typeface="Consolas" panose="020B0609020204030204" pitchFamily="49" charset="0"/>
                  <a:cs typeface="Consolas" panose="020B0609020204030204" pitchFamily="49" charset="0"/>
                </a:rPr>
                <a:t>i</a:t>
              </a:r>
              <a:r>
                <a:rPr lang="en-US" altLang="zh-CN" sz="2000" baseline="-25000">
                  <a:solidFill>
                    <a:srgbClr val="0000FF"/>
                  </a:solidFill>
                  <a:latin typeface="Consolas" panose="020B0609020204030204" pitchFamily="49" charset="0"/>
                  <a:cs typeface="Consolas" panose="020B0609020204030204" pitchFamily="49" charset="0"/>
                </a:rPr>
                <a:t>-1</a:t>
              </a:r>
              <a:endParaRPr lang="en-US" altLang="zh-CN" sz="2000" baseline="-25000" dirty="0">
                <a:solidFill>
                  <a:srgbClr val="0000FF"/>
                </a:solidFill>
                <a:latin typeface="Consolas" panose="020B0609020204030204" pitchFamily="49" charset="0"/>
                <a:cs typeface="Consolas" panose="020B0609020204030204" pitchFamily="49" charset="0"/>
              </a:endParaRPr>
            </a:p>
          </p:txBody>
        </p:sp>
        <p:sp>
          <p:nvSpPr>
            <p:cNvPr id="17" name="Text Box 14"/>
            <p:cNvSpPr txBox="1">
              <a:spLocks noChangeArrowheads="1"/>
            </p:cNvSpPr>
            <p:nvPr/>
          </p:nvSpPr>
          <p:spPr bwMode="auto">
            <a:xfrm>
              <a:off x="4222775" y="3736930"/>
              <a:ext cx="504825" cy="457200"/>
            </a:xfrm>
            <a:prstGeom prst="rect">
              <a:avLst/>
            </a:prstGeom>
            <a:noFill/>
            <a:ln w="9525">
              <a:noFill/>
              <a:miter lim="800000"/>
            </a:ln>
            <a:effectLst/>
          </p:spPr>
          <p:txBody>
            <a:bodyPr>
              <a:spAutoFit/>
            </a:bodyPr>
            <a:lstStyle/>
            <a:p>
              <a:pPr algn="l">
                <a:spcBef>
                  <a:spcPct val="50000"/>
                </a:spcBef>
              </a:pPr>
              <a:r>
                <a:rPr lang="en-US" altLang="zh-CN">
                  <a:latin typeface="Consolas" panose="020B0609020204030204" pitchFamily="49" charset="0"/>
                  <a:cs typeface="Consolas" panose="020B0609020204030204" pitchFamily="49" charset="0"/>
                </a:rPr>
                <a:t>…</a:t>
              </a:r>
              <a:endParaRPr lang="en-US" altLang="zh-CN">
                <a:latin typeface="Consolas" panose="020B0609020204030204" pitchFamily="49" charset="0"/>
                <a:cs typeface="Consolas" panose="020B0609020204030204" pitchFamily="49" charset="0"/>
              </a:endParaRPr>
            </a:p>
          </p:txBody>
        </p:sp>
        <p:sp>
          <p:nvSpPr>
            <p:cNvPr id="18" name="Rectangle 15"/>
            <p:cNvSpPr>
              <a:spLocks noChangeArrowheads="1"/>
            </p:cNvSpPr>
            <p:nvPr/>
          </p:nvSpPr>
          <p:spPr bwMode="auto">
            <a:xfrm>
              <a:off x="7358087" y="4308430"/>
              <a:ext cx="5762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en-US">
                <a:latin typeface="Consolas" panose="020B0609020204030204" pitchFamily="49" charset="0"/>
                <a:cs typeface="Consolas" panose="020B0609020204030204" pitchFamily="49" charset="0"/>
              </a:endParaRPr>
            </a:p>
          </p:txBody>
        </p:sp>
        <p:sp>
          <p:nvSpPr>
            <p:cNvPr id="19" name="Rectangle 16"/>
            <p:cNvSpPr>
              <a:spLocks noChangeArrowheads="1"/>
            </p:cNvSpPr>
            <p:nvPr/>
          </p:nvSpPr>
          <p:spPr bwMode="auto">
            <a:xfrm>
              <a:off x="6777062" y="4308430"/>
              <a:ext cx="5762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dirty="0" err="1">
                  <a:solidFill>
                    <a:srgbClr val="0000FF"/>
                  </a:solidFill>
                  <a:latin typeface="Consolas" panose="020B0609020204030204" pitchFamily="49" charset="0"/>
                  <a:cs typeface="Consolas" panose="020B0609020204030204" pitchFamily="49" charset="0"/>
                </a:rPr>
                <a:t>a</a:t>
              </a:r>
              <a:r>
                <a:rPr lang="en-US" altLang="zh-CN" sz="2000" i="1" baseline="-25000" dirty="0" err="1">
                  <a:solidFill>
                    <a:srgbClr val="0000FF"/>
                  </a:solidFill>
                  <a:latin typeface="Consolas" panose="020B0609020204030204" pitchFamily="49" charset="0"/>
                  <a:cs typeface="Consolas" panose="020B0609020204030204" pitchFamily="49" charset="0"/>
                </a:rPr>
                <a:t>i</a:t>
              </a:r>
              <a:endParaRPr lang="en-US" altLang="zh-CN" sz="2000" i="1" baseline="-25000" dirty="0">
                <a:solidFill>
                  <a:srgbClr val="0000FF"/>
                </a:solidFill>
                <a:latin typeface="Consolas" panose="020B0609020204030204" pitchFamily="49" charset="0"/>
                <a:cs typeface="Consolas" panose="020B0609020204030204" pitchFamily="49" charset="0"/>
              </a:endParaRPr>
            </a:p>
          </p:txBody>
        </p:sp>
        <p:sp>
          <p:nvSpPr>
            <p:cNvPr id="20" name="Line 17"/>
            <p:cNvSpPr>
              <a:spLocks noChangeShapeType="1"/>
            </p:cNvSpPr>
            <p:nvPr/>
          </p:nvSpPr>
          <p:spPr bwMode="auto">
            <a:xfrm flipV="1">
              <a:off x="5629300" y="3430534"/>
              <a:ext cx="0" cy="431800"/>
            </a:xfrm>
            <a:prstGeom prst="line">
              <a:avLst/>
            </a:prstGeom>
            <a:noFill/>
            <a:ln w="28575">
              <a:solidFill>
                <a:srgbClr val="0000FF"/>
              </a:solidFill>
              <a:miter lim="800000"/>
              <a:headEnd type="triangle"/>
              <a:tailEnd type="non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21" name="Line 18"/>
            <p:cNvSpPr>
              <a:spLocks noChangeShapeType="1"/>
            </p:cNvSpPr>
            <p:nvPr/>
          </p:nvSpPr>
          <p:spPr bwMode="auto">
            <a:xfrm>
              <a:off x="7065987" y="3948067"/>
              <a:ext cx="0" cy="360363"/>
            </a:xfrm>
            <a:prstGeom prst="line">
              <a:avLst/>
            </a:prstGeom>
            <a:noFill/>
            <a:ln w="28575">
              <a:solidFill>
                <a:srgbClr val="0000FF"/>
              </a:solidFill>
              <a:miter lim="800000"/>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22" name="Text Box 19"/>
            <p:cNvSpPr txBox="1">
              <a:spLocks noChangeArrowheads="1"/>
            </p:cNvSpPr>
            <p:nvPr/>
          </p:nvSpPr>
          <p:spPr bwMode="auto">
            <a:xfrm>
              <a:off x="7065987" y="3587705"/>
              <a:ext cx="574675" cy="396875"/>
            </a:xfrm>
            <a:prstGeom prst="rect">
              <a:avLst/>
            </a:prstGeom>
            <a:noFill/>
            <a:ln w="9525">
              <a:noFill/>
              <a:miter lim="800000"/>
            </a:ln>
            <a:effectLst/>
          </p:spPr>
          <p:txBody>
            <a:bodyPr>
              <a:spAutoFit/>
            </a:bodyPr>
            <a:lstStyle/>
            <a:p>
              <a:pPr algn="l">
                <a:spcBef>
                  <a:spcPct val="50000"/>
                </a:spcBef>
              </a:pPr>
              <a:r>
                <a:rPr lang="en-US" altLang="zh-CN" sz="2000" i="1" dirty="0">
                  <a:latin typeface="Consolas" panose="020B0609020204030204" pitchFamily="49" charset="0"/>
                  <a:cs typeface="Consolas" panose="020B0609020204030204" pitchFamily="49" charset="0"/>
                </a:rPr>
                <a:t>s</a:t>
              </a:r>
              <a:endParaRPr lang="en-US" altLang="zh-CN" sz="2000" i="1" dirty="0">
                <a:latin typeface="Consolas" panose="020B0609020204030204" pitchFamily="49" charset="0"/>
                <a:cs typeface="Consolas" panose="020B0609020204030204" pitchFamily="49" charset="0"/>
              </a:endParaRPr>
            </a:p>
          </p:txBody>
        </p:sp>
        <p:sp>
          <p:nvSpPr>
            <p:cNvPr id="24" name="Freeform 21"/>
            <p:cNvSpPr/>
            <p:nvPr/>
          </p:nvSpPr>
          <p:spPr bwMode="auto">
            <a:xfrm>
              <a:off x="6275412" y="4308430"/>
              <a:ext cx="555625" cy="647700"/>
            </a:xfrm>
            <a:custGeom>
              <a:avLst/>
              <a:gdLst/>
              <a:ahLst/>
              <a:cxnLst>
                <a:cxn ang="0">
                  <a:pos x="350" y="327"/>
                </a:cxn>
                <a:cxn ang="0">
                  <a:pos x="254" y="399"/>
                </a:cxn>
                <a:cxn ang="0">
                  <a:pos x="150" y="383"/>
                </a:cxn>
                <a:cxn ang="0">
                  <a:pos x="94" y="335"/>
                </a:cxn>
                <a:cxn ang="0">
                  <a:pos x="38" y="239"/>
                </a:cxn>
                <a:cxn ang="0">
                  <a:pos x="0" y="0"/>
                </a:cxn>
              </a:cxnLst>
              <a:rect l="0" t="0" r="r" b="b"/>
              <a:pathLst>
                <a:path w="350" h="408">
                  <a:moveTo>
                    <a:pt x="350" y="327"/>
                  </a:moveTo>
                  <a:cubicBezTo>
                    <a:pt x="334" y="339"/>
                    <a:pt x="287" y="390"/>
                    <a:pt x="254" y="399"/>
                  </a:cubicBezTo>
                  <a:cubicBezTo>
                    <a:pt x="226" y="408"/>
                    <a:pt x="177" y="394"/>
                    <a:pt x="150" y="383"/>
                  </a:cubicBezTo>
                  <a:cubicBezTo>
                    <a:pt x="123" y="372"/>
                    <a:pt x="118" y="359"/>
                    <a:pt x="94" y="335"/>
                  </a:cubicBezTo>
                  <a:cubicBezTo>
                    <a:pt x="70" y="311"/>
                    <a:pt x="54" y="295"/>
                    <a:pt x="38" y="239"/>
                  </a:cubicBezTo>
                  <a:cubicBezTo>
                    <a:pt x="22" y="183"/>
                    <a:pt x="8" y="50"/>
                    <a:pt x="0" y="0"/>
                  </a:cubicBezTo>
                </a:path>
              </a:pathLst>
            </a:custGeom>
            <a:noFill/>
            <a:ln w="28575" cap="flat" cmpd="sng">
              <a:solidFill>
                <a:srgbClr val="FF3300"/>
              </a:solidFill>
              <a:prstDash val="solid"/>
              <a:miter lim="800000"/>
              <a:headEnd type="none" w="med" len="med"/>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25" name="TextBox 24"/>
            <p:cNvSpPr txBox="1"/>
            <p:nvPr/>
          </p:nvSpPr>
          <p:spPr>
            <a:xfrm>
              <a:off x="5357837" y="4958659"/>
              <a:ext cx="1472565" cy="398780"/>
            </a:xfrm>
            <a:prstGeom prst="rect">
              <a:avLst/>
            </a:prstGeom>
            <a:noFill/>
          </p:spPr>
          <p:txBody>
            <a:bodyPr wrap="square" rtlCol="0">
              <a:spAutoFit/>
            </a:bodyPr>
            <a:lstStyle/>
            <a:p>
              <a:pPr algn="l"/>
              <a:r>
                <a:rPr lang="en-US" altLang="zh-CN" sz="2000" dirty="0">
                  <a:latin typeface="Consolas" panose="020B0609020204030204" pitchFamily="49" charset="0"/>
                  <a:cs typeface="Consolas" panose="020B0609020204030204" pitchFamily="49" charset="0"/>
                </a:rPr>
                <a:t>r</a:t>
              </a:r>
              <a:r>
                <a:rPr lang="en-US" altLang="zh-CN" sz="2000" dirty="0">
                  <a:latin typeface="Consolas" panose="020B0609020204030204" pitchFamily="49" charset="0"/>
                  <a:ea typeface="+mj-ea"/>
                  <a:cs typeface="Consolas" panose="020B0609020204030204" pitchFamily="49" charset="0"/>
                </a:rPr>
                <a:t>-</a:t>
              </a:r>
              <a:r>
                <a:rPr lang="en-US" altLang="zh-CN" sz="2000" dirty="0">
                  <a:latin typeface="Consolas" panose="020B0609020204030204" pitchFamily="49" charset="0"/>
                  <a:cs typeface="Consolas" panose="020B0609020204030204" pitchFamily="49" charset="0"/>
                </a:rPr>
                <a:t>&gt;next=s</a:t>
              </a:r>
              <a:endParaRPr lang="zh-CN" altLang="en-US" sz="2000" dirty="0">
                <a:latin typeface="Consolas" panose="020B0609020204030204" pitchFamily="49" charset="0"/>
                <a:cs typeface="Consolas" panose="020B0609020204030204" pitchFamily="49"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3379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3794">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3794">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3794">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3794">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3794">
                                            <p:txEl>
                                              <p:pRg st="5" end="5"/>
                                            </p:txEl>
                                          </p:spTgt>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nodeType="afterEffect">
                                  <p:stCondLst>
                                    <p:cond delay="0"/>
                                  </p:stCondLst>
                                  <p:childTnLst>
                                    <p:set>
                                      <p:cBhvr>
                                        <p:cTn id="21" dur="1" fill="hold">
                                          <p:stCondLst>
                                            <p:cond delay="0"/>
                                          </p:stCondLst>
                                        </p:cTn>
                                        <p:tgtEl>
                                          <p:spTgt spid="28"/>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3379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ChangeArrowheads="1"/>
          </p:cNvSpPr>
          <p:nvPr/>
        </p:nvSpPr>
        <p:spPr bwMode="auto">
          <a:xfrm>
            <a:off x="2555874" y="404813"/>
            <a:ext cx="4230703" cy="701675"/>
          </a:xfrm>
          <a:prstGeom prst="rect">
            <a:avLst/>
          </a:prstGeom>
          <a:gradFill rotWithShape="1">
            <a:gsLst>
              <a:gs pos="0">
                <a:schemeClr val="accent1">
                  <a:gamma/>
                  <a:shade val="46275"/>
                  <a:invGamma/>
                </a:schemeClr>
              </a:gs>
              <a:gs pos="50000">
                <a:schemeClr val="accent1"/>
              </a:gs>
              <a:gs pos="100000">
                <a:schemeClr val="accent1">
                  <a:gamma/>
                  <a:shade val="46275"/>
                  <a:invGamma/>
                </a:schemeClr>
              </a:gs>
            </a:gsLst>
            <a:lin ang="5400000" scaled="1"/>
          </a:gradFill>
          <a:ln w="9525">
            <a:noFill/>
            <a:miter lim="800000"/>
          </a:ln>
          <a:effectLst/>
        </p:spPr>
        <p:txBody>
          <a:bodyPr wrap="square">
            <a:spAutoFit/>
          </a:bodyPr>
          <a:lstStyle/>
          <a:p>
            <a:pPr>
              <a:spcBef>
                <a:spcPct val="0"/>
              </a:spcBef>
            </a:pPr>
            <a:r>
              <a:rPr kumimoji="1" lang="zh-CN" altLang="en-US" sz="4000" dirty="0">
                <a:solidFill>
                  <a:srgbClr val="FF3300"/>
                </a:solidFill>
                <a:effectLst>
                  <a:outerShdw blurRad="38100" dist="38100" dir="2700000" algn="tl">
                    <a:srgbClr val="000000"/>
                  </a:outerShdw>
                </a:effectLst>
                <a:ea typeface="隶书" panose="02010509060101010101" pitchFamily="49" charset="-122"/>
              </a:rPr>
              <a:t>第</a:t>
            </a:r>
            <a:r>
              <a:rPr kumimoji="1" lang="en-US" altLang="zh-CN" sz="4000" dirty="0">
                <a:solidFill>
                  <a:srgbClr val="FF3300"/>
                </a:solidFill>
                <a:effectLst>
                  <a:outerShdw blurRad="38100" dist="38100" dir="2700000" algn="tl">
                    <a:srgbClr val="000000"/>
                  </a:outerShdw>
                </a:effectLst>
                <a:ea typeface="隶书" panose="02010509060101010101" pitchFamily="49" charset="-122"/>
              </a:rPr>
              <a:t>2</a:t>
            </a:r>
            <a:r>
              <a:rPr kumimoji="1" lang="zh-CN" altLang="en-US" sz="4000" dirty="0">
                <a:solidFill>
                  <a:srgbClr val="FF3300"/>
                </a:solidFill>
                <a:effectLst>
                  <a:outerShdw blurRad="38100" dist="38100" dir="2700000" algn="tl">
                    <a:srgbClr val="000000"/>
                  </a:outerShdw>
                </a:effectLst>
                <a:ea typeface="隶书" panose="02010509060101010101" pitchFamily="49" charset="-122"/>
              </a:rPr>
              <a:t>章   线性表</a:t>
            </a:r>
            <a:r>
              <a:rPr kumimoji="1" lang="zh-CN" altLang="en-US" sz="4000" b="0" dirty="0">
                <a:solidFill>
                  <a:schemeClr val="tx1"/>
                </a:solidFill>
                <a:ea typeface="隶书" panose="02010509060101010101" pitchFamily="49" charset="-122"/>
              </a:rPr>
              <a:t> </a:t>
            </a:r>
            <a:endParaRPr kumimoji="1" lang="zh-CN" altLang="en-US" sz="4000" b="0" dirty="0">
              <a:solidFill>
                <a:schemeClr val="tx1"/>
              </a:solidFill>
              <a:ea typeface="隶书" panose="02010509060101010101" pitchFamily="49" charset="-122"/>
            </a:endParaRPr>
          </a:p>
        </p:txBody>
      </p:sp>
      <p:sp>
        <p:nvSpPr>
          <p:cNvPr id="2" name="Text Box 1028" descr="纸莎草纸"/>
          <p:cNvSpPr txBox="1">
            <a:spLocks noChangeArrowheads="1"/>
          </p:cNvSpPr>
          <p:nvPr/>
        </p:nvSpPr>
        <p:spPr bwMode="auto">
          <a:xfrm>
            <a:off x="1785918" y="1554163"/>
            <a:ext cx="5357850" cy="579437"/>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kumimoji="1" lang="en-US" altLang="zh-CN"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ea typeface="隶书" panose="02010509060101010101" pitchFamily="49" charset="-122"/>
                <a:cs typeface="Times New Roman" panose="02020603050405020304" pitchFamily="18" charset="0"/>
              </a:rPr>
              <a:t>2.1  </a:t>
            </a:r>
            <a:r>
              <a:rPr kumimoji="1" lang="zh-CN" altLang="en-U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ea typeface="隶书" panose="02010509060101010101" pitchFamily="49" charset="-122"/>
                <a:cs typeface="Times New Roman" panose="02020603050405020304" pitchFamily="18" charset="0"/>
              </a:rPr>
              <a:t>线性表的基本概念 </a:t>
            </a:r>
            <a:endParaRPr kumimoji="1" lang="zh-CN" altLang="en-U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ea typeface="隶书" panose="02010509060101010101" pitchFamily="49" charset="-122"/>
              <a:cs typeface="Times New Roman" panose="02020603050405020304" pitchFamily="18" charset="0"/>
            </a:endParaRPr>
          </a:p>
        </p:txBody>
      </p:sp>
      <p:sp>
        <p:nvSpPr>
          <p:cNvPr id="3" name="Text Box 4" descr="画布">
            <a:hlinkClick r:id="rId1" action="ppaction://hlinksldjump"/>
          </p:cNvPr>
          <p:cNvSpPr txBox="1">
            <a:spLocks noChangeArrowheads="1"/>
          </p:cNvSpPr>
          <p:nvPr/>
        </p:nvSpPr>
        <p:spPr bwMode="auto">
          <a:xfrm>
            <a:off x="1785918" y="2357430"/>
            <a:ext cx="5357850" cy="579438"/>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spcBef>
                <a:spcPct val="50000"/>
              </a:spcBef>
            </a:pPr>
            <a:r>
              <a:rPr kumimoji="1" lang="en-US" altLang="zh-CN"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ea typeface="隶书" panose="02010509060101010101" pitchFamily="49" charset="-122"/>
                <a:cs typeface="Times New Roman" panose="02020603050405020304" pitchFamily="18" charset="0"/>
              </a:rPr>
              <a:t>2.2  </a:t>
            </a:r>
            <a:r>
              <a:rPr kumimoji="1" lang="zh-CN" altLang="en-U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ea typeface="隶书" panose="02010509060101010101" pitchFamily="49" charset="-122"/>
                <a:cs typeface="Times New Roman" panose="02020603050405020304" pitchFamily="18" charset="0"/>
              </a:rPr>
              <a:t>线性表的顺序存储结构</a:t>
            </a:r>
            <a:endParaRPr kumimoji="1" lang="zh-CN" altLang="en-U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ea typeface="隶书" panose="02010509060101010101" pitchFamily="49" charset="-122"/>
              <a:cs typeface="Times New Roman" panose="02020603050405020304" pitchFamily="18" charset="0"/>
            </a:endParaRPr>
          </a:p>
        </p:txBody>
      </p:sp>
      <p:sp>
        <p:nvSpPr>
          <p:cNvPr id="8" name="Text Box 1028" descr="蓝色面巾纸"/>
          <p:cNvSpPr txBox="1">
            <a:spLocks noChangeArrowheads="1"/>
          </p:cNvSpPr>
          <p:nvPr/>
        </p:nvSpPr>
        <p:spPr bwMode="auto">
          <a:xfrm>
            <a:off x="1785918" y="4059252"/>
            <a:ext cx="5357850" cy="583565"/>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spcBef>
                <a:spcPct val="50000"/>
              </a:spcBef>
            </a:pPr>
            <a:r>
              <a:rPr kumimoji="1" lang="en-US" altLang="zh-CN"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ea typeface="隶书" panose="02010509060101010101" pitchFamily="49" charset="-122"/>
                <a:cs typeface="Times New Roman" panose="02020603050405020304" pitchFamily="18" charset="0"/>
              </a:rPr>
              <a:t>2.4  </a:t>
            </a:r>
            <a:r>
              <a:rPr kumimoji="1" lang="zh-CN" altLang="en-U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ea typeface="隶书" panose="02010509060101010101" pitchFamily="49" charset="-122"/>
                <a:cs typeface="Times New Roman" panose="02020603050405020304" pitchFamily="18" charset="0"/>
              </a:rPr>
              <a:t>线性表的应用</a:t>
            </a:r>
            <a:endParaRPr kumimoji="1" lang="zh-CN" altLang="en-U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ea typeface="隶书" panose="02010509060101010101" pitchFamily="49" charset="-122"/>
              <a:cs typeface="Times New Roman" panose="02020603050405020304" pitchFamily="18" charset="0"/>
            </a:endParaRPr>
          </a:p>
        </p:txBody>
      </p:sp>
      <p:sp>
        <p:nvSpPr>
          <p:cNvPr id="9" name="Text Box 5" descr="25%">
            <a:hlinkClick r:id="rId2" action="ppaction://hlinksldjump"/>
          </p:cNvPr>
          <p:cNvSpPr txBox="1">
            <a:spLocks noChangeArrowheads="1"/>
          </p:cNvSpPr>
          <p:nvPr/>
        </p:nvSpPr>
        <p:spPr bwMode="auto">
          <a:xfrm>
            <a:off x="1785918" y="3214686"/>
            <a:ext cx="5357850" cy="579438"/>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spcBef>
                <a:spcPct val="50000"/>
              </a:spcBef>
            </a:pPr>
            <a:r>
              <a:rPr kumimoji="1" lang="en-US" altLang="zh-CN"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ea typeface="隶书" panose="02010509060101010101" pitchFamily="49" charset="-122"/>
                <a:cs typeface="Times New Roman" panose="02020603050405020304" pitchFamily="18" charset="0"/>
              </a:rPr>
              <a:t>2.3  </a:t>
            </a:r>
            <a:r>
              <a:rPr kumimoji="1" lang="zh-CN" altLang="en-U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ea typeface="隶书" panose="02010509060101010101" pitchFamily="49" charset="-122"/>
                <a:cs typeface="Times New Roman" panose="02020603050405020304" pitchFamily="18" charset="0"/>
              </a:rPr>
              <a:t>线性表的链式存储结构</a:t>
            </a:r>
            <a:endParaRPr kumimoji="1" lang="zh-CN" altLang="en-U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ea typeface="隶书" panose="02010509060101010101" pitchFamily="49" charset="-122"/>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5" name="Text Box 3"/>
          <p:cNvSpPr txBox="1">
            <a:spLocks noChangeArrowheads="1"/>
          </p:cNvSpPr>
          <p:nvPr/>
        </p:nvSpPr>
        <p:spPr bwMode="auto">
          <a:xfrm>
            <a:off x="395288" y="428604"/>
            <a:ext cx="6748480" cy="521970"/>
          </a:xfrm>
          <a:prstGeom prst="rect">
            <a:avLst/>
          </a:prstGeom>
        </p:spPr>
        <p:style>
          <a:lnRef idx="1">
            <a:schemeClr val="accent6"/>
          </a:lnRef>
          <a:fillRef idx="3">
            <a:schemeClr val="accent6"/>
          </a:fillRef>
          <a:effectRef idx="2">
            <a:schemeClr val="accent6"/>
          </a:effectRef>
          <a:fontRef idx="minor">
            <a:schemeClr val="lt1"/>
          </a:fontRef>
        </p:style>
        <p:txBody>
          <a:bodyPr wrap="square">
            <a:spAutoFit/>
          </a:bodyPr>
          <a:lstStyle/>
          <a:p>
            <a:pPr algn="l">
              <a:spcBef>
                <a:spcPct val="50000"/>
              </a:spcBef>
            </a:pPr>
            <a:r>
              <a:rPr kumimoji="1" lang="en-US" altLang="zh-CN" sz="2800">
                <a:solidFill>
                  <a:schemeClr val="bg1"/>
                </a:solidFill>
                <a:latin typeface="Consolas" panose="020B0609020204030204" pitchFamily="49" charset="0"/>
                <a:ea typeface="黑体" panose="02010609060101010101" pitchFamily="49" charset="-122"/>
                <a:cs typeface="Consolas" panose="020B0609020204030204" pitchFamily="49" charset="0"/>
              </a:rPr>
              <a:t> 2</a:t>
            </a:r>
            <a:r>
              <a:rPr kumimoji="1" lang="zh-CN" altLang="en-US" sz="2800" dirty="0">
                <a:solidFill>
                  <a:schemeClr val="bg1"/>
                </a:solidFill>
                <a:latin typeface="Consolas" panose="020B0609020204030204" pitchFamily="49" charset="0"/>
                <a:ea typeface="黑体" panose="02010609060101010101" pitchFamily="49" charset="-122"/>
                <a:cs typeface="Consolas" panose="020B0609020204030204" pitchFamily="49" charset="0"/>
              </a:rPr>
              <a:t>、线性表基本运算在单链表上的实现</a:t>
            </a:r>
            <a:r>
              <a:rPr kumimoji="1" lang="zh-CN" altLang="en-US" sz="2800" dirty="0">
                <a:solidFill>
                  <a:srgbClr val="FF3300"/>
                </a:solidFill>
                <a:latin typeface="Consolas" panose="020B0609020204030204" pitchFamily="49" charset="0"/>
                <a:ea typeface="黑体" panose="02010609060101010101" pitchFamily="49" charset="-122"/>
                <a:cs typeface="Consolas" panose="020B0609020204030204" pitchFamily="49" charset="0"/>
              </a:rPr>
              <a:t>      </a:t>
            </a:r>
            <a:endParaRPr kumimoji="1" lang="zh-CN" altLang="en-US" sz="2800" dirty="0">
              <a:solidFill>
                <a:srgbClr val="FF3300"/>
              </a:solidFill>
              <a:latin typeface="Consolas" panose="020B0609020204030204" pitchFamily="49" charset="0"/>
              <a:ea typeface="黑体" panose="02010609060101010101" pitchFamily="49" charset="-122"/>
              <a:cs typeface="Consolas" panose="020B0609020204030204" pitchFamily="49" charset="0"/>
            </a:endParaRPr>
          </a:p>
        </p:txBody>
      </p:sp>
      <p:sp>
        <p:nvSpPr>
          <p:cNvPr id="38916" name="Rectangle 4"/>
          <p:cNvSpPr>
            <a:spLocks noChangeArrowheads="1"/>
          </p:cNvSpPr>
          <p:nvPr/>
        </p:nvSpPr>
        <p:spPr bwMode="auto">
          <a:xfrm>
            <a:off x="3856038" y="3716338"/>
            <a:ext cx="428625" cy="533400"/>
          </a:xfrm>
          <a:prstGeom prst="rect">
            <a:avLst/>
          </a:prstGeom>
          <a:noFill/>
          <a:ln w="9525">
            <a:noFill/>
            <a:miter lim="800000"/>
          </a:ln>
          <a:effectLst/>
        </p:spPr>
        <p:txBody>
          <a:bodyPr/>
          <a:lstStyle/>
          <a:p>
            <a:pPr algn="l">
              <a:spcBef>
                <a:spcPct val="20000"/>
              </a:spcBef>
            </a:pPr>
            <a:endParaRPr lang="zh-CN" altLang="zh-CN" sz="2800" b="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38926" name="Text Box 14"/>
          <p:cNvSpPr txBox="1">
            <a:spLocks noChangeArrowheads="1"/>
          </p:cNvSpPr>
          <p:nvPr/>
        </p:nvSpPr>
        <p:spPr bwMode="auto">
          <a:xfrm>
            <a:off x="323850" y="1265240"/>
            <a:ext cx="8351838" cy="1141018"/>
          </a:xfrm>
          <a:prstGeom prst="rect">
            <a:avLst/>
          </a:prstGeom>
          <a:noFill/>
          <a:ln w="9525">
            <a:noFill/>
            <a:miter lim="800000"/>
          </a:ln>
          <a:effectLst/>
        </p:spPr>
        <p:txBody>
          <a:bodyPr>
            <a:spAutoFit/>
          </a:bodyPr>
          <a:lstStyle/>
          <a:p>
            <a:pPr algn="l">
              <a:lnSpc>
                <a:spcPct val="150000"/>
              </a:lnSpc>
            </a:pPr>
            <a:r>
              <a:rPr kumimoji="1" lang="zh-CN" altLang="en-US" dirty="0">
                <a:solidFill>
                  <a:srgbClr val="FF3300"/>
                </a:solidFill>
                <a:latin typeface="Consolas" panose="020B0609020204030204" pitchFamily="49" charset="0"/>
                <a:ea typeface="微软雅黑" panose="020B0503020204020204" pitchFamily="34" charset="-122"/>
                <a:cs typeface="Consolas" panose="020B0609020204030204" pitchFamily="49" charset="0"/>
              </a:rPr>
              <a:t>（</a:t>
            </a:r>
            <a:r>
              <a:rPr kumimoji="1" lang="en-US" altLang="zh-CN" dirty="0">
                <a:solidFill>
                  <a:srgbClr val="FF3300"/>
                </a:solidFill>
                <a:latin typeface="Consolas" panose="020B0609020204030204" pitchFamily="49" charset="0"/>
                <a:ea typeface="微软雅黑" panose="020B0503020204020204" pitchFamily="34" charset="-122"/>
                <a:cs typeface="Consolas" panose="020B0609020204030204" pitchFamily="49" charset="0"/>
              </a:rPr>
              <a:t>1</a:t>
            </a:r>
            <a:r>
              <a:rPr kumimoji="1" lang="zh-CN" altLang="en-US" dirty="0">
                <a:solidFill>
                  <a:srgbClr val="FF3300"/>
                </a:solidFill>
                <a:latin typeface="Consolas" panose="020B0609020204030204" pitchFamily="49" charset="0"/>
                <a:ea typeface="微软雅黑" panose="020B0503020204020204" pitchFamily="34" charset="-122"/>
                <a:cs typeface="Consolas" panose="020B0609020204030204" pitchFamily="49" charset="0"/>
              </a:rPr>
              <a:t>）初始化线性表</a:t>
            </a:r>
            <a:r>
              <a:rPr kumimoji="1" lang="en-US" altLang="zh-CN" dirty="0" err="1">
                <a:solidFill>
                  <a:srgbClr val="FF3300"/>
                </a:solidFill>
                <a:latin typeface="Consolas" panose="020B0609020204030204" pitchFamily="49" charset="0"/>
                <a:ea typeface="微软雅黑" panose="020B0503020204020204" pitchFamily="34" charset="-122"/>
                <a:cs typeface="Consolas" panose="020B0609020204030204" pitchFamily="49" charset="0"/>
              </a:rPr>
              <a:t>InitList</a:t>
            </a:r>
            <a:r>
              <a:rPr kumimoji="1" lang="en-US" altLang="zh-CN" dirty="0">
                <a:solidFill>
                  <a:srgbClr val="FF3300"/>
                </a:solidFill>
                <a:latin typeface="Consolas" panose="020B0609020204030204" pitchFamily="49" charset="0"/>
                <a:ea typeface="微软雅黑" panose="020B0503020204020204" pitchFamily="34" charset="-122"/>
                <a:cs typeface="Consolas" panose="020B0609020204030204" pitchFamily="49" charset="0"/>
              </a:rPr>
              <a:t>(L)</a:t>
            </a:r>
            <a:endParaRPr kumimoji="1" lang="en-US" altLang="zh-CN" dirty="0">
              <a:solidFill>
                <a:srgbClr val="FF3300"/>
              </a:solidFill>
              <a:latin typeface="Consolas" panose="020B0609020204030204" pitchFamily="49" charset="0"/>
              <a:ea typeface="微软雅黑" panose="020B0503020204020204" pitchFamily="34" charset="-122"/>
              <a:cs typeface="Consolas" panose="020B0609020204030204" pitchFamily="49" charset="0"/>
            </a:endParaRPr>
          </a:p>
          <a:p>
            <a:pPr algn="l">
              <a:lnSpc>
                <a:spcPct val="150000"/>
              </a:lnSpc>
            </a:pPr>
            <a:r>
              <a:rPr kumimoji="1" lang="en-US" altLang="zh-CN">
                <a:latin typeface="Consolas" panose="020B0609020204030204" pitchFamily="49" charset="0"/>
                <a:ea typeface="楷体" panose="02010609060101010101" pitchFamily="49" charset="-122"/>
                <a:cs typeface="Consolas" panose="020B0609020204030204" pitchFamily="49" charset="0"/>
              </a:rPr>
              <a:t>   </a:t>
            </a:r>
            <a:r>
              <a:rPr kumimoji="1" lang="zh-CN" altLang="en-US" sz="2000" dirty="0">
                <a:latin typeface="Consolas" panose="020B0609020204030204" pitchFamily="49" charset="0"/>
                <a:ea typeface="楷体" panose="02010609060101010101" pitchFamily="49" charset="-122"/>
                <a:cs typeface="Consolas" panose="020B0609020204030204" pitchFamily="49" charset="0"/>
              </a:rPr>
              <a:t>该运算建立一个空的</a:t>
            </a:r>
            <a:r>
              <a:rPr kumimoji="1" lang="zh-CN" altLang="en-US" sz="2000">
                <a:latin typeface="Consolas" panose="020B0609020204030204" pitchFamily="49" charset="0"/>
                <a:ea typeface="楷体" panose="02010609060101010101" pitchFamily="49" charset="-122"/>
                <a:cs typeface="Consolas" panose="020B0609020204030204" pitchFamily="49" charset="0"/>
              </a:rPr>
              <a:t>单链表，即</a:t>
            </a:r>
            <a:r>
              <a:rPr kumimoji="1" lang="zh-CN" altLang="en-US" sz="2000" dirty="0">
                <a:latin typeface="Consolas" panose="020B0609020204030204" pitchFamily="49" charset="0"/>
                <a:ea typeface="楷体" panose="02010609060101010101" pitchFamily="49" charset="-122"/>
                <a:cs typeface="Consolas" panose="020B0609020204030204" pitchFamily="49" charset="0"/>
              </a:rPr>
              <a:t>创建</a:t>
            </a:r>
            <a:r>
              <a:rPr kumimoji="1" lang="zh-CN" altLang="en-US" sz="2000">
                <a:latin typeface="Consolas" panose="020B0609020204030204" pitchFamily="49" charset="0"/>
                <a:ea typeface="楷体" panose="02010609060101010101" pitchFamily="49" charset="-122"/>
                <a:cs typeface="Consolas" panose="020B0609020204030204" pitchFamily="49" charset="0"/>
              </a:rPr>
              <a:t>一个头结点。</a:t>
            </a:r>
            <a:endParaRPr kumimoji="1" lang="zh-CN" altLang="en-US" sz="2000" dirty="0">
              <a:latin typeface="Consolas" panose="020B0609020204030204" pitchFamily="49" charset="0"/>
              <a:ea typeface="楷体" panose="02010609060101010101" pitchFamily="49" charset="-122"/>
              <a:cs typeface="Consolas" panose="020B0609020204030204" pitchFamily="49" charset="0"/>
            </a:endParaRPr>
          </a:p>
        </p:txBody>
      </p:sp>
      <p:sp>
        <p:nvSpPr>
          <p:cNvPr id="38927" name="Text Box 15"/>
          <p:cNvSpPr txBox="1">
            <a:spLocks noChangeArrowheads="1"/>
          </p:cNvSpPr>
          <p:nvPr/>
        </p:nvSpPr>
        <p:spPr bwMode="auto">
          <a:xfrm>
            <a:off x="869976" y="2847980"/>
            <a:ext cx="7845428" cy="1751965"/>
          </a:xfrm>
          <a:prstGeom prst="rect">
            <a:avLst/>
          </a:prstGeom>
          <a:scene3d>
            <a:camera prst="perspectiveRight"/>
            <a:lightRig rig="threePt" dir="t"/>
          </a:scene3d>
        </p:spPr>
        <p:style>
          <a:lnRef idx="1">
            <a:schemeClr val="accent3"/>
          </a:lnRef>
          <a:fillRef idx="2">
            <a:schemeClr val="accent3"/>
          </a:fillRef>
          <a:effectRef idx="1">
            <a:schemeClr val="accent3"/>
          </a:effectRef>
          <a:fontRef idx="minor">
            <a:schemeClr val="dk1"/>
          </a:fontRef>
        </p:style>
        <p:txBody>
          <a:bodyPr wrap="square">
            <a:spAutoFit/>
          </a:bodyPr>
          <a:lstStyle/>
          <a:p>
            <a:pPr algn="l" eaLnBrk="1" latinLnBrk="0" hangingPunct="1">
              <a:lnSpc>
                <a:spcPct val="120000"/>
              </a:lnSpc>
              <a:spcBef>
                <a:spcPts val="0"/>
              </a:spcBef>
            </a:pP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void </a:t>
            </a:r>
            <a:r>
              <a:rPr kumimoji="1" lang="en-US" altLang="zh-CN" sz="1800">
                <a:solidFill>
                  <a:srgbClr val="FF0000"/>
                </a:solidFill>
                <a:effectLst>
                  <a:outerShdw blurRad="38100" dist="38100" dir="2700000" algn="tl">
                    <a:srgbClr val="000000">
                      <a:alpha val="43137"/>
                    </a:srgbClr>
                  </a:outerShdw>
                </a:effectLst>
                <a:latin typeface="Consolas" panose="020B0609020204030204" pitchFamily="49" charset="0"/>
                <a:ea typeface="仿宋" panose="02010609060101010101" pitchFamily="49" charset="-122"/>
                <a:cs typeface="Consolas" panose="020B0609020204030204" pitchFamily="49" charset="0"/>
              </a:rPr>
              <a:t>InitList</a:t>
            </a:r>
            <a:r>
              <a:rPr kumimoji="1"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(LinkNode </a:t>
            </a: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*&amp;L)</a:t>
            </a:r>
            <a:endPar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lnSpc>
                <a:spcPct val="120000"/>
              </a:lnSpc>
              <a:spcBef>
                <a:spcPts val="0"/>
              </a:spcBef>
            </a:pP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lnSpc>
                <a:spcPct val="120000"/>
              </a:lnSpc>
              <a:spcBef>
                <a:spcPts val="0"/>
              </a:spcBef>
            </a:pPr>
            <a:r>
              <a:rPr kumimoji="1"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L=(LinkNode *)malloc(sizeof(LinkNode));   </a:t>
            </a:r>
            <a:r>
              <a:rPr kumimoji="1" lang="en-US" altLang="zh-CN" sz="1800">
                <a:solidFill>
                  <a:srgbClr val="0070C0"/>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dirty="0">
                <a:solidFill>
                  <a:srgbClr val="0070C0"/>
                </a:solidFill>
                <a:latin typeface="Consolas" panose="020B0609020204030204" pitchFamily="49" charset="0"/>
                <a:ea typeface="仿宋" panose="02010609060101010101" pitchFamily="49" charset="-122"/>
                <a:cs typeface="Consolas" panose="020B0609020204030204" pitchFamily="49" charset="0"/>
              </a:rPr>
              <a:t>//</a:t>
            </a:r>
            <a:r>
              <a:rPr kumimoji="1" lang="zh-CN" altLang="en-US" sz="1800">
                <a:solidFill>
                  <a:srgbClr val="0070C0"/>
                </a:solidFill>
                <a:latin typeface="Consolas" panose="020B0609020204030204" pitchFamily="49" charset="0"/>
                <a:ea typeface="仿宋" panose="02010609060101010101" pitchFamily="49" charset="-122"/>
                <a:cs typeface="Consolas" panose="020B0609020204030204" pitchFamily="49" charset="0"/>
              </a:rPr>
              <a:t>创建头结点</a:t>
            </a:r>
            <a:endParaRPr kumimoji="1" lang="zh-CN" altLang="en-US" sz="1800" dirty="0">
              <a:solidFill>
                <a:srgbClr val="0070C0"/>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lnSpc>
                <a:spcPct val="120000"/>
              </a:lnSpc>
              <a:spcBef>
                <a:spcPts val="0"/>
              </a:spcBef>
            </a:pPr>
            <a:r>
              <a:rPr kumimoji="1"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L-</a:t>
            </a: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&gt;next=NULL;</a:t>
            </a:r>
            <a:endPar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lnSpc>
                <a:spcPct val="120000"/>
              </a:lnSpc>
              <a:spcBef>
                <a:spcPts val="0"/>
              </a:spcBef>
            </a:pP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grpSp>
        <p:nvGrpSpPr>
          <p:cNvPr id="15" name="组合 14"/>
          <p:cNvGrpSpPr/>
          <p:nvPr/>
        </p:nvGrpSpPr>
        <p:grpSpPr>
          <a:xfrm>
            <a:off x="2614612" y="5000636"/>
            <a:ext cx="1957388" cy="1285884"/>
            <a:chOff x="2614612" y="4286256"/>
            <a:chExt cx="1957388" cy="1285884"/>
          </a:xfrm>
        </p:grpSpPr>
        <p:sp>
          <p:nvSpPr>
            <p:cNvPr id="11" name="Rectangle 16"/>
            <p:cNvSpPr>
              <a:spLocks noChangeArrowheads="1"/>
            </p:cNvSpPr>
            <p:nvPr/>
          </p:nvSpPr>
          <p:spPr bwMode="auto">
            <a:xfrm>
              <a:off x="4032250" y="5140340"/>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zh-CN" altLang="en-US" sz="2000" dirty="0">
                  <a:solidFill>
                    <a:srgbClr val="0000FF"/>
                  </a:solidFill>
                  <a:latin typeface="Consolas" panose="020B0609020204030204" pitchFamily="49" charset="0"/>
                  <a:cs typeface="Consolas" panose="020B0609020204030204" pitchFamily="49" charset="0"/>
                </a:rPr>
                <a:t>∧</a:t>
              </a:r>
              <a:endParaRPr lang="zh-CN" altLang="zh-CN" sz="2000" dirty="0">
                <a:solidFill>
                  <a:srgbClr val="0000FF"/>
                </a:solidFill>
                <a:latin typeface="Consolas" panose="020B0609020204030204" pitchFamily="49" charset="0"/>
                <a:cs typeface="Consolas" panose="020B0609020204030204" pitchFamily="49" charset="0"/>
              </a:endParaRPr>
            </a:p>
          </p:txBody>
        </p:sp>
        <p:sp>
          <p:nvSpPr>
            <p:cNvPr id="12" name="Rectangle 17"/>
            <p:cNvSpPr>
              <a:spLocks noChangeArrowheads="1"/>
            </p:cNvSpPr>
            <p:nvPr/>
          </p:nvSpPr>
          <p:spPr bwMode="auto">
            <a:xfrm>
              <a:off x="3490912" y="5140340"/>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latin typeface="Consolas" panose="020B0609020204030204" pitchFamily="49" charset="0"/>
                <a:cs typeface="Consolas" panose="020B0609020204030204" pitchFamily="49" charset="0"/>
              </a:endParaRPr>
            </a:p>
          </p:txBody>
        </p:sp>
        <p:sp>
          <p:nvSpPr>
            <p:cNvPr id="13" name="Line 18"/>
            <p:cNvSpPr>
              <a:spLocks noChangeShapeType="1"/>
            </p:cNvSpPr>
            <p:nvPr/>
          </p:nvSpPr>
          <p:spPr bwMode="auto">
            <a:xfrm>
              <a:off x="2901950" y="5345127"/>
              <a:ext cx="576263" cy="0"/>
            </a:xfrm>
            <a:prstGeom prst="line">
              <a:avLst/>
            </a:prstGeom>
            <a:noFill/>
            <a:ln w="38100">
              <a:solidFill>
                <a:srgbClr val="7030A0"/>
              </a:solidFill>
              <a:miter lim="800000"/>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14" name="Text Box 19"/>
            <p:cNvSpPr txBox="1">
              <a:spLocks noChangeArrowheads="1"/>
            </p:cNvSpPr>
            <p:nvPr/>
          </p:nvSpPr>
          <p:spPr bwMode="auto">
            <a:xfrm>
              <a:off x="2614612" y="5056202"/>
              <a:ext cx="431800" cy="369332"/>
            </a:xfrm>
            <a:prstGeom prst="rect">
              <a:avLst/>
            </a:prstGeom>
            <a:noFill/>
            <a:ln w="9525">
              <a:noFill/>
              <a:miter lim="800000"/>
            </a:ln>
            <a:effectLst/>
          </p:spPr>
          <p:txBody>
            <a:bodyPr lIns="0" tIns="0" rIns="0" bIns="0">
              <a:spAutoFit/>
            </a:bodyPr>
            <a:lstStyle/>
            <a:p>
              <a:pPr algn="l">
                <a:spcBef>
                  <a:spcPct val="50000"/>
                </a:spcBef>
              </a:pPr>
              <a:r>
                <a:rPr lang="en-US" altLang="zh-CN">
                  <a:latin typeface="Consolas" panose="020B0609020204030204" pitchFamily="49" charset="0"/>
                  <a:cs typeface="Consolas" panose="020B0609020204030204" pitchFamily="49" charset="0"/>
                </a:rPr>
                <a:t>L</a:t>
              </a:r>
              <a:endParaRPr lang="en-US" altLang="zh-CN">
                <a:latin typeface="Consolas" panose="020B0609020204030204" pitchFamily="49" charset="0"/>
                <a:cs typeface="Consolas" panose="020B0609020204030204" pitchFamily="49" charset="0"/>
              </a:endParaRPr>
            </a:p>
          </p:txBody>
        </p:sp>
        <p:sp>
          <p:nvSpPr>
            <p:cNvPr id="10" name="下箭头 9"/>
            <p:cNvSpPr/>
            <p:nvPr/>
          </p:nvSpPr>
          <p:spPr>
            <a:xfrm>
              <a:off x="4000496" y="4286256"/>
              <a:ext cx="285752" cy="571504"/>
            </a:xfrm>
            <a:prstGeom prst="downArrow">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927">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8927">
                                            <p:txEl>
                                              <p:pRg st="3" end="3"/>
                                            </p:txEl>
                                          </p:spTgt>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nodeType="afterEffect">
                                  <p:stCondLst>
                                    <p:cond delay="0"/>
                                  </p:stCondLst>
                                  <p:childTnLst>
                                    <p:set>
                                      <p:cBhvr>
                                        <p:cTn id="11"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Box 2"/>
          <p:cNvSpPr txBox="1">
            <a:spLocks noChangeArrowheads="1"/>
          </p:cNvSpPr>
          <p:nvPr/>
        </p:nvSpPr>
        <p:spPr bwMode="auto">
          <a:xfrm>
            <a:off x="214282" y="188913"/>
            <a:ext cx="8643998" cy="1015663"/>
          </a:xfrm>
          <a:prstGeom prst="rect">
            <a:avLst/>
          </a:prstGeom>
          <a:noFill/>
          <a:ln w="9525">
            <a:noFill/>
            <a:miter lim="800000"/>
          </a:ln>
          <a:effectLst/>
        </p:spPr>
        <p:txBody>
          <a:bodyPr wrap="square">
            <a:spAutoFit/>
          </a:bodyPr>
          <a:lstStyle/>
          <a:p>
            <a:pPr algn="just">
              <a:spcBef>
                <a:spcPct val="50000"/>
              </a:spcBef>
            </a:pPr>
            <a:r>
              <a:rPr kumimoji="1" lang="en-US" altLang="zh-CN">
                <a:solidFill>
                  <a:srgbClr val="FF3300"/>
                </a:solidFill>
                <a:latin typeface="Consolas" panose="020B0609020204030204" pitchFamily="49" charset="0"/>
                <a:ea typeface="微软雅黑" panose="020B0503020204020204" pitchFamily="34" charset="-122"/>
                <a:cs typeface="Consolas" panose="020B0609020204030204" pitchFamily="49" charset="0"/>
              </a:rPr>
              <a:t> </a:t>
            </a:r>
            <a:r>
              <a:rPr kumimoji="1" lang="zh-CN" altLang="en-US">
                <a:solidFill>
                  <a:srgbClr val="FF3300"/>
                </a:solidFill>
                <a:latin typeface="Consolas" panose="020B0609020204030204" pitchFamily="49" charset="0"/>
                <a:ea typeface="微软雅黑" panose="020B0503020204020204" pitchFamily="34" charset="-122"/>
                <a:cs typeface="Consolas" panose="020B0609020204030204" pitchFamily="49" charset="0"/>
              </a:rPr>
              <a:t>（</a:t>
            </a:r>
            <a:r>
              <a:rPr kumimoji="1" lang="en-US" altLang="zh-CN" dirty="0">
                <a:solidFill>
                  <a:srgbClr val="FF3300"/>
                </a:solidFill>
                <a:latin typeface="Consolas" panose="020B0609020204030204" pitchFamily="49" charset="0"/>
                <a:ea typeface="微软雅黑" panose="020B0503020204020204" pitchFamily="34" charset="-122"/>
                <a:cs typeface="Consolas" panose="020B0609020204030204" pitchFamily="49" charset="0"/>
              </a:rPr>
              <a:t>2</a:t>
            </a:r>
            <a:r>
              <a:rPr kumimoji="1" lang="zh-CN" altLang="en-US" dirty="0">
                <a:solidFill>
                  <a:srgbClr val="FF3300"/>
                </a:solidFill>
                <a:latin typeface="Consolas" panose="020B0609020204030204" pitchFamily="49" charset="0"/>
                <a:ea typeface="微软雅黑" panose="020B0503020204020204" pitchFamily="34" charset="-122"/>
                <a:cs typeface="Consolas" panose="020B0609020204030204" pitchFamily="49" charset="0"/>
              </a:rPr>
              <a:t>）销毁线性表</a:t>
            </a:r>
            <a:r>
              <a:rPr kumimoji="1" lang="en-US" altLang="zh-CN" dirty="0" err="1">
                <a:solidFill>
                  <a:srgbClr val="FF3300"/>
                </a:solidFill>
                <a:latin typeface="Consolas" panose="020B0609020204030204" pitchFamily="49" charset="0"/>
                <a:ea typeface="微软雅黑" panose="020B0503020204020204" pitchFamily="34" charset="-122"/>
                <a:cs typeface="Consolas" panose="020B0609020204030204" pitchFamily="49" charset="0"/>
              </a:rPr>
              <a:t>DestroyList</a:t>
            </a:r>
            <a:r>
              <a:rPr kumimoji="1" lang="en-US" altLang="zh-CN" dirty="0">
                <a:solidFill>
                  <a:srgbClr val="FF3300"/>
                </a:solidFill>
                <a:latin typeface="Consolas" panose="020B0609020204030204" pitchFamily="49" charset="0"/>
                <a:ea typeface="微软雅黑" panose="020B0503020204020204" pitchFamily="34" charset="-122"/>
                <a:cs typeface="Consolas" panose="020B0609020204030204" pitchFamily="49" charset="0"/>
              </a:rPr>
              <a:t>(L)</a:t>
            </a:r>
            <a:endParaRPr kumimoji="1" lang="en-US" altLang="zh-CN" dirty="0">
              <a:solidFill>
                <a:srgbClr val="FF3300"/>
              </a:solidFill>
              <a:latin typeface="Consolas" panose="020B0609020204030204" pitchFamily="49" charset="0"/>
              <a:ea typeface="微软雅黑" panose="020B0503020204020204" pitchFamily="34" charset="-122"/>
              <a:cs typeface="Consolas" panose="020B0609020204030204" pitchFamily="49" charset="0"/>
            </a:endParaRPr>
          </a:p>
          <a:p>
            <a:pPr algn="just">
              <a:spcBef>
                <a:spcPct val="50000"/>
              </a:spcBef>
            </a:pPr>
            <a:r>
              <a:rPr kumimoji="1" lang="en-US" altLang="zh-CN">
                <a:solidFill>
                  <a:srgbClr val="FF3300"/>
                </a:solidFill>
                <a:latin typeface="Consolas" panose="020B0609020204030204" pitchFamily="49" charset="0"/>
                <a:ea typeface="楷体" panose="02010609060101010101" pitchFamily="49" charset="-122"/>
                <a:cs typeface="Consolas" panose="020B0609020204030204" pitchFamily="49" charset="0"/>
              </a:rPr>
              <a:t>  </a:t>
            </a:r>
            <a:r>
              <a:rPr kumimoji="1" lang="zh-CN" altLang="en-US" sz="2000" dirty="0">
                <a:latin typeface="Consolas" panose="020B0609020204030204" pitchFamily="49" charset="0"/>
                <a:ea typeface="楷体" panose="02010609060101010101" pitchFamily="49" charset="-122"/>
                <a:cs typeface="Consolas" panose="020B0609020204030204" pitchFamily="49" charset="0"/>
              </a:rPr>
              <a:t>释放单链表</a:t>
            </a:r>
            <a:r>
              <a:rPr kumimoji="1" lang="en-US" altLang="zh-CN" sz="2000" dirty="0">
                <a:latin typeface="Consolas" panose="020B0609020204030204" pitchFamily="49" charset="0"/>
                <a:ea typeface="楷体" panose="02010609060101010101" pitchFamily="49" charset="-122"/>
                <a:cs typeface="Consolas" panose="020B0609020204030204" pitchFamily="49" charset="0"/>
              </a:rPr>
              <a:t>L</a:t>
            </a:r>
            <a:r>
              <a:rPr kumimoji="1" lang="zh-CN" altLang="en-US" sz="2000" dirty="0">
                <a:latin typeface="Consolas" panose="020B0609020204030204" pitchFamily="49" charset="0"/>
                <a:ea typeface="楷体" panose="02010609060101010101" pitchFamily="49" charset="-122"/>
                <a:cs typeface="Consolas" panose="020B0609020204030204" pitchFamily="49" charset="0"/>
              </a:rPr>
              <a:t>占用的内存空间。即逐一</a:t>
            </a:r>
            <a:r>
              <a:rPr kumimoji="1" lang="zh-CN" altLang="en-US" sz="2000">
                <a:latin typeface="Consolas" panose="020B0609020204030204" pitchFamily="49" charset="0"/>
                <a:ea typeface="楷体" panose="02010609060101010101" pitchFamily="49" charset="-122"/>
                <a:cs typeface="Consolas" panose="020B0609020204030204" pitchFamily="49" charset="0"/>
              </a:rPr>
              <a:t>释放全部结点的</a:t>
            </a:r>
            <a:r>
              <a:rPr kumimoji="1" lang="zh-CN" altLang="en-US" sz="2000" dirty="0">
                <a:latin typeface="Consolas" panose="020B0609020204030204" pitchFamily="49" charset="0"/>
                <a:ea typeface="楷体" panose="02010609060101010101" pitchFamily="49" charset="-122"/>
                <a:cs typeface="Consolas" panose="020B0609020204030204" pitchFamily="49" charset="0"/>
              </a:rPr>
              <a:t>空间</a:t>
            </a:r>
            <a:r>
              <a:rPr kumimoji="1" lang="zh-CN" altLang="en-US" dirty="0">
                <a:latin typeface="Consolas" panose="020B0609020204030204" pitchFamily="49" charset="0"/>
                <a:ea typeface="楷体" panose="02010609060101010101" pitchFamily="49" charset="-122"/>
                <a:cs typeface="Consolas" panose="020B0609020204030204" pitchFamily="49" charset="0"/>
              </a:rPr>
              <a:t>。</a:t>
            </a:r>
            <a:r>
              <a:rPr kumimoji="1" lang="zh-CN" altLang="en-US" dirty="0">
                <a:solidFill>
                  <a:srgbClr val="FF3300"/>
                </a:solidFill>
                <a:latin typeface="Consolas" panose="020B0609020204030204" pitchFamily="49" charset="0"/>
                <a:ea typeface="楷体" panose="02010609060101010101" pitchFamily="49" charset="-122"/>
                <a:cs typeface="Consolas" panose="020B0609020204030204" pitchFamily="49" charset="0"/>
              </a:rPr>
              <a:t>    </a:t>
            </a:r>
            <a:endParaRPr kumimoji="1" lang="zh-CN" altLang="en-US" dirty="0">
              <a:latin typeface="Consolas" panose="020B0609020204030204" pitchFamily="49" charset="0"/>
              <a:ea typeface="楷体" panose="02010609060101010101" pitchFamily="49" charset="-122"/>
              <a:cs typeface="Consolas" panose="020B0609020204030204" pitchFamily="49" charset="0"/>
            </a:endParaRPr>
          </a:p>
        </p:txBody>
      </p:sp>
      <p:sp>
        <p:nvSpPr>
          <p:cNvPr id="40067" name="Text Box 131"/>
          <p:cNvSpPr txBox="1">
            <a:spLocks noChangeArrowheads="1"/>
          </p:cNvSpPr>
          <p:nvPr/>
        </p:nvSpPr>
        <p:spPr bwMode="auto">
          <a:xfrm>
            <a:off x="714349" y="1428736"/>
            <a:ext cx="7358114" cy="1198880"/>
          </a:xfrm>
          <a:prstGeom prst="rect">
            <a:avLst/>
          </a:prstGeom>
          <a:gradFill flip="none"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2700000" scaled="1"/>
            <a:tileRect/>
          </a:gradFill>
        </p:spPr>
        <p:style>
          <a:lnRef idx="1">
            <a:schemeClr val="accent3"/>
          </a:lnRef>
          <a:fillRef idx="2">
            <a:schemeClr val="accent3"/>
          </a:fillRef>
          <a:effectRef idx="1">
            <a:schemeClr val="accent3"/>
          </a:effectRef>
          <a:fontRef idx="minor">
            <a:schemeClr val="dk1"/>
          </a:fontRef>
        </p:style>
        <p:txBody>
          <a:bodyPr wrap="square">
            <a:spAutoFit/>
          </a:bodyPr>
          <a:lstStyle/>
          <a:p>
            <a:pPr algn="l" eaLnBrk="1" latinLnBrk="0" hangingPunct="1">
              <a:spcBef>
                <a:spcPts val="0"/>
              </a:spcBef>
            </a:pPr>
            <a:r>
              <a:rPr kumimoji="1"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void </a:t>
            </a:r>
            <a:r>
              <a:rPr kumimoji="1" lang="en-US" altLang="zh-CN" sz="1800">
                <a:solidFill>
                  <a:srgbClr val="FF0000"/>
                </a:solidFill>
                <a:effectLst>
                  <a:outerShdw blurRad="38100" dist="38100" dir="2700000" algn="tl">
                    <a:srgbClr val="000000">
                      <a:alpha val="43137"/>
                    </a:srgbClr>
                  </a:outerShdw>
                </a:effectLst>
                <a:latin typeface="Consolas" panose="020B0609020204030204" pitchFamily="49" charset="0"/>
                <a:ea typeface="仿宋" panose="02010609060101010101" pitchFamily="49" charset="-122"/>
                <a:cs typeface="Consolas" panose="020B0609020204030204" pitchFamily="49" charset="0"/>
              </a:rPr>
              <a:t>DestroyList</a:t>
            </a:r>
            <a:r>
              <a:rPr kumimoji="1"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(LinkNode </a:t>
            </a: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*&amp;L)</a:t>
            </a:r>
            <a:endPar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spcBef>
                <a:spcPts val="0"/>
              </a:spcBef>
            </a:pP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spcBef>
                <a:spcPts val="0"/>
              </a:spcBef>
            </a:pPr>
            <a:r>
              <a:rPr kumimoji="1"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LinkNode *pre=L</a:t>
            </a:r>
            <a:r>
              <a:rPr kumimoji="1"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kumimoji="1"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*p=L-&gt;next;   </a:t>
            </a:r>
            <a:r>
              <a:rPr kumimoji="1" lang="en-US" altLang="zh-CN" sz="1800" dirty="0">
                <a:solidFill>
                  <a:srgbClr val="0070C0"/>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a:solidFill>
                  <a:srgbClr val="0070C0"/>
                </a:solidFill>
                <a:latin typeface="Consolas" panose="020B0609020204030204" pitchFamily="49" charset="0"/>
                <a:ea typeface="仿宋" panose="02010609060101010101" pitchFamily="49" charset="-122"/>
                <a:cs typeface="Consolas" panose="020B0609020204030204" pitchFamily="49" charset="0"/>
              </a:rPr>
              <a:t>pre</a:t>
            </a:r>
            <a:r>
              <a:rPr kumimoji="1" lang="zh-CN" altLang="en-US" sz="1800">
                <a:solidFill>
                  <a:srgbClr val="0070C0"/>
                </a:solidFill>
                <a:latin typeface="Consolas" panose="020B0609020204030204" pitchFamily="49" charset="0"/>
                <a:ea typeface="仿宋" panose="02010609060101010101" pitchFamily="49" charset="-122"/>
                <a:cs typeface="Consolas" panose="020B0609020204030204" pitchFamily="49" charset="0"/>
              </a:rPr>
              <a:t>指向</a:t>
            </a:r>
            <a:r>
              <a:rPr kumimoji="1" lang="en-US" altLang="zh-CN" sz="1800">
                <a:solidFill>
                  <a:srgbClr val="0070C0"/>
                </a:solidFill>
                <a:latin typeface="Consolas" panose="020B0609020204030204" pitchFamily="49" charset="0"/>
                <a:ea typeface="仿宋" panose="02010609060101010101" pitchFamily="49" charset="-122"/>
                <a:cs typeface="Consolas" panose="020B0609020204030204" pitchFamily="49" charset="0"/>
              </a:rPr>
              <a:t>p</a:t>
            </a:r>
            <a:r>
              <a:rPr kumimoji="1" lang="zh-CN" altLang="en-US" sz="1800">
                <a:solidFill>
                  <a:srgbClr val="0070C0"/>
                </a:solidFill>
                <a:latin typeface="Consolas" panose="020B0609020204030204" pitchFamily="49" charset="0"/>
                <a:ea typeface="仿宋" panose="02010609060101010101" pitchFamily="49" charset="-122"/>
                <a:cs typeface="Consolas" panose="020B0609020204030204" pitchFamily="49" charset="0"/>
              </a:rPr>
              <a:t>的前驱结点</a:t>
            </a:r>
            <a:endParaRPr kumimoji="1" lang="zh-CN" altLang="en-US" sz="1800" dirty="0">
              <a:solidFill>
                <a:srgbClr val="0070C0"/>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spcBef>
                <a:spcPts val="0"/>
              </a:spcBef>
            </a:pPr>
            <a:r>
              <a:rPr kumimoji="1"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grpSp>
        <p:nvGrpSpPr>
          <p:cNvPr id="25" name="组合 24"/>
          <p:cNvGrpSpPr/>
          <p:nvPr/>
        </p:nvGrpSpPr>
        <p:grpSpPr>
          <a:xfrm>
            <a:off x="1089049" y="3000372"/>
            <a:ext cx="6983413" cy="1671642"/>
            <a:chOff x="1089049" y="3000372"/>
            <a:chExt cx="6983413" cy="1671642"/>
          </a:xfrm>
        </p:grpSpPr>
        <p:sp>
          <p:nvSpPr>
            <p:cNvPr id="39986" name="Text Box 50"/>
            <p:cNvSpPr txBox="1">
              <a:spLocks noChangeArrowheads="1"/>
            </p:cNvSpPr>
            <p:nvPr/>
          </p:nvSpPr>
          <p:spPr bwMode="auto">
            <a:xfrm>
              <a:off x="1089049" y="3881439"/>
              <a:ext cx="1008063" cy="366712"/>
            </a:xfrm>
            <a:prstGeom prst="rect">
              <a:avLst/>
            </a:prstGeom>
            <a:noFill/>
            <a:ln w="9525">
              <a:noFill/>
              <a:miter lim="800000"/>
            </a:ln>
            <a:effectLst/>
          </p:spPr>
          <p:txBody>
            <a:bodyPr>
              <a:spAutoFit/>
            </a:bodyPr>
            <a:lstStyle/>
            <a:p>
              <a:pPr algn="l">
                <a:spcBef>
                  <a:spcPct val="50000"/>
                </a:spcBef>
              </a:pPr>
              <a:r>
                <a:rPr lang="zh-CN" altLang="en-US" sz="1800" dirty="0">
                  <a:latin typeface="Consolas" panose="020B0609020204030204" pitchFamily="49" charset="0"/>
                  <a:ea typeface="楷体" panose="02010609060101010101" pitchFamily="49" charset="-122"/>
                  <a:cs typeface="Consolas" panose="020B0609020204030204" pitchFamily="49" charset="0"/>
                </a:rPr>
                <a:t>初始时</a:t>
              </a:r>
              <a:endParaRPr lang="zh-CN" altLang="en-US" sz="1800" dirty="0">
                <a:latin typeface="Consolas" panose="020B0609020204030204" pitchFamily="49" charset="0"/>
                <a:ea typeface="楷体" panose="02010609060101010101" pitchFamily="49" charset="-122"/>
                <a:cs typeface="Consolas" panose="020B0609020204030204" pitchFamily="49" charset="0"/>
              </a:endParaRPr>
            </a:p>
          </p:txBody>
        </p:sp>
        <p:sp>
          <p:nvSpPr>
            <p:cNvPr id="40029" name="Rectangle 93"/>
            <p:cNvSpPr>
              <a:spLocks noChangeArrowheads="1"/>
            </p:cNvSpPr>
            <p:nvPr/>
          </p:nvSpPr>
          <p:spPr bwMode="auto">
            <a:xfrm>
              <a:off x="2743224" y="3879851"/>
              <a:ext cx="360363" cy="360363"/>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1800" b="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40030" name="Rectangle 94"/>
            <p:cNvSpPr>
              <a:spLocks noChangeArrowheads="1"/>
            </p:cNvSpPr>
            <p:nvPr/>
          </p:nvSpPr>
          <p:spPr bwMode="auto">
            <a:xfrm>
              <a:off x="3103587" y="3879851"/>
              <a:ext cx="360362" cy="360363"/>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180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40031" name="Line 95"/>
            <p:cNvSpPr>
              <a:spLocks noChangeShapeType="1"/>
            </p:cNvSpPr>
            <p:nvPr/>
          </p:nvSpPr>
          <p:spPr bwMode="auto">
            <a:xfrm>
              <a:off x="2395562" y="4059239"/>
              <a:ext cx="360362" cy="0"/>
            </a:xfrm>
            <a:prstGeom prst="line">
              <a:avLst/>
            </a:prstGeom>
            <a:noFill/>
            <a:ln w="28575">
              <a:solidFill>
                <a:srgbClr val="FF00FF"/>
              </a:solidFill>
              <a:miter lim="800000"/>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40032" name="Text Box 96"/>
            <p:cNvSpPr txBox="1">
              <a:spLocks noChangeArrowheads="1"/>
            </p:cNvSpPr>
            <p:nvPr/>
          </p:nvSpPr>
          <p:spPr bwMode="auto">
            <a:xfrm>
              <a:off x="2024087" y="3879851"/>
              <a:ext cx="360362" cy="366713"/>
            </a:xfrm>
            <a:prstGeom prst="rect">
              <a:avLst/>
            </a:prstGeom>
            <a:noFill/>
            <a:ln w="9525">
              <a:noFill/>
              <a:miter lim="800000"/>
            </a:ln>
            <a:effectLst/>
          </p:spPr>
          <p:txBody>
            <a:bodyPr>
              <a:spAutoFit/>
            </a:bodyPr>
            <a:lstStyle/>
            <a:p>
              <a:pPr algn="l">
                <a:spcBef>
                  <a:spcPct val="50000"/>
                </a:spcBef>
              </a:pPr>
              <a:r>
                <a:rPr lang="en-US" altLang="zh-CN" sz="1800">
                  <a:latin typeface="Consolas" panose="020B0609020204030204" pitchFamily="49" charset="0"/>
                  <a:ea typeface="宋体" panose="02010600030101010101" pitchFamily="2" charset="-122"/>
                  <a:cs typeface="Consolas" panose="020B0609020204030204" pitchFamily="49" charset="0"/>
                </a:rPr>
                <a:t>L</a:t>
              </a:r>
              <a:endParaRPr lang="en-US" altLang="zh-CN" sz="1800">
                <a:latin typeface="Consolas" panose="020B0609020204030204" pitchFamily="49" charset="0"/>
                <a:ea typeface="宋体" panose="02010600030101010101" pitchFamily="2" charset="-122"/>
                <a:cs typeface="Consolas" panose="020B0609020204030204" pitchFamily="49" charset="0"/>
              </a:endParaRPr>
            </a:p>
          </p:txBody>
        </p:sp>
        <p:sp>
          <p:nvSpPr>
            <p:cNvPr id="40033" name="Rectangle 97"/>
            <p:cNvSpPr>
              <a:spLocks noChangeArrowheads="1"/>
            </p:cNvSpPr>
            <p:nvPr/>
          </p:nvSpPr>
          <p:spPr bwMode="auto">
            <a:xfrm>
              <a:off x="3822724" y="3879851"/>
              <a:ext cx="360363" cy="360363"/>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40034" name="Rectangle 98"/>
            <p:cNvSpPr>
              <a:spLocks noChangeArrowheads="1"/>
            </p:cNvSpPr>
            <p:nvPr/>
          </p:nvSpPr>
          <p:spPr bwMode="auto">
            <a:xfrm>
              <a:off x="4183087" y="3879851"/>
              <a:ext cx="360362" cy="360363"/>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40035" name="Freeform 99"/>
            <p:cNvSpPr/>
            <p:nvPr/>
          </p:nvSpPr>
          <p:spPr bwMode="auto">
            <a:xfrm>
              <a:off x="3282974" y="4057651"/>
              <a:ext cx="552450" cy="3175"/>
            </a:xfrm>
            <a:custGeom>
              <a:avLst/>
              <a:gdLst/>
              <a:ahLst/>
              <a:cxnLst>
                <a:cxn ang="0">
                  <a:pos x="0" y="0"/>
                </a:cxn>
                <a:cxn ang="0">
                  <a:pos x="348" y="2"/>
                </a:cxn>
              </a:cxnLst>
              <a:rect l="0" t="0" r="r" b="b"/>
              <a:pathLst>
                <a:path w="348" h="2">
                  <a:moveTo>
                    <a:pt x="0" y="0"/>
                  </a:moveTo>
                  <a:lnTo>
                    <a:pt x="348"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40036" name="Rectangle 100"/>
            <p:cNvSpPr>
              <a:spLocks noChangeArrowheads="1"/>
            </p:cNvSpPr>
            <p:nvPr/>
          </p:nvSpPr>
          <p:spPr bwMode="auto">
            <a:xfrm>
              <a:off x="6343674" y="3879851"/>
              <a:ext cx="360363" cy="360363"/>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40037" name="Rectangle 101"/>
            <p:cNvSpPr>
              <a:spLocks noChangeArrowheads="1"/>
            </p:cNvSpPr>
            <p:nvPr/>
          </p:nvSpPr>
          <p:spPr bwMode="auto">
            <a:xfrm>
              <a:off x="6704037" y="3879851"/>
              <a:ext cx="360362" cy="360363"/>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40038" name="Line 102"/>
            <p:cNvSpPr>
              <a:spLocks noChangeShapeType="1"/>
            </p:cNvSpPr>
            <p:nvPr/>
          </p:nvSpPr>
          <p:spPr bwMode="auto">
            <a:xfrm>
              <a:off x="5996012" y="4059239"/>
              <a:ext cx="360362" cy="0"/>
            </a:xfrm>
            <a:prstGeom prst="line">
              <a:avLst/>
            </a:prstGeom>
            <a:noFill/>
            <a:ln w="9525">
              <a:solidFill>
                <a:schemeClr val="tx1"/>
              </a:solidFill>
              <a:miter lim="800000"/>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40039" name="Rectangle 103"/>
            <p:cNvSpPr>
              <a:spLocks noChangeArrowheads="1"/>
            </p:cNvSpPr>
            <p:nvPr/>
          </p:nvSpPr>
          <p:spPr bwMode="auto">
            <a:xfrm>
              <a:off x="7351737" y="3879851"/>
              <a:ext cx="360362" cy="360363"/>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40040" name="Rectangle 104"/>
            <p:cNvSpPr>
              <a:spLocks noChangeArrowheads="1"/>
            </p:cNvSpPr>
            <p:nvPr/>
          </p:nvSpPr>
          <p:spPr bwMode="auto">
            <a:xfrm>
              <a:off x="7712099" y="3879851"/>
              <a:ext cx="360363" cy="360363"/>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dirty="0">
                  <a:solidFill>
                    <a:srgbClr val="0000FF"/>
                  </a:solidFill>
                  <a:latin typeface="Consolas" panose="020B0609020204030204" pitchFamily="49" charset="0"/>
                  <a:ea typeface="宋体" panose="02010600030101010101" pitchFamily="2" charset="-122"/>
                  <a:cs typeface="Consolas" panose="020B0609020204030204" pitchFamily="49" charset="0"/>
                </a:rPr>
                <a:t>∧</a:t>
              </a:r>
              <a:endParaRPr lang="en-US" altLang="zh-CN" sz="1800" dirty="0">
                <a:solidFill>
                  <a:srgbClr val="0000FF"/>
                </a:solidFill>
                <a:latin typeface="Consolas" panose="020B0609020204030204" pitchFamily="49" charset="0"/>
                <a:ea typeface="宋体" panose="02010600030101010101" pitchFamily="2" charset="-122"/>
                <a:cs typeface="Consolas" panose="020B0609020204030204" pitchFamily="49" charset="0"/>
              </a:endParaRPr>
            </a:p>
          </p:txBody>
        </p:sp>
        <p:sp>
          <p:nvSpPr>
            <p:cNvPr id="40041" name="Freeform 105"/>
            <p:cNvSpPr/>
            <p:nvPr/>
          </p:nvSpPr>
          <p:spPr bwMode="auto">
            <a:xfrm>
              <a:off x="6877074" y="4057651"/>
              <a:ext cx="487363" cy="3175"/>
            </a:xfrm>
            <a:custGeom>
              <a:avLst/>
              <a:gdLst/>
              <a:ahLst/>
              <a:cxnLst>
                <a:cxn ang="0">
                  <a:pos x="0" y="0"/>
                </a:cxn>
                <a:cxn ang="0">
                  <a:pos x="307" y="2"/>
                </a:cxn>
              </a:cxnLst>
              <a:rect l="0" t="0" r="r" b="b"/>
              <a:pathLst>
                <a:path w="307" h="2">
                  <a:moveTo>
                    <a:pt x="0" y="0"/>
                  </a:moveTo>
                  <a:lnTo>
                    <a:pt x="307"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40042" name="Freeform 106"/>
            <p:cNvSpPr/>
            <p:nvPr/>
          </p:nvSpPr>
          <p:spPr bwMode="auto">
            <a:xfrm>
              <a:off x="4351362" y="4056064"/>
              <a:ext cx="552450" cy="3175"/>
            </a:xfrm>
            <a:custGeom>
              <a:avLst/>
              <a:gdLst/>
              <a:ahLst/>
              <a:cxnLst>
                <a:cxn ang="0">
                  <a:pos x="0" y="0"/>
                </a:cxn>
                <a:cxn ang="0">
                  <a:pos x="348" y="2"/>
                </a:cxn>
              </a:cxnLst>
              <a:rect l="0" t="0" r="r" b="b"/>
              <a:pathLst>
                <a:path w="348" h="2">
                  <a:moveTo>
                    <a:pt x="0" y="0"/>
                  </a:moveTo>
                  <a:lnTo>
                    <a:pt x="348"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40043" name="Text Box 107"/>
            <p:cNvSpPr txBox="1">
              <a:spLocks noChangeArrowheads="1"/>
            </p:cNvSpPr>
            <p:nvPr/>
          </p:nvSpPr>
          <p:spPr bwMode="auto">
            <a:xfrm>
              <a:off x="5208612" y="3744914"/>
              <a:ext cx="720725" cy="461665"/>
            </a:xfrm>
            <a:prstGeom prst="rect">
              <a:avLst/>
            </a:prstGeom>
            <a:noFill/>
            <a:ln w="9525">
              <a:noFill/>
              <a:miter lim="800000"/>
            </a:ln>
            <a:effectLst/>
          </p:spPr>
          <p:txBody>
            <a:bodyPr>
              <a:spAutoFit/>
            </a:bodyPr>
            <a:lstStyle/>
            <a:p>
              <a:pPr algn="l">
                <a:spcBef>
                  <a:spcPct val="50000"/>
                </a:spcBef>
              </a:pPr>
              <a:r>
                <a:rPr lang="en-US" altLang="zh-CN" b="0">
                  <a:solidFill>
                    <a:schemeClr val="tx1"/>
                  </a:solidFill>
                  <a:latin typeface="Consolas" panose="020B0609020204030204" pitchFamily="49" charset="0"/>
                  <a:ea typeface="宋体" panose="02010600030101010101" pitchFamily="2" charset="-122"/>
                  <a:cs typeface="Consolas" panose="020B0609020204030204" pitchFamily="49" charset="0"/>
                </a:rPr>
                <a:t>…</a:t>
              </a:r>
              <a:endParaRPr lang="en-US" altLang="zh-CN" b="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40044" name="Text Box 108"/>
            <p:cNvSpPr txBox="1">
              <a:spLocks noChangeArrowheads="1"/>
            </p:cNvSpPr>
            <p:nvPr/>
          </p:nvSpPr>
          <p:spPr bwMode="auto">
            <a:xfrm>
              <a:off x="2527324" y="4305301"/>
              <a:ext cx="720725" cy="366713"/>
            </a:xfrm>
            <a:prstGeom prst="rect">
              <a:avLst/>
            </a:prstGeom>
            <a:noFill/>
            <a:ln w="9525">
              <a:noFill/>
              <a:miter lim="800000"/>
            </a:ln>
            <a:effectLst/>
          </p:spPr>
          <p:txBody>
            <a:bodyPr>
              <a:spAutoFit/>
            </a:bodyPr>
            <a:lstStyle/>
            <a:p>
              <a:pPr algn="l">
                <a:spcBef>
                  <a:spcPct val="50000"/>
                </a:spcBef>
              </a:pPr>
              <a:r>
                <a:rPr lang="en-US" altLang="zh-CN" sz="1800">
                  <a:latin typeface="Consolas" panose="020B0609020204030204" pitchFamily="49" charset="0"/>
                  <a:cs typeface="Consolas" panose="020B0609020204030204" pitchFamily="49" charset="0"/>
                </a:rPr>
                <a:t>pre</a:t>
              </a:r>
              <a:endParaRPr lang="en-US" altLang="zh-CN" sz="1800">
                <a:latin typeface="Consolas" panose="020B0609020204030204" pitchFamily="49" charset="0"/>
                <a:cs typeface="Consolas" panose="020B0609020204030204" pitchFamily="49" charset="0"/>
              </a:endParaRPr>
            </a:p>
          </p:txBody>
        </p:sp>
        <p:sp>
          <p:nvSpPr>
            <p:cNvPr id="40045" name="Line 109"/>
            <p:cNvSpPr>
              <a:spLocks noChangeShapeType="1"/>
            </p:cNvSpPr>
            <p:nvPr/>
          </p:nvSpPr>
          <p:spPr bwMode="auto">
            <a:xfrm flipV="1">
              <a:off x="3032149" y="4240214"/>
              <a:ext cx="0" cy="360362"/>
            </a:xfrm>
            <a:prstGeom prst="line">
              <a:avLst/>
            </a:prstGeom>
            <a:noFill/>
            <a:ln w="28575">
              <a:solidFill>
                <a:srgbClr val="FF00FF"/>
              </a:solidFill>
              <a:miter lim="800000"/>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40046" name="Text Box 110"/>
            <p:cNvSpPr txBox="1">
              <a:spLocks noChangeArrowheads="1"/>
            </p:cNvSpPr>
            <p:nvPr/>
          </p:nvSpPr>
          <p:spPr bwMode="auto">
            <a:xfrm>
              <a:off x="3843362" y="4305301"/>
              <a:ext cx="341312" cy="366713"/>
            </a:xfrm>
            <a:prstGeom prst="rect">
              <a:avLst/>
            </a:prstGeom>
            <a:noFill/>
            <a:ln w="9525">
              <a:noFill/>
              <a:miter lim="800000"/>
            </a:ln>
            <a:effectLst/>
          </p:spPr>
          <p:txBody>
            <a:bodyPr>
              <a:spAutoFit/>
            </a:bodyPr>
            <a:lstStyle/>
            <a:p>
              <a:pPr algn="l">
                <a:spcBef>
                  <a:spcPct val="50000"/>
                </a:spcBef>
              </a:pPr>
              <a:r>
                <a:rPr lang="en-US" altLang="zh-CN" sz="1800">
                  <a:latin typeface="Consolas" panose="020B0609020204030204" pitchFamily="49" charset="0"/>
                  <a:cs typeface="Consolas" panose="020B0609020204030204" pitchFamily="49" charset="0"/>
                </a:rPr>
                <a:t>p</a:t>
              </a:r>
              <a:endParaRPr lang="en-US" altLang="zh-CN" sz="1800">
                <a:latin typeface="Consolas" panose="020B0609020204030204" pitchFamily="49" charset="0"/>
                <a:cs typeface="Consolas" panose="020B0609020204030204" pitchFamily="49" charset="0"/>
              </a:endParaRPr>
            </a:p>
          </p:txBody>
        </p:sp>
        <p:sp>
          <p:nvSpPr>
            <p:cNvPr id="40047" name="Line 111"/>
            <p:cNvSpPr>
              <a:spLocks noChangeShapeType="1"/>
            </p:cNvSpPr>
            <p:nvPr/>
          </p:nvSpPr>
          <p:spPr bwMode="auto">
            <a:xfrm flipV="1">
              <a:off x="4111649" y="4240214"/>
              <a:ext cx="0" cy="360362"/>
            </a:xfrm>
            <a:prstGeom prst="line">
              <a:avLst/>
            </a:prstGeom>
            <a:noFill/>
            <a:ln w="28575">
              <a:solidFill>
                <a:srgbClr val="FF00FF"/>
              </a:solidFill>
              <a:miter lim="800000"/>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43" name="下箭头 42"/>
            <p:cNvSpPr/>
            <p:nvPr/>
          </p:nvSpPr>
          <p:spPr>
            <a:xfrm>
              <a:off x="3714744" y="3000372"/>
              <a:ext cx="285752" cy="500066"/>
            </a:xfrm>
            <a:prstGeom prst="downArrow">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067">
                                            <p:txEl>
                                              <p:pRg st="2" end="2"/>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67" name="Text Box 131"/>
          <p:cNvSpPr txBox="1">
            <a:spLocks noChangeArrowheads="1"/>
          </p:cNvSpPr>
          <p:nvPr/>
        </p:nvSpPr>
        <p:spPr bwMode="auto">
          <a:xfrm>
            <a:off x="754064" y="704834"/>
            <a:ext cx="7889902" cy="2370455"/>
          </a:xfrm>
          <a:prstGeom prst="rect">
            <a:avLst/>
          </a:prstGeom>
          <a:gradFill flip="none"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2700000" scaled="1"/>
            <a:tileRect/>
          </a:gradFill>
        </p:spPr>
        <p:style>
          <a:lnRef idx="1">
            <a:schemeClr val="accent3"/>
          </a:lnRef>
          <a:fillRef idx="2">
            <a:schemeClr val="accent3"/>
          </a:fillRef>
          <a:effectRef idx="1">
            <a:schemeClr val="accent3"/>
          </a:effectRef>
          <a:fontRef idx="minor">
            <a:schemeClr val="dk1"/>
          </a:fontRef>
        </p:style>
        <p:txBody>
          <a:bodyPr wrap="square" lIns="144000" tIns="216000" rIns="144000" bIns="216000">
            <a:spAutoFit/>
          </a:bodyPr>
          <a:lstStyle/>
          <a:p>
            <a:pPr algn="l" eaLnBrk="1" latinLnBrk="0" hangingPunct="1">
              <a:spcBef>
                <a:spcPts val="0"/>
              </a:spcBef>
            </a:pPr>
            <a:r>
              <a:rPr kumimoji="1"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while </a:t>
            </a: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(p!=NULL)	</a:t>
            </a:r>
            <a:r>
              <a:rPr kumimoji="1" lang="en-US" altLang="zh-CN" sz="1800" dirty="0">
                <a:solidFill>
                  <a:srgbClr val="0070C0"/>
                </a:solidFill>
                <a:latin typeface="Consolas" panose="020B0609020204030204" pitchFamily="49" charset="0"/>
                <a:ea typeface="仿宋" panose="02010609060101010101" pitchFamily="49" charset="-122"/>
                <a:cs typeface="Consolas" panose="020B0609020204030204" pitchFamily="49" charset="0"/>
              </a:rPr>
              <a:t>//</a:t>
            </a:r>
            <a:r>
              <a:rPr kumimoji="1" lang="zh-CN" altLang="en-US" sz="1800" dirty="0">
                <a:solidFill>
                  <a:srgbClr val="0070C0"/>
                </a:solidFill>
                <a:latin typeface="Consolas" panose="020B0609020204030204" pitchFamily="49" charset="0"/>
                <a:ea typeface="仿宋" panose="02010609060101010101" pitchFamily="49" charset="-122"/>
                <a:cs typeface="Consolas" panose="020B0609020204030204" pitchFamily="49" charset="0"/>
              </a:rPr>
              <a:t>扫描单链表</a:t>
            </a:r>
            <a:r>
              <a:rPr kumimoji="1" lang="en-US" altLang="zh-CN" sz="1800" dirty="0">
                <a:solidFill>
                  <a:srgbClr val="0070C0"/>
                </a:solidFill>
                <a:latin typeface="Consolas" panose="020B0609020204030204" pitchFamily="49" charset="0"/>
                <a:ea typeface="仿宋" panose="02010609060101010101" pitchFamily="49" charset="-122"/>
                <a:cs typeface="Consolas" panose="020B0609020204030204" pitchFamily="49" charset="0"/>
              </a:rPr>
              <a:t>L</a:t>
            </a:r>
            <a:endParaRPr kumimoji="1" lang="en-US" altLang="zh-CN" sz="1800" dirty="0">
              <a:solidFill>
                <a:srgbClr val="0070C0"/>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spcBef>
                <a:spcPts val="0"/>
              </a:spcBef>
            </a:pPr>
            <a:r>
              <a:rPr kumimoji="1"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  </a:t>
            </a:r>
            <a:r>
              <a:rPr kumimoji="1" lang="en-US" altLang="zh-CN" sz="1800">
                <a:solidFill>
                  <a:srgbClr val="C00000"/>
                </a:solidFill>
                <a:latin typeface="Consolas" panose="020B0609020204030204" pitchFamily="49" charset="0"/>
                <a:ea typeface="仿宋" panose="02010609060101010101" pitchFamily="49" charset="-122"/>
                <a:cs typeface="Consolas" panose="020B0609020204030204" pitchFamily="49" charset="0"/>
              </a:rPr>
              <a:t>free(pre</a:t>
            </a:r>
            <a:r>
              <a:rPr kumimoji="1" lang="en-US" altLang="zh-CN" sz="1800" dirty="0">
                <a:solidFill>
                  <a:srgbClr val="C00000"/>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a:solidFill>
                  <a:srgbClr val="0070C0"/>
                </a:solidFill>
                <a:latin typeface="Consolas" panose="020B0609020204030204" pitchFamily="49" charset="0"/>
                <a:ea typeface="仿宋" panose="02010609060101010101" pitchFamily="49" charset="-122"/>
                <a:cs typeface="Consolas" panose="020B0609020204030204" pitchFamily="49" charset="0"/>
              </a:rPr>
              <a:t>//</a:t>
            </a:r>
            <a:r>
              <a:rPr kumimoji="1" lang="zh-CN" altLang="en-US" sz="1800">
                <a:solidFill>
                  <a:srgbClr val="0070C0"/>
                </a:solidFill>
                <a:latin typeface="Consolas" panose="020B0609020204030204" pitchFamily="49" charset="0"/>
                <a:ea typeface="仿宋" panose="02010609060101010101" pitchFamily="49" charset="-122"/>
                <a:cs typeface="Consolas" panose="020B0609020204030204" pitchFamily="49" charset="0"/>
              </a:rPr>
              <a:t>释放</a:t>
            </a:r>
            <a:r>
              <a:rPr kumimoji="1" lang="en-US" altLang="zh-CN" sz="1800">
                <a:solidFill>
                  <a:srgbClr val="0070C0"/>
                </a:solidFill>
                <a:latin typeface="Consolas" panose="020B0609020204030204" pitchFamily="49" charset="0"/>
                <a:ea typeface="仿宋" panose="02010609060101010101" pitchFamily="49" charset="-122"/>
                <a:cs typeface="Consolas" panose="020B0609020204030204" pitchFamily="49" charset="0"/>
              </a:rPr>
              <a:t>pre</a:t>
            </a:r>
            <a:r>
              <a:rPr kumimoji="1" lang="zh-CN" altLang="en-US" sz="1800">
                <a:solidFill>
                  <a:srgbClr val="0070C0"/>
                </a:solidFill>
                <a:latin typeface="Consolas" panose="020B0609020204030204" pitchFamily="49" charset="0"/>
                <a:ea typeface="仿宋" panose="02010609060101010101" pitchFamily="49" charset="-122"/>
                <a:cs typeface="Consolas" panose="020B0609020204030204" pitchFamily="49" charset="0"/>
              </a:rPr>
              <a:t>结点</a:t>
            </a:r>
            <a:endParaRPr kumimoji="1" lang="zh-CN" altLang="en-US" sz="1800" dirty="0">
              <a:solidFill>
                <a:srgbClr val="0070C0"/>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spcBef>
                <a:spcPts val="0"/>
              </a:spcBef>
            </a:pPr>
            <a:r>
              <a:rPr kumimoji="1"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pre=p</a:t>
            </a: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dirty="0">
                <a:solidFill>
                  <a:srgbClr val="0070C0"/>
                </a:solidFill>
                <a:latin typeface="Consolas" panose="020B0609020204030204" pitchFamily="49" charset="0"/>
                <a:ea typeface="仿宋" panose="02010609060101010101" pitchFamily="49" charset="-122"/>
                <a:cs typeface="Consolas" panose="020B0609020204030204" pitchFamily="49" charset="0"/>
              </a:rPr>
              <a:t>//pre</a:t>
            </a:r>
            <a:r>
              <a:rPr kumimoji="1" lang="zh-CN" altLang="en-US" sz="1800" dirty="0">
                <a:solidFill>
                  <a:srgbClr val="0070C0"/>
                </a:solidFill>
                <a:latin typeface="Consolas" panose="020B0609020204030204" pitchFamily="49" charset="0"/>
                <a:ea typeface="仿宋" panose="02010609060101010101" pitchFamily="49" charset="-122"/>
                <a:cs typeface="Consolas" panose="020B0609020204030204" pitchFamily="49" charset="0"/>
              </a:rPr>
              <a:t>、</a:t>
            </a:r>
            <a:r>
              <a:rPr kumimoji="1" lang="en-US" altLang="zh-CN" sz="1800" dirty="0">
                <a:solidFill>
                  <a:srgbClr val="0070C0"/>
                </a:solidFill>
                <a:latin typeface="Consolas" panose="020B0609020204030204" pitchFamily="49" charset="0"/>
                <a:ea typeface="仿宋" panose="02010609060101010101" pitchFamily="49" charset="-122"/>
                <a:cs typeface="Consolas" panose="020B0609020204030204" pitchFamily="49" charset="0"/>
              </a:rPr>
              <a:t>p</a:t>
            </a:r>
            <a:r>
              <a:rPr kumimoji="1" lang="zh-CN" altLang="en-US" sz="1800" dirty="0">
                <a:solidFill>
                  <a:srgbClr val="0070C0"/>
                </a:solidFill>
                <a:latin typeface="Consolas" panose="020B0609020204030204" pitchFamily="49" charset="0"/>
                <a:ea typeface="仿宋" panose="02010609060101010101" pitchFamily="49" charset="-122"/>
                <a:cs typeface="Consolas" panose="020B0609020204030204" pitchFamily="49" charset="0"/>
              </a:rPr>
              <a:t>同步后移</a:t>
            </a:r>
            <a:r>
              <a:rPr kumimoji="1" lang="zh-CN" altLang="en-US" sz="1800">
                <a:solidFill>
                  <a:srgbClr val="0070C0"/>
                </a:solidFill>
                <a:latin typeface="Consolas" panose="020B0609020204030204" pitchFamily="49" charset="0"/>
                <a:ea typeface="仿宋" panose="02010609060101010101" pitchFamily="49" charset="-122"/>
                <a:cs typeface="Consolas" panose="020B0609020204030204" pitchFamily="49" charset="0"/>
              </a:rPr>
              <a:t>一个结点</a:t>
            </a:r>
            <a:endParaRPr kumimoji="1" lang="zh-CN" altLang="en-US" sz="1800" dirty="0">
              <a:solidFill>
                <a:srgbClr val="0070C0"/>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spcBef>
                <a:spcPts val="0"/>
              </a:spcBef>
            </a:pPr>
            <a:r>
              <a:rPr kumimoji="1"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p=pre-</a:t>
            </a: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&gt;next;</a:t>
            </a:r>
            <a:endPar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spcBef>
                <a:spcPts val="0"/>
              </a:spcBef>
            </a:pPr>
            <a:r>
              <a:rPr kumimoji="1"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spcBef>
                <a:spcPts val="0"/>
              </a:spcBef>
            </a:pPr>
            <a:r>
              <a:rPr kumimoji="1"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a:solidFill>
                  <a:srgbClr val="C00000"/>
                </a:solidFill>
                <a:latin typeface="Consolas" panose="020B0609020204030204" pitchFamily="49" charset="0"/>
                <a:ea typeface="仿宋" panose="02010609060101010101" pitchFamily="49" charset="-122"/>
                <a:cs typeface="Consolas" panose="020B0609020204030204" pitchFamily="49" charset="0"/>
              </a:rPr>
              <a:t>free(pre</a:t>
            </a:r>
            <a:r>
              <a:rPr kumimoji="1" lang="en-US" altLang="zh-CN" sz="1800" dirty="0">
                <a:solidFill>
                  <a:srgbClr val="C00000"/>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dirty="0">
                <a:solidFill>
                  <a:srgbClr val="0070C0"/>
                </a:solidFill>
                <a:latin typeface="Consolas" panose="020B0609020204030204" pitchFamily="49" charset="0"/>
                <a:ea typeface="仿宋" panose="02010609060101010101" pitchFamily="49" charset="-122"/>
                <a:cs typeface="Consolas" panose="020B0609020204030204" pitchFamily="49" charset="0"/>
              </a:rPr>
              <a:t>//</a:t>
            </a:r>
            <a:r>
              <a:rPr kumimoji="1" lang="zh-CN" altLang="en-US" sz="1800" dirty="0">
                <a:solidFill>
                  <a:srgbClr val="0070C0"/>
                </a:solidFill>
                <a:latin typeface="Consolas" panose="020B0609020204030204" pitchFamily="49" charset="0"/>
                <a:ea typeface="仿宋" panose="02010609060101010101" pitchFamily="49" charset="-122"/>
                <a:cs typeface="Consolas" panose="020B0609020204030204" pitchFamily="49" charset="0"/>
              </a:rPr>
              <a:t>循环</a:t>
            </a:r>
            <a:r>
              <a:rPr kumimoji="1" lang="zh-CN" altLang="en-US" sz="1800">
                <a:solidFill>
                  <a:srgbClr val="0070C0"/>
                </a:solidFill>
                <a:latin typeface="Consolas" panose="020B0609020204030204" pitchFamily="49" charset="0"/>
                <a:ea typeface="仿宋" panose="02010609060101010101" pitchFamily="49" charset="-122"/>
                <a:cs typeface="Consolas" panose="020B0609020204030204" pitchFamily="49" charset="0"/>
              </a:rPr>
              <a:t>结束时，</a:t>
            </a:r>
            <a:r>
              <a:rPr kumimoji="1" lang="en-US" altLang="zh-CN" sz="1800">
                <a:solidFill>
                  <a:srgbClr val="0070C0"/>
                </a:solidFill>
                <a:latin typeface="Consolas" panose="020B0609020204030204" pitchFamily="49" charset="0"/>
                <a:ea typeface="仿宋" panose="02010609060101010101" pitchFamily="49" charset="-122"/>
                <a:cs typeface="Consolas" panose="020B0609020204030204" pitchFamily="49" charset="0"/>
              </a:rPr>
              <a:t>p</a:t>
            </a:r>
            <a:r>
              <a:rPr kumimoji="1" lang="zh-CN" altLang="en-US" sz="1800">
                <a:solidFill>
                  <a:srgbClr val="0070C0"/>
                </a:solidFill>
                <a:latin typeface="Consolas" panose="020B0609020204030204" pitchFamily="49" charset="0"/>
                <a:ea typeface="仿宋" panose="02010609060101010101" pitchFamily="49" charset="-122"/>
                <a:cs typeface="Consolas" panose="020B0609020204030204" pitchFamily="49" charset="0"/>
              </a:rPr>
              <a:t>为</a:t>
            </a:r>
            <a:r>
              <a:rPr kumimoji="1" lang="en-US" altLang="zh-CN" sz="1800">
                <a:solidFill>
                  <a:srgbClr val="0070C0"/>
                </a:solidFill>
                <a:latin typeface="Consolas" panose="020B0609020204030204" pitchFamily="49" charset="0"/>
                <a:ea typeface="仿宋" panose="02010609060101010101" pitchFamily="49" charset="-122"/>
                <a:cs typeface="Consolas" panose="020B0609020204030204" pitchFamily="49" charset="0"/>
              </a:rPr>
              <a:t>NULL</a:t>
            </a:r>
            <a:r>
              <a:rPr kumimoji="1" lang="zh-CN" altLang="en-US" sz="1800">
                <a:solidFill>
                  <a:srgbClr val="0070C0"/>
                </a:solidFill>
                <a:latin typeface="Consolas" panose="020B0609020204030204" pitchFamily="49" charset="0"/>
                <a:ea typeface="仿宋" panose="02010609060101010101" pitchFamily="49" charset="-122"/>
                <a:cs typeface="Consolas" panose="020B0609020204030204" pitchFamily="49" charset="0"/>
              </a:rPr>
              <a:t>，</a:t>
            </a:r>
            <a:r>
              <a:rPr kumimoji="1" lang="en-US" altLang="zh-CN" sz="1800">
                <a:solidFill>
                  <a:srgbClr val="0070C0"/>
                </a:solidFill>
                <a:latin typeface="Consolas" panose="020B0609020204030204" pitchFamily="49" charset="0"/>
                <a:ea typeface="仿宋" panose="02010609060101010101" pitchFamily="49" charset="-122"/>
                <a:cs typeface="Consolas" panose="020B0609020204030204" pitchFamily="49" charset="0"/>
              </a:rPr>
              <a:t>pre</a:t>
            </a:r>
            <a:r>
              <a:rPr kumimoji="1" lang="zh-CN" altLang="en-US" sz="1800">
                <a:solidFill>
                  <a:srgbClr val="0070C0"/>
                </a:solidFill>
                <a:latin typeface="Consolas" panose="020B0609020204030204" pitchFamily="49" charset="0"/>
                <a:ea typeface="仿宋" panose="02010609060101010101" pitchFamily="49" charset="-122"/>
                <a:cs typeface="Consolas" panose="020B0609020204030204" pitchFamily="49" charset="0"/>
              </a:rPr>
              <a:t>指向尾结点，释放</a:t>
            </a:r>
            <a:r>
              <a:rPr kumimoji="1" lang="zh-CN" altLang="en-US" sz="1800" dirty="0">
                <a:solidFill>
                  <a:srgbClr val="0070C0"/>
                </a:solidFill>
                <a:latin typeface="Consolas" panose="020B0609020204030204" pitchFamily="49" charset="0"/>
                <a:ea typeface="仿宋" panose="02010609060101010101" pitchFamily="49" charset="-122"/>
                <a:cs typeface="Consolas" panose="020B0609020204030204" pitchFamily="49" charset="0"/>
              </a:rPr>
              <a:t>它</a:t>
            </a:r>
            <a:endParaRPr kumimoji="1" lang="zh-CN" altLang="en-US" sz="1800" dirty="0">
              <a:solidFill>
                <a:srgbClr val="0070C0"/>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spcBef>
                <a:spcPts val="0"/>
              </a:spcBef>
            </a:pP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grpSp>
        <p:nvGrpSpPr>
          <p:cNvPr id="24" name="组合 23"/>
          <p:cNvGrpSpPr/>
          <p:nvPr/>
        </p:nvGrpSpPr>
        <p:grpSpPr>
          <a:xfrm>
            <a:off x="290542" y="3205164"/>
            <a:ext cx="8639176" cy="1938348"/>
            <a:chOff x="290542" y="4143380"/>
            <a:chExt cx="8639176" cy="1938348"/>
          </a:xfrm>
        </p:grpSpPr>
        <p:sp>
          <p:nvSpPr>
            <p:cNvPr id="40028" name="Text Box 92"/>
            <p:cNvSpPr txBox="1">
              <a:spLocks noChangeArrowheads="1"/>
            </p:cNvSpPr>
            <p:nvPr/>
          </p:nvSpPr>
          <p:spPr bwMode="auto">
            <a:xfrm>
              <a:off x="290542" y="5078417"/>
              <a:ext cx="1512888" cy="366712"/>
            </a:xfrm>
            <a:prstGeom prst="rect">
              <a:avLst/>
            </a:prstGeom>
            <a:noFill/>
            <a:ln w="9525">
              <a:noFill/>
              <a:miter lim="800000"/>
            </a:ln>
            <a:effectLst/>
          </p:spPr>
          <p:txBody>
            <a:bodyPr>
              <a:spAutoFit/>
            </a:bodyPr>
            <a:lstStyle/>
            <a:p>
              <a:pPr algn="l">
                <a:spcBef>
                  <a:spcPct val="50000"/>
                </a:spcBef>
              </a:pPr>
              <a:r>
                <a:rPr lang="zh-CN" altLang="en-US" sz="1800">
                  <a:latin typeface="Consolas" panose="020B0609020204030204" pitchFamily="49" charset="0"/>
                  <a:ea typeface="仿宋" panose="02010609060101010101" pitchFamily="49" charset="-122"/>
                  <a:cs typeface="Consolas" panose="020B0609020204030204" pitchFamily="49" charset="0"/>
                </a:rPr>
                <a:t>循环结束时</a:t>
              </a:r>
              <a:endParaRPr lang="zh-CN" altLang="en-US" sz="1800">
                <a:latin typeface="Consolas" panose="020B0609020204030204" pitchFamily="49" charset="0"/>
                <a:ea typeface="仿宋" panose="02010609060101010101" pitchFamily="49" charset="-122"/>
                <a:cs typeface="Consolas" panose="020B0609020204030204" pitchFamily="49" charset="0"/>
              </a:endParaRPr>
            </a:p>
          </p:txBody>
        </p:sp>
        <p:sp>
          <p:nvSpPr>
            <p:cNvPr id="40048" name="Rectangle 112"/>
            <p:cNvSpPr>
              <a:spLocks noChangeArrowheads="1"/>
            </p:cNvSpPr>
            <p:nvPr/>
          </p:nvSpPr>
          <p:spPr bwMode="auto">
            <a:xfrm>
              <a:off x="2233642" y="5065730"/>
              <a:ext cx="360363" cy="360362"/>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1800" b="0">
                <a:solidFill>
                  <a:schemeClr val="tx1"/>
                </a:solidFill>
                <a:latin typeface="Consolas" panose="020B0609020204030204" pitchFamily="49" charset="0"/>
                <a:ea typeface="仿宋" panose="02010609060101010101" pitchFamily="49" charset="-122"/>
                <a:cs typeface="Consolas" panose="020B0609020204030204" pitchFamily="49" charset="0"/>
              </a:endParaRPr>
            </a:p>
          </p:txBody>
        </p:sp>
        <p:sp>
          <p:nvSpPr>
            <p:cNvPr id="40049" name="Rectangle 113"/>
            <p:cNvSpPr>
              <a:spLocks noChangeArrowheads="1"/>
            </p:cNvSpPr>
            <p:nvPr/>
          </p:nvSpPr>
          <p:spPr bwMode="auto">
            <a:xfrm>
              <a:off x="2594005" y="5065730"/>
              <a:ext cx="360362" cy="360362"/>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1800">
                <a:solidFill>
                  <a:schemeClr val="tx1"/>
                </a:solidFill>
                <a:latin typeface="Consolas" panose="020B0609020204030204" pitchFamily="49" charset="0"/>
                <a:ea typeface="仿宋" panose="02010609060101010101" pitchFamily="49" charset="-122"/>
                <a:cs typeface="Consolas" panose="020B0609020204030204" pitchFamily="49" charset="0"/>
              </a:endParaRPr>
            </a:p>
          </p:txBody>
        </p:sp>
        <p:sp>
          <p:nvSpPr>
            <p:cNvPr id="40050" name="Line 114"/>
            <p:cNvSpPr>
              <a:spLocks noChangeShapeType="1"/>
            </p:cNvSpPr>
            <p:nvPr/>
          </p:nvSpPr>
          <p:spPr bwMode="auto">
            <a:xfrm>
              <a:off x="1885980" y="5245117"/>
              <a:ext cx="360362" cy="0"/>
            </a:xfrm>
            <a:prstGeom prst="line">
              <a:avLst/>
            </a:prstGeom>
            <a:noFill/>
            <a:ln w="28575">
              <a:solidFill>
                <a:srgbClr val="FF00FF"/>
              </a:solidFill>
              <a:miter lim="800000"/>
              <a:tailEnd type="stealth" w="med" len="med"/>
            </a:ln>
            <a:effectLst/>
          </p:spPr>
          <p:txBody>
            <a:bodyPr wrap="none"/>
            <a:lstStyle/>
            <a:p>
              <a:endParaRPr lang="zh-CN" altLang="en-US">
                <a:latin typeface="Consolas" panose="020B0609020204030204" pitchFamily="49" charset="0"/>
                <a:ea typeface="仿宋" panose="02010609060101010101" pitchFamily="49" charset="-122"/>
                <a:cs typeface="Consolas" panose="020B0609020204030204" pitchFamily="49" charset="0"/>
              </a:endParaRPr>
            </a:p>
          </p:txBody>
        </p:sp>
        <p:sp>
          <p:nvSpPr>
            <p:cNvPr id="40051" name="Text Box 115"/>
            <p:cNvSpPr txBox="1">
              <a:spLocks noChangeArrowheads="1"/>
            </p:cNvSpPr>
            <p:nvPr/>
          </p:nvSpPr>
          <p:spPr bwMode="auto">
            <a:xfrm>
              <a:off x="1606580" y="5065730"/>
              <a:ext cx="268287" cy="366712"/>
            </a:xfrm>
            <a:prstGeom prst="rect">
              <a:avLst/>
            </a:prstGeom>
            <a:noFill/>
            <a:ln w="9525">
              <a:noFill/>
              <a:miter lim="800000"/>
            </a:ln>
            <a:effectLst/>
          </p:spPr>
          <p:txBody>
            <a:bodyPr>
              <a:spAutoFit/>
            </a:bodyPr>
            <a:lstStyle/>
            <a:p>
              <a:pPr algn="l">
                <a:spcBef>
                  <a:spcPct val="50000"/>
                </a:spcBef>
              </a:pPr>
              <a:r>
                <a:rPr lang="en-US" altLang="zh-CN" sz="1800" dirty="0">
                  <a:latin typeface="Consolas" panose="020B0609020204030204" pitchFamily="49" charset="0"/>
                  <a:ea typeface="仿宋" panose="02010609060101010101" pitchFamily="49" charset="-122"/>
                  <a:cs typeface="Consolas" panose="020B0609020204030204" pitchFamily="49" charset="0"/>
                </a:rPr>
                <a:t>L</a:t>
              </a:r>
              <a:endParaRPr lang="en-US" altLang="zh-CN" sz="1800" dirty="0">
                <a:latin typeface="Consolas" panose="020B0609020204030204" pitchFamily="49" charset="0"/>
                <a:ea typeface="仿宋" panose="02010609060101010101" pitchFamily="49" charset="-122"/>
                <a:cs typeface="Consolas" panose="020B0609020204030204" pitchFamily="49" charset="0"/>
              </a:endParaRPr>
            </a:p>
          </p:txBody>
        </p:sp>
        <p:sp>
          <p:nvSpPr>
            <p:cNvPr id="40052" name="Rectangle 116"/>
            <p:cNvSpPr>
              <a:spLocks noChangeArrowheads="1"/>
            </p:cNvSpPr>
            <p:nvPr/>
          </p:nvSpPr>
          <p:spPr bwMode="auto">
            <a:xfrm>
              <a:off x="3313142" y="5065730"/>
              <a:ext cx="3603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solidFill>
                  <a:schemeClr val="tx1"/>
                </a:solidFill>
                <a:latin typeface="Consolas" panose="020B0609020204030204" pitchFamily="49" charset="0"/>
                <a:ea typeface="仿宋" panose="02010609060101010101" pitchFamily="49" charset="-122"/>
                <a:cs typeface="Consolas" panose="020B0609020204030204" pitchFamily="49" charset="0"/>
              </a:endParaRPr>
            </a:p>
          </p:txBody>
        </p:sp>
        <p:sp>
          <p:nvSpPr>
            <p:cNvPr id="40053" name="Rectangle 117"/>
            <p:cNvSpPr>
              <a:spLocks noChangeArrowheads="1"/>
            </p:cNvSpPr>
            <p:nvPr/>
          </p:nvSpPr>
          <p:spPr bwMode="auto">
            <a:xfrm>
              <a:off x="3673505" y="5065730"/>
              <a:ext cx="360362"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chemeClr val="tx1"/>
                </a:solidFill>
                <a:latin typeface="Consolas" panose="020B0609020204030204" pitchFamily="49" charset="0"/>
                <a:ea typeface="仿宋" panose="02010609060101010101" pitchFamily="49" charset="-122"/>
                <a:cs typeface="Consolas" panose="020B0609020204030204" pitchFamily="49" charset="0"/>
              </a:endParaRPr>
            </a:p>
          </p:txBody>
        </p:sp>
        <p:sp>
          <p:nvSpPr>
            <p:cNvPr id="40054" name="Freeform 118"/>
            <p:cNvSpPr/>
            <p:nvPr/>
          </p:nvSpPr>
          <p:spPr bwMode="auto">
            <a:xfrm>
              <a:off x="2773392" y="5243530"/>
              <a:ext cx="552450" cy="3175"/>
            </a:xfrm>
            <a:custGeom>
              <a:avLst/>
              <a:gdLst/>
              <a:ahLst/>
              <a:cxnLst>
                <a:cxn ang="0">
                  <a:pos x="0" y="0"/>
                </a:cxn>
                <a:cxn ang="0">
                  <a:pos x="348" y="2"/>
                </a:cxn>
              </a:cxnLst>
              <a:rect l="0" t="0" r="r" b="b"/>
              <a:pathLst>
                <a:path w="348" h="2">
                  <a:moveTo>
                    <a:pt x="0" y="0"/>
                  </a:moveTo>
                  <a:lnTo>
                    <a:pt x="348"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latin typeface="Consolas" panose="020B0609020204030204" pitchFamily="49" charset="0"/>
                <a:ea typeface="仿宋" panose="02010609060101010101" pitchFamily="49" charset="-122"/>
                <a:cs typeface="Consolas" panose="020B0609020204030204" pitchFamily="49" charset="0"/>
              </a:endParaRPr>
            </a:p>
          </p:txBody>
        </p:sp>
        <p:sp>
          <p:nvSpPr>
            <p:cNvPr id="40055" name="Rectangle 119"/>
            <p:cNvSpPr>
              <a:spLocks noChangeArrowheads="1"/>
            </p:cNvSpPr>
            <p:nvPr/>
          </p:nvSpPr>
          <p:spPr bwMode="auto">
            <a:xfrm>
              <a:off x="5834092" y="5065730"/>
              <a:ext cx="3603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solidFill>
                  <a:schemeClr val="tx1"/>
                </a:solidFill>
                <a:latin typeface="Consolas" panose="020B0609020204030204" pitchFamily="49" charset="0"/>
                <a:ea typeface="仿宋" panose="02010609060101010101" pitchFamily="49" charset="-122"/>
                <a:cs typeface="Consolas" panose="020B0609020204030204" pitchFamily="49" charset="0"/>
              </a:endParaRPr>
            </a:p>
          </p:txBody>
        </p:sp>
        <p:sp>
          <p:nvSpPr>
            <p:cNvPr id="40056" name="Rectangle 120"/>
            <p:cNvSpPr>
              <a:spLocks noChangeArrowheads="1"/>
            </p:cNvSpPr>
            <p:nvPr/>
          </p:nvSpPr>
          <p:spPr bwMode="auto">
            <a:xfrm>
              <a:off x="6194455" y="5065730"/>
              <a:ext cx="360362"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chemeClr val="tx1"/>
                </a:solidFill>
                <a:latin typeface="Consolas" panose="020B0609020204030204" pitchFamily="49" charset="0"/>
                <a:ea typeface="仿宋" panose="02010609060101010101" pitchFamily="49" charset="-122"/>
                <a:cs typeface="Consolas" panose="020B0609020204030204" pitchFamily="49" charset="0"/>
              </a:endParaRPr>
            </a:p>
          </p:txBody>
        </p:sp>
        <p:sp>
          <p:nvSpPr>
            <p:cNvPr id="40057" name="Line 121"/>
            <p:cNvSpPr>
              <a:spLocks noChangeShapeType="1"/>
            </p:cNvSpPr>
            <p:nvPr/>
          </p:nvSpPr>
          <p:spPr bwMode="auto">
            <a:xfrm>
              <a:off x="5486430" y="5245117"/>
              <a:ext cx="360362" cy="0"/>
            </a:xfrm>
            <a:prstGeom prst="line">
              <a:avLst/>
            </a:prstGeom>
            <a:noFill/>
            <a:ln w="9525">
              <a:solidFill>
                <a:schemeClr val="tx1"/>
              </a:solidFill>
              <a:miter lim="800000"/>
              <a:tailEnd type="stealth" w="med" len="med"/>
            </a:ln>
            <a:effectLst/>
          </p:spPr>
          <p:txBody>
            <a:bodyPr wrap="none"/>
            <a:lstStyle/>
            <a:p>
              <a:endParaRPr lang="zh-CN" altLang="en-US">
                <a:latin typeface="Consolas" panose="020B0609020204030204" pitchFamily="49" charset="0"/>
                <a:ea typeface="仿宋" panose="02010609060101010101" pitchFamily="49" charset="-122"/>
                <a:cs typeface="Consolas" panose="020B0609020204030204" pitchFamily="49" charset="0"/>
              </a:endParaRPr>
            </a:p>
          </p:txBody>
        </p:sp>
        <p:sp>
          <p:nvSpPr>
            <p:cNvPr id="40058" name="Rectangle 122"/>
            <p:cNvSpPr>
              <a:spLocks noChangeArrowheads="1"/>
            </p:cNvSpPr>
            <p:nvPr/>
          </p:nvSpPr>
          <p:spPr bwMode="auto">
            <a:xfrm>
              <a:off x="6842155" y="5065730"/>
              <a:ext cx="360362"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solidFill>
                  <a:schemeClr val="tx1"/>
                </a:solidFill>
                <a:latin typeface="Consolas" panose="020B0609020204030204" pitchFamily="49" charset="0"/>
                <a:ea typeface="仿宋" panose="02010609060101010101" pitchFamily="49" charset="-122"/>
                <a:cs typeface="Consolas" panose="020B0609020204030204" pitchFamily="49" charset="0"/>
              </a:endParaRPr>
            </a:p>
          </p:txBody>
        </p:sp>
        <p:sp>
          <p:nvSpPr>
            <p:cNvPr id="40059" name="Rectangle 123"/>
            <p:cNvSpPr>
              <a:spLocks noChangeArrowheads="1"/>
            </p:cNvSpPr>
            <p:nvPr/>
          </p:nvSpPr>
          <p:spPr bwMode="auto">
            <a:xfrm>
              <a:off x="7202517" y="5065730"/>
              <a:ext cx="3603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40060" name="Freeform 124"/>
            <p:cNvSpPr/>
            <p:nvPr/>
          </p:nvSpPr>
          <p:spPr bwMode="auto">
            <a:xfrm>
              <a:off x="6367492" y="5243530"/>
              <a:ext cx="487363" cy="3175"/>
            </a:xfrm>
            <a:custGeom>
              <a:avLst/>
              <a:gdLst/>
              <a:ahLst/>
              <a:cxnLst>
                <a:cxn ang="0">
                  <a:pos x="0" y="0"/>
                </a:cxn>
                <a:cxn ang="0">
                  <a:pos x="307" y="2"/>
                </a:cxn>
              </a:cxnLst>
              <a:rect l="0" t="0" r="r" b="b"/>
              <a:pathLst>
                <a:path w="307" h="2">
                  <a:moveTo>
                    <a:pt x="0" y="0"/>
                  </a:moveTo>
                  <a:lnTo>
                    <a:pt x="307"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latin typeface="Consolas" panose="020B0609020204030204" pitchFamily="49" charset="0"/>
                <a:ea typeface="仿宋" panose="02010609060101010101" pitchFamily="49" charset="-122"/>
                <a:cs typeface="Consolas" panose="020B0609020204030204" pitchFamily="49" charset="0"/>
              </a:endParaRPr>
            </a:p>
          </p:txBody>
        </p:sp>
        <p:sp>
          <p:nvSpPr>
            <p:cNvPr id="40061" name="Freeform 125"/>
            <p:cNvSpPr/>
            <p:nvPr/>
          </p:nvSpPr>
          <p:spPr bwMode="auto">
            <a:xfrm>
              <a:off x="3841780" y="5241942"/>
              <a:ext cx="552450" cy="3175"/>
            </a:xfrm>
            <a:custGeom>
              <a:avLst/>
              <a:gdLst/>
              <a:ahLst/>
              <a:cxnLst>
                <a:cxn ang="0">
                  <a:pos x="0" y="0"/>
                </a:cxn>
                <a:cxn ang="0">
                  <a:pos x="348" y="2"/>
                </a:cxn>
              </a:cxnLst>
              <a:rect l="0" t="0" r="r" b="b"/>
              <a:pathLst>
                <a:path w="348" h="2">
                  <a:moveTo>
                    <a:pt x="0" y="0"/>
                  </a:moveTo>
                  <a:lnTo>
                    <a:pt x="348"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latin typeface="Consolas" panose="020B0609020204030204" pitchFamily="49" charset="0"/>
                <a:ea typeface="仿宋" panose="02010609060101010101" pitchFamily="49" charset="-122"/>
                <a:cs typeface="Consolas" panose="020B0609020204030204" pitchFamily="49" charset="0"/>
              </a:endParaRPr>
            </a:p>
          </p:txBody>
        </p:sp>
        <p:sp>
          <p:nvSpPr>
            <p:cNvPr id="40062" name="Text Box 126"/>
            <p:cNvSpPr txBox="1">
              <a:spLocks noChangeArrowheads="1"/>
            </p:cNvSpPr>
            <p:nvPr/>
          </p:nvSpPr>
          <p:spPr bwMode="auto">
            <a:xfrm>
              <a:off x="6731020" y="5715016"/>
              <a:ext cx="627062" cy="366712"/>
            </a:xfrm>
            <a:prstGeom prst="rect">
              <a:avLst/>
            </a:prstGeom>
            <a:noFill/>
            <a:ln w="9525">
              <a:noFill/>
              <a:miter lim="800000"/>
            </a:ln>
            <a:effectLst/>
          </p:spPr>
          <p:txBody>
            <a:bodyPr>
              <a:spAutoFit/>
            </a:bodyPr>
            <a:lstStyle/>
            <a:p>
              <a:pPr algn="l">
                <a:spcBef>
                  <a:spcPct val="50000"/>
                </a:spcBef>
              </a:pPr>
              <a:r>
                <a:rPr lang="en-US" altLang="zh-CN" sz="1800" dirty="0">
                  <a:latin typeface="Consolas" panose="020B0609020204030204" pitchFamily="49" charset="0"/>
                  <a:ea typeface="仿宋" panose="02010609060101010101" pitchFamily="49" charset="-122"/>
                  <a:cs typeface="Consolas" panose="020B0609020204030204" pitchFamily="49" charset="0"/>
                </a:rPr>
                <a:t>pre</a:t>
              </a:r>
              <a:endParaRPr lang="en-US" altLang="zh-CN" sz="1800" dirty="0">
                <a:latin typeface="Consolas" panose="020B0609020204030204" pitchFamily="49" charset="0"/>
                <a:ea typeface="仿宋" panose="02010609060101010101" pitchFamily="49" charset="-122"/>
                <a:cs typeface="Consolas" panose="020B0609020204030204" pitchFamily="49" charset="0"/>
              </a:endParaRPr>
            </a:p>
          </p:txBody>
        </p:sp>
        <p:sp>
          <p:nvSpPr>
            <p:cNvPr id="40063" name="Line 127"/>
            <p:cNvSpPr>
              <a:spLocks noChangeShapeType="1"/>
            </p:cNvSpPr>
            <p:nvPr/>
          </p:nvSpPr>
          <p:spPr bwMode="auto">
            <a:xfrm flipV="1">
              <a:off x="7110442" y="5426092"/>
              <a:ext cx="0" cy="360363"/>
            </a:xfrm>
            <a:prstGeom prst="line">
              <a:avLst/>
            </a:prstGeom>
            <a:noFill/>
            <a:ln w="28575">
              <a:solidFill>
                <a:srgbClr val="FF00FF"/>
              </a:solidFill>
              <a:miter lim="800000"/>
              <a:tailEnd type="stealth" w="med" len="med"/>
            </a:ln>
            <a:effectLst/>
          </p:spPr>
          <p:txBody>
            <a:bodyPr wrap="none"/>
            <a:lstStyle/>
            <a:p>
              <a:endParaRPr lang="zh-CN" altLang="en-US">
                <a:latin typeface="Consolas" panose="020B0609020204030204" pitchFamily="49" charset="0"/>
                <a:ea typeface="仿宋" panose="02010609060101010101" pitchFamily="49" charset="-122"/>
                <a:cs typeface="Consolas" panose="020B0609020204030204" pitchFamily="49" charset="0"/>
              </a:endParaRPr>
            </a:p>
          </p:txBody>
        </p:sp>
        <p:sp>
          <p:nvSpPr>
            <p:cNvPr id="40064" name="Text Box 128"/>
            <p:cNvSpPr txBox="1">
              <a:spLocks noChangeArrowheads="1"/>
            </p:cNvSpPr>
            <p:nvPr/>
          </p:nvSpPr>
          <p:spPr bwMode="auto">
            <a:xfrm>
              <a:off x="7562880" y="5705494"/>
              <a:ext cx="1366838" cy="366712"/>
            </a:xfrm>
            <a:prstGeom prst="rect">
              <a:avLst/>
            </a:prstGeom>
            <a:noFill/>
            <a:ln w="9525">
              <a:noFill/>
              <a:miter lim="800000"/>
            </a:ln>
            <a:effectLst/>
          </p:spPr>
          <p:txBody>
            <a:bodyPr>
              <a:spAutoFit/>
            </a:bodyPr>
            <a:lstStyle/>
            <a:p>
              <a:pPr algn="l">
                <a:spcBef>
                  <a:spcPct val="50000"/>
                </a:spcBef>
              </a:pPr>
              <a:r>
                <a:rPr lang="en-US" altLang="zh-CN" sz="1800" dirty="0">
                  <a:latin typeface="Consolas" panose="020B0609020204030204" pitchFamily="49" charset="0"/>
                  <a:ea typeface="仿宋" panose="02010609060101010101" pitchFamily="49" charset="-122"/>
                  <a:cs typeface="Consolas" panose="020B0609020204030204" pitchFamily="49" charset="0"/>
                </a:rPr>
                <a:t>p=NULL</a:t>
              </a:r>
              <a:endParaRPr lang="en-US" altLang="zh-CN" sz="1800" dirty="0">
                <a:latin typeface="Consolas" panose="020B0609020204030204" pitchFamily="49" charset="0"/>
                <a:ea typeface="仿宋" panose="02010609060101010101" pitchFamily="49" charset="-122"/>
                <a:cs typeface="Consolas" panose="020B0609020204030204" pitchFamily="49" charset="0"/>
              </a:endParaRPr>
            </a:p>
          </p:txBody>
        </p:sp>
        <p:sp>
          <p:nvSpPr>
            <p:cNvPr id="40066" name="Text Box 130"/>
            <p:cNvSpPr txBox="1">
              <a:spLocks noChangeArrowheads="1"/>
            </p:cNvSpPr>
            <p:nvPr/>
          </p:nvSpPr>
          <p:spPr bwMode="auto">
            <a:xfrm>
              <a:off x="4610130" y="4846655"/>
              <a:ext cx="720725" cy="579437"/>
            </a:xfrm>
            <a:prstGeom prst="rect">
              <a:avLst/>
            </a:prstGeom>
            <a:noFill/>
            <a:ln w="9525">
              <a:noFill/>
              <a:miter lim="800000"/>
            </a:ln>
            <a:effectLst/>
          </p:spPr>
          <p:txBody>
            <a:bodyPr>
              <a:spAutoFit/>
            </a:bodyPr>
            <a:lstStyle/>
            <a:p>
              <a:pPr algn="l">
                <a:spcBef>
                  <a:spcPct val="50000"/>
                </a:spcBef>
              </a:pPr>
              <a:r>
                <a:rPr lang="en-US" altLang="zh-CN" sz="3200" b="0">
                  <a:solidFill>
                    <a:schemeClr val="tx1"/>
                  </a:solidFill>
                  <a:latin typeface="Consolas" panose="020B0609020204030204" pitchFamily="49" charset="0"/>
                  <a:ea typeface="仿宋" panose="02010609060101010101" pitchFamily="49" charset="-122"/>
                  <a:cs typeface="Consolas" panose="020B0609020204030204" pitchFamily="49" charset="0"/>
                </a:rPr>
                <a:t>…</a:t>
              </a:r>
              <a:endParaRPr lang="en-US" altLang="zh-CN" sz="3200" b="0">
                <a:solidFill>
                  <a:schemeClr val="tx1"/>
                </a:solidFill>
                <a:latin typeface="Consolas" panose="020B0609020204030204" pitchFamily="49" charset="0"/>
                <a:ea typeface="仿宋" panose="02010609060101010101" pitchFamily="49" charset="-122"/>
                <a:cs typeface="Consolas" panose="020B0609020204030204" pitchFamily="49" charset="0"/>
              </a:endParaRPr>
            </a:p>
          </p:txBody>
        </p:sp>
        <p:sp>
          <p:nvSpPr>
            <p:cNvPr id="43" name="下箭头 42"/>
            <p:cNvSpPr/>
            <p:nvPr/>
          </p:nvSpPr>
          <p:spPr>
            <a:xfrm>
              <a:off x="3897336" y="4143380"/>
              <a:ext cx="357190" cy="500066"/>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latin typeface="Consolas" panose="020B0609020204030204" pitchFamily="49" charset="0"/>
                <a:ea typeface="仿宋" panose="02010609060101010101" pitchFamily="49" charset="-122"/>
                <a:cs typeface="Consolas" panose="020B0609020204030204" pitchFamily="49"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4006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0067">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0067">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0067">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006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006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 Box 2"/>
          <p:cNvSpPr txBox="1">
            <a:spLocks noChangeArrowheads="1"/>
          </p:cNvSpPr>
          <p:nvPr/>
        </p:nvSpPr>
        <p:spPr bwMode="auto">
          <a:xfrm>
            <a:off x="250825" y="260350"/>
            <a:ext cx="8382000" cy="1077218"/>
          </a:xfrm>
          <a:prstGeom prst="rect">
            <a:avLst/>
          </a:prstGeom>
          <a:noFill/>
          <a:ln w="9525">
            <a:noFill/>
            <a:miter lim="800000"/>
          </a:ln>
          <a:effectLst/>
        </p:spPr>
        <p:txBody>
          <a:bodyPr>
            <a:spAutoFit/>
          </a:bodyPr>
          <a:lstStyle/>
          <a:p>
            <a:pPr algn="just">
              <a:spcBef>
                <a:spcPct val="50000"/>
              </a:spcBef>
            </a:pPr>
            <a:r>
              <a:rPr kumimoji="1" lang="en-US" altLang="zh-CN" sz="2800">
                <a:solidFill>
                  <a:srgbClr val="FF3300"/>
                </a:solidFill>
                <a:latin typeface="Consolas" panose="020B0609020204030204" pitchFamily="49" charset="0"/>
                <a:ea typeface="微软雅黑" panose="020B0503020204020204" pitchFamily="34" charset="-122"/>
                <a:cs typeface="Consolas" panose="020B0609020204030204" pitchFamily="49" charset="0"/>
              </a:rPr>
              <a:t> </a:t>
            </a:r>
            <a:r>
              <a:rPr kumimoji="1" lang="zh-CN" altLang="en-US">
                <a:solidFill>
                  <a:srgbClr val="FF3300"/>
                </a:solidFill>
                <a:latin typeface="Consolas" panose="020B0609020204030204" pitchFamily="49" charset="0"/>
                <a:ea typeface="微软雅黑" panose="020B0503020204020204" pitchFamily="34" charset="-122"/>
                <a:cs typeface="Consolas" panose="020B0609020204030204" pitchFamily="49" charset="0"/>
              </a:rPr>
              <a:t>（</a:t>
            </a:r>
            <a:r>
              <a:rPr kumimoji="1" lang="en-US" altLang="zh-CN" dirty="0">
                <a:solidFill>
                  <a:srgbClr val="FF3300"/>
                </a:solidFill>
                <a:latin typeface="Consolas" panose="020B0609020204030204" pitchFamily="49" charset="0"/>
                <a:ea typeface="微软雅黑" panose="020B0503020204020204" pitchFamily="34" charset="-122"/>
                <a:cs typeface="Consolas" panose="020B0609020204030204" pitchFamily="49" charset="0"/>
              </a:rPr>
              <a:t>3</a:t>
            </a:r>
            <a:r>
              <a:rPr kumimoji="1" lang="zh-CN" altLang="en-US" dirty="0">
                <a:solidFill>
                  <a:srgbClr val="FF3300"/>
                </a:solidFill>
                <a:latin typeface="Consolas" panose="020B0609020204030204" pitchFamily="49" charset="0"/>
                <a:ea typeface="微软雅黑" panose="020B0503020204020204" pitchFamily="34" charset="-122"/>
                <a:cs typeface="Consolas" panose="020B0609020204030204" pitchFamily="49" charset="0"/>
              </a:rPr>
              <a:t>）判线性表是否为空表</a:t>
            </a:r>
            <a:r>
              <a:rPr kumimoji="1" lang="en-US" altLang="zh-CN" dirty="0" err="1">
                <a:solidFill>
                  <a:srgbClr val="FF3300"/>
                </a:solidFill>
                <a:latin typeface="Consolas" panose="020B0609020204030204" pitchFamily="49" charset="0"/>
                <a:ea typeface="微软雅黑" panose="020B0503020204020204" pitchFamily="34" charset="-122"/>
                <a:cs typeface="Consolas" panose="020B0609020204030204" pitchFamily="49" charset="0"/>
              </a:rPr>
              <a:t>ListEmpty</a:t>
            </a:r>
            <a:r>
              <a:rPr kumimoji="1" lang="en-US" altLang="zh-CN" dirty="0">
                <a:solidFill>
                  <a:srgbClr val="FF3300"/>
                </a:solidFill>
                <a:latin typeface="Consolas" panose="020B0609020204030204" pitchFamily="49" charset="0"/>
                <a:ea typeface="微软雅黑" panose="020B0503020204020204" pitchFamily="34" charset="-122"/>
                <a:cs typeface="Consolas" panose="020B0609020204030204" pitchFamily="49" charset="0"/>
              </a:rPr>
              <a:t>(L)</a:t>
            </a:r>
            <a:endParaRPr kumimoji="1" lang="en-US" altLang="zh-CN" dirty="0">
              <a:solidFill>
                <a:srgbClr val="FF3300"/>
              </a:solidFill>
              <a:latin typeface="Consolas" panose="020B0609020204030204" pitchFamily="49" charset="0"/>
              <a:ea typeface="微软雅黑" panose="020B0503020204020204" pitchFamily="34" charset="-122"/>
              <a:cs typeface="Consolas" panose="020B0609020204030204" pitchFamily="49" charset="0"/>
            </a:endParaRPr>
          </a:p>
          <a:p>
            <a:pPr algn="just">
              <a:spcBef>
                <a:spcPct val="50000"/>
              </a:spcBef>
            </a:pPr>
            <a:r>
              <a:rPr kumimoji="1" lang="en-US" altLang="zh-CN">
                <a:solidFill>
                  <a:srgbClr val="FF3300"/>
                </a:solidFill>
                <a:latin typeface="Consolas" panose="020B0609020204030204" pitchFamily="49" charset="0"/>
                <a:ea typeface="楷体" panose="02010609060101010101" pitchFamily="49" charset="-122"/>
                <a:cs typeface="Consolas" panose="020B0609020204030204" pitchFamily="49" charset="0"/>
              </a:rPr>
              <a:t>   </a:t>
            </a:r>
            <a:r>
              <a:rPr kumimoji="1" lang="zh-CN" altLang="en-US" sz="2000">
                <a:latin typeface="Consolas" panose="020B0609020204030204" pitchFamily="49" charset="0"/>
                <a:ea typeface="楷体" panose="02010609060101010101" pitchFamily="49" charset="-122"/>
                <a:cs typeface="Consolas" panose="020B0609020204030204" pitchFamily="49" charset="0"/>
              </a:rPr>
              <a:t>若</a:t>
            </a:r>
            <a:r>
              <a:rPr kumimoji="1" lang="zh-CN" altLang="en-US" sz="2000" dirty="0">
                <a:latin typeface="Consolas" panose="020B0609020204030204" pitchFamily="49" charset="0"/>
                <a:ea typeface="楷体" panose="02010609060101010101" pitchFamily="49" charset="-122"/>
                <a:cs typeface="Consolas" panose="020B0609020204030204" pitchFamily="49" charset="0"/>
              </a:rPr>
              <a:t>单链表</a:t>
            </a:r>
            <a:r>
              <a:rPr kumimoji="1" lang="en-US" altLang="zh-CN" sz="2000" dirty="0">
                <a:latin typeface="Consolas" panose="020B0609020204030204" pitchFamily="49" charset="0"/>
                <a:ea typeface="楷体" panose="02010609060101010101" pitchFamily="49" charset="-122"/>
                <a:cs typeface="Consolas" panose="020B0609020204030204" pitchFamily="49" charset="0"/>
              </a:rPr>
              <a:t>L</a:t>
            </a:r>
            <a:r>
              <a:rPr kumimoji="1" lang="zh-CN" altLang="en-US" sz="2000">
                <a:latin typeface="Consolas" panose="020B0609020204030204" pitchFamily="49" charset="0"/>
                <a:ea typeface="楷体" panose="02010609060101010101" pitchFamily="49" charset="-122"/>
                <a:cs typeface="Consolas" panose="020B0609020204030204" pitchFamily="49" charset="0"/>
              </a:rPr>
              <a:t>没有数据结点，则返回真，否则</a:t>
            </a:r>
            <a:r>
              <a:rPr kumimoji="1" lang="zh-CN" altLang="en-US" sz="2000" dirty="0">
                <a:latin typeface="Consolas" panose="020B0609020204030204" pitchFamily="49" charset="0"/>
                <a:ea typeface="楷体" panose="02010609060101010101" pitchFamily="49" charset="-122"/>
                <a:cs typeface="Consolas" panose="020B0609020204030204" pitchFamily="49" charset="0"/>
              </a:rPr>
              <a:t>返回假。</a:t>
            </a:r>
            <a:r>
              <a:rPr kumimoji="1" lang="zh-CN" altLang="en-US" sz="2000" dirty="0">
                <a:solidFill>
                  <a:srgbClr val="FF3300"/>
                </a:solidFill>
                <a:latin typeface="Consolas" panose="020B0609020204030204" pitchFamily="49" charset="0"/>
                <a:ea typeface="楷体" panose="02010609060101010101" pitchFamily="49" charset="-122"/>
                <a:cs typeface="Consolas" panose="020B0609020204030204" pitchFamily="49" charset="0"/>
              </a:rPr>
              <a:t>      </a:t>
            </a:r>
            <a:endParaRPr kumimoji="1" lang="zh-CN" altLang="en-US" sz="2000" dirty="0">
              <a:solidFill>
                <a:srgbClr val="FF3300"/>
              </a:solidFill>
              <a:latin typeface="Consolas" panose="020B0609020204030204" pitchFamily="49" charset="0"/>
              <a:ea typeface="楷体" panose="02010609060101010101" pitchFamily="49" charset="-122"/>
              <a:cs typeface="Consolas" panose="020B0609020204030204" pitchFamily="49" charset="0"/>
            </a:endParaRPr>
          </a:p>
        </p:txBody>
      </p:sp>
      <p:sp>
        <p:nvSpPr>
          <p:cNvPr id="40963" name="Text Box 3"/>
          <p:cNvSpPr txBox="1">
            <a:spLocks noChangeArrowheads="1"/>
          </p:cNvSpPr>
          <p:nvPr/>
        </p:nvSpPr>
        <p:spPr bwMode="auto">
          <a:xfrm>
            <a:off x="900113" y="1700213"/>
            <a:ext cx="5029209" cy="1323340"/>
          </a:xfrm>
          <a:prstGeom prst="rect">
            <a:avLst/>
          </a:prstGeom>
          <a:gradFill flip="none"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2700000" scaled="1"/>
            <a:tileRect/>
          </a:gradFill>
          <a:scene3d>
            <a:camera prst="perspectiveLeft"/>
            <a:lightRig rig="threePt" dir="t"/>
          </a:scene3d>
        </p:spPr>
        <p:style>
          <a:lnRef idx="1">
            <a:schemeClr val="accent3"/>
          </a:lnRef>
          <a:fillRef idx="2">
            <a:schemeClr val="accent3"/>
          </a:fillRef>
          <a:effectRef idx="1">
            <a:schemeClr val="accent3"/>
          </a:effectRef>
          <a:fontRef idx="minor">
            <a:schemeClr val="dk1"/>
          </a:fontRef>
        </p:style>
        <p:txBody>
          <a:bodyPr wrap="square" lIns="144000" tIns="108000" rIns="144000" bIns="108000">
            <a:spAutoFit/>
          </a:bodyPr>
          <a:lstStyle/>
          <a:p>
            <a:pPr algn="l" eaLnBrk="1" latinLnBrk="0" hangingPunct="1">
              <a:spcBef>
                <a:spcPts val="0"/>
              </a:spcBef>
            </a:pPr>
            <a:r>
              <a:rPr lang="en-US" altLang="zh-CN" sz="1800" err="1">
                <a:solidFill>
                  <a:srgbClr val="0000FF"/>
                </a:solidFill>
                <a:latin typeface="Consolas" panose="020B0609020204030204" pitchFamily="49" charset="0"/>
                <a:cs typeface="Consolas" panose="020B0609020204030204" pitchFamily="49" charset="0"/>
              </a:rPr>
              <a:t>bool</a:t>
            </a:r>
            <a:r>
              <a:rPr lang="en-US" altLang="zh-CN" sz="1800">
                <a:solidFill>
                  <a:srgbClr val="0000FF"/>
                </a:solidFill>
                <a:latin typeface="Consolas" panose="020B0609020204030204" pitchFamily="49" charset="0"/>
                <a:cs typeface="Consolas" panose="020B0609020204030204" pitchFamily="49" charset="0"/>
              </a:rPr>
              <a:t> </a:t>
            </a:r>
            <a:r>
              <a:rPr lang="en-US" altLang="zh-CN" sz="1800">
                <a:solidFill>
                  <a:srgbClr val="FF000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rPr>
              <a:t>ListEmpty</a:t>
            </a:r>
            <a:r>
              <a:rPr lang="en-US" altLang="zh-CN" sz="1800">
                <a:solidFill>
                  <a:srgbClr val="0000FF"/>
                </a:solidFill>
                <a:latin typeface="Consolas" panose="020B0609020204030204" pitchFamily="49" charset="0"/>
                <a:cs typeface="Consolas" panose="020B0609020204030204" pitchFamily="49" charset="0"/>
              </a:rPr>
              <a:t>(LinkNode </a:t>
            </a:r>
            <a:r>
              <a:rPr lang="en-US" altLang="zh-CN" sz="1800" dirty="0">
                <a:solidFill>
                  <a:srgbClr val="0000FF"/>
                </a:solidFill>
                <a:latin typeface="Consolas" panose="020B0609020204030204" pitchFamily="49" charset="0"/>
                <a:cs typeface="Consolas" panose="020B0609020204030204" pitchFamily="49" charset="0"/>
              </a:rPr>
              <a:t>*L)</a:t>
            </a:r>
            <a:endParaRPr lang="en-US" altLang="zh-CN" sz="1800" dirty="0">
              <a:solidFill>
                <a:srgbClr val="0000FF"/>
              </a:solidFill>
              <a:latin typeface="Consolas" panose="020B0609020204030204" pitchFamily="49" charset="0"/>
              <a:cs typeface="Consolas" panose="020B0609020204030204" pitchFamily="49" charset="0"/>
            </a:endParaRPr>
          </a:p>
          <a:p>
            <a:pPr algn="l" eaLnBrk="1" latinLnBrk="0" hangingPunct="1">
              <a:spcBef>
                <a:spcPts val="0"/>
              </a:spcBef>
            </a:pPr>
            <a:r>
              <a:rPr lang="en-US" altLang="zh-CN" sz="1800" dirty="0">
                <a:solidFill>
                  <a:srgbClr val="0000FF"/>
                </a:solidFill>
                <a:latin typeface="Consolas" panose="020B0609020204030204" pitchFamily="49" charset="0"/>
                <a:cs typeface="Consolas" panose="020B0609020204030204" pitchFamily="49" charset="0"/>
              </a:rPr>
              <a:t>{</a:t>
            </a:r>
            <a:endParaRPr lang="en-US" altLang="zh-CN" sz="1800" dirty="0">
              <a:solidFill>
                <a:srgbClr val="0000FF"/>
              </a:solidFill>
              <a:latin typeface="Consolas" panose="020B0609020204030204" pitchFamily="49" charset="0"/>
              <a:cs typeface="Consolas" panose="020B0609020204030204" pitchFamily="49" charset="0"/>
            </a:endParaRPr>
          </a:p>
          <a:p>
            <a:pPr algn="l" eaLnBrk="1" latinLnBrk="0" hangingPunct="1">
              <a:spcBef>
                <a:spcPts val="0"/>
              </a:spcBef>
            </a:pPr>
            <a:r>
              <a:rPr lang="zh-CN" altLang="en-US" sz="1800" dirty="0">
                <a:solidFill>
                  <a:srgbClr val="0000FF"/>
                </a:solidFill>
                <a:latin typeface="Consolas" panose="020B0609020204030204" pitchFamily="49" charset="0"/>
                <a:cs typeface="Consolas" panose="020B0609020204030204" pitchFamily="49" charset="0"/>
              </a:rPr>
              <a:t>　　</a:t>
            </a:r>
            <a:r>
              <a:rPr lang="en-US" altLang="zh-CN" sz="1800" dirty="0">
                <a:solidFill>
                  <a:srgbClr val="0000FF"/>
                </a:solidFill>
                <a:latin typeface="Consolas" panose="020B0609020204030204" pitchFamily="49" charset="0"/>
                <a:cs typeface="Consolas" panose="020B0609020204030204" pitchFamily="49" charset="0"/>
              </a:rPr>
              <a:t>return(L-&gt;next==NULL);</a:t>
            </a:r>
            <a:endParaRPr lang="en-US" altLang="zh-CN" sz="1800" dirty="0">
              <a:solidFill>
                <a:srgbClr val="0000FF"/>
              </a:solidFill>
              <a:latin typeface="Consolas" panose="020B0609020204030204" pitchFamily="49" charset="0"/>
              <a:cs typeface="Consolas" panose="020B0609020204030204" pitchFamily="49" charset="0"/>
            </a:endParaRPr>
          </a:p>
          <a:p>
            <a:pPr algn="l" eaLnBrk="1" latinLnBrk="0" hangingPunct="1">
              <a:spcBef>
                <a:spcPts val="0"/>
              </a:spcBef>
            </a:pPr>
            <a:r>
              <a:rPr lang="en-US" altLang="zh-CN" sz="1800" dirty="0">
                <a:solidFill>
                  <a:srgbClr val="0000FF"/>
                </a:solidFill>
                <a:latin typeface="Consolas" panose="020B0609020204030204" pitchFamily="49" charset="0"/>
                <a:cs typeface="Consolas" panose="020B0609020204030204" pitchFamily="49" charset="0"/>
              </a:rPr>
              <a:t>}</a:t>
            </a:r>
            <a:endParaRPr lang="en-US" altLang="zh-CN" sz="1800" dirty="0">
              <a:solidFill>
                <a:srgbClr val="0000FF"/>
              </a:solidFill>
              <a:latin typeface="Consolas" panose="020B0609020204030204" pitchFamily="49" charset="0"/>
              <a:cs typeface="Consolas" panose="020B0609020204030204" pitchFamily="49" charset="0"/>
            </a:endParaRPr>
          </a:p>
        </p:txBody>
      </p:sp>
      <p:grpSp>
        <p:nvGrpSpPr>
          <p:cNvPr id="10" name="组合 9"/>
          <p:cNvGrpSpPr/>
          <p:nvPr/>
        </p:nvGrpSpPr>
        <p:grpSpPr>
          <a:xfrm>
            <a:off x="2185984" y="3627442"/>
            <a:ext cx="2243140" cy="1130362"/>
            <a:chOff x="2185984" y="3627442"/>
            <a:chExt cx="2243140" cy="1130362"/>
          </a:xfrm>
        </p:grpSpPr>
        <p:grpSp>
          <p:nvGrpSpPr>
            <p:cNvPr id="8" name="组合 7"/>
            <p:cNvGrpSpPr/>
            <p:nvPr/>
          </p:nvGrpSpPr>
          <p:grpSpPr>
            <a:xfrm>
              <a:off x="2185984" y="3627442"/>
              <a:ext cx="1957388" cy="515938"/>
              <a:chOff x="2185984" y="3627442"/>
              <a:chExt cx="1957388" cy="515938"/>
            </a:xfrm>
          </p:grpSpPr>
          <p:sp>
            <p:nvSpPr>
              <p:cNvPr id="4" name="Rectangle 16"/>
              <p:cNvSpPr>
                <a:spLocks noChangeArrowheads="1"/>
              </p:cNvSpPr>
              <p:nvPr/>
            </p:nvSpPr>
            <p:spPr bwMode="auto">
              <a:xfrm>
                <a:off x="3603622" y="3711580"/>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zh-CN" altLang="en-US" sz="2000" dirty="0">
                    <a:solidFill>
                      <a:srgbClr val="0000FF"/>
                    </a:solidFill>
                    <a:latin typeface="Consolas" panose="020B0609020204030204" pitchFamily="49" charset="0"/>
                    <a:cs typeface="Consolas" panose="020B0609020204030204" pitchFamily="49" charset="0"/>
                  </a:rPr>
                  <a:t>∧</a:t>
                </a:r>
                <a:endParaRPr lang="zh-CN" altLang="zh-CN" sz="2000" dirty="0">
                  <a:solidFill>
                    <a:srgbClr val="0000FF"/>
                  </a:solidFill>
                  <a:latin typeface="Consolas" panose="020B0609020204030204" pitchFamily="49" charset="0"/>
                  <a:cs typeface="Consolas" panose="020B0609020204030204" pitchFamily="49" charset="0"/>
                </a:endParaRPr>
              </a:p>
            </p:txBody>
          </p:sp>
          <p:sp>
            <p:nvSpPr>
              <p:cNvPr id="5" name="Rectangle 17"/>
              <p:cNvSpPr>
                <a:spLocks noChangeArrowheads="1"/>
              </p:cNvSpPr>
              <p:nvPr/>
            </p:nvSpPr>
            <p:spPr bwMode="auto">
              <a:xfrm>
                <a:off x="3062284" y="3711580"/>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latin typeface="Consolas" panose="020B0609020204030204" pitchFamily="49" charset="0"/>
                  <a:cs typeface="Consolas" panose="020B0609020204030204" pitchFamily="49" charset="0"/>
                </a:endParaRPr>
              </a:p>
            </p:txBody>
          </p:sp>
          <p:sp>
            <p:nvSpPr>
              <p:cNvPr id="6" name="Line 18"/>
              <p:cNvSpPr>
                <a:spLocks noChangeShapeType="1"/>
              </p:cNvSpPr>
              <p:nvPr/>
            </p:nvSpPr>
            <p:spPr bwMode="auto">
              <a:xfrm>
                <a:off x="2473322" y="3916367"/>
                <a:ext cx="576263" cy="0"/>
              </a:xfrm>
              <a:prstGeom prst="line">
                <a:avLst/>
              </a:prstGeom>
              <a:noFill/>
              <a:ln w="38100">
                <a:solidFill>
                  <a:srgbClr val="7030A0"/>
                </a:solidFill>
                <a:miter lim="800000"/>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7" name="Text Box 19"/>
              <p:cNvSpPr txBox="1">
                <a:spLocks noChangeArrowheads="1"/>
              </p:cNvSpPr>
              <p:nvPr/>
            </p:nvSpPr>
            <p:spPr bwMode="auto">
              <a:xfrm>
                <a:off x="2185984" y="3627442"/>
                <a:ext cx="431800" cy="369332"/>
              </a:xfrm>
              <a:prstGeom prst="rect">
                <a:avLst/>
              </a:prstGeom>
              <a:noFill/>
              <a:ln w="9525">
                <a:noFill/>
                <a:miter lim="800000"/>
              </a:ln>
              <a:effectLst/>
            </p:spPr>
            <p:txBody>
              <a:bodyPr lIns="0" tIns="0" rIns="0" bIns="0">
                <a:spAutoFit/>
              </a:bodyPr>
              <a:lstStyle/>
              <a:p>
                <a:pPr algn="l">
                  <a:spcBef>
                    <a:spcPct val="50000"/>
                  </a:spcBef>
                </a:pPr>
                <a:r>
                  <a:rPr lang="en-US" altLang="zh-CN">
                    <a:latin typeface="Consolas" panose="020B0609020204030204" pitchFamily="49" charset="0"/>
                    <a:cs typeface="Consolas" panose="020B0609020204030204" pitchFamily="49" charset="0"/>
                  </a:rPr>
                  <a:t>L</a:t>
                </a:r>
                <a:endParaRPr lang="en-US" altLang="zh-CN">
                  <a:latin typeface="Consolas" panose="020B0609020204030204" pitchFamily="49" charset="0"/>
                  <a:cs typeface="Consolas" panose="020B0609020204030204" pitchFamily="49" charset="0"/>
                </a:endParaRPr>
              </a:p>
            </p:txBody>
          </p:sp>
        </p:grpSp>
        <p:sp>
          <p:nvSpPr>
            <p:cNvPr id="9" name="TextBox 8"/>
            <p:cNvSpPr txBox="1"/>
            <p:nvPr/>
          </p:nvSpPr>
          <p:spPr>
            <a:xfrm>
              <a:off x="2357422" y="4357694"/>
              <a:ext cx="2071702" cy="400110"/>
            </a:xfrm>
            <a:prstGeom prst="rect">
              <a:avLst/>
            </a:prstGeom>
            <a:noFill/>
          </p:spPr>
          <p:txBody>
            <a:bodyPr wrap="square" rtlCol="0">
              <a:spAutoFit/>
            </a:bodyPr>
            <a:lstStyle/>
            <a:p>
              <a:r>
                <a:rPr lang="zh-CN" altLang="en-US" sz="2000" dirty="0">
                  <a:latin typeface="Consolas" panose="020B0609020204030204" pitchFamily="49" charset="0"/>
                  <a:ea typeface="楷体" panose="02010609060101010101" pitchFamily="49" charset="-122"/>
                  <a:cs typeface="Consolas" panose="020B0609020204030204" pitchFamily="49" charset="0"/>
                </a:rPr>
                <a:t>空表的情况</a:t>
              </a:r>
              <a:endParaRPr lang="zh-CN" altLang="en-US" sz="2000" dirty="0">
                <a:latin typeface="Consolas" panose="020B0609020204030204" pitchFamily="49" charset="0"/>
                <a:ea typeface="楷体" panose="02010609060101010101" pitchFamily="49" charset="-122"/>
                <a:cs typeface="Consolas" panose="020B0609020204030204" pitchFamily="49"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6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 Box 2"/>
          <p:cNvSpPr txBox="1">
            <a:spLocks noChangeArrowheads="1"/>
          </p:cNvSpPr>
          <p:nvPr/>
        </p:nvSpPr>
        <p:spPr bwMode="auto">
          <a:xfrm>
            <a:off x="179388" y="214290"/>
            <a:ext cx="7772400" cy="867930"/>
          </a:xfrm>
          <a:prstGeom prst="rect">
            <a:avLst/>
          </a:prstGeom>
          <a:noFill/>
          <a:ln w="9525">
            <a:noFill/>
            <a:miter lim="800000"/>
          </a:ln>
          <a:effectLst/>
        </p:spPr>
        <p:txBody>
          <a:bodyPr>
            <a:spAutoFit/>
          </a:bodyPr>
          <a:lstStyle/>
          <a:p>
            <a:pPr algn="just">
              <a:lnSpc>
                <a:spcPct val="80000"/>
              </a:lnSpc>
              <a:spcBef>
                <a:spcPct val="50000"/>
              </a:spcBef>
            </a:pPr>
            <a:r>
              <a:rPr kumimoji="1" lang="zh-CN" altLang="en-US">
                <a:solidFill>
                  <a:srgbClr val="FF3300"/>
                </a:solidFill>
                <a:latin typeface="Consolas" panose="020B0609020204030204" pitchFamily="49" charset="0"/>
                <a:ea typeface="微软雅黑" panose="020B0503020204020204" pitchFamily="34" charset="-122"/>
                <a:cs typeface="Consolas" panose="020B0609020204030204" pitchFamily="49" charset="0"/>
              </a:rPr>
              <a:t>（</a:t>
            </a:r>
            <a:r>
              <a:rPr kumimoji="1" lang="en-US" altLang="zh-CN" dirty="0">
                <a:solidFill>
                  <a:srgbClr val="FF3300"/>
                </a:solidFill>
                <a:latin typeface="Consolas" panose="020B0609020204030204" pitchFamily="49" charset="0"/>
                <a:ea typeface="微软雅黑" panose="020B0503020204020204" pitchFamily="34" charset="-122"/>
                <a:cs typeface="Consolas" panose="020B0609020204030204" pitchFamily="49" charset="0"/>
              </a:rPr>
              <a:t>4</a:t>
            </a:r>
            <a:r>
              <a:rPr kumimoji="1" lang="zh-CN" altLang="en-US" dirty="0">
                <a:solidFill>
                  <a:srgbClr val="FF3300"/>
                </a:solidFill>
                <a:latin typeface="Consolas" panose="020B0609020204030204" pitchFamily="49" charset="0"/>
                <a:ea typeface="微软雅黑" panose="020B0503020204020204" pitchFamily="34" charset="-122"/>
                <a:cs typeface="Consolas" panose="020B0609020204030204" pitchFamily="49" charset="0"/>
              </a:rPr>
              <a:t>）求线性表的长度</a:t>
            </a:r>
            <a:r>
              <a:rPr kumimoji="1" lang="en-US" altLang="zh-CN" dirty="0" err="1">
                <a:solidFill>
                  <a:srgbClr val="FF3300"/>
                </a:solidFill>
                <a:latin typeface="Consolas" panose="020B0609020204030204" pitchFamily="49" charset="0"/>
                <a:ea typeface="微软雅黑" panose="020B0503020204020204" pitchFamily="34" charset="-122"/>
                <a:cs typeface="Consolas" panose="020B0609020204030204" pitchFamily="49" charset="0"/>
              </a:rPr>
              <a:t>ListLength</a:t>
            </a:r>
            <a:r>
              <a:rPr kumimoji="1" lang="en-US" altLang="zh-CN" dirty="0">
                <a:solidFill>
                  <a:srgbClr val="FF3300"/>
                </a:solidFill>
                <a:latin typeface="Consolas" panose="020B0609020204030204" pitchFamily="49" charset="0"/>
                <a:ea typeface="微软雅黑" panose="020B0503020204020204" pitchFamily="34" charset="-122"/>
                <a:cs typeface="Consolas" panose="020B0609020204030204" pitchFamily="49" charset="0"/>
              </a:rPr>
              <a:t>(L)</a:t>
            </a:r>
            <a:endParaRPr kumimoji="1" lang="en-US" altLang="zh-CN" dirty="0">
              <a:solidFill>
                <a:srgbClr val="FF3300"/>
              </a:solidFill>
              <a:latin typeface="Consolas" panose="020B0609020204030204" pitchFamily="49" charset="0"/>
              <a:ea typeface="微软雅黑" panose="020B0503020204020204" pitchFamily="34" charset="-122"/>
              <a:cs typeface="Consolas" panose="020B0609020204030204" pitchFamily="49" charset="0"/>
            </a:endParaRPr>
          </a:p>
          <a:p>
            <a:pPr algn="just">
              <a:lnSpc>
                <a:spcPct val="80000"/>
              </a:lnSpc>
              <a:spcBef>
                <a:spcPct val="50000"/>
              </a:spcBef>
            </a:pPr>
            <a:r>
              <a:rPr kumimoji="1" lang="en-US" altLang="zh-CN" dirty="0">
                <a:solidFill>
                  <a:srgbClr val="FF3300"/>
                </a:solidFill>
                <a:latin typeface="Consolas" panose="020B0609020204030204" pitchFamily="49" charset="0"/>
                <a:ea typeface="楷体" panose="02010609060101010101" pitchFamily="49" charset="-122"/>
                <a:cs typeface="Consolas" panose="020B0609020204030204" pitchFamily="49" charset="0"/>
              </a:rPr>
              <a:t>    </a:t>
            </a:r>
            <a:r>
              <a:rPr kumimoji="1" lang="zh-CN" altLang="en-US" sz="2000" dirty="0">
                <a:latin typeface="Consolas" panose="020B0609020204030204" pitchFamily="49" charset="0"/>
                <a:ea typeface="楷体" panose="02010609060101010101" pitchFamily="49" charset="-122"/>
                <a:cs typeface="Consolas" panose="020B0609020204030204" pitchFamily="49" charset="0"/>
              </a:rPr>
              <a:t>返回单链表</a:t>
            </a:r>
            <a:r>
              <a:rPr kumimoji="1" lang="en-US" altLang="zh-CN" sz="2000" dirty="0">
                <a:latin typeface="Consolas" panose="020B0609020204030204" pitchFamily="49" charset="0"/>
                <a:ea typeface="楷体" panose="02010609060101010101" pitchFamily="49" charset="-122"/>
                <a:cs typeface="Consolas" panose="020B0609020204030204" pitchFamily="49" charset="0"/>
              </a:rPr>
              <a:t>L</a:t>
            </a:r>
            <a:r>
              <a:rPr kumimoji="1" lang="zh-CN" altLang="en-US" sz="2000">
                <a:latin typeface="Consolas" panose="020B0609020204030204" pitchFamily="49" charset="0"/>
                <a:ea typeface="楷体" panose="02010609060101010101" pitchFamily="49" charset="-122"/>
                <a:cs typeface="Consolas" panose="020B0609020204030204" pitchFamily="49" charset="0"/>
              </a:rPr>
              <a:t>中数据结点的</a:t>
            </a:r>
            <a:r>
              <a:rPr kumimoji="1" lang="zh-CN" altLang="en-US" sz="2000" dirty="0">
                <a:latin typeface="Consolas" panose="020B0609020204030204" pitchFamily="49" charset="0"/>
                <a:ea typeface="楷体" panose="02010609060101010101" pitchFamily="49" charset="-122"/>
                <a:cs typeface="Consolas" panose="020B0609020204030204" pitchFamily="49" charset="0"/>
              </a:rPr>
              <a:t>个数。</a:t>
            </a:r>
            <a:r>
              <a:rPr kumimoji="1" lang="zh-CN" altLang="en-US" sz="2000" dirty="0">
                <a:solidFill>
                  <a:srgbClr val="FF3300"/>
                </a:solidFill>
                <a:latin typeface="Consolas" panose="020B0609020204030204" pitchFamily="49" charset="0"/>
                <a:ea typeface="楷体" panose="02010609060101010101" pitchFamily="49" charset="-122"/>
                <a:cs typeface="Consolas" panose="020B0609020204030204" pitchFamily="49" charset="0"/>
              </a:rPr>
              <a:t>    </a:t>
            </a:r>
            <a:endParaRPr kumimoji="1" lang="zh-CN" altLang="en-US" sz="2000" dirty="0">
              <a:solidFill>
                <a:srgbClr val="FF3300"/>
              </a:solidFill>
              <a:latin typeface="Consolas" panose="020B0609020204030204" pitchFamily="49" charset="0"/>
              <a:ea typeface="楷体" panose="02010609060101010101" pitchFamily="49" charset="-122"/>
              <a:cs typeface="Consolas" panose="020B0609020204030204" pitchFamily="49" charset="0"/>
            </a:endParaRPr>
          </a:p>
        </p:txBody>
      </p:sp>
      <p:sp>
        <p:nvSpPr>
          <p:cNvPr id="42026" name="Text Box 42"/>
          <p:cNvSpPr txBox="1">
            <a:spLocks noChangeArrowheads="1"/>
          </p:cNvSpPr>
          <p:nvPr/>
        </p:nvSpPr>
        <p:spPr bwMode="auto">
          <a:xfrm>
            <a:off x="468313" y="1297718"/>
            <a:ext cx="8281987" cy="1744345"/>
          </a:xfrm>
          <a:prstGeom prst="rect">
            <a:avLst/>
          </a:prstGeom>
          <a:gradFill flip="none"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2700000" scaled="1"/>
            <a:tileRect/>
          </a:gradFill>
        </p:spPr>
        <p:style>
          <a:lnRef idx="1">
            <a:schemeClr val="accent3"/>
          </a:lnRef>
          <a:fillRef idx="2">
            <a:schemeClr val="accent3"/>
          </a:fillRef>
          <a:effectRef idx="1">
            <a:schemeClr val="accent3"/>
          </a:effectRef>
          <a:fontRef idx="minor">
            <a:schemeClr val="dk1"/>
          </a:fontRef>
        </p:style>
        <p:txBody>
          <a:bodyPr tIns="180000" bIns="180000">
            <a:spAutoFit/>
          </a:bodyPr>
          <a:lstStyle/>
          <a:p>
            <a:pPr algn="l" eaLnBrk="1" latinLnBrk="0" hangingPunct="1">
              <a:spcBef>
                <a:spcPts val="0"/>
              </a:spcBef>
            </a:pPr>
            <a:r>
              <a:rPr lang="en-US" altLang="zh-CN" sz="1800" err="1">
                <a:solidFill>
                  <a:srgbClr val="0000FF"/>
                </a:solidFill>
                <a:latin typeface="Consolas" panose="020B0609020204030204" pitchFamily="49" charset="0"/>
                <a:ea typeface="楷体" panose="02010609060101010101" pitchFamily="49" charset="-122"/>
                <a:cs typeface="Consolas" panose="020B0609020204030204" pitchFamily="49" charset="0"/>
              </a:rPr>
              <a:t>int</a:t>
            </a: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1800">
                <a:solidFill>
                  <a:srgbClr val="FF0000"/>
                </a:solidFill>
                <a:effectLst>
                  <a:outerShdw blurRad="38100" dist="38100" dir="2700000" algn="tl">
                    <a:srgbClr val="000000">
                      <a:alpha val="43137"/>
                    </a:srgbClr>
                  </a:outerShdw>
                </a:effectLst>
                <a:latin typeface="Consolas" panose="020B0609020204030204" pitchFamily="49" charset="0"/>
                <a:ea typeface="楷体" panose="02010609060101010101" pitchFamily="49" charset="-122"/>
                <a:cs typeface="Consolas" panose="020B0609020204030204" pitchFamily="49" charset="0"/>
              </a:rPr>
              <a:t>ListLength</a:t>
            </a: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(LinkNode </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*L)</a:t>
            </a:r>
            <a:endPar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gn="l" eaLnBrk="1" latinLnBrk="0" hangingPunct="1">
              <a:spcBef>
                <a:spcPts val="0"/>
              </a:spcBef>
            </a:pP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gn="l" eaLnBrk="1" latinLnBrk="0" hangingPunct="1">
              <a:spcBef>
                <a:spcPts val="0"/>
              </a:spcBef>
            </a:pP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en-US" sz="1800"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1800" dirty="0" err="1">
                <a:solidFill>
                  <a:srgbClr val="0000FF"/>
                </a:solidFill>
                <a:latin typeface="Consolas" panose="020B0609020204030204" pitchFamily="49" charset="0"/>
                <a:ea typeface="楷体" panose="02010609060101010101" pitchFamily="49" charset="-122"/>
                <a:cs typeface="Consolas" panose="020B0609020204030204" pitchFamily="49" charset="0"/>
              </a:rPr>
              <a:t>int</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 n=0;</a:t>
            </a:r>
            <a:endPar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gn="l" eaLnBrk="1" latinLnBrk="0" hangingPunct="1">
              <a:spcBef>
                <a:spcPts val="0"/>
              </a:spcBef>
            </a:pPr>
            <a:r>
              <a:rPr lang="zh-CN" altLang="en-US" sz="1800"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en-US" sz="180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LinkNode </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*p=L;	</a:t>
            </a:r>
            <a:r>
              <a:rPr lang="en-US" altLang="zh-CN" sz="1800" dirty="0">
                <a:solidFill>
                  <a:srgbClr val="0070C0"/>
                </a:solidFill>
                <a:latin typeface="Consolas" panose="020B0609020204030204" pitchFamily="49" charset="0"/>
                <a:ea typeface="楷体" panose="02010609060101010101" pitchFamily="49" charset="-122"/>
                <a:cs typeface="Consolas" panose="020B0609020204030204" pitchFamily="49" charset="0"/>
              </a:rPr>
              <a:t>//p</a:t>
            </a:r>
            <a:r>
              <a:rPr lang="zh-CN" altLang="en-US" sz="1800">
                <a:solidFill>
                  <a:srgbClr val="0070C0"/>
                </a:solidFill>
                <a:latin typeface="Consolas" panose="020B0609020204030204" pitchFamily="49" charset="0"/>
                <a:ea typeface="楷体" panose="02010609060101010101" pitchFamily="49" charset="-122"/>
                <a:cs typeface="Consolas" panose="020B0609020204030204" pitchFamily="49" charset="0"/>
              </a:rPr>
              <a:t>指向头结点，</a:t>
            </a:r>
            <a:r>
              <a:rPr lang="en-US" altLang="zh-CN" sz="1800">
                <a:solidFill>
                  <a:srgbClr val="0070C0"/>
                </a:solidFill>
                <a:latin typeface="Consolas" panose="020B0609020204030204" pitchFamily="49" charset="0"/>
                <a:ea typeface="楷体" panose="02010609060101010101" pitchFamily="49" charset="-122"/>
                <a:cs typeface="Consolas" panose="020B0609020204030204" pitchFamily="49" charset="0"/>
              </a:rPr>
              <a:t>n</a:t>
            </a:r>
            <a:r>
              <a:rPr lang="zh-CN" altLang="en-US" sz="1800" dirty="0">
                <a:solidFill>
                  <a:srgbClr val="0070C0"/>
                </a:solidFill>
                <a:latin typeface="Consolas" panose="020B0609020204030204" pitchFamily="49" charset="0"/>
                <a:ea typeface="楷体" panose="02010609060101010101" pitchFamily="49" charset="-122"/>
                <a:cs typeface="Consolas" panose="020B0609020204030204" pitchFamily="49" charset="0"/>
              </a:rPr>
              <a:t>置为</a:t>
            </a:r>
            <a:r>
              <a:rPr lang="en-US" altLang="zh-CN" sz="1800" dirty="0">
                <a:solidFill>
                  <a:srgbClr val="0070C0"/>
                </a:solidFill>
                <a:latin typeface="Consolas" panose="020B0609020204030204" pitchFamily="49" charset="0"/>
                <a:ea typeface="楷体" panose="02010609060101010101" pitchFamily="49" charset="-122"/>
                <a:cs typeface="Consolas" panose="020B0609020204030204" pitchFamily="49" charset="0"/>
              </a:rPr>
              <a:t>0</a:t>
            </a:r>
            <a:r>
              <a:rPr lang="zh-CN" altLang="en-US" sz="1800" dirty="0">
                <a:solidFill>
                  <a:srgbClr val="0070C0"/>
                </a:solidFill>
                <a:latin typeface="Consolas" panose="020B0609020204030204" pitchFamily="49" charset="0"/>
                <a:ea typeface="楷体" panose="02010609060101010101" pitchFamily="49" charset="-122"/>
                <a:cs typeface="Consolas" panose="020B0609020204030204" pitchFamily="49" charset="0"/>
              </a:rPr>
              <a:t>（</a:t>
            </a:r>
            <a:r>
              <a:rPr lang="zh-CN" altLang="en-US" sz="1800">
                <a:solidFill>
                  <a:srgbClr val="0070C0"/>
                </a:solidFill>
                <a:latin typeface="Consolas" panose="020B0609020204030204" pitchFamily="49" charset="0"/>
                <a:ea typeface="楷体" panose="02010609060101010101" pitchFamily="49" charset="-122"/>
                <a:cs typeface="Consolas" panose="020B0609020204030204" pitchFamily="49" charset="0"/>
              </a:rPr>
              <a:t>即头结点的</a:t>
            </a:r>
            <a:r>
              <a:rPr lang="zh-CN" altLang="en-US" sz="1800" dirty="0">
                <a:solidFill>
                  <a:srgbClr val="0070C0"/>
                </a:solidFill>
                <a:latin typeface="Consolas" panose="020B0609020204030204" pitchFamily="49" charset="0"/>
                <a:ea typeface="楷体" panose="02010609060101010101" pitchFamily="49" charset="-122"/>
                <a:cs typeface="Consolas" panose="020B0609020204030204" pitchFamily="49" charset="0"/>
              </a:rPr>
              <a:t>序号为</a:t>
            </a:r>
            <a:r>
              <a:rPr lang="en-US" altLang="zh-CN" sz="1800" dirty="0">
                <a:solidFill>
                  <a:srgbClr val="0070C0"/>
                </a:solidFill>
                <a:latin typeface="Consolas" panose="020B0609020204030204" pitchFamily="49" charset="0"/>
                <a:ea typeface="楷体" panose="02010609060101010101" pitchFamily="49" charset="-122"/>
                <a:cs typeface="Consolas" panose="020B0609020204030204" pitchFamily="49" charset="0"/>
              </a:rPr>
              <a:t>0</a:t>
            </a:r>
            <a:r>
              <a:rPr lang="zh-CN" altLang="en-US" sz="1800" dirty="0">
                <a:solidFill>
                  <a:srgbClr val="0070C0"/>
                </a:solidFill>
                <a:latin typeface="Consolas" panose="020B0609020204030204" pitchFamily="49" charset="0"/>
                <a:ea typeface="楷体" panose="02010609060101010101" pitchFamily="49" charset="-122"/>
                <a:cs typeface="Consolas" panose="020B0609020204030204" pitchFamily="49" charset="0"/>
              </a:rPr>
              <a:t>）</a:t>
            </a:r>
            <a:endParaRPr lang="en-US" altLang="zh-CN" sz="1800" dirty="0">
              <a:solidFill>
                <a:srgbClr val="0070C0"/>
              </a:solidFill>
              <a:latin typeface="Consolas" panose="020B0609020204030204" pitchFamily="49" charset="0"/>
              <a:ea typeface="楷体" panose="02010609060101010101" pitchFamily="49" charset="-122"/>
              <a:cs typeface="Consolas" panose="020B0609020204030204" pitchFamily="49" charset="0"/>
            </a:endParaRPr>
          </a:p>
          <a:p>
            <a:pPr algn="l" eaLnBrk="1" latinLnBrk="0" hangingPunct="1">
              <a:spcBef>
                <a:spcPts val="0"/>
              </a:spcBef>
            </a:pP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endPar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grpSp>
        <p:nvGrpSpPr>
          <p:cNvPr id="23" name="组合 22"/>
          <p:cNvGrpSpPr/>
          <p:nvPr/>
        </p:nvGrpSpPr>
        <p:grpSpPr>
          <a:xfrm>
            <a:off x="1071538" y="3143248"/>
            <a:ext cx="6983412" cy="2121257"/>
            <a:chOff x="1071538" y="3143248"/>
            <a:chExt cx="6983412" cy="2121257"/>
          </a:xfrm>
        </p:grpSpPr>
        <p:sp>
          <p:nvSpPr>
            <p:cNvPr id="41987" name="Text Box 3"/>
            <p:cNvSpPr txBox="1">
              <a:spLocks noChangeArrowheads="1"/>
            </p:cNvSpPr>
            <p:nvPr/>
          </p:nvSpPr>
          <p:spPr bwMode="auto">
            <a:xfrm>
              <a:off x="1071538" y="3995747"/>
              <a:ext cx="1008062" cy="366713"/>
            </a:xfrm>
            <a:prstGeom prst="rect">
              <a:avLst/>
            </a:prstGeom>
            <a:noFill/>
            <a:ln w="9525">
              <a:noFill/>
              <a:miter lim="800000"/>
            </a:ln>
            <a:effectLst/>
          </p:spPr>
          <p:txBody>
            <a:bodyPr>
              <a:spAutoFit/>
            </a:bodyPr>
            <a:lstStyle/>
            <a:p>
              <a:pPr algn="l">
                <a:spcBef>
                  <a:spcPct val="50000"/>
                </a:spcBef>
              </a:pPr>
              <a:r>
                <a:rPr lang="zh-CN" altLang="en-US" sz="1800" dirty="0">
                  <a:latin typeface="Consolas" panose="020B0609020204030204" pitchFamily="49" charset="0"/>
                  <a:ea typeface="楷体" panose="02010609060101010101" pitchFamily="49" charset="-122"/>
                  <a:cs typeface="Consolas" panose="020B0609020204030204" pitchFamily="49" charset="0"/>
                </a:rPr>
                <a:t>初始时</a:t>
              </a:r>
              <a:endParaRPr lang="zh-CN" altLang="en-US" sz="1800" dirty="0">
                <a:latin typeface="Consolas" panose="020B0609020204030204" pitchFamily="49" charset="0"/>
                <a:ea typeface="楷体" panose="02010609060101010101" pitchFamily="49" charset="-122"/>
                <a:cs typeface="Consolas" panose="020B0609020204030204" pitchFamily="49" charset="0"/>
              </a:endParaRPr>
            </a:p>
          </p:txBody>
        </p:sp>
        <p:sp>
          <p:nvSpPr>
            <p:cNvPr id="41989" name="Rectangle 5"/>
            <p:cNvSpPr>
              <a:spLocks noChangeArrowheads="1"/>
            </p:cNvSpPr>
            <p:nvPr/>
          </p:nvSpPr>
          <p:spPr bwMode="auto">
            <a:xfrm>
              <a:off x="2725713" y="3994160"/>
              <a:ext cx="360362" cy="360362"/>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1800" b="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41990" name="Rectangle 6"/>
            <p:cNvSpPr>
              <a:spLocks noChangeArrowheads="1"/>
            </p:cNvSpPr>
            <p:nvPr/>
          </p:nvSpPr>
          <p:spPr bwMode="auto">
            <a:xfrm>
              <a:off x="3086075" y="3994160"/>
              <a:ext cx="360363" cy="360362"/>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180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41991" name="Line 7"/>
            <p:cNvSpPr>
              <a:spLocks noChangeShapeType="1"/>
            </p:cNvSpPr>
            <p:nvPr/>
          </p:nvSpPr>
          <p:spPr bwMode="auto">
            <a:xfrm>
              <a:off x="2378050" y="4173547"/>
              <a:ext cx="360363" cy="0"/>
            </a:xfrm>
            <a:prstGeom prst="line">
              <a:avLst/>
            </a:prstGeom>
            <a:noFill/>
            <a:ln w="9525">
              <a:solidFill>
                <a:schemeClr val="tx1"/>
              </a:solidFill>
              <a:miter lim="800000"/>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41992" name="Text Box 8"/>
            <p:cNvSpPr txBox="1">
              <a:spLocks noChangeArrowheads="1"/>
            </p:cNvSpPr>
            <p:nvPr/>
          </p:nvSpPr>
          <p:spPr bwMode="auto">
            <a:xfrm>
              <a:off x="2098650" y="3994160"/>
              <a:ext cx="268288" cy="366712"/>
            </a:xfrm>
            <a:prstGeom prst="rect">
              <a:avLst/>
            </a:prstGeom>
            <a:noFill/>
            <a:ln w="9525">
              <a:noFill/>
              <a:miter lim="800000"/>
            </a:ln>
            <a:effectLst/>
          </p:spPr>
          <p:txBody>
            <a:bodyPr>
              <a:spAutoFit/>
            </a:bodyPr>
            <a:lstStyle/>
            <a:p>
              <a:pPr algn="l">
                <a:spcBef>
                  <a:spcPct val="50000"/>
                </a:spcBef>
              </a:pPr>
              <a:r>
                <a:rPr lang="en-US" altLang="zh-CN" sz="1800" dirty="0">
                  <a:latin typeface="Consolas" panose="020B0609020204030204" pitchFamily="49" charset="0"/>
                  <a:ea typeface="宋体" panose="02010600030101010101" pitchFamily="2" charset="-122"/>
                  <a:cs typeface="Consolas" panose="020B0609020204030204" pitchFamily="49" charset="0"/>
                </a:rPr>
                <a:t>L</a:t>
              </a:r>
              <a:endParaRPr lang="en-US" altLang="zh-CN" sz="1800" dirty="0">
                <a:latin typeface="Consolas" panose="020B0609020204030204" pitchFamily="49" charset="0"/>
                <a:ea typeface="宋体" panose="02010600030101010101" pitchFamily="2" charset="-122"/>
                <a:cs typeface="Consolas" panose="020B0609020204030204" pitchFamily="49" charset="0"/>
              </a:endParaRPr>
            </a:p>
          </p:txBody>
        </p:sp>
        <p:sp>
          <p:nvSpPr>
            <p:cNvPr id="41993" name="Rectangle 9"/>
            <p:cNvSpPr>
              <a:spLocks noChangeArrowheads="1"/>
            </p:cNvSpPr>
            <p:nvPr/>
          </p:nvSpPr>
          <p:spPr bwMode="auto">
            <a:xfrm>
              <a:off x="3805213" y="3994160"/>
              <a:ext cx="360362"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41994" name="Rectangle 10"/>
            <p:cNvSpPr>
              <a:spLocks noChangeArrowheads="1"/>
            </p:cNvSpPr>
            <p:nvPr/>
          </p:nvSpPr>
          <p:spPr bwMode="auto">
            <a:xfrm>
              <a:off x="4165575" y="3994160"/>
              <a:ext cx="3603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41995" name="Freeform 11"/>
            <p:cNvSpPr/>
            <p:nvPr/>
          </p:nvSpPr>
          <p:spPr bwMode="auto">
            <a:xfrm>
              <a:off x="3265463" y="4171960"/>
              <a:ext cx="552450" cy="3175"/>
            </a:xfrm>
            <a:custGeom>
              <a:avLst/>
              <a:gdLst/>
              <a:ahLst/>
              <a:cxnLst>
                <a:cxn ang="0">
                  <a:pos x="0" y="0"/>
                </a:cxn>
                <a:cxn ang="0">
                  <a:pos x="348" y="2"/>
                </a:cxn>
              </a:cxnLst>
              <a:rect l="0" t="0" r="r" b="b"/>
              <a:pathLst>
                <a:path w="348" h="2">
                  <a:moveTo>
                    <a:pt x="0" y="0"/>
                  </a:moveTo>
                  <a:lnTo>
                    <a:pt x="348"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41996" name="Rectangle 12"/>
            <p:cNvSpPr>
              <a:spLocks noChangeArrowheads="1"/>
            </p:cNvSpPr>
            <p:nvPr/>
          </p:nvSpPr>
          <p:spPr bwMode="auto">
            <a:xfrm>
              <a:off x="6326163" y="3994160"/>
              <a:ext cx="360362"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41997" name="Rectangle 13"/>
            <p:cNvSpPr>
              <a:spLocks noChangeArrowheads="1"/>
            </p:cNvSpPr>
            <p:nvPr/>
          </p:nvSpPr>
          <p:spPr bwMode="auto">
            <a:xfrm>
              <a:off x="6686525" y="3994160"/>
              <a:ext cx="3603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41998" name="Line 14"/>
            <p:cNvSpPr>
              <a:spLocks noChangeShapeType="1"/>
            </p:cNvSpPr>
            <p:nvPr/>
          </p:nvSpPr>
          <p:spPr bwMode="auto">
            <a:xfrm>
              <a:off x="5978500" y="4173547"/>
              <a:ext cx="360363" cy="0"/>
            </a:xfrm>
            <a:prstGeom prst="line">
              <a:avLst/>
            </a:prstGeom>
            <a:noFill/>
            <a:ln w="9525">
              <a:solidFill>
                <a:schemeClr val="tx1"/>
              </a:solidFill>
              <a:miter lim="800000"/>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41999" name="Rectangle 15"/>
            <p:cNvSpPr>
              <a:spLocks noChangeArrowheads="1"/>
            </p:cNvSpPr>
            <p:nvPr/>
          </p:nvSpPr>
          <p:spPr bwMode="auto">
            <a:xfrm>
              <a:off x="7334225" y="3994160"/>
              <a:ext cx="3603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42000" name="Rectangle 16"/>
            <p:cNvSpPr>
              <a:spLocks noChangeArrowheads="1"/>
            </p:cNvSpPr>
            <p:nvPr/>
          </p:nvSpPr>
          <p:spPr bwMode="auto">
            <a:xfrm>
              <a:off x="7694588" y="3994160"/>
              <a:ext cx="360362"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dirty="0">
                  <a:solidFill>
                    <a:srgbClr val="0000FF"/>
                  </a:solidFill>
                  <a:latin typeface="Consolas" panose="020B0609020204030204" pitchFamily="49" charset="0"/>
                  <a:ea typeface="宋体" panose="02010600030101010101" pitchFamily="2" charset="-122"/>
                  <a:cs typeface="Consolas" panose="020B0609020204030204" pitchFamily="49" charset="0"/>
                </a:rPr>
                <a:t>∧</a:t>
              </a:r>
              <a:endParaRPr lang="en-US" altLang="zh-CN" sz="1800" dirty="0">
                <a:solidFill>
                  <a:srgbClr val="0000FF"/>
                </a:solidFill>
                <a:latin typeface="Consolas" panose="020B0609020204030204" pitchFamily="49" charset="0"/>
                <a:ea typeface="宋体" panose="02010600030101010101" pitchFamily="2" charset="-122"/>
                <a:cs typeface="Consolas" panose="020B0609020204030204" pitchFamily="49" charset="0"/>
              </a:endParaRPr>
            </a:p>
          </p:txBody>
        </p:sp>
        <p:sp>
          <p:nvSpPr>
            <p:cNvPr id="42001" name="Freeform 17"/>
            <p:cNvSpPr/>
            <p:nvPr/>
          </p:nvSpPr>
          <p:spPr bwMode="auto">
            <a:xfrm>
              <a:off x="6859563" y="4171960"/>
              <a:ext cx="487362" cy="3175"/>
            </a:xfrm>
            <a:custGeom>
              <a:avLst/>
              <a:gdLst/>
              <a:ahLst/>
              <a:cxnLst>
                <a:cxn ang="0">
                  <a:pos x="0" y="0"/>
                </a:cxn>
                <a:cxn ang="0">
                  <a:pos x="307" y="2"/>
                </a:cxn>
              </a:cxnLst>
              <a:rect l="0" t="0" r="r" b="b"/>
              <a:pathLst>
                <a:path w="307" h="2">
                  <a:moveTo>
                    <a:pt x="0" y="0"/>
                  </a:moveTo>
                  <a:lnTo>
                    <a:pt x="307"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42002" name="Freeform 18"/>
            <p:cNvSpPr/>
            <p:nvPr/>
          </p:nvSpPr>
          <p:spPr bwMode="auto">
            <a:xfrm>
              <a:off x="4333850" y="4170372"/>
              <a:ext cx="552450" cy="3175"/>
            </a:xfrm>
            <a:custGeom>
              <a:avLst/>
              <a:gdLst/>
              <a:ahLst/>
              <a:cxnLst>
                <a:cxn ang="0">
                  <a:pos x="0" y="0"/>
                </a:cxn>
                <a:cxn ang="0">
                  <a:pos x="348" y="2"/>
                </a:cxn>
              </a:cxnLst>
              <a:rect l="0" t="0" r="r" b="b"/>
              <a:pathLst>
                <a:path w="348" h="2">
                  <a:moveTo>
                    <a:pt x="0" y="0"/>
                  </a:moveTo>
                  <a:lnTo>
                    <a:pt x="348"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42003" name="Text Box 19"/>
            <p:cNvSpPr txBox="1">
              <a:spLocks noChangeArrowheads="1"/>
            </p:cNvSpPr>
            <p:nvPr/>
          </p:nvSpPr>
          <p:spPr bwMode="auto">
            <a:xfrm>
              <a:off x="5102200" y="3859222"/>
              <a:ext cx="720725" cy="461665"/>
            </a:xfrm>
            <a:prstGeom prst="rect">
              <a:avLst/>
            </a:prstGeom>
            <a:noFill/>
            <a:ln w="9525">
              <a:noFill/>
              <a:miter lim="800000"/>
            </a:ln>
            <a:effectLst/>
          </p:spPr>
          <p:txBody>
            <a:bodyPr>
              <a:spAutoFit/>
            </a:bodyPr>
            <a:lstStyle/>
            <a:p>
              <a:pPr algn="l">
                <a:spcBef>
                  <a:spcPct val="50000"/>
                </a:spcBef>
              </a:pPr>
              <a:r>
                <a:rPr lang="en-US" altLang="zh-CN" b="0">
                  <a:solidFill>
                    <a:schemeClr val="tx1"/>
                  </a:solidFill>
                  <a:latin typeface="Consolas" panose="020B0609020204030204" pitchFamily="49" charset="0"/>
                  <a:ea typeface="宋体" panose="02010600030101010101" pitchFamily="2" charset="-122"/>
                  <a:cs typeface="Consolas" panose="020B0609020204030204" pitchFamily="49" charset="0"/>
                </a:rPr>
                <a:t>…</a:t>
              </a:r>
              <a:endParaRPr lang="en-US" altLang="zh-CN" b="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42004" name="Text Box 20"/>
            <p:cNvSpPr txBox="1">
              <a:spLocks noChangeArrowheads="1"/>
            </p:cNvSpPr>
            <p:nvPr/>
          </p:nvSpPr>
          <p:spPr bwMode="auto">
            <a:xfrm>
              <a:off x="3000364" y="4572008"/>
              <a:ext cx="844550" cy="692497"/>
            </a:xfrm>
            <a:prstGeom prst="rect">
              <a:avLst/>
            </a:prstGeom>
            <a:noFill/>
            <a:ln w="9525">
              <a:noFill/>
              <a:miter lim="800000"/>
            </a:ln>
            <a:effectLst/>
          </p:spPr>
          <p:txBody>
            <a:bodyPr>
              <a:spAutoFit/>
            </a:bodyPr>
            <a:lstStyle/>
            <a:p>
              <a:pPr algn="l">
                <a:lnSpc>
                  <a:spcPts val="1800"/>
                </a:lnSpc>
                <a:spcBef>
                  <a:spcPct val="50000"/>
                </a:spcBef>
              </a:pPr>
              <a:r>
                <a:rPr lang="en-US" altLang="zh-CN" sz="1800" i="1" dirty="0">
                  <a:latin typeface="Consolas" panose="020B0609020204030204" pitchFamily="49" charset="0"/>
                  <a:cs typeface="Consolas" panose="020B0609020204030204" pitchFamily="49" charset="0"/>
                </a:rPr>
                <a:t>p</a:t>
              </a:r>
              <a:endParaRPr lang="en-US" altLang="zh-CN" sz="1800" i="1" dirty="0">
                <a:latin typeface="Consolas" panose="020B0609020204030204" pitchFamily="49" charset="0"/>
                <a:cs typeface="Consolas" panose="020B0609020204030204" pitchFamily="49" charset="0"/>
              </a:endParaRPr>
            </a:p>
            <a:p>
              <a:pPr algn="l">
                <a:lnSpc>
                  <a:spcPts val="1800"/>
                </a:lnSpc>
                <a:spcBef>
                  <a:spcPct val="50000"/>
                </a:spcBef>
              </a:pPr>
              <a:r>
                <a:rPr lang="en-US" altLang="zh-CN" sz="1800" i="1" dirty="0">
                  <a:latin typeface="Consolas" panose="020B0609020204030204" pitchFamily="49" charset="0"/>
                  <a:cs typeface="Consolas" panose="020B0609020204030204" pitchFamily="49" charset="0"/>
                </a:rPr>
                <a:t>n</a:t>
              </a:r>
              <a:r>
                <a:rPr lang="en-US" altLang="zh-CN" sz="1800" dirty="0">
                  <a:latin typeface="Consolas" panose="020B0609020204030204" pitchFamily="49" charset="0"/>
                  <a:cs typeface="Consolas" panose="020B0609020204030204" pitchFamily="49" charset="0"/>
                </a:rPr>
                <a:t>=0</a:t>
              </a:r>
              <a:endParaRPr lang="en-US" altLang="zh-CN" sz="1800" dirty="0">
                <a:latin typeface="Consolas" panose="020B0609020204030204" pitchFamily="49" charset="0"/>
                <a:cs typeface="Consolas" panose="020B0609020204030204" pitchFamily="49" charset="0"/>
              </a:endParaRPr>
            </a:p>
          </p:txBody>
        </p:sp>
        <p:sp>
          <p:nvSpPr>
            <p:cNvPr id="42005" name="Line 21"/>
            <p:cNvSpPr>
              <a:spLocks noChangeShapeType="1"/>
            </p:cNvSpPr>
            <p:nvPr/>
          </p:nvSpPr>
          <p:spPr bwMode="auto">
            <a:xfrm flipV="1">
              <a:off x="3014638" y="4354522"/>
              <a:ext cx="0" cy="360363"/>
            </a:xfrm>
            <a:prstGeom prst="line">
              <a:avLst/>
            </a:prstGeom>
            <a:noFill/>
            <a:ln w="28575">
              <a:solidFill>
                <a:srgbClr val="FF00FF"/>
              </a:solidFill>
              <a:miter lim="800000"/>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40" name="下箭头 39"/>
            <p:cNvSpPr/>
            <p:nvPr/>
          </p:nvSpPr>
          <p:spPr>
            <a:xfrm>
              <a:off x="3714744" y="3143248"/>
              <a:ext cx="214314" cy="500066"/>
            </a:xfrm>
            <a:prstGeom prst="down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2026">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2026">
                                            <p:txEl>
                                              <p:pRg st="3" end="3"/>
                                            </p:txEl>
                                          </p:spTgt>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nodeType="afterEffect">
                                  <p:stCondLst>
                                    <p:cond delay="0"/>
                                  </p:stCondLst>
                                  <p:childTnLst>
                                    <p:set>
                                      <p:cBhvr>
                                        <p:cTn id="11"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26" name="Text Box 42"/>
          <p:cNvSpPr txBox="1">
            <a:spLocks noChangeArrowheads="1"/>
          </p:cNvSpPr>
          <p:nvPr/>
        </p:nvSpPr>
        <p:spPr bwMode="auto">
          <a:xfrm>
            <a:off x="428596" y="642918"/>
            <a:ext cx="8281987" cy="1877695"/>
          </a:xfrm>
          <a:prstGeom prst="rect">
            <a:avLst/>
          </a:prstGeom>
          <a:gradFill flip="none"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2700000" scaled="1"/>
            <a:tileRect/>
          </a:gradFill>
        </p:spPr>
        <p:style>
          <a:lnRef idx="1">
            <a:schemeClr val="accent3"/>
          </a:lnRef>
          <a:fillRef idx="2">
            <a:schemeClr val="accent3"/>
          </a:fillRef>
          <a:effectRef idx="1">
            <a:schemeClr val="accent3"/>
          </a:effectRef>
          <a:fontRef idx="minor">
            <a:schemeClr val="dk1"/>
          </a:fontRef>
        </p:style>
        <p:txBody>
          <a:bodyPr lIns="144000" tIns="108000" rIns="144000" bIns="108000">
            <a:spAutoFit/>
          </a:bodyPr>
          <a:lstStyle/>
          <a:p>
            <a:pPr algn="l" eaLnBrk="1" latinLnBrk="0" hangingPunct="1">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while </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(p-&gt;next!=NULL)</a:t>
            </a:r>
            <a:endPar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n++;</a:t>
            </a:r>
            <a:endPar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spcBef>
                <a:spcPts val="0"/>
              </a:spcBef>
            </a:pP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p=p-&gt;next;</a:t>
            </a:r>
            <a:endPar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return(n</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a:solidFill>
                  <a:srgbClr val="0070C0"/>
                </a:solidFill>
                <a:latin typeface="Consolas" panose="020B0609020204030204" pitchFamily="49" charset="0"/>
                <a:ea typeface="仿宋" panose="02010609060101010101" pitchFamily="49" charset="-122"/>
                <a:cs typeface="Consolas" panose="020B0609020204030204" pitchFamily="49" charset="0"/>
              </a:rPr>
              <a:t>//</a:t>
            </a:r>
            <a:r>
              <a:rPr lang="zh-CN" altLang="en-US" sz="1800">
                <a:solidFill>
                  <a:srgbClr val="0070C0"/>
                </a:solidFill>
                <a:latin typeface="Consolas" panose="020B0609020204030204" pitchFamily="49" charset="0"/>
                <a:ea typeface="仿宋" panose="02010609060101010101" pitchFamily="49" charset="-122"/>
                <a:cs typeface="Consolas" panose="020B0609020204030204" pitchFamily="49" charset="0"/>
              </a:rPr>
              <a:t>循环结束，</a:t>
            </a:r>
            <a:r>
              <a:rPr lang="en-US" altLang="zh-CN" sz="1800">
                <a:solidFill>
                  <a:srgbClr val="0070C0"/>
                </a:solidFill>
                <a:latin typeface="Consolas" panose="020B0609020204030204" pitchFamily="49" charset="0"/>
                <a:ea typeface="仿宋" panose="02010609060101010101" pitchFamily="49" charset="-122"/>
                <a:cs typeface="Consolas" panose="020B0609020204030204" pitchFamily="49" charset="0"/>
              </a:rPr>
              <a:t>p</a:t>
            </a:r>
            <a:r>
              <a:rPr lang="zh-CN" altLang="en-US" sz="1800">
                <a:solidFill>
                  <a:srgbClr val="0070C0"/>
                </a:solidFill>
                <a:latin typeface="Consolas" panose="020B0609020204030204" pitchFamily="49" charset="0"/>
                <a:ea typeface="仿宋" panose="02010609060101010101" pitchFamily="49" charset="-122"/>
                <a:cs typeface="Consolas" panose="020B0609020204030204" pitchFamily="49" charset="0"/>
              </a:rPr>
              <a:t>指向尾结点，其</a:t>
            </a:r>
            <a:r>
              <a:rPr lang="zh-CN" altLang="en-US" sz="1800" dirty="0">
                <a:solidFill>
                  <a:srgbClr val="0070C0"/>
                </a:solidFill>
                <a:latin typeface="Consolas" panose="020B0609020204030204" pitchFamily="49" charset="0"/>
                <a:ea typeface="仿宋" panose="02010609060101010101" pitchFamily="49" charset="-122"/>
                <a:cs typeface="Consolas" panose="020B0609020204030204" pitchFamily="49" charset="0"/>
              </a:rPr>
              <a:t>序号</a:t>
            </a:r>
            <a:r>
              <a:rPr lang="en-US" altLang="zh-CN" sz="1800">
                <a:solidFill>
                  <a:srgbClr val="0070C0"/>
                </a:solidFill>
                <a:latin typeface="Consolas" panose="020B0609020204030204" pitchFamily="49" charset="0"/>
                <a:ea typeface="仿宋" panose="02010609060101010101" pitchFamily="49" charset="-122"/>
                <a:cs typeface="Consolas" panose="020B0609020204030204" pitchFamily="49" charset="0"/>
              </a:rPr>
              <a:t>n</a:t>
            </a:r>
            <a:r>
              <a:rPr lang="zh-CN" altLang="en-US" sz="1800">
                <a:solidFill>
                  <a:srgbClr val="0070C0"/>
                </a:solidFill>
                <a:latin typeface="Consolas" panose="020B0609020204030204" pitchFamily="49" charset="0"/>
                <a:ea typeface="仿宋" panose="02010609060101010101" pitchFamily="49" charset="-122"/>
                <a:cs typeface="Consolas" panose="020B0609020204030204" pitchFamily="49" charset="0"/>
              </a:rPr>
              <a:t>为结点个数</a:t>
            </a:r>
            <a:endParaRPr lang="zh-CN" altLang="en-US" sz="1800" dirty="0">
              <a:solidFill>
                <a:srgbClr val="0070C0"/>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spcBef>
                <a:spcPts val="0"/>
              </a:spcBef>
            </a:pP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grpSp>
        <p:nvGrpSpPr>
          <p:cNvPr id="23" name="组合 22"/>
          <p:cNvGrpSpPr/>
          <p:nvPr/>
        </p:nvGrpSpPr>
        <p:grpSpPr>
          <a:xfrm>
            <a:off x="395288" y="2857496"/>
            <a:ext cx="8636018" cy="1979369"/>
            <a:chOff x="395288" y="4429132"/>
            <a:chExt cx="8636018" cy="1979369"/>
          </a:xfrm>
        </p:grpSpPr>
        <p:sp>
          <p:nvSpPr>
            <p:cNvPr id="41988" name="Text Box 4"/>
            <p:cNvSpPr txBox="1">
              <a:spLocks noChangeArrowheads="1"/>
            </p:cNvSpPr>
            <p:nvPr/>
          </p:nvSpPr>
          <p:spPr bwMode="auto">
            <a:xfrm>
              <a:off x="395288" y="5178425"/>
              <a:ext cx="1512887" cy="366713"/>
            </a:xfrm>
            <a:prstGeom prst="rect">
              <a:avLst/>
            </a:prstGeom>
            <a:noFill/>
            <a:ln w="9525">
              <a:noFill/>
              <a:miter lim="800000"/>
            </a:ln>
            <a:effectLst/>
          </p:spPr>
          <p:txBody>
            <a:bodyPr>
              <a:spAutoFit/>
            </a:bodyPr>
            <a:lstStyle/>
            <a:p>
              <a:pPr algn="l">
                <a:spcBef>
                  <a:spcPct val="50000"/>
                </a:spcBef>
              </a:pPr>
              <a:r>
                <a:rPr lang="zh-CN" altLang="en-US" sz="1800">
                  <a:latin typeface="Consolas" panose="020B0609020204030204" pitchFamily="49" charset="0"/>
                  <a:ea typeface="楷体" panose="02010609060101010101" pitchFamily="49" charset="-122"/>
                  <a:cs typeface="Consolas" panose="020B0609020204030204" pitchFamily="49" charset="0"/>
                </a:rPr>
                <a:t>循环结束时</a:t>
              </a:r>
              <a:endParaRPr lang="zh-CN" altLang="en-US" sz="1800">
                <a:latin typeface="Consolas" panose="020B0609020204030204" pitchFamily="49" charset="0"/>
                <a:ea typeface="楷体" panose="02010609060101010101" pitchFamily="49" charset="-122"/>
                <a:cs typeface="Consolas" panose="020B0609020204030204" pitchFamily="49" charset="0"/>
              </a:endParaRPr>
            </a:p>
          </p:txBody>
        </p:sp>
        <p:sp>
          <p:nvSpPr>
            <p:cNvPr id="42008" name="Rectangle 24"/>
            <p:cNvSpPr>
              <a:spLocks noChangeArrowheads="1"/>
            </p:cNvSpPr>
            <p:nvPr/>
          </p:nvSpPr>
          <p:spPr bwMode="auto">
            <a:xfrm>
              <a:off x="2338388" y="5178425"/>
              <a:ext cx="360362" cy="360363"/>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1800" b="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42009" name="Rectangle 25"/>
            <p:cNvSpPr>
              <a:spLocks noChangeArrowheads="1"/>
            </p:cNvSpPr>
            <p:nvPr/>
          </p:nvSpPr>
          <p:spPr bwMode="auto">
            <a:xfrm>
              <a:off x="2698750" y="5178425"/>
              <a:ext cx="360363" cy="360363"/>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180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42010" name="Line 26"/>
            <p:cNvSpPr>
              <a:spLocks noChangeShapeType="1"/>
            </p:cNvSpPr>
            <p:nvPr/>
          </p:nvSpPr>
          <p:spPr bwMode="auto">
            <a:xfrm>
              <a:off x="1990725" y="5357813"/>
              <a:ext cx="360363" cy="0"/>
            </a:xfrm>
            <a:prstGeom prst="line">
              <a:avLst/>
            </a:prstGeom>
            <a:noFill/>
            <a:ln w="9525">
              <a:solidFill>
                <a:schemeClr val="tx1"/>
              </a:solidFill>
              <a:miter lim="800000"/>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42011" name="Text Box 27"/>
            <p:cNvSpPr txBox="1">
              <a:spLocks noChangeArrowheads="1"/>
            </p:cNvSpPr>
            <p:nvPr/>
          </p:nvSpPr>
          <p:spPr bwMode="auto">
            <a:xfrm>
              <a:off x="1711325" y="5178425"/>
              <a:ext cx="268288" cy="366713"/>
            </a:xfrm>
            <a:prstGeom prst="rect">
              <a:avLst/>
            </a:prstGeom>
            <a:noFill/>
            <a:ln w="9525">
              <a:noFill/>
              <a:miter lim="800000"/>
            </a:ln>
            <a:effectLst/>
          </p:spPr>
          <p:txBody>
            <a:bodyPr>
              <a:spAutoFit/>
            </a:bodyPr>
            <a:lstStyle/>
            <a:p>
              <a:pPr algn="l">
                <a:spcBef>
                  <a:spcPct val="50000"/>
                </a:spcBef>
              </a:pPr>
              <a:r>
                <a:rPr lang="en-US" altLang="zh-CN" sz="1800" dirty="0">
                  <a:latin typeface="Consolas" panose="020B0609020204030204" pitchFamily="49" charset="0"/>
                  <a:ea typeface="宋体" panose="02010600030101010101" pitchFamily="2" charset="-122"/>
                  <a:cs typeface="Consolas" panose="020B0609020204030204" pitchFamily="49" charset="0"/>
                </a:rPr>
                <a:t>L</a:t>
              </a:r>
              <a:endParaRPr lang="en-US" altLang="zh-CN" sz="1800" dirty="0">
                <a:latin typeface="Consolas" panose="020B0609020204030204" pitchFamily="49" charset="0"/>
                <a:ea typeface="宋体" panose="02010600030101010101" pitchFamily="2" charset="-122"/>
                <a:cs typeface="Consolas" panose="020B0609020204030204" pitchFamily="49" charset="0"/>
              </a:endParaRPr>
            </a:p>
          </p:txBody>
        </p:sp>
        <p:sp>
          <p:nvSpPr>
            <p:cNvPr id="42012" name="Rectangle 28"/>
            <p:cNvSpPr>
              <a:spLocks noChangeArrowheads="1"/>
            </p:cNvSpPr>
            <p:nvPr/>
          </p:nvSpPr>
          <p:spPr bwMode="auto">
            <a:xfrm>
              <a:off x="3417888" y="5178425"/>
              <a:ext cx="360362" cy="360363"/>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42013" name="Rectangle 29"/>
            <p:cNvSpPr>
              <a:spLocks noChangeArrowheads="1"/>
            </p:cNvSpPr>
            <p:nvPr/>
          </p:nvSpPr>
          <p:spPr bwMode="auto">
            <a:xfrm>
              <a:off x="3778250" y="5178425"/>
              <a:ext cx="360363" cy="360363"/>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42014" name="Freeform 30"/>
            <p:cNvSpPr/>
            <p:nvPr/>
          </p:nvSpPr>
          <p:spPr bwMode="auto">
            <a:xfrm>
              <a:off x="2878138" y="5356225"/>
              <a:ext cx="552450" cy="3175"/>
            </a:xfrm>
            <a:custGeom>
              <a:avLst/>
              <a:gdLst/>
              <a:ahLst/>
              <a:cxnLst>
                <a:cxn ang="0">
                  <a:pos x="0" y="0"/>
                </a:cxn>
                <a:cxn ang="0">
                  <a:pos x="348" y="2"/>
                </a:cxn>
              </a:cxnLst>
              <a:rect l="0" t="0" r="r" b="b"/>
              <a:pathLst>
                <a:path w="348" h="2">
                  <a:moveTo>
                    <a:pt x="0" y="0"/>
                  </a:moveTo>
                  <a:lnTo>
                    <a:pt x="348"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42015" name="Rectangle 31"/>
            <p:cNvSpPr>
              <a:spLocks noChangeArrowheads="1"/>
            </p:cNvSpPr>
            <p:nvPr/>
          </p:nvSpPr>
          <p:spPr bwMode="auto">
            <a:xfrm>
              <a:off x="5938838" y="5178425"/>
              <a:ext cx="360362" cy="360363"/>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42016" name="Rectangle 32"/>
            <p:cNvSpPr>
              <a:spLocks noChangeArrowheads="1"/>
            </p:cNvSpPr>
            <p:nvPr/>
          </p:nvSpPr>
          <p:spPr bwMode="auto">
            <a:xfrm>
              <a:off x="6299200" y="5178425"/>
              <a:ext cx="360363" cy="360363"/>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42017" name="Line 33"/>
            <p:cNvSpPr>
              <a:spLocks noChangeShapeType="1"/>
            </p:cNvSpPr>
            <p:nvPr/>
          </p:nvSpPr>
          <p:spPr bwMode="auto">
            <a:xfrm>
              <a:off x="5591175" y="5357813"/>
              <a:ext cx="360363" cy="0"/>
            </a:xfrm>
            <a:prstGeom prst="line">
              <a:avLst/>
            </a:prstGeom>
            <a:noFill/>
            <a:ln w="9525">
              <a:solidFill>
                <a:schemeClr val="tx1"/>
              </a:solidFill>
              <a:miter lim="800000"/>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42018" name="Rectangle 34"/>
            <p:cNvSpPr>
              <a:spLocks noChangeArrowheads="1"/>
            </p:cNvSpPr>
            <p:nvPr/>
          </p:nvSpPr>
          <p:spPr bwMode="auto">
            <a:xfrm>
              <a:off x="6946900" y="5178425"/>
              <a:ext cx="360363" cy="360363"/>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42019" name="Rectangle 35"/>
            <p:cNvSpPr>
              <a:spLocks noChangeArrowheads="1"/>
            </p:cNvSpPr>
            <p:nvPr/>
          </p:nvSpPr>
          <p:spPr bwMode="auto">
            <a:xfrm>
              <a:off x="7307263" y="5178425"/>
              <a:ext cx="360362" cy="360363"/>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dirty="0">
                  <a:solidFill>
                    <a:srgbClr val="0000FF"/>
                  </a:solidFill>
                  <a:latin typeface="Consolas" panose="020B0609020204030204" pitchFamily="49" charset="0"/>
                  <a:ea typeface="宋体" panose="02010600030101010101" pitchFamily="2" charset="-122"/>
                  <a:cs typeface="Consolas" panose="020B0609020204030204" pitchFamily="49" charset="0"/>
                </a:rPr>
                <a:t>∧</a:t>
              </a:r>
              <a:endParaRPr lang="en-US" altLang="zh-CN" sz="1800" dirty="0">
                <a:solidFill>
                  <a:srgbClr val="0000FF"/>
                </a:solidFill>
                <a:latin typeface="Consolas" panose="020B0609020204030204" pitchFamily="49" charset="0"/>
                <a:ea typeface="宋体" panose="02010600030101010101" pitchFamily="2" charset="-122"/>
                <a:cs typeface="Consolas" panose="020B0609020204030204" pitchFamily="49" charset="0"/>
              </a:endParaRPr>
            </a:p>
          </p:txBody>
        </p:sp>
        <p:sp>
          <p:nvSpPr>
            <p:cNvPr id="42020" name="Freeform 36"/>
            <p:cNvSpPr/>
            <p:nvPr/>
          </p:nvSpPr>
          <p:spPr bwMode="auto">
            <a:xfrm>
              <a:off x="6472238" y="5356225"/>
              <a:ext cx="487362" cy="3175"/>
            </a:xfrm>
            <a:custGeom>
              <a:avLst/>
              <a:gdLst/>
              <a:ahLst/>
              <a:cxnLst>
                <a:cxn ang="0">
                  <a:pos x="0" y="0"/>
                </a:cxn>
                <a:cxn ang="0">
                  <a:pos x="307" y="2"/>
                </a:cxn>
              </a:cxnLst>
              <a:rect l="0" t="0" r="r" b="b"/>
              <a:pathLst>
                <a:path w="307" h="2">
                  <a:moveTo>
                    <a:pt x="0" y="0"/>
                  </a:moveTo>
                  <a:lnTo>
                    <a:pt x="307"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42021" name="Freeform 37"/>
            <p:cNvSpPr/>
            <p:nvPr/>
          </p:nvSpPr>
          <p:spPr bwMode="auto">
            <a:xfrm>
              <a:off x="3946525" y="5354638"/>
              <a:ext cx="552450" cy="3175"/>
            </a:xfrm>
            <a:custGeom>
              <a:avLst/>
              <a:gdLst/>
              <a:ahLst/>
              <a:cxnLst>
                <a:cxn ang="0">
                  <a:pos x="0" y="0"/>
                </a:cxn>
                <a:cxn ang="0">
                  <a:pos x="348" y="2"/>
                </a:cxn>
              </a:cxnLst>
              <a:rect l="0" t="0" r="r" b="b"/>
              <a:pathLst>
                <a:path w="348" h="2">
                  <a:moveTo>
                    <a:pt x="0" y="0"/>
                  </a:moveTo>
                  <a:lnTo>
                    <a:pt x="348"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42022" name="Text Box 38"/>
            <p:cNvSpPr txBox="1">
              <a:spLocks noChangeArrowheads="1"/>
            </p:cNvSpPr>
            <p:nvPr/>
          </p:nvSpPr>
          <p:spPr bwMode="auto">
            <a:xfrm>
              <a:off x="7215206" y="5716004"/>
              <a:ext cx="1816100" cy="692497"/>
            </a:xfrm>
            <a:prstGeom prst="rect">
              <a:avLst/>
            </a:prstGeom>
            <a:noFill/>
            <a:ln w="9525">
              <a:noFill/>
              <a:miter lim="800000"/>
            </a:ln>
            <a:effectLst/>
          </p:spPr>
          <p:txBody>
            <a:bodyPr>
              <a:spAutoFit/>
            </a:bodyPr>
            <a:lstStyle/>
            <a:p>
              <a:pPr algn="l">
                <a:lnSpc>
                  <a:spcPts val="1800"/>
                </a:lnSpc>
                <a:spcBef>
                  <a:spcPct val="50000"/>
                </a:spcBef>
              </a:pPr>
              <a:r>
                <a:rPr lang="en-US" altLang="zh-CN" sz="1800" i="1" dirty="0">
                  <a:latin typeface="Consolas" panose="020B0609020204030204" pitchFamily="49" charset="0"/>
                  <a:ea typeface="楷体" panose="02010609060101010101" pitchFamily="49" charset="-122"/>
                  <a:cs typeface="Consolas" panose="020B0609020204030204" pitchFamily="49" charset="0"/>
                </a:rPr>
                <a:t>p</a:t>
              </a:r>
              <a:endParaRPr lang="en-US" altLang="zh-CN" sz="1800" i="1" dirty="0">
                <a:latin typeface="Consolas" panose="020B0609020204030204" pitchFamily="49" charset="0"/>
                <a:ea typeface="楷体" panose="02010609060101010101" pitchFamily="49" charset="-122"/>
                <a:cs typeface="Consolas" panose="020B0609020204030204" pitchFamily="49" charset="0"/>
              </a:endParaRPr>
            </a:p>
            <a:p>
              <a:pPr algn="l">
                <a:lnSpc>
                  <a:spcPts val="1800"/>
                </a:lnSpc>
                <a:spcBef>
                  <a:spcPct val="50000"/>
                </a:spcBef>
              </a:pPr>
              <a:r>
                <a:rPr lang="en-US" altLang="zh-CN" sz="1800" i="1">
                  <a:latin typeface="Consolas" panose="020B0609020204030204" pitchFamily="49" charset="0"/>
                  <a:ea typeface="楷体" panose="02010609060101010101" pitchFamily="49" charset="-122"/>
                  <a:cs typeface="Consolas" panose="020B0609020204030204" pitchFamily="49" charset="0"/>
                </a:rPr>
                <a:t>n</a:t>
              </a:r>
              <a:r>
                <a:rPr lang="zh-CN" altLang="en-US" sz="1800">
                  <a:latin typeface="Consolas" panose="020B0609020204030204" pitchFamily="49" charset="0"/>
                  <a:ea typeface="楷体" panose="02010609060101010101" pitchFamily="49" charset="-122"/>
                  <a:cs typeface="Consolas" panose="020B0609020204030204" pitchFamily="49" charset="0"/>
                </a:rPr>
                <a:t>为结点个数</a:t>
              </a:r>
              <a:endParaRPr lang="zh-CN" altLang="en-US" sz="1800" dirty="0">
                <a:latin typeface="Consolas" panose="020B0609020204030204" pitchFamily="49" charset="0"/>
                <a:ea typeface="楷体" panose="02010609060101010101" pitchFamily="49" charset="-122"/>
                <a:cs typeface="Consolas" panose="020B0609020204030204" pitchFamily="49" charset="0"/>
              </a:endParaRPr>
            </a:p>
          </p:txBody>
        </p:sp>
        <p:sp>
          <p:nvSpPr>
            <p:cNvPr id="42023" name="Line 39"/>
            <p:cNvSpPr>
              <a:spLocks noChangeShapeType="1"/>
            </p:cNvSpPr>
            <p:nvPr/>
          </p:nvSpPr>
          <p:spPr bwMode="auto">
            <a:xfrm flipV="1">
              <a:off x="7215188" y="5538788"/>
              <a:ext cx="0" cy="360362"/>
            </a:xfrm>
            <a:prstGeom prst="line">
              <a:avLst/>
            </a:prstGeom>
            <a:noFill/>
            <a:ln w="28575">
              <a:solidFill>
                <a:srgbClr val="FF00FF"/>
              </a:solidFill>
              <a:miter lim="800000"/>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42025" name="Text Box 41"/>
            <p:cNvSpPr txBox="1">
              <a:spLocks noChangeArrowheads="1"/>
            </p:cNvSpPr>
            <p:nvPr/>
          </p:nvSpPr>
          <p:spPr bwMode="auto">
            <a:xfrm>
              <a:off x="4714875" y="4959350"/>
              <a:ext cx="720725" cy="579438"/>
            </a:xfrm>
            <a:prstGeom prst="rect">
              <a:avLst/>
            </a:prstGeom>
            <a:noFill/>
            <a:ln w="9525">
              <a:noFill/>
              <a:miter lim="800000"/>
            </a:ln>
            <a:effectLst/>
          </p:spPr>
          <p:txBody>
            <a:bodyPr>
              <a:spAutoFit/>
            </a:bodyPr>
            <a:lstStyle/>
            <a:p>
              <a:pPr algn="l">
                <a:spcBef>
                  <a:spcPct val="50000"/>
                </a:spcBef>
              </a:pPr>
              <a:r>
                <a:rPr lang="en-US" altLang="zh-CN" sz="3200" b="0">
                  <a:solidFill>
                    <a:schemeClr val="tx1"/>
                  </a:solidFill>
                  <a:latin typeface="Consolas" panose="020B0609020204030204" pitchFamily="49" charset="0"/>
                  <a:ea typeface="宋体" panose="02010600030101010101" pitchFamily="2" charset="-122"/>
                  <a:cs typeface="Consolas" panose="020B0609020204030204" pitchFamily="49" charset="0"/>
                </a:rPr>
                <a:t>…</a:t>
              </a:r>
              <a:endParaRPr lang="en-US" altLang="zh-CN" sz="3200" b="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41" name="下箭头 40"/>
            <p:cNvSpPr/>
            <p:nvPr/>
          </p:nvSpPr>
          <p:spPr>
            <a:xfrm>
              <a:off x="3643306" y="4429132"/>
              <a:ext cx="357190" cy="500066"/>
            </a:xfrm>
            <a:prstGeom prst="down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4202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202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202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2026">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202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 Box 2"/>
          <p:cNvSpPr txBox="1">
            <a:spLocks noChangeArrowheads="1"/>
          </p:cNvSpPr>
          <p:nvPr/>
        </p:nvSpPr>
        <p:spPr bwMode="auto">
          <a:xfrm>
            <a:off x="152400" y="195263"/>
            <a:ext cx="8458200" cy="923330"/>
          </a:xfrm>
          <a:prstGeom prst="rect">
            <a:avLst/>
          </a:prstGeom>
          <a:noFill/>
          <a:ln w="9525">
            <a:noFill/>
            <a:miter lim="800000"/>
          </a:ln>
          <a:effectLst/>
        </p:spPr>
        <p:txBody>
          <a:bodyPr>
            <a:spAutoFit/>
          </a:bodyPr>
          <a:lstStyle/>
          <a:p>
            <a:pPr algn="just">
              <a:spcBef>
                <a:spcPct val="50000"/>
              </a:spcBef>
            </a:pPr>
            <a:r>
              <a:rPr kumimoji="1" lang="en-US" altLang="zh-CN">
                <a:solidFill>
                  <a:srgbClr val="FF3300"/>
                </a:solidFill>
                <a:latin typeface="Consolas" panose="020B0609020204030204" pitchFamily="49" charset="0"/>
                <a:ea typeface="微软雅黑" panose="020B0503020204020204" pitchFamily="34" charset="-122"/>
                <a:cs typeface="Consolas" panose="020B0609020204030204" pitchFamily="49" charset="0"/>
              </a:rPr>
              <a:t> </a:t>
            </a:r>
            <a:r>
              <a:rPr kumimoji="1" lang="zh-CN" altLang="en-US">
                <a:solidFill>
                  <a:srgbClr val="FF3300"/>
                </a:solidFill>
                <a:latin typeface="Consolas" panose="020B0609020204030204" pitchFamily="49" charset="0"/>
                <a:ea typeface="微软雅黑" panose="020B0503020204020204" pitchFamily="34" charset="-122"/>
                <a:cs typeface="Consolas" panose="020B0609020204030204" pitchFamily="49" charset="0"/>
              </a:rPr>
              <a:t>（</a:t>
            </a:r>
            <a:r>
              <a:rPr kumimoji="1" lang="en-US" altLang="zh-CN" dirty="0">
                <a:solidFill>
                  <a:srgbClr val="FF3300"/>
                </a:solidFill>
                <a:latin typeface="Consolas" panose="020B0609020204030204" pitchFamily="49" charset="0"/>
                <a:ea typeface="微软雅黑" panose="020B0503020204020204" pitchFamily="34" charset="-122"/>
                <a:cs typeface="Consolas" panose="020B0609020204030204" pitchFamily="49" charset="0"/>
              </a:rPr>
              <a:t>5</a:t>
            </a:r>
            <a:r>
              <a:rPr kumimoji="1" lang="zh-CN" altLang="en-US" dirty="0">
                <a:solidFill>
                  <a:srgbClr val="FF3300"/>
                </a:solidFill>
                <a:latin typeface="Consolas" panose="020B0609020204030204" pitchFamily="49" charset="0"/>
                <a:ea typeface="微软雅黑" panose="020B0503020204020204" pitchFamily="34" charset="-122"/>
                <a:cs typeface="Consolas" panose="020B0609020204030204" pitchFamily="49" charset="0"/>
              </a:rPr>
              <a:t>）输出线性表</a:t>
            </a:r>
            <a:r>
              <a:rPr kumimoji="1" lang="en-US" altLang="zh-CN" dirty="0" err="1">
                <a:solidFill>
                  <a:srgbClr val="FF3300"/>
                </a:solidFill>
                <a:latin typeface="Consolas" panose="020B0609020204030204" pitchFamily="49" charset="0"/>
                <a:ea typeface="微软雅黑" panose="020B0503020204020204" pitchFamily="34" charset="-122"/>
                <a:cs typeface="Consolas" panose="020B0609020204030204" pitchFamily="49" charset="0"/>
              </a:rPr>
              <a:t>DispList</a:t>
            </a:r>
            <a:r>
              <a:rPr kumimoji="1" lang="en-US" altLang="zh-CN" dirty="0">
                <a:solidFill>
                  <a:srgbClr val="FF3300"/>
                </a:solidFill>
                <a:latin typeface="Consolas" panose="020B0609020204030204" pitchFamily="49" charset="0"/>
                <a:ea typeface="微软雅黑" panose="020B0503020204020204" pitchFamily="34" charset="-122"/>
                <a:cs typeface="Consolas" panose="020B0609020204030204" pitchFamily="49" charset="0"/>
              </a:rPr>
              <a:t>(L)</a:t>
            </a:r>
            <a:endParaRPr kumimoji="1" lang="en-US" altLang="zh-CN" dirty="0">
              <a:solidFill>
                <a:srgbClr val="FF3300"/>
              </a:solidFill>
              <a:latin typeface="Consolas" panose="020B0609020204030204" pitchFamily="49" charset="0"/>
              <a:ea typeface="微软雅黑" panose="020B0503020204020204" pitchFamily="34" charset="-122"/>
              <a:cs typeface="Consolas" panose="020B0609020204030204" pitchFamily="49" charset="0"/>
            </a:endParaRPr>
          </a:p>
          <a:p>
            <a:pPr algn="just">
              <a:spcBef>
                <a:spcPct val="50000"/>
              </a:spcBef>
            </a:pPr>
            <a:r>
              <a:rPr kumimoji="1" lang="en-US" altLang="zh-CN" sz="2000">
                <a:solidFill>
                  <a:srgbClr val="FF3300"/>
                </a:solidFill>
                <a:latin typeface="Consolas" panose="020B0609020204030204" pitchFamily="49" charset="0"/>
                <a:ea typeface="楷体" panose="02010609060101010101" pitchFamily="49" charset="-122"/>
                <a:cs typeface="Consolas" panose="020B0609020204030204" pitchFamily="49" charset="0"/>
              </a:rPr>
              <a:t>  </a:t>
            </a:r>
            <a:r>
              <a:rPr kumimoji="1" lang="zh-CN" altLang="en-US" sz="2000" dirty="0">
                <a:latin typeface="Consolas" panose="020B0609020204030204" pitchFamily="49" charset="0"/>
                <a:ea typeface="楷体" panose="02010609060101010101" pitchFamily="49" charset="-122"/>
                <a:cs typeface="Consolas" panose="020B0609020204030204" pitchFamily="49" charset="0"/>
              </a:rPr>
              <a:t>逐一扫描单链表</a:t>
            </a:r>
            <a:r>
              <a:rPr kumimoji="1" lang="en-US" altLang="zh-CN" sz="2000" dirty="0">
                <a:latin typeface="Consolas" panose="020B0609020204030204" pitchFamily="49" charset="0"/>
                <a:ea typeface="楷体" panose="02010609060101010101" pitchFamily="49" charset="-122"/>
                <a:cs typeface="Consolas" panose="020B0609020204030204" pitchFamily="49" charset="0"/>
              </a:rPr>
              <a:t>L</a:t>
            </a:r>
            <a:r>
              <a:rPr kumimoji="1" lang="zh-CN" altLang="en-US" sz="2000" dirty="0">
                <a:latin typeface="Consolas" panose="020B0609020204030204" pitchFamily="49" charset="0"/>
                <a:ea typeface="楷体" panose="02010609060101010101" pitchFamily="49" charset="-122"/>
                <a:cs typeface="Consolas" panose="020B0609020204030204" pitchFamily="49" charset="0"/>
              </a:rPr>
              <a:t>的</a:t>
            </a:r>
            <a:r>
              <a:rPr kumimoji="1" lang="zh-CN" altLang="en-US" sz="2000">
                <a:latin typeface="Consolas" panose="020B0609020204030204" pitchFamily="49" charset="0"/>
                <a:ea typeface="楷体" panose="02010609060101010101" pitchFamily="49" charset="-122"/>
                <a:cs typeface="Consolas" panose="020B0609020204030204" pitchFamily="49" charset="0"/>
              </a:rPr>
              <a:t>每个数据结点，并显示各结点的</a:t>
            </a:r>
            <a:r>
              <a:rPr kumimoji="1" lang="en-US" altLang="zh-CN" sz="2000" dirty="0">
                <a:latin typeface="Consolas" panose="020B0609020204030204" pitchFamily="49" charset="0"/>
                <a:ea typeface="楷体" panose="02010609060101010101" pitchFamily="49" charset="-122"/>
                <a:cs typeface="Consolas" panose="020B0609020204030204" pitchFamily="49" charset="0"/>
              </a:rPr>
              <a:t>data</a:t>
            </a:r>
            <a:r>
              <a:rPr kumimoji="1" lang="zh-CN" altLang="en-US" sz="2000" dirty="0">
                <a:latin typeface="Consolas" panose="020B0609020204030204" pitchFamily="49" charset="0"/>
                <a:ea typeface="楷体" panose="02010609060101010101" pitchFamily="49" charset="-122"/>
                <a:cs typeface="Consolas" panose="020B0609020204030204" pitchFamily="49" charset="0"/>
              </a:rPr>
              <a:t>域值。</a:t>
            </a:r>
            <a:r>
              <a:rPr kumimoji="1" lang="zh-CN" altLang="en-US" sz="2000" dirty="0">
                <a:solidFill>
                  <a:srgbClr val="FF3300"/>
                </a:solidFill>
                <a:latin typeface="Consolas" panose="020B0609020204030204" pitchFamily="49" charset="0"/>
                <a:ea typeface="楷体" panose="02010609060101010101" pitchFamily="49" charset="-122"/>
                <a:cs typeface="Consolas" panose="020B0609020204030204" pitchFamily="49" charset="0"/>
              </a:rPr>
              <a:t>    </a:t>
            </a:r>
            <a:endParaRPr kumimoji="1" lang="zh-CN" altLang="en-US" sz="2000" dirty="0">
              <a:solidFill>
                <a:srgbClr val="FF3300"/>
              </a:solidFill>
              <a:latin typeface="Consolas" panose="020B0609020204030204" pitchFamily="49" charset="0"/>
              <a:ea typeface="楷体" panose="02010609060101010101" pitchFamily="49" charset="-122"/>
              <a:cs typeface="Consolas" panose="020B0609020204030204" pitchFamily="49" charset="0"/>
            </a:endParaRPr>
          </a:p>
        </p:txBody>
      </p:sp>
      <p:sp>
        <p:nvSpPr>
          <p:cNvPr id="43011" name="Text Box 3"/>
          <p:cNvSpPr txBox="1">
            <a:spLocks noChangeArrowheads="1"/>
          </p:cNvSpPr>
          <p:nvPr/>
        </p:nvSpPr>
        <p:spPr bwMode="auto">
          <a:xfrm>
            <a:off x="611188" y="997255"/>
            <a:ext cx="8137525" cy="3816985"/>
          </a:xfrm>
          <a:prstGeom prst="rect">
            <a:avLst/>
          </a:prstGeom>
          <a:gradFill flip="none"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2700000" scaled="1"/>
            <a:tileRect/>
          </a:gradFill>
          <a:scene3d>
            <a:camera prst="perspectiveAbove"/>
            <a:lightRig rig="threePt" dir="t"/>
          </a:scene3d>
        </p:spPr>
        <p:style>
          <a:lnRef idx="1">
            <a:schemeClr val="accent3"/>
          </a:lnRef>
          <a:fillRef idx="2">
            <a:schemeClr val="accent3"/>
          </a:fillRef>
          <a:effectRef idx="1">
            <a:schemeClr val="accent3"/>
          </a:effectRef>
          <a:fontRef idx="minor">
            <a:schemeClr val="dk1"/>
          </a:fontRef>
        </p:style>
        <p:txBody>
          <a:bodyPr wrap="square" lIns="144000" tIns="108000" rIns="144000" bIns="108000">
            <a:spAutoFit/>
          </a:bodyPr>
          <a:lstStyle/>
          <a:p>
            <a:pPr algn="l"/>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void </a:t>
            </a:r>
            <a:r>
              <a:rPr lang="en-US" altLang="zh-CN" sz="1800">
                <a:solidFill>
                  <a:srgbClr val="FF3300"/>
                </a:solidFill>
                <a:effectLst>
                  <a:outerShdw blurRad="38100" dist="38100" dir="2700000" algn="tl">
                    <a:srgbClr val="000000">
                      <a:alpha val="43137"/>
                    </a:srgbClr>
                  </a:outerShdw>
                </a:effectLst>
                <a:latin typeface="Consolas" panose="020B0609020204030204" pitchFamily="49" charset="0"/>
                <a:ea typeface="仿宋" panose="02010609060101010101" pitchFamily="49" charset="-122"/>
                <a:cs typeface="Consolas" panose="020B0609020204030204" pitchFamily="49" charset="0"/>
              </a:rPr>
              <a:t>DispList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(LinkNode </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*L)</a:t>
            </a:r>
            <a:endPar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LinkNode </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*p=L-&gt;next;	</a:t>
            </a:r>
            <a:r>
              <a:rPr lang="en-US" altLang="zh-CN" sz="1800" dirty="0">
                <a:solidFill>
                  <a:srgbClr val="0070C0"/>
                </a:solidFill>
                <a:latin typeface="Consolas" panose="020B0609020204030204" pitchFamily="49" charset="0"/>
                <a:ea typeface="仿宋" panose="02010609060101010101" pitchFamily="49" charset="-122"/>
                <a:cs typeface="Consolas" panose="020B0609020204030204" pitchFamily="49" charset="0"/>
              </a:rPr>
              <a:t>//p</a:t>
            </a:r>
            <a:r>
              <a:rPr lang="zh-CN" altLang="en-US" sz="1800">
                <a:solidFill>
                  <a:srgbClr val="0070C0"/>
                </a:solidFill>
                <a:latin typeface="Consolas" panose="020B0609020204030204" pitchFamily="49" charset="0"/>
                <a:ea typeface="仿宋" panose="02010609060101010101" pitchFamily="49" charset="-122"/>
                <a:cs typeface="Consolas" panose="020B0609020204030204" pitchFamily="49" charset="0"/>
              </a:rPr>
              <a:t>指向开始结点</a:t>
            </a:r>
            <a:endParaRPr lang="zh-CN" altLang="en-US" sz="1800" dirty="0">
              <a:solidFill>
                <a:srgbClr val="0070C0"/>
              </a:solidFill>
              <a:latin typeface="Consolas" panose="020B0609020204030204" pitchFamily="49" charset="0"/>
              <a:ea typeface="仿宋" panose="02010609060101010101" pitchFamily="49" charset="-122"/>
              <a:cs typeface="Consolas" panose="020B0609020204030204" pitchFamily="49" charset="0"/>
            </a:endParaRPr>
          </a:p>
          <a:p>
            <a:pPr algn="l"/>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while </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(p!=NULL)		</a:t>
            </a:r>
            <a:r>
              <a:rPr lang="en-US" altLang="zh-CN" sz="1800" dirty="0">
                <a:solidFill>
                  <a:srgbClr val="0070C0"/>
                </a:solidFill>
                <a:latin typeface="Consolas" panose="020B0609020204030204" pitchFamily="49" charset="0"/>
                <a:ea typeface="仿宋" panose="02010609060101010101" pitchFamily="49" charset="-122"/>
                <a:cs typeface="Consolas" panose="020B0609020204030204" pitchFamily="49" charset="0"/>
              </a:rPr>
              <a:t>//p</a:t>
            </a:r>
            <a:r>
              <a:rPr lang="zh-CN" altLang="en-US" sz="1800" dirty="0">
                <a:solidFill>
                  <a:srgbClr val="0070C0"/>
                </a:solidFill>
                <a:latin typeface="Consolas" panose="020B0609020204030204" pitchFamily="49" charset="0"/>
                <a:ea typeface="仿宋" panose="02010609060101010101" pitchFamily="49" charset="-122"/>
                <a:cs typeface="Consolas" panose="020B0609020204030204" pitchFamily="49" charset="0"/>
              </a:rPr>
              <a:t>不</a:t>
            </a:r>
            <a:r>
              <a:rPr lang="zh-CN" altLang="en-US" sz="1800">
                <a:solidFill>
                  <a:srgbClr val="0070C0"/>
                </a:solidFill>
                <a:latin typeface="Consolas" panose="020B0609020204030204" pitchFamily="49" charset="0"/>
                <a:ea typeface="仿宋" panose="02010609060101010101" pitchFamily="49" charset="-122"/>
                <a:cs typeface="Consolas" panose="020B0609020204030204" pitchFamily="49" charset="0"/>
              </a:rPr>
              <a:t>为</a:t>
            </a:r>
            <a:r>
              <a:rPr lang="en-US" altLang="zh-CN" sz="1800">
                <a:solidFill>
                  <a:srgbClr val="0070C0"/>
                </a:solidFill>
                <a:latin typeface="Consolas" panose="020B0609020204030204" pitchFamily="49" charset="0"/>
                <a:ea typeface="仿宋" panose="02010609060101010101" pitchFamily="49" charset="-122"/>
                <a:cs typeface="Consolas" panose="020B0609020204030204" pitchFamily="49" charset="0"/>
              </a:rPr>
              <a:t>NULL</a:t>
            </a:r>
            <a:r>
              <a:rPr lang="zh-CN" altLang="en-US" sz="1800">
                <a:solidFill>
                  <a:srgbClr val="0070C0"/>
                </a:solidFill>
                <a:latin typeface="Consolas" panose="020B0609020204030204" pitchFamily="49" charset="0"/>
                <a:ea typeface="仿宋" panose="02010609060101010101" pitchFamily="49" charset="-122"/>
                <a:cs typeface="Consolas" panose="020B0609020204030204" pitchFamily="49" charset="0"/>
              </a:rPr>
              <a:t>，输出</a:t>
            </a:r>
            <a:r>
              <a:rPr lang="en-US" altLang="zh-CN" sz="1800">
                <a:solidFill>
                  <a:srgbClr val="0070C0"/>
                </a:solidFill>
                <a:latin typeface="Consolas" panose="020B0609020204030204" pitchFamily="49" charset="0"/>
                <a:ea typeface="仿宋" panose="02010609060101010101" pitchFamily="49" charset="-122"/>
                <a:cs typeface="Consolas" panose="020B0609020204030204" pitchFamily="49" charset="0"/>
              </a:rPr>
              <a:t>p</a:t>
            </a:r>
            <a:r>
              <a:rPr lang="zh-CN" altLang="en-US" sz="1800">
                <a:solidFill>
                  <a:srgbClr val="0070C0"/>
                </a:solidFill>
                <a:latin typeface="Consolas" panose="020B0609020204030204" pitchFamily="49" charset="0"/>
                <a:ea typeface="仿宋" panose="02010609060101010101" pitchFamily="49" charset="-122"/>
                <a:cs typeface="Consolas" panose="020B0609020204030204" pitchFamily="49" charset="0"/>
              </a:rPr>
              <a:t>结点的</a:t>
            </a:r>
            <a:r>
              <a:rPr lang="en-US" altLang="zh-CN" sz="1800" dirty="0">
                <a:solidFill>
                  <a:srgbClr val="0070C0"/>
                </a:solidFill>
                <a:latin typeface="Consolas" panose="020B0609020204030204" pitchFamily="49" charset="0"/>
                <a:ea typeface="仿宋" panose="02010609060101010101" pitchFamily="49" charset="-122"/>
                <a:cs typeface="Consolas" panose="020B0609020204030204" pitchFamily="49" charset="0"/>
              </a:rPr>
              <a:t>data</a:t>
            </a:r>
            <a:r>
              <a:rPr lang="zh-CN" altLang="en-US" sz="1800" dirty="0">
                <a:solidFill>
                  <a:srgbClr val="0070C0"/>
                </a:solidFill>
                <a:latin typeface="Consolas" panose="020B0609020204030204" pitchFamily="49" charset="0"/>
                <a:ea typeface="仿宋" panose="02010609060101010101" pitchFamily="49" charset="-122"/>
                <a:cs typeface="Consolas" panose="020B0609020204030204" pitchFamily="49" charset="0"/>
              </a:rPr>
              <a:t>域</a:t>
            </a:r>
            <a:endParaRPr lang="zh-CN" altLang="en-US" sz="1800" dirty="0">
              <a:solidFill>
                <a:srgbClr val="0070C0"/>
              </a:solidFill>
              <a:latin typeface="Consolas" panose="020B0609020204030204" pitchFamily="49" charset="0"/>
              <a:ea typeface="仿宋" panose="02010609060101010101" pitchFamily="49" charset="-122"/>
              <a:cs typeface="Consolas" panose="020B0609020204030204" pitchFamily="49" charset="0"/>
            </a:endParaRPr>
          </a:p>
          <a:p>
            <a:pPr algn="l"/>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printf</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d "</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p-</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&gt;data);</a:t>
            </a:r>
            <a:endPar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p=p-</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&gt;next;		</a:t>
            </a:r>
            <a:r>
              <a:rPr lang="en-US" altLang="zh-CN" sz="1800" dirty="0">
                <a:solidFill>
                  <a:srgbClr val="0070C0"/>
                </a:solidFill>
                <a:latin typeface="Consolas" panose="020B0609020204030204" pitchFamily="49" charset="0"/>
                <a:ea typeface="仿宋" panose="02010609060101010101" pitchFamily="49" charset="-122"/>
                <a:cs typeface="Consolas" panose="020B0609020204030204" pitchFamily="49" charset="0"/>
              </a:rPr>
              <a:t>//p</a:t>
            </a:r>
            <a:r>
              <a:rPr lang="zh-CN" altLang="en-US" sz="1800" dirty="0">
                <a:solidFill>
                  <a:srgbClr val="0070C0"/>
                </a:solidFill>
                <a:latin typeface="Consolas" panose="020B0609020204030204" pitchFamily="49" charset="0"/>
                <a:ea typeface="仿宋" panose="02010609060101010101" pitchFamily="49" charset="-122"/>
                <a:cs typeface="Consolas" panose="020B0609020204030204" pitchFamily="49" charset="0"/>
              </a:rPr>
              <a:t>移向下</a:t>
            </a:r>
            <a:r>
              <a:rPr lang="zh-CN" altLang="en-US" sz="1800">
                <a:solidFill>
                  <a:srgbClr val="0070C0"/>
                </a:solidFill>
                <a:latin typeface="Consolas" panose="020B0609020204030204" pitchFamily="49" charset="0"/>
                <a:ea typeface="仿宋" panose="02010609060101010101" pitchFamily="49" charset="-122"/>
                <a:cs typeface="Consolas" panose="020B0609020204030204" pitchFamily="49" charset="0"/>
              </a:rPr>
              <a:t>一个结点</a:t>
            </a:r>
            <a:endParaRPr lang="zh-CN" altLang="en-US" sz="1800" dirty="0">
              <a:solidFill>
                <a:srgbClr val="0070C0"/>
              </a:solidFill>
              <a:latin typeface="Consolas" panose="020B0609020204030204" pitchFamily="49" charset="0"/>
              <a:ea typeface="仿宋" panose="02010609060101010101" pitchFamily="49" charset="-122"/>
              <a:cs typeface="Consolas" panose="020B0609020204030204" pitchFamily="49" charset="0"/>
            </a:endParaRPr>
          </a:p>
          <a:p>
            <a:pPr algn="l"/>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printf</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("\n");</a:t>
            </a:r>
            <a:endPar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grpSp>
        <p:nvGrpSpPr>
          <p:cNvPr id="22" name="组合 21"/>
          <p:cNvGrpSpPr/>
          <p:nvPr/>
        </p:nvGrpSpPr>
        <p:grpSpPr>
          <a:xfrm>
            <a:off x="854101" y="4714884"/>
            <a:ext cx="5956300" cy="1428760"/>
            <a:chOff x="854101" y="4714884"/>
            <a:chExt cx="5956300" cy="1428760"/>
          </a:xfrm>
        </p:grpSpPr>
        <p:sp>
          <p:nvSpPr>
            <p:cNvPr id="4" name="Rectangle 24"/>
            <p:cNvSpPr>
              <a:spLocks noChangeArrowheads="1"/>
            </p:cNvSpPr>
            <p:nvPr/>
          </p:nvSpPr>
          <p:spPr bwMode="auto">
            <a:xfrm>
              <a:off x="1481164" y="5219711"/>
              <a:ext cx="360362" cy="360363"/>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1800" b="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5" name="Rectangle 25"/>
            <p:cNvSpPr>
              <a:spLocks noChangeArrowheads="1"/>
            </p:cNvSpPr>
            <p:nvPr/>
          </p:nvSpPr>
          <p:spPr bwMode="auto">
            <a:xfrm>
              <a:off x="1841526" y="5219711"/>
              <a:ext cx="360363" cy="360363"/>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180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6" name="Line 26"/>
            <p:cNvSpPr>
              <a:spLocks noChangeShapeType="1"/>
            </p:cNvSpPr>
            <p:nvPr/>
          </p:nvSpPr>
          <p:spPr bwMode="auto">
            <a:xfrm>
              <a:off x="1133501" y="5399099"/>
              <a:ext cx="360363" cy="0"/>
            </a:xfrm>
            <a:prstGeom prst="line">
              <a:avLst/>
            </a:prstGeom>
            <a:noFill/>
            <a:ln w="9525">
              <a:solidFill>
                <a:schemeClr val="tx1"/>
              </a:solidFill>
              <a:miter lim="800000"/>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7" name="Text Box 27"/>
            <p:cNvSpPr txBox="1">
              <a:spLocks noChangeArrowheads="1"/>
            </p:cNvSpPr>
            <p:nvPr/>
          </p:nvSpPr>
          <p:spPr bwMode="auto">
            <a:xfrm>
              <a:off x="854101" y="5219711"/>
              <a:ext cx="268288" cy="366713"/>
            </a:xfrm>
            <a:prstGeom prst="rect">
              <a:avLst/>
            </a:prstGeom>
            <a:noFill/>
            <a:ln w="9525">
              <a:noFill/>
              <a:miter lim="800000"/>
            </a:ln>
            <a:effectLst/>
          </p:spPr>
          <p:txBody>
            <a:bodyPr>
              <a:spAutoFit/>
            </a:bodyPr>
            <a:lstStyle/>
            <a:p>
              <a:pPr algn="l">
                <a:spcBef>
                  <a:spcPct val="50000"/>
                </a:spcBef>
              </a:pPr>
              <a:r>
                <a:rPr lang="en-US" altLang="zh-CN" sz="1800" dirty="0">
                  <a:latin typeface="Consolas" panose="020B0609020204030204" pitchFamily="49" charset="0"/>
                  <a:ea typeface="宋体" panose="02010600030101010101" pitchFamily="2" charset="-122"/>
                  <a:cs typeface="Consolas" panose="020B0609020204030204" pitchFamily="49" charset="0"/>
                </a:rPr>
                <a:t>L</a:t>
              </a:r>
              <a:endParaRPr lang="en-US" altLang="zh-CN" sz="1800" dirty="0">
                <a:latin typeface="Consolas" panose="020B0609020204030204" pitchFamily="49" charset="0"/>
                <a:ea typeface="宋体" panose="02010600030101010101" pitchFamily="2" charset="-122"/>
                <a:cs typeface="Consolas" panose="020B0609020204030204" pitchFamily="49" charset="0"/>
              </a:endParaRPr>
            </a:p>
          </p:txBody>
        </p:sp>
        <p:sp>
          <p:nvSpPr>
            <p:cNvPr id="8" name="Rectangle 28"/>
            <p:cNvSpPr>
              <a:spLocks noChangeArrowheads="1"/>
            </p:cNvSpPr>
            <p:nvPr/>
          </p:nvSpPr>
          <p:spPr bwMode="auto">
            <a:xfrm>
              <a:off x="2560664" y="5219711"/>
              <a:ext cx="360362" cy="360363"/>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9" name="Rectangle 29"/>
            <p:cNvSpPr>
              <a:spLocks noChangeArrowheads="1"/>
            </p:cNvSpPr>
            <p:nvPr/>
          </p:nvSpPr>
          <p:spPr bwMode="auto">
            <a:xfrm>
              <a:off x="2921026" y="5219711"/>
              <a:ext cx="360363" cy="360363"/>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10" name="Freeform 30"/>
            <p:cNvSpPr/>
            <p:nvPr/>
          </p:nvSpPr>
          <p:spPr bwMode="auto">
            <a:xfrm>
              <a:off x="2020914" y="5397511"/>
              <a:ext cx="552450" cy="3175"/>
            </a:xfrm>
            <a:custGeom>
              <a:avLst/>
              <a:gdLst/>
              <a:ahLst/>
              <a:cxnLst>
                <a:cxn ang="0">
                  <a:pos x="0" y="0"/>
                </a:cxn>
                <a:cxn ang="0">
                  <a:pos x="348" y="2"/>
                </a:cxn>
              </a:cxnLst>
              <a:rect l="0" t="0" r="r" b="b"/>
              <a:pathLst>
                <a:path w="348" h="2">
                  <a:moveTo>
                    <a:pt x="0" y="0"/>
                  </a:moveTo>
                  <a:lnTo>
                    <a:pt x="348"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11" name="Rectangle 31"/>
            <p:cNvSpPr>
              <a:spLocks noChangeArrowheads="1"/>
            </p:cNvSpPr>
            <p:nvPr/>
          </p:nvSpPr>
          <p:spPr bwMode="auto">
            <a:xfrm>
              <a:off x="5081614" y="5219711"/>
              <a:ext cx="360362" cy="360363"/>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12" name="Rectangle 32"/>
            <p:cNvSpPr>
              <a:spLocks noChangeArrowheads="1"/>
            </p:cNvSpPr>
            <p:nvPr/>
          </p:nvSpPr>
          <p:spPr bwMode="auto">
            <a:xfrm>
              <a:off x="5441976" y="5219711"/>
              <a:ext cx="360363" cy="360363"/>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13" name="Line 33"/>
            <p:cNvSpPr>
              <a:spLocks noChangeShapeType="1"/>
            </p:cNvSpPr>
            <p:nvPr/>
          </p:nvSpPr>
          <p:spPr bwMode="auto">
            <a:xfrm>
              <a:off x="4733951" y="5399099"/>
              <a:ext cx="360363" cy="0"/>
            </a:xfrm>
            <a:prstGeom prst="line">
              <a:avLst/>
            </a:prstGeom>
            <a:noFill/>
            <a:ln w="9525">
              <a:solidFill>
                <a:schemeClr val="tx1"/>
              </a:solidFill>
              <a:miter lim="800000"/>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14" name="Rectangle 34"/>
            <p:cNvSpPr>
              <a:spLocks noChangeArrowheads="1"/>
            </p:cNvSpPr>
            <p:nvPr/>
          </p:nvSpPr>
          <p:spPr bwMode="auto">
            <a:xfrm>
              <a:off x="6089676" y="5219711"/>
              <a:ext cx="360363" cy="360363"/>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15" name="Rectangle 35"/>
            <p:cNvSpPr>
              <a:spLocks noChangeArrowheads="1"/>
            </p:cNvSpPr>
            <p:nvPr/>
          </p:nvSpPr>
          <p:spPr bwMode="auto">
            <a:xfrm>
              <a:off x="6450039" y="5219711"/>
              <a:ext cx="360362" cy="360363"/>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dirty="0">
                  <a:solidFill>
                    <a:srgbClr val="0000FF"/>
                  </a:solidFill>
                  <a:latin typeface="Consolas" panose="020B0609020204030204" pitchFamily="49" charset="0"/>
                  <a:ea typeface="宋体" panose="02010600030101010101" pitchFamily="2" charset="-122"/>
                  <a:cs typeface="Consolas" panose="020B0609020204030204" pitchFamily="49" charset="0"/>
                </a:rPr>
                <a:t>∧</a:t>
              </a:r>
              <a:endParaRPr lang="en-US" altLang="zh-CN" sz="1800" dirty="0">
                <a:solidFill>
                  <a:srgbClr val="0000FF"/>
                </a:solidFill>
                <a:latin typeface="Consolas" panose="020B0609020204030204" pitchFamily="49" charset="0"/>
                <a:ea typeface="宋体" panose="02010600030101010101" pitchFamily="2" charset="-122"/>
                <a:cs typeface="Consolas" panose="020B0609020204030204" pitchFamily="49" charset="0"/>
              </a:endParaRPr>
            </a:p>
          </p:txBody>
        </p:sp>
        <p:sp>
          <p:nvSpPr>
            <p:cNvPr id="16" name="Freeform 36"/>
            <p:cNvSpPr/>
            <p:nvPr/>
          </p:nvSpPr>
          <p:spPr bwMode="auto">
            <a:xfrm>
              <a:off x="5615014" y="5397511"/>
              <a:ext cx="487362" cy="3175"/>
            </a:xfrm>
            <a:custGeom>
              <a:avLst/>
              <a:gdLst/>
              <a:ahLst/>
              <a:cxnLst>
                <a:cxn ang="0">
                  <a:pos x="0" y="0"/>
                </a:cxn>
                <a:cxn ang="0">
                  <a:pos x="307" y="2"/>
                </a:cxn>
              </a:cxnLst>
              <a:rect l="0" t="0" r="r" b="b"/>
              <a:pathLst>
                <a:path w="307" h="2">
                  <a:moveTo>
                    <a:pt x="0" y="0"/>
                  </a:moveTo>
                  <a:lnTo>
                    <a:pt x="307"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17" name="Freeform 37"/>
            <p:cNvSpPr/>
            <p:nvPr/>
          </p:nvSpPr>
          <p:spPr bwMode="auto">
            <a:xfrm>
              <a:off x="3089301" y="5395924"/>
              <a:ext cx="552450" cy="3175"/>
            </a:xfrm>
            <a:custGeom>
              <a:avLst/>
              <a:gdLst/>
              <a:ahLst/>
              <a:cxnLst>
                <a:cxn ang="0">
                  <a:pos x="0" y="0"/>
                </a:cxn>
                <a:cxn ang="0">
                  <a:pos x="348" y="2"/>
                </a:cxn>
              </a:cxnLst>
              <a:rect l="0" t="0" r="r" b="b"/>
              <a:pathLst>
                <a:path w="348" h="2">
                  <a:moveTo>
                    <a:pt x="0" y="0"/>
                  </a:moveTo>
                  <a:lnTo>
                    <a:pt x="348"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18" name="Text Box 38"/>
            <p:cNvSpPr txBox="1">
              <a:spLocks noChangeArrowheads="1"/>
            </p:cNvSpPr>
            <p:nvPr/>
          </p:nvSpPr>
          <p:spPr bwMode="auto">
            <a:xfrm>
              <a:off x="2714612" y="5776931"/>
              <a:ext cx="387340" cy="366713"/>
            </a:xfrm>
            <a:prstGeom prst="rect">
              <a:avLst/>
            </a:prstGeom>
            <a:noFill/>
            <a:ln w="9525">
              <a:noFill/>
              <a:miter lim="800000"/>
            </a:ln>
            <a:effectLst/>
          </p:spPr>
          <p:txBody>
            <a:bodyPr wrap="square">
              <a:spAutoFit/>
            </a:bodyPr>
            <a:lstStyle/>
            <a:p>
              <a:pPr algn="l">
                <a:spcBef>
                  <a:spcPct val="50000"/>
                </a:spcBef>
              </a:pPr>
              <a:r>
                <a:rPr lang="en-US" altLang="zh-CN" sz="1800" i="1" dirty="0">
                  <a:latin typeface="Consolas" panose="020B0609020204030204" pitchFamily="49" charset="0"/>
                  <a:ea typeface="楷体" panose="02010609060101010101" pitchFamily="49" charset="-122"/>
                  <a:cs typeface="Consolas" panose="020B0609020204030204" pitchFamily="49" charset="0"/>
                </a:rPr>
                <a:t>p</a:t>
              </a:r>
              <a:endParaRPr lang="zh-CN" altLang="en-US" sz="1800" i="1" dirty="0">
                <a:latin typeface="Consolas" panose="020B0609020204030204" pitchFamily="49" charset="0"/>
                <a:ea typeface="楷体" panose="02010609060101010101" pitchFamily="49" charset="-122"/>
                <a:cs typeface="Consolas" panose="020B0609020204030204" pitchFamily="49" charset="0"/>
              </a:endParaRPr>
            </a:p>
          </p:txBody>
        </p:sp>
        <p:sp>
          <p:nvSpPr>
            <p:cNvPr id="19" name="Line 39"/>
            <p:cNvSpPr>
              <a:spLocks noChangeShapeType="1"/>
            </p:cNvSpPr>
            <p:nvPr/>
          </p:nvSpPr>
          <p:spPr bwMode="auto">
            <a:xfrm flipV="1">
              <a:off x="2714626" y="5626112"/>
              <a:ext cx="0" cy="360362"/>
            </a:xfrm>
            <a:prstGeom prst="line">
              <a:avLst/>
            </a:prstGeom>
            <a:noFill/>
            <a:ln w="28575">
              <a:solidFill>
                <a:srgbClr val="FF00FF"/>
              </a:solidFill>
              <a:miter lim="800000"/>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20" name="Text Box 41"/>
            <p:cNvSpPr txBox="1">
              <a:spLocks noChangeArrowheads="1"/>
            </p:cNvSpPr>
            <p:nvPr/>
          </p:nvSpPr>
          <p:spPr bwMode="auto">
            <a:xfrm>
              <a:off x="3921151" y="5089536"/>
              <a:ext cx="720725" cy="461665"/>
            </a:xfrm>
            <a:prstGeom prst="rect">
              <a:avLst/>
            </a:prstGeom>
            <a:noFill/>
            <a:ln w="9525">
              <a:noFill/>
              <a:miter lim="800000"/>
            </a:ln>
            <a:effectLst/>
          </p:spPr>
          <p:txBody>
            <a:bodyPr>
              <a:spAutoFit/>
            </a:bodyPr>
            <a:lstStyle/>
            <a:p>
              <a:pPr algn="l">
                <a:spcBef>
                  <a:spcPct val="50000"/>
                </a:spcBef>
              </a:pPr>
              <a:r>
                <a:rPr lang="en-US" altLang="zh-CN" b="0">
                  <a:solidFill>
                    <a:schemeClr val="tx1"/>
                  </a:solidFill>
                  <a:latin typeface="Consolas" panose="020B0609020204030204" pitchFamily="49" charset="0"/>
                  <a:ea typeface="宋体" panose="02010600030101010101" pitchFamily="2" charset="-122"/>
                  <a:cs typeface="Consolas" panose="020B0609020204030204" pitchFamily="49" charset="0"/>
                </a:rPr>
                <a:t>…</a:t>
              </a:r>
              <a:endParaRPr lang="en-US" altLang="zh-CN" b="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21" name="下箭头 20"/>
            <p:cNvSpPr/>
            <p:nvPr/>
          </p:nvSpPr>
          <p:spPr>
            <a:xfrm>
              <a:off x="3857620" y="4714884"/>
              <a:ext cx="285752" cy="428628"/>
            </a:xfrm>
            <a:prstGeom prst="down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011">
                                            <p:txEl>
                                              <p:pRg st="2" end="2"/>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22"/>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43011">
                                            <p:txEl>
                                              <p:pRg st="3" end="3"/>
                                            </p:txEl>
                                          </p:spTgt>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43011">
                                            <p:txEl>
                                              <p:pRg st="4" end="4"/>
                                            </p:txEl>
                                          </p:spTgt>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43011">
                                            <p:txEl>
                                              <p:pRg st="5" end="5"/>
                                            </p:txEl>
                                          </p:spTgt>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43011">
                                            <p:txEl>
                                              <p:pRg st="6" end="6"/>
                                            </p:txEl>
                                          </p:spTgt>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4301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 Box 2"/>
          <p:cNvSpPr txBox="1">
            <a:spLocks noChangeArrowheads="1"/>
          </p:cNvSpPr>
          <p:nvPr/>
        </p:nvSpPr>
        <p:spPr bwMode="auto">
          <a:xfrm>
            <a:off x="214282" y="500042"/>
            <a:ext cx="8642350" cy="1612749"/>
          </a:xfrm>
          <a:prstGeom prst="rect">
            <a:avLst/>
          </a:prstGeom>
          <a:noFill/>
          <a:ln w="9525">
            <a:noFill/>
            <a:miter lim="800000"/>
          </a:ln>
          <a:effectLst/>
        </p:spPr>
        <p:txBody>
          <a:bodyPr>
            <a:spAutoFit/>
          </a:bodyPr>
          <a:lstStyle/>
          <a:p>
            <a:pPr algn="just">
              <a:lnSpc>
                <a:spcPct val="120000"/>
              </a:lnSpc>
              <a:spcBef>
                <a:spcPct val="50000"/>
              </a:spcBef>
            </a:pPr>
            <a:r>
              <a:rPr kumimoji="1" lang="en-US" altLang="zh-CN">
                <a:solidFill>
                  <a:srgbClr val="FF3300"/>
                </a:solidFill>
                <a:latin typeface="Consolas" panose="020B0609020204030204" pitchFamily="49" charset="0"/>
                <a:ea typeface="楷体" panose="02010609060101010101" pitchFamily="49" charset="-122"/>
                <a:cs typeface="Consolas" panose="020B0609020204030204" pitchFamily="49" charset="0"/>
              </a:rPr>
              <a:t> </a:t>
            </a:r>
            <a:r>
              <a:rPr kumimoji="1" lang="zh-CN" altLang="en-US" dirty="0">
                <a:solidFill>
                  <a:srgbClr val="FF3300"/>
                </a:solidFill>
                <a:latin typeface="Consolas" panose="020B0609020204030204" pitchFamily="49" charset="0"/>
                <a:ea typeface="微软雅黑" panose="020B0503020204020204" pitchFamily="34" charset="-122"/>
                <a:cs typeface="Consolas" panose="020B0609020204030204" pitchFamily="49" charset="0"/>
              </a:rPr>
              <a:t>（</a:t>
            </a:r>
            <a:r>
              <a:rPr kumimoji="1" lang="en-US" altLang="zh-CN" dirty="0">
                <a:solidFill>
                  <a:srgbClr val="FF3300"/>
                </a:solidFill>
                <a:latin typeface="Consolas" panose="020B0609020204030204" pitchFamily="49" charset="0"/>
                <a:ea typeface="微软雅黑" panose="020B0503020204020204" pitchFamily="34" charset="-122"/>
                <a:cs typeface="Consolas" panose="020B0609020204030204" pitchFamily="49" charset="0"/>
              </a:rPr>
              <a:t>6</a:t>
            </a:r>
            <a:r>
              <a:rPr kumimoji="1" lang="zh-CN" altLang="en-US" dirty="0">
                <a:solidFill>
                  <a:srgbClr val="FF3300"/>
                </a:solidFill>
                <a:latin typeface="Consolas" panose="020B0609020204030204" pitchFamily="49" charset="0"/>
                <a:ea typeface="微软雅黑" panose="020B0503020204020204" pitchFamily="34" charset="-122"/>
                <a:cs typeface="Consolas" panose="020B0609020204030204" pitchFamily="49" charset="0"/>
              </a:rPr>
              <a:t>）求线性表</a:t>
            </a:r>
            <a:r>
              <a:rPr kumimoji="1" lang="en-US" altLang="zh-CN">
                <a:solidFill>
                  <a:srgbClr val="FF3300"/>
                </a:solidFill>
                <a:latin typeface="Consolas" panose="020B0609020204030204" pitchFamily="49" charset="0"/>
                <a:ea typeface="微软雅黑" panose="020B0503020204020204" pitchFamily="34" charset="-122"/>
                <a:cs typeface="Consolas" panose="020B0609020204030204" pitchFamily="49" charset="0"/>
              </a:rPr>
              <a:t>L</a:t>
            </a:r>
            <a:r>
              <a:rPr kumimoji="1" lang="zh-CN" altLang="en-US">
                <a:solidFill>
                  <a:srgbClr val="FF3300"/>
                </a:solidFill>
                <a:latin typeface="Consolas" panose="020B0609020204030204" pitchFamily="49" charset="0"/>
                <a:ea typeface="微软雅黑" panose="020B0503020204020204" pitchFamily="34" charset="-122"/>
                <a:cs typeface="Consolas" panose="020B0609020204030204" pitchFamily="49" charset="0"/>
              </a:rPr>
              <a:t>中位置</a:t>
            </a:r>
            <a:r>
              <a:rPr kumimoji="1" lang="en-US" altLang="zh-CN" i="1">
                <a:solidFill>
                  <a:srgbClr val="FF3300"/>
                </a:solidFill>
                <a:latin typeface="Consolas" panose="020B0609020204030204" pitchFamily="49" charset="0"/>
                <a:ea typeface="微软雅黑" panose="020B0503020204020204" pitchFamily="34" charset="-122"/>
                <a:cs typeface="Consolas" panose="020B0609020204030204" pitchFamily="49" charset="0"/>
              </a:rPr>
              <a:t>i</a:t>
            </a:r>
            <a:r>
              <a:rPr kumimoji="1" lang="zh-CN" altLang="en-US">
                <a:solidFill>
                  <a:srgbClr val="FF3300"/>
                </a:solidFill>
                <a:latin typeface="Consolas" panose="020B0609020204030204" pitchFamily="49" charset="0"/>
                <a:ea typeface="微软雅黑" panose="020B0503020204020204" pitchFamily="34" charset="-122"/>
                <a:cs typeface="Consolas" panose="020B0609020204030204" pitchFamily="49" charset="0"/>
              </a:rPr>
              <a:t>的数据元素</a:t>
            </a:r>
            <a:r>
              <a:rPr kumimoji="1" lang="en-US" altLang="zh-CN">
                <a:solidFill>
                  <a:srgbClr val="FF3300"/>
                </a:solidFill>
                <a:latin typeface="Consolas" panose="020B0609020204030204" pitchFamily="49" charset="0"/>
                <a:ea typeface="微软雅黑" panose="020B0503020204020204" pitchFamily="34" charset="-122"/>
                <a:cs typeface="Consolas" panose="020B0609020204030204" pitchFamily="49" charset="0"/>
              </a:rPr>
              <a:t>GetElem(L</a:t>
            </a:r>
            <a:r>
              <a:rPr kumimoji="1" lang="zh-CN" altLang="en-US">
                <a:solidFill>
                  <a:srgbClr val="FF3300"/>
                </a:solidFill>
                <a:latin typeface="Consolas" panose="020B0609020204030204" pitchFamily="49" charset="0"/>
                <a:ea typeface="微软雅黑" panose="020B0503020204020204" pitchFamily="34" charset="-122"/>
                <a:cs typeface="Consolas" panose="020B0609020204030204" pitchFamily="49" charset="0"/>
              </a:rPr>
              <a:t>，</a:t>
            </a:r>
            <a:r>
              <a:rPr kumimoji="1" lang="en-US" altLang="zh-CN">
                <a:solidFill>
                  <a:srgbClr val="FF3300"/>
                </a:solidFill>
                <a:latin typeface="Consolas" panose="020B0609020204030204" pitchFamily="49" charset="0"/>
                <a:ea typeface="微软雅黑" panose="020B0503020204020204" pitchFamily="34" charset="-122"/>
                <a:cs typeface="Consolas" panose="020B0609020204030204" pitchFamily="49" charset="0"/>
              </a:rPr>
              <a:t>i</a:t>
            </a:r>
            <a:r>
              <a:rPr kumimoji="1" lang="zh-CN" altLang="en-US">
                <a:solidFill>
                  <a:srgbClr val="FF3300"/>
                </a:solidFill>
                <a:latin typeface="Consolas" panose="020B0609020204030204" pitchFamily="49" charset="0"/>
                <a:ea typeface="微软雅黑" panose="020B0503020204020204" pitchFamily="34" charset="-122"/>
                <a:cs typeface="Consolas" panose="020B0609020204030204" pitchFamily="49" charset="0"/>
              </a:rPr>
              <a:t>，</a:t>
            </a:r>
            <a:r>
              <a:rPr kumimoji="1" lang="en-US" altLang="zh-CN">
                <a:solidFill>
                  <a:srgbClr val="FF3300"/>
                </a:solidFill>
                <a:latin typeface="Consolas" panose="020B0609020204030204" pitchFamily="49" charset="0"/>
                <a:ea typeface="微软雅黑" panose="020B0503020204020204" pitchFamily="34" charset="-122"/>
                <a:cs typeface="Consolas" panose="020B0609020204030204" pitchFamily="49" charset="0"/>
              </a:rPr>
              <a:t>&amp;</a:t>
            </a:r>
            <a:r>
              <a:rPr kumimoji="1" lang="en-US" altLang="zh-CN" dirty="0" err="1">
                <a:solidFill>
                  <a:srgbClr val="FF3300"/>
                </a:solidFill>
                <a:latin typeface="Consolas" panose="020B0609020204030204" pitchFamily="49" charset="0"/>
                <a:ea typeface="微软雅黑" panose="020B0503020204020204" pitchFamily="34" charset="-122"/>
                <a:cs typeface="Consolas" panose="020B0609020204030204" pitchFamily="49" charset="0"/>
              </a:rPr>
              <a:t>e</a:t>
            </a:r>
            <a:r>
              <a:rPr kumimoji="1" lang="en-US" altLang="zh-CN" dirty="0">
                <a:solidFill>
                  <a:srgbClr val="FF3300"/>
                </a:solidFill>
                <a:latin typeface="Consolas" panose="020B0609020204030204" pitchFamily="49" charset="0"/>
                <a:ea typeface="微软雅黑" panose="020B0503020204020204" pitchFamily="34" charset="-122"/>
                <a:cs typeface="Consolas" panose="020B0609020204030204" pitchFamily="49" charset="0"/>
              </a:rPr>
              <a:t>)</a:t>
            </a:r>
            <a:endParaRPr kumimoji="1" lang="en-US" altLang="zh-CN" dirty="0">
              <a:solidFill>
                <a:srgbClr val="FF3300"/>
              </a:solidFill>
              <a:latin typeface="Consolas" panose="020B0609020204030204" pitchFamily="49" charset="0"/>
              <a:ea typeface="微软雅黑" panose="020B0503020204020204" pitchFamily="34" charset="-122"/>
              <a:cs typeface="Consolas" panose="020B0609020204030204" pitchFamily="49" charset="0"/>
            </a:endParaRPr>
          </a:p>
          <a:p>
            <a:pPr algn="just">
              <a:lnSpc>
                <a:spcPct val="150000"/>
              </a:lnSpc>
              <a:spcBef>
                <a:spcPct val="50000"/>
              </a:spcBef>
            </a:pPr>
            <a:r>
              <a:rPr kumimoji="1" lang="en-US" altLang="zh-CN" sz="2000">
                <a:solidFill>
                  <a:srgbClr val="FF3300"/>
                </a:solidFill>
                <a:latin typeface="Consolas" panose="020B0609020204030204" pitchFamily="49" charset="0"/>
                <a:ea typeface="楷体" panose="02010609060101010101" pitchFamily="49" charset="-122"/>
                <a:cs typeface="Consolas" panose="020B0609020204030204" pitchFamily="49" charset="0"/>
              </a:rPr>
              <a:t>    </a:t>
            </a:r>
            <a:r>
              <a:rPr kumimoji="1" lang="zh-CN" altLang="en-US" sz="2000" dirty="0">
                <a:solidFill>
                  <a:srgbClr val="FF3300"/>
                </a:solidFill>
                <a:latin typeface="Consolas" panose="020B0609020204030204" pitchFamily="49" charset="0"/>
                <a:ea typeface="微软雅黑" panose="020B0503020204020204" pitchFamily="34" charset="-122"/>
                <a:cs typeface="Consolas" panose="020B0609020204030204" pitchFamily="49" charset="0"/>
              </a:rPr>
              <a:t>思路：</a:t>
            </a:r>
            <a:r>
              <a:rPr kumimoji="1" lang="zh-CN" altLang="en-US" sz="2000" dirty="0">
                <a:latin typeface="Consolas" panose="020B0609020204030204" pitchFamily="49" charset="0"/>
                <a:ea typeface="楷体" panose="02010609060101010101" pitchFamily="49" charset="-122"/>
                <a:cs typeface="Consolas" panose="020B0609020204030204" pitchFamily="49" charset="0"/>
              </a:rPr>
              <a:t>在单链表</a:t>
            </a:r>
            <a:r>
              <a:rPr kumimoji="1" lang="en-US" altLang="zh-CN" sz="2000" dirty="0">
                <a:latin typeface="Consolas" panose="020B0609020204030204" pitchFamily="49" charset="0"/>
                <a:ea typeface="楷体" panose="02010609060101010101" pitchFamily="49" charset="-122"/>
                <a:cs typeface="Consolas" panose="020B0609020204030204" pitchFamily="49" charset="0"/>
              </a:rPr>
              <a:t>L</a:t>
            </a:r>
            <a:r>
              <a:rPr kumimoji="1" lang="zh-CN" altLang="en-US" sz="2000" dirty="0">
                <a:latin typeface="Consolas" panose="020B0609020204030204" pitchFamily="49" charset="0"/>
                <a:ea typeface="楷体" panose="02010609060101010101" pitchFamily="49" charset="-122"/>
                <a:cs typeface="Consolas" panose="020B0609020204030204" pitchFamily="49" charset="0"/>
              </a:rPr>
              <a:t>中从头开始找到第</a:t>
            </a:r>
            <a:r>
              <a:rPr kumimoji="1" lang="en-US" altLang="zh-CN" sz="2000" i="1" err="1">
                <a:latin typeface="Consolas" panose="020B0609020204030204" pitchFamily="49" charset="0"/>
                <a:ea typeface="楷体" panose="02010609060101010101" pitchFamily="49" charset="-122"/>
                <a:cs typeface="Consolas" panose="020B0609020204030204" pitchFamily="49" charset="0"/>
              </a:rPr>
              <a:t>i</a:t>
            </a:r>
            <a:r>
              <a:rPr kumimoji="1" lang="zh-CN" altLang="en-US" sz="2000">
                <a:latin typeface="Consolas" panose="020B0609020204030204" pitchFamily="49" charset="0"/>
                <a:ea typeface="楷体" panose="02010609060101010101" pitchFamily="49" charset="-122"/>
                <a:cs typeface="Consolas" panose="020B0609020204030204" pitchFamily="49" charset="0"/>
              </a:rPr>
              <a:t>个结点，若</a:t>
            </a:r>
            <a:r>
              <a:rPr kumimoji="1" lang="zh-CN" altLang="en-US" sz="2000" dirty="0">
                <a:latin typeface="Consolas" panose="020B0609020204030204" pitchFamily="49" charset="0"/>
                <a:ea typeface="楷体" panose="02010609060101010101" pitchFamily="49" charset="-122"/>
                <a:cs typeface="Consolas" panose="020B0609020204030204" pitchFamily="49" charset="0"/>
              </a:rPr>
              <a:t>存在第</a:t>
            </a:r>
            <a:r>
              <a:rPr kumimoji="1" lang="en-US" altLang="zh-CN" sz="2000" i="1" dirty="0" err="1">
                <a:latin typeface="Consolas" panose="020B0609020204030204" pitchFamily="49" charset="0"/>
                <a:ea typeface="楷体" panose="02010609060101010101" pitchFamily="49" charset="-122"/>
                <a:cs typeface="Consolas" panose="020B0609020204030204" pitchFamily="49" charset="0"/>
              </a:rPr>
              <a:t>i</a:t>
            </a:r>
            <a:r>
              <a:rPr kumimoji="1" lang="zh-CN" altLang="en-US" sz="2000">
                <a:latin typeface="Consolas" panose="020B0609020204030204" pitchFamily="49" charset="0"/>
                <a:ea typeface="楷体" panose="02010609060101010101" pitchFamily="49" charset="-122"/>
                <a:cs typeface="Consolas" panose="020B0609020204030204" pitchFamily="49" charset="0"/>
              </a:rPr>
              <a:t>个数据结点，则</a:t>
            </a:r>
            <a:r>
              <a:rPr kumimoji="1" lang="zh-CN" altLang="en-US" sz="2000" dirty="0">
                <a:latin typeface="Consolas" panose="020B0609020204030204" pitchFamily="49" charset="0"/>
                <a:ea typeface="楷体" panose="02010609060101010101" pitchFamily="49" charset="-122"/>
                <a:cs typeface="Consolas" panose="020B0609020204030204" pitchFamily="49" charset="0"/>
              </a:rPr>
              <a:t>将其</a:t>
            </a:r>
            <a:r>
              <a:rPr kumimoji="1" lang="en-US" altLang="zh-CN" sz="2000" dirty="0">
                <a:latin typeface="Consolas" panose="020B0609020204030204" pitchFamily="49" charset="0"/>
                <a:ea typeface="楷体" panose="02010609060101010101" pitchFamily="49" charset="-122"/>
                <a:cs typeface="Consolas" panose="020B0609020204030204" pitchFamily="49" charset="0"/>
              </a:rPr>
              <a:t>data</a:t>
            </a:r>
            <a:r>
              <a:rPr kumimoji="1" lang="zh-CN" altLang="en-US" sz="2000" dirty="0">
                <a:latin typeface="Consolas" panose="020B0609020204030204" pitchFamily="49" charset="0"/>
                <a:ea typeface="楷体" panose="02010609060101010101" pitchFamily="49" charset="-122"/>
                <a:cs typeface="Consolas" panose="020B0609020204030204" pitchFamily="49" charset="0"/>
              </a:rPr>
              <a:t>域值赋给变量</a:t>
            </a:r>
            <a:r>
              <a:rPr kumimoji="1" lang="en-US" altLang="zh-CN" sz="2000" i="1" dirty="0">
                <a:latin typeface="Consolas" panose="020B0609020204030204" pitchFamily="49" charset="0"/>
                <a:ea typeface="楷体" panose="02010609060101010101" pitchFamily="49" charset="-122"/>
                <a:cs typeface="Consolas" panose="020B0609020204030204" pitchFamily="49" charset="0"/>
              </a:rPr>
              <a:t>e</a:t>
            </a:r>
            <a:r>
              <a:rPr kumimoji="1" lang="zh-CN" altLang="en-US" sz="2000" dirty="0">
                <a:latin typeface="Consolas" panose="020B0609020204030204" pitchFamily="49" charset="0"/>
                <a:ea typeface="楷体" panose="02010609060101010101" pitchFamily="49" charset="-122"/>
                <a:cs typeface="Consolas" panose="020B0609020204030204" pitchFamily="49" charset="0"/>
              </a:rPr>
              <a:t>。</a:t>
            </a:r>
            <a:endParaRPr kumimoji="1" lang="zh-CN" altLang="en-US" sz="2000" dirty="0">
              <a:latin typeface="Consolas" panose="020B0609020204030204" pitchFamily="49" charset="0"/>
              <a:ea typeface="楷体" panose="02010609060101010101" pitchFamily="49" charset="-122"/>
              <a:cs typeface="Consolas" panose="020B0609020204030204" pitchFamily="49"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ext Box 2"/>
          <p:cNvSpPr txBox="1">
            <a:spLocks noChangeArrowheads="1"/>
          </p:cNvSpPr>
          <p:nvPr/>
        </p:nvSpPr>
        <p:spPr bwMode="auto">
          <a:xfrm>
            <a:off x="457200" y="212733"/>
            <a:ext cx="8472518" cy="2861310"/>
          </a:xfrm>
          <a:prstGeom prst="rect">
            <a:avLst/>
          </a:prstGeom>
          <a:gradFill flip="none"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2700000" scaled="1"/>
            <a:tileRect/>
          </a:gradFill>
        </p:spPr>
        <p:style>
          <a:lnRef idx="1">
            <a:schemeClr val="accent3"/>
          </a:lnRef>
          <a:fillRef idx="2">
            <a:schemeClr val="accent3"/>
          </a:fillRef>
          <a:effectRef idx="1">
            <a:schemeClr val="accent3"/>
          </a:effectRef>
          <a:fontRef idx="minor">
            <a:schemeClr val="dk1"/>
          </a:fontRef>
        </p:style>
        <p:txBody>
          <a:bodyPr wrap="square">
            <a:spAutoFit/>
          </a:bodyPr>
          <a:lstStyle/>
          <a:p>
            <a:pPr algn="l" eaLnBrk="1" latinLnBrk="0" hangingPunct="1">
              <a:spcBef>
                <a:spcPts val="0"/>
              </a:spcBef>
            </a:pPr>
            <a:r>
              <a:rPr kumimoji="1" lang="en-US" altLang="zh-CN" sz="1800" err="1">
                <a:solidFill>
                  <a:srgbClr val="0000FF"/>
                </a:solidFill>
                <a:latin typeface="Consolas" panose="020B0609020204030204" pitchFamily="49" charset="0"/>
                <a:ea typeface="仿宋" panose="02010609060101010101" pitchFamily="49" charset="-122"/>
                <a:cs typeface="Consolas" panose="020B0609020204030204" pitchFamily="49" charset="0"/>
              </a:rPr>
              <a:t>bool</a:t>
            </a:r>
            <a:r>
              <a:rPr kumimoji="1"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a:solidFill>
                  <a:srgbClr val="FF0000"/>
                </a:solidFill>
                <a:effectLst>
                  <a:outerShdw blurRad="38100" dist="38100" dir="2700000" algn="tl">
                    <a:srgbClr val="000000">
                      <a:alpha val="43137"/>
                    </a:srgbClr>
                  </a:outerShdw>
                </a:effectLst>
                <a:latin typeface="Consolas" panose="020B0609020204030204" pitchFamily="49" charset="0"/>
                <a:ea typeface="仿宋" panose="02010609060101010101" pitchFamily="49" charset="-122"/>
                <a:cs typeface="Consolas" panose="020B0609020204030204" pitchFamily="49" charset="0"/>
              </a:rPr>
              <a:t>GetElem</a:t>
            </a:r>
            <a:r>
              <a:rPr kumimoji="1"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(LinkNode *L</a:t>
            </a:r>
            <a:r>
              <a:rPr kumimoji="1"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kumimoji="1"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int i</a:t>
            </a:r>
            <a:r>
              <a:rPr kumimoji="1"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kumimoji="1"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ElemType </a:t>
            </a: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&amp;e)</a:t>
            </a:r>
            <a:endPar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spcBef>
                <a:spcPts val="0"/>
              </a:spcBef>
            </a:pP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spcBef>
                <a:spcPts val="0"/>
              </a:spcBef>
            </a:pPr>
            <a:r>
              <a:rPr kumimoji="1"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int </a:t>
            </a: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j=0;</a:t>
            </a:r>
            <a:endPar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spcBef>
                <a:spcPts val="0"/>
              </a:spcBef>
            </a:pPr>
            <a:r>
              <a:rPr kumimoji="1"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LinkNode </a:t>
            </a: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*p=L;	 </a:t>
            </a:r>
            <a:r>
              <a:rPr kumimoji="1" lang="en-US" altLang="zh-CN" sz="1800" dirty="0">
                <a:solidFill>
                  <a:srgbClr val="0070C0"/>
                </a:solidFill>
                <a:latin typeface="Consolas" panose="020B0609020204030204" pitchFamily="49" charset="0"/>
                <a:ea typeface="仿宋" panose="02010609060101010101" pitchFamily="49" charset="-122"/>
                <a:cs typeface="Consolas" panose="020B0609020204030204" pitchFamily="49" charset="0"/>
              </a:rPr>
              <a:t>//p</a:t>
            </a:r>
            <a:r>
              <a:rPr kumimoji="1" lang="zh-CN" altLang="en-US" sz="1800">
                <a:solidFill>
                  <a:srgbClr val="0070C0"/>
                </a:solidFill>
                <a:latin typeface="Consolas" panose="020B0609020204030204" pitchFamily="49" charset="0"/>
                <a:ea typeface="仿宋" panose="02010609060101010101" pitchFamily="49" charset="-122"/>
                <a:cs typeface="Consolas" panose="020B0609020204030204" pitchFamily="49" charset="0"/>
              </a:rPr>
              <a:t>指向头结点，</a:t>
            </a:r>
            <a:r>
              <a:rPr kumimoji="1" lang="en-US" altLang="zh-CN" sz="1800">
                <a:solidFill>
                  <a:srgbClr val="0070C0"/>
                </a:solidFill>
                <a:latin typeface="Consolas" panose="020B0609020204030204" pitchFamily="49" charset="0"/>
                <a:ea typeface="仿宋" panose="02010609060101010101" pitchFamily="49" charset="-122"/>
                <a:cs typeface="Consolas" panose="020B0609020204030204" pitchFamily="49" charset="0"/>
              </a:rPr>
              <a:t>j</a:t>
            </a:r>
            <a:r>
              <a:rPr kumimoji="1" lang="zh-CN" altLang="en-US" sz="1800" dirty="0">
                <a:solidFill>
                  <a:srgbClr val="0070C0"/>
                </a:solidFill>
                <a:latin typeface="Consolas" panose="020B0609020204030204" pitchFamily="49" charset="0"/>
                <a:ea typeface="仿宋" panose="02010609060101010101" pitchFamily="49" charset="-122"/>
                <a:cs typeface="Consolas" panose="020B0609020204030204" pitchFamily="49" charset="0"/>
              </a:rPr>
              <a:t>置为</a:t>
            </a:r>
            <a:r>
              <a:rPr kumimoji="1" lang="en-US" altLang="zh-CN" sz="1800" dirty="0">
                <a:solidFill>
                  <a:srgbClr val="0070C0"/>
                </a:solidFill>
                <a:latin typeface="Consolas" panose="020B0609020204030204" pitchFamily="49" charset="0"/>
                <a:ea typeface="仿宋" panose="02010609060101010101" pitchFamily="49" charset="-122"/>
                <a:cs typeface="Consolas" panose="020B0609020204030204" pitchFamily="49" charset="0"/>
              </a:rPr>
              <a:t>0</a:t>
            </a:r>
            <a:r>
              <a:rPr kumimoji="1" lang="zh-CN" altLang="en-US" sz="1800" dirty="0">
                <a:solidFill>
                  <a:srgbClr val="0070C0"/>
                </a:solidFill>
                <a:latin typeface="Consolas" panose="020B0609020204030204" pitchFamily="49" charset="0"/>
                <a:ea typeface="仿宋" panose="02010609060101010101" pitchFamily="49" charset="-122"/>
                <a:cs typeface="Consolas" panose="020B0609020204030204" pitchFamily="49" charset="0"/>
              </a:rPr>
              <a:t>（</a:t>
            </a:r>
            <a:r>
              <a:rPr kumimoji="1" lang="zh-CN" altLang="en-US" sz="1800">
                <a:solidFill>
                  <a:srgbClr val="0070C0"/>
                </a:solidFill>
                <a:latin typeface="Consolas" panose="020B0609020204030204" pitchFamily="49" charset="0"/>
                <a:ea typeface="仿宋" panose="02010609060101010101" pitchFamily="49" charset="-122"/>
                <a:cs typeface="Consolas" panose="020B0609020204030204" pitchFamily="49" charset="0"/>
              </a:rPr>
              <a:t>即头结点的</a:t>
            </a:r>
            <a:r>
              <a:rPr kumimoji="1" lang="zh-CN" altLang="en-US" sz="1800" dirty="0">
                <a:solidFill>
                  <a:srgbClr val="0070C0"/>
                </a:solidFill>
                <a:latin typeface="Consolas" panose="020B0609020204030204" pitchFamily="49" charset="0"/>
                <a:ea typeface="仿宋" panose="02010609060101010101" pitchFamily="49" charset="-122"/>
                <a:cs typeface="Consolas" panose="020B0609020204030204" pitchFamily="49" charset="0"/>
              </a:rPr>
              <a:t>序号为</a:t>
            </a:r>
            <a:r>
              <a:rPr kumimoji="1" lang="en-US" altLang="zh-CN" sz="1800" dirty="0">
                <a:solidFill>
                  <a:srgbClr val="0070C0"/>
                </a:solidFill>
                <a:latin typeface="Consolas" panose="020B0609020204030204" pitchFamily="49" charset="0"/>
                <a:ea typeface="仿宋" panose="02010609060101010101" pitchFamily="49" charset="-122"/>
                <a:cs typeface="Consolas" panose="020B0609020204030204" pitchFamily="49" charset="0"/>
              </a:rPr>
              <a:t>0</a:t>
            </a:r>
            <a:r>
              <a:rPr kumimoji="1" lang="zh-CN" altLang="en-US" sz="1800" dirty="0">
                <a:solidFill>
                  <a:srgbClr val="0070C0"/>
                </a:solidFill>
                <a:latin typeface="Consolas" panose="020B0609020204030204" pitchFamily="49" charset="0"/>
                <a:ea typeface="仿宋" panose="02010609060101010101" pitchFamily="49" charset="-122"/>
                <a:cs typeface="Consolas" panose="020B0609020204030204" pitchFamily="49" charset="0"/>
              </a:rPr>
              <a:t>）</a:t>
            </a:r>
            <a:endParaRPr kumimoji="1" lang="en-US" altLang="zh-CN" sz="1800" dirty="0">
              <a:solidFill>
                <a:srgbClr val="0070C0"/>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spcBef>
                <a:spcPts val="0"/>
              </a:spcBef>
            </a:pPr>
            <a:endPar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spcBef>
                <a:spcPts val="0"/>
              </a:spcBef>
            </a:pPr>
            <a:r>
              <a:rPr kumimoji="1"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while </a:t>
            </a: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(j&lt;</a:t>
            </a:r>
            <a:r>
              <a:rPr kumimoji="1"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&amp;&amp; p!=NULL)</a:t>
            </a:r>
            <a:endParaRPr kumimoji="1"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spcBef>
                <a:spcPts val="0"/>
              </a:spcBef>
            </a:pPr>
            <a:r>
              <a:rPr kumimoji="1"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j++;</a:t>
            </a:r>
            <a:endPar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spcBef>
                <a:spcPts val="0"/>
              </a:spcBef>
            </a:pP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p=p-&gt;next;</a:t>
            </a:r>
            <a:endPar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spcBef>
                <a:spcPts val="0"/>
              </a:spcBef>
            </a:pPr>
            <a:r>
              <a:rPr kumimoji="1"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spcBef>
                <a:spcPts val="0"/>
              </a:spcBef>
            </a:pPr>
            <a:endPar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grpSp>
        <p:nvGrpSpPr>
          <p:cNvPr id="30" name="组合 29"/>
          <p:cNvGrpSpPr/>
          <p:nvPr/>
        </p:nvGrpSpPr>
        <p:grpSpPr>
          <a:xfrm>
            <a:off x="656357" y="1571612"/>
            <a:ext cx="3429024" cy="2219398"/>
            <a:chOff x="642910" y="1466836"/>
            <a:chExt cx="3429024" cy="2219398"/>
          </a:xfrm>
        </p:grpSpPr>
        <p:sp>
          <p:nvSpPr>
            <p:cNvPr id="25" name="TextBox 24"/>
            <p:cNvSpPr txBox="1"/>
            <p:nvPr/>
          </p:nvSpPr>
          <p:spPr>
            <a:xfrm>
              <a:off x="1323952" y="3286124"/>
              <a:ext cx="2071702" cy="400110"/>
            </a:xfrm>
            <a:prstGeom prst="rect">
              <a:avLst/>
            </a:prstGeom>
            <a:noFill/>
          </p:spPr>
          <p:txBody>
            <a:bodyPr wrap="square" rtlCol="0">
              <a:spAutoFit/>
            </a:bodyPr>
            <a:lstStyle/>
            <a:p>
              <a:pPr algn="l"/>
              <a:r>
                <a:rPr kumimoji="1" lang="zh-CN" altLang="en-US" sz="2000" dirty="0">
                  <a:latin typeface="Consolas" panose="020B0609020204030204" pitchFamily="49" charset="0"/>
                  <a:ea typeface="楷体" panose="02010609060101010101" pitchFamily="49" charset="-122"/>
                  <a:cs typeface="Consolas" panose="020B0609020204030204" pitchFamily="49" charset="0"/>
                </a:rPr>
                <a:t>找第</a:t>
              </a:r>
              <a:r>
                <a:rPr kumimoji="1" lang="en-US" altLang="zh-CN" sz="2000" i="1" err="1">
                  <a:latin typeface="Consolas" panose="020B0609020204030204" pitchFamily="49" charset="0"/>
                  <a:ea typeface="楷体" panose="02010609060101010101" pitchFamily="49" charset="-122"/>
                  <a:cs typeface="Consolas" panose="020B0609020204030204" pitchFamily="49" charset="0"/>
                </a:rPr>
                <a:t>i</a:t>
              </a:r>
              <a:r>
                <a:rPr kumimoji="1" lang="zh-CN" altLang="en-US" sz="2000">
                  <a:latin typeface="Consolas" panose="020B0609020204030204" pitchFamily="49" charset="0"/>
                  <a:ea typeface="楷体" panose="02010609060101010101" pitchFamily="49" charset="-122"/>
                  <a:cs typeface="Consolas" panose="020B0609020204030204" pitchFamily="49" charset="0"/>
                </a:rPr>
                <a:t>个结点</a:t>
              </a:r>
              <a:r>
                <a:rPr kumimoji="1" lang="en-US" altLang="zh-CN" sz="2000">
                  <a:latin typeface="Consolas" panose="020B0609020204030204" pitchFamily="49" charset="0"/>
                  <a:ea typeface="楷体" panose="02010609060101010101" pitchFamily="49" charset="-122"/>
                  <a:cs typeface="Consolas" panose="020B0609020204030204" pitchFamily="49" charset="0"/>
                </a:rPr>
                <a:t>p</a:t>
              </a:r>
              <a:endParaRPr lang="zh-CN" altLang="en-US" sz="2000" dirty="0">
                <a:latin typeface="Consolas" panose="020B0609020204030204" pitchFamily="49" charset="0"/>
                <a:cs typeface="Consolas" panose="020B0609020204030204" pitchFamily="49" charset="0"/>
              </a:endParaRPr>
            </a:p>
          </p:txBody>
        </p:sp>
        <p:sp>
          <p:nvSpPr>
            <p:cNvPr id="26" name="矩形 25"/>
            <p:cNvSpPr/>
            <p:nvPr/>
          </p:nvSpPr>
          <p:spPr>
            <a:xfrm>
              <a:off x="642910" y="1466836"/>
              <a:ext cx="3429024" cy="1285884"/>
            </a:xfrm>
            <a:prstGeom prst="rect">
              <a:avLst/>
            </a:prstGeom>
            <a:solidFill>
              <a:schemeClr val="accent1">
                <a:alpha val="0"/>
              </a:schemeClr>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cxnSp>
          <p:nvCxnSpPr>
            <p:cNvPr id="28" name="直接连接符 27"/>
            <p:cNvCxnSpPr>
              <a:stCxn id="26" idx="2"/>
            </p:cNvCxnSpPr>
            <p:nvPr/>
          </p:nvCxnSpPr>
          <p:spPr>
            <a:xfrm rot="16200000" flipH="1">
              <a:off x="2072860" y="3037281"/>
              <a:ext cx="571504" cy="2381"/>
            </a:xfrm>
            <a:prstGeom prst="line">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31" name="组合 30"/>
          <p:cNvGrpSpPr/>
          <p:nvPr/>
        </p:nvGrpSpPr>
        <p:grpSpPr>
          <a:xfrm>
            <a:off x="395288" y="3429000"/>
            <a:ext cx="8353425" cy="2152662"/>
            <a:chOff x="395288" y="3429000"/>
            <a:chExt cx="8353425" cy="2152662"/>
          </a:xfrm>
        </p:grpSpPr>
        <p:sp>
          <p:nvSpPr>
            <p:cNvPr id="45059" name="Text Box 3"/>
            <p:cNvSpPr txBox="1">
              <a:spLocks noChangeArrowheads="1"/>
            </p:cNvSpPr>
            <p:nvPr/>
          </p:nvSpPr>
          <p:spPr bwMode="auto">
            <a:xfrm>
              <a:off x="395288" y="4503741"/>
              <a:ext cx="1512887" cy="366712"/>
            </a:xfrm>
            <a:prstGeom prst="rect">
              <a:avLst/>
            </a:prstGeom>
            <a:noFill/>
            <a:ln w="9525">
              <a:noFill/>
              <a:miter lim="800000"/>
            </a:ln>
            <a:effectLst/>
          </p:spPr>
          <p:txBody>
            <a:bodyPr>
              <a:spAutoFit/>
            </a:bodyPr>
            <a:lstStyle/>
            <a:p>
              <a:pPr algn="l">
                <a:spcBef>
                  <a:spcPct val="50000"/>
                </a:spcBef>
              </a:pPr>
              <a:r>
                <a:rPr lang="zh-CN" altLang="en-US" sz="1800" dirty="0">
                  <a:latin typeface="Consolas" panose="020B0609020204030204" pitchFamily="49" charset="0"/>
                  <a:ea typeface="楷体" panose="02010609060101010101" pitchFamily="49" charset="-122"/>
                  <a:cs typeface="Consolas" panose="020B0609020204030204" pitchFamily="49" charset="0"/>
                </a:rPr>
                <a:t>循环结束时</a:t>
              </a:r>
              <a:endParaRPr lang="zh-CN" altLang="en-US" sz="1800" dirty="0">
                <a:latin typeface="Consolas" panose="020B0609020204030204" pitchFamily="49" charset="0"/>
                <a:ea typeface="楷体" panose="02010609060101010101" pitchFamily="49" charset="-122"/>
                <a:cs typeface="Consolas" panose="020B0609020204030204" pitchFamily="49" charset="0"/>
              </a:endParaRPr>
            </a:p>
          </p:txBody>
        </p:sp>
        <p:sp>
          <p:nvSpPr>
            <p:cNvPr id="45060" name="Rectangle 4"/>
            <p:cNvSpPr>
              <a:spLocks noChangeArrowheads="1"/>
            </p:cNvSpPr>
            <p:nvPr/>
          </p:nvSpPr>
          <p:spPr bwMode="auto">
            <a:xfrm>
              <a:off x="2338388" y="4503741"/>
              <a:ext cx="360362" cy="360362"/>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1800" b="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45061" name="Rectangle 5"/>
            <p:cNvSpPr>
              <a:spLocks noChangeArrowheads="1"/>
            </p:cNvSpPr>
            <p:nvPr/>
          </p:nvSpPr>
          <p:spPr bwMode="auto">
            <a:xfrm>
              <a:off x="2698750" y="4503741"/>
              <a:ext cx="360363" cy="360362"/>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180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45062" name="Line 6"/>
            <p:cNvSpPr>
              <a:spLocks noChangeShapeType="1"/>
            </p:cNvSpPr>
            <p:nvPr/>
          </p:nvSpPr>
          <p:spPr bwMode="auto">
            <a:xfrm>
              <a:off x="1990725" y="4683128"/>
              <a:ext cx="360363" cy="0"/>
            </a:xfrm>
            <a:prstGeom prst="line">
              <a:avLst/>
            </a:prstGeom>
            <a:noFill/>
            <a:ln w="9525">
              <a:solidFill>
                <a:schemeClr val="tx1"/>
              </a:solidFill>
              <a:miter lim="800000"/>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45063" name="Text Box 7"/>
            <p:cNvSpPr txBox="1">
              <a:spLocks noChangeArrowheads="1"/>
            </p:cNvSpPr>
            <p:nvPr/>
          </p:nvSpPr>
          <p:spPr bwMode="auto">
            <a:xfrm>
              <a:off x="1711325" y="4503741"/>
              <a:ext cx="268288" cy="366712"/>
            </a:xfrm>
            <a:prstGeom prst="rect">
              <a:avLst/>
            </a:prstGeom>
            <a:noFill/>
            <a:ln w="9525">
              <a:noFill/>
              <a:miter lim="800000"/>
            </a:ln>
            <a:effectLst/>
          </p:spPr>
          <p:txBody>
            <a:bodyPr>
              <a:spAutoFit/>
            </a:bodyPr>
            <a:lstStyle/>
            <a:p>
              <a:pPr algn="l">
                <a:spcBef>
                  <a:spcPct val="50000"/>
                </a:spcBef>
              </a:pPr>
              <a:r>
                <a:rPr lang="en-US" altLang="zh-CN" sz="1800">
                  <a:latin typeface="Consolas" panose="020B0609020204030204" pitchFamily="49" charset="0"/>
                  <a:ea typeface="宋体" panose="02010600030101010101" pitchFamily="2" charset="-122"/>
                  <a:cs typeface="Consolas" panose="020B0609020204030204" pitchFamily="49" charset="0"/>
                </a:rPr>
                <a:t>L</a:t>
              </a:r>
              <a:endParaRPr lang="en-US" altLang="zh-CN" sz="1800" dirty="0">
                <a:latin typeface="Consolas" panose="020B0609020204030204" pitchFamily="49" charset="0"/>
                <a:ea typeface="宋体" panose="02010600030101010101" pitchFamily="2" charset="-122"/>
                <a:cs typeface="Consolas" panose="020B0609020204030204" pitchFamily="49" charset="0"/>
              </a:endParaRPr>
            </a:p>
          </p:txBody>
        </p:sp>
        <p:sp>
          <p:nvSpPr>
            <p:cNvPr id="45064" name="Rectangle 8"/>
            <p:cNvSpPr>
              <a:spLocks noChangeArrowheads="1"/>
            </p:cNvSpPr>
            <p:nvPr/>
          </p:nvSpPr>
          <p:spPr bwMode="auto">
            <a:xfrm>
              <a:off x="4546600" y="4503741"/>
              <a:ext cx="3603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solidFill>
                  <a:srgbClr val="0000FF"/>
                </a:solidFill>
                <a:latin typeface="Consolas" panose="020B0609020204030204" pitchFamily="49" charset="0"/>
                <a:ea typeface="宋体" panose="02010600030101010101" pitchFamily="2" charset="-122"/>
                <a:cs typeface="Consolas" panose="020B0609020204030204" pitchFamily="49" charset="0"/>
              </a:endParaRPr>
            </a:p>
          </p:txBody>
        </p:sp>
        <p:sp>
          <p:nvSpPr>
            <p:cNvPr id="45065" name="Rectangle 9"/>
            <p:cNvSpPr>
              <a:spLocks noChangeArrowheads="1"/>
            </p:cNvSpPr>
            <p:nvPr/>
          </p:nvSpPr>
          <p:spPr bwMode="auto">
            <a:xfrm>
              <a:off x="4906963" y="4503741"/>
              <a:ext cx="360362"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solidFill>
                  <a:srgbClr val="0000FF"/>
                </a:solidFill>
                <a:latin typeface="Consolas" panose="020B0609020204030204" pitchFamily="49" charset="0"/>
                <a:ea typeface="宋体" panose="02010600030101010101" pitchFamily="2" charset="-122"/>
                <a:cs typeface="Consolas" panose="020B0609020204030204" pitchFamily="49" charset="0"/>
              </a:endParaRPr>
            </a:p>
          </p:txBody>
        </p:sp>
        <p:sp>
          <p:nvSpPr>
            <p:cNvPr id="45066" name="Freeform 10"/>
            <p:cNvSpPr/>
            <p:nvPr/>
          </p:nvSpPr>
          <p:spPr bwMode="auto">
            <a:xfrm>
              <a:off x="2878138" y="4681541"/>
              <a:ext cx="552450" cy="3175"/>
            </a:xfrm>
            <a:custGeom>
              <a:avLst/>
              <a:gdLst/>
              <a:ahLst/>
              <a:cxnLst>
                <a:cxn ang="0">
                  <a:pos x="0" y="0"/>
                </a:cxn>
                <a:cxn ang="0">
                  <a:pos x="348" y="2"/>
                </a:cxn>
              </a:cxnLst>
              <a:rect l="0" t="0" r="r" b="b"/>
              <a:pathLst>
                <a:path w="348" h="2">
                  <a:moveTo>
                    <a:pt x="0" y="0"/>
                  </a:moveTo>
                  <a:lnTo>
                    <a:pt x="348" y="2"/>
                  </a:lnTo>
                </a:path>
              </a:pathLst>
            </a:custGeom>
            <a:ln>
              <a:headEnd type="none" w="med" len="med"/>
              <a:tailEnd type="stealth" w="med" len="med"/>
            </a:ln>
          </p:spPr>
          <p:style>
            <a:lnRef idx="1">
              <a:schemeClr val="accent1"/>
            </a:lnRef>
            <a:fillRef idx="2">
              <a:schemeClr val="accent1"/>
            </a:fillRef>
            <a:effectRef idx="1">
              <a:schemeClr val="accent1"/>
            </a:effectRef>
            <a:fontRef idx="minor">
              <a:schemeClr val="dk1"/>
            </a:fontRef>
          </p:style>
          <p:txBody>
            <a:bodyPr wrap="none"/>
            <a:lstStyle/>
            <a:p>
              <a:endParaRPr lang="zh-CN" altLang="en-US">
                <a:latin typeface="Consolas" panose="020B0609020204030204" pitchFamily="49" charset="0"/>
                <a:cs typeface="Consolas" panose="020B0609020204030204" pitchFamily="49" charset="0"/>
              </a:endParaRPr>
            </a:p>
          </p:txBody>
        </p:sp>
        <p:sp>
          <p:nvSpPr>
            <p:cNvPr id="45067" name="Rectangle 11"/>
            <p:cNvSpPr>
              <a:spLocks noChangeArrowheads="1"/>
            </p:cNvSpPr>
            <p:nvPr/>
          </p:nvSpPr>
          <p:spPr bwMode="auto">
            <a:xfrm>
              <a:off x="5614988" y="4503741"/>
              <a:ext cx="360362"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i="1" dirty="0">
                  <a:solidFill>
                    <a:srgbClr val="0000FF"/>
                  </a:solidFill>
                  <a:latin typeface="Consolas" panose="020B0609020204030204" pitchFamily="49" charset="0"/>
                  <a:ea typeface="宋体" panose="02010600030101010101" pitchFamily="2" charset="-122"/>
                  <a:cs typeface="Consolas" panose="020B0609020204030204" pitchFamily="49" charset="0"/>
                </a:rPr>
                <a:t>e</a:t>
              </a:r>
              <a:endParaRPr lang="en-US" altLang="zh-CN" sz="1800" i="1" dirty="0">
                <a:solidFill>
                  <a:srgbClr val="0000FF"/>
                </a:solidFill>
                <a:latin typeface="Consolas" panose="020B0609020204030204" pitchFamily="49" charset="0"/>
                <a:ea typeface="宋体" panose="02010600030101010101" pitchFamily="2" charset="-122"/>
                <a:cs typeface="Consolas" panose="020B0609020204030204" pitchFamily="49" charset="0"/>
              </a:endParaRPr>
            </a:p>
          </p:txBody>
        </p:sp>
        <p:sp>
          <p:nvSpPr>
            <p:cNvPr id="45068" name="Rectangle 12"/>
            <p:cNvSpPr>
              <a:spLocks noChangeArrowheads="1"/>
            </p:cNvSpPr>
            <p:nvPr/>
          </p:nvSpPr>
          <p:spPr bwMode="auto">
            <a:xfrm>
              <a:off x="5975350" y="4503741"/>
              <a:ext cx="3603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solidFill>
                  <a:srgbClr val="0000FF"/>
                </a:solidFill>
                <a:latin typeface="Consolas" panose="020B0609020204030204" pitchFamily="49" charset="0"/>
                <a:ea typeface="宋体" panose="02010600030101010101" pitchFamily="2" charset="-122"/>
                <a:cs typeface="Consolas" panose="020B0609020204030204" pitchFamily="49" charset="0"/>
              </a:endParaRPr>
            </a:p>
          </p:txBody>
        </p:sp>
        <p:sp>
          <p:nvSpPr>
            <p:cNvPr id="45069" name="Line 13"/>
            <p:cNvSpPr>
              <a:spLocks noChangeShapeType="1"/>
            </p:cNvSpPr>
            <p:nvPr/>
          </p:nvSpPr>
          <p:spPr bwMode="auto">
            <a:xfrm>
              <a:off x="5267325" y="4683128"/>
              <a:ext cx="360363" cy="0"/>
            </a:xfrm>
            <a:prstGeom prst="line">
              <a:avLst/>
            </a:prstGeom>
            <a:noFill/>
            <a:ln w="9525">
              <a:solidFill>
                <a:schemeClr val="tx1"/>
              </a:solidFill>
              <a:miter lim="800000"/>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45070" name="Rectangle 14"/>
            <p:cNvSpPr>
              <a:spLocks noChangeArrowheads="1"/>
            </p:cNvSpPr>
            <p:nvPr/>
          </p:nvSpPr>
          <p:spPr bwMode="auto">
            <a:xfrm>
              <a:off x="8027988" y="4503741"/>
              <a:ext cx="360362"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i="1" dirty="0">
                  <a:solidFill>
                    <a:srgbClr val="0000FF"/>
                  </a:solidFill>
                  <a:latin typeface="Consolas" panose="020B0609020204030204" pitchFamily="49" charset="0"/>
                  <a:ea typeface="宋体" panose="02010600030101010101" pitchFamily="2" charset="-122"/>
                  <a:cs typeface="Consolas" panose="020B0609020204030204" pitchFamily="49" charset="0"/>
                </a:rPr>
                <a:t>a</a:t>
              </a:r>
              <a:r>
                <a:rPr lang="en-US" altLang="zh-CN" sz="1800" i="1" baseline="-25000" dirty="0">
                  <a:solidFill>
                    <a:srgbClr val="0000FF"/>
                  </a:solidFill>
                  <a:latin typeface="Consolas" panose="020B0609020204030204" pitchFamily="49" charset="0"/>
                  <a:ea typeface="宋体" panose="02010600030101010101" pitchFamily="2" charset="-122"/>
                  <a:cs typeface="Consolas" panose="020B0609020204030204" pitchFamily="49" charset="0"/>
                </a:rPr>
                <a:t>n</a:t>
              </a:r>
              <a:endParaRPr lang="en-US" altLang="zh-CN" sz="1800" i="1" baseline="-25000" dirty="0">
                <a:solidFill>
                  <a:srgbClr val="0000FF"/>
                </a:solidFill>
                <a:latin typeface="Consolas" panose="020B0609020204030204" pitchFamily="49" charset="0"/>
                <a:ea typeface="宋体" panose="02010600030101010101" pitchFamily="2" charset="-122"/>
                <a:cs typeface="Consolas" panose="020B0609020204030204" pitchFamily="49" charset="0"/>
              </a:endParaRPr>
            </a:p>
          </p:txBody>
        </p:sp>
        <p:sp>
          <p:nvSpPr>
            <p:cNvPr id="45071" name="Rectangle 15"/>
            <p:cNvSpPr>
              <a:spLocks noChangeArrowheads="1"/>
            </p:cNvSpPr>
            <p:nvPr/>
          </p:nvSpPr>
          <p:spPr bwMode="auto">
            <a:xfrm>
              <a:off x="8388350" y="4503741"/>
              <a:ext cx="3603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b="0">
                  <a:solidFill>
                    <a:srgbClr val="0000FF"/>
                  </a:solidFill>
                  <a:latin typeface="Consolas" panose="020B0609020204030204" pitchFamily="49" charset="0"/>
                  <a:ea typeface="宋体" panose="02010600030101010101" pitchFamily="2" charset="-122"/>
                  <a:cs typeface="Consolas" panose="020B0609020204030204" pitchFamily="49" charset="0"/>
                </a:rPr>
                <a:t>∧</a:t>
              </a:r>
              <a:endParaRPr lang="en-US" altLang="zh-CN" sz="1800" b="0">
                <a:solidFill>
                  <a:srgbClr val="0000FF"/>
                </a:solidFill>
                <a:latin typeface="Consolas" panose="020B0609020204030204" pitchFamily="49" charset="0"/>
                <a:ea typeface="宋体" panose="02010600030101010101" pitchFamily="2" charset="-122"/>
                <a:cs typeface="Consolas" panose="020B0609020204030204" pitchFamily="49" charset="0"/>
              </a:endParaRPr>
            </a:p>
          </p:txBody>
        </p:sp>
        <p:sp>
          <p:nvSpPr>
            <p:cNvPr id="45072" name="Freeform 16"/>
            <p:cNvSpPr/>
            <p:nvPr/>
          </p:nvSpPr>
          <p:spPr bwMode="auto">
            <a:xfrm>
              <a:off x="7553325" y="4681541"/>
              <a:ext cx="487363" cy="3175"/>
            </a:xfrm>
            <a:custGeom>
              <a:avLst/>
              <a:gdLst/>
              <a:ahLst/>
              <a:cxnLst>
                <a:cxn ang="0">
                  <a:pos x="0" y="0"/>
                </a:cxn>
                <a:cxn ang="0">
                  <a:pos x="307" y="2"/>
                </a:cxn>
              </a:cxnLst>
              <a:rect l="0" t="0" r="r" b="b"/>
              <a:pathLst>
                <a:path w="307" h="2">
                  <a:moveTo>
                    <a:pt x="0" y="0"/>
                  </a:moveTo>
                  <a:lnTo>
                    <a:pt x="307"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45073" name="Freeform 17"/>
            <p:cNvSpPr/>
            <p:nvPr/>
          </p:nvSpPr>
          <p:spPr bwMode="auto">
            <a:xfrm>
              <a:off x="3946525" y="4679953"/>
              <a:ext cx="552450" cy="3175"/>
            </a:xfrm>
            <a:custGeom>
              <a:avLst/>
              <a:gdLst/>
              <a:ahLst/>
              <a:cxnLst>
                <a:cxn ang="0">
                  <a:pos x="0" y="0"/>
                </a:cxn>
                <a:cxn ang="0">
                  <a:pos x="348" y="2"/>
                </a:cxn>
              </a:cxnLst>
              <a:rect l="0" t="0" r="r" b="b"/>
              <a:pathLst>
                <a:path w="348" h="2">
                  <a:moveTo>
                    <a:pt x="0" y="0"/>
                  </a:moveTo>
                  <a:lnTo>
                    <a:pt x="348"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45076" name="Text Box 20"/>
            <p:cNvSpPr txBox="1">
              <a:spLocks noChangeArrowheads="1"/>
            </p:cNvSpPr>
            <p:nvPr/>
          </p:nvSpPr>
          <p:spPr bwMode="auto">
            <a:xfrm>
              <a:off x="3386138" y="4254503"/>
              <a:ext cx="720725" cy="579438"/>
            </a:xfrm>
            <a:prstGeom prst="rect">
              <a:avLst/>
            </a:prstGeom>
            <a:noFill/>
            <a:ln w="9525">
              <a:noFill/>
              <a:miter lim="800000"/>
            </a:ln>
            <a:effectLst/>
          </p:spPr>
          <p:txBody>
            <a:bodyPr>
              <a:spAutoFit/>
            </a:bodyPr>
            <a:lstStyle/>
            <a:p>
              <a:pPr algn="l">
                <a:spcBef>
                  <a:spcPct val="50000"/>
                </a:spcBef>
              </a:pPr>
              <a:r>
                <a:rPr lang="en-US" altLang="zh-CN" sz="3200" b="0">
                  <a:solidFill>
                    <a:schemeClr val="tx1"/>
                  </a:solidFill>
                  <a:latin typeface="Consolas" panose="020B0609020204030204" pitchFamily="49" charset="0"/>
                  <a:ea typeface="宋体" panose="02010600030101010101" pitchFamily="2" charset="-122"/>
                  <a:cs typeface="Consolas" panose="020B0609020204030204" pitchFamily="49" charset="0"/>
                </a:rPr>
                <a:t>…</a:t>
              </a:r>
              <a:endParaRPr lang="en-US" altLang="zh-CN" sz="3200" b="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45077" name="Line 21"/>
            <p:cNvSpPr>
              <a:spLocks noChangeShapeType="1"/>
            </p:cNvSpPr>
            <p:nvPr/>
          </p:nvSpPr>
          <p:spPr bwMode="auto">
            <a:xfrm>
              <a:off x="5724525" y="4144966"/>
              <a:ext cx="0" cy="358775"/>
            </a:xfrm>
            <a:prstGeom prst="line">
              <a:avLst/>
            </a:prstGeom>
            <a:noFill/>
            <a:ln w="28575">
              <a:solidFill>
                <a:srgbClr val="FF00FF"/>
              </a:solidFill>
              <a:miter lim="800000"/>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45078" name="Text Box 22"/>
            <p:cNvSpPr txBox="1">
              <a:spLocks noChangeArrowheads="1"/>
            </p:cNvSpPr>
            <p:nvPr/>
          </p:nvSpPr>
          <p:spPr bwMode="auto">
            <a:xfrm>
              <a:off x="5724525" y="3929066"/>
              <a:ext cx="360363" cy="366712"/>
            </a:xfrm>
            <a:prstGeom prst="rect">
              <a:avLst/>
            </a:prstGeom>
            <a:noFill/>
            <a:ln w="9525">
              <a:noFill/>
              <a:miter lim="800000"/>
            </a:ln>
            <a:effectLst/>
          </p:spPr>
          <p:txBody>
            <a:bodyPr>
              <a:spAutoFit/>
            </a:bodyPr>
            <a:lstStyle/>
            <a:p>
              <a:pPr algn="l">
                <a:spcBef>
                  <a:spcPct val="50000"/>
                </a:spcBef>
              </a:pPr>
              <a:r>
                <a:rPr lang="en-US" altLang="zh-CN" sz="1800" i="1" dirty="0" err="1">
                  <a:latin typeface="Consolas" panose="020B0609020204030204" pitchFamily="49" charset="0"/>
                  <a:cs typeface="Consolas" panose="020B0609020204030204" pitchFamily="49" charset="0"/>
                </a:rPr>
                <a:t>i</a:t>
              </a:r>
              <a:endParaRPr lang="en-US" altLang="zh-CN" sz="1800" i="1" dirty="0">
                <a:latin typeface="Consolas" panose="020B0609020204030204" pitchFamily="49" charset="0"/>
                <a:cs typeface="Consolas" panose="020B0609020204030204" pitchFamily="49" charset="0"/>
              </a:endParaRPr>
            </a:p>
          </p:txBody>
        </p:sp>
        <p:sp>
          <p:nvSpPr>
            <p:cNvPr id="45079" name="Freeform 23"/>
            <p:cNvSpPr/>
            <p:nvPr/>
          </p:nvSpPr>
          <p:spPr bwMode="auto">
            <a:xfrm>
              <a:off x="6084888" y="4683128"/>
              <a:ext cx="487362" cy="3175"/>
            </a:xfrm>
            <a:custGeom>
              <a:avLst/>
              <a:gdLst/>
              <a:ahLst/>
              <a:cxnLst>
                <a:cxn ang="0">
                  <a:pos x="0" y="0"/>
                </a:cxn>
                <a:cxn ang="0">
                  <a:pos x="307" y="2"/>
                </a:cxn>
              </a:cxnLst>
              <a:rect l="0" t="0" r="r" b="b"/>
              <a:pathLst>
                <a:path w="307" h="2">
                  <a:moveTo>
                    <a:pt x="0" y="0"/>
                  </a:moveTo>
                  <a:lnTo>
                    <a:pt x="307"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45080" name="Text Box 24"/>
            <p:cNvSpPr txBox="1">
              <a:spLocks noChangeArrowheads="1"/>
            </p:cNvSpPr>
            <p:nvPr/>
          </p:nvSpPr>
          <p:spPr bwMode="auto">
            <a:xfrm>
              <a:off x="6732588" y="4262441"/>
              <a:ext cx="720725" cy="579437"/>
            </a:xfrm>
            <a:prstGeom prst="rect">
              <a:avLst/>
            </a:prstGeom>
            <a:noFill/>
            <a:ln w="9525">
              <a:noFill/>
              <a:miter lim="800000"/>
            </a:ln>
            <a:effectLst/>
          </p:spPr>
          <p:txBody>
            <a:bodyPr>
              <a:spAutoFit/>
            </a:bodyPr>
            <a:lstStyle/>
            <a:p>
              <a:pPr algn="l">
                <a:spcBef>
                  <a:spcPct val="50000"/>
                </a:spcBef>
              </a:pPr>
              <a:r>
                <a:rPr lang="en-US" altLang="zh-CN" sz="3200" b="0" dirty="0">
                  <a:solidFill>
                    <a:schemeClr val="tx1"/>
                  </a:solidFill>
                  <a:latin typeface="Consolas" panose="020B0609020204030204" pitchFamily="49" charset="0"/>
                  <a:ea typeface="宋体" panose="02010600030101010101" pitchFamily="2" charset="-122"/>
                  <a:cs typeface="Consolas" panose="020B0609020204030204" pitchFamily="49" charset="0"/>
                </a:rPr>
                <a:t>…</a:t>
              </a:r>
              <a:endParaRPr lang="en-US" altLang="zh-CN" sz="3200" b="0" dirty="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45081" name="Line 25"/>
            <p:cNvSpPr>
              <a:spLocks noChangeShapeType="1"/>
            </p:cNvSpPr>
            <p:nvPr/>
          </p:nvSpPr>
          <p:spPr bwMode="auto">
            <a:xfrm flipV="1">
              <a:off x="5724525" y="4864103"/>
              <a:ext cx="0" cy="288925"/>
            </a:xfrm>
            <a:prstGeom prst="line">
              <a:avLst/>
            </a:prstGeom>
            <a:noFill/>
            <a:ln w="28575">
              <a:solidFill>
                <a:srgbClr val="FF00FF"/>
              </a:solidFill>
              <a:miter lim="800000"/>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45082" name="Text Box 26"/>
            <p:cNvSpPr txBox="1">
              <a:spLocks noChangeArrowheads="1"/>
            </p:cNvSpPr>
            <p:nvPr/>
          </p:nvSpPr>
          <p:spPr bwMode="auto">
            <a:xfrm>
              <a:off x="5572132" y="5214950"/>
              <a:ext cx="360363" cy="366712"/>
            </a:xfrm>
            <a:prstGeom prst="rect">
              <a:avLst/>
            </a:prstGeom>
            <a:noFill/>
            <a:ln w="9525">
              <a:noFill/>
              <a:miter lim="800000"/>
            </a:ln>
            <a:effectLst/>
          </p:spPr>
          <p:txBody>
            <a:bodyPr>
              <a:spAutoFit/>
            </a:bodyPr>
            <a:lstStyle/>
            <a:p>
              <a:pPr algn="l">
                <a:spcBef>
                  <a:spcPct val="50000"/>
                </a:spcBef>
              </a:pPr>
              <a:r>
                <a:rPr lang="en-US" altLang="zh-CN" sz="1800" i="1" dirty="0">
                  <a:latin typeface="Consolas" panose="020B0609020204030204" pitchFamily="49" charset="0"/>
                  <a:cs typeface="Consolas" panose="020B0609020204030204" pitchFamily="49" charset="0"/>
                </a:rPr>
                <a:t>p</a:t>
              </a:r>
              <a:endParaRPr lang="en-US" altLang="zh-CN" sz="1800" i="1" dirty="0">
                <a:latin typeface="Consolas" panose="020B0609020204030204" pitchFamily="49" charset="0"/>
                <a:cs typeface="Consolas" panose="020B0609020204030204" pitchFamily="49" charset="0"/>
              </a:endParaRPr>
            </a:p>
          </p:txBody>
        </p:sp>
        <p:sp>
          <p:nvSpPr>
            <p:cNvPr id="29" name="下箭头 28"/>
            <p:cNvSpPr/>
            <p:nvPr/>
          </p:nvSpPr>
          <p:spPr>
            <a:xfrm>
              <a:off x="3786182" y="3429000"/>
              <a:ext cx="357190" cy="785818"/>
            </a:xfrm>
            <a:prstGeom prst="down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058">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5058">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5058">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5058">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5058">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5058">
                                            <p:txEl>
                                              <p:pRg st="8" end="8"/>
                                            </p:txEl>
                                          </p:spTgt>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nodeType="afterEffect">
                                  <p:stCondLst>
                                    <p:cond delay="0"/>
                                  </p:stCondLst>
                                  <p:childTnLst>
                                    <p:set>
                                      <p:cBhvr>
                                        <p:cTn id="21" dur="1" fill="hold">
                                          <p:stCondLst>
                                            <p:cond delay="0"/>
                                          </p:stCondLst>
                                        </p:cTn>
                                        <p:tgtEl>
                                          <p:spTgt spid="30"/>
                                        </p:tgtEl>
                                        <p:attrNameLst>
                                          <p:attrName>style.visibility</p:attrName>
                                        </p:attrNameLst>
                                      </p:cBhvr>
                                      <p:to>
                                        <p:strVal val="visible"/>
                                      </p:to>
                                    </p:set>
                                  </p:childTnLst>
                                </p:cTn>
                              </p:par>
                            </p:childTnLst>
                          </p:cTn>
                        </p:par>
                        <p:par>
                          <p:cTn id="22" fill="hold">
                            <p:stCondLst>
                              <p:cond delay="0"/>
                            </p:stCondLst>
                            <p:childTnLst>
                              <p:par>
                                <p:cTn id="23" presetID="1" presetClass="entr" presetSubtype="0" fill="hold" nodeType="afterEffect">
                                  <p:stCondLst>
                                    <p:cond delay="0"/>
                                  </p:stCondLst>
                                  <p:childTnLst>
                                    <p:set>
                                      <p:cBhvr>
                                        <p:cTn id="24"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ext Box 2"/>
          <p:cNvSpPr txBox="1">
            <a:spLocks noChangeArrowheads="1"/>
          </p:cNvSpPr>
          <p:nvPr/>
        </p:nvSpPr>
        <p:spPr bwMode="auto">
          <a:xfrm>
            <a:off x="457200" y="396413"/>
            <a:ext cx="8218488" cy="2298065"/>
          </a:xfrm>
          <a:prstGeom prst="rect">
            <a:avLst/>
          </a:prstGeom>
          <a:gradFill flip="none"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2700000" scaled="1"/>
            <a:tileRect/>
          </a:gradFill>
        </p:spPr>
        <p:style>
          <a:lnRef idx="1">
            <a:schemeClr val="accent3"/>
          </a:lnRef>
          <a:fillRef idx="2">
            <a:schemeClr val="accent3"/>
          </a:fillRef>
          <a:effectRef idx="1">
            <a:schemeClr val="accent3"/>
          </a:effectRef>
          <a:fontRef idx="minor">
            <a:schemeClr val="dk1"/>
          </a:fontRef>
        </p:style>
        <p:txBody>
          <a:bodyPr tIns="180000" bIns="180000">
            <a:spAutoFit/>
          </a:bodyPr>
          <a:lstStyle/>
          <a:p>
            <a:pPr algn="l" eaLnBrk="1" latinLnBrk="0" hangingPunct="1">
              <a:spcBef>
                <a:spcPts val="0"/>
              </a:spcBef>
            </a:pPr>
            <a:r>
              <a:rPr kumimoji="1"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if </a:t>
            </a: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(p==NULL)	</a:t>
            </a:r>
            <a:r>
              <a:rPr kumimoji="1" lang="en-US" altLang="zh-CN" sz="1800" dirty="0">
                <a:solidFill>
                  <a:srgbClr val="0070C0"/>
                </a:solidFill>
                <a:latin typeface="Consolas" panose="020B0609020204030204" pitchFamily="49" charset="0"/>
                <a:ea typeface="仿宋" panose="02010609060101010101" pitchFamily="49" charset="-122"/>
                <a:cs typeface="Consolas" panose="020B0609020204030204" pitchFamily="49" charset="0"/>
              </a:rPr>
              <a:t>//</a:t>
            </a:r>
            <a:r>
              <a:rPr kumimoji="1" lang="zh-CN" altLang="en-US" sz="1800" dirty="0">
                <a:solidFill>
                  <a:srgbClr val="0070C0"/>
                </a:solidFill>
                <a:latin typeface="Consolas" panose="020B0609020204030204" pitchFamily="49" charset="0"/>
                <a:ea typeface="仿宋" panose="02010609060101010101" pitchFamily="49" charset="-122"/>
                <a:cs typeface="Consolas" panose="020B0609020204030204" pitchFamily="49" charset="0"/>
              </a:rPr>
              <a:t>不存在第</a:t>
            </a:r>
            <a:r>
              <a:rPr kumimoji="1" lang="en-US" altLang="zh-CN" sz="1800" i="1" dirty="0" err="1">
                <a:solidFill>
                  <a:srgbClr val="0070C0"/>
                </a:solidFill>
                <a:latin typeface="Consolas" panose="020B0609020204030204" pitchFamily="49" charset="0"/>
                <a:ea typeface="仿宋" panose="02010609060101010101" pitchFamily="49" charset="-122"/>
                <a:cs typeface="Consolas" panose="020B0609020204030204" pitchFamily="49" charset="0"/>
              </a:rPr>
              <a:t>i</a:t>
            </a:r>
            <a:r>
              <a:rPr kumimoji="1" lang="zh-CN" altLang="en-US" sz="1800">
                <a:solidFill>
                  <a:srgbClr val="0070C0"/>
                </a:solidFill>
                <a:latin typeface="Consolas" panose="020B0609020204030204" pitchFamily="49" charset="0"/>
                <a:ea typeface="仿宋" panose="02010609060101010101" pitchFamily="49" charset="-122"/>
                <a:cs typeface="Consolas" panose="020B0609020204030204" pitchFamily="49" charset="0"/>
              </a:rPr>
              <a:t>个数据结点，返回</a:t>
            </a:r>
            <a:r>
              <a:rPr kumimoji="1" lang="en-US" altLang="zh-CN" sz="1800" dirty="0">
                <a:solidFill>
                  <a:srgbClr val="0070C0"/>
                </a:solidFill>
                <a:latin typeface="Consolas" panose="020B0609020204030204" pitchFamily="49" charset="0"/>
                <a:ea typeface="仿宋" panose="02010609060101010101" pitchFamily="49" charset="-122"/>
                <a:cs typeface="Consolas" panose="020B0609020204030204" pitchFamily="49" charset="0"/>
              </a:rPr>
              <a:t>false</a:t>
            </a:r>
            <a:endParaRPr kumimoji="1" lang="en-US" altLang="zh-CN" sz="1800" dirty="0">
              <a:solidFill>
                <a:srgbClr val="0070C0"/>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spcBef>
                <a:spcPts val="0"/>
              </a:spcBef>
            </a:pPr>
            <a:r>
              <a:rPr kumimoji="1"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return </a:t>
            </a: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false;</a:t>
            </a:r>
            <a:endPar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spcBef>
                <a:spcPts val="0"/>
              </a:spcBef>
            </a:pPr>
            <a:r>
              <a:rPr kumimoji="1"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else</a:t>
            </a: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dirty="0">
                <a:solidFill>
                  <a:srgbClr val="0070C0"/>
                </a:solidFill>
                <a:latin typeface="Consolas" panose="020B0609020204030204" pitchFamily="49" charset="0"/>
                <a:ea typeface="仿宋" panose="02010609060101010101" pitchFamily="49" charset="-122"/>
                <a:cs typeface="Consolas" panose="020B0609020204030204" pitchFamily="49" charset="0"/>
              </a:rPr>
              <a:t>//</a:t>
            </a:r>
            <a:r>
              <a:rPr kumimoji="1" lang="zh-CN" altLang="en-US" sz="1800" dirty="0">
                <a:solidFill>
                  <a:srgbClr val="0070C0"/>
                </a:solidFill>
                <a:latin typeface="Consolas" panose="020B0609020204030204" pitchFamily="49" charset="0"/>
                <a:ea typeface="仿宋" panose="02010609060101010101" pitchFamily="49" charset="-122"/>
                <a:cs typeface="Consolas" panose="020B0609020204030204" pitchFamily="49" charset="0"/>
              </a:rPr>
              <a:t>存在第</a:t>
            </a:r>
            <a:r>
              <a:rPr kumimoji="1" lang="en-US" altLang="zh-CN" sz="1800" i="1" dirty="0" err="1">
                <a:solidFill>
                  <a:srgbClr val="0070C0"/>
                </a:solidFill>
                <a:latin typeface="Consolas" panose="020B0609020204030204" pitchFamily="49" charset="0"/>
                <a:ea typeface="仿宋" panose="02010609060101010101" pitchFamily="49" charset="-122"/>
                <a:cs typeface="Consolas" panose="020B0609020204030204" pitchFamily="49" charset="0"/>
              </a:rPr>
              <a:t>i</a:t>
            </a:r>
            <a:r>
              <a:rPr kumimoji="1" lang="zh-CN" altLang="en-US" sz="1800">
                <a:solidFill>
                  <a:srgbClr val="0070C0"/>
                </a:solidFill>
                <a:latin typeface="Consolas" panose="020B0609020204030204" pitchFamily="49" charset="0"/>
                <a:ea typeface="仿宋" panose="02010609060101010101" pitchFamily="49" charset="-122"/>
                <a:cs typeface="Consolas" panose="020B0609020204030204" pitchFamily="49" charset="0"/>
              </a:rPr>
              <a:t>个数据结点，返回</a:t>
            </a:r>
            <a:r>
              <a:rPr kumimoji="1" lang="en-US" altLang="zh-CN" sz="1800" dirty="0">
                <a:solidFill>
                  <a:srgbClr val="0070C0"/>
                </a:solidFill>
                <a:latin typeface="Consolas" panose="020B0609020204030204" pitchFamily="49" charset="0"/>
                <a:ea typeface="仿宋" panose="02010609060101010101" pitchFamily="49" charset="-122"/>
                <a:cs typeface="Consolas" panose="020B0609020204030204" pitchFamily="49" charset="0"/>
              </a:rPr>
              <a:t>true</a:t>
            </a:r>
            <a:endParaRPr kumimoji="1" lang="en-US" altLang="zh-CN" sz="1800" dirty="0">
              <a:solidFill>
                <a:srgbClr val="0070C0"/>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spcBef>
                <a:spcPts val="0"/>
              </a:spcBef>
            </a:pPr>
            <a:r>
              <a:rPr kumimoji="1"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  </a:t>
            </a: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e=p-&gt;data;</a:t>
            </a:r>
            <a:endPar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spcBef>
                <a:spcPts val="0"/>
              </a:spcBef>
            </a:pPr>
            <a:r>
              <a:rPr kumimoji="1"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return true;</a:t>
            </a:r>
            <a:endPar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spcBef>
                <a:spcPts val="0"/>
              </a:spcBef>
            </a:pPr>
            <a:r>
              <a:rPr kumimoji="1"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spcBef>
                <a:spcPts val="0"/>
              </a:spcBef>
            </a:pP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grpSp>
        <p:nvGrpSpPr>
          <p:cNvPr id="26" name="组合 25"/>
          <p:cNvGrpSpPr/>
          <p:nvPr/>
        </p:nvGrpSpPr>
        <p:grpSpPr>
          <a:xfrm>
            <a:off x="1214414" y="2925763"/>
            <a:ext cx="7037388" cy="1289055"/>
            <a:chOff x="1214414" y="2925763"/>
            <a:chExt cx="7037388" cy="1289055"/>
          </a:xfrm>
        </p:grpSpPr>
        <p:sp>
          <p:nvSpPr>
            <p:cNvPr id="45060" name="Rectangle 4"/>
            <p:cNvSpPr>
              <a:spLocks noChangeArrowheads="1"/>
            </p:cNvSpPr>
            <p:nvPr/>
          </p:nvSpPr>
          <p:spPr bwMode="auto">
            <a:xfrm>
              <a:off x="1841477" y="3343281"/>
              <a:ext cx="360362" cy="360362"/>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1800" b="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45061" name="Rectangle 5"/>
            <p:cNvSpPr>
              <a:spLocks noChangeArrowheads="1"/>
            </p:cNvSpPr>
            <p:nvPr/>
          </p:nvSpPr>
          <p:spPr bwMode="auto">
            <a:xfrm>
              <a:off x="2201839" y="3343281"/>
              <a:ext cx="360363" cy="360362"/>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180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45062" name="Line 6"/>
            <p:cNvSpPr>
              <a:spLocks noChangeShapeType="1"/>
            </p:cNvSpPr>
            <p:nvPr/>
          </p:nvSpPr>
          <p:spPr bwMode="auto">
            <a:xfrm>
              <a:off x="1493814" y="3522668"/>
              <a:ext cx="360363" cy="0"/>
            </a:xfrm>
            <a:prstGeom prst="line">
              <a:avLst/>
            </a:prstGeom>
            <a:noFill/>
            <a:ln w="28575">
              <a:solidFill>
                <a:srgbClr val="7030A0"/>
              </a:solidFill>
              <a:miter lim="800000"/>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45063" name="Text Box 7"/>
            <p:cNvSpPr txBox="1">
              <a:spLocks noChangeArrowheads="1"/>
            </p:cNvSpPr>
            <p:nvPr/>
          </p:nvSpPr>
          <p:spPr bwMode="auto">
            <a:xfrm>
              <a:off x="1214414" y="3343281"/>
              <a:ext cx="268288" cy="366712"/>
            </a:xfrm>
            <a:prstGeom prst="rect">
              <a:avLst/>
            </a:prstGeom>
            <a:noFill/>
            <a:ln w="9525">
              <a:noFill/>
              <a:miter lim="800000"/>
            </a:ln>
            <a:effectLst/>
          </p:spPr>
          <p:txBody>
            <a:bodyPr>
              <a:spAutoFit/>
            </a:bodyPr>
            <a:lstStyle/>
            <a:p>
              <a:pPr algn="l">
                <a:spcBef>
                  <a:spcPct val="50000"/>
                </a:spcBef>
              </a:pPr>
              <a:r>
                <a:rPr lang="en-US" altLang="zh-CN" sz="1800" b="0" dirty="0">
                  <a:latin typeface="Consolas" panose="020B0609020204030204" pitchFamily="49" charset="0"/>
                  <a:ea typeface="宋体" panose="02010600030101010101" pitchFamily="2" charset="-122"/>
                  <a:cs typeface="Consolas" panose="020B0609020204030204" pitchFamily="49" charset="0"/>
                </a:rPr>
                <a:t>L</a:t>
              </a:r>
              <a:endParaRPr lang="en-US" altLang="zh-CN" sz="1800" b="0" dirty="0">
                <a:latin typeface="Consolas" panose="020B0609020204030204" pitchFamily="49" charset="0"/>
                <a:ea typeface="宋体" panose="02010600030101010101" pitchFamily="2" charset="-122"/>
                <a:cs typeface="Consolas" panose="020B0609020204030204" pitchFamily="49" charset="0"/>
              </a:endParaRPr>
            </a:p>
          </p:txBody>
        </p:sp>
        <p:sp>
          <p:nvSpPr>
            <p:cNvPr id="45064" name="Rectangle 8"/>
            <p:cNvSpPr>
              <a:spLocks noChangeArrowheads="1"/>
            </p:cNvSpPr>
            <p:nvPr/>
          </p:nvSpPr>
          <p:spPr bwMode="auto">
            <a:xfrm>
              <a:off x="4049689" y="3343281"/>
              <a:ext cx="3603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solidFill>
                  <a:srgbClr val="0000FF"/>
                </a:solidFill>
                <a:latin typeface="Consolas" panose="020B0609020204030204" pitchFamily="49" charset="0"/>
                <a:ea typeface="宋体" panose="02010600030101010101" pitchFamily="2" charset="-122"/>
                <a:cs typeface="Consolas" panose="020B0609020204030204" pitchFamily="49" charset="0"/>
              </a:endParaRPr>
            </a:p>
          </p:txBody>
        </p:sp>
        <p:sp>
          <p:nvSpPr>
            <p:cNvPr id="45065" name="Rectangle 9"/>
            <p:cNvSpPr>
              <a:spLocks noChangeArrowheads="1"/>
            </p:cNvSpPr>
            <p:nvPr/>
          </p:nvSpPr>
          <p:spPr bwMode="auto">
            <a:xfrm>
              <a:off x="4410052" y="3343281"/>
              <a:ext cx="360362"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solidFill>
                  <a:srgbClr val="0000FF"/>
                </a:solidFill>
                <a:latin typeface="Consolas" panose="020B0609020204030204" pitchFamily="49" charset="0"/>
                <a:ea typeface="宋体" panose="02010600030101010101" pitchFamily="2" charset="-122"/>
                <a:cs typeface="Consolas" panose="020B0609020204030204" pitchFamily="49" charset="0"/>
              </a:endParaRPr>
            </a:p>
          </p:txBody>
        </p:sp>
        <p:sp>
          <p:nvSpPr>
            <p:cNvPr id="45066" name="Freeform 10"/>
            <p:cNvSpPr/>
            <p:nvPr/>
          </p:nvSpPr>
          <p:spPr bwMode="auto">
            <a:xfrm>
              <a:off x="2381227" y="3521081"/>
              <a:ext cx="552450" cy="3175"/>
            </a:xfrm>
            <a:custGeom>
              <a:avLst/>
              <a:gdLst/>
              <a:ahLst/>
              <a:cxnLst>
                <a:cxn ang="0">
                  <a:pos x="0" y="0"/>
                </a:cxn>
                <a:cxn ang="0">
                  <a:pos x="348" y="2"/>
                </a:cxn>
              </a:cxnLst>
              <a:rect l="0" t="0" r="r" b="b"/>
              <a:pathLst>
                <a:path w="348" h="2">
                  <a:moveTo>
                    <a:pt x="0" y="0"/>
                  </a:moveTo>
                  <a:lnTo>
                    <a:pt x="348" y="2"/>
                  </a:lnTo>
                </a:path>
              </a:pathLst>
            </a:custGeom>
            <a:ln>
              <a:headEnd type="none" w="med" len="med"/>
              <a:tailEnd type="stealth" w="med" len="med"/>
            </a:ln>
          </p:spPr>
          <p:style>
            <a:lnRef idx="1">
              <a:schemeClr val="accent1"/>
            </a:lnRef>
            <a:fillRef idx="2">
              <a:schemeClr val="accent1"/>
            </a:fillRef>
            <a:effectRef idx="1">
              <a:schemeClr val="accent1"/>
            </a:effectRef>
            <a:fontRef idx="minor">
              <a:schemeClr val="dk1"/>
            </a:fontRef>
          </p:style>
          <p:txBody>
            <a:bodyPr wrap="none"/>
            <a:lstStyle/>
            <a:p>
              <a:endParaRPr lang="zh-CN" altLang="en-US">
                <a:latin typeface="Consolas" panose="020B0609020204030204" pitchFamily="49" charset="0"/>
                <a:cs typeface="Consolas" panose="020B0609020204030204" pitchFamily="49" charset="0"/>
              </a:endParaRPr>
            </a:p>
          </p:txBody>
        </p:sp>
        <p:sp>
          <p:nvSpPr>
            <p:cNvPr id="45067" name="Rectangle 11"/>
            <p:cNvSpPr>
              <a:spLocks noChangeArrowheads="1"/>
            </p:cNvSpPr>
            <p:nvPr/>
          </p:nvSpPr>
          <p:spPr bwMode="auto">
            <a:xfrm>
              <a:off x="5118077" y="3343281"/>
              <a:ext cx="360362"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i="1" dirty="0">
                  <a:solidFill>
                    <a:srgbClr val="0000FF"/>
                  </a:solidFill>
                  <a:latin typeface="Consolas" panose="020B0609020204030204" pitchFamily="49" charset="0"/>
                  <a:ea typeface="宋体" panose="02010600030101010101" pitchFamily="2" charset="-122"/>
                  <a:cs typeface="Consolas" panose="020B0609020204030204" pitchFamily="49" charset="0"/>
                </a:rPr>
                <a:t>e</a:t>
              </a:r>
              <a:endParaRPr lang="en-US" altLang="zh-CN" sz="1800" i="1" dirty="0">
                <a:solidFill>
                  <a:srgbClr val="0000FF"/>
                </a:solidFill>
                <a:latin typeface="Consolas" panose="020B0609020204030204" pitchFamily="49" charset="0"/>
                <a:ea typeface="宋体" panose="02010600030101010101" pitchFamily="2" charset="-122"/>
                <a:cs typeface="Consolas" panose="020B0609020204030204" pitchFamily="49" charset="0"/>
              </a:endParaRPr>
            </a:p>
          </p:txBody>
        </p:sp>
        <p:sp>
          <p:nvSpPr>
            <p:cNvPr id="45068" name="Rectangle 12"/>
            <p:cNvSpPr>
              <a:spLocks noChangeArrowheads="1"/>
            </p:cNvSpPr>
            <p:nvPr/>
          </p:nvSpPr>
          <p:spPr bwMode="auto">
            <a:xfrm>
              <a:off x="5478439" y="3343281"/>
              <a:ext cx="3603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solidFill>
                  <a:srgbClr val="0000FF"/>
                </a:solidFill>
                <a:latin typeface="Consolas" panose="020B0609020204030204" pitchFamily="49" charset="0"/>
                <a:ea typeface="宋体" panose="02010600030101010101" pitchFamily="2" charset="-122"/>
                <a:cs typeface="Consolas" panose="020B0609020204030204" pitchFamily="49" charset="0"/>
              </a:endParaRPr>
            </a:p>
          </p:txBody>
        </p:sp>
        <p:sp>
          <p:nvSpPr>
            <p:cNvPr id="45069" name="Line 13"/>
            <p:cNvSpPr>
              <a:spLocks noChangeShapeType="1"/>
            </p:cNvSpPr>
            <p:nvPr/>
          </p:nvSpPr>
          <p:spPr bwMode="auto">
            <a:xfrm>
              <a:off x="4770414" y="3522668"/>
              <a:ext cx="360363" cy="0"/>
            </a:xfrm>
            <a:prstGeom prst="line">
              <a:avLst/>
            </a:prstGeom>
            <a:noFill/>
            <a:ln w="9525">
              <a:solidFill>
                <a:schemeClr val="tx1"/>
              </a:solidFill>
              <a:miter lim="800000"/>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45070" name="Rectangle 14"/>
            <p:cNvSpPr>
              <a:spLocks noChangeArrowheads="1"/>
            </p:cNvSpPr>
            <p:nvPr/>
          </p:nvSpPr>
          <p:spPr bwMode="auto">
            <a:xfrm>
              <a:off x="7531077" y="3343281"/>
              <a:ext cx="360362"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i="1" dirty="0">
                  <a:solidFill>
                    <a:srgbClr val="0000FF"/>
                  </a:solidFill>
                  <a:latin typeface="Consolas" panose="020B0609020204030204" pitchFamily="49" charset="0"/>
                  <a:ea typeface="宋体" panose="02010600030101010101" pitchFamily="2" charset="-122"/>
                  <a:cs typeface="Consolas" panose="020B0609020204030204" pitchFamily="49" charset="0"/>
                </a:rPr>
                <a:t>a</a:t>
              </a:r>
              <a:r>
                <a:rPr lang="en-US" altLang="zh-CN" sz="1800" i="1" baseline="-25000" dirty="0">
                  <a:solidFill>
                    <a:srgbClr val="0000FF"/>
                  </a:solidFill>
                  <a:latin typeface="Consolas" panose="020B0609020204030204" pitchFamily="49" charset="0"/>
                  <a:ea typeface="宋体" panose="02010600030101010101" pitchFamily="2" charset="-122"/>
                  <a:cs typeface="Consolas" panose="020B0609020204030204" pitchFamily="49" charset="0"/>
                </a:rPr>
                <a:t>n</a:t>
              </a:r>
              <a:endParaRPr lang="en-US" altLang="zh-CN" sz="1800" i="1" baseline="-25000" dirty="0">
                <a:solidFill>
                  <a:srgbClr val="0000FF"/>
                </a:solidFill>
                <a:latin typeface="Consolas" panose="020B0609020204030204" pitchFamily="49" charset="0"/>
                <a:ea typeface="宋体" panose="02010600030101010101" pitchFamily="2" charset="-122"/>
                <a:cs typeface="Consolas" panose="020B0609020204030204" pitchFamily="49" charset="0"/>
              </a:endParaRPr>
            </a:p>
          </p:txBody>
        </p:sp>
        <p:sp>
          <p:nvSpPr>
            <p:cNvPr id="45071" name="Rectangle 15"/>
            <p:cNvSpPr>
              <a:spLocks noChangeArrowheads="1"/>
            </p:cNvSpPr>
            <p:nvPr/>
          </p:nvSpPr>
          <p:spPr bwMode="auto">
            <a:xfrm>
              <a:off x="7891439" y="3343281"/>
              <a:ext cx="3603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b="0">
                  <a:solidFill>
                    <a:srgbClr val="0000FF"/>
                  </a:solidFill>
                  <a:latin typeface="Consolas" panose="020B0609020204030204" pitchFamily="49" charset="0"/>
                  <a:ea typeface="宋体" panose="02010600030101010101" pitchFamily="2" charset="-122"/>
                  <a:cs typeface="Consolas" panose="020B0609020204030204" pitchFamily="49" charset="0"/>
                </a:rPr>
                <a:t>∧</a:t>
              </a:r>
              <a:endParaRPr lang="en-US" altLang="zh-CN" sz="1800" b="0">
                <a:solidFill>
                  <a:srgbClr val="0000FF"/>
                </a:solidFill>
                <a:latin typeface="Consolas" panose="020B0609020204030204" pitchFamily="49" charset="0"/>
                <a:ea typeface="宋体" panose="02010600030101010101" pitchFamily="2" charset="-122"/>
                <a:cs typeface="Consolas" panose="020B0609020204030204" pitchFamily="49" charset="0"/>
              </a:endParaRPr>
            </a:p>
          </p:txBody>
        </p:sp>
        <p:sp>
          <p:nvSpPr>
            <p:cNvPr id="45072" name="Freeform 16"/>
            <p:cNvSpPr/>
            <p:nvPr/>
          </p:nvSpPr>
          <p:spPr bwMode="auto">
            <a:xfrm>
              <a:off x="7056414" y="3521081"/>
              <a:ext cx="487363" cy="3175"/>
            </a:xfrm>
            <a:custGeom>
              <a:avLst/>
              <a:gdLst/>
              <a:ahLst/>
              <a:cxnLst>
                <a:cxn ang="0">
                  <a:pos x="0" y="0"/>
                </a:cxn>
                <a:cxn ang="0">
                  <a:pos x="307" y="2"/>
                </a:cxn>
              </a:cxnLst>
              <a:rect l="0" t="0" r="r" b="b"/>
              <a:pathLst>
                <a:path w="307" h="2">
                  <a:moveTo>
                    <a:pt x="0" y="0"/>
                  </a:moveTo>
                  <a:lnTo>
                    <a:pt x="307"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45073" name="Freeform 17"/>
            <p:cNvSpPr/>
            <p:nvPr/>
          </p:nvSpPr>
          <p:spPr bwMode="auto">
            <a:xfrm>
              <a:off x="3449614" y="3519493"/>
              <a:ext cx="552450" cy="3175"/>
            </a:xfrm>
            <a:custGeom>
              <a:avLst/>
              <a:gdLst/>
              <a:ahLst/>
              <a:cxnLst>
                <a:cxn ang="0">
                  <a:pos x="0" y="0"/>
                </a:cxn>
                <a:cxn ang="0">
                  <a:pos x="348" y="2"/>
                </a:cxn>
              </a:cxnLst>
              <a:rect l="0" t="0" r="r" b="b"/>
              <a:pathLst>
                <a:path w="348" h="2">
                  <a:moveTo>
                    <a:pt x="0" y="0"/>
                  </a:moveTo>
                  <a:lnTo>
                    <a:pt x="348"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45076" name="Text Box 20"/>
            <p:cNvSpPr txBox="1">
              <a:spLocks noChangeArrowheads="1"/>
            </p:cNvSpPr>
            <p:nvPr/>
          </p:nvSpPr>
          <p:spPr bwMode="auto">
            <a:xfrm>
              <a:off x="2965427" y="3195643"/>
              <a:ext cx="720725" cy="461665"/>
            </a:xfrm>
            <a:prstGeom prst="rect">
              <a:avLst/>
            </a:prstGeom>
            <a:noFill/>
            <a:ln w="9525">
              <a:noFill/>
              <a:miter lim="800000"/>
            </a:ln>
            <a:effectLst/>
          </p:spPr>
          <p:txBody>
            <a:bodyPr>
              <a:spAutoFit/>
            </a:bodyPr>
            <a:lstStyle/>
            <a:p>
              <a:pPr algn="l">
                <a:spcBef>
                  <a:spcPct val="50000"/>
                </a:spcBef>
              </a:pPr>
              <a:r>
                <a:rPr lang="en-US" altLang="zh-CN" b="0">
                  <a:solidFill>
                    <a:schemeClr val="tx1"/>
                  </a:solidFill>
                  <a:latin typeface="Consolas" panose="020B0609020204030204" pitchFamily="49" charset="0"/>
                  <a:ea typeface="宋体" panose="02010600030101010101" pitchFamily="2" charset="-122"/>
                  <a:cs typeface="Consolas" panose="020B0609020204030204" pitchFamily="49" charset="0"/>
                </a:rPr>
                <a:t>…</a:t>
              </a:r>
              <a:endParaRPr lang="en-US" altLang="zh-CN" b="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45077" name="Line 21"/>
            <p:cNvSpPr>
              <a:spLocks noChangeShapeType="1"/>
            </p:cNvSpPr>
            <p:nvPr/>
          </p:nvSpPr>
          <p:spPr bwMode="auto">
            <a:xfrm>
              <a:off x="5227614" y="2998787"/>
              <a:ext cx="0" cy="358775"/>
            </a:xfrm>
            <a:prstGeom prst="line">
              <a:avLst/>
            </a:prstGeom>
            <a:noFill/>
            <a:ln w="28575">
              <a:solidFill>
                <a:srgbClr val="FF00FF"/>
              </a:solidFill>
              <a:miter lim="800000"/>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45078" name="Text Box 22"/>
            <p:cNvSpPr txBox="1">
              <a:spLocks noChangeArrowheads="1"/>
            </p:cNvSpPr>
            <p:nvPr/>
          </p:nvSpPr>
          <p:spPr bwMode="auto">
            <a:xfrm>
              <a:off x="5227614" y="2925763"/>
              <a:ext cx="360363" cy="366712"/>
            </a:xfrm>
            <a:prstGeom prst="rect">
              <a:avLst/>
            </a:prstGeom>
            <a:noFill/>
            <a:ln w="9525">
              <a:noFill/>
              <a:miter lim="800000"/>
            </a:ln>
            <a:effectLst/>
          </p:spPr>
          <p:txBody>
            <a:bodyPr>
              <a:spAutoFit/>
            </a:bodyPr>
            <a:lstStyle/>
            <a:p>
              <a:pPr algn="l">
                <a:spcBef>
                  <a:spcPct val="50000"/>
                </a:spcBef>
              </a:pPr>
              <a:r>
                <a:rPr lang="en-US" altLang="zh-CN" sz="1800" i="1" dirty="0" err="1">
                  <a:latin typeface="Consolas" panose="020B0609020204030204" pitchFamily="49" charset="0"/>
                  <a:cs typeface="Consolas" panose="020B0609020204030204" pitchFamily="49" charset="0"/>
                </a:rPr>
                <a:t>i</a:t>
              </a:r>
              <a:endParaRPr lang="en-US" altLang="zh-CN" sz="1800" i="1" dirty="0">
                <a:latin typeface="Consolas" panose="020B0609020204030204" pitchFamily="49" charset="0"/>
                <a:cs typeface="Consolas" panose="020B0609020204030204" pitchFamily="49" charset="0"/>
              </a:endParaRPr>
            </a:p>
          </p:txBody>
        </p:sp>
        <p:sp>
          <p:nvSpPr>
            <p:cNvPr id="45079" name="Freeform 23"/>
            <p:cNvSpPr/>
            <p:nvPr/>
          </p:nvSpPr>
          <p:spPr bwMode="auto">
            <a:xfrm>
              <a:off x="5587977" y="3522668"/>
              <a:ext cx="487362" cy="3175"/>
            </a:xfrm>
            <a:custGeom>
              <a:avLst/>
              <a:gdLst/>
              <a:ahLst/>
              <a:cxnLst>
                <a:cxn ang="0">
                  <a:pos x="0" y="0"/>
                </a:cxn>
                <a:cxn ang="0">
                  <a:pos x="307" y="2"/>
                </a:cxn>
              </a:cxnLst>
              <a:rect l="0" t="0" r="r" b="b"/>
              <a:pathLst>
                <a:path w="307" h="2">
                  <a:moveTo>
                    <a:pt x="0" y="0"/>
                  </a:moveTo>
                  <a:lnTo>
                    <a:pt x="307"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45080" name="Text Box 24"/>
            <p:cNvSpPr txBox="1">
              <a:spLocks noChangeArrowheads="1"/>
            </p:cNvSpPr>
            <p:nvPr/>
          </p:nvSpPr>
          <p:spPr bwMode="auto">
            <a:xfrm>
              <a:off x="6311877" y="3203581"/>
              <a:ext cx="720725" cy="461665"/>
            </a:xfrm>
            <a:prstGeom prst="rect">
              <a:avLst/>
            </a:prstGeom>
            <a:noFill/>
            <a:ln w="9525">
              <a:noFill/>
              <a:miter lim="800000"/>
            </a:ln>
            <a:effectLst/>
          </p:spPr>
          <p:txBody>
            <a:bodyPr>
              <a:spAutoFit/>
            </a:bodyPr>
            <a:lstStyle/>
            <a:p>
              <a:pPr algn="l">
                <a:spcBef>
                  <a:spcPct val="50000"/>
                </a:spcBef>
              </a:pPr>
              <a:r>
                <a:rPr lang="en-US" altLang="zh-CN" b="0" dirty="0">
                  <a:solidFill>
                    <a:schemeClr val="tx1"/>
                  </a:solidFill>
                  <a:latin typeface="Consolas" panose="020B0609020204030204" pitchFamily="49" charset="0"/>
                  <a:ea typeface="宋体" panose="02010600030101010101" pitchFamily="2" charset="-122"/>
                  <a:cs typeface="Consolas" panose="020B0609020204030204" pitchFamily="49" charset="0"/>
                </a:rPr>
                <a:t>…</a:t>
              </a:r>
              <a:endParaRPr lang="en-US" altLang="zh-CN" b="0" dirty="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45081" name="Line 25"/>
            <p:cNvSpPr>
              <a:spLocks noChangeShapeType="1"/>
            </p:cNvSpPr>
            <p:nvPr/>
          </p:nvSpPr>
          <p:spPr bwMode="auto">
            <a:xfrm flipV="1">
              <a:off x="5227614" y="3703643"/>
              <a:ext cx="0" cy="288925"/>
            </a:xfrm>
            <a:prstGeom prst="line">
              <a:avLst/>
            </a:prstGeom>
            <a:noFill/>
            <a:ln w="28575">
              <a:solidFill>
                <a:srgbClr val="FF00FF"/>
              </a:solidFill>
              <a:miter lim="800000"/>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45082" name="Text Box 26"/>
            <p:cNvSpPr txBox="1">
              <a:spLocks noChangeArrowheads="1"/>
            </p:cNvSpPr>
            <p:nvPr/>
          </p:nvSpPr>
          <p:spPr bwMode="auto">
            <a:xfrm>
              <a:off x="5227614" y="3848106"/>
              <a:ext cx="360363" cy="366712"/>
            </a:xfrm>
            <a:prstGeom prst="rect">
              <a:avLst/>
            </a:prstGeom>
            <a:noFill/>
            <a:ln w="9525">
              <a:noFill/>
              <a:miter lim="800000"/>
            </a:ln>
            <a:effectLst/>
          </p:spPr>
          <p:txBody>
            <a:bodyPr>
              <a:spAutoFit/>
            </a:bodyPr>
            <a:lstStyle/>
            <a:p>
              <a:pPr algn="l">
                <a:spcBef>
                  <a:spcPct val="50000"/>
                </a:spcBef>
              </a:pPr>
              <a:r>
                <a:rPr lang="en-US" altLang="zh-CN" sz="1800" i="1" dirty="0">
                  <a:latin typeface="Consolas" panose="020B0609020204030204" pitchFamily="49" charset="0"/>
                  <a:cs typeface="Consolas" panose="020B0609020204030204" pitchFamily="49" charset="0"/>
                </a:rPr>
                <a:t>p</a:t>
              </a:r>
              <a:endParaRPr lang="en-US" altLang="zh-CN" sz="1800" i="1" dirty="0">
                <a:latin typeface="Consolas" panose="020B0609020204030204" pitchFamily="49" charset="0"/>
                <a:cs typeface="Consolas" panose="020B0609020204030204" pitchFamily="49" charset="0"/>
              </a:endParaRPr>
            </a:p>
          </p:txBody>
        </p:sp>
      </p:grpSp>
      <p:sp>
        <p:nvSpPr>
          <p:cNvPr id="25" name="TextBox 24"/>
          <p:cNvSpPr txBox="1"/>
          <p:nvPr/>
        </p:nvSpPr>
        <p:spPr>
          <a:xfrm>
            <a:off x="1287437" y="4359596"/>
            <a:ext cx="7000924" cy="430887"/>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p>
            <a:pPr algn="l"/>
            <a:r>
              <a:rPr lang="zh-CN" altLang="en-US" sz="2200">
                <a:latin typeface="Consolas" panose="020B0609020204030204" pitchFamily="49" charset="0"/>
                <a:ea typeface="楷体" panose="02010609060101010101" pitchFamily="49" charset="-122"/>
                <a:cs typeface="Consolas" panose="020B0609020204030204" pitchFamily="49" charset="0"/>
              </a:rPr>
              <a:t>算法的时间复杂度为</a:t>
            </a:r>
            <a:r>
              <a:rPr lang="en-US" altLang="zh-CN" sz="2200">
                <a:latin typeface="Consolas" panose="020B0609020204030204" pitchFamily="49" charset="0"/>
                <a:ea typeface="楷体" panose="02010609060101010101" pitchFamily="49" charset="-122"/>
                <a:cs typeface="Consolas" panose="020B0609020204030204" pitchFamily="49" charset="0"/>
              </a:rPr>
              <a:t>O(</a:t>
            </a:r>
            <a:r>
              <a:rPr lang="en-US" altLang="zh-CN" sz="2200" i="1">
                <a:latin typeface="Consolas" panose="020B0609020204030204" pitchFamily="49" charset="0"/>
                <a:ea typeface="楷体" panose="02010609060101010101" pitchFamily="49" charset="-122"/>
                <a:cs typeface="Consolas" panose="020B0609020204030204" pitchFamily="49" charset="0"/>
              </a:rPr>
              <a:t>n</a:t>
            </a:r>
            <a:r>
              <a:rPr lang="en-US" altLang="zh-CN" sz="2200">
                <a:latin typeface="Consolas" panose="020B0609020204030204" pitchFamily="49" charset="0"/>
                <a:ea typeface="楷体" panose="02010609060101010101" pitchFamily="49" charset="-122"/>
                <a:cs typeface="Consolas" panose="020B0609020204030204" pitchFamily="49" charset="0"/>
              </a:rPr>
              <a:t>) </a:t>
            </a:r>
            <a:r>
              <a:rPr lang="en-US" altLang="zh-CN" sz="2200">
                <a:latin typeface="Consolas" panose="020B0609020204030204" pitchFamily="49" charset="0"/>
                <a:ea typeface="楷体" panose="02010609060101010101" pitchFamily="49" charset="-122"/>
                <a:cs typeface="Consolas" panose="020B0609020204030204" pitchFamily="49" charset="0"/>
                <a:sym typeface="Wingdings" panose="05000000000000000000"/>
              </a:rPr>
              <a:t>  </a:t>
            </a:r>
            <a:r>
              <a:rPr lang="zh-CN" altLang="en-US" sz="2200">
                <a:latin typeface="Consolas" panose="020B0609020204030204" pitchFamily="49" charset="0"/>
                <a:ea typeface="楷体" panose="02010609060101010101" pitchFamily="49" charset="-122"/>
                <a:cs typeface="Consolas" panose="020B0609020204030204" pitchFamily="49" charset="0"/>
                <a:sym typeface="Wingdings" panose="05000000000000000000"/>
              </a:rPr>
              <a:t>不具有随机存取特性</a:t>
            </a:r>
            <a:endParaRPr lang="zh-CN" altLang="en-US" sz="2200">
              <a:latin typeface="Consolas" panose="020B0609020204030204" pitchFamily="49" charset="0"/>
              <a:ea typeface="楷体" panose="02010609060101010101" pitchFamily="49" charset="-122"/>
              <a:cs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4505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5058">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5058">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5058">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5058">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5058">
                                            <p:txEl>
                                              <p:pRg st="5" end="5"/>
                                            </p:txEl>
                                          </p:spTgt>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nodeType="afterEffect">
                                  <p:stCondLst>
                                    <p:cond delay="0"/>
                                  </p:stCondLst>
                                  <p:childTnLst>
                                    <p:set>
                                      <p:cBhvr>
                                        <p:cTn id="21" dur="1" fill="hold">
                                          <p:stCondLst>
                                            <p:cond delay="0"/>
                                          </p:stCondLst>
                                        </p:cTn>
                                        <p:tgtEl>
                                          <p:spTgt spid="26"/>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7" presetClass="entr" presetSubtype="0" fill="hold" grpId="0" nodeType="clickEffect">
                                  <p:stCondLst>
                                    <p:cond delay="0"/>
                                  </p:stCondLst>
                                  <p:iterate type="lt">
                                    <p:tmPct val="50000"/>
                                  </p:iterate>
                                  <p:childTnLst>
                                    <p:set>
                                      <p:cBhvr>
                                        <p:cTn id="25" dur="1" fill="hold">
                                          <p:stCondLst>
                                            <p:cond delay="0"/>
                                          </p:stCondLst>
                                        </p:cTn>
                                        <p:tgtEl>
                                          <p:spTgt spid="25"/>
                                        </p:tgtEl>
                                        <p:attrNameLst>
                                          <p:attrName>style.visibility</p:attrName>
                                        </p:attrNameLst>
                                      </p:cBhvr>
                                      <p:to>
                                        <p:strVal val="visible"/>
                                      </p:to>
                                    </p:set>
                                    <p:anim calcmode="discrete" valueType="clr">
                                      <p:cBhvr override="childStyle">
                                        <p:cTn id="26" dur="80"/>
                                        <p:tgtEl>
                                          <p:spTgt spid="25"/>
                                        </p:tgtEl>
                                        <p:attrNameLst>
                                          <p:attrName>style.color</p:attrName>
                                        </p:attrNameLst>
                                      </p:cBhvr>
                                      <p:tavLst>
                                        <p:tav tm="0">
                                          <p:val>
                                            <p:clrVal>
                                              <a:schemeClr val="accent2"/>
                                            </p:clrVal>
                                          </p:val>
                                        </p:tav>
                                        <p:tav tm="50000">
                                          <p:val>
                                            <p:clrVal>
                                              <a:schemeClr val="hlink"/>
                                            </p:clrVal>
                                          </p:val>
                                        </p:tav>
                                      </p:tavLst>
                                    </p:anim>
                                    <p:anim calcmode="discrete" valueType="clr">
                                      <p:cBhvr>
                                        <p:cTn id="27" dur="80"/>
                                        <p:tgtEl>
                                          <p:spTgt spid="25"/>
                                        </p:tgtEl>
                                        <p:attrNameLst>
                                          <p:attrName>fillcolor</p:attrName>
                                        </p:attrNameLst>
                                      </p:cBhvr>
                                      <p:tavLst>
                                        <p:tav tm="0">
                                          <p:val>
                                            <p:clrVal>
                                              <a:schemeClr val="accent2"/>
                                            </p:clrVal>
                                          </p:val>
                                        </p:tav>
                                        <p:tav tm="50000">
                                          <p:val>
                                            <p:clrVal>
                                              <a:schemeClr val="hlink"/>
                                            </p:clrVal>
                                          </p:val>
                                        </p:tav>
                                      </p:tavLst>
                                    </p:anim>
                                    <p:set>
                                      <p:cBhvr>
                                        <p:cTn id="28" dur="80"/>
                                        <p:tgtEl>
                                          <p:spTgt spid="25"/>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bldLvl="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Text Box 3"/>
          <p:cNvSpPr txBox="1">
            <a:spLocks noChangeArrowheads="1"/>
          </p:cNvSpPr>
          <p:nvPr/>
        </p:nvSpPr>
        <p:spPr bwMode="auto">
          <a:xfrm>
            <a:off x="752478" y="2001708"/>
            <a:ext cx="7177108" cy="462915"/>
          </a:xfrm>
          <a:prstGeom prst="rect">
            <a:avLst/>
          </a:prstGeom>
          <a:noFill/>
          <a:ln w="9525">
            <a:noFill/>
            <a:miter lim="800000"/>
          </a:ln>
          <a:effectLst/>
        </p:spPr>
        <p:txBody>
          <a:bodyPr wrap="square">
            <a:spAutoFit/>
          </a:bodyPr>
          <a:lstStyle/>
          <a:p>
            <a:pPr algn="l">
              <a:lnSpc>
                <a:spcPct val="110000"/>
              </a:lnSpc>
              <a:spcBef>
                <a:spcPct val="50000"/>
              </a:spcBef>
            </a:pPr>
            <a:r>
              <a:rPr kumimoji="1" lang="zh-CN" altLang="en-US" sz="2200" dirty="0">
                <a:latin typeface="楷体" panose="02010609060101010101" pitchFamily="49" charset="-122"/>
                <a:ea typeface="楷体" panose="02010609060101010101" pitchFamily="49" charset="-122"/>
              </a:rPr>
              <a:t>线性表</a:t>
            </a:r>
            <a:r>
              <a:rPr kumimoji="1" lang="zh-CN" altLang="en-US" sz="2200">
                <a:latin typeface="楷体" panose="02010609060101010101" pitchFamily="49" charset="-122"/>
                <a:ea typeface="楷体" panose="02010609060101010101" pitchFamily="49" charset="-122"/>
              </a:rPr>
              <a:t>中每个结点有</a:t>
            </a:r>
            <a:r>
              <a:rPr kumimoji="1" lang="zh-CN" altLang="en-US" sz="2200">
                <a:solidFill>
                  <a:srgbClr val="FF00FF"/>
                </a:solidFill>
                <a:latin typeface="楷体" panose="02010609060101010101" pitchFamily="49" charset="-122"/>
                <a:ea typeface="楷体" panose="02010609060101010101" pitchFamily="49" charset="-122"/>
              </a:rPr>
              <a:t>唯一</a:t>
            </a:r>
            <a:r>
              <a:rPr kumimoji="1" lang="zh-CN" altLang="en-US" sz="2200">
                <a:latin typeface="楷体" panose="02010609060101010101" pitchFamily="49" charset="-122"/>
                <a:ea typeface="楷体" panose="02010609060101010101" pitchFamily="49" charset="-122"/>
              </a:rPr>
              <a:t>的前驱结点和后继结点。</a:t>
            </a:r>
            <a:endParaRPr kumimoji="1" lang="en-US" altLang="zh-CN" sz="2200" dirty="0">
              <a:latin typeface="楷体" panose="02010609060101010101" pitchFamily="49" charset="-122"/>
              <a:ea typeface="楷体" panose="02010609060101010101" pitchFamily="49" charset="-122"/>
            </a:endParaRPr>
          </a:p>
        </p:txBody>
      </p:sp>
      <p:sp>
        <p:nvSpPr>
          <p:cNvPr id="25604" name="Text Box 4" descr="蓝色面巾纸"/>
          <p:cNvSpPr txBox="1">
            <a:spLocks noChangeArrowheads="1"/>
          </p:cNvSpPr>
          <p:nvPr/>
        </p:nvSpPr>
        <p:spPr bwMode="auto">
          <a:xfrm>
            <a:off x="357158" y="1216398"/>
            <a:ext cx="6215106" cy="634020"/>
          </a:xfrm>
          <a:prstGeom prst="rect">
            <a:avLst/>
          </a:prstGeom>
          <a:blipFill dpi="0" rotWithShape="1">
            <a:blip r:embed="rId1"/>
            <a:srcRect/>
            <a:tile tx="0" ty="0" sx="100000" sy="100000" flip="none" algn="tl"/>
          </a:blipFill>
          <a:ln w="38100" algn="ctr">
            <a:noFill/>
            <a:miter lim="800000"/>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lnSpc>
                <a:spcPct val="110000"/>
              </a:lnSpc>
              <a:spcBef>
                <a:spcPct val="50000"/>
              </a:spcBef>
            </a:pPr>
            <a:r>
              <a:rPr kumimoji="1" lang="en-US" altLang="zh-CN" sz="3200" spc="50" dirty="0">
                <a:ln w="11430"/>
                <a:solidFill>
                  <a:srgbClr val="FF0000"/>
                </a:solidFill>
                <a:effectLst>
                  <a:outerShdw blurRad="76200" dist="50800" dir="5400000" algn="tl" rotWithShape="0">
                    <a:srgbClr val="000000">
                      <a:alpha val="65000"/>
                    </a:srgbClr>
                  </a:outerShdw>
                </a:effectLst>
                <a:ea typeface="隶书" panose="02010509060101010101" pitchFamily="49" charset="-122"/>
              </a:rPr>
              <a:t>2.3.1  </a:t>
            </a:r>
            <a:r>
              <a:rPr kumimoji="1" lang="zh-CN" altLang="en-US" sz="3200" spc="50" dirty="0">
                <a:ln w="11430"/>
                <a:solidFill>
                  <a:srgbClr val="FF0000"/>
                </a:solidFill>
                <a:effectLst>
                  <a:outerShdw blurRad="76200" dist="50800" dir="5400000" algn="tl" rotWithShape="0">
                    <a:srgbClr val="000000">
                      <a:alpha val="65000"/>
                    </a:srgbClr>
                  </a:outerShdw>
                </a:effectLst>
                <a:ea typeface="隶书" panose="02010509060101010101" pitchFamily="49" charset="-122"/>
              </a:rPr>
              <a:t>线性表的链式存储</a:t>
            </a:r>
            <a:r>
              <a:rPr kumimoji="1" lang="en-US" altLang="zh-CN" sz="3200" spc="50" dirty="0">
                <a:ln w="11430"/>
                <a:solidFill>
                  <a:srgbClr val="FF0000"/>
                </a:solidFill>
                <a:effectLst>
                  <a:outerShdw blurRad="76200" dist="50800" dir="5400000" algn="tl" rotWithShape="0">
                    <a:srgbClr val="000000">
                      <a:alpha val="65000"/>
                    </a:srgbClr>
                  </a:outerShdw>
                </a:effectLst>
                <a:ea typeface="隶书" panose="02010509060101010101" pitchFamily="49" charset="-122"/>
              </a:rPr>
              <a:t>—</a:t>
            </a:r>
            <a:r>
              <a:rPr kumimoji="1" lang="zh-CN" altLang="en-US" sz="3200" spc="50" dirty="0">
                <a:ln w="11430"/>
                <a:solidFill>
                  <a:srgbClr val="FF0000"/>
                </a:solidFill>
                <a:effectLst>
                  <a:outerShdw blurRad="76200" dist="50800" dir="5400000" algn="tl" rotWithShape="0">
                    <a:srgbClr val="000000">
                      <a:alpha val="65000"/>
                    </a:srgbClr>
                  </a:outerShdw>
                </a:effectLst>
                <a:ea typeface="隶书" panose="02010509060101010101" pitchFamily="49" charset="-122"/>
              </a:rPr>
              <a:t>链表</a:t>
            </a:r>
            <a:endParaRPr lang="zh-CN" altLang="en-US" sz="3200" spc="50" dirty="0">
              <a:ln w="11430"/>
              <a:solidFill>
                <a:srgbClr val="FF0000"/>
              </a:solidFill>
              <a:effectLst>
                <a:outerShdw blurRad="76200" dist="50800" dir="5400000" algn="tl" rotWithShape="0">
                  <a:srgbClr val="000000">
                    <a:alpha val="65000"/>
                  </a:srgbClr>
                </a:outerShdw>
              </a:effectLst>
              <a:ea typeface="隶书" panose="02010509060101010101" pitchFamily="49" charset="-122"/>
            </a:endParaRPr>
          </a:p>
        </p:txBody>
      </p:sp>
      <p:sp>
        <p:nvSpPr>
          <p:cNvPr id="4" name="TextBox 3"/>
          <p:cNvSpPr txBox="1"/>
          <p:nvPr/>
        </p:nvSpPr>
        <p:spPr>
          <a:xfrm>
            <a:off x="357158" y="3645291"/>
            <a:ext cx="8358246" cy="769441"/>
          </a:xfrm>
          <a:prstGeom prst="rect">
            <a:avLst/>
          </a:prstGeom>
          <a:noFill/>
        </p:spPr>
        <p:txBody>
          <a:bodyPr wrap="square" rtlCol="0">
            <a:spAutoFit/>
          </a:bodyPr>
          <a:lstStyle/>
          <a:p>
            <a:pPr algn="l"/>
            <a:r>
              <a:rPr kumimoji="1" lang="zh-CN" altLang="en-US" sz="2200" dirty="0">
                <a:ea typeface="楷体" panose="02010609060101010101" pitchFamily="49" charset="-122"/>
                <a:cs typeface="Times New Roman" panose="02020603050405020304" pitchFamily="18" charset="0"/>
              </a:rPr>
              <a:t>         设计链式存储</a:t>
            </a:r>
            <a:r>
              <a:rPr kumimoji="1" lang="zh-CN" altLang="en-US" sz="2200">
                <a:ea typeface="楷体" panose="02010609060101010101" pitchFamily="49" charset="-122"/>
                <a:cs typeface="Times New Roman" panose="02020603050405020304" pitchFamily="18" charset="0"/>
              </a:rPr>
              <a:t>结构时，每个逻辑结点存储单独存储，为了</a:t>
            </a:r>
            <a:r>
              <a:rPr kumimoji="1" lang="zh-CN" altLang="en-US" sz="2200" dirty="0">
                <a:ea typeface="楷体" panose="02010609060101010101" pitchFamily="49" charset="-122"/>
                <a:cs typeface="Times New Roman" panose="02020603050405020304" pitchFamily="18" charset="0"/>
              </a:rPr>
              <a:t>表示</a:t>
            </a:r>
            <a:r>
              <a:rPr kumimoji="1" lang="zh-CN" altLang="en-US" sz="2200">
                <a:ea typeface="楷体" panose="02010609060101010101" pitchFamily="49" charset="-122"/>
                <a:cs typeface="Times New Roman" panose="02020603050405020304" pitchFamily="18" charset="0"/>
              </a:rPr>
              <a:t>逻辑关系，增加</a:t>
            </a:r>
            <a:r>
              <a:rPr kumimoji="1" lang="zh-CN" altLang="en-US" sz="2200" dirty="0">
                <a:solidFill>
                  <a:srgbClr val="FF00FF"/>
                </a:solidFill>
                <a:effectLst>
                  <a:outerShdw blurRad="38100" dist="38100" dir="2700000" algn="tl">
                    <a:srgbClr val="000000">
                      <a:alpha val="43137"/>
                    </a:srgbClr>
                  </a:outerShdw>
                </a:effectLst>
                <a:ea typeface="楷体" panose="02010609060101010101" pitchFamily="49" charset="-122"/>
                <a:cs typeface="Times New Roman" panose="02020603050405020304" pitchFamily="18" charset="0"/>
              </a:rPr>
              <a:t>指针域</a:t>
            </a:r>
            <a:r>
              <a:rPr kumimoji="1" lang="zh-CN" altLang="en-US" sz="2200" dirty="0">
                <a:solidFill>
                  <a:srgbClr val="FF00FF"/>
                </a:solidFill>
                <a:ea typeface="楷体" panose="02010609060101010101" pitchFamily="49" charset="-122"/>
                <a:cs typeface="Times New Roman" panose="02020603050405020304" pitchFamily="18" charset="0"/>
              </a:rPr>
              <a:t>。</a:t>
            </a:r>
            <a:r>
              <a:rPr kumimoji="1" lang="zh-CN" altLang="en-US" sz="2200" dirty="0">
                <a:ea typeface="楷体" panose="02010609060101010101" pitchFamily="49" charset="-122"/>
                <a:cs typeface="Times New Roman" panose="02020603050405020304" pitchFamily="18" charset="0"/>
              </a:rPr>
              <a:t>   </a:t>
            </a:r>
            <a:endParaRPr lang="zh-CN" altLang="en-US" sz="2200" dirty="0">
              <a:ea typeface="楷体" panose="02010609060101010101" pitchFamily="49" charset="-122"/>
              <a:cs typeface="Times New Roman" panose="02020603050405020304" pitchFamily="18" charset="0"/>
            </a:endParaRPr>
          </a:p>
        </p:txBody>
      </p:sp>
      <p:sp>
        <p:nvSpPr>
          <p:cNvPr id="5" name="椭圆 4"/>
          <p:cNvSpPr/>
          <p:nvPr/>
        </p:nvSpPr>
        <p:spPr>
          <a:xfrm>
            <a:off x="1285852" y="2788034"/>
            <a:ext cx="500066" cy="500066"/>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6" name="椭圆 5"/>
          <p:cNvSpPr/>
          <p:nvPr/>
        </p:nvSpPr>
        <p:spPr>
          <a:xfrm>
            <a:off x="2285984" y="2788034"/>
            <a:ext cx="500066" cy="500066"/>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cxnSp>
        <p:nvCxnSpPr>
          <p:cNvPr id="8" name="直接箭头连接符 7"/>
          <p:cNvCxnSpPr>
            <a:stCxn id="5" idx="6"/>
            <a:endCxn id="6" idx="2"/>
          </p:cNvCxnSpPr>
          <p:nvPr/>
        </p:nvCxnSpPr>
        <p:spPr>
          <a:xfrm>
            <a:off x="1785918" y="3038067"/>
            <a:ext cx="500066" cy="1588"/>
          </a:xfrm>
          <a:prstGeom prst="straightConnector1">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3286116" y="2788034"/>
            <a:ext cx="500066" cy="500066"/>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cxnSp>
        <p:nvCxnSpPr>
          <p:cNvPr id="10" name="直接箭头连接符 9"/>
          <p:cNvCxnSpPr>
            <a:endCxn id="9" idx="2"/>
          </p:cNvCxnSpPr>
          <p:nvPr/>
        </p:nvCxnSpPr>
        <p:spPr>
          <a:xfrm>
            <a:off x="2786050" y="3038067"/>
            <a:ext cx="500066" cy="1588"/>
          </a:xfrm>
          <a:prstGeom prst="straightConnector1">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11" name="椭圆 10"/>
          <p:cNvSpPr/>
          <p:nvPr/>
        </p:nvSpPr>
        <p:spPr>
          <a:xfrm>
            <a:off x="4286248" y="2788034"/>
            <a:ext cx="500066" cy="500066"/>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cxnSp>
        <p:nvCxnSpPr>
          <p:cNvPr id="12" name="直接箭头连接符 11"/>
          <p:cNvCxnSpPr>
            <a:endCxn id="11" idx="2"/>
          </p:cNvCxnSpPr>
          <p:nvPr/>
        </p:nvCxnSpPr>
        <p:spPr>
          <a:xfrm>
            <a:off x="3786182" y="3038067"/>
            <a:ext cx="500066" cy="1588"/>
          </a:xfrm>
          <a:prstGeom prst="straightConnector1">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13" name="椭圆 12"/>
          <p:cNvSpPr/>
          <p:nvPr/>
        </p:nvSpPr>
        <p:spPr>
          <a:xfrm>
            <a:off x="5324480" y="2788034"/>
            <a:ext cx="500066" cy="500066"/>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cxnSp>
        <p:nvCxnSpPr>
          <p:cNvPr id="14" name="直接箭头连接符 13"/>
          <p:cNvCxnSpPr>
            <a:endCxn id="13" idx="2"/>
          </p:cNvCxnSpPr>
          <p:nvPr/>
        </p:nvCxnSpPr>
        <p:spPr>
          <a:xfrm>
            <a:off x="4824414" y="3038067"/>
            <a:ext cx="500066" cy="1588"/>
          </a:xfrm>
          <a:prstGeom prst="straightConnector1">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714348" y="4716860"/>
            <a:ext cx="8001056" cy="146050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marL="457200" indent="-457200" algn="l">
              <a:lnSpc>
                <a:spcPts val="3200"/>
              </a:lnSpc>
              <a:buBlip>
                <a:blip r:embed="rId2"/>
              </a:buBlip>
            </a:pPr>
            <a:r>
              <a:rPr lang="zh-CN" altLang="en-US" sz="1800">
                <a:ea typeface="楷体" panose="02010609060101010101" pitchFamily="49" charset="-122"/>
                <a:cs typeface="Times New Roman" panose="02020603050405020304" pitchFamily="18" charset="0"/>
              </a:rPr>
              <a:t>每个物理结点增加</a:t>
            </a:r>
            <a:r>
              <a:rPr lang="zh-CN" altLang="en-US" sz="1800" dirty="0">
                <a:ea typeface="楷体" panose="02010609060101010101" pitchFamily="49" charset="-122"/>
                <a:cs typeface="Times New Roman" panose="02020603050405020304" pitchFamily="18" charset="0"/>
              </a:rPr>
              <a:t>一个</a:t>
            </a:r>
            <a:r>
              <a:rPr lang="zh-CN" altLang="en-US" sz="1800">
                <a:ea typeface="楷体" panose="02010609060101010101" pitchFamily="49" charset="-122"/>
                <a:cs typeface="Times New Roman" panose="02020603050405020304" pitchFamily="18" charset="0"/>
              </a:rPr>
              <a:t>指向后继</a:t>
            </a:r>
            <a:r>
              <a:rPr kumimoji="1" lang="zh-CN" altLang="en-US" sz="1800">
                <a:ea typeface="楷体" panose="02010609060101010101" pitchFamily="49" charset="-122"/>
                <a:cs typeface="Times New Roman" panose="02020603050405020304" pitchFamily="18" charset="0"/>
              </a:rPr>
              <a:t>结点的</a:t>
            </a:r>
            <a:r>
              <a:rPr kumimoji="1" lang="zh-CN" altLang="en-US" sz="1800" dirty="0">
                <a:ea typeface="楷体" panose="02010609060101010101" pitchFamily="49" charset="-122"/>
                <a:cs typeface="Times New Roman" panose="02020603050405020304" pitchFamily="18" charset="0"/>
              </a:rPr>
              <a:t>指针域 </a:t>
            </a:r>
            <a:r>
              <a:rPr kumimoji="1" lang="en-US" altLang="zh-CN" sz="1800" dirty="0">
                <a:ea typeface="楷体" panose="02010609060101010101" pitchFamily="49" charset="-122"/>
                <a:cs typeface="Times New Roman" panose="02020603050405020304" pitchFamily="18" charset="0"/>
                <a:sym typeface="Wingdings" panose="05000000000000000000"/>
              </a:rPr>
              <a:t> </a:t>
            </a:r>
            <a:r>
              <a:rPr kumimoji="1" lang="zh-CN" altLang="en-US" sz="1800" spc="50" dirty="0">
                <a:ln w="11430"/>
                <a:solidFill>
                  <a:srgbClr val="FF0000"/>
                </a:solidFill>
                <a:effectLst>
                  <a:outerShdw blurRad="76200" dist="50800" dir="5400000" algn="tl" rotWithShape="0">
                    <a:srgbClr val="000000">
                      <a:alpha val="65000"/>
                    </a:srgbClr>
                  </a:outerShdw>
                </a:effectLst>
                <a:ea typeface="楷体" panose="02010609060101010101" pitchFamily="49" charset="-122"/>
                <a:cs typeface="Times New Roman" panose="02020603050405020304" pitchFamily="18" charset="0"/>
              </a:rPr>
              <a:t>单链表</a:t>
            </a:r>
            <a:r>
              <a:rPr kumimoji="1" lang="zh-CN" altLang="en-US" sz="1800" spc="50" dirty="0">
                <a:ln w="11430"/>
                <a:effectLst>
                  <a:outerShdw blurRad="76200" dist="50800" dir="5400000" algn="tl" rotWithShape="0">
                    <a:srgbClr val="000000">
                      <a:alpha val="65000"/>
                    </a:srgbClr>
                  </a:outerShdw>
                </a:effectLst>
                <a:ea typeface="楷体" panose="02010609060101010101" pitchFamily="49" charset="-122"/>
                <a:cs typeface="Times New Roman" panose="02020603050405020304" pitchFamily="18" charset="0"/>
              </a:rPr>
              <a:t>。</a:t>
            </a:r>
            <a:endParaRPr kumimoji="1" lang="en-US" altLang="zh-CN" sz="1800" spc="50" dirty="0">
              <a:ln w="11430"/>
              <a:effectLst>
                <a:outerShdw blurRad="76200" dist="50800" dir="5400000" algn="tl" rotWithShape="0">
                  <a:srgbClr val="000000">
                    <a:alpha val="65000"/>
                  </a:srgbClr>
                </a:outerShdw>
              </a:effectLst>
              <a:ea typeface="楷体" panose="02010609060101010101" pitchFamily="49" charset="-122"/>
              <a:cs typeface="Times New Roman" panose="02020603050405020304" pitchFamily="18" charset="0"/>
            </a:endParaRPr>
          </a:p>
          <a:p>
            <a:pPr marL="457200" indent="-457200" algn="l">
              <a:lnSpc>
                <a:spcPts val="3200"/>
              </a:lnSpc>
              <a:buBlip>
                <a:blip r:embed="rId2"/>
              </a:buBlip>
            </a:pPr>
            <a:r>
              <a:rPr lang="zh-CN" altLang="en-US" sz="1800">
                <a:ea typeface="楷体" panose="02010609060101010101" pitchFamily="49" charset="-122"/>
                <a:cs typeface="Times New Roman" panose="02020603050405020304" pitchFamily="18" charset="0"/>
              </a:rPr>
              <a:t>每个物理结点增加</a:t>
            </a:r>
            <a:r>
              <a:rPr lang="zh-CN" altLang="en-US" sz="1800" dirty="0">
                <a:ea typeface="楷体" panose="02010609060101010101" pitchFamily="49" charset="-122"/>
                <a:cs typeface="Times New Roman" panose="02020603050405020304" pitchFamily="18" charset="0"/>
              </a:rPr>
              <a:t>一个</a:t>
            </a:r>
            <a:r>
              <a:rPr lang="zh-CN" altLang="en-US" sz="1800">
                <a:ea typeface="楷体" panose="02010609060101010101" pitchFamily="49" charset="-122"/>
                <a:cs typeface="Times New Roman" panose="02020603050405020304" pitchFamily="18" charset="0"/>
              </a:rPr>
              <a:t>指向后继</a:t>
            </a:r>
            <a:r>
              <a:rPr kumimoji="1" lang="zh-CN" altLang="en-US" sz="1800">
                <a:ea typeface="楷体" panose="02010609060101010101" pitchFamily="49" charset="-122"/>
                <a:cs typeface="Times New Roman" panose="02020603050405020304" pitchFamily="18" charset="0"/>
              </a:rPr>
              <a:t>结点的</a:t>
            </a:r>
            <a:r>
              <a:rPr kumimoji="1" lang="zh-CN" altLang="en-US" sz="1800" dirty="0">
                <a:ea typeface="楷体" panose="02010609060101010101" pitchFamily="49" charset="-122"/>
                <a:cs typeface="Times New Roman" panose="02020603050405020304" pitchFamily="18" charset="0"/>
              </a:rPr>
              <a:t>指针域和一</a:t>
            </a:r>
            <a:r>
              <a:rPr kumimoji="1" lang="zh-CN" altLang="en-US" sz="1800">
                <a:ea typeface="楷体" panose="02010609060101010101" pitchFamily="49" charset="-122"/>
                <a:cs typeface="Times New Roman" panose="02020603050405020304" pitchFamily="18" charset="0"/>
              </a:rPr>
              <a:t>个指向前驱结点的</a:t>
            </a:r>
            <a:r>
              <a:rPr kumimoji="1" lang="zh-CN" altLang="en-US" sz="1800" dirty="0">
                <a:ea typeface="楷体" panose="02010609060101010101" pitchFamily="49" charset="-122"/>
                <a:cs typeface="Times New Roman" panose="02020603050405020304" pitchFamily="18" charset="0"/>
              </a:rPr>
              <a:t>指针域 </a:t>
            </a:r>
            <a:r>
              <a:rPr kumimoji="1" lang="en-US" altLang="zh-CN" sz="1800" dirty="0">
                <a:ea typeface="楷体" panose="02010609060101010101" pitchFamily="49" charset="-122"/>
                <a:cs typeface="Times New Roman" panose="02020603050405020304" pitchFamily="18" charset="0"/>
                <a:sym typeface="Wingdings" panose="05000000000000000000"/>
              </a:rPr>
              <a:t></a:t>
            </a:r>
            <a:r>
              <a:rPr kumimoji="1" lang="zh-CN" altLang="en-US" sz="1800" spc="50" dirty="0">
                <a:ln w="11430"/>
                <a:solidFill>
                  <a:srgbClr val="FF0000"/>
                </a:solidFill>
                <a:effectLst>
                  <a:outerShdw blurRad="76200" dist="50800" dir="5400000" algn="tl" rotWithShape="0">
                    <a:srgbClr val="000000">
                      <a:alpha val="65000"/>
                    </a:srgbClr>
                  </a:outerShdw>
                </a:effectLst>
                <a:ea typeface="楷体" panose="02010609060101010101" pitchFamily="49" charset="-122"/>
                <a:cs typeface="Times New Roman" panose="02020603050405020304" pitchFamily="18" charset="0"/>
              </a:rPr>
              <a:t>双链表</a:t>
            </a:r>
            <a:r>
              <a:rPr kumimoji="1" lang="zh-CN" altLang="en-US" sz="1800" spc="50" dirty="0">
                <a:ln w="11430"/>
                <a:effectLst>
                  <a:outerShdw blurRad="76200" dist="50800" dir="5400000" algn="tl" rotWithShape="0">
                    <a:srgbClr val="000000">
                      <a:alpha val="65000"/>
                    </a:srgbClr>
                  </a:outerShdw>
                </a:effectLst>
                <a:ea typeface="楷体" panose="02010609060101010101" pitchFamily="49" charset="-122"/>
                <a:cs typeface="Times New Roman" panose="02020603050405020304" pitchFamily="18" charset="0"/>
              </a:rPr>
              <a:t>。</a:t>
            </a:r>
            <a:endParaRPr lang="zh-CN" altLang="en-US" sz="1800" dirty="0">
              <a:ea typeface="楷体" panose="02010609060101010101" pitchFamily="49" charset="-122"/>
              <a:cs typeface="Times New Roman" panose="02020603050405020304" pitchFamily="18" charset="0"/>
            </a:endParaRPr>
          </a:p>
        </p:txBody>
      </p:sp>
      <p:sp>
        <p:nvSpPr>
          <p:cNvPr id="16" name="Text Box 5" descr="25%">
            <a:hlinkClick r:id="rId3" action="ppaction://hlinksldjump"/>
          </p:cNvPr>
          <p:cNvSpPr txBox="1">
            <a:spLocks noChangeArrowheads="1"/>
          </p:cNvSpPr>
          <p:nvPr/>
        </p:nvSpPr>
        <p:spPr bwMode="auto">
          <a:xfrm>
            <a:off x="1500166" y="285728"/>
            <a:ext cx="5867400" cy="579438"/>
          </a:xfrm>
          <a:prstGeom prst="rect">
            <a:avLst/>
          </a:prstGeom>
        </p:spPr>
        <p:style>
          <a:lnRef idx="1">
            <a:schemeClr val="accent5"/>
          </a:lnRef>
          <a:fillRef idx="2">
            <a:schemeClr val="accent5"/>
          </a:fillRef>
          <a:effectRef idx="1">
            <a:schemeClr val="accent5"/>
          </a:effectRef>
          <a:fontRef idx="minor">
            <a:schemeClr val="dk1"/>
          </a:fontRef>
        </p:style>
        <p:txBody>
          <a:bodyP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spcBef>
                <a:spcPct val="50000"/>
              </a:spcBef>
            </a:pPr>
            <a:r>
              <a:rPr kumimoji="1" lang="en-US" altLang="zh-CN"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ea typeface="隶书" panose="02010509060101010101" pitchFamily="49" charset="-122"/>
                <a:cs typeface="Times New Roman" panose="02020603050405020304" pitchFamily="18" charset="0"/>
              </a:rPr>
              <a:t>2.3  </a:t>
            </a:r>
            <a:r>
              <a:rPr kumimoji="1" lang="zh-CN" altLang="en-U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ea typeface="隶书" panose="02010509060101010101" pitchFamily="49" charset="-122"/>
                <a:cs typeface="Times New Roman" panose="02020603050405020304" pitchFamily="18" charset="0"/>
              </a:rPr>
              <a:t>线性表的链式存储结构</a:t>
            </a:r>
            <a:endParaRPr kumimoji="1" lang="zh-CN" altLang="en-U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ea typeface="隶书" panose="02010509060101010101" pitchFamily="49"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nodeType="clickEffect">
                                  <p:stCondLst>
                                    <p:cond delay="0"/>
                                  </p:stCondLst>
                                  <p:iterate type="lt">
                                    <p:tmPct val="50000"/>
                                  </p:iterate>
                                  <p:childTnLst>
                                    <p:set>
                                      <p:cBhvr>
                                        <p:cTn id="6" dur="1" fill="hold">
                                          <p:stCondLst>
                                            <p:cond delay="0"/>
                                          </p:stCondLst>
                                        </p:cTn>
                                        <p:tgtEl>
                                          <p:spTgt spid="15">
                                            <p:txEl>
                                              <p:pRg st="0" end="0"/>
                                            </p:txEl>
                                          </p:spTgt>
                                        </p:tgtEl>
                                        <p:attrNameLst>
                                          <p:attrName>style.visibility</p:attrName>
                                        </p:attrNameLst>
                                      </p:cBhvr>
                                      <p:to>
                                        <p:strVal val="visible"/>
                                      </p:to>
                                    </p:set>
                                    <p:anim calcmode="discrete" valueType="clr">
                                      <p:cBhvr override="childStyle">
                                        <p:cTn id="7" dur="80"/>
                                        <p:tgtEl>
                                          <p:spTgt spid="15">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15">
                                            <p:txEl>
                                              <p:pRg st="0" end="0"/>
                                            </p:txEl>
                                          </p:spTgt>
                                        </p:tgtEl>
                                        <p:attrNameLst>
                                          <p:attrName>fillcolor</p:attrName>
                                        </p:attrNameLst>
                                      </p:cBhvr>
                                      <p:tavLst>
                                        <p:tav tm="0">
                                          <p:val>
                                            <p:clrVal>
                                              <a:schemeClr val="accent2"/>
                                            </p:clrVal>
                                          </p:val>
                                        </p:tav>
                                        <p:tav tm="50000">
                                          <p:val>
                                            <p:clrVal>
                                              <a:schemeClr val="hlink"/>
                                            </p:clrVal>
                                          </p:val>
                                        </p:tav>
                                      </p:tavLst>
                                    </p:anim>
                                    <p:set>
                                      <p:cBhvr>
                                        <p:cTn id="9" dur="80"/>
                                        <p:tgtEl>
                                          <p:spTgt spid="15">
                                            <p:txEl>
                                              <p:pRg st="0" end="0"/>
                                            </p:txEl>
                                          </p:spTgt>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7" presetClass="entr" presetSubtype="0" fill="hold" nodeType="clickEffect">
                                  <p:stCondLst>
                                    <p:cond delay="0"/>
                                  </p:stCondLst>
                                  <p:iterate type="lt">
                                    <p:tmPct val="50000"/>
                                  </p:iterate>
                                  <p:childTnLst>
                                    <p:set>
                                      <p:cBhvr>
                                        <p:cTn id="13" dur="1" fill="hold">
                                          <p:stCondLst>
                                            <p:cond delay="0"/>
                                          </p:stCondLst>
                                        </p:cTn>
                                        <p:tgtEl>
                                          <p:spTgt spid="15">
                                            <p:txEl>
                                              <p:pRg st="1" end="1"/>
                                            </p:txEl>
                                          </p:spTgt>
                                        </p:tgtEl>
                                        <p:attrNameLst>
                                          <p:attrName>style.visibility</p:attrName>
                                        </p:attrNameLst>
                                      </p:cBhvr>
                                      <p:to>
                                        <p:strVal val="visible"/>
                                      </p:to>
                                    </p:set>
                                    <p:anim calcmode="discrete" valueType="clr">
                                      <p:cBhvr override="childStyle">
                                        <p:cTn id="14" dur="80"/>
                                        <p:tgtEl>
                                          <p:spTgt spid="15">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15">
                                            <p:txEl>
                                              <p:pRg st="1" end="1"/>
                                            </p:txEl>
                                          </p:spTgt>
                                        </p:tgtEl>
                                        <p:attrNameLst>
                                          <p:attrName>fillcolor</p:attrName>
                                        </p:attrNameLst>
                                      </p:cBhvr>
                                      <p:tavLst>
                                        <p:tav tm="0">
                                          <p:val>
                                            <p:clrVal>
                                              <a:schemeClr val="accent2"/>
                                            </p:clrVal>
                                          </p:val>
                                        </p:tav>
                                        <p:tav tm="50000">
                                          <p:val>
                                            <p:clrVal>
                                              <a:schemeClr val="hlink"/>
                                            </p:clrVal>
                                          </p:val>
                                        </p:tav>
                                      </p:tavLst>
                                    </p:anim>
                                    <p:set>
                                      <p:cBhvr>
                                        <p:cTn id="16" dur="80"/>
                                        <p:tgtEl>
                                          <p:spTgt spid="15">
                                            <p:txEl>
                                              <p:pRg st="1" end="1"/>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ext Box 2"/>
          <p:cNvSpPr txBox="1">
            <a:spLocks noChangeArrowheads="1"/>
          </p:cNvSpPr>
          <p:nvPr/>
        </p:nvSpPr>
        <p:spPr bwMode="auto">
          <a:xfrm>
            <a:off x="152400" y="115888"/>
            <a:ext cx="8839200" cy="1249573"/>
          </a:xfrm>
          <a:prstGeom prst="rect">
            <a:avLst/>
          </a:prstGeom>
          <a:noFill/>
          <a:ln w="9525">
            <a:noFill/>
            <a:miter lim="800000"/>
          </a:ln>
          <a:effectLst/>
        </p:spPr>
        <p:txBody>
          <a:bodyPr>
            <a:spAutoFit/>
          </a:bodyPr>
          <a:lstStyle/>
          <a:p>
            <a:pPr algn="just">
              <a:lnSpc>
                <a:spcPct val="80000"/>
              </a:lnSpc>
              <a:spcBef>
                <a:spcPct val="50000"/>
              </a:spcBef>
            </a:pPr>
            <a:r>
              <a:rPr kumimoji="1" lang="zh-CN" altLang="en-US">
                <a:solidFill>
                  <a:srgbClr val="FF3300"/>
                </a:solidFill>
                <a:latin typeface="Consolas" panose="020B0609020204030204" pitchFamily="49" charset="0"/>
                <a:ea typeface="微软雅黑" panose="020B0503020204020204" pitchFamily="34" charset="-122"/>
                <a:cs typeface="Consolas" panose="020B0609020204030204" pitchFamily="49" charset="0"/>
              </a:rPr>
              <a:t>（</a:t>
            </a:r>
            <a:r>
              <a:rPr kumimoji="1" lang="en-US" altLang="zh-CN" dirty="0">
                <a:solidFill>
                  <a:srgbClr val="FF3300"/>
                </a:solidFill>
                <a:latin typeface="Consolas" panose="020B0609020204030204" pitchFamily="49" charset="0"/>
                <a:ea typeface="微软雅黑" panose="020B0503020204020204" pitchFamily="34" charset="-122"/>
                <a:cs typeface="Consolas" panose="020B0609020204030204" pitchFamily="49" charset="0"/>
              </a:rPr>
              <a:t>7</a:t>
            </a:r>
            <a:r>
              <a:rPr kumimoji="1" lang="zh-CN" altLang="en-US" dirty="0">
                <a:solidFill>
                  <a:srgbClr val="FF3300"/>
                </a:solidFill>
                <a:latin typeface="Consolas" panose="020B0609020204030204" pitchFamily="49" charset="0"/>
                <a:ea typeface="微软雅黑" panose="020B0503020204020204" pitchFamily="34" charset="-122"/>
                <a:cs typeface="Consolas" panose="020B0609020204030204" pitchFamily="49" charset="0"/>
              </a:rPr>
              <a:t>）按元素值</a:t>
            </a:r>
            <a:r>
              <a:rPr kumimoji="1" lang="zh-CN" altLang="en-US">
                <a:solidFill>
                  <a:srgbClr val="FF3300"/>
                </a:solidFill>
                <a:latin typeface="Consolas" panose="020B0609020204030204" pitchFamily="49" charset="0"/>
                <a:ea typeface="微软雅黑" panose="020B0503020204020204" pitchFamily="34" charset="-122"/>
                <a:cs typeface="Consolas" panose="020B0609020204030204" pitchFamily="49" charset="0"/>
              </a:rPr>
              <a:t>查找</a:t>
            </a:r>
            <a:r>
              <a:rPr kumimoji="1" lang="en-US" altLang="zh-CN">
                <a:solidFill>
                  <a:srgbClr val="FF3300"/>
                </a:solidFill>
                <a:latin typeface="Consolas" panose="020B0609020204030204" pitchFamily="49" charset="0"/>
                <a:ea typeface="微软雅黑" panose="020B0503020204020204" pitchFamily="34" charset="-122"/>
                <a:cs typeface="Consolas" panose="020B0609020204030204" pitchFamily="49" charset="0"/>
              </a:rPr>
              <a:t>LocateElem(L</a:t>
            </a:r>
            <a:r>
              <a:rPr kumimoji="1" lang="zh-CN" altLang="en-US">
                <a:solidFill>
                  <a:srgbClr val="FF3300"/>
                </a:solidFill>
                <a:latin typeface="Consolas" panose="020B0609020204030204" pitchFamily="49" charset="0"/>
                <a:ea typeface="微软雅黑" panose="020B0503020204020204" pitchFamily="34" charset="-122"/>
                <a:cs typeface="Consolas" panose="020B0609020204030204" pitchFamily="49" charset="0"/>
              </a:rPr>
              <a:t>，</a:t>
            </a:r>
            <a:r>
              <a:rPr kumimoji="1" lang="en-US" altLang="zh-CN">
                <a:solidFill>
                  <a:srgbClr val="FF3300"/>
                </a:solidFill>
                <a:latin typeface="Consolas" panose="020B0609020204030204" pitchFamily="49" charset="0"/>
                <a:ea typeface="微软雅黑" panose="020B0503020204020204" pitchFamily="34" charset="-122"/>
                <a:cs typeface="Consolas" panose="020B0609020204030204" pitchFamily="49" charset="0"/>
              </a:rPr>
              <a:t>e</a:t>
            </a:r>
            <a:r>
              <a:rPr kumimoji="1" lang="en-US" altLang="zh-CN" dirty="0">
                <a:solidFill>
                  <a:srgbClr val="FF3300"/>
                </a:solidFill>
                <a:latin typeface="Consolas" panose="020B0609020204030204" pitchFamily="49" charset="0"/>
                <a:ea typeface="微软雅黑" panose="020B0503020204020204" pitchFamily="34" charset="-122"/>
                <a:cs typeface="Consolas" panose="020B0609020204030204" pitchFamily="49" charset="0"/>
              </a:rPr>
              <a:t>)</a:t>
            </a:r>
            <a:endParaRPr kumimoji="1" lang="en-US" altLang="zh-CN" dirty="0">
              <a:solidFill>
                <a:srgbClr val="FF3300"/>
              </a:solidFill>
              <a:latin typeface="Consolas" panose="020B0609020204030204" pitchFamily="49" charset="0"/>
              <a:ea typeface="微软雅黑" panose="020B0503020204020204" pitchFamily="34" charset="-122"/>
              <a:cs typeface="Consolas" panose="020B0609020204030204" pitchFamily="49" charset="0"/>
            </a:endParaRPr>
          </a:p>
          <a:p>
            <a:pPr algn="just">
              <a:spcBef>
                <a:spcPct val="50000"/>
              </a:spcBef>
            </a:pPr>
            <a:r>
              <a:rPr kumimoji="1" lang="en-US" altLang="zh-CN">
                <a:solidFill>
                  <a:srgbClr val="FF3300"/>
                </a:solidFill>
                <a:latin typeface="Consolas" panose="020B0609020204030204" pitchFamily="49" charset="0"/>
                <a:ea typeface="楷体" panose="02010609060101010101" pitchFamily="49" charset="-122"/>
                <a:cs typeface="Consolas" panose="020B0609020204030204" pitchFamily="49" charset="0"/>
              </a:rPr>
              <a:t>   </a:t>
            </a:r>
            <a:r>
              <a:rPr kumimoji="1" lang="zh-CN" altLang="en-US" sz="2000" dirty="0">
                <a:solidFill>
                  <a:srgbClr val="FF3300"/>
                </a:solidFill>
                <a:latin typeface="Consolas" panose="020B0609020204030204" pitchFamily="49" charset="0"/>
                <a:ea typeface="黑体" panose="02010609060101010101" pitchFamily="49" charset="-122"/>
                <a:cs typeface="Consolas" panose="020B0609020204030204" pitchFamily="49" charset="0"/>
              </a:rPr>
              <a:t>思路：</a:t>
            </a:r>
            <a:r>
              <a:rPr kumimoji="1" lang="zh-CN" altLang="en-US" sz="2000" dirty="0">
                <a:latin typeface="Consolas" panose="020B0609020204030204" pitchFamily="49" charset="0"/>
                <a:ea typeface="楷体" panose="02010609060101010101" pitchFamily="49" charset="-122"/>
                <a:cs typeface="Consolas" panose="020B0609020204030204" pitchFamily="49" charset="0"/>
              </a:rPr>
              <a:t>在单链表</a:t>
            </a:r>
            <a:r>
              <a:rPr kumimoji="1" lang="en-US" altLang="zh-CN" sz="2000" dirty="0">
                <a:latin typeface="Consolas" panose="020B0609020204030204" pitchFamily="49" charset="0"/>
                <a:ea typeface="楷体" panose="02010609060101010101" pitchFamily="49" charset="-122"/>
                <a:cs typeface="Consolas" panose="020B0609020204030204" pitchFamily="49" charset="0"/>
              </a:rPr>
              <a:t>L</a:t>
            </a:r>
            <a:r>
              <a:rPr kumimoji="1" lang="zh-CN" altLang="en-US" sz="2000" dirty="0">
                <a:latin typeface="Consolas" panose="020B0609020204030204" pitchFamily="49" charset="0"/>
                <a:ea typeface="楷体" panose="02010609060101010101" pitchFamily="49" charset="-122"/>
                <a:cs typeface="Consolas" panose="020B0609020204030204" pitchFamily="49" charset="0"/>
              </a:rPr>
              <a:t>中从头开始找第</a:t>
            </a:r>
            <a:r>
              <a:rPr kumimoji="1" lang="en-US" altLang="zh-CN" sz="2000" dirty="0">
                <a:latin typeface="Consolas" panose="020B0609020204030204" pitchFamily="49" charset="0"/>
                <a:ea typeface="楷体" panose="02010609060101010101" pitchFamily="49" charset="-122"/>
                <a:cs typeface="Consolas" panose="020B0609020204030204" pitchFamily="49" charset="0"/>
              </a:rPr>
              <a:t>1</a:t>
            </a:r>
            <a:r>
              <a:rPr kumimoji="1" lang="zh-CN" altLang="en-US" sz="2000" dirty="0">
                <a:latin typeface="Consolas" panose="020B0609020204030204" pitchFamily="49" charset="0"/>
                <a:ea typeface="楷体" panose="02010609060101010101" pitchFamily="49" charset="-122"/>
                <a:cs typeface="Consolas" panose="020B0609020204030204" pitchFamily="49" charset="0"/>
              </a:rPr>
              <a:t>个值域与</a:t>
            </a:r>
            <a:r>
              <a:rPr kumimoji="1" lang="en-US" altLang="zh-CN" sz="2000" i="1" dirty="0">
                <a:latin typeface="Consolas" panose="020B0609020204030204" pitchFamily="49" charset="0"/>
                <a:ea typeface="楷体" panose="02010609060101010101" pitchFamily="49" charset="-122"/>
                <a:cs typeface="Consolas" panose="020B0609020204030204" pitchFamily="49" charset="0"/>
              </a:rPr>
              <a:t>e</a:t>
            </a:r>
            <a:r>
              <a:rPr kumimoji="1" lang="zh-CN" altLang="en-US" sz="2000">
                <a:latin typeface="Consolas" panose="020B0609020204030204" pitchFamily="49" charset="0"/>
                <a:ea typeface="楷体" panose="02010609060101010101" pitchFamily="49" charset="-122"/>
                <a:cs typeface="Consolas" panose="020B0609020204030204" pitchFamily="49" charset="0"/>
              </a:rPr>
              <a:t>相等的结点，若</a:t>
            </a:r>
            <a:r>
              <a:rPr kumimoji="1" lang="zh-CN" altLang="en-US" sz="2000" dirty="0">
                <a:latin typeface="Consolas" panose="020B0609020204030204" pitchFamily="49" charset="0"/>
                <a:ea typeface="楷体" panose="02010609060101010101" pitchFamily="49" charset="-122"/>
                <a:cs typeface="Consolas" panose="020B0609020204030204" pitchFamily="49" charset="0"/>
              </a:rPr>
              <a:t>存在</a:t>
            </a:r>
            <a:r>
              <a:rPr kumimoji="1" lang="zh-CN" altLang="en-US" sz="2000">
                <a:latin typeface="Consolas" panose="020B0609020204030204" pitchFamily="49" charset="0"/>
                <a:ea typeface="楷体" panose="02010609060101010101" pitchFamily="49" charset="-122"/>
                <a:cs typeface="Consolas" panose="020B0609020204030204" pitchFamily="49" charset="0"/>
              </a:rPr>
              <a:t>这样的结点，则返回位置，否则</a:t>
            </a:r>
            <a:r>
              <a:rPr kumimoji="1" lang="zh-CN" altLang="en-US" sz="2000" dirty="0">
                <a:latin typeface="Consolas" panose="020B0609020204030204" pitchFamily="49" charset="0"/>
                <a:ea typeface="楷体" panose="02010609060101010101" pitchFamily="49" charset="-122"/>
                <a:cs typeface="Consolas" panose="020B0609020204030204" pitchFamily="49" charset="0"/>
              </a:rPr>
              <a:t>返回</a:t>
            </a:r>
            <a:r>
              <a:rPr kumimoji="1" lang="en-US" altLang="zh-CN" sz="2000" dirty="0">
                <a:latin typeface="Consolas" panose="020B0609020204030204" pitchFamily="49" charset="0"/>
                <a:ea typeface="楷体" panose="02010609060101010101" pitchFamily="49" charset="-122"/>
                <a:cs typeface="Consolas" panose="020B0609020204030204" pitchFamily="49" charset="0"/>
              </a:rPr>
              <a:t>0</a:t>
            </a:r>
            <a:r>
              <a:rPr kumimoji="1" lang="zh-CN" altLang="en-US" sz="2000" dirty="0">
                <a:latin typeface="Consolas" panose="020B0609020204030204" pitchFamily="49" charset="0"/>
                <a:ea typeface="楷体" panose="02010609060101010101" pitchFamily="49" charset="-122"/>
                <a:cs typeface="Consolas" panose="020B0609020204030204" pitchFamily="49" charset="0"/>
              </a:rPr>
              <a:t>。</a:t>
            </a:r>
            <a:r>
              <a:rPr kumimoji="1" lang="zh-CN" altLang="en-US" sz="2000" dirty="0">
                <a:solidFill>
                  <a:srgbClr val="FF3300"/>
                </a:solidFill>
                <a:latin typeface="Consolas" panose="020B0609020204030204" pitchFamily="49" charset="0"/>
                <a:ea typeface="楷体" panose="02010609060101010101" pitchFamily="49" charset="-122"/>
                <a:cs typeface="Consolas" panose="020B0609020204030204" pitchFamily="49" charset="0"/>
              </a:rPr>
              <a:t>   </a:t>
            </a:r>
            <a:endParaRPr kumimoji="1" lang="zh-CN" altLang="en-US" sz="2000" dirty="0">
              <a:solidFill>
                <a:srgbClr val="FF3300"/>
              </a:solidFill>
              <a:latin typeface="Consolas" panose="020B0609020204030204" pitchFamily="49" charset="0"/>
              <a:ea typeface="楷体" panose="02010609060101010101" pitchFamily="49" charset="-122"/>
              <a:cs typeface="Consolas" panose="020B0609020204030204" pitchFamily="49" charset="0"/>
            </a:endParaRPr>
          </a:p>
        </p:txBody>
      </p:sp>
      <p:sp>
        <p:nvSpPr>
          <p:cNvPr id="46133" name="Text Box 53"/>
          <p:cNvSpPr txBox="1">
            <a:spLocks noChangeArrowheads="1"/>
          </p:cNvSpPr>
          <p:nvPr/>
        </p:nvSpPr>
        <p:spPr bwMode="auto">
          <a:xfrm>
            <a:off x="539750" y="1462088"/>
            <a:ext cx="7991475" cy="3124200"/>
          </a:xfrm>
          <a:prstGeom prst="rect">
            <a:avLst/>
          </a:prstGeom>
          <a:gradFill flip="none"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2700000" scaled="1"/>
            <a:tileRect/>
          </a:gradFill>
        </p:spPr>
        <p:style>
          <a:lnRef idx="1">
            <a:schemeClr val="accent3"/>
          </a:lnRef>
          <a:fillRef idx="2">
            <a:schemeClr val="accent3"/>
          </a:fillRef>
          <a:effectRef idx="1">
            <a:schemeClr val="accent3"/>
          </a:effectRef>
          <a:fontRef idx="minor">
            <a:schemeClr val="dk1"/>
          </a:fontRef>
        </p:style>
        <p:txBody>
          <a:bodyPr lIns="144000" tIns="108000" rIns="144000" bIns="108000">
            <a:spAutoFit/>
          </a:bodyPr>
          <a:lstStyle/>
          <a:p>
            <a:pPr algn="l" eaLnBrk="1" latinLnBrk="0" hangingPunct="1">
              <a:spcBef>
                <a:spcPts val="0"/>
              </a:spcBef>
            </a:pPr>
            <a:r>
              <a:rPr lang="en-US" altLang="zh-CN" sz="1800" err="1">
                <a:solidFill>
                  <a:srgbClr val="0000FF"/>
                </a:solidFill>
                <a:latin typeface="Consolas" panose="020B0609020204030204" pitchFamily="49" charset="0"/>
                <a:ea typeface="楷体" panose="02010609060101010101" pitchFamily="49" charset="-122"/>
                <a:cs typeface="Consolas" panose="020B0609020204030204" pitchFamily="49" charset="0"/>
              </a:rPr>
              <a:t>int</a:t>
            </a: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1800">
                <a:solidFill>
                  <a:srgbClr val="FF3300"/>
                </a:solidFill>
                <a:effectLst>
                  <a:outerShdw blurRad="38100" dist="38100" dir="2700000" algn="tl">
                    <a:srgbClr val="000000">
                      <a:alpha val="43137"/>
                    </a:srgbClr>
                  </a:outerShdw>
                </a:effectLst>
                <a:latin typeface="Consolas" panose="020B0609020204030204" pitchFamily="49" charset="0"/>
                <a:ea typeface="楷体" panose="02010609060101010101" pitchFamily="49" charset="-122"/>
                <a:cs typeface="Consolas" panose="020B0609020204030204" pitchFamily="49" charset="0"/>
              </a:rPr>
              <a:t>LocateElem</a:t>
            </a: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(LinkNode *L</a:t>
            </a:r>
            <a:r>
              <a:rPr lang="zh-CN" altLang="en-US" sz="18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ElemType </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e)</a:t>
            </a:r>
            <a:endPar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gn="l" eaLnBrk="1" latinLnBrk="0" hangingPunct="1">
              <a:spcBef>
                <a:spcPts val="0"/>
              </a:spcBef>
            </a:pP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gn="l" eaLnBrk="1" latinLnBrk="0" hangingPunct="1">
              <a:spcBef>
                <a:spcPts val="0"/>
              </a:spcBef>
            </a:pP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   int </a:t>
            </a:r>
            <a:r>
              <a:rPr lang="en-US" altLang="zh-CN" sz="1800" dirty="0" err="1">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=1;</a:t>
            </a:r>
            <a:endPar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gn="l" eaLnBrk="1" latinLnBrk="0" hangingPunct="1">
              <a:spcBef>
                <a:spcPts val="0"/>
              </a:spcBef>
            </a:pP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   LinkNode </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*p=L-&gt;next;</a:t>
            </a: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en-US" altLang="zh-CN" sz="1800" dirty="0">
                <a:solidFill>
                  <a:srgbClr val="00B0F0"/>
                </a:solidFill>
                <a:latin typeface="Consolas" panose="020B0609020204030204" pitchFamily="49" charset="0"/>
                <a:ea typeface="仿宋" panose="02010609060101010101" pitchFamily="49" charset="-122"/>
                <a:cs typeface="Consolas" panose="020B0609020204030204" pitchFamily="49" charset="0"/>
              </a:rPr>
              <a:t>p</a:t>
            </a:r>
            <a:r>
              <a:rPr lang="zh-CN" altLang="en-US" sz="1800">
                <a:solidFill>
                  <a:srgbClr val="00B0F0"/>
                </a:solidFill>
                <a:latin typeface="Consolas" panose="020B0609020204030204" pitchFamily="49" charset="0"/>
                <a:ea typeface="仿宋" panose="02010609060101010101" pitchFamily="49" charset="-122"/>
                <a:cs typeface="Consolas" panose="020B0609020204030204" pitchFamily="49" charset="0"/>
              </a:rPr>
              <a:t>指向开始结点，</a:t>
            </a:r>
            <a:r>
              <a:rPr lang="en-US"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i</a:t>
            </a:r>
            <a:r>
              <a:rPr lang="zh-CN" altLang="en-US" sz="1800" dirty="0">
                <a:solidFill>
                  <a:srgbClr val="00B0F0"/>
                </a:solidFill>
                <a:latin typeface="Consolas" panose="020B0609020204030204" pitchFamily="49" charset="0"/>
                <a:ea typeface="仿宋" panose="02010609060101010101" pitchFamily="49" charset="-122"/>
                <a:cs typeface="Consolas" panose="020B0609020204030204" pitchFamily="49" charset="0"/>
              </a:rPr>
              <a:t>置为</a:t>
            </a:r>
            <a:r>
              <a:rPr lang="en-US" altLang="zh-CN" sz="1800" dirty="0">
                <a:solidFill>
                  <a:srgbClr val="00B0F0"/>
                </a:solidFill>
                <a:latin typeface="Consolas" panose="020B0609020204030204" pitchFamily="49" charset="0"/>
                <a:ea typeface="仿宋" panose="02010609060101010101" pitchFamily="49" charset="-122"/>
                <a:cs typeface="Consolas" panose="020B0609020204030204" pitchFamily="49" charset="0"/>
              </a:rPr>
              <a:t>1  </a:t>
            </a:r>
            <a:endParaRPr lang="en-US" altLang="zh-CN" sz="1800" dirty="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spcBef>
                <a:spcPts val="0"/>
              </a:spcBef>
            </a:pPr>
            <a:endPar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gn="l" eaLnBrk="1" latinLnBrk="0" hangingPunct="1">
              <a:spcBef>
                <a:spcPts val="0"/>
              </a:spcBef>
            </a:pP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   while </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(p!=NULL &amp;&amp; p-&gt;data!=e) </a:t>
            </a:r>
            <a:endPar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gn="l" eaLnBrk="1" latinLnBrk="0" hangingPunct="1">
              <a:spcBef>
                <a:spcPts val="0"/>
              </a:spcBef>
            </a:pP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   {  p=p-</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&gt;next;  		</a:t>
            </a:r>
            <a:r>
              <a:rPr lang="en-US" altLang="zh-CN" sz="1800" dirty="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en-US" sz="1800" dirty="0">
                <a:solidFill>
                  <a:srgbClr val="00B0F0"/>
                </a:solidFill>
                <a:latin typeface="Consolas" panose="020B0609020204030204" pitchFamily="49" charset="0"/>
                <a:ea typeface="仿宋" panose="02010609060101010101" pitchFamily="49" charset="-122"/>
                <a:cs typeface="Consolas" panose="020B0609020204030204" pitchFamily="49" charset="0"/>
              </a:rPr>
              <a:t>查找</a:t>
            </a:r>
            <a:r>
              <a:rPr lang="en-US" altLang="zh-CN" sz="1800" dirty="0">
                <a:solidFill>
                  <a:srgbClr val="00B0F0"/>
                </a:solidFill>
                <a:latin typeface="Consolas" panose="020B0609020204030204" pitchFamily="49" charset="0"/>
                <a:ea typeface="仿宋" panose="02010609060101010101" pitchFamily="49" charset="-122"/>
                <a:cs typeface="Consolas" panose="020B0609020204030204" pitchFamily="49" charset="0"/>
              </a:rPr>
              <a:t>data</a:t>
            </a:r>
            <a:r>
              <a:rPr lang="zh-CN" altLang="en-US" sz="1800" dirty="0">
                <a:solidFill>
                  <a:srgbClr val="00B0F0"/>
                </a:solidFill>
                <a:latin typeface="Consolas" panose="020B0609020204030204" pitchFamily="49" charset="0"/>
                <a:ea typeface="仿宋" panose="02010609060101010101" pitchFamily="49" charset="-122"/>
                <a:cs typeface="Consolas" panose="020B0609020204030204" pitchFamily="49" charset="0"/>
              </a:rPr>
              <a:t>值为</a:t>
            </a:r>
            <a:r>
              <a:rPr lang="en-US" altLang="zh-CN" sz="1800" i="1">
                <a:solidFill>
                  <a:srgbClr val="00B0F0"/>
                </a:solidFill>
                <a:latin typeface="Consolas" panose="020B0609020204030204" pitchFamily="49" charset="0"/>
                <a:ea typeface="仿宋" panose="02010609060101010101" pitchFamily="49" charset="-122"/>
                <a:cs typeface="Consolas" panose="020B0609020204030204" pitchFamily="49" charset="0"/>
              </a:rPr>
              <a:t>e</a:t>
            </a:r>
            <a:r>
              <a:rPr lang="zh-CN" altLang="en-US" sz="1800">
                <a:solidFill>
                  <a:srgbClr val="00B0F0"/>
                </a:solidFill>
                <a:latin typeface="Consolas" panose="020B0609020204030204" pitchFamily="49" charset="0"/>
                <a:ea typeface="仿宋" panose="02010609060101010101" pitchFamily="49" charset="-122"/>
                <a:cs typeface="Consolas" panose="020B0609020204030204" pitchFamily="49" charset="0"/>
              </a:rPr>
              <a:t>的结点，其</a:t>
            </a:r>
            <a:r>
              <a:rPr lang="zh-CN" altLang="en-US" sz="1800" dirty="0">
                <a:solidFill>
                  <a:srgbClr val="00B0F0"/>
                </a:solidFill>
                <a:latin typeface="Consolas" panose="020B0609020204030204" pitchFamily="49" charset="0"/>
                <a:ea typeface="仿宋" panose="02010609060101010101" pitchFamily="49" charset="-122"/>
                <a:cs typeface="Consolas" panose="020B0609020204030204" pitchFamily="49" charset="0"/>
              </a:rPr>
              <a:t>序号为</a:t>
            </a:r>
            <a:r>
              <a:rPr lang="en-US" altLang="zh-CN" sz="1800" i="1" dirty="0" err="1">
                <a:solidFill>
                  <a:srgbClr val="00B0F0"/>
                </a:solidFill>
                <a:latin typeface="Consolas" panose="020B0609020204030204" pitchFamily="49" charset="0"/>
                <a:ea typeface="仿宋" panose="02010609060101010101" pitchFamily="49" charset="-122"/>
                <a:cs typeface="Consolas" panose="020B0609020204030204" pitchFamily="49" charset="0"/>
              </a:rPr>
              <a:t>i</a:t>
            </a:r>
            <a:endParaRPr lang="en-US" altLang="zh-CN" sz="1800" i="1" dirty="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spcBef>
                <a:spcPts val="0"/>
              </a:spcBef>
            </a:pP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      i</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gn="l" eaLnBrk="1" latinLnBrk="0" hangingPunct="1">
              <a:spcBef>
                <a:spcPts val="0"/>
              </a:spcBef>
            </a:pP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   }</a:t>
            </a:r>
            <a:endPar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gn="l"/>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endPar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grpSp>
        <p:nvGrpSpPr>
          <p:cNvPr id="31" name="组合 30"/>
          <p:cNvGrpSpPr/>
          <p:nvPr/>
        </p:nvGrpSpPr>
        <p:grpSpPr>
          <a:xfrm>
            <a:off x="428596" y="2857496"/>
            <a:ext cx="8353425" cy="3300444"/>
            <a:chOff x="428596" y="2989255"/>
            <a:chExt cx="8353425" cy="3300444"/>
          </a:xfrm>
        </p:grpSpPr>
        <p:sp>
          <p:nvSpPr>
            <p:cNvPr id="46111" name="Text Box 31"/>
            <p:cNvSpPr txBox="1">
              <a:spLocks noChangeArrowheads="1"/>
            </p:cNvSpPr>
            <p:nvPr/>
          </p:nvSpPr>
          <p:spPr bwMode="auto">
            <a:xfrm>
              <a:off x="428596" y="5214950"/>
              <a:ext cx="1512887" cy="366712"/>
            </a:xfrm>
            <a:prstGeom prst="rect">
              <a:avLst/>
            </a:prstGeom>
            <a:noFill/>
            <a:ln w="9525">
              <a:noFill/>
              <a:miter lim="800000"/>
            </a:ln>
            <a:effectLst/>
          </p:spPr>
          <p:txBody>
            <a:bodyPr>
              <a:spAutoFit/>
            </a:bodyPr>
            <a:lstStyle/>
            <a:p>
              <a:pPr algn="l">
                <a:spcBef>
                  <a:spcPct val="50000"/>
                </a:spcBef>
              </a:pPr>
              <a:r>
                <a:rPr lang="zh-CN" altLang="en-US" sz="1800" dirty="0">
                  <a:latin typeface="Consolas" panose="020B0609020204030204" pitchFamily="49" charset="0"/>
                  <a:ea typeface="楷体" panose="02010609060101010101" pitchFamily="49" charset="-122"/>
                  <a:cs typeface="Consolas" panose="020B0609020204030204" pitchFamily="49" charset="0"/>
                </a:rPr>
                <a:t>循环结束时</a:t>
              </a:r>
              <a:endParaRPr lang="zh-CN" altLang="en-US" sz="1800" dirty="0">
                <a:latin typeface="Consolas" panose="020B0609020204030204" pitchFamily="49" charset="0"/>
                <a:ea typeface="楷体" panose="02010609060101010101" pitchFamily="49" charset="-122"/>
                <a:cs typeface="Consolas" panose="020B0609020204030204" pitchFamily="49" charset="0"/>
              </a:endParaRPr>
            </a:p>
          </p:txBody>
        </p:sp>
        <p:sp>
          <p:nvSpPr>
            <p:cNvPr id="46112" name="Rectangle 32"/>
            <p:cNvSpPr>
              <a:spLocks noChangeArrowheads="1"/>
            </p:cNvSpPr>
            <p:nvPr/>
          </p:nvSpPr>
          <p:spPr bwMode="auto">
            <a:xfrm>
              <a:off x="2371696" y="5237156"/>
              <a:ext cx="360362" cy="360362"/>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1800" b="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46113" name="Rectangle 33"/>
            <p:cNvSpPr>
              <a:spLocks noChangeArrowheads="1"/>
            </p:cNvSpPr>
            <p:nvPr/>
          </p:nvSpPr>
          <p:spPr bwMode="auto">
            <a:xfrm>
              <a:off x="2732058" y="5237156"/>
              <a:ext cx="360363" cy="360362"/>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180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46114" name="Line 34"/>
            <p:cNvSpPr>
              <a:spLocks noChangeShapeType="1"/>
            </p:cNvSpPr>
            <p:nvPr/>
          </p:nvSpPr>
          <p:spPr bwMode="auto">
            <a:xfrm>
              <a:off x="2024033" y="5416543"/>
              <a:ext cx="360363" cy="0"/>
            </a:xfrm>
            <a:prstGeom prst="line">
              <a:avLst/>
            </a:prstGeom>
            <a:noFill/>
            <a:ln w="28575">
              <a:solidFill>
                <a:srgbClr val="7030A0"/>
              </a:solidFill>
              <a:miter lim="800000"/>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46115" name="Text Box 35"/>
            <p:cNvSpPr txBox="1">
              <a:spLocks noChangeArrowheads="1"/>
            </p:cNvSpPr>
            <p:nvPr/>
          </p:nvSpPr>
          <p:spPr bwMode="auto">
            <a:xfrm>
              <a:off x="1744633" y="5237156"/>
              <a:ext cx="268288" cy="366712"/>
            </a:xfrm>
            <a:prstGeom prst="rect">
              <a:avLst/>
            </a:prstGeom>
            <a:noFill/>
            <a:ln w="9525">
              <a:noFill/>
              <a:miter lim="800000"/>
            </a:ln>
            <a:effectLst/>
          </p:spPr>
          <p:txBody>
            <a:bodyPr>
              <a:spAutoFit/>
            </a:bodyPr>
            <a:lstStyle/>
            <a:p>
              <a:pPr algn="l">
                <a:spcBef>
                  <a:spcPct val="50000"/>
                </a:spcBef>
              </a:pPr>
              <a:r>
                <a:rPr lang="en-US" altLang="zh-CN" sz="1800" dirty="0">
                  <a:latin typeface="Consolas" panose="020B0609020204030204" pitchFamily="49" charset="0"/>
                  <a:ea typeface="宋体" panose="02010600030101010101" pitchFamily="2" charset="-122"/>
                  <a:cs typeface="Consolas" panose="020B0609020204030204" pitchFamily="49" charset="0"/>
                </a:rPr>
                <a:t>L</a:t>
              </a:r>
              <a:endParaRPr lang="en-US" altLang="zh-CN" sz="1800" dirty="0">
                <a:latin typeface="Consolas" panose="020B0609020204030204" pitchFamily="49" charset="0"/>
                <a:ea typeface="宋体" panose="02010600030101010101" pitchFamily="2" charset="-122"/>
                <a:cs typeface="Consolas" panose="020B0609020204030204" pitchFamily="49" charset="0"/>
              </a:endParaRPr>
            </a:p>
          </p:txBody>
        </p:sp>
        <p:sp>
          <p:nvSpPr>
            <p:cNvPr id="46116" name="Rectangle 36"/>
            <p:cNvSpPr>
              <a:spLocks noChangeArrowheads="1"/>
            </p:cNvSpPr>
            <p:nvPr/>
          </p:nvSpPr>
          <p:spPr bwMode="auto">
            <a:xfrm>
              <a:off x="4579908" y="5237156"/>
              <a:ext cx="3603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46117" name="Rectangle 37"/>
            <p:cNvSpPr>
              <a:spLocks noChangeArrowheads="1"/>
            </p:cNvSpPr>
            <p:nvPr/>
          </p:nvSpPr>
          <p:spPr bwMode="auto">
            <a:xfrm>
              <a:off x="4940271" y="5237156"/>
              <a:ext cx="360362"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46118" name="Freeform 38"/>
            <p:cNvSpPr/>
            <p:nvPr/>
          </p:nvSpPr>
          <p:spPr bwMode="auto">
            <a:xfrm>
              <a:off x="2911446" y="5414956"/>
              <a:ext cx="552450" cy="3175"/>
            </a:xfrm>
            <a:custGeom>
              <a:avLst/>
              <a:gdLst/>
              <a:ahLst/>
              <a:cxnLst>
                <a:cxn ang="0">
                  <a:pos x="0" y="0"/>
                </a:cxn>
                <a:cxn ang="0">
                  <a:pos x="348" y="2"/>
                </a:cxn>
              </a:cxnLst>
              <a:rect l="0" t="0" r="r" b="b"/>
              <a:pathLst>
                <a:path w="348" h="2">
                  <a:moveTo>
                    <a:pt x="0" y="0"/>
                  </a:moveTo>
                  <a:lnTo>
                    <a:pt x="348"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46119" name="Rectangle 39"/>
            <p:cNvSpPr>
              <a:spLocks noChangeArrowheads="1"/>
            </p:cNvSpPr>
            <p:nvPr/>
          </p:nvSpPr>
          <p:spPr bwMode="auto">
            <a:xfrm>
              <a:off x="5648296" y="5237156"/>
              <a:ext cx="360362"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i="1" dirty="0">
                  <a:solidFill>
                    <a:srgbClr val="0000FF"/>
                  </a:solidFill>
                  <a:latin typeface="Consolas" panose="020B0609020204030204" pitchFamily="49" charset="0"/>
                  <a:ea typeface="宋体" panose="02010600030101010101" pitchFamily="2" charset="-122"/>
                  <a:cs typeface="Consolas" panose="020B0609020204030204" pitchFamily="49" charset="0"/>
                </a:rPr>
                <a:t>e</a:t>
              </a:r>
              <a:endParaRPr lang="en-US" altLang="zh-CN" sz="1800" i="1" dirty="0">
                <a:solidFill>
                  <a:srgbClr val="0000FF"/>
                </a:solidFill>
                <a:latin typeface="Consolas" panose="020B0609020204030204" pitchFamily="49" charset="0"/>
                <a:ea typeface="宋体" panose="02010600030101010101" pitchFamily="2" charset="-122"/>
                <a:cs typeface="Consolas" panose="020B0609020204030204" pitchFamily="49" charset="0"/>
              </a:endParaRPr>
            </a:p>
          </p:txBody>
        </p:sp>
        <p:sp>
          <p:nvSpPr>
            <p:cNvPr id="46120" name="Rectangle 40"/>
            <p:cNvSpPr>
              <a:spLocks noChangeArrowheads="1"/>
            </p:cNvSpPr>
            <p:nvPr/>
          </p:nvSpPr>
          <p:spPr bwMode="auto">
            <a:xfrm>
              <a:off x="6008658" y="5237156"/>
              <a:ext cx="3603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46121" name="Line 41"/>
            <p:cNvSpPr>
              <a:spLocks noChangeShapeType="1"/>
            </p:cNvSpPr>
            <p:nvPr/>
          </p:nvSpPr>
          <p:spPr bwMode="auto">
            <a:xfrm>
              <a:off x="5300633" y="5416543"/>
              <a:ext cx="360363" cy="0"/>
            </a:xfrm>
            <a:prstGeom prst="line">
              <a:avLst/>
            </a:prstGeom>
            <a:noFill/>
            <a:ln w="9525">
              <a:solidFill>
                <a:schemeClr val="tx1"/>
              </a:solidFill>
              <a:miter lim="800000"/>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46122" name="Rectangle 42"/>
            <p:cNvSpPr>
              <a:spLocks noChangeArrowheads="1"/>
            </p:cNvSpPr>
            <p:nvPr/>
          </p:nvSpPr>
          <p:spPr bwMode="auto">
            <a:xfrm>
              <a:off x="8061296" y="5237156"/>
              <a:ext cx="360362"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46123" name="Rectangle 43"/>
            <p:cNvSpPr>
              <a:spLocks noChangeArrowheads="1"/>
            </p:cNvSpPr>
            <p:nvPr/>
          </p:nvSpPr>
          <p:spPr bwMode="auto">
            <a:xfrm>
              <a:off x="8421658" y="5237156"/>
              <a:ext cx="3603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dirty="0">
                  <a:solidFill>
                    <a:srgbClr val="0000FF"/>
                  </a:solidFill>
                  <a:latin typeface="Consolas" panose="020B0609020204030204" pitchFamily="49" charset="0"/>
                  <a:ea typeface="宋体" panose="02010600030101010101" pitchFamily="2" charset="-122"/>
                  <a:cs typeface="Consolas" panose="020B0609020204030204" pitchFamily="49" charset="0"/>
                </a:rPr>
                <a:t>∧</a:t>
              </a:r>
              <a:endParaRPr lang="en-US" altLang="zh-CN" sz="1800" dirty="0">
                <a:solidFill>
                  <a:srgbClr val="0000FF"/>
                </a:solidFill>
                <a:latin typeface="Consolas" panose="020B0609020204030204" pitchFamily="49" charset="0"/>
                <a:ea typeface="宋体" panose="02010600030101010101" pitchFamily="2" charset="-122"/>
                <a:cs typeface="Consolas" panose="020B0609020204030204" pitchFamily="49" charset="0"/>
              </a:endParaRPr>
            </a:p>
          </p:txBody>
        </p:sp>
        <p:sp>
          <p:nvSpPr>
            <p:cNvPr id="46124" name="Freeform 44"/>
            <p:cNvSpPr/>
            <p:nvPr/>
          </p:nvSpPr>
          <p:spPr bwMode="auto">
            <a:xfrm>
              <a:off x="7586633" y="5414956"/>
              <a:ext cx="487363" cy="3175"/>
            </a:xfrm>
            <a:custGeom>
              <a:avLst/>
              <a:gdLst/>
              <a:ahLst/>
              <a:cxnLst>
                <a:cxn ang="0">
                  <a:pos x="0" y="0"/>
                </a:cxn>
                <a:cxn ang="0">
                  <a:pos x="307" y="2"/>
                </a:cxn>
              </a:cxnLst>
              <a:rect l="0" t="0" r="r" b="b"/>
              <a:pathLst>
                <a:path w="307" h="2">
                  <a:moveTo>
                    <a:pt x="0" y="0"/>
                  </a:moveTo>
                  <a:lnTo>
                    <a:pt x="307"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46125" name="Freeform 45"/>
            <p:cNvSpPr/>
            <p:nvPr/>
          </p:nvSpPr>
          <p:spPr bwMode="auto">
            <a:xfrm>
              <a:off x="3979833" y="5413368"/>
              <a:ext cx="552450" cy="3175"/>
            </a:xfrm>
            <a:custGeom>
              <a:avLst/>
              <a:gdLst/>
              <a:ahLst/>
              <a:cxnLst>
                <a:cxn ang="0">
                  <a:pos x="0" y="0"/>
                </a:cxn>
                <a:cxn ang="0">
                  <a:pos x="348" y="2"/>
                </a:cxn>
              </a:cxnLst>
              <a:rect l="0" t="0" r="r" b="b"/>
              <a:pathLst>
                <a:path w="348" h="2">
                  <a:moveTo>
                    <a:pt x="0" y="0"/>
                  </a:moveTo>
                  <a:lnTo>
                    <a:pt x="348"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46126" name="Text Box 46"/>
            <p:cNvSpPr txBox="1">
              <a:spLocks noChangeArrowheads="1"/>
            </p:cNvSpPr>
            <p:nvPr/>
          </p:nvSpPr>
          <p:spPr bwMode="auto">
            <a:xfrm>
              <a:off x="3533746" y="5086343"/>
              <a:ext cx="720725" cy="461665"/>
            </a:xfrm>
            <a:prstGeom prst="rect">
              <a:avLst/>
            </a:prstGeom>
            <a:noFill/>
            <a:ln w="9525">
              <a:noFill/>
              <a:miter lim="800000"/>
            </a:ln>
            <a:effectLst/>
          </p:spPr>
          <p:txBody>
            <a:bodyPr>
              <a:spAutoFit/>
            </a:bodyPr>
            <a:lstStyle/>
            <a:p>
              <a:pPr algn="l">
                <a:spcBef>
                  <a:spcPct val="50000"/>
                </a:spcBef>
              </a:pPr>
              <a:r>
                <a:rPr lang="en-US" altLang="zh-CN" b="0">
                  <a:latin typeface="Consolas" panose="020B0609020204030204" pitchFamily="49" charset="0"/>
                  <a:ea typeface="宋体" panose="02010600030101010101" pitchFamily="2" charset="-122"/>
                  <a:cs typeface="Consolas" panose="020B0609020204030204" pitchFamily="49" charset="0"/>
                </a:rPr>
                <a:t>…</a:t>
              </a:r>
              <a:endParaRPr lang="en-US" altLang="zh-CN" b="0">
                <a:latin typeface="Consolas" panose="020B0609020204030204" pitchFamily="49" charset="0"/>
                <a:ea typeface="宋体" panose="02010600030101010101" pitchFamily="2" charset="-122"/>
                <a:cs typeface="Consolas" panose="020B0609020204030204" pitchFamily="49" charset="0"/>
              </a:endParaRPr>
            </a:p>
          </p:txBody>
        </p:sp>
        <p:sp>
          <p:nvSpPr>
            <p:cNvPr id="46127" name="Line 47"/>
            <p:cNvSpPr>
              <a:spLocks noChangeShapeType="1"/>
            </p:cNvSpPr>
            <p:nvPr/>
          </p:nvSpPr>
          <p:spPr bwMode="auto">
            <a:xfrm>
              <a:off x="5757833" y="4811706"/>
              <a:ext cx="0" cy="358775"/>
            </a:xfrm>
            <a:prstGeom prst="line">
              <a:avLst/>
            </a:prstGeom>
            <a:noFill/>
            <a:ln w="28575">
              <a:solidFill>
                <a:srgbClr val="FF00FF"/>
              </a:solidFill>
              <a:miter lim="800000"/>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46128" name="Text Box 48"/>
            <p:cNvSpPr txBox="1">
              <a:spLocks noChangeArrowheads="1"/>
            </p:cNvSpPr>
            <p:nvPr/>
          </p:nvSpPr>
          <p:spPr bwMode="auto">
            <a:xfrm>
              <a:off x="5816581" y="4714884"/>
              <a:ext cx="360363" cy="366712"/>
            </a:xfrm>
            <a:prstGeom prst="rect">
              <a:avLst/>
            </a:prstGeom>
            <a:noFill/>
            <a:ln w="9525">
              <a:noFill/>
              <a:miter lim="800000"/>
            </a:ln>
            <a:effectLst/>
          </p:spPr>
          <p:txBody>
            <a:bodyPr>
              <a:spAutoFit/>
            </a:bodyPr>
            <a:lstStyle/>
            <a:p>
              <a:pPr algn="l">
                <a:spcBef>
                  <a:spcPct val="50000"/>
                </a:spcBef>
              </a:pPr>
              <a:r>
                <a:rPr lang="en-US" altLang="zh-CN" sz="1800" i="1" dirty="0" err="1">
                  <a:latin typeface="Consolas" panose="020B0609020204030204" pitchFamily="49" charset="0"/>
                  <a:ea typeface="宋体" panose="02010600030101010101" pitchFamily="2" charset="-122"/>
                  <a:cs typeface="Consolas" panose="020B0609020204030204" pitchFamily="49" charset="0"/>
                </a:rPr>
                <a:t>i</a:t>
              </a:r>
              <a:endParaRPr lang="en-US" altLang="zh-CN" sz="1800" i="1" dirty="0">
                <a:latin typeface="Consolas" panose="020B0609020204030204" pitchFamily="49" charset="0"/>
                <a:ea typeface="宋体" panose="02010600030101010101" pitchFamily="2" charset="-122"/>
                <a:cs typeface="Consolas" panose="020B0609020204030204" pitchFamily="49" charset="0"/>
              </a:endParaRPr>
            </a:p>
          </p:txBody>
        </p:sp>
        <p:sp>
          <p:nvSpPr>
            <p:cNvPr id="46129" name="Freeform 49"/>
            <p:cNvSpPr/>
            <p:nvPr/>
          </p:nvSpPr>
          <p:spPr bwMode="auto">
            <a:xfrm>
              <a:off x="6118196" y="5416543"/>
              <a:ext cx="487362" cy="3175"/>
            </a:xfrm>
            <a:custGeom>
              <a:avLst/>
              <a:gdLst/>
              <a:ahLst/>
              <a:cxnLst>
                <a:cxn ang="0">
                  <a:pos x="0" y="0"/>
                </a:cxn>
                <a:cxn ang="0">
                  <a:pos x="307" y="2"/>
                </a:cxn>
              </a:cxnLst>
              <a:rect l="0" t="0" r="r" b="b"/>
              <a:pathLst>
                <a:path w="307" h="2">
                  <a:moveTo>
                    <a:pt x="0" y="0"/>
                  </a:moveTo>
                  <a:lnTo>
                    <a:pt x="307"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46130" name="Text Box 50"/>
            <p:cNvSpPr txBox="1">
              <a:spLocks noChangeArrowheads="1"/>
            </p:cNvSpPr>
            <p:nvPr/>
          </p:nvSpPr>
          <p:spPr bwMode="auto">
            <a:xfrm>
              <a:off x="6880196" y="5094281"/>
              <a:ext cx="720725" cy="461665"/>
            </a:xfrm>
            <a:prstGeom prst="rect">
              <a:avLst/>
            </a:prstGeom>
            <a:noFill/>
            <a:ln w="9525">
              <a:noFill/>
              <a:miter lim="800000"/>
            </a:ln>
            <a:effectLst/>
          </p:spPr>
          <p:txBody>
            <a:bodyPr>
              <a:spAutoFit/>
            </a:bodyPr>
            <a:lstStyle/>
            <a:p>
              <a:pPr algn="l">
                <a:spcBef>
                  <a:spcPct val="50000"/>
                </a:spcBef>
              </a:pPr>
              <a:r>
                <a:rPr lang="en-US" altLang="zh-CN" b="0" dirty="0">
                  <a:latin typeface="Consolas" panose="020B0609020204030204" pitchFamily="49" charset="0"/>
                  <a:ea typeface="宋体" panose="02010600030101010101" pitchFamily="2" charset="-122"/>
                  <a:cs typeface="Consolas" panose="020B0609020204030204" pitchFamily="49" charset="0"/>
                </a:rPr>
                <a:t>…</a:t>
              </a:r>
              <a:endParaRPr lang="en-US" altLang="zh-CN" b="0" dirty="0">
                <a:latin typeface="Consolas" panose="020B0609020204030204" pitchFamily="49" charset="0"/>
                <a:ea typeface="宋体" panose="02010600030101010101" pitchFamily="2" charset="-122"/>
                <a:cs typeface="Consolas" panose="020B0609020204030204" pitchFamily="49" charset="0"/>
              </a:endParaRPr>
            </a:p>
          </p:txBody>
        </p:sp>
        <p:sp>
          <p:nvSpPr>
            <p:cNvPr id="24" name="Line 25"/>
            <p:cNvSpPr>
              <a:spLocks noChangeShapeType="1"/>
            </p:cNvSpPr>
            <p:nvPr/>
          </p:nvSpPr>
          <p:spPr bwMode="auto">
            <a:xfrm flipV="1">
              <a:off x="5757833" y="5640405"/>
              <a:ext cx="0" cy="288925"/>
            </a:xfrm>
            <a:prstGeom prst="line">
              <a:avLst/>
            </a:prstGeom>
            <a:noFill/>
            <a:ln w="28575">
              <a:solidFill>
                <a:srgbClr val="FF00FF"/>
              </a:solidFill>
              <a:miter lim="800000"/>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25" name="Text Box 26"/>
            <p:cNvSpPr txBox="1">
              <a:spLocks noChangeArrowheads="1"/>
            </p:cNvSpPr>
            <p:nvPr/>
          </p:nvSpPr>
          <p:spPr bwMode="auto">
            <a:xfrm>
              <a:off x="5605440" y="5922987"/>
              <a:ext cx="360363" cy="366712"/>
            </a:xfrm>
            <a:prstGeom prst="rect">
              <a:avLst/>
            </a:prstGeom>
            <a:noFill/>
            <a:ln w="9525">
              <a:noFill/>
              <a:miter lim="800000"/>
            </a:ln>
            <a:effectLst/>
          </p:spPr>
          <p:txBody>
            <a:bodyPr>
              <a:spAutoFit/>
            </a:bodyPr>
            <a:lstStyle/>
            <a:p>
              <a:pPr algn="l">
                <a:spcBef>
                  <a:spcPct val="50000"/>
                </a:spcBef>
              </a:pPr>
              <a:r>
                <a:rPr lang="en-US" altLang="zh-CN" sz="1800" i="1" dirty="0">
                  <a:latin typeface="Consolas" panose="020B0609020204030204" pitchFamily="49" charset="0"/>
                  <a:cs typeface="Consolas" panose="020B0609020204030204" pitchFamily="49" charset="0"/>
                </a:rPr>
                <a:t>p</a:t>
              </a:r>
              <a:endParaRPr lang="en-US" altLang="zh-CN" sz="1800" i="1" dirty="0">
                <a:latin typeface="Consolas" panose="020B0609020204030204" pitchFamily="49" charset="0"/>
                <a:cs typeface="Consolas" panose="020B0609020204030204" pitchFamily="49" charset="0"/>
              </a:endParaRPr>
            </a:p>
          </p:txBody>
        </p:sp>
        <p:sp>
          <p:nvSpPr>
            <p:cNvPr id="26" name="矩形 25"/>
            <p:cNvSpPr/>
            <p:nvPr/>
          </p:nvSpPr>
          <p:spPr>
            <a:xfrm>
              <a:off x="747656" y="2989255"/>
              <a:ext cx="7539120" cy="1285884"/>
            </a:xfrm>
            <a:prstGeom prst="rect">
              <a:avLst/>
            </a:prstGeom>
            <a:solidFill>
              <a:schemeClr val="accent1">
                <a:alpha val="0"/>
              </a:schemeClr>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sp>
          <p:nvSpPr>
            <p:cNvPr id="30" name="下箭头 29"/>
            <p:cNvSpPr/>
            <p:nvPr/>
          </p:nvSpPr>
          <p:spPr>
            <a:xfrm>
              <a:off x="3857620" y="4286256"/>
              <a:ext cx="214314" cy="714380"/>
            </a:xfrm>
            <a:prstGeom prst="down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13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613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613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613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613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6133">
                                            <p:txEl>
                                              <p:pRg st="8" end="8"/>
                                            </p:txEl>
                                          </p:spTgt>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nodeType="afterEffect">
                                  <p:stCondLst>
                                    <p:cond delay="0"/>
                                  </p:stCondLst>
                                  <p:childTnLst>
                                    <p:set>
                                      <p:cBhvr>
                                        <p:cTn id="21"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928662" y="2337634"/>
            <a:ext cx="7037388" cy="825484"/>
            <a:chOff x="928662" y="2337634"/>
            <a:chExt cx="7037388" cy="825484"/>
          </a:xfrm>
        </p:grpSpPr>
        <p:sp>
          <p:nvSpPr>
            <p:cNvPr id="46112" name="Rectangle 32"/>
            <p:cNvSpPr>
              <a:spLocks noChangeArrowheads="1"/>
            </p:cNvSpPr>
            <p:nvPr/>
          </p:nvSpPr>
          <p:spPr bwMode="auto">
            <a:xfrm>
              <a:off x="1555725" y="2796406"/>
              <a:ext cx="360362" cy="360362"/>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1800" b="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46113" name="Rectangle 33"/>
            <p:cNvSpPr>
              <a:spLocks noChangeArrowheads="1"/>
            </p:cNvSpPr>
            <p:nvPr/>
          </p:nvSpPr>
          <p:spPr bwMode="auto">
            <a:xfrm>
              <a:off x="1916087" y="2796406"/>
              <a:ext cx="360363" cy="360362"/>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180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46114" name="Line 34"/>
            <p:cNvSpPr>
              <a:spLocks noChangeShapeType="1"/>
            </p:cNvSpPr>
            <p:nvPr/>
          </p:nvSpPr>
          <p:spPr bwMode="auto">
            <a:xfrm>
              <a:off x="1208062" y="2975793"/>
              <a:ext cx="360363" cy="0"/>
            </a:xfrm>
            <a:prstGeom prst="line">
              <a:avLst/>
            </a:prstGeom>
            <a:noFill/>
            <a:ln w="9525">
              <a:solidFill>
                <a:schemeClr val="tx1"/>
              </a:solidFill>
              <a:miter lim="800000"/>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46115" name="Text Box 35"/>
            <p:cNvSpPr txBox="1">
              <a:spLocks noChangeArrowheads="1"/>
            </p:cNvSpPr>
            <p:nvPr/>
          </p:nvSpPr>
          <p:spPr bwMode="auto">
            <a:xfrm>
              <a:off x="928662" y="2796406"/>
              <a:ext cx="268288" cy="366712"/>
            </a:xfrm>
            <a:prstGeom prst="rect">
              <a:avLst/>
            </a:prstGeom>
            <a:noFill/>
            <a:ln w="9525">
              <a:noFill/>
              <a:miter lim="800000"/>
            </a:ln>
            <a:effectLst/>
          </p:spPr>
          <p:txBody>
            <a:bodyPr>
              <a:spAutoFit/>
            </a:bodyPr>
            <a:lstStyle/>
            <a:p>
              <a:pPr algn="l">
                <a:spcBef>
                  <a:spcPct val="50000"/>
                </a:spcBef>
              </a:pPr>
              <a:r>
                <a:rPr lang="en-US" altLang="zh-CN" sz="1800" dirty="0">
                  <a:latin typeface="Consolas" panose="020B0609020204030204" pitchFamily="49" charset="0"/>
                  <a:ea typeface="宋体" panose="02010600030101010101" pitchFamily="2" charset="-122"/>
                  <a:cs typeface="Consolas" panose="020B0609020204030204" pitchFamily="49" charset="0"/>
                </a:rPr>
                <a:t>L</a:t>
              </a:r>
              <a:endParaRPr lang="en-US" altLang="zh-CN" sz="1800" dirty="0">
                <a:latin typeface="Consolas" panose="020B0609020204030204" pitchFamily="49" charset="0"/>
                <a:ea typeface="宋体" panose="02010600030101010101" pitchFamily="2" charset="-122"/>
                <a:cs typeface="Consolas" panose="020B0609020204030204" pitchFamily="49" charset="0"/>
              </a:endParaRPr>
            </a:p>
          </p:txBody>
        </p:sp>
        <p:sp>
          <p:nvSpPr>
            <p:cNvPr id="46116" name="Rectangle 36"/>
            <p:cNvSpPr>
              <a:spLocks noChangeArrowheads="1"/>
            </p:cNvSpPr>
            <p:nvPr/>
          </p:nvSpPr>
          <p:spPr bwMode="auto">
            <a:xfrm>
              <a:off x="3763937" y="2796406"/>
              <a:ext cx="3603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46117" name="Rectangle 37"/>
            <p:cNvSpPr>
              <a:spLocks noChangeArrowheads="1"/>
            </p:cNvSpPr>
            <p:nvPr/>
          </p:nvSpPr>
          <p:spPr bwMode="auto">
            <a:xfrm>
              <a:off x="4124300" y="2796406"/>
              <a:ext cx="360362"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46118" name="Freeform 38"/>
            <p:cNvSpPr/>
            <p:nvPr/>
          </p:nvSpPr>
          <p:spPr bwMode="auto">
            <a:xfrm>
              <a:off x="2095475" y="2974206"/>
              <a:ext cx="552450" cy="3175"/>
            </a:xfrm>
            <a:custGeom>
              <a:avLst/>
              <a:gdLst/>
              <a:ahLst/>
              <a:cxnLst>
                <a:cxn ang="0">
                  <a:pos x="0" y="0"/>
                </a:cxn>
                <a:cxn ang="0">
                  <a:pos x="348" y="2"/>
                </a:cxn>
              </a:cxnLst>
              <a:rect l="0" t="0" r="r" b="b"/>
              <a:pathLst>
                <a:path w="348" h="2">
                  <a:moveTo>
                    <a:pt x="0" y="0"/>
                  </a:moveTo>
                  <a:lnTo>
                    <a:pt x="348"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46119" name="Rectangle 39"/>
            <p:cNvSpPr>
              <a:spLocks noChangeArrowheads="1"/>
            </p:cNvSpPr>
            <p:nvPr/>
          </p:nvSpPr>
          <p:spPr bwMode="auto">
            <a:xfrm>
              <a:off x="4832325" y="2796406"/>
              <a:ext cx="360362"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i="1" dirty="0">
                  <a:solidFill>
                    <a:srgbClr val="0000FF"/>
                  </a:solidFill>
                  <a:latin typeface="Consolas" panose="020B0609020204030204" pitchFamily="49" charset="0"/>
                  <a:ea typeface="宋体" panose="02010600030101010101" pitchFamily="2" charset="-122"/>
                  <a:cs typeface="Consolas" panose="020B0609020204030204" pitchFamily="49" charset="0"/>
                </a:rPr>
                <a:t>e</a:t>
              </a:r>
              <a:endParaRPr lang="en-US" altLang="zh-CN" sz="1800" i="1" dirty="0">
                <a:solidFill>
                  <a:srgbClr val="0000FF"/>
                </a:solidFill>
                <a:latin typeface="Consolas" panose="020B0609020204030204" pitchFamily="49" charset="0"/>
                <a:ea typeface="宋体" panose="02010600030101010101" pitchFamily="2" charset="-122"/>
                <a:cs typeface="Consolas" panose="020B0609020204030204" pitchFamily="49" charset="0"/>
              </a:endParaRPr>
            </a:p>
          </p:txBody>
        </p:sp>
        <p:sp>
          <p:nvSpPr>
            <p:cNvPr id="46120" name="Rectangle 40"/>
            <p:cNvSpPr>
              <a:spLocks noChangeArrowheads="1"/>
            </p:cNvSpPr>
            <p:nvPr/>
          </p:nvSpPr>
          <p:spPr bwMode="auto">
            <a:xfrm>
              <a:off x="5192687" y="2796406"/>
              <a:ext cx="3603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46121" name="Line 41"/>
            <p:cNvSpPr>
              <a:spLocks noChangeShapeType="1"/>
            </p:cNvSpPr>
            <p:nvPr/>
          </p:nvSpPr>
          <p:spPr bwMode="auto">
            <a:xfrm>
              <a:off x="4484662" y="2975793"/>
              <a:ext cx="360363" cy="0"/>
            </a:xfrm>
            <a:prstGeom prst="line">
              <a:avLst/>
            </a:prstGeom>
            <a:noFill/>
            <a:ln w="9525">
              <a:solidFill>
                <a:schemeClr val="tx1"/>
              </a:solidFill>
              <a:miter lim="800000"/>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46122" name="Rectangle 42"/>
            <p:cNvSpPr>
              <a:spLocks noChangeArrowheads="1"/>
            </p:cNvSpPr>
            <p:nvPr/>
          </p:nvSpPr>
          <p:spPr bwMode="auto">
            <a:xfrm>
              <a:off x="7245325" y="2796406"/>
              <a:ext cx="360362"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46123" name="Rectangle 43"/>
            <p:cNvSpPr>
              <a:spLocks noChangeArrowheads="1"/>
            </p:cNvSpPr>
            <p:nvPr/>
          </p:nvSpPr>
          <p:spPr bwMode="auto">
            <a:xfrm>
              <a:off x="7605687" y="2796406"/>
              <a:ext cx="3603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dirty="0">
                  <a:solidFill>
                    <a:srgbClr val="0000FF"/>
                  </a:solidFill>
                  <a:latin typeface="Consolas" panose="020B0609020204030204" pitchFamily="49" charset="0"/>
                  <a:ea typeface="宋体" panose="02010600030101010101" pitchFamily="2" charset="-122"/>
                  <a:cs typeface="Consolas" panose="020B0609020204030204" pitchFamily="49" charset="0"/>
                </a:rPr>
                <a:t>∧</a:t>
              </a:r>
              <a:endParaRPr lang="en-US" altLang="zh-CN" sz="1800" dirty="0">
                <a:solidFill>
                  <a:srgbClr val="0000FF"/>
                </a:solidFill>
                <a:latin typeface="Consolas" panose="020B0609020204030204" pitchFamily="49" charset="0"/>
                <a:ea typeface="宋体" panose="02010600030101010101" pitchFamily="2" charset="-122"/>
                <a:cs typeface="Consolas" panose="020B0609020204030204" pitchFamily="49" charset="0"/>
              </a:endParaRPr>
            </a:p>
          </p:txBody>
        </p:sp>
        <p:sp>
          <p:nvSpPr>
            <p:cNvPr id="46124" name="Freeform 44"/>
            <p:cNvSpPr/>
            <p:nvPr/>
          </p:nvSpPr>
          <p:spPr bwMode="auto">
            <a:xfrm>
              <a:off x="6770662" y="2974206"/>
              <a:ext cx="487363" cy="3175"/>
            </a:xfrm>
            <a:custGeom>
              <a:avLst/>
              <a:gdLst/>
              <a:ahLst/>
              <a:cxnLst>
                <a:cxn ang="0">
                  <a:pos x="0" y="0"/>
                </a:cxn>
                <a:cxn ang="0">
                  <a:pos x="307" y="2"/>
                </a:cxn>
              </a:cxnLst>
              <a:rect l="0" t="0" r="r" b="b"/>
              <a:pathLst>
                <a:path w="307" h="2">
                  <a:moveTo>
                    <a:pt x="0" y="0"/>
                  </a:moveTo>
                  <a:lnTo>
                    <a:pt x="307"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46125" name="Freeform 45"/>
            <p:cNvSpPr/>
            <p:nvPr/>
          </p:nvSpPr>
          <p:spPr bwMode="auto">
            <a:xfrm>
              <a:off x="3163862" y="2972618"/>
              <a:ext cx="552450" cy="3175"/>
            </a:xfrm>
            <a:custGeom>
              <a:avLst/>
              <a:gdLst/>
              <a:ahLst/>
              <a:cxnLst>
                <a:cxn ang="0">
                  <a:pos x="0" y="0"/>
                </a:cxn>
                <a:cxn ang="0">
                  <a:pos x="348" y="2"/>
                </a:cxn>
              </a:cxnLst>
              <a:rect l="0" t="0" r="r" b="b"/>
              <a:pathLst>
                <a:path w="348" h="2">
                  <a:moveTo>
                    <a:pt x="0" y="0"/>
                  </a:moveTo>
                  <a:lnTo>
                    <a:pt x="348"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46126" name="Text Box 46"/>
            <p:cNvSpPr txBox="1">
              <a:spLocks noChangeArrowheads="1"/>
            </p:cNvSpPr>
            <p:nvPr/>
          </p:nvSpPr>
          <p:spPr bwMode="auto">
            <a:xfrm>
              <a:off x="2730475" y="2632893"/>
              <a:ext cx="720725" cy="461665"/>
            </a:xfrm>
            <a:prstGeom prst="rect">
              <a:avLst/>
            </a:prstGeom>
            <a:noFill/>
            <a:ln w="9525">
              <a:noFill/>
              <a:miter lim="800000"/>
            </a:ln>
            <a:effectLst/>
          </p:spPr>
          <p:txBody>
            <a:bodyPr>
              <a:spAutoFit/>
            </a:bodyPr>
            <a:lstStyle/>
            <a:p>
              <a:pPr algn="l">
                <a:spcBef>
                  <a:spcPct val="50000"/>
                </a:spcBef>
              </a:pPr>
              <a:r>
                <a:rPr lang="en-US" altLang="zh-CN" b="0">
                  <a:latin typeface="Consolas" panose="020B0609020204030204" pitchFamily="49" charset="0"/>
                  <a:ea typeface="宋体" panose="02010600030101010101" pitchFamily="2" charset="-122"/>
                  <a:cs typeface="Consolas" panose="020B0609020204030204" pitchFamily="49" charset="0"/>
                </a:rPr>
                <a:t>…</a:t>
              </a:r>
              <a:endParaRPr lang="en-US" altLang="zh-CN" b="0">
                <a:latin typeface="Consolas" panose="020B0609020204030204" pitchFamily="49" charset="0"/>
                <a:ea typeface="宋体" panose="02010600030101010101" pitchFamily="2" charset="-122"/>
                <a:cs typeface="Consolas" panose="020B0609020204030204" pitchFamily="49" charset="0"/>
              </a:endParaRPr>
            </a:p>
          </p:txBody>
        </p:sp>
        <p:sp>
          <p:nvSpPr>
            <p:cNvPr id="46127" name="Line 47"/>
            <p:cNvSpPr>
              <a:spLocks noChangeShapeType="1"/>
            </p:cNvSpPr>
            <p:nvPr/>
          </p:nvSpPr>
          <p:spPr bwMode="auto">
            <a:xfrm>
              <a:off x="5081583" y="2434456"/>
              <a:ext cx="0" cy="358775"/>
            </a:xfrm>
            <a:prstGeom prst="line">
              <a:avLst/>
            </a:prstGeom>
            <a:noFill/>
            <a:ln w="28575">
              <a:solidFill>
                <a:srgbClr val="FF00FF"/>
              </a:solidFill>
              <a:miter lim="800000"/>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46128" name="Text Box 48"/>
            <p:cNvSpPr txBox="1">
              <a:spLocks noChangeArrowheads="1"/>
            </p:cNvSpPr>
            <p:nvPr/>
          </p:nvSpPr>
          <p:spPr bwMode="auto">
            <a:xfrm>
              <a:off x="5140331" y="2337634"/>
              <a:ext cx="360363" cy="366712"/>
            </a:xfrm>
            <a:prstGeom prst="rect">
              <a:avLst/>
            </a:prstGeom>
            <a:noFill/>
            <a:ln w="9525">
              <a:noFill/>
              <a:miter lim="800000"/>
            </a:ln>
            <a:effectLst/>
          </p:spPr>
          <p:txBody>
            <a:bodyPr>
              <a:spAutoFit/>
            </a:bodyPr>
            <a:lstStyle/>
            <a:p>
              <a:pPr algn="l">
                <a:spcBef>
                  <a:spcPct val="50000"/>
                </a:spcBef>
              </a:pPr>
              <a:r>
                <a:rPr lang="en-US" altLang="zh-CN" sz="1800" i="1" dirty="0" err="1">
                  <a:latin typeface="Consolas" panose="020B0609020204030204" pitchFamily="49" charset="0"/>
                  <a:ea typeface="宋体" panose="02010600030101010101" pitchFamily="2" charset="-122"/>
                  <a:cs typeface="Consolas" panose="020B0609020204030204" pitchFamily="49" charset="0"/>
                </a:rPr>
                <a:t>i</a:t>
              </a:r>
              <a:endParaRPr lang="en-US" altLang="zh-CN" sz="1800" i="1" dirty="0">
                <a:latin typeface="Consolas" panose="020B0609020204030204" pitchFamily="49" charset="0"/>
                <a:ea typeface="宋体" panose="02010600030101010101" pitchFamily="2" charset="-122"/>
                <a:cs typeface="Consolas" panose="020B0609020204030204" pitchFamily="49" charset="0"/>
              </a:endParaRPr>
            </a:p>
          </p:txBody>
        </p:sp>
        <p:sp>
          <p:nvSpPr>
            <p:cNvPr id="46129" name="Freeform 49"/>
            <p:cNvSpPr/>
            <p:nvPr/>
          </p:nvSpPr>
          <p:spPr bwMode="auto">
            <a:xfrm>
              <a:off x="5302225" y="2975793"/>
              <a:ext cx="487362" cy="3175"/>
            </a:xfrm>
            <a:custGeom>
              <a:avLst/>
              <a:gdLst/>
              <a:ahLst/>
              <a:cxnLst>
                <a:cxn ang="0">
                  <a:pos x="0" y="0"/>
                </a:cxn>
                <a:cxn ang="0">
                  <a:pos x="307" y="2"/>
                </a:cxn>
              </a:cxnLst>
              <a:rect l="0" t="0" r="r" b="b"/>
              <a:pathLst>
                <a:path w="307" h="2">
                  <a:moveTo>
                    <a:pt x="0" y="0"/>
                  </a:moveTo>
                  <a:lnTo>
                    <a:pt x="307"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46130" name="Text Box 50"/>
            <p:cNvSpPr txBox="1">
              <a:spLocks noChangeArrowheads="1"/>
            </p:cNvSpPr>
            <p:nvPr/>
          </p:nvSpPr>
          <p:spPr bwMode="auto">
            <a:xfrm>
              <a:off x="6089625" y="2640831"/>
              <a:ext cx="720725" cy="461665"/>
            </a:xfrm>
            <a:prstGeom prst="rect">
              <a:avLst/>
            </a:prstGeom>
            <a:noFill/>
            <a:ln w="9525">
              <a:noFill/>
              <a:miter lim="800000"/>
            </a:ln>
            <a:effectLst/>
          </p:spPr>
          <p:txBody>
            <a:bodyPr>
              <a:spAutoFit/>
            </a:bodyPr>
            <a:lstStyle/>
            <a:p>
              <a:pPr algn="l">
                <a:spcBef>
                  <a:spcPct val="50000"/>
                </a:spcBef>
              </a:pPr>
              <a:r>
                <a:rPr lang="en-US" altLang="zh-CN" b="0" dirty="0">
                  <a:latin typeface="Consolas" panose="020B0609020204030204" pitchFamily="49" charset="0"/>
                  <a:ea typeface="宋体" panose="02010600030101010101" pitchFamily="2" charset="-122"/>
                  <a:cs typeface="Consolas" panose="020B0609020204030204" pitchFamily="49" charset="0"/>
                </a:rPr>
                <a:t>…</a:t>
              </a:r>
              <a:endParaRPr lang="en-US" altLang="zh-CN" b="0" dirty="0">
                <a:latin typeface="Consolas" panose="020B0609020204030204" pitchFamily="49" charset="0"/>
                <a:ea typeface="宋体" panose="02010600030101010101" pitchFamily="2" charset="-122"/>
                <a:cs typeface="Consolas" panose="020B0609020204030204" pitchFamily="49" charset="0"/>
              </a:endParaRPr>
            </a:p>
          </p:txBody>
        </p:sp>
      </p:grpSp>
      <p:sp>
        <p:nvSpPr>
          <p:cNvPr id="46133" name="Text Box 53"/>
          <p:cNvSpPr txBox="1">
            <a:spLocks noChangeArrowheads="1"/>
          </p:cNvSpPr>
          <p:nvPr/>
        </p:nvSpPr>
        <p:spPr bwMode="auto">
          <a:xfrm>
            <a:off x="571472" y="428604"/>
            <a:ext cx="7991475" cy="1852295"/>
          </a:xfrm>
          <a:prstGeom prst="rect">
            <a:avLst/>
          </a:prstGeom>
          <a:gradFill flip="none"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2700000" scaled="1"/>
            <a:tileRect/>
          </a:gradFill>
        </p:spPr>
        <p:style>
          <a:lnRef idx="1">
            <a:schemeClr val="accent3"/>
          </a:lnRef>
          <a:fillRef idx="2">
            <a:schemeClr val="accent3"/>
          </a:fillRef>
          <a:effectRef idx="1">
            <a:schemeClr val="accent3"/>
          </a:effectRef>
          <a:fontRef idx="minor">
            <a:schemeClr val="dk1"/>
          </a:fontRef>
        </p:style>
        <p:txBody>
          <a:bodyPr lIns="216000" tIns="216000" rIns="144000" bIns="252000">
            <a:spAutoFit/>
          </a:bodyPr>
          <a:lstStyle/>
          <a:p>
            <a:pPr algn="l" eaLnBrk="1" latinLnBrk="0" hangingPunct="1">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if </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(p==NULL)	</a:t>
            </a:r>
            <a:r>
              <a:rPr lang="en-US" altLang="zh-CN" sz="1800" dirty="0">
                <a:solidFill>
                  <a:srgbClr val="0070C0"/>
                </a:solidFill>
                <a:latin typeface="Consolas" panose="020B0609020204030204" pitchFamily="49" charset="0"/>
                <a:ea typeface="仿宋" panose="02010609060101010101" pitchFamily="49" charset="-122"/>
                <a:cs typeface="Consolas" panose="020B0609020204030204" pitchFamily="49" charset="0"/>
              </a:rPr>
              <a:t>//</a:t>
            </a:r>
            <a:r>
              <a:rPr lang="zh-CN" altLang="en-US" sz="1800" dirty="0">
                <a:solidFill>
                  <a:srgbClr val="0070C0"/>
                </a:solidFill>
                <a:latin typeface="Consolas" panose="020B0609020204030204" pitchFamily="49" charset="0"/>
                <a:ea typeface="仿宋" panose="02010609060101010101" pitchFamily="49" charset="-122"/>
                <a:cs typeface="Consolas" panose="020B0609020204030204" pitchFamily="49" charset="0"/>
              </a:rPr>
              <a:t>不存在元素值为</a:t>
            </a:r>
            <a:r>
              <a:rPr lang="en-US" altLang="zh-CN" sz="1800" i="1">
                <a:solidFill>
                  <a:srgbClr val="0070C0"/>
                </a:solidFill>
                <a:latin typeface="Consolas" panose="020B0609020204030204" pitchFamily="49" charset="0"/>
                <a:ea typeface="仿宋" panose="02010609060101010101" pitchFamily="49" charset="-122"/>
                <a:cs typeface="Consolas" panose="020B0609020204030204" pitchFamily="49" charset="0"/>
              </a:rPr>
              <a:t>e</a:t>
            </a:r>
            <a:r>
              <a:rPr lang="zh-CN" altLang="en-US" sz="1800">
                <a:solidFill>
                  <a:srgbClr val="0070C0"/>
                </a:solidFill>
                <a:latin typeface="Consolas" panose="020B0609020204030204" pitchFamily="49" charset="0"/>
                <a:ea typeface="仿宋" panose="02010609060101010101" pitchFamily="49" charset="-122"/>
                <a:cs typeface="Consolas" panose="020B0609020204030204" pitchFamily="49" charset="0"/>
              </a:rPr>
              <a:t>的结点，返回</a:t>
            </a:r>
            <a:r>
              <a:rPr lang="en-US" altLang="zh-CN" sz="1800" dirty="0">
                <a:solidFill>
                  <a:srgbClr val="0070C0"/>
                </a:solidFill>
                <a:latin typeface="Consolas" panose="020B0609020204030204" pitchFamily="49" charset="0"/>
                <a:ea typeface="仿宋" panose="02010609060101010101" pitchFamily="49" charset="-122"/>
                <a:cs typeface="Consolas" panose="020B0609020204030204" pitchFamily="49" charset="0"/>
              </a:rPr>
              <a:t>0</a:t>
            </a:r>
            <a:endParaRPr lang="en-US" altLang="zh-CN" sz="1800" dirty="0">
              <a:solidFill>
                <a:srgbClr val="0070C0"/>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return(0);</a:t>
            </a:r>
            <a:endPar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else</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a:solidFill>
                  <a:srgbClr val="0070C0"/>
                </a:solidFill>
                <a:latin typeface="Consolas" panose="020B0609020204030204" pitchFamily="49" charset="0"/>
                <a:ea typeface="仿宋" panose="02010609060101010101" pitchFamily="49" charset="-122"/>
                <a:cs typeface="Consolas" panose="020B0609020204030204" pitchFamily="49" charset="0"/>
              </a:rPr>
              <a:t>//</a:t>
            </a:r>
            <a:r>
              <a:rPr lang="zh-CN" altLang="en-US" sz="1800" dirty="0">
                <a:solidFill>
                  <a:srgbClr val="0070C0"/>
                </a:solidFill>
                <a:latin typeface="Consolas" panose="020B0609020204030204" pitchFamily="49" charset="0"/>
                <a:ea typeface="仿宋" panose="02010609060101010101" pitchFamily="49" charset="-122"/>
                <a:cs typeface="Consolas" panose="020B0609020204030204" pitchFamily="49" charset="0"/>
              </a:rPr>
              <a:t>存在元素值为</a:t>
            </a:r>
            <a:r>
              <a:rPr lang="en-US" altLang="zh-CN" sz="1800">
                <a:solidFill>
                  <a:srgbClr val="0070C0"/>
                </a:solidFill>
                <a:latin typeface="Consolas" panose="020B0609020204030204" pitchFamily="49" charset="0"/>
                <a:ea typeface="仿宋" panose="02010609060101010101" pitchFamily="49" charset="-122"/>
                <a:cs typeface="Consolas" panose="020B0609020204030204" pitchFamily="49" charset="0"/>
              </a:rPr>
              <a:t>e</a:t>
            </a:r>
            <a:r>
              <a:rPr lang="zh-CN" altLang="en-US" sz="1800">
                <a:solidFill>
                  <a:srgbClr val="0070C0"/>
                </a:solidFill>
                <a:latin typeface="Consolas" panose="020B0609020204030204" pitchFamily="49" charset="0"/>
                <a:ea typeface="仿宋" panose="02010609060101010101" pitchFamily="49" charset="-122"/>
                <a:cs typeface="Consolas" panose="020B0609020204030204" pitchFamily="49" charset="0"/>
              </a:rPr>
              <a:t>的结点，返回</a:t>
            </a:r>
            <a:r>
              <a:rPr lang="zh-CN" altLang="en-US" sz="1800" dirty="0">
                <a:solidFill>
                  <a:srgbClr val="0070C0"/>
                </a:solidFill>
                <a:latin typeface="Consolas" panose="020B0609020204030204" pitchFamily="49" charset="0"/>
                <a:ea typeface="仿宋" panose="02010609060101010101" pitchFamily="49" charset="-122"/>
                <a:cs typeface="Consolas" panose="020B0609020204030204" pitchFamily="49" charset="0"/>
              </a:rPr>
              <a:t>其逻辑序号</a:t>
            </a:r>
            <a:r>
              <a:rPr lang="en-US" altLang="zh-CN" sz="1800" i="1" dirty="0" err="1">
                <a:solidFill>
                  <a:srgbClr val="0070C0"/>
                </a:solidFill>
                <a:latin typeface="Consolas" panose="020B0609020204030204" pitchFamily="49" charset="0"/>
                <a:ea typeface="仿宋" panose="02010609060101010101" pitchFamily="49" charset="-122"/>
                <a:cs typeface="Consolas" panose="020B0609020204030204" pitchFamily="49" charset="0"/>
              </a:rPr>
              <a:t>i</a:t>
            </a:r>
            <a:endParaRPr lang="en-US" altLang="zh-CN" sz="1800" i="1" dirty="0">
              <a:solidFill>
                <a:srgbClr val="0070C0"/>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return(i);</a:t>
            </a:r>
            <a:endPar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spcBef>
                <a:spcPts val="0"/>
              </a:spcBef>
            </a:pP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5" name="TextBox 24"/>
          <p:cNvSpPr txBox="1"/>
          <p:nvPr/>
        </p:nvSpPr>
        <p:spPr>
          <a:xfrm>
            <a:off x="928662" y="3929066"/>
            <a:ext cx="7000924" cy="429895"/>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l"/>
            <a:r>
              <a:rPr lang="zh-CN" altLang="en-US" sz="2200">
                <a:latin typeface="Consolas" panose="020B0609020204030204" pitchFamily="49" charset="0"/>
                <a:ea typeface="楷体" panose="02010609060101010101" pitchFamily="49" charset="-122"/>
                <a:cs typeface="Consolas" panose="020B0609020204030204" pitchFamily="49" charset="0"/>
              </a:rPr>
              <a:t>算法的时间复杂度为</a:t>
            </a:r>
            <a:r>
              <a:rPr lang="en-US" altLang="zh-CN" sz="2200">
                <a:latin typeface="Consolas" panose="020B0609020204030204" pitchFamily="49" charset="0"/>
                <a:ea typeface="楷体" panose="02010609060101010101" pitchFamily="49" charset="-122"/>
                <a:cs typeface="Consolas" panose="020B0609020204030204" pitchFamily="49" charset="0"/>
              </a:rPr>
              <a:t>O(</a:t>
            </a:r>
            <a:r>
              <a:rPr lang="en-US" altLang="zh-CN" sz="2200" i="1">
                <a:latin typeface="Consolas" panose="020B0609020204030204" pitchFamily="49" charset="0"/>
                <a:ea typeface="楷体" panose="02010609060101010101" pitchFamily="49" charset="-122"/>
                <a:cs typeface="Consolas" panose="020B0609020204030204" pitchFamily="49" charset="0"/>
              </a:rPr>
              <a:t>n</a:t>
            </a:r>
            <a:r>
              <a:rPr lang="en-US" altLang="zh-CN" sz="2200">
                <a:latin typeface="Consolas" panose="020B0609020204030204" pitchFamily="49" charset="0"/>
                <a:ea typeface="楷体" panose="02010609060101010101" pitchFamily="49" charset="-122"/>
                <a:cs typeface="Consolas" panose="020B0609020204030204" pitchFamily="49" charset="0"/>
              </a:rPr>
              <a:t>) </a:t>
            </a:r>
            <a:endParaRPr lang="zh-CN" altLang="en-US" sz="2200">
              <a:latin typeface="Consolas" panose="020B0609020204030204" pitchFamily="49" charset="0"/>
              <a:ea typeface="楷体" panose="02010609060101010101" pitchFamily="49" charset="-122"/>
              <a:cs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4613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613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613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6133">
                                            <p:txEl>
                                              <p:pRg st="3" end="3"/>
                                            </p:txEl>
                                          </p:spTgt>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nodeType="afterEffect">
                                  <p:stCondLst>
                                    <p:cond delay="0"/>
                                  </p:stCondLst>
                                  <p:childTnLst>
                                    <p:set>
                                      <p:cBhvr>
                                        <p:cTn id="17" dur="1" fill="hold">
                                          <p:stCondLst>
                                            <p:cond delay="0"/>
                                          </p:stCondLst>
                                        </p:cTn>
                                        <p:tgtEl>
                                          <p:spTgt spid="23"/>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27" presetClass="entr" presetSubtype="0" fill="hold" grpId="0" nodeType="clickEffect">
                                  <p:stCondLst>
                                    <p:cond delay="0"/>
                                  </p:stCondLst>
                                  <p:iterate type="lt">
                                    <p:tmPct val="50000"/>
                                  </p:iterate>
                                  <p:childTnLst>
                                    <p:set>
                                      <p:cBhvr>
                                        <p:cTn id="21" dur="1" fill="hold">
                                          <p:stCondLst>
                                            <p:cond delay="0"/>
                                          </p:stCondLst>
                                        </p:cTn>
                                        <p:tgtEl>
                                          <p:spTgt spid="25"/>
                                        </p:tgtEl>
                                        <p:attrNameLst>
                                          <p:attrName>style.visibility</p:attrName>
                                        </p:attrNameLst>
                                      </p:cBhvr>
                                      <p:to>
                                        <p:strVal val="visible"/>
                                      </p:to>
                                    </p:set>
                                    <p:anim calcmode="discrete" valueType="clr">
                                      <p:cBhvr override="childStyle">
                                        <p:cTn id="22" dur="80"/>
                                        <p:tgtEl>
                                          <p:spTgt spid="25"/>
                                        </p:tgtEl>
                                        <p:attrNameLst>
                                          <p:attrName>style.color</p:attrName>
                                        </p:attrNameLst>
                                      </p:cBhvr>
                                      <p:tavLst>
                                        <p:tav tm="0">
                                          <p:val>
                                            <p:clrVal>
                                              <a:schemeClr val="accent2"/>
                                            </p:clrVal>
                                          </p:val>
                                        </p:tav>
                                        <p:tav tm="50000">
                                          <p:val>
                                            <p:clrVal>
                                              <a:schemeClr val="hlink"/>
                                            </p:clrVal>
                                          </p:val>
                                        </p:tav>
                                      </p:tavLst>
                                    </p:anim>
                                    <p:anim calcmode="discrete" valueType="clr">
                                      <p:cBhvr>
                                        <p:cTn id="23" dur="80"/>
                                        <p:tgtEl>
                                          <p:spTgt spid="25"/>
                                        </p:tgtEl>
                                        <p:attrNameLst>
                                          <p:attrName>fillcolor</p:attrName>
                                        </p:attrNameLst>
                                      </p:cBhvr>
                                      <p:tavLst>
                                        <p:tav tm="0">
                                          <p:val>
                                            <p:clrVal>
                                              <a:schemeClr val="accent2"/>
                                            </p:clrVal>
                                          </p:val>
                                        </p:tav>
                                        <p:tav tm="50000">
                                          <p:val>
                                            <p:clrVal>
                                              <a:schemeClr val="hlink"/>
                                            </p:clrVal>
                                          </p:val>
                                        </p:tav>
                                      </p:tavLst>
                                    </p:anim>
                                    <p:set>
                                      <p:cBhvr>
                                        <p:cTn id="24" dur="80"/>
                                        <p:tgtEl>
                                          <p:spTgt spid="25"/>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bldLvl="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Text Box 2"/>
          <p:cNvSpPr txBox="1">
            <a:spLocks noChangeArrowheads="1"/>
          </p:cNvSpPr>
          <p:nvPr/>
        </p:nvSpPr>
        <p:spPr bwMode="auto">
          <a:xfrm>
            <a:off x="822329" y="2364831"/>
            <a:ext cx="7535885" cy="430759"/>
          </a:xfrm>
          <a:prstGeom prst="rect">
            <a:avLst/>
          </a:prstGeom>
          <a:noFill/>
          <a:ln w="9525">
            <a:noFill/>
            <a:miter lim="800000"/>
          </a:ln>
          <a:effectLst/>
        </p:spPr>
        <p:txBody>
          <a:bodyPr wrap="square">
            <a:spAutoFit/>
          </a:bodyPr>
          <a:lstStyle/>
          <a:p>
            <a:pPr algn="l">
              <a:lnSpc>
                <a:spcPct val="120000"/>
              </a:lnSpc>
              <a:spcBef>
                <a:spcPct val="50000"/>
              </a:spcBef>
            </a:pPr>
            <a:r>
              <a:rPr kumimoji="1" lang="zh-CN" altLang="en-US" sz="2000">
                <a:solidFill>
                  <a:srgbClr val="FF00FF"/>
                </a:solidFill>
                <a:latin typeface="Consolas" panose="020B0609020204030204" pitchFamily="49" charset="0"/>
                <a:ea typeface="楷体" panose="02010609060101010101" pitchFamily="49" charset="-122"/>
                <a:cs typeface="Consolas" panose="020B0609020204030204" pitchFamily="49" charset="0"/>
              </a:rPr>
              <a:t>插入操作：</a:t>
            </a:r>
            <a:r>
              <a:rPr kumimoji="1" lang="zh-CN" altLang="en-US" sz="2000">
                <a:latin typeface="Consolas" panose="020B0609020204030204" pitchFamily="49" charset="0"/>
                <a:ea typeface="楷体" panose="02010609060101010101" pitchFamily="49" charset="-122"/>
                <a:cs typeface="Consolas" panose="020B0609020204030204" pitchFamily="49" charset="0"/>
              </a:rPr>
              <a:t>将</a:t>
            </a:r>
            <a:r>
              <a:rPr kumimoji="1" lang="zh-CN" altLang="en-US" sz="2000" dirty="0">
                <a:latin typeface="Consolas" panose="020B0609020204030204" pitchFamily="49" charset="0"/>
                <a:ea typeface="楷体" panose="02010609060101010101" pitchFamily="49" charset="-122"/>
                <a:cs typeface="Consolas" panose="020B0609020204030204" pitchFamily="49" charset="0"/>
              </a:rPr>
              <a:t>值为</a:t>
            </a:r>
            <a:r>
              <a:rPr kumimoji="1" lang="en-US" altLang="zh-CN" sz="2000" i="1" dirty="0">
                <a:latin typeface="Consolas" panose="020B0609020204030204" pitchFamily="49" charset="0"/>
                <a:ea typeface="楷体" panose="02010609060101010101" pitchFamily="49" charset="-122"/>
                <a:cs typeface="Consolas" panose="020B0609020204030204" pitchFamily="49" charset="0"/>
              </a:rPr>
              <a:t>x</a:t>
            </a:r>
            <a:r>
              <a:rPr kumimoji="1" lang="zh-CN" altLang="en-US" sz="2000">
                <a:latin typeface="Consolas" panose="020B0609020204030204" pitchFamily="49" charset="0"/>
                <a:ea typeface="楷体" panose="02010609060101010101" pitchFamily="49" charset="-122"/>
                <a:cs typeface="Consolas" panose="020B0609020204030204" pitchFamily="49" charset="0"/>
              </a:rPr>
              <a:t>的新结点</a:t>
            </a:r>
            <a:r>
              <a:rPr kumimoji="1" lang="en-US" altLang="zh-CN" sz="2000">
                <a:latin typeface="Consolas" panose="020B0609020204030204" pitchFamily="49" charset="0"/>
                <a:ea typeface="楷体" panose="02010609060101010101" pitchFamily="49" charset="-122"/>
                <a:cs typeface="Consolas" panose="020B0609020204030204" pitchFamily="49" charset="0"/>
              </a:rPr>
              <a:t>s</a:t>
            </a:r>
            <a:r>
              <a:rPr kumimoji="1" lang="zh-CN" altLang="en-US" sz="2000">
                <a:latin typeface="Consolas" panose="020B0609020204030204" pitchFamily="49" charset="0"/>
                <a:ea typeface="楷体" panose="02010609060101010101" pitchFamily="49" charset="-122"/>
                <a:cs typeface="Consolas" panose="020B0609020204030204" pitchFamily="49" charset="0"/>
              </a:rPr>
              <a:t>插入到</a:t>
            </a:r>
            <a:r>
              <a:rPr kumimoji="1" lang="en-US" altLang="zh-CN" sz="2000">
                <a:latin typeface="Consolas" panose="020B0609020204030204" pitchFamily="49" charset="0"/>
                <a:ea typeface="楷体" panose="02010609060101010101" pitchFamily="49" charset="-122"/>
                <a:cs typeface="Consolas" panose="020B0609020204030204" pitchFamily="49" charset="0"/>
              </a:rPr>
              <a:t>p</a:t>
            </a:r>
            <a:r>
              <a:rPr kumimoji="1" lang="zh-CN" altLang="en-US" sz="2000">
                <a:latin typeface="Consolas" panose="020B0609020204030204" pitchFamily="49" charset="0"/>
                <a:ea typeface="楷体" panose="02010609060101010101" pitchFamily="49" charset="-122"/>
                <a:cs typeface="Consolas" panose="020B0609020204030204" pitchFamily="49" charset="0"/>
              </a:rPr>
              <a:t>结点之后</a:t>
            </a:r>
            <a:r>
              <a:rPr kumimoji="1" lang="zh-CN" altLang="en-US" sz="2000" dirty="0">
                <a:latin typeface="Consolas" panose="020B0609020204030204" pitchFamily="49" charset="0"/>
                <a:ea typeface="楷体" panose="02010609060101010101" pitchFamily="49" charset="-122"/>
                <a:cs typeface="Consolas" panose="020B0609020204030204" pitchFamily="49" charset="0"/>
              </a:rPr>
              <a:t>。     </a:t>
            </a:r>
            <a:endParaRPr kumimoji="1" lang="zh-CN" altLang="en-US" sz="2000" dirty="0">
              <a:latin typeface="Consolas" panose="020B0609020204030204" pitchFamily="49" charset="0"/>
              <a:ea typeface="楷体" panose="02010609060101010101" pitchFamily="49" charset="-122"/>
              <a:cs typeface="Consolas" panose="020B0609020204030204" pitchFamily="49" charset="0"/>
            </a:endParaRPr>
          </a:p>
        </p:txBody>
      </p:sp>
      <p:sp>
        <p:nvSpPr>
          <p:cNvPr id="196613" name="Text Box 5"/>
          <p:cNvSpPr txBox="1">
            <a:spLocks noChangeArrowheads="1"/>
          </p:cNvSpPr>
          <p:nvPr/>
        </p:nvSpPr>
        <p:spPr bwMode="auto">
          <a:xfrm>
            <a:off x="785786" y="3043238"/>
            <a:ext cx="7704138" cy="400110"/>
          </a:xfrm>
          <a:prstGeom prst="rect">
            <a:avLst/>
          </a:prstGeom>
          <a:noFill/>
          <a:ln w="9525">
            <a:noFill/>
            <a:miter lim="800000"/>
          </a:ln>
          <a:effectLst/>
        </p:spPr>
        <p:txBody>
          <a:bodyPr>
            <a:spAutoFit/>
          </a:bodyPr>
          <a:lstStyle/>
          <a:p>
            <a:pPr algn="l">
              <a:spcBef>
                <a:spcPct val="50000"/>
              </a:spcBef>
            </a:pPr>
            <a:r>
              <a:rPr lang="zh-CN" altLang="en-US" sz="2000" dirty="0">
                <a:solidFill>
                  <a:srgbClr val="FF00FF"/>
                </a:solidFill>
                <a:latin typeface="Consolas" panose="020B0609020204030204" pitchFamily="49" charset="0"/>
                <a:ea typeface="楷体" panose="02010609060101010101" pitchFamily="49" charset="-122"/>
                <a:cs typeface="Consolas" panose="020B0609020204030204" pitchFamily="49" charset="0"/>
              </a:rPr>
              <a:t>特点：</a:t>
            </a:r>
            <a:r>
              <a:rPr lang="zh-CN" altLang="en-US" sz="2000" dirty="0">
                <a:latin typeface="Consolas" panose="020B0609020204030204" pitchFamily="49" charset="0"/>
                <a:ea typeface="楷体" panose="02010609060101010101" pitchFamily="49" charset="-122"/>
                <a:cs typeface="Consolas" panose="020B0609020204030204" pitchFamily="49" charset="0"/>
              </a:rPr>
              <a:t>只需</a:t>
            </a:r>
            <a:r>
              <a:rPr lang="zh-CN" altLang="en-US" sz="2000">
                <a:latin typeface="Consolas" panose="020B0609020204030204" pitchFamily="49" charset="0"/>
                <a:ea typeface="楷体" panose="02010609060101010101" pitchFamily="49" charset="-122"/>
                <a:cs typeface="Consolas" panose="020B0609020204030204" pitchFamily="49" charset="0"/>
              </a:rPr>
              <a:t>修改相关结点的指针域，不需要移动结点。</a:t>
            </a:r>
            <a:endParaRPr lang="zh-CN" altLang="en-US" sz="2000" dirty="0">
              <a:latin typeface="Consolas" panose="020B0609020204030204" pitchFamily="49" charset="0"/>
              <a:ea typeface="楷体" panose="02010609060101010101" pitchFamily="49" charset="-122"/>
              <a:cs typeface="Consolas" panose="020B0609020204030204" pitchFamily="49" charset="0"/>
            </a:endParaRPr>
          </a:p>
        </p:txBody>
      </p:sp>
      <p:sp>
        <p:nvSpPr>
          <p:cNvPr id="5" name="Text Box 24"/>
          <p:cNvSpPr txBox="1">
            <a:spLocks noChangeArrowheads="1"/>
          </p:cNvSpPr>
          <p:nvPr/>
        </p:nvSpPr>
        <p:spPr bwMode="auto">
          <a:xfrm>
            <a:off x="714375" y="1571625"/>
            <a:ext cx="1574800" cy="460375"/>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algn="l"/>
            <a:r>
              <a:rPr kumimoji="1" lang="zh-CN" altLang="en-US">
                <a:solidFill>
                  <a:srgbClr val="FF3300"/>
                </a:solidFill>
                <a:latin typeface="Consolas" panose="020B0609020204030204" pitchFamily="49" charset="0"/>
                <a:ea typeface="微软雅黑" panose="020B0503020204020204" pitchFamily="34" charset="-122"/>
                <a:cs typeface="Consolas" panose="020B0609020204030204" pitchFamily="49" charset="0"/>
              </a:rPr>
              <a:t>插入结点</a:t>
            </a:r>
            <a:endParaRPr lang="zh-CN" altLang="en-US" dirty="0">
              <a:latin typeface="Consolas" panose="020B0609020204030204" pitchFamily="49" charset="0"/>
              <a:ea typeface="微软雅黑" panose="020B0503020204020204" pitchFamily="34" charset="-122"/>
              <a:cs typeface="Consolas" panose="020B0609020204030204" pitchFamily="49" charset="0"/>
            </a:endParaRPr>
          </a:p>
        </p:txBody>
      </p:sp>
      <p:sp>
        <p:nvSpPr>
          <p:cNvPr id="2" name="文本框 1"/>
          <p:cNvSpPr txBox="1"/>
          <p:nvPr/>
        </p:nvSpPr>
        <p:spPr>
          <a:xfrm>
            <a:off x="36830" y="404495"/>
            <a:ext cx="6248400" cy="460375"/>
          </a:xfrm>
          <a:prstGeom prst="rect">
            <a:avLst/>
          </a:prstGeom>
          <a:noFill/>
        </p:spPr>
        <p:txBody>
          <a:bodyPr wrap="none" rtlCol="0" anchor="t">
            <a:spAutoFit/>
          </a:bodyPr>
          <a:p>
            <a:pPr algn="just">
              <a:spcBef>
                <a:spcPct val="50000"/>
              </a:spcBef>
            </a:pPr>
            <a:r>
              <a:rPr kumimoji="1" lang="en-US" altLang="zh-CN">
                <a:solidFill>
                  <a:srgbClr val="FF3300"/>
                </a:solidFill>
                <a:latin typeface="Consolas" panose="020B0609020204030204" pitchFamily="49" charset="0"/>
                <a:ea typeface="楷体" panose="02010609060101010101" pitchFamily="49" charset="-122"/>
                <a:cs typeface="Consolas" panose="020B0609020204030204" pitchFamily="49" charset="0"/>
                <a:sym typeface="+mn-ea"/>
              </a:rPr>
              <a:t> </a:t>
            </a:r>
            <a:r>
              <a:rPr kumimoji="1" lang="zh-CN" altLang="en-US">
                <a:solidFill>
                  <a:srgbClr val="FF3300"/>
                </a:solidFill>
                <a:latin typeface="Consolas" panose="020B0609020204030204" pitchFamily="49" charset="0"/>
                <a:ea typeface="微软雅黑" panose="020B0503020204020204" pitchFamily="34" charset="-122"/>
                <a:cs typeface="Consolas" panose="020B0609020204030204" pitchFamily="49" charset="0"/>
                <a:sym typeface="+mn-ea"/>
              </a:rPr>
              <a:t>（</a:t>
            </a:r>
            <a:r>
              <a:rPr kumimoji="1" lang="en-US" altLang="zh-CN" dirty="0">
                <a:solidFill>
                  <a:srgbClr val="FF3300"/>
                </a:solidFill>
                <a:latin typeface="Consolas" panose="020B0609020204030204" pitchFamily="49" charset="0"/>
                <a:ea typeface="微软雅黑" panose="020B0503020204020204" pitchFamily="34" charset="-122"/>
                <a:cs typeface="Consolas" panose="020B0609020204030204" pitchFamily="49" charset="0"/>
                <a:sym typeface="+mn-ea"/>
              </a:rPr>
              <a:t>8</a:t>
            </a:r>
            <a:r>
              <a:rPr kumimoji="1" lang="zh-CN" altLang="en-US" dirty="0">
                <a:solidFill>
                  <a:srgbClr val="FF3300"/>
                </a:solidFill>
                <a:latin typeface="Consolas" panose="020B0609020204030204" pitchFamily="49" charset="0"/>
                <a:ea typeface="微软雅黑" panose="020B0503020204020204" pitchFamily="34" charset="-122"/>
                <a:cs typeface="Consolas" panose="020B0609020204030204" pitchFamily="49" charset="0"/>
                <a:sym typeface="+mn-ea"/>
              </a:rPr>
              <a:t>）插入数据元素</a:t>
            </a:r>
            <a:r>
              <a:rPr kumimoji="1" lang="en-US" altLang="zh-CN" dirty="0" err="1">
                <a:solidFill>
                  <a:srgbClr val="FF3300"/>
                </a:solidFill>
                <a:latin typeface="Consolas" panose="020B0609020204030204" pitchFamily="49" charset="0"/>
                <a:ea typeface="微软雅黑" panose="020B0503020204020204" pitchFamily="34" charset="-122"/>
                <a:cs typeface="Consolas" panose="020B0609020204030204" pitchFamily="49" charset="0"/>
                <a:sym typeface="+mn-ea"/>
              </a:rPr>
              <a:t>ListInsert</a:t>
            </a:r>
            <a:r>
              <a:rPr kumimoji="1" lang="en-US" altLang="zh-CN">
                <a:solidFill>
                  <a:srgbClr val="FF3300"/>
                </a:solidFill>
                <a:latin typeface="Consolas" panose="020B0609020204030204" pitchFamily="49" charset="0"/>
                <a:ea typeface="微软雅黑" panose="020B0503020204020204" pitchFamily="34" charset="-122"/>
                <a:cs typeface="Consolas" panose="020B0609020204030204" pitchFamily="49" charset="0"/>
                <a:sym typeface="+mn-ea"/>
              </a:rPr>
              <a:t>(&amp;L</a:t>
            </a:r>
            <a:r>
              <a:rPr kumimoji="1" lang="zh-CN" altLang="en-US">
                <a:solidFill>
                  <a:srgbClr val="FF3300"/>
                </a:solidFill>
                <a:latin typeface="Consolas" panose="020B0609020204030204" pitchFamily="49" charset="0"/>
                <a:ea typeface="微软雅黑" panose="020B0503020204020204" pitchFamily="34" charset="-122"/>
                <a:cs typeface="Consolas" panose="020B0609020204030204" pitchFamily="49" charset="0"/>
                <a:sym typeface="+mn-ea"/>
              </a:rPr>
              <a:t>，</a:t>
            </a:r>
            <a:r>
              <a:rPr kumimoji="1" lang="en-US" altLang="zh-CN">
                <a:solidFill>
                  <a:srgbClr val="FF3300"/>
                </a:solidFill>
                <a:latin typeface="Consolas" panose="020B0609020204030204" pitchFamily="49" charset="0"/>
                <a:ea typeface="微软雅黑" panose="020B0503020204020204" pitchFamily="34" charset="-122"/>
                <a:cs typeface="Consolas" panose="020B0609020204030204" pitchFamily="49" charset="0"/>
                <a:sym typeface="+mn-ea"/>
              </a:rPr>
              <a:t>i</a:t>
            </a:r>
            <a:r>
              <a:rPr kumimoji="1" lang="zh-CN" altLang="en-US">
                <a:solidFill>
                  <a:srgbClr val="FF3300"/>
                </a:solidFill>
                <a:latin typeface="Consolas" panose="020B0609020204030204" pitchFamily="49" charset="0"/>
                <a:ea typeface="微软雅黑" panose="020B0503020204020204" pitchFamily="34" charset="-122"/>
                <a:cs typeface="Consolas" panose="020B0609020204030204" pitchFamily="49" charset="0"/>
                <a:sym typeface="+mn-ea"/>
              </a:rPr>
              <a:t>，</a:t>
            </a:r>
            <a:r>
              <a:rPr kumimoji="1" lang="en-US" altLang="zh-CN">
                <a:solidFill>
                  <a:srgbClr val="FF3300"/>
                </a:solidFill>
                <a:latin typeface="Consolas" panose="020B0609020204030204" pitchFamily="49" charset="0"/>
                <a:ea typeface="微软雅黑" panose="020B0503020204020204" pitchFamily="34" charset="-122"/>
                <a:cs typeface="Consolas" panose="020B0609020204030204" pitchFamily="49" charset="0"/>
                <a:sym typeface="+mn-ea"/>
              </a:rPr>
              <a:t>e</a:t>
            </a:r>
            <a:r>
              <a:rPr kumimoji="1" lang="en-US" altLang="zh-CN" dirty="0">
                <a:solidFill>
                  <a:srgbClr val="FF3300"/>
                </a:solidFill>
                <a:latin typeface="Consolas" panose="020B0609020204030204" pitchFamily="49" charset="0"/>
                <a:ea typeface="微软雅黑" panose="020B0503020204020204" pitchFamily="34" charset="-122"/>
                <a:cs typeface="Consolas" panose="020B0609020204030204" pitchFamily="49" charset="0"/>
                <a:sym typeface="+mn-ea"/>
              </a:rPr>
              <a:t>)</a:t>
            </a:r>
            <a:endParaRPr lang="zh-CN"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43" name="Rectangle 7"/>
          <p:cNvSpPr>
            <a:spLocks noChangeArrowheads="1"/>
          </p:cNvSpPr>
          <p:nvPr/>
        </p:nvSpPr>
        <p:spPr bwMode="auto">
          <a:xfrm>
            <a:off x="2698750" y="1747838"/>
            <a:ext cx="539750" cy="431800"/>
          </a:xfrm>
          <a:prstGeom prst="rect">
            <a:avLst/>
          </a:prstGeom>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2000" i="1" dirty="0">
                <a:solidFill>
                  <a:srgbClr val="3333FF"/>
                </a:solidFill>
                <a:latin typeface="Consolas" panose="020B0609020204030204" pitchFamily="49" charset="0"/>
                <a:cs typeface="Consolas" panose="020B0609020204030204" pitchFamily="49" charset="0"/>
              </a:rPr>
              <a:t>a</a:t>
            </a:r>
            <a:endParaRPr lang="en-US" altLang="zh-CN" sz="2000" baseline="-25000" dirty="0">
              <a:solidFill>
                <a:srgbClr val="3333FF"/>
              </a:solidFill>
              <a:latin typeface="Consolas" panose="020B0609020204030204" pitchFamily="49" charset="0"/>
              <a:cs typeface="Consolas" panose="020B0609020204030204" pitchFamily="49" charset="0"/>
            </a:endParaRPr>
          </a:p>
        </p:txBody>
      </p:sp>
      <p:sp>
        <p:nvSpPr>
          <p:cNvPr id="270344" name="Rectangle 8"/>
          <p:cNvSpPr>
            <a:spLocks noChangeArrowheads="1"/>
          </p:cNvSpPr>
          <p:nvPr/>
        </p:nvSpPr>
        <p:spPr bwMode="auto">
          <a:xfrm>
            <a:off x="3240088" y="1747838"/>
            <a:ext cx="539750" cy="431800"/>
          </a:xfrm>
          <a:prstGeom prst="rect">
            <a:avLst/>
          </a:prstGeom>
        </p:spPr>
        <p:style>
          <a:lnRef idx="1">
            <a:schemeClr val="accent2"/>
          </a:lnRef>
          <a:fillRef idx="2">
            <a:schemeClr val="accent2"/>
          </a:fillRef>
          <a:effectRef idx="1">
            <a:schemeClr val="accent2"/>
          </a:effectRef>
          <a:fontRef idx="minor">
            <a:schemeClr val="dk1"/>
          </a:fontRef>
        </p:style>
        <p:txBody>
          <a:bodyPr wrap="none" anchor="ctr"/>
          <a:lstStyle/>
          <a:p>
            <a:endParaRPr lang="zh-CN" altLang="zh-CN" baseline="-25000">
              <a:solidFill>
                <a:srgbClr val="3333FF"/>
              </a:solidFill>
              <a:latin typeface="Consolas" panose="020B0609020204030204" pitchFamily="49" charset="0"/>
              <a:cs typeface="Consolas" panose="020B0609020204030204" pitchFamily="49" charset="0"/>
            </a:endParaRPr>
          </a:p>
        </p:txBody>
      </p:sp>
      <p:sp>
        <p:nvSpPr>
          <p:cNvPr id="270345" name="Rectangle 9"/>
          <p:cNvSpPr>
            <a:spLocks noChangeArrowheads="1"/>
          </p:cNvSpPr>
          <p:nvPr/>
        </p:nvSpPr>
        <p:spPr bwMode="auto">
          <a:xfrm>
            <a:off x="4679950" y="1747838"/>
            <a:ext cx="539750" cy="431800"/>
          </a:xfrm>
          <a:prstGeom prst="rect">
            <a:avLst/>
          </a:prstGeom>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2000" i="1" dirty="0">
                <a:solidFill>
                  <a:srgbClr val="3333FF"/>
                </a:solidFill>
                <a:latin typeface="Consolas" panose="020B0609020204030204" pitchFamily="49" charset="0"/>
                <a:cs typeface="Consolas" panose="020B0609020204030204" pitchFamily="49" charset="0"/>
              </a:rPr>
              <a:t>b</a:t>
            </a:r>
            <a:endParaRPr lang="en-US" altLang="zh-CN" sz="2000" baseline="-25000" dirty="0">
              <a:solidFill>
                <a:srgbClr val="3333FF"/>
              </a:solidFill>
              <a:latin typeface="Consolas" panose="020B0609020204030204" pitchFamily="49" charset="0"/>
              <a:cs typeface="Consolas" panose="020B0609020204030204" pitchFamily="49" charset="0"/>
            </a:endParaRPr>
          </a:p>
        </p:txBody>
      </p:sp>
      <p:sp>
        <p:nvSpPr>
          <p:cNvPr id="270346" name="Rectangle 10"/>
          <p:cNvSpPr>
            <a:spLocks noChangeArrowheads="1"/>
          </p:cNvSpPr>
          <p:nvPr/>
        </p:nvSpPr>
        <p:spPr bwMode="auto">
          <a:xfrm>
            <a:off x="5221288" y="1747838"/>
            <a:ext cx="539750" cy="431800"/>
          </a:xfrm>
          <a:prstGeom prst="rect">
            <a:avLst/>
          </a:prstGeom>
        </p:spPr>
        <p:style>
          <a:lnRef idx="1">
            <a:schemeClr val="accent2"/>
          </a:lnRef>
          <a:fillRef idx="2">
            <a:schemeClr val="accent2"/>
          </a:fillRef>
          <a:effectRef idx="1">
            <a:schemeClr val="accent2"/>
          </a:effectRef>
          <a:fontRef idx="minor">
            <a:schemeClr val="dk1"/>
          </a:fontRef>
        </p:style>
        <p:txBody>
          <a:bodyPr wrap="none" anchor="ctr"/>
          <a:lstStyle/>
          <a:p>
            <a:endParaRPr lang="zh-CN" altLang="zh-CN" baseline="-25000">
              <a:solidFill>
                <a:srgbClr val="3333FF"/>
              </a:solidFill>
              <a:latin typeface="Consolas" panose="020B0609020204030204" pitchFamily="49" charset="0"/>
              <a:cs typeface="Consolas" panose="020B0609020204030204" pitchFamily="49" charset="0"/>
            </a:endParaRPr>
          </a:p>
        </p:txBody>
      </p:sp>
      <p:sp>
        <p:nvSpPr>
          <p:cNvPr id="270347" name="Rectangle 11"/>
          <p:cNvSpPr>
            <a:spLocks noChangeArrowheads="1"/>
          </p:cNvSpPr>
          <p:nvPr/>
        </p:nvSpPr>
        <p:spPr bwMode="auto">
          <a:xfrm>
            <a:off x="3779838" y="3357563"/>
            <a:ext cx="539750" cy="431800"/>
          </a:xfrm>
          <a:prstGeom prst="rect">
            <a:avLst/>
          </a:prstGeom>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2000" i="1" dirty="0">
                <a:solidFill>
                  <a:srgbClr val="3333FF"/>
                </a:solidFill>
                <a:latin typeface="Consolas" panose="020B0609020204030204" pitchFamily="49" charset="0"/>
                <a:cs typeface="Consolas" panose="020B0609020204030204" pitchFamily="49" charset="0"/>
              </a:rPr>
              <a:t>x</a:t>
            </a:r>
            <a:endParaRPr lang="en-US" altLang="zh-CN" sz="2000" i="1" baseline="-25000" dirty="0">
              <a:solidFill>
                <a:srgbClr val="3333FF"/>
              </a:solidFill>
              <a:latin typeface="Consolas" panose="020B0609020204030204" pitchFamily="49" charset="0"/>
              <a:cs typeface="Consolas" panose="020B0609020204030204" pitchFamily="49" charset="0"/>
            </a:endParaRPr>
          </a:p>
        </p:txBody>
      </p:sp>
      <p:sp>
        <p:nvSpPr>
          <p:cNvPr id="270348" name="Rectangle 12"/>
          <p:cNvSpPr>
            <a:spLocks noChangeArrowheads="1"/>
          </p:cNvSpPr>
          <p:nvPr/>
        </p:nvSpPr>
        <p:spPr bwMode="auto">
          <a:xfrm>
            <a:off x="4321175" y="3357563"/>
            <a:ext cx="539750" cy="431800"/>
          </a:xfrm>
          <a:prstGeom prst="rect">
            <a:avLst/>
          </a:prstGeom>
        </p:spPr>
        <p:style>
          <a:lnRef idx="1">
            <a:schemeClr val="accent2"/>
          </a:lnRef>
          <a:fillRef idx="2">
            <a:schemeClr val="accent2"/>
          </a:fillRef>
          <a:effectRef idx="1">
            <a:schemeClr val="accent2"/>
          </a:effectRef>
          <a:fontRef idx="minor">
            <a:schemeClr val="dk1"/>
          </a:fontRef>
        </p:style>
        <p:txBody>
          <a:bodyPr wrap="none" anchor="ctr"/>
          <a:lstStyle/>
          <a:p>
            <a:endParaRPr lang="zh-CN" altLang="zh-CN">
              <a:latin typeface="Consolas" panose="020B0609020204030204" pitchFamily="49" charset="0"/>
              <a:cs typeface="Consolas" panose="020B0609020204030204" pitchFamily="49" charset="0"/>
            </a:endParaRPr>
          </a:p>
        </p:txBody>
      </p:sp>
      <p:sp>
        <p:nvSpPr>
          <p:cNvPr id="270349" name="Text Box 13"/>
          <p:cNvSpPr txBox="1">
            <a:spLocks noChangeArrowheads="1"/>
          </p:cNvSpPr>
          <p:nvPr/>
        </p:nvSpPr>
        <p:spPr bwMode="auto">
          <a:xfrm>
            <a:off x="6227763" y="1709738"/>
            <a:ext cx="576262" cy="457200"/>
          </a:xfrm>
          <a:prstGeom prst="rect">
            <a:avLst/>
          </a:prstGeom>
          <a:noFill/>
          <a:ln w="38100" algn="ctr">
            <a:noFill/>
            <a:miter lim="800000"/>
          </a:ln>
          <a:effectLst/>
        </p:spPr>
        <p:txBody>
          <a:bodyPr>
            <a:spAutoFit/>
          </a:bodyPr>
          <a:lstStyle/>
          <a:p>
            <a:pPr>
              <a:spcBef>
                <a:spcPct val="50000"/>
              </a:spcBef>
            </a:pPr>
            <a:r>
              <a:rPr kumimoji="1" lang="en-US" altLang="zh-CN">
                <a:solidFill>
                  <a:srgbClr val="3333FF"/>
                </a:solidFill>
                <a:latin typeface="Consolas" panose="020B0609020204030204" pitchFamily="49" charset="0"/>
                <a:ea typeface="宋体" panose="02010600030101010101" pitchFamily="2" charset="-122"/>
                <a:cs typeface="Consolas" panose="020B0609020204030204" pitchFamily="49" charset="0"/>
              </a:rPr>
              <a:t>…</a:t>
            </a:r>
            <a:endParaRPr kumimoji="1" lang="en-US" altLang="zh-CN">
              <a:solidFill>
                <a:srgbClr val="3333FF"/>
              </a:solidFill>
              <a:latin typeface="Consolas" panose="020B0609020204030204" pitchFamily="49" charset="0"/>
              <a:ea typeface="宋体" panose="02010600030101010101" pitchFamily="2" charset="-122"/>
              <a:cs typeface="Consolas" panose="020B0609020204030204" pitchFamily="49" charset="0"/>
            </a:endParaRPr>
          </a:p>
        </p:txBody>
      </p:sp>
      <p:sp>
        <p:nvSpPr>
          <p:cNvPr id="270350" name="Arc 14"/>
          <p:cNvSpPr/>
          <p:nvPr/>
        </p:nvSpPr>
        <p:spPr bwMode="auto">
          <a:xfrm>
            <a:off x="2627313" y="1389063"/>
            <a:ext cx="360362" cy="35877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chemeClr val="tx1"/>
            </a:solidFill>
            <a:miter lim="800000"/>
            <a:tailEnd type="stealth" w="lg" len="lg"/>
          </a:ln>
          <a:effectLst/>
        </p:spPr>
        <p:txBody>
          <a:bodyPr wrap="none" anchor="ctr"/>
          <a:lstStyle/>
          <a:p>
            <a:endParaRPr lang="zh-CN" altLang="en-US">
              <a:latin typeface="Consolas" panose="020B0609020204030204" pitchFamily="49" charset="0"/>
              <a:cs typeface="Consolas" panose="020B0609020204030204" pitchFamily="49" charset="0"/>
            </a:endParaRPr>
          </a:p>
        </p:txBody>
      </p:sp>
      <p:sp>
        <p:nvSpPr>
          <p:cNvPr id="270351" name="Text Box 15"/>
          <p:cNvSpPr txBox="1">
            <a:spLocks noChangeArrowheads="1"/>
          </p:cNvSpPr>
          <p:nvPr/>
        </p:nvSpPr>
        <p:spPr bwMode="auto">
          <a:xfrm>
            <a:off x="2285984" y="1028700"/>
            <a:ext cx="431800" cy="457200"/>
          </a:xfrm>
          <a:prstGeom prst="rect">
            <a:avLst/>
          </a:prstGeom>
          <a:noFill/>
          <a:ln w="9525">
            <a:noFill/>
            <a:miter lim="800000"/>
          </a:ln>
          <a:effectLst/>
        </p:spPr>
        <p:txBody>
          <a:bodyPr>
            <a:spAutoFit/>
          </a:bodyPr>
          <a:lstStyle/>
          <a:p>
            <a:pPr algn="l">
              <a:spcBef>
                <a:spcPct val="50000"/>
              </a:spcBef>
            </a:pPr>
            <a:r>
              <a:rPr lang="en-US" altLang="zh-CN" dirty="0">
                <a:latin typeface="Consolas" panose="020B0609020204030204" pitchFamily="49" charset="0"/>
                <a:cs typeface="Consolas" panose="020B0609020204030204" pitchFamily="49" charset="0"/>
              </a:rPr>
              <a:t>p</a:t>
            </a:r>
            <a:endParaRPr lang="en-US" altLang="zh-CN" dirty="0">
              <a:latin typeface="Consolas" panose="020B0609020204030204" pitchFamily="49" charset="0"/>
              <a:cs typeface="Consolas" panose="020B0609020204030204" pitchFamily="49" charset="0"/>
            </a:endParaRPr>
          </a:p>
        </p:txBody>
      </p:sp>
      <p:sp>
        <p:nvSpPr>
          <p:cNvPr id="270353" name="Freeform 17"/>
          <p:cNvSpPr/>
          <p:nvPr/>
        </p:nvSpPr>
        <p:spPr bwMode="auto">
          <a:xfrm>
            <a:off x="3571875" y="1962150"/>
            <a:ext cx="1123950" cy="9525"/>
          </a:xfrm>
          <a:custGeom>
            <a:avLst/>
            <a:gdLst/>
            <a:ahLst/>
            <a:cxnLst>
              <a:cxn ang="0">
                <a:pos x="0" y="6"/>
              </a:cxn>
              <a:cxn ang="0">
                <a:pos x="708" y="0"/>
              </a:cxn>
            </a:cxnLst>
            <a:rect l="0" t="0" r="r" b="b"/>
            <a:pathLst>
              <a:path w="708" h="6">
                <a:moveTo>
                  <a:pt x="0" y="6"/>
                </a:moveTo>
                <a:lnTo>
                  <a:pt x="708" y="0"/>
                </a:lnTo>
              </a:path>
            </a:pathLst>
          </a:custGeom>
          <a:noFill/>
          <a:ln w="38100">
            <a:solidFill>
              <a:schemeClr val="tx1"/>
            </a:solidFill>
            <a:miter lim="800000"/>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270354" name="Line 18"/>
          <p:cNvSpPr>
            <a:spLocks noChangeShapeType="1"/>
          </p:cNvSpPr>
          <p:nvPr/>
        </p:nvSpPr>
        <p:spPr bwMode="auto">
          <a:xfrm>
            <a:off x="5546725" y="1963738"/>
            <a:ext cx="576263" cy="0"/>
          </a:xfrm>
          <a:prstGeom prst="line">
            <a:avLst/>
          </a:prstGeom>
          <a:noFill/>
          <a:ln w="38100">
            <a:solidFill>
              <a:schemeClr val="tx1"/>
            </a:solidFill>
            <a:miter lim="800000"/>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270356" name="Text Box 20"/>
          <p:cNvSpPr txBox="1">
            <a:spLocks noChangeArrowheads="1"/>
          </p:cNvSpPr>
          <p:nvPr/>
        </p:nvSpPr>
        <p:spPr bwMode="auto">
          <a:xfrm>
            <a:off x="1403350" y="1747838"/>
            <a:ext cx="576263" cy="457200"/>
          </a:xfrm>
          <a:prstGeom prst="rect">
            <a:avLst/>
          </a:prstGeom>
          <a:noFill/>
          <a:ln w="38100" algn="ctr">
            <a:noFill/>
            <a:miter lim="800000"/>
          </a:ln>
          <a:effectLst/>
        </p:spPr>
        <p:txBody>
          <a:bodyPr>
            <a:spAutoFit/>
          </a:bodyPr>
          <a:lstStyle/>
          <a:p>
            <a:pPr>
              <a:spcBef>
                <a:spcPct val="50000"/>
              </a:spcBef>
            </a:pPr>
            <a:r>
              <a:rPr kumimoji="1" lang="en-US" altLang="zh-CN">
                <a:solidFill>
                  <a:srgbClr val="3333FF"/>
                </a:solidFill>
                <a:latin typeface="Consolas" panose="020B0609020204030204" pitchFamily="49" charset="0"/>
                <a:ea typeface="宋体" panose="02010600030101010101" pitchFamily="2" charset="-122"/>
                <a:cs typeface="Consolas" panose="020B0609020204030204" pitchFamily="49" charset="0"/>
              </a:rPr>
              <a:t>…</a:t>
            </a:r>
            <a:endParaRPr kumimoji="1" lang="en-US" altLang="zh-CN">
              <a:solidFill>
                <a:srgbClr val="3333FF"/>
              </a:solidFill>
              <a:latin typeface="Consolas" panose="020B0609020204030204" pitchFamily="49" charset="0"/>
              <a:ea typeface="宋体" panose="02010600030101010101" pitchFamily="2" charset="-122"/>
              <a:cs typeface="Consolas" panose="020B0609020204030204" pitchFamily="49" charset="0"/>
            </a:endParaRPr>
          </a:p>
        </p:txBody>
      </p:sp>
      <p:sp>
        <p:nvSpPr>
          <p:cNvPr id="270357" name="Line 21"/>
          <p:cNvSpPr>
            <a:spLocks noChangeShapeType="1"/>
          </p:cNvSpPr>
          <p:nvPr/>
        </p:nvSpPr>
        <p:spPr bwMode="auto">
          <a:xfrm>
            <a:off x="2124075" y="1963738"/>
            <a:ext cx="576263" cy="0"/>
          </a:xfrm>
          <a:prstGeom prst="line">
            <a:avLst/>
          </a:prstGeom>
          <a:noFill/>
          <a:ln w="38100">
            <a:solidFill>
              <a:schemeClr val="tx1"/>
            </a:solidFill>
            <a:miter lim="800000"/>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270360" name="Text Box 24"/>
          <p:cNvSpPr txBox="1">
            <a:spLocks noChangeArrowheads="1"/>
          </p:cNvSpPr>
          <p:nvPr/>
        </p:nvSpPr>
        <p:spPr bwMode="auto">
          <a:xfrm>
            <a:off x="3089275" y="3309938"/>
            <a:ext cx="431800" cy="457200"/>
          </a:xfrm>
          <a:prstGeom prst="rect">
            <a:avLst/>
          </a:prstGeom>
          <a:noFill/>
          <a:ln w="9525">
            <a:noFill/>
            <a:miter lim="800000"/>
          </a:ln>
          <a:effectLst/>
        </p:spPr>
        <p:txBody>
          <a:bodyPr>
            <a:spAutoFit/>
          </a:bodyPr>
          <a:lstStyle/>
          <a:p>
            <a:pPr algn="l">
              <a:spcBef>
                <a:spcPct val="50000"/>
              </a:spcBef>
            </a:pPr>
            <a:r>
              <a:rPr lang="en-US" altLang="zh-CN">
                <a:latin typeface="Consolas" panose="020B0609020204030204" pitchFamily="49" charset="0"/>
                <a:cs typeface="Consolas" panose="020B0609020204030204" pitchFamily="49" charset="0"/>
              </a:rPr>
              <a:t>s</a:t>
            </a:r>
            <a:endParaRPr lang="en-US" altLang="zh-CN">
              <a:latin typeface="Consolas" panose="020B0609020204030204" pitchFamily="49" charset="0"/>
              <a:cs typeface="Consolas" panose="020B0609020204030204" pitchFamily="49" charset="0"/>
            </a:endParaRPr>
          </a:p>
        </p:txBody>
      </p:sp>
      <p:sp>
        <p:nvSpPr>
          <p:cNvPr id="270362" name="Line 26"/>
          <p:cNvSpPr>
            <a:spLocks noChangeShapeType="1"/>
          </p:cNvSpPr>
          <p:nvPr/>
        </p:nvSpPr>
        <p:spPr bwMode="auto">
          <a:xfrm>
            <a:off x="3394075" y="3568700"/>
            <a:ext cx="360363" cy="0"/>
          </a:xfrm>
          <a:prstGeom prst="line">
            <a:avLst/>
          </a:prstGeom>
          <a:noFill/>
          <a:ln w="38100">
            <a:solidFill>
              <a:schemeClr val="tx1"/>
            </a:solidFill>
            <a:miter lim="800000"/>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grpSp>
        <p:nvGrpSpPr>
          <p:cNvPr id="270372" name="Group 36"/>
          <p:cNvGrpSpPr/>
          <p:nvPr/>
        </p:nvGrpSpPr>
        <p:grpSpPr bwMode="auto">
          <a:xfrm>
            <a:off x="4643438" y="2184400"/>
            <a:ext cx="3101975" cy="1389063"/>
            <a:chOff x="2925" y="1376"/>
            <a:chExt cx="1954" cy="875"/>
          </a:xfrm>
        </p:grpSpPr>
        <p:sp>
          <p:nvSpPr>
            <p:cNvPr id="270361" name="Freeform 25"/>
            <p:cNvSpPr/>
            <p:nvPr/>
          </p:nvSpPr>
          <p:spPr bwMode="auto">
            <a:xfrm>
              <a:off x="2925" y="1376"/>
              <a:ext cx="299" cy="875"/>
            </a:xfrm>
            <a:custGeom>
              <a:avLst/>
              <a:gdLst/>
              <a:ahLst/>
              <a:cxnLst>
                <a:cxn ang="0">
                  <a:pos x="0" y="875"/>
                </a:cxn>
                <a:cxn ang="0">
                  <a:pos x="299" y="0"/>
                </a:cxn>
              </a:cxnLst>
              <a:rect l="0" t="0" r="r" b="b"/>
              <a:pathLst>
                <a:path w="299" h="875">
                  <a:moveTo>
                    <a:pt x="0" y="875"/>
                  </a:moveTo>
                  <a:lnTo>
                    <a:pt x="299" y="0"/>
                  </a:lnTo>
                </a:path>
              </a:pathLst>
            </a:custGeom>
            <a:noFill/>
            <a:ln w="38100" cap="flat" cmpd="sng">
              <a:solidFill>
                <a:srgbClr val="FF00FF"/>
              </a:solidFill>
              <a:prstDash val="solid"/>
              <a:miter lim="800000"/>
              <a:headEnd type="none" w="med" len="med"/>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270365" name="Text Box 29"/>
            <p:cNvSpPr txBox="1">
              <a:spLocks noChangeArrowheads="1"/>
            </p:cNvSpPr>
            <p:nvPr/>
          </p:nvSpPr>
          <p:spPr bwMode="auto">
            <a:xfrm>
              <a:off x="3107" y="1621"/>
              <a:ext cx="1772" cy="250"/>
            </a:xfrm>
            <a:prstGeom prst="rect">
              <a:avLst/>
            </a:prstGeom>
            <a:noFill/>
            <a:ln w="9525">
              <a:noFill/>
              <a:miter lim="800000"/>
            </a:ln>
            <a:effectLst/>
          </p:spPr>
          <p:txBody>
            <a:bodyPr>
              <a:spAutoFit/>
            </a:bodyPr>
            <a:lstStyle/>
            <a:p>
              <a:pPr algn="l">
                <a:spcBef>
                  <a:spcPct val="50000"/>
                </a:spcBef>
              </a:pPr>
              <a:r>
                <a:rPr lang="en-US" altLang="zh-CN" sz="2000" dirty="0">
                  <a:latin typeface="Consolas" panose="020B0609020204030204" pitchFamily="49" charset="0"/>
                  <a:cs typeface="Consolas" panose="020B0609020204030204" pitchFamily="49" charset="0"/>
                  <a:sym typeface="Wingdings 2" panose="05020102010507070707" pitchFamily="18" charset="2"/>
                </a:rPr>
                <a:t></a:t>
              </a:r>
              <a:r>
                <a:rPr lang="en-US" altLang="zh-CN" sz="2000" dirty="0">
                  <a:latin typeface="Consolas" panose="020B0609020204030204" pitchFamily="49" charset="0"/>
                  <a:cs typeface="Consolas" panose="020B0609020204030204" pitchFamily="49" charset="0"/>
                </a:rPr>
                <a:t>s</a:t>
              </a:r>
              <a:r>
                <a:rPr lang="en-US" altLang="zh-CN" sz="2000" dirty="0">
                  <a:latin typeface="Consolas" panose="020B0609020204030204" pitchFamily="49" charset="0"/>
                  <a:ea typeface="+mn-ea"/>
                  <a:cs typeface="Consolas" panose="020B0609020204030204" pitchFamily="49" charset="0"/>
                </a:rPr>
                <a:t>-</a:t>
              </a:r>
              <a:r>
                <a:rPr lang="en-US" altLang="zh-CN" sz="2000" dirty="0">
                  <a:latin typeface="Consolas" panose="020B0609020204030204" pitchFamily="49" charset="0"/>
                  <a:cs typeface="Consolas" panose="020B0609020204030204" pitchFamily="49" charset="0"/>
                </a:rPr>
                <a:t>&gt;next=p</a:t>
              </a:r>
              <a:r>
                <a:rPr lang="en-US" altLang="zh-CN" sz="2000" dirty="0">
                  <a:latin typeface="Consolas" panose="020B0609020204030204" pitchFamily="49" charset="0"/>
                  <a:ea typeface="宋体" panose="02010600030101010101" pitchFamily="2" charset="-122"/>
                  <a:cs typeface="Consolas" panose="020B0609020204030204" pitchFamily="49" charset="0"/>
                </a:rPr>
                <a:t>-</a:t>
              </a:r>
              <a:r>
                <a:rPr lang="en-US" altLang="zh-CN" sz="2000" dirty="0">
                  <a:latin typeface="Consolas" panose="020B0609020204030204" pitchFamily="49" charset="0"/>
                  <a:cs typeface="Consolas" panose="020B0609020204030204" pitchFamily="49" charset="0"/>
                </a:rPr>
                <a:t>&gt;next</a:t>
              </a:r>
              <a:endParaRPr lang="en-US" altLang="zh-CN" sz="2000" dirty="0">
                <a:latin typeface="Consolas" panose="020B0609020204030204" pitchFamily="49" charset="0"/>
                <a:cs typeface="Consolas" panose="020B0609020204030204" pitchFamily="49" charset="0"/>
              </a:endParaRPr>
            </a:p>
          </p:txBody>
        </p:sp>
      </p:grpSp>
      <p:grpSp>
        <p:nvGrpSpPr>
          <p:cNvPr id="270373" name="Group 37"/>
          <p:cNvGrpSpPr/>
          <p:nvPr/>
        </p:nvGrpSpPr>
        <p:grpSpPr bwMode="auto">
          <a:xfrm>
            <a:off x="1979613" y="1971675"/>
            <a:ext cx="2016125" cy="1384300"/>
            <a:chOff x="1247" y="1242"/>
            <a:chExt cx="1270" cy="872"/>
          </a:xfrm>
        </p:grpSpPr>
        <p:sp>
          <p:nvSpPr>
            <p:cNvPr id="270363" name="Freeform 27"/>
            <p:cNvSpPr/>
            <p:nvPr/>
          </p:nvSpPr>
          <p:spPr bwMode="auto">
            <a:xfrm>
              <a:off x="2184" y="1242"/>
              <a:ext cx="333" cy="872"/>
            </a:xfrm>
            <a:custGeom>
              <a:avLst/>
              <a:gdLst/>
              <a:ahLst/>
              <a:cxnLst>
                <a:cxn ang="0">
                  <a:pos x="0" y="0"/>
                </a:cxn>
                <a:cxn ang="0">
                  <a:pos x="333" y="872"/>
                </a:cxn>
              </a:cxnLst>
              <a:rect l="0" t="0" r="r" b="b"/>
              <a:pathLst>
                <a:path w="333" h="872">
                  <a:moveTo>
                    <a:pt x="0" y="0"/>
                  </a:moveTo>
                  <a:lnTo>
                    <a:pt x="333" y="872"/>
                  </a:lnTo>
                </a:path>
              </a:pathLst>
            </a:custGeom>
            <a:noFill/>
            <a:ln w="38100">
              <a:solidFill>
                <a:srgbClr val="FF00FF"/>
              </a:solidFill>
              <a:miter lim="800000"/>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270366" name="Text Box 30"/>
            <p:cNvSpPr txBox="1">
              <a:spLocks noChangeArrowheads="1"/>
            </p:cNvSpPr>
            <p:nvPr/>
          </p:nvSpPr>
          <p:spPr bwMode="auto">
            <a:xfrm>
              <a:off x="1247" y="1616"/>
              <a:ext cx="1190" cy="250"/>
            </a:xfrm>
            <a:prstGeom prst="rect">
              <a:avLst/>
            </a:prstGeom>
            <a:noFill/>
            <a:ln w="9525">
              <a:noFill/>
              <a:miter lim="800000"/>
            </a:ln>
            <a:effectLst/>
          </p:spPr>
          <p:txBody>
            <a:bodyPr>
              <a:spAutoFit/>
            </a:bodyPr>
            <a:lstStyle/>
            <a:p>
              <a:pPr algn="l">
                <a:spcBef>
                  <a:spcPct val="50000"/>
                </a:spcBef>
              </a:pPr>
              <a:r>
                <a:rPr lang="en-US" altLang="zh-CN" sz="2000" dirty="0">
                  <a:latin typeface="Consolas" panose="020B0609020204030204" pitchFamily="49" charset="0"/>
                  <a:cs typeface="Consolas" panose="020B0609020204030204" pitchFamily="49" charset="0"/>
                  <a:sym typeface="Wingdings 2" panose="05020102010507070707" pitchFamily="18" charset="2"/>
                </a:rPr>
                <a:t></a:t>
              </a:r>
              <a:r>
                <a:rPr lang="en-US" altLang="zh-CN" sz="2000" dirty="0">
                  <a:latin typeface="Consolas" panose="020B0609020204030204" pitchFamily="49" charset="0"/>
                  <a:cs typeface="Consolas" panose="020B0609020204030204" pitchFamily="49" charset="0"/>
                </a:rPr>
                <a:t>p</a:t>
              </a:r>
              <a:r>
                <a:rPr lang="en-US" altLang="zh-CN" sz="2000" dirty="0">
                  <a:latin typeface="Consolas" panose="020B0609020204030204" pitchFamily="49" charset="0"/>
                  <a:ea typeface="+mj-ea"/>
                  <a:cs typeface="Consolas" panose="020B0609020204030204" pitchFamily="49" charset="0"/>
                </a:rPr>
                <a:t>-</a:t>
              </a:r>
              <a:r>
                <a:rPr lang="en-US" altLang="zh-CN" sz="2000" dirty="0">
                  <a:latin typeface="Consolas" panose="020B0609020204030204" pitchFamily="49" charset="0"/>
                  <a:cs typeface="Consolas" panose="020B0609020204030204" pitchFamily="49" charset="0"/>
                </a:rPr>
                <a:t>&gt;next=s</a:t>
              </a:r>
              <a:endParaRPr lang="en-US" altLang="zh-CN" sz="2000" dirty="0">
                <a:latin typeface="Consolas" panose="020B0609020204030204" pitchFamily="49" charset="0"/>
                <a:cs typeface="Consolas" panose="020B0609020204030204" pitchFamily="49" charset="0"/>
              </a:endParaRPr>
            </a:p>
          </p:txBody>
        </p:sp>
      </p:grpSp>
      <p:sp>
        <p:nvSpPr>
          <p:cNvPr id="270369" name="Text Box 33"/>
          <p:cNvSpPr txBox="1">
            <a:spLocks noChangeArrowheads="1"/>
          </p:cNvSpPr>
          <p:nvPr/>
        </p:nvSpPr>
        <p:spPr bwMode="auto">
          <a:xfrm>
            <a:off x="2555875" y="4292600"/>
            <a:ext cx="3887788" cy="1360488"/>
          </a:xfrm>
          <a:prstGeom prst="rect">
            <a:avLst/>
          </a:prstGeom>
          <a:noFill/>
          <a:ln w="9525">
            <a:noFill/>
            <a:miter lim="800000"/>
          </a:ln>
          <a:effectLst/>
        </p:spPr>
        <p:txBody>
          <a:bodyPr>
            <a:spAutoFit/>
          </a:bodyPr>
          <a:lstStyle/>
          <a:p>
            <a:pPr algn="l">
              <a:lnSpc>
                <a:spcPct val="130000"/>
              </a:lnSpc>
            </a:pPr>
            <a:r>
              <a:rPr lang="zh-CN" altLang="en-US" sz="2200" dirty="0">
                <a:latin typeface="Consolas" panose="020B0609020204030204" pitchFamily="49" charset="0"/>
                <a:ea typeface="楷体" panose="02010609060101010101" pitchFamily="49" charset="-122"/>
                <a:cs typeface="Consolas" panose="020B0609020204030204" pitchFamily="49" charset="0"/>
              </a:rPr>
              <a:t>插入操作语句描述如下：</a:t>
            </a:r>
            <a:endParaRPr lang="zh-CN" altLang="en-US" sz="2200" dirty="0">
              <a:latin typeface="Consolas" panose="020B0609020204030204" pitchFamily="49" charset="0"/>
              <a:ea typeface="楷体" panose="02010609060101010101" pitchFamily="49" charset="-122"/>
              <a:cs typeface="Consolas" panose="020B0609020204030204" pitchFamily="49" charset="0"/>
            </a:endParaRPr>
          </a:p>
          <a:p>
            <a:pPr algn="l">
              <a:lnSpc>
                <a:spcPct val="130000"/>
              </a:lnSpc>
            </a:pPr>
            <a:r>
              <a:rPr lang="zh-CN" altLang="en-US" sz="2000" dirty="0">
                <a:solidFill>
                  <a:srgbClr val="FF00FF"/>
                </a:solidFill>
                <a:latin typeface="Consolas" panose="020B0609020204030204" pitchFamily="49" charset="0"/>
                <a:ea typeface="楷体" panose="02010609060101010101" pitchFamily="49" charset="-122"/>
                <a:cs typeface="Consolas" panose="020B0609020204030204" pitchFamily="49" charset="0"/>
                <a:sym typeface="Wingdings 2" panose="05020102010507070707" pitchFamily="18" charset="2"/>
              </a:rPr>
              <a:t> </a:t>
            </a:r>
            <a:r>
              <a:rPr lang="en-US" altLang="zh-CN" sz="2000" dirty="0">
                <a:solidFill>
                  <a:srgbClr val="FF00FF"/>
                </a:solidFill>
                <a:latin typeface="Consolas" panose="020B0609020204030204" pitchFamily="49" charset="0"/>
                <a:ea typeface="楷体" panose="02010609060101010101" pitchFamily="49" charset="-122"/>
                <a:cs typeface="Consolas" panose="020B0609020204030204" pitchFamily="49" charset="0"/>
              </a:rPr>
              <a:t>s</a:t>
            </a:r>
            <a:r>
              <a:rPr lang="en-US" altLang="zh-CN" sz="2000" dirty="0">
                <a:solidFill>
                  <a:srgbClr val="FF00FF"/>
                </a:solidFill>
                <a:latin typeface="Consolas" panose="020B0609020204030204" pitchFamily="49" charset="0"/>
                <a:ea typeface="+mj-ea"/>
                <a:cs typeface="Consolas" panose="020B0609020204030204" pitchFamily="49" charset="0"/>
              </a:rPr>
              <a:t>-</a:t>
            </a:r>
            <a:r>
              <a:rPr lang="en-US" altLang="zh-CN" sz="2000">
                <a:solidFill>
                  <a:srgbClr val="FF00FF"/>
                </a:solidFill>
                <a:latin typeface="Consolas" panose="020B0609020204030204" pitchFamily="49" charset="0"/>
                <a:ea typeface="楷体" panose="02010609060101010101" pitchFamily="49" charset="-122"/>
                <a:cs typeface="Consolas" panose="020B0609020204030204" pitchFamily="49" charset="0"/>
              </a:rPr>
              <a:t>&gt;next = p</a:t>
            </a:r>
            <a:r>
              <a:rPr lang="en-US" altLang="zh-CN" sz="2000">
                <a:solidFill>
                  <a:srgbClr val="FF00FF"/>
                </a:solidFill>
                <a:latin typeface="Consolas" panose="020B0609020204030204" pitchFamily="49" charset="0"/>
                <a:ea typeface="+mj-ea"/>
                <a:cs typeface="Consolas" panose="020B0609020204030204" pitchFamily="49" charset="0"/>
              </a:rPr>
              <a:t>-</a:t>
            </a:r>
            <a:r>
              <a:rPr lang="en-US" altLang="zh-CN" sz="2000" dirty="0">
                <a:solidFill>
                  <a:srgbClr val="FF00FF"/>
                </a:solidFill>
                <a:latin typeface="Consolas" panose="020B0609020204030204" pitchFamily="49" charset="0"/>
                <a:ea typeface="楷体" panose="02010609060101010101" pitchFamily="49" charset="-122"/>
                <a:cs typeface="Consolas" panose="020B0609020204030204" pitchFamily="49" charset="0"/>
              </a:rPr>
              <a:t>&gt;next;</a:t>
            </a:r>
            <a:endParaRPr lang="en-US" altLang="zh-CN" sz="2000" dirty="0">
              <a:solidFill>
                <a:srgbClr val="FF00FF"/>
              </a:solidFill>
              <a:latin typeface="Consolas" panose="020B0609020204030204" pitchFamily="49" charset="0"/>
              <a:ea typeface="楷体" panose="02010609060101010101" pitchFamily="49" charset="-122"/>
              <a:cs typeface="Consolas" panose="020B0609020204030204" pitchFamily="49" charset="0"/>
            </a:endParaRPr>
          </a:p>
          <a:p>
            <a:pPr algn="l">
              <a:lnSpc>
                <a:spcPct val="130000"/>
              </a:lnSpc>
            </a:pPr>
            <a:r>
              <a:rPr lang="en-US" altLang="zh-CN" sz="2000" dirty="0">
                <a:solidFill>
                  <a:srgbClr val="FF00FF"/>
                </a:solidFill>
                <a:latin typeface="Consolas" panose="020B0609020204030204" pitchFamily="49" charset="0"/>
                <a:ea typeface="楷体" panose="02010609060101010101" pitchFamily="49" charset="-122"/>
                <a:cs typeface="Consolas" panose="020B0609020204030204" pitchFamily="49" charset="0"/>
                <a:sym typeface="Wingdings 2" panose="05020102010507070707" pitchFamily="18" charset="2"/>
              </a:rPr>
              <a:t> </a:t>
            </a:r>
            <a:r>
              <a:rPr lang="en-US" altLang="zh-CN" sz="2000" dirty="0">
                <a:solidFill>
                  <a:srgbClr val="FF00FF"/>
                </a:solidFill>
                <a:latin typeface="Consolas" panose="020B0609020204030204" pitchFamily="49" charset="0"/>
                <a:ea typeface="楷体" panose="02010609060101010101" pitchFamily="49" charset="-122"/>
                <a:cs typeface="Consolas" panose="020B0609020204030204" pitchFamily="49" charset="0"/>
              </a:rPr>
              <a:t>p</a:t>
            </a:r>
            <a:r>
              <a:rPr lang="en-US" altLang="zh-CN" sz="2000" dirty="0">
                <a:solidFill>
                  <a:srgbClr val="FF00FF"/>
                </a:solidFill>
                <a:latin typeface="Consolas" panose="020B0609020204030204" pitchFamily="49" charset="0"/>
                <a:ea typeface="+mn-ea"/>
                <a:cs typeface="Consolas" panose="020B0609020204030204" pitchFamily="49" charset="0"/>
              </a:rPr>
              <a:t>-</a:t>
            </a:r>
            <a:r>
              <a:rPr lang="en-US" altLang="zh-CN" sz="2000">
                <a:solidFill>
                  <a:srgbClr val="FF00FF"/>
                </a:solidFill>
                <a:latin typeface="Consolas" panose="020B0609020204030204" pitchFamily="49" charset="0"/>
                <a:ea typeface="楷体" panose="02010609060101010101" pitchFamily="49" charset="-122"/>
                <a:cs typeface="Consolas" panose="020B0609020204030204" pitchFamily="49" charset="0"/>
              </a:rPr>
              <a:t>&gt;next = s</a:t>
            </a:r>
            <a:r>
              <a:rPr lang="en-US" altLang="zh-CN" sz="2000" dirty="0">
                <a:solidFill>
                  <a:srgbClr val="FF00FF"/>
                </a:solidFill>
                <a:latin typeface="Consolas" panose="020B0609020204030204" pitchFamily="49" charset="0"/>
                <a:ea typeface="楷体" panose="02010609060101010101" pitchFamily="49" charset="-122"/>
                <a:cs typeface="Consolas" panose="020B0609020204030204" pitchFamily="49" charset="0"/>
              </a:rPr>
              <a:t>;</a:t>
            </a:r>
            <a:endParaRPr lang="en-US" altLang="zh-CN" sz="2000" dirty="0">
              <a:solidFill>
                <a:srgbClr val="FF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270371" name="Text Box 35"/>
          <p:cNvSpPr txBox="1">
            <a:spLocks noChangeArrowheads="1"/>
          </p:cNvSpPr>
          <p:nvPr/>
        </p:nvSpPr>
        <p:spPr bwMode="auto">
          <a:xfrm>
            <a:off x="857224" y="285728"/>
            <a:ext cx="3605208" cy="587441"/>
          </a:xfrm>
          <a:prstGeom prst="rect">
            <a:avLst/>
          </a:prstGeom>
          <a:solidFill>
            <a:srgbClr val="6600CC"/>
          </a:solidFill>
          <a:ln w="28575" algn="ctr">
            <a:noFill/>
            <a:miter lim="800000"/>
          </a:ln>
          <a:effectLst/>
        </p:spPr>
        <p:txBody>
          <a:bodyPr wrap="square" lIns="162000" tIns="108000" rIns="162000" bIns="108000">
            <a:spAutoFit/>
          </a:bodyPr>
          <a:lstStyle/>
          <a:p>
            <a:r>
              <a:rPr lang="zh-CN" altLang="en-US" dirty="0">
                <a:solidFill>
                  <a:schemeClr val="bg1"/>
                </a:solidFill>
                <a:latin typeface="Consolas" panose="020B0609020204030204" pitchFamily="49" charset="0"/>
                <a:ea typeface="楷体" panose="02010609060101010101" pitchFamily="49" charset="-122"/>
                <a:cs typeface="Consolas" panose="020B0609020204030204" pitchFamily="49" charset="0"/>
              </a:rPr>
              <a:t>单</a:t>
            </a:r>
            <a:r>
              <a:rPr lang="zh-CN" altLang="en-US">
                <a:solidFill>
                  <a:schemeClr val="bg1"/>
                </a:solidFill>
                <a:latin typeface="Consolas" panose="020B0609020204030204" pitchFamily="49" charset="0"/>
                <a:ea typeface="楷体" panose="02010609060101010101" pitchFamily="49" charset="-122"/>
                <a:cs typeface="Consolas" panose="020B0609020204030204" pitchFamily="49" charset="0"/>
              </a:rPr>
              <a:t>链表插入结点演示</a:t>
            </a:r>
            <a:endParaRPr lang="zh-CN" altLang="en-US" dirty="0">
              <a:latin typeface="Consolas" panose="020B0609020204030204" pitchFamily="49" charset="0"/>
              <a:ea typeface="楷体" panose="02010609060101010101" pitchFamily="49" charset="-122"/>
              <a:cs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70372"/>
                                        </p:tgtEl>
                                        <p:attrNameLst>
                                          <p:attrName>style.visibility</p:attrName>
                                        </p:attrNameLst>
                                      </p:cBhvr>
                                      <p:to>
                                        <p:strVal val="visible"/>
                                      </p:to>
                                    </p:set>
                                    <p:animEffect transition="in" filter="wipe(down)">
                                      <p:cBhvr>
                                        <p:cTn id="7" dur="500"/>
                                        <p:tgtEl>
                                          <p:spTgt spid="27037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xit" presetSubtype="4" fill="hold" grpId="0" nodeType="clickEffect">
                                  <p:stCondLst>
                                    <p:cond delay="0"/>
                                  </p:stCondLst>
                                  <p:childTnLst>
                                    <p:animEffect transition="out" filter="wipe(down)">
                                      <p:cBhvr>
                                        <p:cTn id="11" dur="500"/>
                                        <p:tgtEl>
                                          <p:spTgt spid="270353"/>
                                        </p:tgtEl>
                                      </p:cBhvr>
                                    </p:animEffect>
                                    <p:set>
                                      <p:cBhvr>
                                        <p:cTn id="12" dur="1" fill="hold">
                                          <p:stCondLst>
                                            <p:cond delay="499"/>
                                          </p:stCondLst>
                                        </p:cTn>
                                        <p:tgtEl>
                                          <p:spTgt spid="270353"/>
                                        </p:tgtEl>
                                        <p:attrNameLst>
                                          <p:attrName>style.visibility</p:attrName>
                                        </p:attrNameLst>
                                      </p:cBhvr>
                                      <p:to>
                                        <p:strVal val="hidden"/>
                                      </p:to>
                                    </p:set>
                                  </p:childTnLst>
                                </p:cTn>
                              </p:par>
                            </p:childTnLst>
                          </p:cTn>
                        </p:par>
                        <p:par>
                          <p:cTn id="13" fill="hold">
                            <p:stCondLst>
                              <p:cond delay="500"/>
                            </p:stCondLst>
                            <p:childTnLst>
                              <p:par>
                                <p:cTn id="14" presetID="22" presetClass="entr" presetSubtype="1" fill="hold" nodeType="afterEffect">
                                  <p:stCondLst>
                                    <p:cond delay="0"/>
                                  </p:stCondLst>
                                  <p:childTnLst>
                                    <p:set>
                                      <p:cBhvr>
                                        <p:cTn id="15" dur="1" fill="hold">
                                          <p:stCondLst>
                                            <p:cond delay="0"/>
                                          </p:stCondLst>
                                        </p:cTn>
                                        <p:tgtEl>
                                          <p:spTgt spid="270373"/>
                                        </p:tgtEl>
                                        <p:attrNameLst>
                                          <p:attrName>style.visibility</p:attrName>
                                        </p:attrNameLst>
                                      </p:cBhvr>
                                      <p:to>
                                        <p:strVal val="visible"/>
                                      </p:to>
                                    </p:set>
                                    <p:animEffect transition="in" filter="wipe(up)">
                                      <p:cBhvr>
                                        <p:cTn id="16" dur="500"/>
                                        <p:tgtEl>
                                          <p:spTgt spid="270373"/>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270369"/>
                                        </p:tgtEl>
                                        <p:attrNameLst>
                                          <p:attrName>style.visibility</p:attrName>
                                        </p:attrNameLst>
                                      </p:cBhvr>
                                      <p:to>
                                        <p:strVal val="visible"/>
                                      </p:to>
                                    </p:set>
                                    <p:animEffect transition="in" filter="wipe(up)">
                                      <p:cBhvr>
                                        <p:cTn id="21" dur="500"/>
                                        <p:tgtEl>
                                          <p:spTgt spid="2703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0353" grpId="0" bldLvl="0" animBg="1"/>
      <p:bldP spid="270369" grpId="0" bldLvl="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 Box 2"/>
          <p:cNvSpPr txBox="1">
            <a:spLocks noChangeArrowheads="1"/>
          </p:cNvSpPr>
          <p:nvPr/>
        </p:nvSpPr>
        <p:spPr bwMode="auto">
          <a:xfrm>
            <a:off x="152400" y="126192"/>
            <a:ext cx="8686800" cy="1229995"/>
          </a:xfrm>
          <a:prstGeom prst="rect">
            <a:avLst/>
          </a:prstGeom>
          <a:noFill/>
          <a:ln w="9525">
            <a:noFill/>
            <a:miter lim="800000"/>
          </a:ln>
          <a:effectLst/>
        </p:spPr>
        <p:txBody>
          <a:bodyPr>
            <a:spAutoFit/>
          </a:bodyPr>
          <a:lstStyle/>
          <a:p>
            <a:pPr algn="just">
              <a:spcBef>
                <a:spcPct val="50000"/>
              </a:spcBef>
            </a:pPr>
            <a:r>
              <a:rPr kumimoji="1" lang="zh-CN" altLang="en-US" dirty="0">
                <a:solidFill>
                  <a:srgbClr val="FF3300"/>
                </a:solidFill>
                <a:latin typeface="Consolas" panose="020B0609020204030204" pitchFamily="49" charset="0"/>
                <a:ea typeface="微软雅黑" panose="020B0503020204020204" pitchFamily="34" charset="-122"/>
                <a:cs typeface="Consolas" panose="020B0609020204030204" pitchFamily="49" charset="0"/>
              </a:rPr>
              <a:t>插入数据元素</a:t>
            </a:r>
            <a:r>
              <a:rPr kumimoji="1" lang="en-US" altLang="zh-CN" dirty="0" err="1">
                <a:solidFill>
                  <a:srgbClr val="FF3300"/>
                </a:solidFill>
                <a:latin typeface="Consolas" panose="020B0609020204030204" pitchFamily="49" charset="0"/>
                <a:ea typeface="微软雅黑" panose="020B0503020204020204" pitchFamily="34" charset="-122"/>
                <a:cs typeface="Consolas" panose="020B0609020204030204" pitchFamily="49" charset="0"/>
              </a:rPr>
              <a:t>ListInsert</a:t>
            </a:r>
            <a:r>
              <a:rPr kumimoji="1" lang="en-US" altLang="zh-CN">
                <a:solidFill>
                  <a:srgbClr val="FF3300"/>
                </a:solidFill>
                <a:latin typeface="Consolas" panose="020B0609020204030204" pitchFamily="49" charset="0"/>
                <a:ea typeface="微软雅黑" panose="020B0503020204020204" pitchFamily="34" charset="-122"/>
                <a:cs typeface="Consolas" panose="020B0609020204030204" pitchFamily="49" charset="0"/>
              </a:rPr>
              <a:t>(&amp;L</a:t>
            </a:r>
            <a:r>
              <a:rPr kumimoji="1" lang="zh-CN" altLang="en-US">
                <a:solidFill>
                  <a:srgbClr val="FF3300"/>
                </a:solidFill>
                <a:latin typeface="Consolas" panose="020B0609020204030204" pitchFamily="49" charset="0"/>
                <a:ea typeface="微软雅黑" panose="020B0503020204020204" pitchFamily="34" charset="-122"/>
                <a:cs typeface="Consolas" panose="020B0609020204030204" pitchFamily="49" charset="0"/>
              </a:rPr>
              <a:t>，</a:t>
            </a:r>
            <a:r>
              <a:rPr kumimoji="1" lang="en-US" altLang="zh-CN">
                <a:solidFill>
                  <a:srgbClr val="FF3300"/>
                </a:solidFill>
                <a:latin typeface="Consolas" panose="020B0609020204030204" pitchFamily="49" charset="0"/>
                <a:ea typeface="微软雅黑" panose="020B0503020204020204" pitchFamily="34" charset="-122"/>
                <a:cs typeface="Consolas" panose="020B0609020204030204" pitchFamily="49" charset="0"/>
              </a:rPr>
              <a:t>i</a:t>
            </a:r>
            <a:r>
              <a:rPr kumimoji="1" lang="zh-CN" altLang="en-US">
                <a:solidFill>
                  <a:srgbClr val="FF3300"/>
                </a:solidFill>
                <a:latin typeface="Consolas" panose="020B0609020204030204" pitchFamily="49" charset="0"/>
                <a:ea typeface="微软雅黑" panose="020B0503020204020204" pitchFamily="34" charset="-122"/>
                <a:cs typeface="Consolas" panose="020B0609020204030204" pitchFamily="49" charset="0"/>
              </a:rPr>
              <a:t>，</a:t>
            </a:r>
            <a:r>
              <a:rPr kumimoji="1" lang="en-US" altLang="zh-CN">
                <a:solidFill>
                  <a:srgbClr val="FF3300"/>
                </a:solidFill>
                <a:latin typeface="Consolas" panose="020B0609020204030204" pitchFamily="49" charset="0"/>
                <a:ea typeface="微软雅黑" panose="020B0503020204020204" pitchFamily="34" charset="-122"/>
                <a:cs typeface="Consolas" panose="020B0609020204030204" pitchFamily="49" charset="0"/>
              </a:rPr>
              <a:t>e</a:t>
            </a:r>
            <a:r>
              <a:rPr kumimoji="1" lang="en-US" altLang="zh-CN" dirty="0">
                <a:solidFill>
                  <a:srgbClr val="FF3300"/>
                </a:solidFill>
                <a:latin typeface="Consolas" panose="020B0609020204030204" pitchFamily="49" charset="0"/>
                <a:ea typeface="微软雅黑" panose="020B0503020204020204" pitchFamily="34" charset="-122"/>
                <a:cs typeface="Consolas" panose="020B0609020204030204" pitchFamily="49" charset="0"/>
              </a:rPr>
              <a:t>)</a:t>
            </a:r>
            <a:endParaRPr kumimoji="1" lang="en-US" altLang="zh-CN" dirty="0">
              <a:solidFill>
                <a:srgbClr val="FF3300"/>
              </a:solidFill>
              <a:latin typeface="Consolas" panose="020B0609020204030204" pitchFamily="49" charset="0"/>
              <a:ea typeface="微软雅黑" panose="020B0503020204020204" pitchFamily="34" charset="-122"/>
              <a:cs typeface="Consolas" panose="020B0609020204030204" pitchFamily="49" charset="0"/>
            </a:endParaRPr>
          </a:p>
          <a:p>
            <a:pPr algn="just">
              <a:spcBef>
                <a:spcPct val="50000"/>
              </a:spcBef>
            </a:pPr>
            <a:r>
              <a:rPr kumimoji="1" lang="en-US" altLang="zh-CN" sz="2000" dirty="0">
                <a:solidFill>
                  <a:srgbClr val="FF3300"/>
                </a:solidFill>
                <a:latin typeface="Consolas" panose="020B0609020204030204" pitchFamily="49" charset="0"/>
                <a:ea typeface="楷体" panose="02010609060101010101" pitchFamily="49" charset="-122"/>
                <a:cs typeface="Consolas" panose="020B0609020204030204" pitchFamily="49" charset="0"/>
              </a:rPr>
              <a:t>      </a:t>
            </a:r>
            <a:r>
              <a:rPr kumimoji="1" lang="zh-CN" altLang="en-US" sz="2000" dirty="0">
                <a:solidFill>
                  <a:srgbClr val="FF3300"/>
                </a:solidFill>
                <a:latin typeface="Consolas" panose="020B0609020204030204" pitchFamily="49" charset="0"/>
                <a:ea typeface="黑体" panose="02010609060101010101" pitchFamily="49" charset="-122"/>
                <a:cs typeface="Consolas" panose="020B0609020204030204" pitchFamily="49" charset="0"/>
              </a:rPr>
              <a:t>思路：</a:t>
            </a:r>
            <a:r>
              <a:rPr kumimoji="1" lang="zh-CN" altLang="en-US" sz="2000" dirty="0">
                <a:latin typeface="Consolas" panose="020B0609020204030204" pitchFamily="49" charset="0"/>
                <a:ea typeface="楷体" panose="02010609060101010101" pitchFamily="49" charset="-122"/>
                <a:cs typeface="Consolas" panose="020B0609020204030204" pitchFamily="49" charset="0"/>
              </a:rPr>
              <a:t>先在单链表</a:t>
            </a:r>
            <a:r>
              <a:rPr kumimoji="1" lang="en-US" altLang="zh-CN" sz="2000" dirty="0">
                <a:latin typeface="Consolas" panose="020B0609020204030204" pitchFamily="49" charset="0"/>
                <a:ea typeface="楷体" panose="02010609060101010101" pitchFamily="49" charset="-122"/>
                <a:cs typeface="Consolas" panose="020B0609020204030204" pitchFamily="49" charset="0"/>
              </a:rPr>
              <a:t>L</a:t>
            </a:r>
            <a:r>
              <a:rPr kumimoji="1" lang="zh-CN" altLang="en-US" sz="2000" dirty="0">
                <a:latin typeface="Consolas" panose="020B0609020204030204" pitchFamily="49" charset="0"/>
                <a:ea typeface="楷体" panose="02010609060101010101" pitchFamily="49" charset="-122"/>
                <a:cs typeface="Consolas" panose="020B0609020204030204" pitchFamily="49" charset="0"/>
              </a:rPr>
              <a:t>中找到第</a:t>
            </a:r>
            <a:r>
              <a:rPr kumimoji="1" lang="en-US" altLang="zh-CN" sz="2000" i="1" err="1">
                <a:latin typeface="Consolas" panose="020B0609020204030204" pitchFamily="49" charset="0"/>
                <a:ea typeface="楷体" panose="02010609060101010101" pitchFamily="49" charset="-122"/>
                <a:cs typeface="Consolas" panose="020B0609020204030204" pitchFamily="49" charset="0"/>
              </a:rPr>
              <a:t>i</a:t>
            </a:r>
            <a:r>
              <a:rPr kumimoji="1" lang="en-US" altLang="zh-CN" sz="2000">
                <a:latin typeface="Consolas" panose="020B0609020204030204" pitchFamily="49" charset="0"/>
                <a:ea typeface="+mn-ea"/>
                <a:cs typeface="Consolas" panose="020B0609020204030204" pitchFamily="49" charset="0"/>
              </a:rPr>
              <a:t>-</a:t>
            </a:r>
            <a:r>
              <a:rPr kumimoji="1" lang="en-US" altLang="zh-CN" sz="2000">
                <a:latin typeface="Consolas" panose="020B0609020204030204" pitchFamily="49" charset="0"/>
                <a:ea typeface="楷体" panose="02010609060101010101" pitchFamily="49" charset="-122"/>
                <a:cs typeface="Consolas" panose="020B0609020204030204" pitchFamily="49" charset="0"/>
              </a:rPr>
              <a:t>1</a:t>
            </a:r>
            <a:r>
              <a:rPr kumimoji="1" lang="zh-CN" altLang="en-US" sz="2000">
                <a:latin typeface="Consolas" panose="020B0609020204030204" pitchFamily="49" charset="0"/>
                <a:ea typeface="楷体" panose="02010609060101010101" pitchFamily="49" charset="-122"/>
                <a:cs typeface="Consolas" panose="020B0609020204030204" pitchFamily="49" charset="0"/>
              </a:rPr>
              <a:t>个结点*</a:t>
            </a:r>
            <a:r>
              <a:rPr kumimoji="1" lang="en-US" altLang="zh-CN" sz="2000">
                <a:latin typeface="Consolas" panose="020B0609020204030204" pitchFamily="49" charset="0"/>
                <a:ea typeface="楷体" panose="02010609060101010101" pitchFamily="49" charset="-122"/>
                <a:cs typeface="Consolas" panose="020B0609020204030204" pitchFamily="49" charset="0"/>
              </a:rPr>
              <a:t>p</a:t>
            </a:r>
            <a:r>
              <a:rPr kumimoji="1" lang="zh-CN" altLang="en-US" sz="2000">
                <a:latin typeface="Consolas" panose="020B0609020204030204" pitchFamily="49" charset="0"/>
                <a:ea typeface="楷体" panose="02010609060101010101" pitchFamily="49" charset="-122"/>
                <a:cs typeface="Consolas" panose="020B0609020204030204" pitchFamily="49" charset="0"/>
              </a:rPr>
              <a:t>，若</a:t>
            </a:r>
            <a:r>
              <a:rPr kumimoji="1" lang="zh-CN" altLang="en-US" sz="2000" dirty="0">
                <a:latin typeface="Consolas" panose="020B0609020204030204" pitchFamily="49" charset="0"/>
                <a:ea typeface="楷体" panose="02010609060101010101" pitchFamily="49" charset="-122"/>
                <a:cs typeface="Consolas" panose="020B0609020204030204" pitchFamily="49" charset="0"/>
              </a:rPr>
              <a:t>存在</a:t>
            </a:r>
            <a:r>
              <a:rPr kumimoji="1" lang="zh-CN" altLang="en-US" sz="2000">
                <a:latin typeface="Consolas" panose="020B0609020204030204" pitchFamily="49" charset="0"/>
                <a:ea typeface="楷体" panose="02010609060101010101" pitchFamily="49" charset="-122"/>
                <a:cs typeface="Consolas" panose="020B0609020204030204" pitchFamily="49" charset="0"/>
              </a:rPr>
              <a:t>这样的结点，将</a:t>
            </a:r>
            <a:r>
              <a:rPr kumimoji="1" lang="zh-CN" altLang="en-US" sz="2000" dirty="0">
                <a:latin typeface="Consolas" panose="020B0609020204030204" pitchFamily="49" charset="0"/>
                <a:ea typeface="楷体" panose="02010609060101010101" pitchFamily="49" charset="-122"/>
                <a:cs typeface="Consolas" panose="020B0609020204030204" pitchFamily="49" charset="0"/>
              </a:rPr>
              <a:t>值为</a:t>
            </a:r>
            <a:r>
              <a:rPr kumimoji="1" lang="en-US" altLang="zh-CN" sz="2000" i="1">
                <a:latin typeface="Consolas" panose="020B0609020204030204" pitchFamily="49" charset="0"/>
                <a:ea typeface="楷体" panose="02010609060101010101" pitchFamily="49" charset="-122"/>
                <a:cs typeface="Consolas" panose="020B0609020204030204" pitchFamily="49" charset="0"/>
              </a:rPr>
              <a:t>e</a:t>
            </a:r>
            <a:r>
              <a:rPr kumimoji="1" lang="zh-CN" altLang="en-US" sz="2000">
                <a:latin typeface="Consolas" panose="020B0609020204030204" pitchFamily="49" charset="0"/>
                <a:ea typeface="楷体" panose="02010609060101010101" pitchFamily="49" charset="-122"/>
                <a:cs typeface="Consolas" panose="020B0609020204030204" pitchFamily="49" charset="0"/>
              </a:rPr>
              <a:t>的结点*</a:t>
            </a:r>
            <a:r>
              <a:rPr kumimoji="1" lang="en-US" altLang="zh-CN" sz="2000" dirty="0">
                <a:latin typeface="Consolas" panose="020B0609020204030204" pitchFamily="49" charset="0"/>
                <a:ea typeface="楷体" panose="02010609060101010101" pitchFamily="49" charset="-122"/>
                <a:cs typeface="Consolas" panose="020B0609020204030204" pitchFamily="49" charset="0"/>
              </a:rPr>
              <a:t>s</a:t>
            </a:r>
            <a:r>
              <a:rPr kumimoji="1" lang="zh-CN" altLang="en-US" sz="2000" dirty="0">
                <a:latin typeface="Consolas" panose="020B0609020204030204" pitchFamily="49" charset="0"/>
                <a:ea typeface="楷体" panose="02010609060101010101" pitchFamily="49" charset="-122"/>
                <a:cs typeface="Consolas" panose="020B0609020204030204" pitchFamily="49" charset="0"/>
              </a:rPr>
              <a:t>插入到其后。</a:t>
            </a:r>
            <a:endParaRPr kumimoji="1" lang="zh-CN" altLang="en-US" sz="2000" dirty="0">
              <a:latin typeface="Consolas" panose="020B0609020204030204" pitchFamily="49" charset="0"/>
              <a:ea typeface="楷体" panose="02010609060101010101" pitchFamily="49" charset="-122"/>
              <a:cs typeface="Consolas" panose="020B0609020204030204" pitchFamily="49" charset="0"/>
            </a:endParaRPr>
          </a:p>
        </p:txBody>
      </p:sp>
      <p:sp>
        <p:nvSpPr>
          <p:cNvPr id="47107" name="Text Box 3"/>
          <p:cNvSpPr txBox="1">
            <a:spLocks noChangeArrowheads="1"/>
          </p:cNvSpPr>
          <p:nvPr/>
        </p:nvSpPr>
        <p:spPr bwMode="auto">
          <a:xfrm>
            <a:off x="684213" y="1647812"/>
            <a:ext cx="7674001" cy="2971165"/>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algn="l" eaLnBrk="1" latinLnBrk="0" hangingPunct="1">
              <a:lnSpc>
                <a:spcPct val="110000"/>
              </a:lnSpc>
              <a:spcBef>
                <a:spcPts val="0"/>
              </a:spcBef>
            </a:pPr>
            <a:r>
              <a:rPr lang="en-US" altLang="zh-CN" sz="1800" err="1">
                <a:solidFill>
                  <a:srgbClr val="0000FF"/>
                </a:solidFill>
                <a:latin typeface="Consolas" panose="020B0609020204030204" pitchFamily="49" charset="0"/>
                <a:ea typeface="仿宋" panose="02010609060101010101" pitchFamily="49" charset="-122"/>
                <a:cs typeface="Consolas" panose="020B0609020204030204" pitchFamily="49" charset="0"/>
              </a:rPr>
              <a:t>bool</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a:solidFill>
                  <a:srgbClr val="FF3300"/>
                </a:solidFill>
                <a:effectLst>
                  <a:outerShdw blurRad="38100" dist="38100" dir="2700000" algn="tl">
                    <a:srgbClr val="000000">
                      <a:alpha val="43137"/>
                    </a:srgbClr>
                  </a:outerShdw>
                </a:effectLst>
                <a:latin typeface="Consolas" panose="020B0609020204030204" pitchFamily="49" charset="0"/>
                <a:ea typeface="仿宋" panose="02010609060101010101" pitchFamily="49" charset="-122"/>
                <a:cs typeface="Consolas" panose="020B0609020204030204" pitchFamily="49" charset="0"/>
              </a:rPr>
              <a:t>ListInsert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(LinkNode *&amp;L</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int i</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ElemType </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e)</a:t>
            </a:r>
            <a:endPar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lnSpc>
                <a:spcPct val="1100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int </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j=0;</a:t>
            </a:r>
            <a:endPar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lnSpc>
                <a:spcPct val="1100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LinkNode *p=L</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s;          	</a:t>
            </a:r>
            <a:r>
              <a:rPr lang="en-US" altLang="zh-CN" sz="1800" dirty="0">
                <a:solidFill>
                  <a:srgbClr val="00B0F0"/>
                </a:solidFill>
                <a:latin typeface="Consolas" panose="020B0609020204030204" pitchFamily="49" charset="0"/>
                <a:ea typeface="仿宋" panose="02010609060101010101" pitchFamily="49" charset="-122"/>
                <a:cs typeface="Consolas" panose="020B0609020204030204" pitchFamily="49" charset="0"/>
              </a:rPr>
              <a:t>//p</a:t>
            </a:r>
            <a:r>
              <a:rPr lang="zh-CN" altLang="en-US" sz="1800">
                <a:solidFill>
                  <a:srgbClr val="00B0F0"/>
                </a:solidFill>
                <a:latin typeface="Consolas" panose="020B0609020204030204" pitchFamily="49" charset="0"/>
                <a:ea typeface="仿宋" panose="02010609060101010101" pitchFamily="49" charset="-122"/>
                <a:cs typeface="Consolas" panose="020B0609020204030204" pitchFamily="49" charset="0"/>
              </a:rPr>
              <a:t>指向头结点，</a:t>
            </a:r>
            <a:r>
              <a:rPr lang="en-US" altLang="zh-CN" sz="1800" i="1">
                <a:solidFill>
                  <a:srgbClr val="00B0F0"/>
                </a:solidFill>
                <a:latin typeface="Consolas" panose="020B0609020204030204" pitchFamily="49" charset="0"/>
                <a:ea typeface="仿宋" panose="02010609060101010101" pitchFamily="49" charset="-122"/>
                <a:cs typeface="Consolas" panose="020B0609020204030204" pitchFamily="49" charset="0"/>
              </a:rPr>
              <a:t>j</a:t>
            </a:r>
            <a:r>
              <a:rPr lang="zh-CN" altLang="en-US" sz="1800" dirty="0">
                <a:solidFill>
                  <a:srgbClr val="00B0F0"/>
                </a:solidFill>
                <a:latin typeface="Consolas" panose="020B0609020204030204" pitchFamily="49" charset="0"/>
                <a:ea typeface="仿宋" panose="02010609060101010101" pitchFamily="49" charset="-122"/>
                <a:cs typeface="Consolas" panose="020B0609020204030204" pitchFamily="49" charset="0"/>
              </a:rPr>
              <a:t>置为</a:t>
            </a:r>
            <a:r>
              <a:rPr lang="en-US" altLang="zh-CN" sz="1800" dirty="0">
                <a:solidFill>
                  <a:srgbClr val="00B0F0"/>
                </a:solidFill>
                <a:latin typeface="Consolas" panose="020B0609020204030204" pitchFamily="49" charset="0"/>
                <a:ea typeface="仿宋" panose="02010609060101010101" pitchFamily="49" charset="-122"/>
                <a:cs typeface="Consolas" panose="020B0609020204030204" pitchFamily="49" charset="0"/>
              </a:rPr>
              <a:t>0</a:t>
            </a:r>
            <a:endParaRPr lang="en-US" altLang="zh-CN" sz="1800" dirty="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lnSpc>
                <a:spcPct val="110000"/>
              </a:lnSpc>
              <a:spcBef>
                <a:spcPts val="0"/>
              </a:spcBef>
            </a:pPr>
            <a:endPar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lnSpc>
                <a:spcPct val="1100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while </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(j&lt;</a:t>
            </a:r>
            <a:r>
              <a:rPr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-1 &amp;&amp; p!=NULL)</a:t>
            </a:r>
            <a:endPar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lnSpc>
                <a:spcPct val="110000"/>
              </a:lnSpc>
              <a:spcBef>
                <a:spcPts val="0"/>
              </a:spcBef>
            </a:pP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j++;</a:t>
            </a:r>
            <a:endPar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lnSpc>
                <a:spcPct val="110000"/>
              </a:lnSpc>
              <a:spcBef>
                <a:spcPts val="0"/>
              </a:spcBef>
            </a:pP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p=p-&gt;next;</a:t>
            </a:r>
            <a:endPar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lnSpc>
                <a:spcPct val="1100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ct val="110000"/>
              </a:lnSpc>
            </a:pPr>
            <a:endPar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grpSp>
        <p:nvGrpSpPr>
          <p:cNvPr id="31" name="组合 30"/>
          <p:cNvGrpSpPr/>
          <p:nvPr/>
        </p:nvGrpSpPr>
        <p:grpSpPr>
          <a:xfrm>
            <a:off x="749322" y="2862258"/>
            <a:ext cx="7108826" cy="3638576"/>
            <a:chOff x="749322" y="2959096"/>
            <a:chExt cx="7108826" cy="3638576"/>
          </a:xfrm>
        </p:grpSpPr>
        <p:sp>
          <p:nvSpPr>
            <p:cNvPr id="4" name="TextBox 3"/>
            <p:cNvSpPr txBox="1"/>
            <p:nvPr/>
          </p:nvSpPr>
          <p:spPr>
            <a:xfrm>
              <a:off x="4429124" y="4857760"/>
              <a:ext cx="2571768" cy="400110"/>
            </a:xfrm>
            <a:prstGeom prst="rect">
              <a:avLst/>
            </a:prstGeom>
            <a:noFill/>
          </p:spPr>
          <p:txBody>
            <a:bodyPr wrap="square" rtlCol="0">
              <a:spAutoFit/>
            </a:bodyPr>
            <a:lstStyle/>
            <a:p>
              <a:pPr algn="l"/>
              <a:r>
                <a:rPr lang="zh-CN" altLang="en-US" sz="2000" dirty="0">
                  <a:latin typeface="Consolas" panose="020B0609020204030204" pitchFamily="49" charset="0"/>
                  <a:ea typeface="楷体" panose="02010609060101010101" pitchFamily="49" charset="-122"/>
                  <a:cs typeface="Consolas" panose="020B0609020204030204" pitchFamily="49" charset="0"/>
                </a:rPr>
                <a:t>查找第</a:t>
              </a:r>
              <a:r>
                <a:rPr lang="en-US" altLang="zh-CN" sz="2000" i="1" err="1">
                  <a:latin typeface="Consolas" panose="020B0609020204030204" pitchFamily="49" charset="0"/>
                  <a:ea typeface="楷体" panose="02010609060101010101" pitchFamily="49" charset="-122"/>
                  <a:cs typeface="Consolas" panose="020B0609020204030204" pitchFamily="49" charset="0"/>
                </a:rPr>
                <a:t>i</a:t>
              </a:r>
              <a:r>
                <a:rPr lang="en-US" altLang="zh-CN" sz="2000">
                  <a:latin typeface="Consolas" panose="020B0609020204030204" pitchFamily="49" charset="0"/>
                  <a:cs typeface="Consolas" panose="020B0609020204030204" pitchFamily="49" charset="0"/>
                </a:rPr>
                <a:t>-</a:t>
              </a:r>
              <a:r>
                <a:rPr lang="en-US" altLang="zh-CN" sz="2000">
                  <a:latin typeface="Consolas" panose="020B0609020204030204" pitchFamily="49" charset="0"/>
                  <a:ea typeface="楷体" panose="02010609060101010101" pitchFamily="49" charset="-122"/>
                  <a:cs typeface="Consolas" panose="020B0609020204030204" pitchFamily="49" charset="0"/>
                </a:rPr>
                <a:t>1</a:t>
              </a:r>
              <a:r>
                <a:rPr lang="zh-CN" altLang="en-US" sz="2000">
                  <a:latin typeface="Consolas" panose="020B0609020204030204" pitchFamily="49" charset="0"/>
                  <a:ea typeface="楷体" panose="02010609060101010101" pitchFamily="49" charset="-122"/>
                  <a:cs typeface="Consolas" panose="020B0609020204030204" pitchFamily="49" charset="0"/>
                </a:rPr>
                <a:t>个结点</a:t>
              </a:r>
              <a:endParaRPr lang="zh-CN" altLang="en-US" sz="2000" dirty="0">
                <a:latin typeface="Consolas" panose="020B0609020204030204" pitchFamily="49" charset="0"/>
                <a:cs typeface="Consolas" panose="020B0609020204030204" pitchFamily="49" charset="0"/>
              </a:endParaRPr>
            </a:p>
          </p:txBody>
        </p:sp>
        <p:sp>
          <p:nvSpPr>
            <p:cNvPr id="6" name="Rectangle 32"/>
            <p:cNvSpPr>
              <a:spLocks noChangeArrowheads="1"/>
            </p:cNvSpPr>
            <p:nvPr/>
          </p:nvSpPr>
          <p:spPr bwMode="auto">
            <a:xfrm>
              <a:off x="1376385" y="5562618"/>
              <a:ext cx="360362" cy="360362"/>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1800" b="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7" name="Rectangle 33"/>
            <p:cNvSpPr>
              <a:spLocks noChangeArrowheads="1"/>
            </p:cNvSpPr>
            <p:nvPr/>
          </p:nvSpPr>
          <p:spPr bwMode="auto">
            <a:xfrm>
              <a:off x="1736747" y="5562618"/>
              <a:ext cx="360363" cy="360362"/>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180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8" name="Line 34"/>
            <p:cNvSpPr>
              <a:spLocks noChangeShapeType="1"/>
            </p:cNvSpPr>
            <p:nvPr/>
          </p:nvSpPr>
          <p:spPr bwMode="auto">
            <a:xfrm>
              <a:off x="1028722" y="5742005"/>
              <a:ext cx="360363" cy="0"/>
            </a:xfrm>
            <a:prstGeom prst="line">
              <a:avLst/>
            </a:prstGeom>
            <a:noFill/>
            <a:ln w="28575">
              <a:solidFill>
                <a:srgbClr val="7030A0"/>
              </a:solidFill>
              <a:miter lim="800000"/>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9" name="Text Box 35"/>
            <p:cNvSpPr txBox="1">
              <a:spLocks noChangeArrowheads="1"/>
            </p:cNvSpPr>
            <p:nvPr/>
          </p:nvSpPr>
          <p:spPr bwMode="auto">
            <a:xfrm>
              <a:off x="749322" y="5562618"/>
              <a:ext cx="268288" cy="366712"/>
            </a:xfrm>
            <a:prstGeom prst="rect">
              <a:avLst/>
            </a:prstGeom>
            <a:noFill/>
            <a:ln w="9525">
              <a:noFill/>
              <a:miter lim="800000"/>
            </a:ln>
            <a:effectLst/>
          </p:spPr>
          <p:txBody>
            <a:bodyPr>
              <a:spAutoFit/>
            </a:bodyPr>
            <a:lstStyle/>
            <a:p>
              <a:pPr algn="l">
                <a:spcBef>
                  <a:spcPct val="50000"/>
                </a:spcBef>
              </a:pPr>
              <a:r>
                <a:rPr lang="en-US" altLang="zh-CN" sz="1800" dirty="0">
                  <a:latin typeface="Consolas" panose="020B0609020204030204" pitchFamily="49" charset="0"/>
                  <a:ea typeface="宋体" panose="02010600030101010101" pitchFamily="2" charset="-122"/>
                  <a:cs typeface="Consolas" panose="020B0609020204030204" pitchFamily="49" charset="0"/>
                </a:rPr>
                <a:t>L</a:t>
              </a:r>
              <a:endParaRPr lang="en-US" altLang="zh-CN" sz="1800" dirty="0">
                <a:latin typeface="Consolas" panose="020B0609020204030204" pitchFamily="49" charset="0"/>
                <a:ea typeface="宋体" panose="02010600030101010101" pitchFamily="2" charset="-122"/>
                <a:cs typeface="Consolas" panose="020B0609020204030204" pitchFamily="49" charset="0"/>
              </a:endParaRPr>
            </a:p>
          </p:txBody>
        </p:sp>
        <p:sp>
          <p:nvSpPr>
            <p:cNvPr id="10" name="Rectangle 36"/>
            <p:cNvSpPr>
              <a:spLocks noChangeArrowheads="1"/>
            </p:cNvSpPr>
            <p:nvPr/>
          </p:nvSpPr>
          <p:spPr bwMode="auto">
            <a:xfrm>
              <a:off x="3584597" y="5562618"/>
              <a:ext cx="3603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11" name="Rectangle 37"/>
            <p:cNvSpPr>
              <a:spLocks noChangeArrowheads="1"/>
            </p:cNvSpPr>
            <p:nvPr/>
          </p:nvSpPr>
          <p:spPr bwMode="auto">
            <a:xfrm>
              <a:off x="3944960" y="5562618"/>
              <a:ext cx="360362"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12" name="Freeform 38"/>
            <p:cNvSpPr/>
            <p:nvPr/>
          </p:nvSpPr>
          <p:spPr bwMode="auto">
            <a:xfrm>
              <a:off x="1916135" y="5740418"/>
              <a:ext cx="552450" cy="3175"/>
            </a:xfrm>
            <a:custGeom>
              <a:avLst/>
              <a:gdLst/>
              <a:ahLst/>
              <a:cxnLst>
                <a:cxn ang="0">
                  <a:pos x="0" y="0"/>
                </a:cxn>
                <a:cxn ang="0">
                  <a:pos x="348" y="2"/>
                </a:cxn>
              </a:cxnLst>
              <a:rect l="0" t="0" r="r" b="b"/>
              <a:pathLst>
                <a:path w="348" h="2">
                  <a:moveTo>
                    <a:pt x="0" y="0"/>
                  </a:moveTo>
                  <a:lnTo>
                    <a:pt x="348"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13" name="Rectangle 39"/>
            <p:cNvSpPr>
              <a:spLocks noChangeArrowheads="1"/>
            </p:cNvSpPr>
            <p:nvPr/>
          </p:nvSpPr>
          <p:spPr bwMode="auto">
            <a:xfrm>
              <a:off x="4652985" y="5562618"/>
              <a:ext cx="360362"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en-US" altLang="zh-CN" sz="1800" i="1" dirty="0">
                <a:solidFill>
                  <a:srgbClr val="0000FF"/>
                </a:solidFill>
                <a:latin typeface="Consolas" panose="020B0609020204030204" pitchFamily="49" charset="0"/>
                <a:ea typeface="宋体" panose="02010600030101010101" pitchFamily="2" charset="-122"/>
                <a:cs typeface="Consolas" panose="020B0609020204030204" pitchFamily="49" charset="0"/>
              </a:endParaRPr>
            </a:p>
          </p:txBody>
        </p:sp>
        <p:sp>
          <p:nvSpPr>
            <p:cNvPr id="14" name="Rectangle 40"/>
            <p:cNvSpPr>
              <a:spLocks noChangeArrowheads="1"/>
            </p:cNvSpPr>
            <p:nvPr/>
          </p:nvSpPr>
          <p:spPr bwMode="auto">
            <a:xfrm>
              <a:off x="5013347" y="5562618"/>
              <a:ext cx="3603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15" name="Line 41"/>
            <p:cNvSpPr>
              <a:spLocks noChangeShapeType="1"/>
            </p:cNvSpPr>
            <p:nvPr/>
          </p:nvSpPr>
          <p:spPr bwMode="auto">
            <a:xfrm>
              <a:off x="4151310" y="5742005"/>
              <a:ext cx="468000" cy="0"/>
            </a:xfrm>
            <a:prstGeom prst="line">
              <a:avLst/>
            </a:prstGeom>
            <a:noFill/>
            <a:ln w="9525">
              <a:solidFill>
                <a:schemeClr val="tx1"/>
              </a:solidFill>
              <a:miter lim="800000"/>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16" name="Rectangle 42"/>
            <p:cNvSpPr>
              <a:spLocks noChangeArrowheads="1"/>
            </p:cNvSpPr>
            <p:nvPr/>
          </p:nvSpPr>
          <p:spPr bwMode="auto">
            <a:xfrm>
              <a:off x="7065985" y="5562618"/>
              <a:ext cx="360362"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17" name="Rectangle 43"/>
            <p:cNvSpPr>
              <a:spLocks noChangeArrowheads="1"/>
            </p:cNvSpPr>
            <p:nvPr/>
          </p:nvSpPr>
          <p:spPr bwMode="auto">
            <a:xfrm>
              <a:off x="7426347" y="5562618"/>
              <a:ext cx="3603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dirty="0">
                  <a:solidFill>
                    <a:srgbClr val="0000FF"/>
                  </a:solidFill>
                  <a:latin typeface="Consolas" panose="020B0609020204030204" pitchFamily="49" charset="0"/>
                  <a:ea typeface="宋体" panose="02010600030101010101" pitchFamily="2" charset="-122"/>
                  <a:cs typeface="Consolas" panose="020B0609020204030204" pitchFamily="49" charset="0"/>
                </a:rPr>
                <a:t>∧</a:t>
              </a:r>
              <a:endParaRPr lang="en-US" altLang="zh-CN" sz="1800" dirty="0">
                <a:solidFill>
                  <a:srgbClr val="0000FF"/>
                </a:solidFill>
                <a:latin typeface="Consolas" panose="020B0609020204030204" pitchFamily="49" charset="0"/>
                <a:ea typeface="宋体" panose="02010600030101010101" pitchFamily="2" charset="-122"/>
                <a:cs typeface="Consolas" panose="020B0609020204030204" pitchFamily="49" charset="0"/>
              </a:endParaRPr>
            </a:p>
          </p:txBody>
        </p:sp>
        <p:sp>
          <p:nvSpPr>
            <p:cNvPr id="18" name="Freeform 44"/>
            <p:cNvSpPr/>
            <p:nvPr/>
          </p:nvSpPr>
          <p:spPr bwMode="auto">
            <a:xfrm>
              <a:off x="6591322" y="5740418"/>
              <a:ext cx="487363" cy="3175"/>
            </a:xfrm>
            <a:custGeom>
              <a:avLst/>
              <a:gdLst/>
              <a:ahLst/>
              <a:cxnLst>
                <a:cxn ang="0">
                  <a:pos x="0" y="0"/>
                </a:cxn>
                <a:cxn ang="0">
                  <a:pos x="307" y="2"/>
                </a:cxn>
              </a:cxnLst>
              <a:rect l="0" t="0" r="r" b="b"/>
              <a:pathLst>
                <a:path w="307" h="2">
                  <a:moveTo>
                    <a:pt x="0" y="0"/>
                  </a:moveTo>
                  <a:lnTo>
                    <a:pt x="307"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19" name="Freeform 45"/>
            <p:cNvSpPr/>
            <p:nvPr/>
          </p:nvSpPr>
          <p:spPr bwMode="auto">
            <a:xfrm>
              <a:off x="2984522" y="5738830"/>
              <a:ext cx="552450" cy="3175"/>
            </a:xfrm>
            <a:custGeom>
              <a:avLst/>
              <a:gdLst/>
              <a:ahLst/>
              <a:cxnLst>
                <a:cxn ang="0">
                  <a:pos x="0" y="0"/>
                </a:cxn>
                <a:cxn ang="0">
                  <a:pos x="348" y="2"/>
                </a:cxn>
              </a:cxnLst>
              <a:rect l="0" t="0" r="r" b="b"/>
              <a:pathLst>
                <a:path w="348" h="2">
                  <a:moveTo>
                    <a:pt x="0" y="0"/>
                  </a:moveTo>
                  <a:lnTo>
                    <a:pt x="348"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20" name="Text Box 46"/>
            <p:cNvSpPr txBox="1">
              <a:spLocks noChangeArrowheads="1"/>
            </p:cNvSpPr>
            <p:nvPr/>
          </p:nvSpPr>
          <p:spPr bwMode="auto">
            <a:xfrm>
              <a:off x="2513035" y="5424505"/>
              <a:ext cx="720725" cy="461665"/>
            </a:xfrm>
            <a:prstGeom prst="rect">
              <a:avLst/>
            </a:prstGeom>
            <a:noFill/>
            <a:ln w="9525">
              <a:noFill/>
              <a:miter lim="800000"/>
            </a:ln>
            <a:effectLst/>
          </p:spPr>
          <p:txBody>
            <a:bodyPr>
              <a:spAutoFit/>
            </a:bodyPr>
            <a:lstStyle/>
            <a:p>
              <a:pPr algn="l">
                <a:spcBef>
                  <a:spcPct val="50000"/>
                </a:spcBef>
              </a:pPr>
              <a:r>
                <a:rPr lang="en-US" altLang="zh-CN" b="0">
                  <a:latin typeface="Consolas" panose="020B0609020204030204" pitchFamily="49" charset="0"/>
                  <a:ea typeface="宋体" panose="02010600030101010101" pitchFamily="2" charset="-122"/>
                  <a:cs typeface="Consolas" panose="020B0609020204030204" pitchFamily="49" charset="0"/>
                </a:rPr>
                <a:t>…</a:t>
              </a:r>
              <a:endParaRPr lang="en-US" altLang="zh-CN" b="0">
                <a:latin typeface="Consolas" panose="020B0609020204030204" pitchFamily="49" charset="0"/>
                <a:ea typeface="宋体" panose="02010600030101010101" pitchFamily="2" charset="-122"/>
                <a:cs typeface="Consolas" panose="020B0609020204030204" pitchFamily="49" charset="0"/>
              </a:endParaRPr>
            </a:p>
          </p:txBody>
        </p:sp>
        <p:sp>
          <p:nvSpPr>
            <p:cNvPr id="21" name="Line 47"/>
            <p:cNvSpPr>
              <a:spLocks noChangeShapeType="1"/>
            </p:cNvSpPr>
            <p:nvPr/>
          </p:nvSpPr>
          <p:spPr bwMode="auto">
            <a:xfrm>
              <a:off x="3714744" y="5200668"/>
              <a:ext cx="0" cy="358775"/>
            </a:xfrm>
            <a:prstGeom prst="line">
              <a:avLst/>
            </a:prstGeom>
            <a:noFill/>
            <a:ln w="28575">
              <a:solidFill>
                <a:srgbClr val="FF00FF"/>
              </a:solidFill>
              <a:miter lim="800000"/>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22" name="Text Box 48"/>
            <p:cNvSpPr txBox="1">
              <a:spLocks noChangeArrowheads="1"/>
            </p:cNvSpPr>
            <p:nvPr/>
          </p:nvSpPr>
          <p:spPr bwMode="auto">
            <a:xfrm>
              <a:off x="3773492" y="5103846"/>
              <a:ext cx="584194" cy="366712"/>
            </a:xfrm>
            <a:prstGeom prst="rect">
              <a:avLst/>
            </a:prstGeom>
            <a:noFill/>
            <a:ln w="9525">
              <a:noFill/>
              <a:miter lim="800000"/>
            </a:ln>
            <a:effectLst/>
          </p:spPr>
          <p:txBody>
            <a:bodyPr wrap="square">
              <a:spAutoFit/>
            </a:bodyPr>
            <a:lstStyle/>
            <a:p>
              <a:pPr algn="l">
                <a:spcBef>
                  <a:spcPct val="50000"/>
                </a:spcBef>
              </a:pPr>
              <a:r>
                <a:rPr lang="en-US" altLang="zh-CN" sz="1800" i="1" dirty="0" err="1">
                  <a:latin typeface="Consolas" panose="020B0609020204030204" pitchFamily="49" charset="0"/>
                  <a:ea typeface="宋体" panose="02010600030101010101" pitchFamily="2" charset="-122"/>
                  <a:cs typeface="Consolas" panose="020B0609020204030204" pitchFamily="49" charset="0"/>
                </a:rPr>
                <a:t>i</a:t>
              </a:r>
              <a:r>
                <a:rPr lang="en-US" altLang="zh-CN" sz="1800" dirty="0">
                  <a:latin typeface="Consolas" panose="020B0609020204030204" pitchFamily="49" charset="0"/>
                  <a:ea typeface="+mn-ea"/>
                  <a:cs typeface="Consolas" panose="020B0609020204030204" pitchFamily="49" charset="0"/>
                </a:rPr>
                <a:t>-</a:t>
              </a:r>
              <a:r>
                <a:rPr lang="en-US" altLang="zh-CN" sz="1800" dirty="0">
                  <a:latin typeface="Consolas" panose="020B0609020204030204" pitchFamily="49" charset="0"/>
                  <a:ea typeface="宋体" panose="02010600030101010101" pitchFamily="2" charset="-122"/>
                  <a:cs typeface="Consolas" panose="020B0609020204030204" pitchFamily="49" charset="0"/>
                </a:rPr>
                <a:t>1</a:t>
              </a:r>
              <a:endParaRPr lang="en-US" altLang="zh-CN" sz="1800" dirty="0">
                <a:latin typeface="Consolas" panose="020B0609020204030204" pitchFamily="49" charset="0"/>
                <a:ea typeface="宋体" panose="02010600030101010101" pitchFamily="2" charset="-122"/>
                <a:cs typeface="Consolas" panose="020B0609020204030204" pitchFamily="49" charset="0"/>
              </a:endParaRPr>
            </a:p>
          </p:txBody>
        </p:sp>
        <p:sp>
          <p:nvSpPr>
            <p:cNvPr id="23" name="Freeform 49"/>
            <p:cNvSpPr/>
            <p:nvPr/>
          </p:nvSpPr>
          <p:spPr bwMode="auto">
            <a:xfrm>
              <a:off x="5122885" y="5742005"/>
              <a:ext cx="487362" cy="3175"/>
            </a:xfrm>
            <a:custGeom>
              <a:avLst/>
              <a:gdLst/>
              <a:ahLst/>
              <a:cxnLst>
                <a:cxn ang="0">
                  <a:pos x="0" y="0"/>
                </a:cxn>
                <a:cxn ang="0">
                  <a:pos x="307" y="2"/>
                </a:cxn>
              </a:cxnLst>
              <a:rect l="0" t="0" r="r" b="b"/>
              <a:pathLst>
                <a:path w="307" h="2">
                  <a:moveTo>
                    <a:pt x="0" y="0"/>
                  </a:moveTo>
                  <a:lnTo>
                    <a:pt x="307"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24" name="Text Box 50"/>
            <p:cNvSpPr txBox="1">
              <a:spLocks noChangeArrowheads="1"/>
            </p:cNvSpPr>
            <p:nvPr/>
          </p:nvSpPr>
          <p:spPr bwMode="auto">
            <a:xfrm>
              <a:off x="5859485" y="5394343"/>
              <a:ext cx="720725" cy="461665"/>
            </a:xfrm>
            <a:prstGeom prst="rect">
              <a:avLst/>
            </a:prstGeom>
            <a:noFill/>
            <a:ln w="9525">
              <a:noFill/>
              <a:miter lim="800000"/>
            </a:ln>
            <a:effectLst/>
          </p:spPr>
          <p:txBody>
            <a:bodyPr>
              <a:spAutoFit/>
            </a:bodyPr>
            <a:lstStyle/>
            <a:p>
              <a:pPr algn="l">
                <a:spcBef>
                  <a:spcPct val="50000"/>
                </a:spcBef>
              </a:pPr>
              <a:r>
                <a:rPr lang="en-US" altLang="zh-CN" b="0" dirty="0">
                  <a:latin typeface="Consolas" panose="020B0609020204030204" pitchFamily="49" charset="0"/>
                  <a:ea typeface="宋体" panose="02010600030101010101" pitchFamily="2" charset="-122"/>
                  <a:cs typeface="Consolas" panose="020B0609020204030204" pitchFamily="49" charset="0"/>
                </a:rPr>
                <a:t>…</a:t>
              </a:r>
              <a:endParaRPr lang="en-US" altLang="zh-CN" b="0" dirty="0">
                <a:latin typeface="Consolas" panose="020B0609020204030204" pitchFamily="49" charset="0"/>
                <a:ea typeface="宋体" panose="02010600030101010101" pitchFamily="2" charset="-122"/>
                <a:cs typeface="Consolas" panose="020B0609020204030204" pitchFamily="49" charset="0"/>
              </a:endParaRPr>
            </a:p>
          </p:txBody>
        </p:sp>
        <p:sp>
          <p:nvSpPr>
            <p:cNvPr id="25" name="Line 25"/>
            <p:cNvSpPr>
              <a:spLocks noChangeShapeType="1"/>
            </p:cNvSpPr>
            <p:nvPr/>
          </p:nvSpPr>
          <p:spPr bwMode="auto">
            <a:xfrm flipV="1">
              <a:off x="3724261" y="5948378"/>
              <a:ext cx="0" cy="288925"/>
            </a:xfrm>
            <a:prstGeom prst="line">
              <a:avLst/>
            </a:prstGeom>
            <a:noFill/>
            <a:ln w="28575">
              <a:solidFill>
                <a:srgbClr val="FF00FF"/>
              </a:solidFill>
              <a:miter lim="800000"/>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26" name="Text Box 26"/>
            <p:cNvSpPr txBox="1">
              <a:spLocks noChangeArrowheads="1"/>
            </p:cNvSpPr>
            <p:nvPr/>
          </p:nvSpPr>
          <p:spPr bwMode="auto">
            <a:xfrm>
              <a:off x="3571868" y="6230960"/>
              <a:ext cx="360363" cy="366712"/>
            </a:xfrm>
            <a:prstGeom prst="rect">
              <a:avLst/>
            </a:prstGeom>
            <a:noFill/>
            <a:ln w="9525">
              <a:noFill/>
              <a:miter lim="800000"/>
            </a:ln>
            <a:effectLst/>
          </p:spPr>
          <p:txBody>
            <a:bodyPr>
              <a:spAutoFit/>
            </a:bodyPr>
            <a:lstStyle/>
            <a:p>
              <a:pPr algn="l">
                <a:spcBef>
                  <a:spcPct val="50000"/>
                </a:spcBef>
              </a:pPr>
              <a:r>
                <a:rPr lang="en-US" altLang="zh-CN" sz="1800" i="1" dirty="0">
                  <a:latin typeface="Consolas" panose="020B0609020204030204" pitchFamily="49" charset="0"/>
                  <a:cs typeface="Consolas" panose="020B0609020204030204" pitchFamily="49" charset="0"/>
                </a:rPr>
                <a:t>p</a:t>
              </a:r>
              <a:endParaRPr lang="en-US" altLang="zh-CN" sz="1800" i="1" dirty="0">
                <a:latin typeface="Consolas" panose="020B0609020204030204" pitchFamily="49" charset="0"/>
                <a:cs typeface="Consolas" panose="020B0609020204030204" pitchFamily="49" charset="0"/>
              </a:endParaRPr>
            </a:p>
          </p:txBody>
        </p:sp>
        <p:sp>
          <p:nvSpPr>
            <p:cNvPr id="27" name="矩形 26"/>
            <p:cNvSpPr/>
            <p:nvPr/>
          </p:nvSpPr>
          <p:spPr>
            <a:xfrm>
              <a:off x="857224" y="2959096"/>
              <a:ext cx="7000924" cy="1499404"/>
            </a:xfrm>
            <a:prstGeom prst="rect">
              <a:avLst/>
            </a:prstGeom>
            <a:solidFill>
              <a:schemeClr val="accent1">
                <a:alpha val="0"/>
              </a:schemeClr>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sp>
          <p:nvSpPr>
            <p:cNvPr id="30" name="下箭头 29"/>
            <p:cNvSpPr/>
            <p:nvPr/>
          </p:nvSpPr>
          <p:spPr>
            <a:xfrm>
              <a:off x="4286248" y="4500570"/>
              <a:ext cx="142876" cy="714380"/>
            </a:xfrm>
            <a:prstGeom prst="down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710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7107">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7107">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7107">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7107">
                                            <p:txEl>
                                              <p:pRg st="7" end="7"/>
                                            </p:txEl>
                                          </p:spTgt>
                                        </p:tgtEl>
                                        <p:attrNameLst>
                                          <p:attrName>style.visibility</p:attrName>
                                        </p:attrNameLst>
                                      </p:cBhvr>
                                      <p:to>
                                        <p:strVal val="visible"/>
                                      </p:to>
                                    </p:set>
                                  </p:childTnLst>
                                </p:cTn>
                              </p:par>
                            </p:childTnLst>
                          </p:cTn>
                        </p:par>
                        <p:par>
                          <p:cTn id="17" fill="hold">
                            <p:stCondLst>
                              <p:cond delay="0"/>
                            </p:stCondLst>
                            <p:childTnLst>
                              <p:par>
                                <p:cTn id="18" presetID="1" presetClass="entr" presetSubtype="0" fill="hold" nodeType="afterEffect">
                                  <p:stCondLst>
                                    <p:cond delay="0"/>
                                  </p:stCondLst>
                                  <p:childTnLst>
                                    <p:set>
                                      <p:cBhvr>
                                        <p:cTn id="19"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ext Box 2"/>
          <p:cNvSpPr txBox="1">
            <a:spLocks noChangeArrowheads="1"/>
          </p:cNvSpPr>
          <p:nvPr/>
        </p:nvSpPr>
        <p:spPr bwMode="auto">
          <a:xfrm>
            <a:off x="290541" y="285728"/>
            <a:ext cx="8353425" cy="3138170"/>
          </a:xfrm>
          <a:prstGeom prst="rect">
            <a:avLst/>
          </a:prstGeom>
        </p:spPr>
        <p:style>
          <a:lnRef idx="1">
            <a:schemeClr val="accent3"/>
          </a:lnRef>
          <a:fillRef idx="2">
            <a:schemeClr val="accent3"/>
          </a:fillRef>
          <a:effectRef idx="1">
            <a:schemeClr val="accent3"/>
          </a:effectRef>
          <a:fontRef idx="minor">
            <a:schemeClr val="dk1"/>
          </a:fontRef>
        </p:style>
        <p:txBody>
          <a:bodyPr>
            <a:spAutoFit/>
          </a:bodyPr>
          <a:lstStyle/>
          <a:p>
            <a:pPr algn="l" eaLnBrk="1" latinLnBrk="0" hangingPunct="1">
              <a:spcBef>
                <a:spcPts val="0"/>
              </a:spcBef>
            </a:pPr>
            <a:r>
              <a:rPr kumimoji="1"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if </a:t>
            </a: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(p==NULL)	</a:t>
            </a:r>
            <a:r>
              <a:rPr kumimoji="1" lang="en-US" altLang="zh-CN" sz="1800" dirty="0">
                <a:solidFill>
                  <a:srgbClr val="0070C0"/>
                </a:solidFill>
                <a:latin typeface="Consolas" panose="020B0609020204030204" pitchFamily="49" charset="0"/>
                <a:ea typeface="仿宋" panose="02010609060101010101" pitchFamily="49" charset="-122"/>
                <a:cs typeface="Consolas" panose="020B0609020204030204" pitchFamily="49" charset="0"/>
              </a:rPr>
              <a:t>//</a:t>
            </a:r>
            <a:r>
              <a:rPr kumimoji="1" lang="zh-CN" altLang="en-US" sz="1800" dirty="0">
                <a:solidFill>
                  <a:srgbClr val="0070C0"/>
                </a:solidFill>
                <a:latin typeface="Consolas" panose="020B0609020204030204" pitchFamily="49" charset="0"/>
                <a:ea typeface="仿宋" panose="02010609060101010101" pitchFamily="49" charset="-122"/>
                <a:cs typeface="Consolas" panose="020B0609020204030204" pitchFamily="49" charset="0"/>
              </a:rPr>
              <a:t>未找到第</a:t>
            </a:r>
            <a:r>
              <a:rPr kumimoji="1" lang="en-US" altLang="zh-CN" sz="1800" i="1" err="1">
                <a:solidFill>
                  <a:srgbClr val="0070C0"/>
                </a:solidFill>
                <a:latin typeface="Consolas" panose="020B0609020204030204" pitchFamily="49" charset="0"/>
                <a:ea typeface="仿宋" panose="02010609060101010101" pitchFamily="49" charset="-122"/>
                <a:cs typeface="Consolas" panose="020B0609020204030204" pitchFamily="49" charset="0"/>
              </a:rPr>
              <a:t>i</a:t>
            </a:r>
            <a:r>
              <a:rPr kumimoji="1" lang="en-US" altLang="zh-CN" sz="1800">
                <a:solidFill>
                  <a:srgbClr val="0070C0"/>
                </a:solidFill>
                <a:latin typeface="Consolas" panose="020B0609020204030204" pitchFamily="49" charset="0"/>
                <a:ea typeface="仿宋" panose="02010609060101010101" pitchFamily="49" charset="-122"/>
                <a:cs typeface="Consolas" panose="020B0609020204030204" pitchFamily="49" charset="0"/>
              </a:rPr>
              <a:t>-1</a:t>
            </a:r>
            <a:r>
              <a:rPr kumimoji="1" lang="zh-CN" altLang="en-US" sz="1800">
                <a:solidFill>
                  <a:srgbClr val="0070C0"/>
                </a:solidFill>
                <a:latin typeface="Consolas" panose="020B0609020204030204" pitchFamily="49" charset="0"/>
                <a:ea typeface="仿宋" panose="02010609060101010101" pitchFamily="49" charset="-122"/>
                <a:cs typeface="Consolas" panose="020B0609020204030204" pitchFamily="49" charset="0"/>
              </a:rPr>
              <a:t>个结点，返回</a:t>
            </a:r>
            <a:r>
              <a:rPr kumimoji="1" lang="en-US" altLang="zh-CN" sz="1800" dirty="0">
                <a:solidFill>
                  <a:srgbClr val="0070C0"/>
                </a:solidFill>
                <a:latin typeface="Consolas" panose="020B0609020204030204" pitchFamily="49" charset="0"/>
                <a:ea typeface="仿宋" panose="02010609060101010101" pitchFamily="49" charset="-122"/>
                <a:cs typeface="Consolas" panose="020B0609020204030204" pitchFamily="49" charset="0"/>
              </a:rPr>
              <a:t>false</a:t>
            </a:r>
            <a:endParaRPr kumimoji="1" lang="en-US" altLang="zh-CN" sz="1800" dirty="0">
              <a:solidFill>
                <a:srgbClr val="0070C0"/>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spcBef>
                <a:spcPts val="0"/>
              </a:spcBef>
            </a:pPr>
            <a:r>
              <a:rPr kumimoji="1"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return </a:t>
            </a: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false;</a:t>
            </a:r>
            <a:endPar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spcBef>
                <a:spcPts val="0"/>
              </a:spcBef>
            </a:pPr>
            <a:r>
              <a:rPr kumimoji="1"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else</a:t>
            </a: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dirty="0">
                <a:solidFill>
                  <a:srgbClr val="0070C0"/>
                </a:solidFill>
                <a:latin typeface="Consolas" panose="020B0609020204030204" pitchFamily="49" charset="0"/>
                <a:ea typeface="仿宋" panose="02010609060101010101" pitchFamily="49" charset="-122"/>
                <a:cs typeface="Consolas" panose="020B0609020204030204" pitchFamily="49" charset="0"/>
              </a:rPr>
              <a:t>//</a:t>
            </a:r>
            <a:r>
              <a:rPr kumimoji="1" lang="zh-CN" altLang="en-US" sz="1800" dirty="0">
                <a:solidFill>
                  <a:srgbClr val="0070C0"/>
                </a:solidFill>
                <a:latin typeface="Consolas" panose="020B0609020204030204" pitchFamily="49" charset="0"/>
                <a:ea typeface="仿宋" panose="02010609060101010101" pitchFamily="49" charset="-122"/>
                <a:cs typeface="Consolas" panose="020B0609020204030204" pitchFamily="49" charset="0"/>
              </a:rPr>
              <a:t>找到第</a:t>
            </a:r>
            <a:r>
              <a:rPr kumimoji="1" lang="en-US" altLang="zh-CN" sz="1800" i="1" err="1">
                <a:solidFill>
                  <a:srgbClr val="0070C0"/>
                </a:solidFill>
                <a:latin typeface="Consolas" panose="020B0609020204030204" pitchFamily="49" charset="0"/>
                <a:ea typeface="仿宋" panose="02010609060101010101" pitchFamily="49" charset="-122"/>
                <a:cs typeface="Consolas" panose="020B0609020204030204" pitchFamily="49" charset="0"/>
              </a:rPr>
              <a:t>i</a:t>
            </a:r>
            <a:r>
              <a:rPr kumimoji="1" lang="en-US" altLang="zh-CN" sz="1800">
                <a:solidFill>
                  <a:srgbClr val="0070C0"/>
                </a:solidFill>
                <a:latin typeface="Consolas" panose="020B0609020204030204" pitchFamily="49" charset="0"/>
                <a:ea typeface="仿宋" panose="02010609060101010101" pitchFamily="49" charset="-122"/>
                <a:cs typeface="Consolas" panose="020B0609020204030204" pitchFamily="49" charset="0"/>
              </a:rPr>
              <a:t>-1</a:t>
            </a:r>
            <a:r>
              <a:rPr kumimoji="1" lang="zh-CN" altLang="en-US" sz="1800">
                <a:solidFill>
                  <a:srgbClr val="0070C0"/>
                </a:solidFill>
                <a:latin typeface="Consolas" panose="020B0609020204030204" pitchFamily="49" charset="0"/>
                <a:ea typeface="仿宋" panose="02010609060101010101" pitchFamily="49" charset="-122"/>
                <a:cs typeface="Consolas" panose="020B0609020204030204" pitchFamily="49" charset="0"/>
              </a:rPr>
              <a:t>个结点</a:t>
            </a:r>
            <a:r>
              <a:rPr kumimoji="1" lang="en-US" altLang="zh-CN" sz="1800">
                <a:solidFill>
                  <a:srgbClr val="0070C0"/>
                </a:solidFill>
                <a:latin typeface="Consolas" panose="020B0609020204030204" pitchFamily="49" charset="0"/>
                <a:ea typeface="仿宋" panose="02010609060101010101" pitchFamily="49" charset="-122"/>
                <a:cs typeface="Consolas" panose="020B0609020204030204" pitchFamily="49" charset="0"/>
              </a:rPr>
              <a:t>p</a:t>
            </a:r>
            <a:r>
              <a:rPr kumimoji="1" lang="zh-CN" altLang="en-US" sz="1800">
                <a:solidFill>
                  <a:srgbClr val="0070C0"/>
                </a:solidFill>
                <a:latin typeface="Consolas" panose="020B0609020204030204" pitchFamily="49" charset="0"/>
                <a:ea typeface="仿宋" panose="02010609060101010101" pitchFamily="49" charset="-122"/>
                <a:cs typeface="Consolas" panose="020B0609020204030204" pitchFamily="49" charset="0"/>
              </a:rPr>
              <a:t>，插入新结点并</a:t>
            </a:r>
            <a:r>
              <a:rPr kumimoji="1" lang="zh-CN" altLang="en-US" sz="1800" dirty="0">
                <a:solidFill>
                  <a:srgbClr val="0070C0"/>
                </a:solidFill>
                <a:latin typeface="Consolas" panose="020B0609020204030204" pitchFamily="49" charset="0"/>
                <a:ea typeface="仿宋" panose="02010609060101010101" pitchFamily="49" charset="-122"/>
                <a:cs typeface="Consolas" panose="020B0609020204030204" pitchFamily="49" charset="0"/>
              </a:rPr>
              <a:t>返回</a:t>
            </a:r>
            <a:r>
              <a:rPr kumimoji="1" lang="en-US" altLang="zh-CN" sz="1800" dirty="0">
                <a:solidFill>
                  <a:srgbClr val="0070C0"/>
                </a:solidFill>
                <a:latin typeface="Consolas" panose="020B0609020204030204" pitchFamily="49" charset="0"/>
                <a:ea typeface="仿宋" panose="02010609060101010101" pitchFamily="49" charset="-122"/>
                <a:cs typeface="Consolas" panose="020B0609020204030204" pitchFamily="49" charset="0"/>
              </a:rPr>
              <a:t>true</a:t>
            </a:r>
            <a:endParaRPr kumimoji="1" lang="en-US" altLang="zh-CN" sz="1800" dirty="0">
              <a:solidFill>
                <a:srgbClr val="0070C0"/>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spcBef>
                <a:spcPts val="0"/>
              </a:spcBef>
            </a:pPr>
            <a:r>
              <a:rPr kumimoji="1"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spcBef>
                <a:spcPts val="0"/>
              </a:spcBef>
            </a:pP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s=(LinkNode *)malloc(sizeof(LinkNode));</a:t>
            </a:r>
            <a:endPar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spcBef>
                <a:spcPts val="0"/>
              </a:spcBef>
            </a:pP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s-&gt;data=e;		</a:t>
            </a:r>
            <a:r>
              <a:rPr kumimoji="1" lang="en-US" altLang="zh-CN" sz="1800" dirty="0">
                <a:solidFill>
                  <a:srgbClr val="0070C0"/>
                </a:solidFill>
                <a:latin typeface="Consolas" panose="020B0609020204030204" pitchFamily="49" charset="0"/>
                <a:ea typeface="仿宋" panose="02010609060101010101" pitchFamily="49" charset="-122"/>
                <a:cs typeface="Consolas" panose="020B0609020204030204" pitchFamily="49" charset="0"/>
              </a:rPr>
              <a:t>//</a:t>
            </a:r>
            <a:r>
              <a:rPr kumimoji="1" lang="zh-CN" altLang="en-US" sz="1800">
                <a:solidFill>
                  <a:srgbClr val="0070C0"/>
                </a:solidFill>
                <a:latin typeface="Consolas" panose="020B0609020204030204" pitchFamily="49" charset="0"/>
                <a:ea typeface="仿宋" panose="02010609060101010101" pitchFamily="49" charset="-122"/>
                <a:cs typeface="Consolas" panose="020B0609020204030204" pitchFamily="49" charset="0"/>
              </a:rPr>
              <a:t>创建新结点</a:t>
            </a:r>
            <a:r>
              <a:rPr kumimoji="1" lang="en-US" altLang="zh-CN" sz="1800">
                <a:solidFill>
                  <a:srgbClr val="0070C0"/>
                </a:solidFill>
                <a:latin typeface="Consolas" panose="020B0609020204030204" pitchFamily="49" charset="0"/>
                <a:ea typeface="仿宋" panose="02010609060101010101" pitchFamily="49" charset="-122"/>
                <a:cs typeface="Consolas" panose="020B0609020204030204" pitchFamily="49" charset="0"/>
              </a:rPr>
              <a:t>s</a:t>
            </a:r>
            <a:r>
              <a:rPr kumimoji="1" lang="zh-CN" altLang="en-US" sz="1800">
                <a:solidFill>
                  <a:srgbClr val="0070C0"/>
                </a:solidFill>
                <a:latin typeface="Consolas" panose="020B0609020204030204" pitchFamily="49" charset="0"/>
                <a:ea typeface="仿宋" panose="02010609060101010101" pitchFamily="49" charset="-122"/>
                <a:cs typeface="Consolas" panose="020B0609020204030204" pitchFamily="49" charset="0"/>
              </a:rPr>
              <a:t>，其</a:t>
            </a:r>
            <a:r>
              <a:rPr kumimoji="1" lang="en-US" altLang="zh-CN" sz="1800" dirty="0">
                <a:solidFill>
                  <a:srgbClr val="0070C0"/>
                </a:solidFill>
                <a:latin typeface="Consolas" panose="020B0609020204030204" pitchFamily="49" charset="0"/>
                <a:ea typeface="仿宋" panose="02010609060101010101" pitchFamily="49" charset="-122"/>
                <a:cs typeface="Consolas" panose="020B0609020204030204" pitchFamily="49" charset="0"/>
              </a:rPr>
              <a:t>data</a:t>
            </a:r>
            <a:r>
              <a:rPr kumimoji="1" lang="zh-CN" altLang="en-US" sz="1800" dirty="0">
                <a:solidFill>
                  <a:srgbClr val="0070C0"/>
                </a:solidFill>
                <a:latin typeface="Consolas" panose="020B0609020204030204" pitchFamily="49" charset="0"/>
                <a:ea typeface="仿宋" panose="02010609060101010101" pitchFamily="49" charset="-122"/>
                <a:cs typeface="Consolas" panose="020B0609020204030204" pitchFamily="49" charset="0"/>
              </a:rPr>
              <a:t>域置为</a:t>
            </a:r>
            <a:r>
              <a:rPr kumimoji="1" lang="en-US" altLang="zh-CN" sz="1800" dirty="0">
                <a:solidFill>
                  <a:srgbClr val="0070C0"/>
                </a:solidFill>
                <a:latin typeface="Consolas" panose="020B0609020204030204" pitchFamily="49" charset="0"/>
                <a:ea typeface="仿宋" panose="02010609060101010101" pitchFamily="49" charset="-122"/>
                <a:cs typeface="Consolas" panose="020B0609020204030204" pitchFamily="49" charset="0"/>
              </a:rPr>
              <a:t>e</a:t>
            </a:r>
            <a:endParaRPr kumimoji="1" lang="en-US" altLang="zh-CN" sz="1800" dirty="0">
              <a:solidFill>
                <a:srgbClr val="0070C0"/>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spcBef>
                <a:spcPts val="0"/>
              </a:spcBef>
            </a:pP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s-&gt;next=p-&gt;next;	</a:t>
            </a:r>
            <a:r>
              <a:rPr kumimoji="1" lang="en-US" altLang="zh-CN" sz="1800">
                <a:solidFill>
                  <a:srgbClr val="0070C0"/>
                </a:solidFill>
                <a:latin typeface="Consolas" panose="020B0609020204030204" pitchFamily="49" charset="0"/>
                <a:ea typeface="仿宋" panose="02010609060101010101" pitchFamily="49" charset="-122"/>
                <a:cs typeface="Consolas" panose="020B0609020204030204" pitchFamily="49" charset="0"/>
              </a:rPr>
              <a:t>//</a:t>
            </a:r>
            <a:r>
              <a:rPr kumimoji="1" lang="zh-CN" altLang="en-US" sz="1800">
                <a:solidFill>
                  <a:srgbClr val="0070C0"/>
                </a:solidFill>
                <a:latin typeface="Consolas" panose="020B0609020204030204" pitchFamily="49" charset="0"/>
                <a:ea typeface="仿宋" panose="02010609060101010101" pitchFamily="49" charset="-122"/>
                <a:cs typeface="Consolas" panose="020B0609020204030204" pitchFamily="49" charset="0"/>
              </a:rPr>
              <a:t>将</a:t>
            </a:r>
            <a:r>
              <a:rPr kumimoji="1" lang="en-US" altLang="zh-CN" sz="1800">
                <a:solidFill>
                  <a:srgbClr val="0070C0"/>
                </a:solidFill>
                <a:latin typeface="Consolas" panose="020B0609020204030204" pitchFamily="49" charset="0"/>
                <a:ea typeface="仿宋" panose="02010609060101010101" pitchFamily="49" charset="-122"/>
                <a:cs typeface="Consolas" panose="020B0609020204030204" pitchFamily="49" charset="0"/>
              </a:rPr>
              <a:t>s</a:t>
            </a:r>
            <a:r>
              <a:rPr kumimoji="1" lang="zh-CN" altLang="en-US" sz="1800">
                <a:solidFill>
                  <a:srgbClr val="0070C0"/>
                </a:solidFill>
                <a:latin typeface="Consolas" panose="020B0609020204030204" pitchFamily="49" charset="0"/>
                <a:ea typeface="仿宋" panose="02010609060101010101" pitchFamily="49" charset="-122"/>
                <a:cs typeface="Consolas" panose="020B0609020204030204" pitchFamily="49" charset="0"/>
              </a:rPr>
              <a:t>插入到</a:t>
            </a:r>
            <a:r>
              <a:rPr kumimoji="1" lang="en-US" altLang="zh-CN" sz="1800">
                <a:solidFill>
                  <a:srgbClr val="0070C0"/>
                </a:solidFill>
                <a:latin typeface="Consolas" panose="020B0609020204030204" pitchFamily="49" charset="0"/>
                <a:ea typeface="仿宋" panose="02010609060101010101" pitchFamily="49" charset="-122"/>
                <a:cs typeface="Consolas" panose="020B0609020204030204" pitchFamily="49" charset="0"/>
              </a:rPr>
              <a:t>p</a:t>
            </a:r>
            <a:r>
              <a:rPr kumimoji="1" lang="zh-CN" altLang="en-US" sz="1800" dirty="0">
                <a:solidFill>
                  <a:srgbClr val="0070C0"/>
                </a:solidFill>
                <a:latin typeface="Consolas" panose="020B0609020204030204" pitchFamily="49" charset="0"/>
                <a:ea typeface="仿宋" panose="02010609060101010101" pitchFamily="49" charset="-122"/>
                <a:cs typeface="Consolas" panose="020B0609020204030204" pitchFamily="49" charset="0"/>
              </a:rPr>
              <a:t>之后</a:t>
            </a:r>
            <a:endParaRPr kumimoji="1" lang="zh-CN" altLang="en-US" sz="1800" dirty="0">
              <a:solidFill>
                <a:srgbClr val="0070C0"/>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spcBef>
                <a:spcPts val="0"/>
              </a:spcBef>
            </a:pPr>
            <a:r>
              <a:rPr kumimoji="1"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p-&gt;next=s;</a:t>
            </a:r>
            <a:endPar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spcBef>
                <a:spcPts val="0"/>
              </a:spcBef>
            </a:pP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return true;</a:t>
            </a:r>
            <a:endPar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spcBef>
                <a:spcPts val="0"/>
              </a:spcBef>
            </a:pPr>
            <a:r>
              <a:rPr kumimoji="1"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spcBef>
                <a:spcPts val="0"/>
              </a:spcBef>
            </a:pP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grpSp>
        <p:nvGrpSpPr>
          <p:cNvPr id="34" name="组合 33"/>
          <p:cNvGrpSpPr/>
          <p:nvPr/>
        </p:nvGrpSpPr>
        <p:grpSpPr>
          <a:xfrm>
            <a:off x="428596" y="1370745"/>
            <a:ext cx="7572428" cy="4857784"/>
            <a:chOff x="428596" y="1500174"/>
            <a:chExt cx="7572428" cy="4857784"/>
          </a:xfrm>
        </p:grpSpPr>
        <p:sp>
          <p:nvSpPr>
            <p:cNvPr id="3" name="TextBox 2"/>
            <p:cNvSpPr txBox="1"/>
            <p:nvPr/>
          </p:nvSpPr>
          <p:spPr>
            <a:xfrm>
              <a:off x="4286248" y="4786322"/>
              <a:ext cx="785818" cy="400110"/>
            </a:xfrm>
            <a:prstGeom prst="rect">
              <a:avLst/>
            </a:prstGeom>
            <a:noFill/>
          </p:spPr>
          <p:txBody>
            <a:bodyPr wrap="square" rtlCol="0">
              <a:spAutoFit/>
            </a:bodyPr>
            <a:lstStyle/>
            <a:p>
              <a:pPr algn="l"/>
              <a:r>
                <a:rPr lang="zh-CN" altLang="en-US" sz="2000" dirty="0">
                  <a:latin typeface="Consolas" panose="020B0609020204030204" pitchFamily="49" charset="0"/>
                  <a:ea typeface="楷体" panose="02010609060101010101" pitchFamily="49" charset="-122"/>
                  <a:cs typeface="Consolas" panose="020B0609020204030204" pitchFamily="49" charset="0"/>
                </a:rPr>
                <a:t>插入</a:t>
              </a:r>
              <a:endParaRPr lang="zh-CN" altLang="en-US" sz="2000" dirty="0">
                <a:latin typeface="Consolas" panose="020B0609020204030204" pitchFamily="49" charset="0"/>
                <a:cs typeface="Consolas" panose="020B0609020204030204" pitchFamily="49" charset="0"/>
              </a:endParaRPr>
            </a:p>
          </p:txBody>
        </p:sp>
        <p:sp>
          <p:nvSpPr>
            <p:cNvPr id="4" name="Rectangle 32"/>
            <p:cNvSpPr>
              <a:spLocks noChangeArrowheads="1"/>
            </p:cNvSpPr>
            <p:nvPr/>
          </p:nvSpPr>
          <p:spPr bwMode="auto">
            <a:xfrm>
              <a:off x="1055659" y="5322904"/>
              <a:ext cx="360362" cy="360362"/>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1800" b="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5" name="Rectangle 33"/>
            <p:cNvSpPr>
              <a:spLocks noChangeArrowheads="1"/>
            </p:cNvSpPr>
            <p:nvPr/>
          </p:nvSpPr>
          <p:spPr bwMode="auto">
            <a:xfrm>
              <a:off x="1416021" y="5322904"/>
              <a:ext cx="360363" cy="360362"/>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180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6" name="Line 34"/>
            <p:cNvSpPr>
              <a:spLocks noChangeShapeType="1"/>
            </p:cNvSpPr>
            <p:nvPr/>
          </p:nvSpPr>
          <p:spPr bwMode="auto">
            <a:xfrm>
              <a:off x="707996" y="5502291"/>
              <a:ext cx="360363" cy="0"/>
            </a:xfrm>
            <a:prstGeom prst="line">
              <a:avLst/>
            </a:prstGeom>
            <a:noFill/>
            <a:ln w="9525">
              <a:solidFill>
                <a:schemeClr val="tx1"/>
              </a:solidFill>
              <a:miter lim="800000"/>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7" name="Text Box 35"/>
            <p:cNvSpPr txBox="1">
              <a:spLocks noChangeArrowheads="1"/>
            </p:cNvSpPr>
            <p:nvPr/>
          </p:nvSpPr>
          <p:spPr bwMode="auto">
            <a:xfrm>
              <a:off x="428596" y="5322904"/>
              <a:ext cx="268288" cy="366712"/>
            </a:xfrm>
            <a:prstGeom prst="rect">
              <a:avLst/>
            </a:prstGeom>
            <a:noFill/>
            <a:ln w="9525">
              <a:noFill/>
              <a:miter lim="800000"/>
            </a:ln>
            <a:effectLst/>
          </p:spPr>
          <p:txBody>
            <a:bodyPr>
              <a:spAutoFit/>
            </a:bodyPr>
            <a:lstStyle/>
            <a:p>
              <a:pPr algn="l">
                <a:spcBef>
                  <a:spcPct val="50000"/>
                </a:spcBef>
              </a:pPr>
              <a:r>
                <a:rPr lang="en-US" altLang="zh-CN" sz="1800" dirty="0">
                  <a:latin typeface="Consolas" panose="020B0609020204030204" pitchFamily="49" charset="0"/>
                  <a:ea typeface="宋体" panose="02010600030101010101" pitchFamily="2" charset="-122"/>
                  <a:cs typeface="Consolas" panose="020B0609020204030204" pitchFamily="49" charset="0"/>
                </a:rPr>
                <a:t>L</a:t>
              </a:r>
              <a:endParaRPr lang="en-US" altLang="zh-CN" sz="1800" dirty="0">
                <a:latin typeface="Consolas" panose="020B0609020204030204" pitchFamily="49" charset="0"/>
                <a:ea typeface="宋体" panose="02010600030101010101" pitchFamily="2" charset="-122"/>
                <a:cs typeface="Consolas" panose="020B0609020204030204" pitchFamily="49" charset="0"/>
              </a:endParaRPr>
            </a:p>
          </p:txBody>
        </p:sp>
        <p:sp>
          <p:nvSpPr>
            <p:cNvPr id="8" name="Rectangle 36"/>
            <p:cNvSpPr>
              <a:spLocks noChangeArrowheads="1"/>
            </p:cNvSpPr>
            <p:nvPr/>
          </p:nvSpPr>
          <p:spPr bwMode="auto">
            <a:xfrm>
              <a:off x="3263871" y="5322904"/>
              <a:ext cx="3603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9" name="Rectangle 37"/>
            <p:cNvSpPr>
              <a:spLocks noChangeArrowheads="1"/>
            </p:cNvSpPr>
            <p:nvPr/>
          </p:nvSpPr>
          <p:spPr bwMode="auto">
            <a:xfrm>
              <a:off x="3624234" y="5322904"/>
              <a:ext cx="360362"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10" name="Freeform 38"/>
            <p:cNvSpPr/>
            <p:nvPr/>
          </p:nvSpPr>
          <p:spPr bwMode="auto">
            <a:xfrm>
              <a:off x="1595409" y="5500704"/>
              <a:ext cx="552450" cy="3175"/>
            </a:xfrm>
            <a:custGeom>
              <a:avLst/>
              <a:gdLst/>
              <a:ahLst/>
              <a:cxnLst>
                <a:cxn ang="0">
                  <a:pos x="0" y="0"/>
                </a:cxn>
                <a:cxn ang="0">
                  <a:pos x="348" y="2"/>
                </a:cxn>
              </a:cxnLst>
              <a:rect l="0" t="0" r="r" b="b"/>
              <a:pathLst>
                <a:path w="348" h="2">
                  <a:moveTo>
                    <a:pt x="0" y="0"/>
                  </a:moveTo>
                  <a:lnTo>
                    <a:pt x="348"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11" name="Rectangle 39"/>
            <p:cNvSpPr>
              <a:spLocks noChangeArrowheads="1"/>
            </p:cNvSpPr>
            <p:nvPr/>
          </p:nvSpPr>
          <p:spPr bwMode="auto">
            <a:xfrm>
              <a:off x="4332259" y="5322904"/>
              <a:ext cx="360362"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en-US" altLang="zh-CN" sz="1800" i="1" dirty="0">
                <a:solidFill>
                  <a:srgbClr val="0000FF"/>
                </a:solidFill>
                <a:latin typeface="Consolas" panose="020B0609020204030204" pitchFamily="49" charset="0"/>
                <a:ea typeface="宋体" panose="02010600030101010101" pitchFamily="2" charset="-122"/>
                <a:cs typeface="Consolas" panose="020B0609020204030204" pitchFamily="49" charset="0"/>
              </a:endParaRPr>
            </a:p>
          </p:txBody>
        </p:sp>
        <p:sp>
          <p:nvSpPr>
            <p:cNvPr id="12" name="Rectangle 40"/>
            <p:cNvSpPr>
              <a:spLocks noChangeArrowheads="1"/>
            </p:cNvSpPr>
            <p:nvPr/>
          </p:nvSpPr>
          <p:spPr bwMode="auto">
            <a:xfrm>
              <a:off x="4692621" y="5322904"/>
              <a:ext cx="3603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13" name="Line 41"/>
            <p:cNvSpPr>
              <a:spLocks noChangeShapeType="1"/>
            </p:cNvSpPr>
            <p:nvPr/>
          </p:nvSpPr>
          <p:spPr bwMode="auto">
            <a:xfrm>
              <a:off x="3844920" y="5502291"/>
              <a:ext cx="468000" cy="0"/>
            </a:xfrm>
            <a:prstGeom prst="line">
              <a:avLst/>
            </a:prstGeom>
            <a:noFill/>
            <a:ln w="9525">
              <a:solidFill>
                <a:schemeClr val="tx1"/>
              </a:solidFill>
              <a:miter lim="800000"/>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14" name="Rectangle 42"/>
            <p:cNvSpPr>
              <a:spLocks noChangeArrowheads="1"/>
            </p:cNvSpPr>
            <p:nvPr/>
          </p:nvSpPr>
          <p:spPr bwMode="auto">
            <a:xfrm>
              <a:off x="6745259" y="5322904"/>
              <a:ext cx="360362"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15" name="Rectangle 43"/>
            <p:cNvSpPr>
              <a:spLocks noChangeArrowheads="1"/>
            </p:cNvSpPr>
            <p:nvPr/>
          </p:nvSpPr>
          <p:spPr bwMode="auto">
            <a:xfrm>
              <a:off x="7105621" y="5322904"/>
              <a:ext cx="3603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dirty="0">
                  <a:solidFill>
                    <a:srgbClr val="0000FF"/>
                  </a:solidFill>
                  <a:latin typeface="Consolas" panose="020B0609020204030204" pitchFamily="49" charset="0"/>
                  <a:ea typeface="宋体" panose="02010600030101010101" pitchFamily="2" charset="-122"/>
                  <a:cs typeface="Consolas" panose="020B0609020204030204" pitchFamily="49" charset="0"/>
                </a:rPr>
                <a:t>∧</a:t>
              </a:r>
              <a:endParaRPr lang="en-US" altLang="zh-CN" sz="1800" dirty="0">
                <a:solidFill>
                  <a:srgbClr val="0000FF"/>
                </a:solidFill>
                <a:latin typeface="Consolas" panose="020B0609020204030204" pitchFamily="49" charset="0"/>
                <a:ea typeface="宋体" panose="02010600030101010101" pitchFamily="2" charset="-122"/>
                <a:cs typeface="Consolas" panose="020B0609020204030204" pitchFamily="49" charset="0"/>
              </a:endParaRPr>
            </a:p>
          </p:txBody>
        </p:sp>
        <p:sp>
          <p:nvSpPr>
            <p:cNvPr id="16" name="Freeform 44"/>
            <p:cNvSpPr/>
            <p:nvPr/>
          </p:nvSpPr>
          <p:spPr bwMode="auto">
            <a:xfrm>
              <a:off x="6270596" y="5500704"/>
              <a:ext cx="487363" cy="3175"/>
            </a:xfrm>
            <a:custGeom>
              <a:avLst/>
              <a:gdLst/>
              <a:ahLst/>
              <a:cxnLst>
                <a:cxn ang="0">
                  <a:pos x="0" y="0"/>
                </a:cxn>
                <a:cxn ang="0">
                  <a:pos x="307" y="2"/>
                </a:cxn>
              </a:cxnLst>
              <a:rect l="0" t="0" r="r" b="b"/>
              <a:pathLst>
                <a:path w="307" h="2">
                  <a:moveTo>
                    <a:pt x="0" y="0"/>
                  </a:moveTo>
                  <a:lnTo>
                    <a:pt x="307"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17" name="Freeform 45"/>
            <p:cNvSpPr/>
            <p:nvPr/>
          </p:nvSpPr>
          <p:spPr bwMode="auto">
            <a:xfrm>
              <a:off x="2663796" y="5499116"/>
              <a:ext cx="552450" cy="3175"/>
            </a:xfrm>
            <a:custGeom>
              <a:avLst/>
              <a:gdLst/>
              <a:ahLst/>
              <a:cxnLst>
                <a:cxn ang="0">
                  <a:pos x="0" y="0"/>
                </a:cxn>
                <a:cxn ang="0">
                  <a:pos x="348" y="2"/>
                </a:cxn>
              </a:cxnLst>
              <a:rect l="0" t="0" r="r" b="b"/>
              <a:pathLst>
                <a:path w="348" h="2">
                  <a:moveTo>
                    <a:pt x="0" y="0"/>
                  </a:moveTo>
                  <a:lnTo>
                    <a:pt x="348"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18" name="Text Box 46"/>
            <p:cNvSpPr txBox="1">
              <a:spLocks noChangeArrowheads="1"/>
            </p:cNvSpPr>
            <p:nvPr/>
          </p:nvSpPr>
          <p:spPr bwMode="auto">
            <a:xfrm>
              <a:off x="2128809" y="5173975"/>
              <a:ext cx="682641" cy="461665"/>
            </a:xfrm>
            <a:prstGeom prst="rect">
              <a:avLst/>
            </a:prstGeom>
            <a:noFill/>
            <a:ln w="9525">
              <a:noFill/>
              <a:miter lim="800000"/>
            </a:ln>
            <a:effectLst/>
          </p:spPr>
          <p:txBody>
            <a:bodyPr wrap="square">
              <a:spAutoFit/>
            </a:bodyPr>
            <a:lstStyle/>
            <a:p>
              <a:pPr algn="l">
                <a:spcBef>
                  <a:spcPct val="50000"/>
                </a:spcBef>
              </a:pPr>
              <a:r>
                <a:rPr lang="en-US" altLang="zh-CN" b="0">
                  <a:latin typeface="Consolas" panose="020B0609020204030204" pitchFamily="49" charset="0"/>
                  <a:ea typeface="宋体" panose="02010600030101010101" pitchFamily="2" charset="-122"/>
                  <a:cs typeface="Consolas" panose="020B0609020204030204" pitchFamily="49" charset="0"/>
                </a:rPr>
                <a:t>…</a:t>
              </a:r>
              <a:endParaRPr lang="en-US" altLang="zh-CN" b="0">
                <a:latin typeface="Consolas" panose="020B0609020204030204" pitchFamily="49" charset="0"/>
                <a:ea typeface="宋体" panose="02010600030101010101" pitchFamily="2" charset="-122"/>
                <a:cs typeface="Consolas" panose="020B0609020204030204" pitchFamily="49" charset="0"/>
              </a:endParaRPr>
            </a:p>
          </p:txBody>
        </p:sp>
        <p:sp>
          <p:nvSpPr>
            <p:cNvPr id="19" name="Line 47"/>
            <p:cNvSpPr>
              <a:spLocks noChangeShapeType="1"/>
            </p:cNvSpPr>
            <p:nvPr/>
          </p:nvSpPr>
          <p:spPr bwMode="auto">
            <a:xfrm>
              <a:off x="3394018" y="4960954"/>
              <a:ext cx="0" cy="358775"/>
            </a:xfrm>
            <a:prstGeom prst="line">
              <a:avLst/>
            </a:prstGeom>
            <a:noFill/>
            <a:ln w="28575">
              <a:solidFill>
                <a:srgbClr val="FF00FF"/>
              </a:solidFill>
              <a:miter lim="800000"/>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20" name="Text Box 48"/>
            <p:cNvSpPr txBox="1">
              <a:spLocks noChangeArrowheads="1"/>
            </p:cNvSpPr>
            <p:nvPr/>
          </p:nvSpPr>
          <p:spPr bwMode="auto">
            <a:xfrm>
              <a:off x="3452766" y="4864132"/>
              <a:ext cx="584194" cy="366712"/>
            </a:xfrm>
            <a:prstGeom prst="rect">
              <a:avLst/>
            </a:prstGeom>
            <a:noFill/>
            <a:ln w="9525">
              <a:noFill/>
              <a:miter lim="800000"/>
            </a:ln>
            <a:effectLst/>
          </p:spPr>
          <p:txBody>
            <a:bodyPr wrap="square">
              <a:spAutoFit/>
            </a:bodyPr>
            <a:lstStyle/>
            <a:p>
              <a:pPr algn="l">
                <a:spcBef>
                  <a:spcPct val="50000"/>
                </a:spcBef>
              </a:pPr>
              <a:r>
                <a:rPr lang="en-US" altLang="zh-CN" sz="1800" i="1" dirty="0" err="1">
                  <a:latin typeface="Consolas" panose="020B0609020204030204" pitchFamily="49" charset="0"/>
                  <a:ea typeface="宋体" panose="02010600030101010101" pitchFamily="2" charset="-122"/>
                  <a:cs typeface="Consolas" panose="020B0609020204030204" pitchFamily="49" charset="0"/>
                </a:rPr>
                <a:t>i</a:t>
              </a:r>
              <a:r>
                <a:rPr lang="en-US" altLang="zh-CN" sz="1800" dirty="0">
                  <a:latin typeface="Consolas" panose="020B0609020204030204" pitchFamily="49" charset="0"/>
                  <a:ea typeface="+mn-ea"/>
                  <a:cs typeface="Consolas" panose="020B0609020204030204" pitchFamily="49" charset="0"/>
                </a:rPr>
                <a:t>-</a:t>
              </a:r>
              <a:r>
                <a:rPr lang="en-US" altLang="zh-CN" sz="1800" dirty="0">
                  <a:latin typeface="Consolas" panose="020B0609020204030204" pitchFamily="49" charset="0"/>
                  <a:ea typeface="宋体" panose="02010600030101010101" pitchFamily="2" charset="-122"/>
                  <a:cs typeface="Consolas" panose="020B0609020204030204" pitchFamily="49" charset="0"/>
                </a:rPr>
                <a:t>1</a:t>
              </a:r>
              <a:endParaRPr lang="en-US" altLang="zh-CN" sz="1800" dirty="0">
                <a:latin typeface="Consolas" panose="020B0609020204030204" pitchFamily="49" charset="0"/>
                <a:ea typeface="宋体" panose="02010600030101010101" pitchFamily="2" charset="-122"/>
                <a:cs typeface="Consolas" panose="020B0609020204030204" pitchFamily="49" charset="0"/>
              </a:endParaRPr>
            </a:p>
          </p:txBody>
        </p:sp>
        <p:sp>
          <p:nvSpPr>
            <p:cNvPr id="21" name="Freeform 49"/>
            <p:cNvSpPr/>
            <p:nvPr/>
          </p:nvSpPr>
          <p:spPr bwMode="auto">
            <a:xfrm>
              <a:off x="4802159" y="5502291"/>
              <a:ext cx="487362" cy="3175"/>
            </a:xfrm>
            <a:custGeom>
              <a:avLst/>
              <a:gdLst/>
              <a:ahLst/>
              <a:cxnLst>
                <a:cxn ang="0">
                  <a:pos x="0" y="0"/>
                </a:cxn>
                <a:cxn ang="0">
                  <a:pos x="307" y="2"/>
                </a:cxn>
              </a:cxnLst>
              <a:rect l="0" t="0" r="r" b="b"/>
              <a:pathLst>
                <a:path w="307" h="2">
                  <a:moveTo>
                    <a:pt x="0" y="0"/>
                  </a:moveTo>
                  <a:lnTo>
                    <a:pt x="307"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22" name="Text Box 50"/>
            <p:cNvSpPr txBox="1">
              <a:spLocks noChangeArrowheads="1"/>
            </p:cNvSpPr>
            <p:nvPr/>
          </p:nvSpPr>
          <p:spPr bwMode="auto">
            <a:xfrm>
              <a:off x="5627659" y="5192729"/>
              <a:ext cx="720725" cy="461665"/>
            </a:xfrm>
            <a:prstGeom prst="rect">
              <a:avLst/>
            </a:prstGeom>
            <a:noFill/>
            <a:ln w="9525">
              <a:noFill/>
              <a:miter lim="800000"/>
            </a:ln>
            <a:effectLst/>
          </p:spPr>
          <p:txBody>
            <a:bodyPr>
              <a:spAutoFit/>
            </a:bodyPr>
            <a:lstStyle/>
            <a:p>
              <a:pPr algn="l">
                <a:spcBef>
                  <a:spcPct val="50000"/>
                </a:spcBef>
              </a:pPr>
              <a:r>
                <a:rPr lang="en-US" altLang="zh-CN" b="0" dirty="0">
                  <a:latin typeface="Consolas" panose="020B0609020204030204" pitchFamily="49" charset="0"/>
                  <a:ea typeface="宋体" panose="02010600030101010101" pitchFamily="2" charset="-122"/>
                  <a:cs typeface="Consolas" panose="020B0609020204030204" pitchFamily="49" charset="0"/>
                </a:rPr>
                <a:t>…</a:t>
              </a:r>
              <a:endParaRPr lang="en-US" altLang="zh-CN" b="0" dirty="0">
                <a:latin typeface="Consolas" panose="020B0609020204030204" pitchFamily="49" charset="0"/>
                <a:ea typeface="宋体" panose="02010600030101010101" pitchFamily="2" charset="-122"/>
                <a:cs typeface="Consolas" panose="020B0609020204030204" pitchFamily="49" charset="0"/>
              </a:endParaRPr>
            </a:p>
          </p:txBody>
        </p:sp>
        <p:sp>
          <p:nvSpPr>
            <p:cNvPr id="23" name="Line 25"/>
            <p:cNvSpPr>
              <a:spLocks noChangeShapeType="1"/>
            </p:cNvSpPr>
            <p:nvPr/>
          </p:nvSpPr>
          <p:spPr bwMode="auto">
            <a:xfrm flipV="1">
              <a:off x="3403535" y="5708664"/>
              <a:ext cx="0" cy="288925"/>
            </a:xfrm>
            <a:prstGeom prst="line">
              <a:avLst/>
            </a:prstGeom>
            <a:noFill/>
            <a:ln w="28575">
              <a:solidFill>
                <a:srgbClr val="FF00FF"/>
              </a:solidFill>
              <a:miter lim="800000"/>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24" name="Text Box 26"/>
            <p:cNvSpPr txBox="1">
              <a:spLocks noChangeArrowheads="1"/>
            </p:cNvSpPr>
            <p:nvPr/>
          </p:nvSpPr>
          <p:spPr bwMode="auto">
            <a:xfrm>
              <a:off x="3251142" y="5991246"/>
              <a:ext cx="360363" cy="366712"/>
            </a:xfrm>
            <a:prstGeom prst="rect">
              <a:avLst/>
            </a:prstGeom>
            <a:noFill/>
            <a:ln w="9525">
              <a:noFill/>
              <a:miter lim="800000"/>
            </a:ln>
            <a:effectLst/>
          </p:spPr>
          <p:txBody>
            <a:bodyPr>
              <a:spAutoFit/>
            </a:bodyPr>
            <a:lstStyle/>
            <a:p>
              <a:pPr algn="l">
                <a:spcBef>
                  <a:spcPct val="50000"/>
                </a:spcBef>
              </a:pPr>
              <a:r>
                <a:rPr lang="en-US" altLang="zh-CN" sz="1800" i="1" dirty="0">
                  <a:latin typeface="Consolas" panose="020B0609020204030204" pitchFamily="49" charset="0"/>
                  <a:cs typeface="Consolas" panose="020B0609020204030204" pitchFamily="49" charset="0"/>
                </a:rPr>
                <a:t>p</a:t>
              </a:r>
              <a:endParaRPr lang="en-US" altLang="zh-CN" sz="1800" i="1" dirty="0">
                <a:latin typeface="Consolas" panose="020B0609020204030204" pitchFamily="49" charset="0"/>
                <a:cs typeface="Consolas" panose="020B0609020204030204" pitchFamily="49" charset="0"/>
              </a:endParaRPr>
            </a:p>
          </p:txBody>
        </p:sp>
        <p:sp>
          <p:nvSpPr>
            <p:cNvPr id="25" name="Rectangle 39"/>
            <p:cNvSpPr>
              <a:spLocks noChangeArrowheads="1"/>
            </p:cNvSpPr>
            <p:nvPr/>
          </p:nvSpPr>
          <p:spPr bwMode="auto">
            <a:xfrm>
              <a:off x="4708531" y="4286256"/>
              <a:ext cx="360362"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i="1" dirty="0">
                  <a:solidFill>
                    <a:srgbClr val="0000FF"/>
                  </a:solidFill>
                  <a:latin typeface="Consolas" panose="020B0609020204030204" pitchFamily="49" charset="0"/>
                  <a:ea typeface="宋体" panose="02010600030101010101" pitchFamily="2" charset="-122"/>
                  <a:cs typeface="Consolas" panose="020B0609020204030204" pitchFamily="49" charset="0"/>
                </a:rPr>
                <a:t>e</a:t>
              </a:r>
              <a:endParaRPr lang="en-US" altLang="zh-CN" sz="1800" i="1" dirty="0">
                <a:solidFill>
                  <a:srgbClr val="0000FF"/>
                </a:solidFill>
                <a:latin typeface="Consolas" panose="020B0609020204030204" pitchFamily="49" charset="0"/>
                <a:ea typeface="宋体" panose="02010600030101010101" pitchFamily="2" charset="-122"/>
                <a:cs typeface="Consolas" panose="020B0609020204030204" pitchFamily="49" charset="0"/>
              </a:endParaRPr>
            </a:p>
          </p:txBody>
        </p:sp>
        <p:sp>
          <p:nvSpPr>
            <p:cNvPr id="26" name="Rectangle 40"/>
            <p:cNvSpPr>
              <a:spLocks noChangeArrowheads="1"/>
            </p:cNvSpPr>
            <p:nvPr/>
          </p:nvSpPr>
          <p:spPr bwMode="auto">
            <a:xfrm>
              <a:off x="5068893" y="4286256"/>
              <a:ext cx="3603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28" name="任意多边形 27"/>
            <p:cNvSpPr/>
            <p:nvPr/>
          </p:nvSpPr>
          <p:spPr>
            <a:xfrm>
              <a:off x="4143372" y="4440767"/>
              <a:ext cx="542928" cy="988497"/>
            </a:xfrm>
            <a:custGeom>
              <a:avLst/>
              <a:gdLst>
                <a:gd name="connsiteX0" fmla="*/ 546100 w 546100"/>
                <a:gd name="connsiteY0" fmla="*/ 4233 h 715433"/>
                <a:gd name="connsiteX1" fmla="*/ 254000 w 546100"/>
                <a:gd name="connsiteY1" fmla="*/ 118533 h 715433"/>
                <a:gd name="connsiteX2" fmla="*/ 0 w 546100"/>
                <a:gd name="connsiteY2" fmla="*/ 715433 h 715433"/>
              </a:gdLst>
              <a:ahLst/>
              <a:cxnLst>
                <a:cxn ang="0">
                  <a:pos x="connsiteX0" y="connsiteY0"/>
                </a:cxn>
                <a:cxn ang="0">
                  <a:pos x="connsiteX1" y="connsiteY1"/>
                </a:cxn>
                <a:cxn ang="0">
                  <a:pos x="connsiteX2" y="connsiteY2"/>
                </a:cxn>
              </a:cxnLst>
              <a:rect l="l" t="t" r="r" b="b"/>
              <a:pathLst>
                <a:path w="546100" h="715433">
                  <a:moveTo>
                    <a:pt x="546100" y="4233"/>
                  </a:moveTo>
                  <a:cubicBezTo>
                    <a:pt x="445558" y="2116"/>
                    <a:pt x="345017" y="0"/>
                    <a:pt x="254000" y="118533"/>
                  </a:cubicBezTo>
                  <a:cubicBezTo>
                    <a:pt x="162983" y="237066"/>
                    <a:pt x="81491" y="476249"/>
                    <a:pt x="0" y="715433"/>
                  </a:cubicBezTo>
                </a:path>
              </a:pathLst>
            </a:cu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sp>
          <p:nvSpPr>
            <p:cNvPr id="29" name="任意多边形 28"/>
            <p:cNvSpPr/>
            <p:nvPr/>
          </p:nvSpPr>
          <p:spPr>
            <a:xfrm>
              <a:off x="4357686" y="4064000"/>
              <a:ext cx="355600" cy="215900"/>
            </a:xfrm>
            <a:custGeom>
              <a:avLst/>
              <a:gdLst>
                <a:gd name="connsiteX0" fmla="*/ 0 w 355600"/>
                <a:gd name="connsiteY0" fmla="*/ 0 h 215900"/>
                <a:gd name="connsiteX1" fmla="*/ 228600 w 355600"/>
                <a:gd name="connsiteY1" fmla="*/ 114300 h 215900"/>
                <a:gd name="connsiteX2" fmla="*/ 355600 w 355600"/>
                <a:gd name="connsiteY2" fmla="*/ 215900 h 215900"/>
              </a:gdLst>
              <a:ahLst/>
              <a:cxnLst>
                <a:cxn ang="0">
                  <a:pos x="connsiteX0" y="connsiteY0"/>
                </a:cxn>
                <a:cxn ang="0">
                  <a:pos x="connsiteX1" y="connsiteY1"/>
                </a:cxn>
                <a:cxn ang="0">
                  <a:pos x="connsiteX2" y="connsiteY2"/>
                </a:cxn>
              </a:cxnLst>
              <a:rect l="l" t="t" r="r" b="b"/>
              <a:pathLst>
                <a:path w="355600" h="215900">
                  <a:moveTo>
                    <a:pt x="0" y="0"/>
                  </a:moveTo>
                  <a:cubicBezTo>
                    <a:pt x="84666" y="39158"/>
                    <a:pt x="169333" y="78317"/>
                    <a:pt x="228600" y="114300"/>
                  </a:cubicBezTo>
                  <a:cubicBezTo>
                    <a:pt x="287867" y="150283"/>
                    <a:pt x="321733" y="183091"/>
                    <a:pt x="355600" y="215900"/>
                  </a:cubicBezTo>
                </a:path>
              </a:pathLst>
            </a:cu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sp>
          <p:nvSpPr>
            <p:cNvPr id="30" name="Text Box 26"/>
            <p:cNvSpPr txBox="1">
              <a:spLocks noChangeArrowheads="1"/>
            </p:cNvSpPr>
            <p:nvPr/>
          </p:nvSpPr>
          <p:spPr bwMode="auto">
            <a:xfrm>
              <a:off x="4071934" y="3857628"/>
              <a:ext cx="360363" cy="369332"/>
            </a:xfrm>
            <a:prstGeom prst="rect">
              <a:avLst/>
            </a:prstGeom>
            <a:noFill/>
            <a:ln w="9525">
              <a:noFill/>
              <a:miter lim="800000"/>
            </a:ln>
            <a:effectLst/>
          </p:spPr>
          <p:txBody>
            <a:bodyPr>
              <a:spAutoFit/>
            </a:bodyPr>
            <a:lstStyle/>
            <a:p>
              <a:pPr algn="l">
                <a:spcBef>
                  <a:spcPct val="50000"/>
                </a:spcBef>
              </a:pPr>
              <a:r>
                <a:rPr lang="en-US" altLang="zh-CN" sz="1800" i="1" dirty="0">
                  <a:latin typeface="Consolas" panose="020B0609020204030204" pitchFamily="49" charset="0"/>
                  <a:cs typeface="Consolas" panose="020B0609020204030204" pitchFamily="49" charset="0"/>
                </a:rPr>
                <a:t>s</a:t>
              </a:r>
              <a:endParaRPr lang="en-US" altLang="zh-CN" sz="1800" i="1" dirty="0">
                <a:latin typeface="Consolas" panose="020B0609020204030204" pitchFamily="49" charset="0"/>
                <a:cs typeface="Consolas" panose="020B0609020204030204" pitchFamily="49" charset="0"/>
              </a:endParaRPr>
            </a:p>
          </p:txBody>
        </p:sp>
        <p:sp>
          <p:nvSpPr>
            <p:cNvPr id="31" name="矩形 30"/>
            <p:cNvSpPr/>
            <p:nvPr/>
          </p:nvSpPr>
          <p:spPr>
            <a:xfrm>
              <a:off x="1000100" y="1500174"/>
              <a:ext cx="7000924" cy="1643074"/>
            </a:xfrm>
            <a:prstGeom prst="rect">
              <a:avLst/>
            </a:prstGeom>
            <a:solidFill>
              <a:schemeClr val="accent1">
                <a:alpha val="0"/>
              </a:schemeClr>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sp>
          <p:nvSpPr>
            <p:cNvPr id="32" name="下箭头 31"/>
            <p:cNvSpPr/>
            <p:nvPr/>
          </p:nvSpPr>
          <p:spPr>
            <a:xfrm>
              <a:off x="3143240" y="3143248"/>
              <a:ext cx="288000" cy="1500198"/>
            </a:xfrm>
            <a:prstGeom prst="downArrow">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48130">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8130">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8130">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8130">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8130">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8130">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8130">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8130">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8130">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8130">
                                            <p:txEl>
                                              <p:pRg st="9" end="9"/>
                                            </p:txEl>
                                          </p:spTgt>
                                        </p:tgtEl>
                                        <p:attrNameLst>
                                          <p:attrName>style.visibility</p:attrName>
                                        </p:attrNameLst>
                                      </p:cBhvr>
                                      <p:to>
                                        <p:strVal val="visible"/>
                                      </p:to>
                                    </p:set>
                                  </p:childTnLst>
                                </p:cTn>
                              </p:par>
                            </p:childTnLst>
                          </p:cTn>
                        </p:par>
                        <p:par>
                          <p:cTn id="27" fill="hold">
                            <p:stCondLst>
                              <p:cond delay="0"/>
                            </p:stCondLst>
                            <p:childTnLst>
                              <p:par>
                                <p:cTn id="28" presetID="1" presetClass="entr" presetSubtype="0" fill="hold" nodeType="afterEffect">
                                  <p:stCondLst>
                                    <p:cond delay="0"/>
                                  </p:stCondLst>
                                  <p:childTnLst>
                                    <p:set>
                                      <p:cBhvr>
                                        <p:cTn id="29"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Text Box 2"/>
          <p:cNvSpPr txBox="1">
            <a:spLocks noChangeArrowheads="1"/>
          </p:cNvSpPr>
          <p:nvPr/>
        </p:nvSpPr>
        <p:spPr bwMode="auto">
          <a:xfrm>
            <a:off x="1000100" y="1757354"/>
            <a:ext cx="6357982" cy="430759"/>
          </a:xfrm>
          <a:prstGeom prst="rect">
            <a:avLst/>
          </a:prstGeom>
          <a:noFill/>
          <a:ln w="9525">
            <a:noFill/>
            <a:miter lim="800000"/>
          </a:ln>
          <a:effectLst/>
        </p:spPr>
        <p:txBody>
          <a:bodyPr wrap="square">
            <a:spAutoFit/>
          </a:bodyPr>
          <a:lstStyle/>
          <a:p>
            <a:pPr algn="just">
              <a:lnSpc>
                <a:spcPct val="120000"/>
              </a:lnSpc>
              <a:spcBef>
                <a:spcPct val="50000"/>
              </a:spcBef>
            </a:pPr>
            <a:r>
              <a:rPr kumimoji="1" lang="zh-CN" altLang="en-US" sz="2000">
                <a:solidFill>
                  <a:srgbClr val="FF00FF"/>
                </a:solidFill>
                <a:latin typeface="Consolas" panose="020B0609020204030204" pitchFamily="49" charset="0"/>
                <a:ea typeface="楷体" panose="02010609060101010101" pitchFamily="49" charset="-122"/>
                <a:cs typeface="Consolas" panose="020B0609020204030204" pitchFamily="49" charset="0"/>
              </a:rPr>
              <a:t>删除操作：</a:t>
            </a:r>
            <a:r>
              <a:rPr kumimoji="1" lang="zh-CN" altLang="en-US" sz="2000">
                <a:latin typeface="Consolas" panose="020B0609020204030204" pitchFamily="49" charset="0"/>
                <a:ea typeface="楷体" panose="02010609060101010101" pitchFamily="49" charset="-122"/>
                <a:cs typeface="Consolas" panose="020B0609020204030204" pitchFamily="49" charset="0"/>
              </a:rPr>
              <a:t>删除</a:t>
            </a:r>
            <a:r>
              <a:rPr kumimoji="1" lang="en-US" altLang="zh-CN" sz="2000">
                <a:latin typeface="Consolas" panose="020B0609020204030204" pitchFamily="49" charset="0"/>
                <a:ea typeface="楷体" panose="02010609060101010101" pitchFamily="49" charset="-122"/>
                <a:cs typeface="Consolas" panose="020B0609020204030204" pitchFamily="49" charset="0"/>
              </a:rPr>
              <a:t>p</a:t>
            </a:r>
            <a:r>
              <a:rPr kumimoji="1" lang="zh-CN" altLang="en-US" sz="2000">
                <a:latin typeface="Consolas" panose="020B0609020204030204" pitchFamily="49" charset="0"/>
                <a:ea typeface="楷体" panose="02010609060101010101" pitchFamily="49" charset="-122"/>
                <a:cs typeface="Consolas" panose="020B0609020204030204" pitchFamily="49" charset="0"/>
              </a:rPr>
              <a:t>结点之后</a:t>
            </a:r>
            <a:r>
              <a:rPr kumimoji="1" lang="zh-CN" altLang="en-US" sz="2000" dirty="0">
                <a:latin typeface="Consolas" panose="020B0609020204030204" pitchFamily="49" charset="0"/>
                <a:ea typeface="楷体" panose="02010609060101010101" pitchFamily="49" charset="-122"/>
                <a:cs typeface="Consolas" panose="020B0609020204030204" pitchFamily="49" charset="0"/>
              </a:rPr>
              <a:t>的</a:t>
            </a:r>
            <a:r>
              <a:rPr kumimoji="1" lang="zh-CN" altLang="en-US" sz="2000">
                <a:latin typeface="Consolas" panose="020B0609020204030204" pitchFamily="49" charset="0"/>
                <a:ea typeface="楷体" panose="02010609060101010101" pitchFamily="49" charset="-122"/>
                <a:cs typeface="Consolas" panose="020B0609020204030204" pitchFamily="49" charset="0"/>
              </a:rPr>
              <a:t>一个结点。</a:t>
            </a:r>
            <a:endParaRPr kumimoji="1" lang="zh-CN" altLang="en-US" sz="2000" dirty="0">
              <a:latin typeface="Consolas" panose="020B0609020204030204" pitchFamily="49" charset="0"/>
              <a:ea typeface="楷体" panose="02010609060101010101" pitchFamily="49" charset="-122"/>
              <a:cs typeface="Consolas" panose="020B0609020204030204" pitchFamily="49" charset="0"/>
            </a:endParaRPr>
          </a:p>
        </p:txBody>
      </p:sp>
      <p:sp>
        <p:nvSpPr>
          <p:cNvPr id="198659" name="Text Box 3"/>
          <p:cNvSpPr txBox="1">
            <a:spLocks noChangeArrowheads="1"/>
          </p:cNvSpPr>
          <p:nvPr/>
        </p:nvSpPr>
        <p:spPr bwMode="auto">
          <a:xfrm>
            <a:off x="1000100" y="2428868"/>
            <a:ext cx="7705725" cy="400110"/>
          </a:xfrm>
          <a:prstGeom prst="rect">
            <a:avLst/>
          </a:prstGeom>
          <a:noFill/>
          <a:ln w="9525">
            <a:noFill/>
            <a:miter lim="800000"/>
          </a:ln>
          <a:effectLst/>
        </p:spPr>
        <p:txBody>
          <a:bodyPr>
            <a:spAutoFit/>
          </a:bodyPr>
          <a:lstStyle/>
          <a:p>
            <a:pPr algn="l">
              <a:spcBef>
                <a:spcPct val="50000"/>
              </a:spcBef>
            </a:pPr>
            <a:r>
              <a:rPr lang="zh-CN" altLang="en-US" sz="2000" dirty="0">
                <a:solidFill>
                  <a:srgbClr val="FF00FF"/>
                </a:solidFill>
                <a:latin typeface="Consolas" panose="020B0609020204030204" pitchFamily="49" charset="0"/>
                <a:ea typeface="楷体" panose="02010609060101010101" pitchFamily="49" charset="-122"/>
                <a:cs typeface="Consolas" panose="020B0609020204030204" pitchFamily="49" charset="0"/>
              </a:rPr>
              <a:t>特点：</a:t>
            </a:r>
            <a:r>
              <a:rPr lang="zh-CN" altLang="en-US" sz="2000" dirty="0">
                <a:latin typeface="Consolas" panose="020B0609020204030204" pitchFamily="49" charset="0"/>
                <a:ea typeface="楷体" panose="02010609060101010101" pitchFamily="49" charset="-122"/>
                <a:cs typeface="Consolas" panose="020B0609020204030204" pitchFamily="49" charset="0"/>
              </a:rPr>
              <a:t>只需</a:t>
            </a:r>
            <a:r>
              <a:rPr lang="zh-CN" altLang="en-US" sz="2000">
                <a:latin typeface="Consolas" panose="020B0609020204030204" pitchFamily="49" charset="0"/>
                <a:ea typeface="楷体" panose="02010609060101010101" pitchFamily="49" charset="-122"/>
                <a:cs typeface="Consolas" panose="020B0609020204030204" pitchFamily="49" charset="0"/>
              </a:rPr>
              <a:t>修改相关结点的指针域，不需要移动结点。</a:t>
            </a:r>
            <a:endParaRPr lang="zh-CN" altLang="en-US" sz="2000" dirty="0">
              <a:latin typeface="Consolas" panose="020B0609020204030204" pitchFamily="49" charset="0"/>
              <a:ea typeface="楷体" panose="02010609060101010101" pitchFamily="49" charset="-122"/>
              <a:cs typeface="Consolas" panose="020B0609020204030204" pitchFamily="49" charset="0"/>
            </a:endParaRPr>
          </a:p>
        </p:txBody>
      </p:sp>
      <p:sp>
        <p:nvSpPr>
          <p:cNvPr id="4" name="Text Box 24"/>
          <p:cNvSpPr txBox="1">
            <a:spLocks noChangeArrowheads="1"/>
          </p:cNvSpPr>
          <p:nvPr/>
        </p:nvSpPr>
        <p:spPr bwMode="auto">
          <a:xfrm>
            <a:off x="857250" y="967105"/>
            <a:ext cx="1447165" cy="460375"/>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algn="l"/>
            <a:r>
              <a:rPr kumimoji="1" lang="zh-CN" altLang="en-US">
                <a:solidFill>
                  <a:srgbClr val="FF3300"/>
                </a:solidFill>
                <a:latin typeface="Consolas" panose="020B0609020204030204" pitchFamily="49" charset="0"/>
                <a:ea typeface="微软雅黑" panose="020B0503020204020204" pitchFamily="34" charset="-122"/>
                <a:cs typeface="Consolas" panose="020B0609020204030204" pitchFamily="49" charset="0"/>
              </a:rPr>
              <a:t>删除结点</a:t>
            </a:r>
            <a:endParaRPr lang="zh-CN" altLang="en-US" dirty="0">
              <a:latin typeface="Consolas" panose="020B0609020204030204" pitchFamily="49" charset="0"/>
              <a:ea typeface="微软雅黑" panose="020B0503020204020204" pitchFamily="34" charset="-122"/>
              <a:cs typeface="Consolas" panose="020B0609020204030204" pitchFamily="49" charset="0"/>
            </a:endParaRPr>
          </a:p>
        </p:txBody>
      </p:sp>
      <p:sp>
        <p:nvSpPr>
          <p:cNvPr id="2" name="文本框 1"/>
          <p:cNvSpPr txBox="1"/>
          <p:nvPr/>
        </p:nvSpPr>
        <p:spPr>
          <a:xfrm>
            <a:off x="34925" y="188595"/>
            <a:ext cx="6248400" cy="460375"/>
          </a:xfrm>
          <a:prstGeom prst="rect">
            <a:avLst/>
          </a:prstGeom>
          <a:noFill/>
        </p:spPr>
        <p:txBody>
          <a:bodyPr wrap="none" rtlCol="0" anchor="t">
            <a:spAutoFit/>
          </a:bodyPr>
          <a:p>
            <a:pPr algn="just">
              <a:spcBef>
                <a:spcPct val="50000"/>
              </a:spcBef>
            </a:pPr>
            <a:r>
              <a:rPr kumimoji="1" lang="zh-CN" altLang="en-US">
                <a:solidFill>
                  <a:srgbClr val="FF3300"/>
                </a:solidFill>
                <a:latin typeface="Consolas" panose="020B0609020204030204" pitchFamily="49" charset="0"/>
                <a:ea typeface="微软雅黑" panose="020B0503020204020204" pitchFamily="34" charset="-122"/>
                <a:cs typeface="Consolas" panose="020B0609020204030204" pitchFamily="49" charset="0"/>
                <a:sym typeface="+mn-ea"/>
              </a:rPr>
              <a:t>（</a:t>
            </a:r>
            <a:r>
              <a:rPr kumimoji="1" lang="en-US" altLang="zh-CN" dirty="0">
                <a:solidFill>
                  <a:srgbClr val="FF3300"/>
                </a:solidFill>
                <a:latin typeface="Consolas" panose="020B0609020204030204" pitchFamily="49" charset="0"/>
                <a:ea typeface="微软雅黑" panose="020B0503020204020204" pitchFamily="34" charset="-122"/>
                <a:cs typeface="Consolas" panose="020B0609020204030204" pitchFamily="49" charset="0"/>
                <a:sym typeface="+mn-ea"/>
              </a:rPr>
              <a:t>9</a:t>
            </a:r>
            <a:r>
              <a:rPr kumimoji="1" lang="zh-CN" altLang="en-US" dirty="0">
                <a:solidFill>
                  <a:srgbClr val="FF3300"/>
                </a:solidFill>
                <a:latin typeface="Consolas" panose="020B0609020204030204" pitchFamily="49" charset="0"/>
                <a:ea typeface="微软雅黑" panose="020B0503020204020204" pitchFamily="34" charset="-122"/>
                <a:cs typeface="Consolas" panose="020B0609020204030204" pitchFamily="49" charset="0"/>
                <a:sym typeface="+mn-ea"/>
              </a:rPr>
              <a:t>）删除数据元素</a:t>
            </a:r>
            <a:r>
              <a:rPr kumimoji="1" lang="en-US" altLang="zh-CN" dirty="0" err="1">
                <a:solidFill>
                  <a:srgbClr val="FF3300"/>
                </a:solidFill>
                <a:latin typeface="Consolas" panose="020B0609020204030204" pitchFamily="49" charset="0"/>
                <a:ea typeface="微软雅黑" panose="020B0503020204020204" pitchFamily="34" charset="-122"/>
                <a:cs typeface="Consolas" panose="020B0609020204030204" pitchFamily="49" charset="0"/>
                <a:sym typeface="+mn-ea"/>
              </a:rPr>
              <a:t>ListDelete</a:t>
            </a:r>
            <a:r>
              <a:rPr kumimoji="1" lang="en-US" altLang="zh-CN">
                <a:solidFill>
                  <a:srgbClr val="FF3300"/>
                </a:solidFill>
                <a:latin typeface="Consolas" panose="020B0609020204030204" pitchFamily="49" charset="0"/>
                <a:ea typeface="微软雅黑" panose="020B0503020204020204" pitchFamily="34" charset="-122"/>
                <a:cs typeface="Consolas" panose="020B0609020204030204" pitchFamily="49" charset="0"/>
                <a:sym typeface="+mn-ea"/>
              </a:rPr>
              <a:t>(&amp;L</a:t>
            </a:r>
            <a:r>
              <a:rPr kumimoji="1" lang="zh-CN" altLang="en-US">
                <a:solidFill>
                  <a:srgbClr val="FF3300"/>
                </a:solidFill>
                <a:latin typeface="Consolas" panose="020B0609020204030204" pitchFamily="49" charset="0"/>
                <a:ea typeface="微软雅黑" panose="020B0503020204020204" pitchFamily="34" charset="-122"/>
                <a:cs typeface="Consolas" panose="020B0609020204030204" pitchFamily="49" charset="0"/>
                <a:sym typeface="+mn-ea"/>
              </a:rPr>
              <a:t>，</a:t>
            </a:r>
            <a:r>
              <a:rPr kumimoji="1" lang="en-US" altLang="zh-CN">
                <a:solidFill>
                  <a:srgbClr val="FF3300"/>
                </a:solidFill>
                <a:latin typeface="Consolas" panose="020B0609020204030204" pitchFamily="49" charset="0"/>
                <a:ea typeface="微软雅黑" panose="020B0503020204020204" pitchFamily="34" charset="-122"/>
                <a:cs typeface="Consolas" panose="020B0609020204030204" pitchFamily="49" charset="0"/>
                <a:sym typeface="+mn-ea"/>
              </a:rPr>
              <a:t>i</a:t>
            </a:r>
            <a:r>
              <a:rPr kumimoji="1" lang="zh-CN" altLang="en-US">
                <a:solidFill>
                  <a:srgbClr val="FF3300"/>
                </a:solidFill>
                <a:latin typeface="Consolas" panose="020B0609020204030204" pitchFamily="49" charset="0"/>
                <a:ea typeface="微软雅黑" panose="020B0503020204020204" pitchFamily="34" charset="-122"/>
                <a:cs typeface="Consolas" panose="020B0609020204030204" pitchFamily="49" charset="0"/>
                <a:sym typeface="+mn-ea"/>
              </a:rPr>
              <a:t>，</a:t>
            </a:r>
            <a:r>
              <a:rPr kumimoji="1" lang="en-US" altLang="zh-CN">
                <a:solidFill>
                  <a:srgbClr val="FF3300"/>
                </a:solidFill>
                <a:latin typeface="Consolas" panose="020B0609020204030204" pitchFamily="49" charset="0"/>
                <a:ea typeface="微软雅黑" panose="020B0503020204020204" pitchFamily="34" charset="-122"/>
                <a:cs typeface="Consolas" panose="020B0609020204030204" pitchFamily="49" charset="0"/>
                <a:sym typeface="+mn-ea"/>
              </a:rPr>
              <a:t>&amp;</a:t>
            </a:r>
            <a:r>
              <a:rPr kumimoji="1" lang="en-US" altLang="zh-CN" dirty="0" err="1">
                <a:solidFill>
                  <a:srgbClr val="FF3300"/>
                </a:solidFill>
                <a:latin typeface="Consolas" panose="020B0609020204030204" pitchFamily="49" charset="0"/>
                <a:ea typeface="微软雅黑" panose="020B0503020204020204" pitchFamily="34" charset="-122"/>
                <a:cs typeface="Consolas" panose="020B0609020204030204" pitchFamily="49" charset="0"/>
                <a:sym typeface="+mn-ea"/>
              </a:rPr>
              <a:t>e</a:t>
            </a:r>
            <a:r>
              <a:rPr kumimoji="1" lang="en-US" altLang="zh-CN" dirty="0">
                <a:solidFill>
                  <a:srgbClr val="FF3300"/>
                </a:solidFill>
                <a:latin typeface="Consolas" panose="020B0609020204030204" pitchFamily="49" charset="0"/>
                <a:ea typeface="微软雅黑" panose="020B0503020204020204" pitchFamily="34" charset="-122"/>
                <a:cs typeface="Consolas" panose="020B0609020204030204" pitchFamily="49" charset="0"/>
                <a:sym typeface="+mn-ea"/>
              </a:rPr>
              <a:t>)</a:t>
            </a:r>
            <a:endParaRPr lang="zh-CN" alt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4" name="Rectangle 4"/>
          <p:cNvSpPr>
            <a:spLocks noChangeArrowheads="1"/>
          </p:cNvSpPr>
          <p:nvPr/>
        </p:nvSpPr>
        <p:spPr bwMode="auto">
          <a:xfrm>
            <a:off x="1979613" y="2493963"/>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dirty="0">
                <a:solidFill>
                  <a:srgbClr val="3333FF"/>
                </a:solidFill>
                <a:latin typeface="Consolas" panose="020B0609020204030204" pitchFamily="49" charset="0"/>
                <a:cs typeface="Consolas" panose="020B0609020204030204" pitchFamily="49" charset="0"/>
              </a:rPr>
              <a:t>a</a:t>
            </a:r>
            <a:endParaRPr lang="en-US" altLang="zh-CN" sz="2000" baseline="-25000" dirty="0">
              <a:solidFill>
                <a:srgbClr val="3333FF"/>
              </a:solidFill>
              <a:latin typeface="Consolas" panose="020B0609020204030204" pitchFamily="49" charset="0"/>
              <a:cs typeface="Consolas" panose="020B0609020204030204" pitchFamily="49" charset="0"/>
            </a:endParaRPr>
          </a:p>
        </p:txBody>
      </p:sp>
      <p:sp>
        <p:nvSpPr>
          <p:cNvPr id="271365" name="Rectangle 5"/>
          <p:cNvSpPr>
            <a:spLocks noChangeArrowheads="1"/>
          </p:cNvSpPr>
          <p:nvPr/>
        </p:nvSpPr>
        <p:spPr bwMode="auto">
          <a:xfrm>
            <a:off x="2520950" y="2493963"/>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latin typeface="Consolas" panose="020B0609020204030204" pitchFamily="49" charset="0"/>
              <a:cs typeface="Consolas" panose="020B0609020204030204" pitchFamily="49" charset="0"/>
            </a:endParaRPr>
          </a:p>
        </p:txBody>
      </p:sp>
      <p:grpSp>
        <p:nvGrpSpPr>
          <p:cNvPr id="271396" name="Group 36"/>
          <p:cNvGrpSpPr/>
          <p:nvPr/>
        </p:nvGrpSpPr>
        <p:grpSpPr bwMode="auto">
          <a:xfrm>
            <a:off x="3417888" y="2493963"/>
            <a:ext cx="1081087" cy="431800"/>
            <a:chOff x="2153" y="1571"/>
            <a:chExt cx="681" cy="272"/>
          </a:xfrm>
        </p:grpSpPr>
        <p:sp>
          <p:nvSpPr>
            <p:cNvPr id="271366" name="Rectangle 6"/>
            <p:cNvSpPr>
              <a:spLocks noChangeArrowheads="1"/>
            </p:cNvSpPr>
            <p:nvPr/>
          </p:nvSpPr>
          <p:spPr bwMode="auto">
            <a:xfrm>
              <a:off x="2153" y="1571"/>
              <a:ext cx="340" cy="27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dirty="0">
                  <a:solidFill>
                    <a:srgbClr val="3333FF"/>
                  </a:solidFill>
                  <a:latin typeface="Consolas" panose="020B0609020204030204" pitchFamily="49" charset="0"/>
                  <a:cs typeface="Consolas" panose="020B0609020204030204" pitchFamily="49" charset="0"/>
                </a:rPr>
                <a:t>b</a:t>
              </a:r>
              <a:endParaRPr lang="en-US" altLang="zh-CN" sz="2000" baseline="-25000" dirty="0">
                <a:solidFill>
                  <a:srgbClr val="3333FF"/>
                </a:solidFill>
                <a:latin typeface="Consolas" panose="020B0609020204030204" pitchFamily="49" charset="0"/>
                <a:cs typeface="Consolas" panose="020B0609020204030204" pitchFamily="49" charset="0"/>
              </a:endParaRPr>
            </a:p>
          </p:txBody>
        </p:sp>
        <p:sp>
          <p:nvSpPr>
            <p:cNvPr id="271367" name="Rectangle 7"/>
            <p:cNvSpPr>
              <a:spLocks noChangeArrowheads="1"/>
            </p:cNvSpPr>
            <p:nvPr/>
          </p:nvSpPr>
          <p:spPr bwMode="auto">
            <a:xfrm>
              <a:off x="2494" y="1571"/>
              <a:ext cx="340" cy="27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latin typeface="Consolas" panose="020B0609020204030204" pitchFamily="49" charset="0"/>
                <a:cs typeface="Consolas" panose="020B0609020204030204" pitchFamily="49" charset="0"/>
              </a:endParaRPr>
            </a:p>
          </p:txBody>
        </p:sp>
      </p:grpSp>
      <p:sp>
        <p:nvSpPr>
          <p:cNvPr id="271368" name="Rectangle 8"/>
          <p:cNvSpPr>
            <a:spLocks noChangeArrowheads="1"/>
          </p:cNvSpPr>
          <p:nvPr/>
        </p:nvSpPr>
        <p:spPr bwMode="auto">
          <a:xfrm>
            <a:off x="4918075" y="2493963"/>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dirty="0">
                <a:solidFill>
                  <a:srgbClr val="3333FF"/>
                </a:solidFill>
                <a:latin typeface="Consolas" panose="020B0609020204030204" pitchFamily="49" charset="0"/>
                <a:cs typeface="Consolas" panose="020B0609020204030204" pitchFamily="49" charset="0"/>
              </a:rPr>
              <a:t>x</a:t>
            </a:r>
            <a:endParaRPr lang="en-US" altLang="zh-CN" sz="2000" i="1" baseline="-25000" dirty="0">
              <a:solidFill>
                <a:srgbClr val="3333FF"/>
              </a:solidFill>
              <a:latin typeface="Consolas" panose="020B0609020204030204" pitchFamily="49" charset="0"/>
              <a:cs typeface="Consolas" panose="020B0609020204030204" pitchFamily="49" charset="0"/>
            </a:endParaRPr>
          </a:p>
        </p:txBody>
      </p:sp>
      <p:sp>
        <p:nvSpPr>
          <p:cNvPr id="271369" name="Rectangle 9"/>
          <p:cNvSpPr>
            <a:spLocks noChangeArrowheads="1"/>
          </p:cNvSpPr>
          <p:nvPr/>
        </p:nvSpPr>
        <p:spPr bwMode="auto">
          <a:xfrm>
            <a:off x="5459413" y="2493963"/>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a:latin typeface="Consolas" panose="020B0609020204030204" pitchFamily="49" charset="0"/>
              <a:cs typeface="Consolas" panose="020B0609020204030204" pitchFamily="49" charset="0"/>
            </a:endParaRPr>
          </a:p>
        </p:txBody>
      </p:sp>
      <p:sp>
        <p:nvSpPr>
          <p:cNvPr id="271370" name="Text Box 10"/>
          <p:cNvSpPr txBox="1">
            <a:spLocks noChangeArrowheads="1"/>
          </p:cNvSpPr>
          <p:nvPr/>
        </p:nvSpPr>
        <p:spPr bwMode="auto">
          <a:xfrm>
            <a:off x="6300788" y="2455863"/>
            <a:ext cx="576262" cy="457200"/>
          </a:xfrm>
          <a:prstGeom prst="rect">
            <a:avLst/>
          </a:prstGeom>
          <a:noFill/>
          <a:ln w="38100" algn="ctr">
            <a:noFill/>
            <a:miter lim="800000"/>
          </a:ln>
          <a:effectLst/>
        </p:spPr>
        <p:txBody>
          <a:bodyPr>
            <a:spAutoFit/>
          </a:bodyPr>
          <a:lstStyle/>
          <a:p>
            <a:pPr>
              <a:spcBef>
                <a:spcPct val="50000"/>
              </a:spcBef>
            </a:pPr>
            <a:r>
              <a:rPr kumimoji="1" lang="en-US" altLang="zh-CN">
                <a:solidFill>
                  <a:srgbClr val="3333FF"/>
                </a:solidFill>
                <a:latin typeface="Consolas" panose="020B0609020204030204" pitchFamily="49" charset="0"/>
                <a:ea typeface="宋体" panose="02010600030101010101" pitchFamily="2" charset="-122"/>
                <a:cs typeface="Consolas" panose="020B0609020204030204" pitchFamily="49" charset="0"/>
              </a:rPr>
              <a:t>…</a:t>
            </a:r>
            <a:endParaRPr kumimoji="1" lang="en-US" altLang="zh-CN">
              <a:solidFill>
                <a:srgbClr val="3333FF"/>
              </a:solidFill>
              <a:latin typeface="Consolas" panose="020B0609020204030204" pitchFamily="49" charset="0"/>
              <a:ea typeface="宋体" panose="02010600030101010101" pitchFamily="2" charset="-122"/>
              <a:cs typeface="Consolas" panose="020B0609020204030204" pitchFamily="49" charset="0"/>
            </a:endParaRPr>
          </a:p>
        </p:txBody>
      </p:sp>
      <p:sp>
        <p:nvSpPr>
          <p:cNvPr id="271371" name="Arc 11"/>
          <p:cNvSpPr/>
          <p:nvPr/>
        </p:nvSpPr>
        <p:spPr bwMode="auto">
          <a:xfrm>
            <a:off x="1908175" y="2135188"/>
            <a:ext cx="360363" cy="35877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chemeClr val="tx1"/>
            </a:solidFill>
            <a:miter lim="800000"/>
            <a:tailEnd type="stealth" w="lg" len="lg"/>
          </a:ln>
          <a:effectLst/>
        </p:spPr>
        <p:txBody>
          <a:bodyPr wrap="none" anchor="ctr"/>
          <a:lstStyle/>
          <a:p>
            <a:endParaRPr lang="zh-CN" altLang="en-US">
              <a:latin typeface="Consolas" panose="020B0609020204030204" pitchFamily="49" charset="0"/>
              <a:cs typeface="Consolas" panose="020B0609020204030204" pitchFamily="49" charset="0"/>
            </a:endParaRPr>
          </a:p>
        </p:txBody>
      </p:sp>
      <p:sp>
        <p:nvSpPr>
          <p:cNvPr id="271372" name="Text Box 12"/>
          <p:cNvSpPr txBox="1">
            <a:spLocks noChangeArrowheads="1"/>
          </p:cNvSpPr>
          <p:nvPr/>
        </p:nvSpPr>
        <p:spPr bwMode="auto">
          <a:xfrm>
            <a:off x="1547813" y="1774825"/>
            <a:ext cx="431800" cy="457200"/>
          </a:xfrm>
          <a:prstGeom prst="rect">
            <a:avLst/>
          </a:prstGeom>
          <a:noFill/>
          <a:ln w="9525">
            <a:noFill/>
            <a:miter lim="800000"/>
          </a:ln>
          <a:effectLst/>
        </p:spPr>
        <p:txBody>
          <a:bodyPr>
            <a:spAutoFit/>
          </a:bodyPr>
          <a:lstStyle/>
          <a:p>
            <a:pPr algn="l">
              <a:spcBef>
                <a:spcPct val="50000"/>
              </a:spcBef>
            </a:pPr>
            <a:r>
              <a:rPr lang="en-US" altLang="zh-CN">
                <a:latin typeface="Consolas" panose="020B0609020204030204" pitchFamily="49" charset="0"/>
                <a:cs typeface="Consolas" panose="020B0609020204030204" pitchFamily="49" charset="0"/>
              </a:rPr>
              <a:t>p</a:t>
            </a:r>
            <a:endParaRPr lang="en-US" altLang="zh-CN">
              <a:latin typeface="Consolas" panose="020B0609020204030204" pitchFamily="49" charset="0"/>
              <a:cs typeface="Consolas" panose="020B0609020204030204" pitchFamily="49" charset="0"/>
            </a:endParaRPr>
          </a:p>
        </p:txBody>
      </p:sp>
      <p:sp>
        <p:nvSpPr>
          <p:cNvPr id="271373" name="Line 13"/>
          <p:cNvSpPr>
            <a:spLocks noChangeShapeType="1"/>
          </p:cNvSpPr>
          <p:nvPr/>
        </p:nvSpPr>
        <p:spPr bwMode="auto">
          <a:xfrm>
            <a:off x="2843213" y="2709863"/>
            <a:ext cx="576262" cy="0"/>
          </a:xfrm>
          <a:prstGeom prst="line">
            <a:avLst/>
          </a:prstGeom>
          <a:noFill/>
          <a:ln w="38100">
            <a:solidFill>
              <a:schemeClr val="tx1"/>
            </a:solidFill>
            <a:miter lim="800000"/>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271374" name="Line 14"/>
          <p:cNvSpPr>
            <a:spLocks noChangeShapeType="1"/>
          </p:cNvSpPr>
          <p:nvPr/>
        </p:nvSpPr>
        <p:spPr bwMode="auto">
          <a:xfrm>
            <a:off x="4284663" y="2709863"/>
            <a:ext cx="576262" cy="0"/>
          </a:xfrm>
          <a:prstGeom prst="line">
            <a:avLst/>
          </a:prstGeom>
          <a:noFill/>
          <a:ln w="38100">
            <a:solidFill>
              <a:schemeClr val="tx1"/>
            </a:solidFill>
            <a:miter lim="800000"/>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271375" name="Text Box 15"/>
          <p:cNvSpPr txBox="1">
            <a:spLocks noChangeArrowheads="1"/>
          </p:cNvSpPr>
          <p:nvPr/>
        </p:nvSpPr>
        <p:spPr bwMode="auto">
          <a:xfrm>
            <a:off x="684213" y="2493963"/>
            <a:ext cx="576262" cy="457200"/>
          </a:xfrm>
          <a:prstGeom prst="rect">
            <a:avLst/>
          </a:prstGeom>
          <a:noFill/>
          <a:ln w="38100" algn="ctr">
            <a:noFill/>
            <a:miter lim="800000"/>
          </a:ln>
          <a:effectLst/>
        </p:spPr>
        <p:txBody>
          <a:bodyPr>
            <a:spAutoFit/>
          </a:bodyPr>
          <a:lstStyle/>
          <a:p>
            <a:pPr>
              <a:spcBef>
                <a:spcPct val="50000"/>
              </a:spcBef>
            </a:pPr>
            <a:r>
              <a:rPr kumimoji="1" lang="en-US" altLang="zh-CN">
                <a:solidFill>
                  <a:srgbClr val="3333FF"/>
                </a:solidFill>
                <a:latin typeface="Consolas" panose="020B0609020204030204" pitchFamily="49" charset="0"/>
                <a:ea typeface="宋体" panose="02010600030101010101" pitchFamily="2" charset="-122"/>
                <a:cs typeface="Consolas" panose="020B0609020204030204" pitchFamily="49" charset="0"/>
              </a:rPr>
              <a:t>…</a:t>
            </a:r>
            <a:endParaRPr kumimoji="1" lang="en-US" altLang="zh-CN">
              <a:solidFill>
                <a:srgbClr val="3333FF"/>
              </a:solidFill>
              <a:latin typeface="Consolas" panose="020B0609020204030204" pitchFamily="49" charset="0"/>
              <a:ea typeface="宋体" panose="02010600030101010101" pitchFamily="2" charset="-122"/>
              <a:cs typeface="Consolas" panose="020B0609020204030204" pitchFamily="49" charset="0"/>
            </a:endParaRPr>
          </a:p>
        </p:txBody>
      </p:sp>
      <p:sp>
        <p:nvSpPr>
          <p:cNvPr id="271376" name="Line 16"/>
          <p:cNvSpPr>
            <a:spLocks noChangeShapeType="1"/>
          </p:cNvSpPr>
          <p:nvPr/>
        </p:nvSpPr>
        <p:spPr bwMode="auto">
          <a:xfrm>
            <a:off x="1404938" y="2709863"/>
            <a:ext cx="576262" cy="0"/>
          </a:xfrm>
          <a:prstGeom prst="line">
            <a:avLst/>
          </a:prstGeom>
          <a:noFill/>
          <a:ln w="38100">
            <a:solidFill>
              <a:schemeClr val="tx1"/>
            </a:solidFill>
            <a:miter lim="800000"/>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271387" name="Line 27"/>
          <p:cNvSpPr>
            <a:spLocks noChangeShapeType="1"/>
          </p:cNvSpPr>
          <p:nvPr/>
        </p:nvSpPr>
        <p:spPr bwMode="auto">
          <a:xfrm>
            <a:off x="5711825" y="2709863"/>
            <a:ext cx="576263" cy="0"/>
          </a:xfrm>
          <a:prstGeom prst="line">
            <a:avLst/>
          </a:prstGeom>
          <a:noFill/>
          <a:ln w="38100">
            <a:solidFill>
              <a:schemeClr val="tx1"/>
            </a:solidFill>
            <a:miter lim="800000"/>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grpSp>
        <p:nvGrpSpPr>
          <p:cNvPr id="271397" name="Group 37"/>
          <p:cNvGrpSpPr/>
          <p:nvPr/>
        </p:nvGrpSpPr>
        <p:grpSpPr bwMode="auto">
          <a:xfrm>
            <a:off x="2700338" y="1519238"/>
            <a:ext cx="3743325" cy="1163637"/>
            <a:chOff x="1701" y="957"/>
            <a:chExt cx="2358" cy="733"/>
          </a:xfrm>
        </p:grpSpPr>
        <p:sp>
          <p:nvSpPr>
            <p:cNvPr id="271383" name="Text Box 23"/>
            <p:cNvSpPr txBox="1">
              <a:spLocks noChangeArrowheads="1"/>
            </p:cNvSpPr>
            <p:nvPr/>
          </p:nvSpPr>
          <p:spPr bwMode="auto">
            <a:xfrm>
              <a:off x="1701" y="957"/>
              <a:ext cx="2358" cy="250"/>
            </a:xfrm>
            <a:prstGeom prst="rect">
              <a:avLst/>
            </a:prstGeom>
            <a:noFill/>
            <a:ln w="9525">
              <a:noFill/>
              <a:miter lim="800000"/>
            </a:ln>
            <a:effectLst/>
          </p:spPr>
          <p:txBody>
            <a:bodyPr>
              <a:spAutoFit/>
            </a:bodyPr>
            <a:lstStyle/>
            <a:p>
              <a:pPr algn="l">
                <a:spcBef>
                  <a:spcPct val="50000"/>
                </a:spcBef>
              </a:pPr>
              <a:r>
                <a:rPr lang="en-US" altLang="zh-CN" sz="2000" dirty="0">
                  <a:latin typeface="Consolas" panose="020B0609020204030204" pitchFamily="49" charset="0"/>
                  <a:cs typeface="Consolas" panose="020B0609020204030204" pitchFamily="49" charset="0"/>
                </a:rPr>
                <a:t>p</a:t>
              </a:r>
              <a:r>
                <a:rPr lang="en-US" altLang="zh-CN" sz="2000" dirty="0">
                  <a:latin typeface="Consolas" panose="020B0609020204030204" pitchFamily="49" charset="0"/>
                  <a:ea typeface="+mn-ea"/>
                  <a:cs typeface="Consolas" panose="020B0609020204030204" pitchFamily="49" charset="0"/>
                </a:rPr>
                <a:t>-</a:t>
              </a:r>
              <a:r>
                <a:rPr lang="en-US" altLang="zh-CN" sz="2000" dirty="0">
                  <a:latin typeface="Consolas" panose="020B0609020204030204" pitchFamily="49" charset="0"/>
                  <a:cs typeface="Consolas" panose="020B0609020204030204" pitchFamily="49" charset="0"/>
                </a:rPr>
                <a:t>&gt;next=p</a:t>
              </a:r>
              <a:r>
                <a:rPr lang="en-US" altLang="zh-CN" sz="2000" dirty="0">
                  <a:latin typeface="Consolas" panose="020B0609020204030204" pitchFamily="49" charset="0"/>
                  <a:ea typeface="+mj-ea"/>
                  <a:cs typeface="Consolas" panose="020B0609020204030204" pitchFamily="49" charset="0"/>
                </a:rPr>
                <a:t>-</a:t>
              </a:r>
              <a:r>
                <a:rPr lang="en-US" altLang="zh-CN" sz="2000" dirty="0">
                  <a:latin typeface="Consolas" panose="020B0609020204030204" pitchFamily="49" charset="0"/>
                  <a:cs typeface="Consolas" panose="020B0609020204030204" pitchFamily="49" charset="0"/>
                </a:rPr>
                <a:t>&gt;next</a:t>
              </a:r>
              <a:r>
                <a:rPr lang="en-US" altLang="zh-CN" sz="2000" dirty="0">
                  <a:latin typeface="Consolas" panose="020B0609020204030204" pitchFamily="49" charset="0"/>
                  <a:ea typeface="+mj-ea"/>
                  <a:cs typeface="Consolas" panose="020B0609020204030204" pitchFamily="49" charset="0"/>
                </a:rPr>
                <a:t>-</a:t>
              </a:r>
              <a:r>
                <a:rPr lang="en-US" altLang="zh-CN" sz="2000" dirty="0">
                  <a:latin typeface="Consolas" panose="020B0609020204030204" pitchFamily="49" charset="0"/>
                  <a:cs typeface="Consolas" panose="020B0609020204030204" pitchFamily="49" charset="0"/>
                </a:rPr>
                <a:t>&gt;next</a:t>
              </a:r>
              <a:endParaRPr lang="en-US" altLang="zh-CN" sz="2000" dirty="0">
                <a:latin typeface="Consolas" panose="020B0609020204030204" pitchFamily="49" charset="0"/>
                <a:cs typeface="Consolas" panose="020B0609020204030204" pitchFamily="49" charset="0"/>
              </a:endParaRPr>
            </a:p>
          </p:txBody>
        </p:sp>
        <p:sp>
          <p:nvSpPr>
            <p:cNvPr id="271389" name="Line 29"/>
            <p:cNvSpPr>
              <a:spLocks noChangeShapeType="1"/>
            </p:cNvSpPr>
            <p:nvPr/>
          </p:nvSpPr>
          <p:spPr bwMode="auto">
            <a:xfrm flipV="1">
              <a:off x="1746" y="1282"/>
              <a:ext cx="0" cy="408"/>
            </a:xfrm>
            <a:prstGeom prst="line">
              <a:avLst/>
            </a:prstGeom>
            <a:noFill/>
            <a:ln w="38100">
              <a:solidFill>
                <a:srgbClr val="FF00FF"/>
              </a:solidFill>
              <a:miter lim="800000"/>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271390" name="Line 30"/>
            <p:cNvSpPr>
              <a:spLocks noChangeShapeType="1"/>
            </p:cNvSpPr>
            <p:nvPr/>
          </p:nvSpPr>
          <p:spPr bwMode="auto">
            <a:xfrm>
              <a:off x="3243" y="1277"/>
              <a:ext cx="0" cy="295"/>
            </a:xfrm>
            <a:prstGeom prst="line">
              <a:avLst/>
            </a:prstGeom>
            <a:noFill/>
            <a:ln w="38100">
              <a:solidFill>
                <a:srgbClr val="FF00FF"/>
              </a:solidFill>
              <a:miter lim="800000"/>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271391" name="Line 31"/>
            <p:cNvSpPr>
              <a:spLocks noChangeShapeType="1"/>
            </p:cNvSpPr>
            <p:nvPr/>
          </p:nvSpPr>
          <p:spPr bwMode="auto">
            <a:xfrm>
              <a:off x="1746" y="1282"/>
              <a:ext cx="1497" cy="0"/>
            </a:xfrm>
            <a:prstGeom prst="line">
              <a:avLst/>
            </a:prstGeom>
            <a:noFill/>
            <a:ln w="38100">
              <a:solidFill>
                <a:srgbClr val="FF00FF"/>
              </a:solidFill>
              <a:miter lim="800000"/>
            </a:ln>
            <a:effectLst/>
          </p:spPr>
          <p:txBody>
            <a:bodyPr wrap="none"/>
            <a:lstStyle/>
            <a:p>
              <a:endParaRPr lang="zh-CN" altLang="en-US">
                <a:latin typeface="Consolas" panose="020B0609020204030204" pitchFamily="49" charset="0"/>
                <a:cs typeface="Consolas" panose="020B0609020204030204" pitchFamily="49" charset="0"/>
              </a:endParaRPr>
            </a:p>
          </p:txBody>
        </p:sp>
      </p:grpSp>
      <p:sp>
        <p:nvSpPr>
          <p:cNvPr id="271393" name="Text Box 33"/>
          <p:cNvSpPr txBox="1">
            <a:spLocks noChangeArrowheads="1"/>
          </p:cNvSpPr>
          <p:nvPr/>
        </p:nvSpPr>
        <p:spPr bwMode="auto">
          <a:xfrm>
            <a:off x="1835150" y="3500438"/>
            <a:ext cx="4897438" cy="1154162"/>
          </a:xfrm>
          <a:prstGeom prst="rect">
            <a:avLst/>
          </a:prstGeom>
          <a:noFill/>
          <a:ln w="9525">
            <a:noFill/>
            <a:miter lim="800000"/>
          </a:ln>
          <a:effectLst/>
        </p:spPr>
        <p:txBody>
          <a:bodyPr>
            <a:spAutoFit/>
          </a:bodyPr>
          <a:lstStyle/>
          <a:p>
            <a:pPr algn="l">
              <a:lnSpc>
                <a:spcPct val="150000"/>
              </a:lnSpc>
            </a:pPr>
            <a:r>
              <a:rPr lang="zh-CN" altLang="en-US" sz="2200" dirty="0">
                <a:latin typeface="Consolas" panose="020B0609020204030204" pitchFamily="49" charset="0"/>
                <a:ea typeface="楷体" panose="02010609060101010101" pitchFamily="49" charset="-122"/>
                <a:cs typeface="Consolas" panose="020B0609020204030204" pitchFamily="49" charset="0"/>
              </a:rPr>
              <a:t>删除操作语句描述如下：</a:t>
            </a:r>
            <a:endParaRPr lang="zh-CN" altLang="en-US" sz="2200" dirty="0">
              <a:latin typeface="Consolas" panose="020B0609020204030204" pitchFamily="49" charset="0"/>
              <a:ea typeface="楷体" panose="02010609060101010101" pitchFamily="49" charset="-122"/>
              <a:cs typeface="Consolas" panose="020B0609020204030204" pitchFamily="49" charset="0"/>
            </a:endParaRPr>
          </a:p>
          <a:p>
            <a:pPr algn="l">
              <a:lnSpc>
                <a:spcPct val="150000"/>
              </a:lnSpc>
            </a:pPr>
            <a:r>
              <a:rPr lang="zh-CN" altLang="en-US" dirty="0">
                <a:latin typeface="Consolas" panose="020B0609020204030204" pitchFamily="49" charset="0"/>
                <a:ea typeface="楷体" panose="02010609060101010101" pitchFamily="49" charset="-122"/>
                <a:cs typeface="Consolas" panose="020B0609020204030204" pitchFamily="49" charset="0"/>
              </a:rPr>
              <a:t>　</a:t>
            </a:r>
            <a:r>
              <a:rPr lang="zh-CN" altLang="en-US" sz="2000" dirty="0">
                <a:latin typeface="Consolas" panose="020B0609020204030204" pitchFamily="49" charset="0"/>
                <a:ea typeface="楷体" panose="02010609060101010101" pitchFamily="49" charset="-122"/>
                <a:cs typeface="Consolas" panose="020B0609020204030204" pitchFamily="49" charset="0"/>
              </a:rPr>
              <a:t>　</a:t>
            </a:r>
            <a:r>
              <a:rPr lang="en-US" altLang="zh-CN" sz="2000" dirty="0">
                <a:solidFill>
                  <a:srgbClr val="FF00FF"/>
                </a:solidFill>
                <a:latin typeface="Consolas" panose="020B0609020204030204" pitchFamily="49" charset="0"/>
                <a:ea typeface="楷体" panose="02010609060101010101" pitchFamily="49" charset="-122"/>
                <a:cs typeface="Consolas" panose="020B0609020204030204" pitchFamily="49" charset="0"/>
              </a:rPr>
              <a:t>p</a:t>
            </a:r>
            <a:r>
              <a:rPr lang="en-US" altLang="zh-CN" sz="2000" dirty="0">
                <a:solidFill>
                  <a:srgbClr val="FF00FF"/>
                </a:solidFill>
                <a:latin typeface="Consolas" panose="020B0609020204030204" pitchFamily="49" charset="0"/>
                <a:ea typeface="+mn-ea"/>
                <a:cs typeface="Consolas" panose="020B0609020204030204" pitchFamily="49" charset="0"/>
              </a:rPr>
              <a:t>-</a:t>
            </a:r>
            <a:r>
              <a:rPr lang="en-US" altLang="zh-CN" sz="2000">
                <a:solidFill>
                  <a:srgbClr val="FF00FF"/>
                </a:solidFill>
                <a:latin typeface="Consolas" panose="020B0609020204030204" pitchFamily="49" charset="0"/>
                <a:ea typeface="楷体" panose="02010609060101010101" pitchFamily="49" charset="-122"/>
                <a:cs typeface="Consolas" panose="020B0609020204030204" pitchFamily="49" charset="0"/>
              </a:rPr>
              <a:t>&gt;next = p</a:t>
            </a:r>
            <a:r>
              <a:rPr lang="en-US" altLang="zh-CN" sz="2000">
                <a:solidFill>
                  <a:srgbClr val="FF00FF"/>
                </a:solidFill>
                <a:latin typeface="Consolas" panose="020B0609020204030204" pitchFamily="49" charset="0"/>
                <a:ea typeface="+mn-ea"/>
                <a:cs typeface="Consolas" panose="020B0609020204030204" pitchFamily="49" charset="0"/>
              </a:rPr>
              <a:t>-</a:t>
            </a:r>
            <a:r>
              <a:rPr lang="en-US" altLang="zh-CN" sz="2000" dirty="0">
                <a:solidFill>
                  <a:srgbClr val="FF00FF"/>
                </a:solidFill>
                <a:latin typeface="Consolas" panose="020B0609020204030204" pitchFamily="49" charset="0"/>
                <a:ea typeface="楷体" panose="02010609060101010101" pitchFamily="49" charset="-122"/>
                <a:cs typeface="Consolas" panose="020B0609020204030204" pitchFamily="49" charset="0"/>
              </a:rPr>
              <a:t>&gt;next</a:t>
            </a:r>
            <a:r>
              <a:rPr lang="en-US" altLang="zh-CN" sz="2000" dirty="0">
                <a:solidFill>
                  <a:srgbClr val="FF00FF"/>
                </a:solidFill>
                <a:latin typeface="Consolas" panose="020B0609020204030204" pitchFamily="49" charset="0"/>
                <a:ea typeface="+mj-ea"/>
                <a:cs typeface="Consolas" panose="020B0609020204030204" pitchFamily="49" charset="0"/>
              </a:rPr>
              <a:t>-</a:t>
            </a:r>
            <a:r>
              <a:rPr lang="en-US" altLang="zh-CN" sz="2000" dirty="0">
                <a:solidFill>
                  <a:srgbClr val="FF00FF"/>
                </a:solidFill>
                <a:latin typeface="Consolas" panose="020B0609020204030204" pitchFamily="49" charset="0"/>
                <a:ea typeface="楷体" panose="02010609060101010101" pitchFamily="49" charset="-122"/>
                <a:cs typeface="Consolas" panose="020B0609020204030204" pitchFamily="49" charset="0"/>
              </a:rPr>
              <a:t>&gt;next;</a:t>
            </a:r>
            <a:endParaRPr lang="en-US" altLang="zh-CN" sz="2000" dirty="0">
              <a:solidFill>
                <a:srgbClr val="FF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271395" name="Text Box 35"/>
          <p:cNvSpPr txBox="1">
            <a:spLocks noChangeArrowheads="1"/>
          </p:cNvSpPr>
          <p:nvPr/>
        </p:nvSpPr>
        <p:spPr bwMode="auto">
          <a:xfrm>
            <a:off x="896940" y="476250"/>
            <a:ext cx="3675060" cy="587441"/>
          </a:xfrm>
          <a:prstGeom prst="rect">
            <a:avLst/>
          </a:prstGeom>
          <a:solidFill>
            <a:srgbClr val="6600CC"/>
          </a:solidFill>
          <a:ln w="28575" algn="ctr">
            <a:noFill/>
            <a:miter lim="800000"/>
          </a:ln>
          <a:effectLst/>
        </p:spPr>
        <p:txBody>
          <a:bodyPr wrap="square" lIns="162000" tIns="108000" rIns="162000" bIns="108000">
            <a:spAutoFit/>
          </a:bodyPr>
          <a:lstStyle/>
          <a:p>
            <a:r>
              <a:rPr lang="zh-CN" altLang="en-US" dirty="0">
                <a:solidFill>
                  <a:schemeClr val="bg1"/>
                </a:solidFill>
                <a:latin typeface="Consolas" panose="020B0609020204030204" pitchFamily="49" charset="0"/>
                <a:ea typeface="楷体" panose="02010609060101010101" pitchFamily="49" charset="-122"/>
                <a:cs typeface="Consolas" panose="020B0609020204030204" pitchFamily="49" charset="0"/>
              </a:rPr>
              <a:t>单</a:t>
            </a:r>
            <a:r>
              <a:rPr lang="zh-CN" altLang="en-US">
                <a:solidFill>
                  <a:schemeClr val="bg1"/>
                </a:solidFill>
                <a:latin typeface="Consolas" panose="020B0609020204030204" pitchFamily="49" charset="0"/>
                <a:ea typeface="楷体" panose="02010609060101010101" pitchFamily="49" charset="-122"/>
                <a:cs typeface="Consolas" panose="020B0609020204030204" pitchFamily="49" charset="0"/>
              </a:rPr>
              <a:t>链表删除结点演示</a:t>
            </a:r>
            <a:endParaRPr lang="zh-CN" altLang="en-US" dirty="0">
              <a:latin typeface="Consolas" panose="020B0609020204030204" pitchFamily="49" charset="0"/>
              <a:ea typeface="楷体" panose="02010609060101010101" pitchFamily="49" charset="-122"/>
              <a:cs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mph" presetSubtype="0" fill="hold" nodeType="clickEffect">
                                  <p:stCondLst>
                                    <p:cond delay="0"/>
                                  </p:stCondLst>
                                  <p:childTnLst>
                                    <p:anim calcmode="discrete" valueType="str">
                                      <p:cBhvr>
                                        <p:cTn id="6" dur="1000" fill="hold"/>
                                        <p:tgtEl>
                                          <p:spTgt spid="271396"/>
                                        </p:tgtEl>
                                        <p:attrNameLst>
                                          <p:attrName>style.visibility</p:attrName>
                                        </p:attrNameLst>
                                      </p:cBhvr>
                                      <p:tavLst>
                                        <p:tav tm="0">
                                          <p:val>
                                            <p:strVal val="hidden"/>
                                          </p:val>
                                        </p:tav>
                                        <p:tav tm="50000">
                                          <p:val>
                                            <p:strVal val="visible"/>
                                          </p:val>
                                        </p:tav>
                                      </p:tavLst>
                                    </p:anim>
                                  </p:childTnLst>
                                </p:cTn>
                              </p:par>
                            </p:childTnLst>
                          </p:cTn>
                        </p:par>
                      </p:childTnLst>
                    </p:cTn>
                  </p:par>
                  <p:par>
                    <p:cTn id="7" fill="hold">
                      <p:stCondLst>
                        <p:cond delay="indefinite"/>
                      </p:stCondLst>
                      <p:childTnLst>
                        <p:par>
                          <p:cTn id="8" fill="hold">
                            <p:stCondLst>
                              <p:cond delay="0"/>
                            </p:stCondLst>
                            <p:childTnLst>
                              <p:par>
                                <p:cTn id="9" presetID="22" presetClass="exit" presetSubtype="4" fill="hold" grpId="0" nodeType="clickEffect">
                                  <p:stCondLst>
                                    <p:cond delay="0"/>
                                  </p:stCondLst>
                                  <p:childTnLst>
                                    <p:animEffect transition="out" filter="wipe(down)">
                                      <p:cBhvr>
                                        <p:cTn id="10" dur="500"/>
                                        <p:tgtEl>
                                          <p:spTgt spid="271373"/>
                                        </p:tgtEl>
                                      </p:cBhvr>
                                    </p:animEffect>
                                    <p:set>
                                      <p:cBhvr>
                                        <p:cTn id="11" dur="1" fill="hold">
                                          <p:stCondLst>
                                            <p:cond delay="499"/>
                                          </p:stCondLst>
                                        </p:cTn>
                                        <p:tgtEl>
                                          <p:spTgt spid="271373"/>
                                        </p:tgtEl>
                                        <p:attrNameLst>
                                          <p:attrName>style.visibility</p:attrName>
                                        </p:attrNameLst>
                                      </p:cBhvr>
                                      <p:to>
                                        <p:strVal val="hidden"/>
                                      </p:to>
                                    </p:set>
                                  </p:childTnLst>
                                </p:cTn>
                              </p:par>
                            </p:childTnLst>
                          </p:cTn>
                        </p:par>
                        <p:par>
                          <p:cTn id="12" fill="hold">
                            <p:stCondLst>
                              <p:cond delay="500"/>
                            </p:stCondLst>
                            <p:childTnLst>
                              <p:par>
                                <p:cTn id="13" presetID="22" presetClass="entr" presetSubtype="8" fill="hold" nodeType="afterEffect">
                                  <p:stCondLst>
                                    <p:cond delay="0"/>
                                  </p:stCondLst>
                                  <p:childTnLst>
                                    <p:set>
                                      <p:cBhvr>
                                        <p:cTn id="14" dur="1" fill="hold">
                                          <p:stCondLst>
                                            <p:cond delay="0"/>
                                          </p:stCondLst>
                                        </p:cTn>
                                        <p:tgtEl>
                                          <p:spTgt spid="271397"/>
                                        </p:tgtEl>
                                        <p:attrNameLst>
                                          <p:attrName>style.visibility</p:attrName>
                                        </p:attrNameLst>
                                      </p:cBhvr>
                                      <p:to>
                                        <p:strVal val="visible"/>
                                      </p:to>
                                    </p:set>
                                    <p:animEffect transition="in" filter="wipe(left)">
                                      <p:cBhvr>
                                        <p:cTn id="15" dur="500"/>
                                        <p:tgtEl>
                                          <p:spTgt spid="271397"/>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271393"/>
                                        </p:tgtEl>
                                        <p:attrNameLst>
                                          <p:attrName>style.visibility</p:attrName>
                                        </p:attrNameLst>
                                      </p:cBhvr>
                                      <p:to>
                                        <p:strVal val="visible"/>
                                      </p:to>
                                    </p:set>
                                    <p:animEffect transition="in" filter="wipe(up)">
                                      <p:cBhvr>
                                        <p:cTn id="20" dur="500"/>
                                        <p:tgtEl>
                                          <p:spTgt spid="2713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1373" grpId="0" bldLvl="0" animBg="1"/>
      <p:bldP spid="271393" grpId="0" bldLvl="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ext Box 2"/>
          <p:cNvSpPr txBox="1">
            <a:spLocks noChangeArrowheads="1"/>
          </p:cNvSpPr>
          <p:nvPr/>
        </p:nvSpPr>
        <p:spPr bwMode="auto">
          <a:xfrm>
            <a:off x="152400" y="233449"/>
            <a:ext cx="8763000" cy="1229995"/>
          </a:xfrm>
          <a:prstGeom prst="rect">
            <a:avLst/>
          </a:prstGeom>
          <a:noFill/>
          <a:ln w="9525">
            <a:noFill/>
            <a:miter lim="800000"/>
          </a:ln>
          <a:effectLst/>
        </p:spPr>
        <p:txBody>
          <a:bodyPr>
            <a:spAutoFit/>
          </a:bodyPr>
          <a:lstStyle/>
          <a:p>
            <a:pPr algn="just">
              <a:spcBef>
                <a:spcPct val="50000"/>
              </a:spcBef>
            </a:pPr>
            <a:r>
              <a:rPr kumimoji="1" lang="zh-CN" altLang="en-US" dirty="0">
                <a:solidFill>
                  <a:srgbClr val="FF3300"/>
                </a:solidFill>
                <a:latin typeface="Consolas" panose="020B0609020204030204" pitchFamily="49" charset="0"/>
                <a:ea typeface="微软雅黑" panose="020B0503020204020204" pitchFamily="34" charset="-122"/>
                <a:cs typeface="Consolas" panose="020B0609020204030204" pitchFamily="49" charset="0"/>
              </a:rPr>
              <a:t>删除数据元素</a:t>
            </a:r>
            <a:r>
              <a:rPr kumimoji="1" lang="en-US" altLang="zh-CN" dirty="0" err="1">
                <a:solidFill>
                  <a:srgbClr val="FF3300"/>
                </a:solidFill>
                <a:latin typeface="Consolas" panose="020B0609020204030204" pitchFamily="49" charset="0"/>
                <a:ea typeface="微软雅黑" panose="020B0503020204020204" pitchFamily="34" charset="-122"/>
                <a:cs typeface="Consolas" panose="020B0609020204030204" pitchFamily="49" charset="0"/>
              </a:rPr>
              <a:t>ListDelete</a:t>
            </a:r>
            <a:r>
              <a:rPr kumimoji="1" lang="en-US" altLang="zh-CN">
                <a:solidFill>
                  <a:srgbClr val="FF3300"/>
                </a:solidFill>
                <a:latin typeface="Consolas" panose="020B0609020204030204" pitchFamily="49" charset="0"/>
                <a:ea typeface="微软雅黑" panose="020B0503020204020204" pitchFamily="34" charset="-122"/>
                <a:cs typeface="Consolas" panose="020B0609020204030204" pitchFamily="49" charset="0"/>
              </a:rPr>
              <a:t>(&amp;L</a:t>
            </a:r>
            <a:r>
              <a:rPr kumimoji="1" lang="zh-CN" altLang="en-US">
                <a:solidFill>
                  <a:srgbClr val="FF3300"/>
                </a:solidFill>
                <a:latin typeface="Consolas" panose="020B0609020204030204" pitchFamily="49" charset="0"/>
                <a:ea typeface="微软雅黑" panose="020B0503020204020204" pitchFamily="34" charset="-122"/>
                <a:cs typeface="Consolas" panose="020B0609020204030204" pitchFamily="49" charset="0"/>
              </a:rPr>
              <a:t>，</a:t>
            </a:r>
            <a:r>
              <a:rPr kumimoji="1" lang="en-US" altLang="zh-CN">
                <a:solidFill>
                  <a:srgbClr val="FF3300"/>
                </a:solidFill>
                <a:latin typeface="Consolas" panose="020B0609020204030204" pitchFamily="49" charset="0"/>
                <a:ea typeface="微软雅黑" panose="020B0503020204020204" pitchFamily="34" charset="-122"/>
                <a:cs typeface="Consolas" panose="020B0609020204030204" pitchFamily="49" charset="0"/>
              </a:rPr>
              <a:t>i</a:t>
            </a:r>
            <a:r>
              <a:rPr kumimoji="1" lang="zh-CN" altLang="en-US">
                <a:solidFill>
                  <a:srgbClr val="FF3300"/>
                </a:solidFill>
                <a:latin typeface="Consolas" panose="020B0609020204030204" pitchFamily="49" charset="0"/>
                <a:ea typeface="微软雅黑" panose="020B0503020204020204" pitchFamily="34" charset="-122"/>
                <a:cs typeface="Consolas" panose="020B0609020204030204" pitchFamily="49" charset="0"/>
              </a:rPr>
              <a:t>，</a:t>
            </a:r>
            <a:r>
              <a:rPr kumimoji="1" lang="en-US" altLang="zh-CN">
                <a:solidFill>
                  <a:srgbClr val="FF3300"/>
                </a:solidFill>
                <a:latin typeface="Consolas" panose="020B0609020204030204" pitchFamily="49" charset="0"/>
                <a:ea typeface="微软雅黑" panose="020B0503020204020204" pitchFamily="34" charset="-122"/>
                <a:cs typeface="Consolas" panose="020B0609020204030204" pitchFamily="49" charset="0"/>
              </a:rPr>
              <a:t>&amp;</a:t>
            </a:r>
            <a:r>
              <a:rPr kumimoji="1" lang="en-US" altLang="zh-CN" dirty="0" err="1">
                <a:solidFill>
                  <a:srgbClr val="FF3300"/>
                </a:solidFill>
                <a:latin typeface="Consolas" panose="020B0609020204030204" pitchFamily="49" charset="0"/>
                <a:ea typeface="微软雅黑" panose="020B0503020204020204" pitchFamily="34" charset="-122"/>
                <a:cs typeface="Consolas" panose="020B0609020204030204" pitchFamily="49" charset="0"/>
              </a:rPr>
              <a:t>e</a:t>
            </a:r>
            <a:r>
              <a:rPr kumimoji="1" lang="en-US" altLang="zh-CN" dirty="0">
                <a:solidFill>
                  <a:srgbClr val="FF3300"/>
                </a:solidFill>
                <a:latin typeface="Consolas" panose="020B0609020204030204" pitchFamily="49" charset="0"/>
                <a:ea typeface="微软雅黑" panose="020B0503020204020204" pitchFamily="34" charset="-122"/>
                <a:cs typeface="Consolas" panose="020B0609020204030204" pitchFamily="49" charset="0"/>
              </a:rPr>
              <a:t>)</a:t>
            </a:r>
            <a:endParaRPr kumimoji="1" lang="en-US" altLang="zh-CN" dirty="0">
              <a:solidFill>
                <a:srgbClr val="FF3300"/>
              </a:solidFill>
              <a:latin typeface="Consolas" panose="020B0609020204030204" pitchFamily="49" charset="0"/>
              <a:ea typeface="微软雅黑" panose="020B0503020204020204" pitchFamily="34" charset="-122"/>
              <a:cs typeface="Consolas" panose="020B0609020204030204" pitchFamily="49" charset="0"/>
            </a:endParaRPr>
          </a:p>
          <a:p>
            <a:pPr algn="just">
              <a:spcBef>
                <a:spcPct val="50000"/>
              </a:spcBef>
            </a:pPr>
            <a:r>
              <a:rPr kumimoji="1" lang="en-US" altLang="zh-CN" sz="2000">
                <a:solidFill>
                  <a:srgbClr val="FF3300"/>
                </a:solidFill>
                <a:latin typeface="Consolas" panose="020B0609020204030204" pitchFamily="49" charset="0"/>
                <a:ea typeface="楷体" panose="02010609060101010101" pitchFamily="49" charset="-122"/>
                <a:cs typeface="Consolas" panose="020B0609020204030204" pitchFamily="49" charset="0"/>
              </a:rPr>
              <a:t>    </a:t>
            </a:r>
            <a:r>
              <a:rPr kumimoji="1" lang="zh-CN" altLang="en-US" sz="2000">
                <a:solidFill>
                  <a:srgbClr val="FF3300"/>
                </a:solidFill>
                <a:latin typeface="Consolas" panose="020B0609020204030204" pitchFamily="49" charset="0"/>
                <a:ea typeface="黑体" panose="02010609060101010101" pitchFamily="49" charset="-122"/>
                <a:cs typeface="Consolas" panose="020B0609020204030204" pitchFamily="49" charset="0"/>
              </a:rPr>
              <a:t>思路</a:t>
            </a:r>
            <a:r>
              <a:rPr kumimoji="1" lang="zh-CN" altLang="en-US" sz="2000" dirty="0">
                <a:solidFill>
                  <a:srgbClr val="FF3300"/>
                </a:solidFill>
                <a:latin typeface="Consolas" panose="020B0609020204030204" pitchFamily="49" charset="0"/>
                <a:ea typeface="黑体" panose="02010609060101010101" pitchFamily="49" charset="-122"/>
                <a:cs typeface="Consolas" panose="020B0609020204030204" pitchFamily="49" charset="0"/>
              </a:rPr>
              <a:t>：</a:t>
            </a:r>
            <a:r>
              <a:rPr kumimoji="1" lang="zh-CN" altLang="en-US" sz="2000" dirty="0">
                <a:latin typeface="Consolas" panose="020B0609020204030204" pitchFamily="49" charset="0"/>
                <a:ea typeface="楷体" panose="02010609060101010101" pitchFamily="49" charset="-122"/>
                <a:cs typeface="Consolas" panose="020B0609020204030204" pitchFamily="49" charset="0"/>
              </a:rPr>
              <a:t>先在单链表</a:t>
            </a:r>
            <a:r>
              <a:rPr kumimoji="1" lang="en-US" altLang="zh-CN" sz="2000" dirty="0">
                <a:latin typeface="Consolas" panose="020B0609020204030204" pitchFamily="49" charset="0"/>
                <a:ea typeface="楷体" panose="02010609060101010101" pitchFamily="49" charset="-122"/>
                <a:cs typeface="Consolas" panose="020B0609020204030204" pitchFamily="49" charset="0"/>
              </a:rPr>
              <a:t>L</a:t>
            </a:r>
            <a:r>
              <a:rPr kumimoji="1" lang="zh-CN" altLang="en-US" sz="2000" dirty="0">
                <a:latin typeface="Consolas" panose="020B0609020204030204" pitchFamily="49" charset="0"/>
                <a:ea typeface="楷体" panose="02010609060101010101" pitchFamily="49" charset="-122"/>
                <a:cs typeface="Consolas" panose="020B0609020204030204" pitchFamily="49" charset="0"/>
              </a:rPr>
              <a:t>中找到第</a:t>
            </a:r>
            <a:r>
              <a:rPr kumimoji="1" lang="en-US" altLang="zh-CN" sz="2000" i="1" err="1">
                <a:latin typeface="Consolas" panose="020B0609020204030204" pitchFamily="49" charset="0"/>
                <a:ea typeface="楷体" panose="02010609060101010101" pitchFamily="49" charset="-122"/>
                <a:cs typeface="Consolas" panose="020B0609020204030204" pitchFamily="49" charset="0"/>
              </a:rPr>
              <a:t>i</a:t>
            </a:r>
            <a:r>
              <a:rPr kumimoji="1" lang="en-US" altLang="zh-CN" sz="2000">
                <a:latin typeface="Consolas" panose="020B0609020204030204" pitchFamily="49" charset="0"/>
                <a:ea typeface="+mj-ea"/>
                <a:cs typeface="Consolas" panose="020B0609020204030204" pitchFamily="49" charset="0"/>
              </a:rPr>
              <a:t>-</a:t>
            </a:r>
            <a:r>
              <a:rPr kumimoji="1" lang="en-US" altLang="zh-CN" sz="2000">
                <a:latin typeface="Consolas" panose="020B0609020204030204" pitchFamily="49" charset="0"/>
                <a:ea typeface="楷体" panose="02010609060101010101" pitchFamily="49" charset="-122"/>
                <a:cs typeface="Consolas" panose="020B0609020204030204" pitchFamily="49" charset="0"/>
              </a:rPr>
              <a:t>1</a:t>
            </a:r>
            <a:r>
              <a:rPr kumimoji="1" lang="zh-CN" altLang="en-US" sz="2000">
                <a:latin typeface="Consolas" panose="020B0609020204030204" pitchFamily="49" charset="0"/>
                <a:ea typeface="楷体" panose="02010609060101010101" pitchFamily="49" charset="-122"/>
                <a:cs typeface="Consolas" panose="020B0609020204030204" pitchFamily="49" charset="0"/>
              </a:rPr>
              <a:t>个结点</a:t>
            </a:r>
            <a:r>
              <a:rPr kumimoji="1" lang="en-US" altLang="zh-CN" sz="2000">
                <a:latin typeface="Consolas" panose="020B0609020204030204" pitchFamily="49" charset="0"/>
                <a:ea typeface="楷体" panose="02010609060101010101" pitchFamily="49" charset="-122"/>
                <a:cs typeface="Consolas" panose="020B0609020204030204" pitchFamily="49" charset="0"/>
              </a:rPr>
              <a:t>p</a:t>
            </a:r>
            <a:r>
              <a:rPr kumimoji="1" lang="zh-CN" altLang="en-US" sz="2000">
                <a:latin typeface="Consolas" panose="020B0609020204030204" pitchFamily="49" charset="0"/>
                <a:ea typeface="楷体" panose="02010609060101010101" pitchFamily="49" charset="-122"/>
                <a:cs typeface="Consolas" panose="020B0609020204030204" pitchFamily="49" charset="0"/>
              </a:rPr>
              <a:t>，若</a:t>
            </a:r>
            <a:r>
              <a:rPr kumimoji="1" lang="zh-CN" altLang="en-US" sz="2000" dirty="0">
                <a:latin typeface="Consolas" panose="020B0609020204030204" pitchFamily="49" charset="0"/>
                <a:ea typeface="楷体" panose="02010609060101010101" pitchFamily="49" charset="-122"/>
                <a:cs typeface="Consolas" panose="020B0609020204030204" pitchFamily="49" charset="0"/>
              </a:rPr>
              <a:t>存在</a:t>
            </a:r>
            <a:r>
              <a:rPr kumimoji="1" lang="zh-CN" altLang="en-US" sz="2000">
                <a:latin typeface="Consolas" panose="020B0609020204030204" pitchFamily="49" charset="0"/>
                <a:ea typeface="楷体" panose="02010609060101010101" pitchFamily="49" charset="-122"/>
                <a:cs typeface="Consolas" panose="020B0609020204030204" pitchFamily="49" charset="0"/>
              </a:rPr>
              <a:t>这样的结点，且</a:t>
            </a:r>
            <a:r>
              <a:rPr kumimoji="1" lang="zh-CN" altLang="en-US" sz="2000" dirty="0">
                <a:latin typeface="Consolas" panose="020B0609020204030204" pitchFamily="49" charset="0"/>
                <a:ea typeface="楷体" panose="02010609060101010101" pitchFamily="49" charset="-122"/>
                <a:cs typeface="Consolas" panose="020B0609020204030204" pitchFamily="49" charset="0"/>
              </a:rPr>
              <a:t>也</a:t>
            </a:r>
            <a:r>
              <a:rPr kumimoji="1" lang="zh-CN" altLang="en-US" sz="2000">
                <a:latin typeface="Consolas" panose="020B0609020204030204" pitchFamily="49" charset="0"/>
                <a:ea typeface="楷体" panose="02010609060101010101" pitchFamily="49" charset="-122"/>
                <a:cs typeface="Consolas" panose="020B0609020204030204" pitchFamily="49" charset="0"/>
              </a:rPr>
              <a:t>存在后继结点，则</a:t>
            </a:r>
            <a:r>
              <a:rPr kumimoji="1" lang="zh-CN" altLang="en-US" sz="2000" dirty="0">
                <a:latin typeface="Consolas" panose="020B0609020204030204" pitchFamily="49" charset="0"/>
                <a:ea typeface="楷体" panose="02010609060101010101" pitchFamily="49" charset="-122"/>
                <a:cs typeface="Consolas" panose="020B0609020204030204" pitchFamily="49" charset="0"/>
              </a:rPr>
              <a:t>删除</a:t>
            </a:r>
            <a:r>
              <a:rPr kumimoji="1" lang="zh-CN" altLang="en-US" sz="2000">
                <a:latin typeface="Consolas" panose="020B0609020204030204" pitchFamily="49" charset="0"/>
                <a:ea typeface="楷体" panose="02010609060101010101" pitchFamily="49" charset="-122"/>
                <a:cs typeface="Consolas" panose="020B0609020204030204" pitchFamily="49" charset="0"/>
              </a:rPr>
              <a:t>该后继结点。</a:t>
            </a:r>
            <a:r>
              <a:rPr kumimoji="1" lang="zh-CN" altLang="en-US" sz="2000">
                <a:solidFill>
                  <a:srgbClr val="FF3300"/>
                </a:solidFill>
                <a:latin typeface="Consolas" panose="020B0609020204030204" pitchFamily="49" charset="0"/>
                <a:ea typeface="楷体" panose="02010609060101010101" pitchFamily="49" charset="-122"/>
                <a:cs typeface="Consolas" panose="020B0609020204030204" pitchFamily="49" charset="0"/>
              </a:rPr>
              <a:t> </a:t>
            </a:r>
            <a:endParaRPr kumimoji="1" lang="zh-CN" altLang="en-US" sz="2000" dirty="0">
              <a:solidFill>
                <a:srgbClr val="FF3300"/>
              </a:solidFill>
              <a:latin typeface="Consolas" panose="020B0609020204030204" pitchFamily="49" charset="0"/>
              <a:ea typeface="楷体" panose="02010609060101010101" pitchFamily="49" charset="-122"/>
              <a:cs typeface="Consolas" panose="020B0609020204030204" pitchFamily="49" charset="0"/>
            </a:endParaRPr>
          </a:p>
        </p:txBody>
      </p:sp>
      <p:sp>
        <p:nvSpPr>
          <p:cNvPr id="49155" name="Text Box 3"/>
          <p:cNvSpPr txBox="1">
            <a:spLocks noChangeArrowheads="1"/>
          </p:cNvSpPr>
          <p:nvPr/>
        </p:nvSpPr>
        <p:spPr bwMode="auto">
          <a:xfrm>
            <a:off x="539750" y="1687661"/>
            <a:ext cx="7848600" cy="2708910"/>
          </a:xfrm>
          <a:prstGeom prst="rect">
            <a:avLst/>
          </a:prstGeom>
          <a:gradFill flip="none"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2700000" scaled="1"/>
            <a:tileRect/>
          </a:gradFill>
        </p:spPr>
        <p:style>
          <a:lnRef idx="1">
            <a:schemeClr val="accent3"/>
          </a:lnRef>
          <a:fillRef idx="2">
            <a:schemeClr val="accent3"/>
          </a:fillRef>
          <a:effectRef idx="1">
            <a:schemeClr val="accent3"/>
          </a:effectRef>
          <a:fontRef idx="minor">
            <a:schemeClr val="dk1"/>
          </a:fontRef>
        </p:style>
        <p:txBody>
          <a:bodyPr lIns="144000" tIns="108000" rIns="144000" bIns="108000">
            <a:spAutoFit/>
          </a:bodyPr>
          <a:lstStyle/>
          <a:p>
            <a:pPr algn="l" eaLnBrk="1" latinLnBrk="0" hangingPunct="1">
              <a:spcBef>
                <a:spcPts val="0"/>
              </a:spcBef>
            </a:pPr>
            <a:r>
              <a:rPr lang="en-US" altLang="zh-CN" sz="1800" err="1">
                <a:solidFill>
                  <a:srgbClr val="0000FF"/>
                </a:solidFill>
                <a:latin typeface="Consolas" panose="020B0609020204030204" pitchFamily="49" charset="0"/>
                <a:ea typeface="楷体" panose="02010609060101010101" pitchFamily="49" charset="-122"/>
                <a:cs typeface="Consolas" panose="020B0609020204030204" pitchFamily="49" charset="0"/>
              </a:rPr>
              <a:t>bool</a:t>
            </a: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1800">
                <a:solidFill>
                  <a:srgbClr val="FF3300"/>
                </a:solidFill>
                <a:effectLst>
                  <a:outerShdw blurRad="38100" dist="38100" dir="2700000" algn="tl">
                    <a:srgbClr val="000000">
                      <a:alpha val="43137"/>
                    </a:srgbClr>
                  </a:outerShdw>
                </a:effectLst>
                <a:latin typeface="Consolas" panose="020B0609020204030204" pitchFamily="49" charset="0"/>
                <a:ea typeface="楷体" panose="02010609060101010101" pitchFamily="49" charset="-122"/>
                <a:cs typeface="Consolas" panose="020B0609020204030204" pitchFamily="49" charset="0"/>
              </a:rPr>
              <a:t>ListDelete</a:t>
            </a: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(LinkNode *&amp;L</a:t>
            </a:r>
            <a:r>
              <a:rPr lang="zh-CN" altLang="en-US" sz="18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int i</a:t>
            </a:r>
            <a:r>
              <a:rPr lang="zh-CN" altLang="en-US" sz="18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ElemType </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&amp;e)</a:t>
            </a:r>
            <a:endPar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gn="l" eaLnBrk="1" latinLnBrk="0" hangingPunct="1">
              <a:spcBef>
                <a:spcPts val="0"/>
              </a:spcBef>
            </a:pP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  int </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j=0;</a:t>
            </a:r>
            <a:endPar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gn="l" eaLnBrk="1" latinLnBrk="0" hangingPunct="1">
              <a:spcBef>
                <a:spcPts val="0"/>
              </a:spcBef>
            </a:pP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   LinkNode *p=L</a:t>
            </a:r>
            <a:r>
              <a:rPr lang="zh-CN" altLang="en-US" sz="18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q;		</a:t>
            </a:r>
            <a:r>
              <a:rPr lang="en-US" altLang="zh-CN" sz="1800" dirty="0">
                <a:solidFill>
                  <a:srgbClr val="0070C0"/>
                </a:solidFill>
                <a:latin typeface="Consolas" panose="020B0609020204030204" pitchFamily="49" charset="0"/>
                <a:ea typeface="楷体" panose="02010609060101010101" pitchFamily="49" charset="-122"/>
                <a:cs typeface="Consolas" panose="020B0609020204030204" pitchFamily="49" charset="0"/>
              </a:rPr>
              <a:t>//p</a:t>
            </a:r>
            <a:r>
              <a:rPr lang="zh-CN" altLang="en-US" sz="1800">
                <a:solidFill>
                  <a:srgbClr val="0070C0"/>
                </a:solidFill>
                <a:latin typeface="Consolas" panose="020B0609020204030204" pitchFamily="49" charset="0"/>
                <a:ea typeface="楷体" panose="02010609060101010101" pitchFamily="49" charset="-122"/>
                <a:cs typeface="Consolas" panose="020B0609020204030204" pitchFamily="49" charset="0"/>
              </a:rPr>
              <a:t>指向头结点，</a:t>
            </a:r>
            <a:r>
              <a:rPr lang="en-US" altLang="zh-CN" sz="1800">
                <a:solidFill>
                  <a:srgbClr val="0070C0"/>
                </a:solidFill>
                <a:latin typeface="Consolas" panose="020B0609020204030204" pitchFamily="49" charset="0"/>
                <a:ea typeface="楷体" panose="02010609060101010101" pitchFamily="49" charset="-122"/>
                <a:cs typeface="Consolas" panose="020B0609020204030204" pitchFamily="49" charset="0"/>
              </a:rPr>
              <a:t>j</a:t>
            </a:r>
            <a:r>
              <a:rPr lang="zh-CN" altLang="en-US" sz="1800" dirty="0">
                <a:solidFill>
                  <a:srgbClr val="0070C0"/>
                </a:solidFill>
                <a:latin typeface="Consolas" panose="020B0609020204030204" pitchFamily="49" charset="0"/>
                <a:ea typeface="楷体" panose="02010609060101010101" pitchFamily="49" charset="-122"/>
                <a:cs typeface="Consolas" panose="020B0609020204030204" pitchFamily="49" charset="0"/>
              </a:rPr>
              <a:t>置为</a:t>
            </a:r>
            <a:r>
              <a:rPr lang="en-US" altLang="zh-CN" sz="1800" dirty="0">
                <a:solidFill>
                  <a:srgbClr val="0070C0"/>
                </a:solidFill>
                <a:latin typeface="Consolas" panose="020B0609020204030204" pitchFamily="49" charset="0"/>
                <a:ea typeface="楷体" panose="02010609060101010101" pitchFamily="49" charset="-122"/>
                <a:cs typeface="Consolas" panose="020B0609020204030204" pitchFamily="49" charset="0"/>
              </a:rPr>
              <a:t>0</a:t>
            </a:r>
            <a:endParaRPr lang="en-US" altLang="zh-CN" sz="1800" dirty="0">
              <a:solidFill>
                <a:srgbClr val="0070C0"/>
              </a:solidFill>
              <a:latin typeface="Consolas" panose="020B0609020204030204" pitchFamily="49" charset="0"/>
              <a:ea typeface="楷体" panose="02010609060101010101" pitchFamily="49" charset="-122"/>
              <a:cs typeface="Consolas" panose="020B0609020204030204" pitchFamily="49" charset="0"/>
            </a:endParaRPr>
          </a:p>
          <a:p>
            <a:pPr algn="l" eaLnBrk="1" latinLnBrk="0" hangingPunct="1">
              <a:spcBef>
                <a:spcPts val="0"/>
              </a:spcBef>
            </a:pPr>
            <a:endPar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gn="l" eaLnBrk="1" latinLnBrk="0" hangingPunct="1">
              <a:spcBef>
                <a:spcPts val="0"/>
              </a:spcBef>
            </a:pP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   while </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(j&lt;</a:t>
            </a:r>
            <a:r>
              <a:rPr lang="en-US" altLang="zh-CN" sz="1800" dirty="0" err="1">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-1 &amp;&amp; p!=NULL)	</a:t>
            </a:r>
            <a:r>
              <a:rPr lang="en-US" altLang="zh-CN" sz="1800" dirty="0">
                <a:solidFill>
                  <a:srgbClr val="0070C0"/>
                </a:solidFill>
                <a:latin typeface="Consolas" panose="020B0609020204030204" pitchFamily="49" charset="0"/>
                <a:ea typeface="楷体" panose="02010609060101010101" pitchFamily="49" charset="-122"/>
                <a:cs typeface="Consolas" panose="020B0609020204030204" pitchFamily="49" charset="0"/>
              </a:rPr>
              <a:t>//</a:t>
            </a:r>
            <a:r>
              <a:rPr lang="zh-CN" altLang="en-US" sz="1800" dirty="0">
                <a:solidFill>
                  <a:srgbClr val="0070C0"/>
                </a:solidFill>
                <a:latin typeface="Consolas" panose="020B0609020204030204" pitchFamily="49" charset="0"/>
                <a:ea typeface="楷体" panose="02010609060101010101" pitchFamily="49" charset="-122"/>
                <a:cs typeface="Consolas" panose="020B0609020204030204" pitchFamily="49" charset="0"/>
              </a:rPr>
              <a:t>查找第</a:t>
            </a:r>
            <a:r>
              <a:rPr lang="en-US" altLang="zh-CN" sz="1800" err="1">
                <a:solidFill>
                  <a:srgbClr val="0070C0"/>
                </a:solidFill>
                <a:latin typeface="Consolas" panose="020B0609020204030204" pitchFamily="49" charset="0"/>
                <a:ea typeface="楷体" panose="02010609060101010101" pitchFamily="49" charset="-122"/>
                <a:cs typeface="Consolas" panose="020B0609020204030204" pitchFamily="49" charset="0"/>
              </a:rPr>
              <a:t>i</a:t>
            </a:r>
            <a:r>
              <a:rPr lang="en-US" altLang="zh-CN" sz="1800">
                <a:solidFill>
                  <a:srgbClr val="0070C0"/>
                </a:solidFill>
                <a:latin typeface="Consolas" panose="020B0609020204030204" pitchFamily="49" charset="0"/>
                <a:ea typeface="楷体" panose="02010609060101010101" pitchFamily="49" charset="-122"/>
                <a:cs typeface="Consolas" panose="020B0609020204030204" pitchFamily="49" charset="0"/>
              </a:rPr>
              <a:t>-1</a:t>
            </a:r>
            <a:r>
              <a:rPr lang="zh-CN" altLang="en-US" sz="1800">
                <a:solidFill>
                  <a:srgbClr val="0070C0"/>
                </a:solidFill>
                <a:latin typeface="Consolas" panose="020B0609020204030204" pitchFamily="49" charset="0"/>
                <a:ea typeface="楷体" panose="02010609060101010101" pitchFamily="49" charset="-122"/>
                <a:cs typeface="Consolas" panose="020B0609020204030204" pitchFamily="49" charset="0"/>
              </a:rPr>
              <a:t>个结点</a:t>
            </a:r>
            <a:endParaRPr lang="zh-CN" altLang="en-US" sz="1800" dirty="0">
              <a:solidFill>
                <a:srgbClr val="0070C0"/>
              </a:solidFill>
              <a:latin typeface="Consolas" panose="020B0609020204030204" pitchFamily="49" charset="0"/>
              <a:ea typeface="楷体" panose="02010609060101010101" pitchFamily="49" charset="-122"/>
              <a:cs typeface="Consolas" panose="020B0609020204030204" pitchFamily="49" charset="0"/>
            </a:endParaRPr>
          </a:p>
          <a:p>
            <a:pPr algn="l" eaLnBrk="1" latinLnBrk="0" hangingPunct="1">
              <a:spcBef>
                <a:spcPts val="0"/>
              </a:spcBef>
            </a:pPr>
            <a:r>
              <a:rPr lang="zh-CN" altLang="en-US" sz="180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	j++;</a:t>
            </a:r>
            <a:endPar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gn="l" eaLnBrk="1" latinLnBrk="0" hangingPunct="1">
              <a:spcBef>
                <a:spcPts val="0"/>
              </a:spcBef>
            </a:pP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	p=p-&gt;next;</a:t>
            </a:r>
            <a:endPar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gn="l" eaLnBrk="1" latinLnBrk="0" hangingPunct="1">
              <a:spcBef>
                <a:spcPts val="0"/>
              </a:spcBef>
            </a:pP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   }</a:t>
            </a:r>
            <a:endPar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gn="l" eaLnBrk="1" latinLnBrk="0" hangingPunct="1">
              <a:spcBef>
                <a:spcPts val="0"/>
              </a:spcBef>
            </a:pPr>
            <a:endPar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grpSp>
        <p:nvGrpSpPr>
          <p:cNvPr id="32" name="组合 31"/>
          <p:cNvGrpSpPr/>
          <p:nvPr/>
        </p:nvGrpSpPr>
        <p:grpSpPr>
          <a:xfrm>
            <a:off x="749322" y="2690014"/>
            <a:ext cx="7108826" cy="3739382"/>
            <a:chOff x="749322" y="2858290"/>
            <a:chExt cx="7108826" cy="3739382"/>
          </a:xfrm>
        </p:grpSpPr>
        <p:sp>
          <p:nvSpPr>
            <p:cNvPr id="6" name="TextBox 5"/>
            <p:cNvSpPr txBox="1"/>
            <p:nvPr/>
          </p:nvSpPr>
          <p:spPr>
            <a:xfrm>
              <a:off x="4500562" y="4787116"/>
              <a:ext cx="2571768" cy="400110"/>
            </a:xfrm>
            <a:prstGeom prst="rect">
              <a:avLst/>
            </a:prstGeom>
            <a:noFill/>
          </p:spPr>
          <p:txBody>
            <a:bodyPr wrap="square" rtlCol="0">
              <a:spAutoFit/>
            </a:bodyPr>
            <a:lstStyle/>
            <a:p>
              <a:pPr algn="l"/>
              <a:r>
                <a:rPr lang="zh-CN" altLang="en-US" sz="2000" dirty="0">
                  <a:latin typeface="Consolas" panose="020B0609020204030204" pitchFamily="49" charset="0"/>
                  <a:ea typeface="楷体" panose="02010609060101010101" pitchFamily="49" charset="-122"/>
                  <a:cs typeface="Consolas" panose="020B0609020204030204" pitchFamily="49" charset="0"/>
                </a:rPr>
                <a:t>查找第</a:t>
              </a:r>
              <a:r>
                <a:rPr lang="en-US" altLang="zh-CN" sz="2000" i="1" err="1">
                  <a:latin typeface="Consolas" panose="020B0609020204030204" pitchFamily="49" charset="0"/>
                  <a:ea typeface="楷体" panose="02010609060101010101" pitchFamily="49" charset="-122"/>
                  <a:cs typeface="Consolas" panose="020B0609020204030204" pitchFamily="49" charset="0"/>
                </a:rPr>
                <a:t>i</a:t>
              </a:r>
              <a:r>
                <a:rPr lang="en-US" altLang="zh-CN" sz="2000">
                  <a:latin typeface="Consolas" panose="020B0609020204030204" pitchFamily="49" charset="0"/>
                  <a:cs typeface="Consolas" panose="020B0609020204030204" pitchFamily="49" charset="0"/>
                </a:rPr>
                <a:t>-</a:t>
              </a:r>
              <a:r>
                <a:rPr lang="en-US" altLang="zh-CN" sz="2000">
                  <a:latin typeface="Consolas" panose="020B0609020204030204" pitchFamily="49" charset="0"/>
                  <a:ea typeface="楷体" panose="02010609060101010101" pitchFamily="49" charset="-122"/>
                  <a:cs typeface="Consolas" panose="020B0609020204030204" pitchFamily="49" charset="0"/>
                </a:rPr>
                <a:t>1</a:t>
              </a:r>
              <a:r>
                <a:rPr lang="zh-CN" altLang="en-US" sz="2000">
                  <a:latin typeface="Consolas" panose="020B0609020204030204" pitchFamily="49" charset="0"/>
                  <a:ea typeface="楷体" panose="02010609060101010101" pitchFamily="49" charset="-122"/>
                  <a:cs typeface="Consolas" panose="020B0609020204030204" pitchFamily="49" charset="0"/>
                </a:rPr>
                <a:t>个结点</a:t>
              </a:r>
              <a:endParaRPr lang="zh-CN" altLang="en-US" sz="2000" dirty="0">
                <a:latin typeface="Consolas" panose="020B0609020204030204" pitchFamily="49" charset="0"/>
                <a:cs typeface="Consolas" panose="020B0609020204030204" pitchFamily="49" charset="0"/>
              </a:endParaRPr>
            </a:p>
          </p:txBody>
        </p:sp>
        <p:sp>
          <p:nvSpPr>
            <p:cNvPr id="7" name="Rectangle 32"/>
            <p:cNvSpPr>
              <a:spLocks noChangeArrowheads="1"/>
            </p:cNvSpPr>
            <p:nvPr/>
          </p:nvSpPr>
          <p:spPr bwMode="auto">
            <a:xfrm>
              <a:off x="1376385" y="5562618"/>
              <a:ext cx="360362" cy="360362"/>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1800" b="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8" name="Rectangle 33"/>
            <p:cNvSpPr>
              <a:spLocks noChangeArrowheads="1"/>
            </p:cNvSpPr>
            <p:nvPr/>
          </p:nvSpPr>
          <p:spPr bwMode="auto">
            <a:xfrm>
              <a:off x="1736747" y="5562618"/>
              <a:ext cx="360363" cy="360362"/>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180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9" name="Line 34"/>
            <p:cNvSpPr>
              <a:spLocks noChangeShapeType="1"/>
            </p:cNvSpPr>
            <p:nvPr/>
          </p:nvSpPr>
          <p:spPr bwMode="auto">
            <a:xfrm>
              <a:off x="1028722" y="5742005"/>
              <a:ext cx="360363" cy="0"/>
            </a:xfrm>
            <a:prstGeom prst="line">
              <a:avLst/>
            </a:prstGeom>
            <a:noFill/>
            <a:ln w="9525">
              <a:solidFill>
                <a:schemeClr val="tx1"/>
              </a:solidFill>
              <a:miter lim="800000"/>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10" name="Text Box 35"/>
            <p:cNvSpPr txBox="1">
              <a:spLocks noChangeArrowheads="1"/>
            </p:cNvSpPr>
            <p:nvPr/>
          </p:nvSpPr>
          <p:spPr bwMode="auto">
            <a:xfrm>
              <a:off x="749322" y="5562618"/>
              <a:ext cx="268288" cy="366712"/>
            </a:xfrm>
            <a:prstGeom prst="rect">
              <a:avLst/>
            </a:prstGeom>
            <a:noFill/>
            <a:ln w="9525">
              <a:noFill/>
              <a:miter lim="800000"/>
            </a:ln>
            <a:effectLst/>
          </p:spPr>
          <p:txBody>
            <a:bodyPr>
              <a:spAutoFit/>
            </a:bodyPr>
            <a:lstStyle/>
            <a:p>
              <a:pPr algn="l">
                <a:spcBef>
                  <a:spcPct val="50000"/>
                </a:spcBef>
              </a:pPr>
              <a:r>
                <a:rPr lang="en-US" altLang="zh-CN" sz="1800" dirty="0">
                  <a:latin typeface="Consolas" panose="020B0609020204030204" pitchFamily="49" charset="0"/>
                  <a:ea typeface="宋体" panose="02010600030101010101" pitchFamily="2" charset="-122"/>
                  <a:cs typeface="Consolas" panose="020B0609020204030204" pitchFamily="49" charset="0"/>
                </a:rPr>
                <a:t>L</a:t>
              </a:r>
              <a:endParaRPr lang="en-US" altLang="zh-CN" sz="1800" dirty="0">
                <a:latin typeface="Consolas" panose="020B0609020204030204" pitchFamily="49" charset="0"/>
                <a:ea typeface="宋体" panose="02010600030101010101" pitchFamily="2" charset="-122"/>
                <a:cs typeface="Consolas" panose="020B0609020204030204" pitchFamily="49" charset="0"/>
              </a:endParaRPr>
            </a:p>
          </p:txBody>
        </p:sp>
        <p:sp>
          <p:nvSpPr>
            <p:cNvPr id="11" name="Rectangle 36"/>
            <p:cNvSpPr>
              <a:spLocks noChangeArrowheads="1"/>
            </p:cNvSpPr>
            <p:nvPr/>
          </p:nvSpPr>
          <p:spPr bwMode="auto">
            <a:xfrm>
              <a:off x="3584597" y="5562618"/>
              <a:ext cx="3603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12" name="Rectangle 37"/>
            <p:cNvSpPr>
              <a:spLocks noChangeArrowheads="1"/>
            </p:cNvSpPr>
            <p:nvPr/>
          </p:nvSpPr>
          <p:spPr bwMode="auto">
            <a:xfrm>
              <a:off x="3944960" y="5562618"/>
              <a:ext cx="360362"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13" name="Freeform 38"/>
            <p:cNvSpPr/>
            <p:nvPr/>
          </p:nvSpPr>
          <p:spPr bwMode="auto">
            <a:xfrm>
              <a:off x="1916135" y="5740418"/>
              <a:ext cx="552450" cy="3175"/>
            </a:xfrm>
            <a:custGeom>
              <a:avLst/>
              <a:gdLst/>
              <a:ahLst/>
              <a:cxnLst>
                <a:cxn ang="0">
                  <a:pos x="0" y="0"/>
                </a:cxn>
                <a:cxn ang="0">
                  <a:pos x="348" y="2"/>
                </a:cxn>
              </a:cxnLst>
              <a:rect l="0" t="0" r="r" b="b"/>
              <a:pathLst>
                <a:path w="348" h="2">
                  <a:moveTo>
                    <a:pt x="0" y="0"/>
                  </a:moveTo>
                  <a:lnTo>
                    <a:pt x="348"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14" name="Rectangle 39"/>
            <p:cNvSpPr>
              <a:spLocks noChangeArrowheads="1"/>
            </p:cNvSpPr>
            <p:nvPr/>
          </p:nvSpPr>
          <p:spPr bwMode="auto">
            <a:xfrm>
              <a:off x="4652985" y="5562618"/>
              <a:ext cx="360362"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en-US" altLang="zh-CN" sz="1800" i="1" dirty="0">
                <a:solidFill>
                  <a:srgbClr val="0000FF"/>
                </a:solidFill>
                <a:latin typeface="Consolas" panose="020B0609020204030204" pitchFamily="49" charset="0"/>
                <a:ea typeface="宋体" panose="02010600030101010101" pitchFamily="2" charset="-122"/>
                <a:cs typeface="Consolas" panose="020B0609020204030204" pitchFamily="49" charset="0"/>
              </a:endParaRPr>
            </a:p>
          </p:txBody>
        </p:sp>
        <p:sp>
          <p:nvSpPr>
            <p:cNvPr id="15" name="Rectangle 40"/>
            <p:cNvSpPr>
              <a:spLocks noChangeArrowheads="1"/>
            </p:cNvSpPr>
            <p:nvPr/>
          </p:nvSpPr>
          <p:spPr bwMode="auto">
            <a:xfrm>
              <a:off x="5013347" y="5562618"/>
              <a:ext cx="3603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16" name="Line 41"/>
            <p:cNvSpPr>
              <a:spLocks noChangeShapeType="1"/>
            </p:cNvSpPr>
            <p:nvPr/>
          </p:nvSpPr>
          <p:spPr bwMode="auto">
            <a:xfrm>
              <a:off x="4156072" y="5742005"/>
              <a:ext cx="468000" cy="0"/>
            </a:xfrm>
            <a:prstGeom prst="line">
              <a:avLst/>
            </a:prstGeom>
            <a:noFill/>
            <a:ln w="9525">
              <a:solidFill>
                <a:schemeClr val="tx1"/>
              </a:solidFill>
              <a:miter lim="800000"/>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17" name="Rectangle 42"/>
            <p:cNvSpPr>
              <a:spLocks noChangeArrowheads="1"/>
            </p:cNvSpPr>
            <p:nvPr/>
          </p:nvSpPr>
          <p:spPr bwMode="auto">
            <a:xfrm>
              <a:off x="6832613" y="5562618"/>
              <a:ext cx="360362"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18" name="Rectangle 43"/>
            <p:cNvSpPr>
              <a:spLocks noChangeArrowheads="1"/>
            </p:cNvSpPr>
            <p:nvPr/>
          </p:nvSpPr>
          <p:spPr bwMode="auto">
            <a:xfrm>
              <a:off x="7192975" y="5562618"/>
              <a:ext cx="3603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dirty="0">
                  <a:solidFill>
                    <a:srgbClr val="0000FF"/>
                  </a:solidFill>
                  <a:latin typeface="Consolas" panose="020B0609020204030204" pitchFamily="49" charset="0"/>
                  <a:ea typeface="宋体" panose="02010600030101010101" pitchFamily="2" charset="-122"/>
                  <a:cs typeface="Consolas" panose="020B0609020204030204" pitchFamily="49" charset="0"/>
                </a:rPr>
                <a:t>∧</a:t>
              </a:r>
              <a:endParaRPr lang="en-US" altLang="zh-CN" sz="1800" dirty="0">
                <a:solidFill>
                  <a:srgbClr val="0000FF"/>
                </a:solidFill>
                <a:latin typeface="Consolas" panose="020B0609020204030204" pitchFamily="49" charset="0"/>
                <a:ea typeface="宋体" panose="02010600030101010101" pitchFamily="2" charset="-122"/>
                <a:cs typeface="Consolas" panose="020B0609020204030204" pitchFamily="49" charset="0"/>
              </a:endParaRPr>
            </a:p>
          </p:txBody>
        </p:sp>
        <p:sp>
          <p:nvSpPr>
            <p:cNvPr id="19" name="Freeform 44"/>
            <p:cNvSpPr/>
            <p:nvPr/>
          </p:nvSpPr>
          <p:spPr bwMode="auto">
            <a:xfrm>
              <a:off x="6357950" y="5740418"/>
              <a:ext cx="487363" cy="3175"/>
            </a:xfrm>
            <a:custGeom>
              <a:avLst/>
              <a:gdLst/>
              <a:ahLst/>
              <a:cxnLst>
                <a:cxn ang="0">
                  <a:pos x="0" y="0"/>
                </a:cxn>
                <a:cxn ang="0">
                  <a:pos x="307" y="2"/>
                </a:cxn>
              </a:cxnLst>
              <a:rect l="0" t="0" r="r" b="b"/>
              <a:pathLst>
                <a:path w="307" h="2">
                  <a:moveTo>
                    <a:pt x="0" y="0"/>
                  </a:moveTo>
                  <a:lnTo>
                    <a:pt x="307"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20" name="Freeform 45"/>
            <p:cNvSpPr/>
            <p:nvPr/>
          </p:nvSpPr>
          <p:spPr bwMode="auto">
            <a:xfrm>
              <a:off x="2984522" y="5738830"/>
              <a:ext cx="552450" cy="3175"/>
            </a:xfrm>
            <a:custGeom>
              <a:avLst/>
              <a:gdLst/>
              <a:ahLst/>
              <a:cxnLst>
                <a:cxn ang="0">
                  <a:pos x="0" y="0"/>
                </a:cxn>
                <a:cxn ang="0">
                  <a:pos x="348" y="2"/>
                </a:cxn>
              </a:cxnLst>
              <a:rect l="0" t="0" r="r" b="b"/>
              <a:pathLst>
                <a:path w="348" h="2">
                  <a:moveTo>
                    <a:pt x="0" y="0"/>
                  </a:moveTo>
                  <a:lnTo>
                    <a:pt x="348"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21" name="Text Box 46"/>
            <p:cNvSpPr txBox="1">
              <a:spLocks noChangeArrowheads="1"/>
            </p:cNvSpPr>
            <p:nvPr/>
          </p:nvSpPr>
          <p:spPr bwMode="auto">
            <a:xfrm>
              <a:off x="2525735" y="5424505"/>
              <a:ext cx="720725" cy="461665"/>
            </a:xfrm>
            <a:prstGeom prst="rect">
              <a:avLst/>
            </a:prstGeom>
            <a:noFill/>
            <a:ln w="9525">
              <a:noFill/>
              <a:miter lim="800000"/>
            </a:ln>
            <a:effectLst/>
          </p:spPr>
          <p:txBody>
            <a:bodyPr>
              <a:spAutoFit/>
            </a:bodyPr>
            <a:lstStyle/>
            <a:p>
              <a:pPr algn="l">
                <a:spcBef>
                  <a:spcPct val="50000"/>
                </a:spcBef>
              </a:pPr>
              <a:r>
                <a:rPr lang="en-US" altLang="zh-CN" b="0">
                  <a:latin typeface="Consolas" panose="020B0609020204030204" pitchFamily="49" charset="0"/>
                  <a:ea typeface="宋体" panose="02010600030101010101" pitchFamily="2" charset="-122"/>
                  <a:cs typeface="Consolas" panose="020B0609020204030204" pitchFamily="49" charset="0"/>
                </a:rPr>
                <a:t>…</a:t>
              </a:r>
              <a:endParaRPr lang="en-US" altLang="zh-CN" b="0">
                <a:latin typeface="Consolas" panose="020B0609020204030204" pitchFamily="49" charset="0"/>
                <a:ea typeface="宋体" panose="02010600030101010101" pitchFamily="2" charset="-122"/>
                <a:cs typeface="Consolas" panose="020B0609020204030204" pitchFamily="49" charset="0"/>
              </a:endParaRPr>
            </a:p>
          </p:txBody>
        </p:sp>
        <p:sp>
          <p:nvSpPr>
            <p:cNvPr id="22" name="Line 47"/>
            <p:cNvSpPr>
              <a:spLocks noChangeShapeType="1"/>
            </p:cNvSpPr>
            <p:nvPr/>
          </p:nvSpPr>
          <p:spPr bwMode="auto">
            <a:xfrm>
              <a:off x="3714744" y="5200668"/>
              <a:ext cx="0" cy="358775"/>
            </a:xfrm>
            <a:prstGeom prst="line">
              <a:avLst/>
            </a:prstGeom>
            <a:noFill/>
            <a:ln w="28575">
              <a:solidFill>
                <a:srgbClr val="FF00FF"/>
              </a:solidFill>
              <a:miter lim="800000"/>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23" name="Text Box 48"/>
            <p:cNvSpPr txBox="1">
              <a:spLocks noChangeArrowheads="1"/>
            </p:cNvSpPr>
            <p:nvPr/>
          </p:nvSpPr>
          <p:spPr bwMode="auto">
            <a:xfrm>
              <a:off x="3773492" y="5103846"/>
              <a:ext cx="584194" cy="366712"/>
            </a:xfrm>
            <a:prstGeom prst="rect">
              <a:avLst/>
            </a:prstGeom>
            <a:noFill/>
            <a:ln w="9525">
              <a:noFill/>
              <a:miter lim="800000"/>
            </a:ln>
            <a:effectLst/>
          </p:spPr>
          <p:txBody>
            <a:bodyPr wrap="square">
              <a:spAutoFit/>
            </a:bodyPr>
            <a:lstStyle/>
            <a:p>
              <a:pPr algn="l">
                <a:spcBef>
                  <a:spcPct val="50000"/>
                </a:spcBef>
              </a:pPr>
              <a:r>
                <a:rPr lang="en-US" altLang="zh-CN" sz="1800" i="1" dirty="0" err="1">
                  <a:latin typeface="Consolas" panose="020B0609020204030204" pitchFamily="49" charset="0"/>
                  <a:ea typeface="宋体" panose="02010600030101010101" pitchFamily="2" charset="-122"/>
                  <a:cs typeface="Consolas" panose="020B0609020204030204" pitchFamily="49" charset="0"/>
                </a:rPr>
                <a:t>i</a:t>
              </a:r>
              <a:r>
                <a:rPr lang="en-US" altLang="zh-CN" sz="1800" dirty="0">
                  <a:latin typeface="Consolas" panose="020B0609020204030204" pitchFamily="49" charset="0"/>
                  <a:ea typeface="+mn-ea"/>
                  <a:cs typeface="Consolas" panose="020B0609020204030204" pitchFamily="49" charset="0"/>
                </a:rPr>
                <a:t>-</a:t>
              </a:r>
              <a:r>
                <a:rPr lang="en-US" altLang="zh-CN" sz="1800" dirty="0">
                  <a:latin typeface="Consolas" panose="020B0609020204030204" pitchFamily="49" charset="0"/>
                  <a:ea typeface="宋体" panose="02010600030101010101" pitchFamily="2" charset="-122"/>
                  <a:cs typeface="Consolas" panose="020B0609020204030204" pitchFamily="49" charset="0"/>
                </a:rPr>
                <a:t>1</a:t>
              </a:r>
              <a:endParaRPr lang="en-US" altLang="zh-CN" sz="1800" dirty="0">
                <a:latin typeface="Consolas" panose="020B0609020204030204" pitchFamily="49" charset="0"/>
                <a:ea typeface="宋体" panose="02010600030101010101" pitchFamily="2" charset="-122"/>
                <a:cs typeface="Consolas" panose="020B0609020204030204" pitchFamily="49" charset="0"/>
              </a:endParaRPr>
            </a:p>
          </p:txBody>
        </p:sp>
        <p:sp>
          <p:nvSpPr>
            <p:cNvPr id="24" name="Freeform 49"/>
            <p:cNvSpPr/>
            <p:nvPr/>
          </p:nvSpPr>
          <p:spPr bwMode="auto">
            <a:xfrm>
              <a:off x="5122885" y="5742005"/>
              <a:ext cx="487362" cy="3175"/>
            </a:xfrm>
            <a:custGeom>
              <a:avLst/>
              <a:gdLst/>
              <a:ahLst/>
              <a:cxnLst>
                <a:cxn ang="0">
                  <a:pos x="0" y="0"/>
                </a:cxn>
                <a:cxn ang="0">
                  <a:pos x="307" y="2"/>
                </a:cxn>
              </a:cxnLst>
              <a:rect l="0" t="0" r="r" b="b"/>
              <a:pathLst>
                <a:path w="307" h="2">
                  <a:moveTo>
                    <a:pt x="0" y="0"/>
                  </a:moveTo>
                  <a:lnTo>
                    <a:pt x="307"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25" name="Text Box 50"/>
            <p:cNvSpPr txBox="1">
              <a:spLocks noChangeArrowheads="1"/>
            </p:cNvSpPr>
            <p:nvPr/>
          </p:nvSpPr>
          <p:spPr bwMode="auto">
            <a:xfrm>
              <a:off x="5786446" y="5432443"/>
              <a:ext cx="720725" cy="461665"/>
            </a:xfrm>
            <a:prstGeom prst="rect">
              <a:avLst/>
            </a:prstGeom>
            <a:noFill/>
            <a:ln w="9525">
              <a:noFill/>
              <a:miter lim="800000"/>
            </a:ln>
            <a:effectLst/>
          </p:spPr>
          <p:txBody>
            <a:bodyPr>
              <a:spAutoFit/>
            </a:bodyPr>
            <a:lstStyle/>
            <a:p>
              <a:pPr algn="l">
                <a:spcBef>
                  <a:spcPct val="50000"/>
                </a:spcBef>
              </a:pPr>
              <a:r>
                <a:rPr lang="en-US" altLang="zh-CN" b="0" dirty="0">
                  <a:latin typeface="Consolas" panose="020B0609020204030204" pitchFamily="49" charset="0"/>
                  <a:ea typeface="宋体" panose="02010600030101010101" pitchFamily="2" charset="-122"/>
                  <a:cs typeface="Consolas" panose="020B0609020204030204" pitchFamily="49" charset="0"/>
                </a:rPr>
                <a:t>…</a:t>
              </a:r>
              <a:endParaRPr lang="en-US" altLang="zh-CN" b="0" dirty="0">
                <a:latin typeface="Consolas" panose="020B0609020204030204" pitchFamily="49" charset="0"/>
                <a:ea typeface="宋体" panose="02010600030101010101" pitchFamily="2" charset="-122"/>
                <a:cs typeface="Consolas" panose="020B0609020204030204" pitchFamily="49" charset="0"/>
              </a:endParaRPr>
            </a:p>
          </p:txBody>
        </p:sp>
        <p:sp>
          <p:nvSpPr>
            <p:cNvPr id="26" name="Line 25"/>
            <p:cNvSpPr>
              <a:spLocks noChangeShapeType="1"/>
            </p:cNvSpPr>
            <p:nvPr/>
          </p:nvSpPr>
          <p:spPr bwMode="auto">
            <a:xfrm flipV="1">
              <a:off x="3724261" y="5948378"/>
              <a:ext cx="0" cy="288925"/>
            </a:xfrm>
            <a:prstGeom prst="line">
              <a:avLst/>
            </a:prstGeom>
            <a:noFill/>
            <a:ln w="28575">
              <a:solidFill>
                <a:srgbClr val="FF00FF"/>
              </a:solidFill>
              <a:miter lim="800000"/>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27" name="Text Box 26"/>
            <p:cNvSpPr txBox="1">
              <a:spLocks noChangeArrowheads="1"/>
            </p:cNvSpPr>
            <p:nvPr/>
          </p:nvSpPr>
          <p:spPr bwMode="auto">
            <a:xfrm>
              <a:off x="3571868" y="6230960"/>
              <a:ext cx="360363" cy="366712"/>
            </a:xfrm>
            <a:prstGeom prst="rect">
              <a:avLst/>
            </a:prstGeom>
            <a:noFill/>
            <a:ln w="9525">
              <a:noFill/>
              <a:miter lim="800000"/>
            </a:ln>
            <a:effectLst/>
          </p:spPr>
          <p:txBody>
            <a:bodyPr>
              <a:spAutoFit/>
            </a:bodyPr>
            <a:lstStyle/>
            <a:p>
              <a:pPr algn="l">
                <a:spcBef>
                  <a:spcPct val="50000"/>
                </a:spcBef>
              </a:pPr>
              <a:r>
                <a:rPr lang="en-US" altLang="zh-CN" sz="1800" i="1" dirty="0">
                  <a:latin typeface="Consolas" panose="020B0609020204030204" pitchFamily="49" charset="0"/>
                  <a:cs typeface="Consolas" panose="020B0609020204030204" pitchFamily="49" charset="0"/>
                </a:rPr>
                <a:t>p</a:t>
              </a:r>
              <a:endParaRPr lang="en-US" altLang="zh-CN" sz="1800" i="1" dirty="0">
                <a:latin typeface="Consolas" panose="020B0609020204030204" pitchFamily="49" charset="0"/>
                <a:cs typeface="Consolas" panose="020B0609020204030204" pitchFamily="49" charset="0"/>
              </a:endParaRPr>
            </a:p>
          </p:txBody>
        </p:sp>
        <p:sp>
          <p:nvSpPr>
            <p:cNvPr id="28" name="矩形 27"/>
            <p:cNvSpPr/>
            <p:nvPr/>
          </p:nvSpPr>
          <p:spPr>
            <a:xfrm>
              <a:off x="857224" y="2858290"/>
              <a:ext cx="7000924" cy="1499404"/>
            </a:xfrm>
            <a:prstGeom prst="rect">
              <a:avLst/>
            </a:prstGeom>
            <a:solidFill>
              <a:schemeClr val="accent1">
                <a:alpha val="0"/>
              </a:schemeClr>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sp>
          <p:nvSpPr>
            <p:cNvPr id="30" name="下箭头 29"/>
            <p:cNvSpPr/>
            <p:nvPr/>
          </p:nvSpPr>
          <p:spPr>
            <a:xfrm flipH="1">
              <a:off x="4286248" y="4357694"/>
              <a:ext cx="214314" cy="1000132"/>
            </a:xfrm>
            <a:prstGeom prst="down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915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9155">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9155">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9155">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9155">
                                            <p:txEl>
                                              <p:pRg st="7" end="7"/>
                                            </p:txEl>
                                          </p:spTgt>
                                        </p:tgtEl>
                                        <p:attrNameLst>
                                          <p:attrName>style.visibility</p:attrName>
                                        </p:attrNameLst>
                                      </p:cBhvr>
                                      <p:to>
                                        <p:strVal val="visible"/>
                                      </p:to>
                                    </p:set>
                                  </p:childTnLst>
                                </p:cTn>
                              </p:par>
                            </p:childTnLst>
                          </p:cTn>
                        </p:par>
                        <p:par>
                          <p:cTn id="17" fill="hold">
                            <p:stCondLst>
                              <p:cond delay="0"/>
                            </p:stCondLst>
                            <p:childTnLst>
                              <p:par>
                                <p:cTn id="18" presetID="1" presetClass="entr" presetSubtype="0" fill="hold" nodeType="afterEffect">
                                  <p:stCondLst>
                                    <p:cond delay="0"/>
                                  </p:stCondLst>
                                  <p:childTnLst>
                                    <p:set>
                                      <p:cBhvr>
                                        <p:cTn id="19"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ext Box 2"/>
          <p:cNvSpPr txBox="1">
            <a:spLocks noChangeArrowheads="1"/>
          </p:cNvSpPr>
          <p:nvPr/>
        </p:nvSpPr>
        <p:spPr bwMode="auto">
          <a:xfrm>
            <a:off x="228600" y="285728"/>
            <a:ext cx="8686800" cy="3553460"/>
          </a:xfrm>
          <a:prstGeom prst="rect">
            <a:avLst/>
          </a:prstGeom>
          <a:gradFill flip="none"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2700000" scaled="1"/>
            <a:tileRect/>
          </a:gradFill>
        </p:spPr>
        <p:style>
          <a:lnRef idx="1">
            <a:schemeClr val="accent3"/>
          </a:lnRef>
          <a:fillRef idx="2">
            <a:schemeClr val="accent3"/>
          </a:fillRef>
          <a:effectRef idx="1">
            <a:schemeClr val="accent3"/>
          </a:effectRef>
          <a:fontRef idx="minor">
            <a:schemeClr val="dk1"/>
          </a:fontRef>
        </p:style>
        <p:txBody>
          <a:bodyPr>
            <a:spAutoFit/>
          </a:bodyPr>
          <a:lstStyle/>
          <a:p>
            <a:pPr algn="l" eaLnBrk="1" latinLnBrk="0" hangingPunct="1">
              <a:spcBef>
                <a:spcPts val="0"/>
              </a:spcBef>
            </a:pPr>
            <a:r>
              <a:rPr kumimoji="1"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if </a:t>
            </a: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(p==NULL)		</a:t>
            </a:r>
            <a:r>
              <a:rPr kumimoji="1" lang="en-US" altLang="zh-CN" sz="1800" dirty="0">
                <a:solidFill>
                  <a:srgbClr val="0070C0"/>
                </a:solidFill>
                <a:latin typeface="Consolas" panose="020B0609020204030204" pitchFamily="49" charset="0"/>
                <a:ea typeface="仿宋" panose="02010609060101010101" pitchFamily="49" charset="-122"/>
                <a:cs typeface="Consolas" panose="020B0609020204030204" pitchFamily="49" charset="0"/>
              </a:rPr>
              <a:t>//</a:t>
            </a:r>
            <a:r>
              <a:rPr kumimoji="1" lang="zh-CN" altLang="en-US" sz="1800" dirty="0">
                <a:solidFill>
                  <a:srgbClr val="0070C0"/>
                </a:solidFill>
                <a:latin typeface="Consolas" panose="020B0609020204030204" pitchFamily="49" charset="0"/>
                <a:ea typeface="仿宋" panose="02010609060101010101" pitchFamily="49" charset="-122"/>
                <a:cs typeface="Consolas" panose="020B0609020204030204" pitchFamily="49" charset="0"/>
              </a:rPr>
              <a:t>未找到第</a:t>
            </a:r>
            <a:r>
              <a:rPr kumimoji="1" lang="en-US" altLang="zh-CN" sz="1800" i="1" err="1">
                <a:solidFill>
                  <a:srgbClr val="0070C0"/>
                </a:solidFill>
                <a:latin typeface="Consolas" panose="020B0609020204030204" pitchFamily="49" charset="0"/>
                <a:ea typeface="仿宋" panose="02010609060101010101" pitchFamily="49" charset="-122"/>
                <a:cs typeface="Consolas" panose="020B0609020204030204" pitchFamily="49" charset="0"/>
              </a:rPr>
              <a:t>i</a:t>
            </a:r>
            <a:r>
              <a:rPr kumimoji="1" lang="en-US" altLang="zh-CN" sz="1800">
                <a:solidFill>
                  <a:srgbClr val="0070C0"/>
                </a:solidFill>
                <a:latin typeface="Consolas" panose="020B0609020204030204" pitchFamily="49" charset="0"/>
                <a:ea typeface="仿宋" panose="02010609060101010101" pitchFamily="49" charset="-122"/>
                <a:cs typeface="Consolas" panose="020B0609020204030204" pitchFamily="49" charset="0"/>
              </a:rPr>
              <a:t>-1</a:t>
            </a:r>
            <a:r>
              <a:rPr kumimoji="1" lang="zh-CN" altLang="en-US" sz="1800">
                <a:solidFill>
                  <a:srgbClr val="0070C0"/>
                </a:solidFill>
                <a:latin typeface="Consolas" panose="020B0609020204030204" pitchFamily="49" charset="0"/>
                <a:ea typeface="仿宋" panose="02010609060101010101" pitchFamily="49" charset="-122"/>
                <a:cs typeface="Consolas" panose="020B0609020204030204" pitchFamily="49" charset="0"/>
              </a:rPr>
              <a:t>个结点，返回</a:t>
            </a:r>
            <a:r>
              <a:rPr kumimoji="1" lang="en-US" altLang="zh-CN" sz="1800" dirty="0">
                <a:solidFill>
                  <a:srgbClr val="0070C0"/>
                </a:solidFill>
                <a:latin typeface="Consolas" panose="020B0609020204030204" pitchFamily="49" charset="0"/>
                <a:ea typeface="仿宋" panose="02010609060101010101" pitchFamily="49" charset="-122"/>
                <a:cs typeface="Consolas" panose="020B0609020204030204" pitchFamily="49" charset="0"/>
              </a:rPr>
              <a:t>false</a:t>
            </a:r>
            <a:endParaRPr kumimoji="1" lang="en-US" altLang="zh-CN" sz="1800" dirty="0">
              <a:solidFill>
                <a:srgbClr val="0070C0"/>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spcBef>
                <a:spcPts val="0"/>
              </a:spcBef>
            </a:pP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return false;</a:t>
            </a:r>
            <a:endPar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spcBef>
                <a:spcPts val="0"/>
              </a:spcBef>
            </a:pPr>
            <a:r>
              <a:rPr kumimoji="1"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else</a:t>
            </a: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dirty="0">
                <a:solidFill>
                  <a:srgbClr val="0070C0"/>
                </a:solidFill>
                <a:latin typeface="Consolas" panose="020B0609020204030204" pitchFamily="49" charset="0"/>
                <a:ea typeface="仿宋" panose="02010609060101010101" pitchFamily="49" charset="-122"/>
                <a:cs typeface="Consolas" panose="020B0609020204030204" pitchFamily="49" charset="0"/>
              </a:rPr>
              <a:t>//</a:t>
            </a:r>
            <a:r>
              <a:rPr kumimoji="1" lang="zh-CN" altLang="en-US" sz="1800" dirty="0">
                <a:solidFill>
                  <a:srgbClr val="0070C0"/>
                </a:solidFill>
                <a:latin typeface="Consolas" panose="020B0609020204030204" pitchFamily="49" charset="0"/>
                <a:ea typeface="仿宋" panose="02010609060101010101" pitchFamily="49" charset="-122"/>
                <a:cs typeface="Consolas" panose="020B0609020204030204" pitchFamily="49" charset="0"/>
              </a:rPr>
              <a:t>找到第</a:t>
            </a:r>
            <a:r>
              <a:rPr kumimoji="1" lang="en-US" altLang="zh-CN" sz="1800" i="1" err="1">
                <a:solidFill>
                  <a:srgbClr val="0070C0"/>
                </a:solidFill>
                <a:latin typeface="Consolas" panose="020B0609020204030204" pitchFamily="49" charset="0"/>
                <a:ea typeface="仿宋" panose="02010609060101010101" pitchFamily="49" charset="-122"/>
                <a:cs typeface="Consolas" panose="020B0609020204030204" pitchFamily="49" charset="0"/>
              </a:rPr>
              <a:t>i</a:t>
            </a:r>
            <a:r>
              <a:rPr kumimoji="1" lang="en-US" altLang="zh-CN" sz="1800">
                <a:solidFill>
                  <a:srgbClr val="0070C0"/>
                </a:solidFill>
                <a:latin typeface="Consolas" panose="020B0609020204030204" pitchFamily="49" charset="0"/>
                <a:ea typeface="仿宋" panose="02010609060101010101" pitchFamily="49" charset="-122"/>
                <a:cs typeface="Consolas" panose="020B0609020204030204" pitchFamily="49" charset="0"/>
              </a:rPr>
              <a:t>-1</a:t>
            </a:r>
            <a:r>
              <a:rPr kumimoji="1" lang="zh-CN" altLang="en-US" sz="1800">
                <a:solidFill>
                  <a:srgbClr val="0070C0"/>
                </a:solidFill>
                <a:latin typeface="Consolas" panose="020B0609020204030204" pitchFamily="49" charset="0"/>
                <a:ea typeface="仿宋" panose="02010609060101010101" pitchFamily="49" charset="-122"/>
                <a:cs typeface="Consolas" panose="020B0609020204030204" pitchFamily="49" charset="0"/>
              </a:rPr>
              <a:t>个结点</a:t>
            </a:r>
            <a:r>
              <a:rPr kumimoji="1" lang="en-US" altLang="zh-CN" sz="1800">
                <a:solidFill>
                  <a:srgbClr val="0070C0"/>
                </a:solidFill>
                <a:latin typeface="Consolas" panose="020B0609020204030204" pitchFamily="49" charset="0"/>
                <a:ea typeface="仿宋" panose="02010609060101010101" pitchFamily="49" charset="-122"/>
                <a:cs typeface="Consolas" panose="020B0609020204030204" pitchFamily="49" charset="0"/>
              </a:rPr>
              <a:t>p</a:t>
            </a:r>
            <a:endParaRPr kumimoji="1" lang="en-US" altLang="zh-CN" sz="1800" dirty="0">
              <a:solidFill>
                <a:srgbClr val="0070C0"/>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spcBef>
                <a:spcPts val="0"/>
              </a:spcBef>
            </a:pPr>
            <a:r>
              <a:rPr kumimoji="1"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q=p-&gt;next;		</a:t>
            </a:r>
            <a:r>
              <a:rPr kumimoji="1" lang="en-US" altLang="zh-CN" sz="1800" dirty="0">
                <a:solidFill>
                  <a:srgbClr val="0070C0"/>
                </a:solidFill>
                <a:latin typeface="Consolas" panose="020B0609020204030204" pitchFamily="49" charset="0"/>
                <a:ea typeface="仿宋" panose="02010609060101010101" pitchFamily="49" charset="-122"/>
                <a:cs typeface="Consolas" panose="020B0609020204030204" pitchFamily="49" charset="0"/>
              </a:rPr>
              <a:t>//q</a:t>
            </a:r>
            <a:r>
              <a:rPr kumimoji="1" lang="zh-CN" altLang="en-US" sz="1800" dirty="0">
                <a:solidFill>
                  <a:srgbClr val="0070C0"/>
                </a:solidFill>
                <a:latin typeface="Consolas" panose="020B0609020204030204" pitchFamily="49" charset="0"/>
                <a:ea typeface="仿宋" panose="02010609060101010101" pitchFamily="49" charset="-122"/>
                <a:cs typeface="Consolas" panose="020B0609020204030204" pitchFamily="49" charset="0"/>
              </a:rPr>
              <a:t>指向第</a:t>
            </a:r>
            <a:r>
              <a:rPr kumimoji="1" lang="en-US" altLang="zh-CN" sz="1800" i="1" err="1">
                <a:solidFill>
                  <a:srgbClr val="0070C0"/>
                </a:solidFill>
                <a:latin typeface="Consolas" panose="020B0609020204030204" pitchFamily="49" charset="0"/>
                <a:ea typeface="仿宋" panose="02010609060101010101" pitchFamily="49" charset="-122"/>
                <a:cs typeface="Consolas" panose="020B0609020204030204" pitchFamily="49" charset="0"/>
              </a:rPr>
              <a:t>i</a:t>
            </a:r>
            <a:r>
              <a:rPr kumimoji="1" lang="zh-CN" altLang="en-US" sz="1800">
                <a:solidFill>
                  <a:srgbClr val="0070C0"/>
                </a:solidFill>
                <a:latin typeface="Consolas" panose="020B0609020204030204" pitchFamily="49" charset="0"/>
                <a:ea typeface="仿宋" panose="02010609060101010101" pitchFamily="49" charset="-122"/>
                <a:cs typeface="Consolas" panose="020B0609020204030204" pitchFamily="49" charset="0"/>
              </a:rPr>
              <a:t>个结点</a:t>
            </a:r>
            <a:endParaRPr kumimoji="1" lang="zh-CN" altLang="en-US" sz="1800" dirty="0">
              <a:solidFill>
                <a:srgbClr val="0070C0"/>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spcBef>
                <a:spcPts val="0"/>
              </a:spcBef>
            </a:pPr>
            <a:r>
              <a:rPr kumimoji="1"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if (</a:t>
            </a:r>
            <a:r>
              <a:rPr kumimoji="1" lang="en-US" altLang="zh-CN" sz="1800" dirty="0">
                <a:solidFill>
                  <a:srgbClr val="FF00FF"/>
                </a:solidFill>
                <a:latin typeface="Consolas" panose="020B0609020204030204" pitchFamily="49" charset="0"/>
                <a:ea typeface="仿宋" panose="02010609060101010101" pitchFamily="49" charset="-122"/>
                <a:cs typeface="Consolas" panose="020B0609020204030204" pitchFamily="49" charset="0"/>
              </a:rPr>
              <a:t>q==NULL</a:t>
            </a: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dirty="0">
                <a:solidFill>
                  <a:srgbClr val="0070C0"/>
                </a:solidFill>
                <a:latin typeface="Consolas" panose="020B0609020204030204" pitchFamily="49" charset="0"/>
                <a:ea typeface="仿宋" panose="02010609060101010101" pitchFamily="49" charset="-122"/>
                <a:cs typeface="Consolas" panose="020B0609020204030204" pitchFamily="49" charset="0"/>
              </a:rPr>
              <a:t>//</a:t>
            </a:r>
            <a:r>
              <a:rPr kumimoji="1" lang="zh-CN" altLang="en-US" sz="1800" dirty="0">
                <a:solidFill>
                  <a:srgbClr val="0070C0"/>
                </a:solidFill>
                <a:latin typeface="Consolas" panose="020B0609020204030204" pitchFamily="49" charset="0"/>
                <a:ea typeface="仿宋" panose="02010609060101010101" pitchFamily="49" charset="-122"/>
                <a:cs typeface="Consolas" panose="020B0609020204030204" pitchFamily="49" charset="0"/>
              </a:rPr>
              <a:t>若不存在第</a:t>
            </a:r>
            <a:r>
              <a:rPr kumimoji="1" lang="en-US" altLang="zh-CN" sz="1800" err="1">
                <a:solidFill>
                  <a:srgbClr val="0070C0"/>
                </a:solidFill>
                <a:latin typeface="Consolas" panose="020B0609020204030204" pitchFamily="49" charset="0"/>
                <a:ea typeface="仿宋" panose="02010609060101010101" pitchFamily="49" charset="-122"/>
                <a:cs typeface="Consolas" panose="020B0609020204030204" pitchFamily="49" charset="0"/>
              </a:rPr>
              <a:t>i</a:t>
            </a:r>
            <a:r>
              <a:rPr kumimoji="1" lang="zh-CN" altLang="en-US" sz="1800">
                <a:solidFill>
                  <a:srgbClr val="0070C0"/>
                </a:solidFill>
                <a:latin typeface="Consolas" panose="020B0609020204030204" pitchFamily="49" charset="0"/>
                <a:ea typeface="仿宋" panose="02010609060101010101" pitchFamily="49" charset="-122"/>
                <a:cs typeface="Consolas" panose="020B0609020204030204" pitchFamily="49" charset="0"/>
              </a:rPr>
              <a:t>个结点，返回</a:t>
            </a:r>
            <a:r>
              <a:rPr kumimoji="1" lang="en-US" altLang="zh-CN" sz="1800" dirty="0">
                <a:solidFill>
                  <a:srgbClr val="0070C0"/>
                </a:solidFill>
                <a:latin typeface="Consolas" panose="020B0609020204030204" pitchFamily="49" charset="0"/>
                <a:ea typeface="仿宋" panose="02010609060101010101" pitchFamily="49" charset="-122"/>
                <a:cs typeface="Consolas" panose="020B0609020204030204" pitchFamily="49" charset="0"/>
              </a:rPr>
              <a:t>false</a:t>
            </a:r>
            <a:endParaRPr kumimoji="1" lang="en-US" altLang="zh-CN" sz="1800" dirty="0">
              <a:solidFill>
                <a:srgbClr val="0070C0"/>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spcBef>
                <a:spcPts val="0"/>
              </a:spcBef>
            </a:pP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return false;</a:t>
            </a:r>
            <a:endPar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spcBef>
                <a:spcPts val="0"/>
              </a:spcBef>
            </a:pP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e=q-&gt;data;</a:t>
            </a:r>
            <a:endPar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lnSpc>
                <a:spcPct val="150000"/>
              </a:lnSpc>
              <a:spcBef>
                <a:spcPts val="0"/>
              </a:spcBef>
            </a:pP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p-&gt;next=q-&gt;next;	</a:t>
            </a:r>
            <a:r>
              <a:rPr kumimoji="1" lang="en-US" altLang="zh-CN" sz="1800" dirty="0">
                <a:solidFill>
                  <a:srgbClr val="0070C0"/>
                </a:solidFill>
                <a:latin typeface="Consolas" panose="020B0609020204030204" pitchFamily="49" charset="0"/>
                <a:ea typeface="仿宋" panose="02010609060101010101" pitchFamily="49" charset="-122"/>
                <a:cs typeface="Consolas" panose="020B0609020204030204" pitchFamily="49" charset="0"/>
              </a:rPr>
              <a:t>//</a:t>
            </a:r>
            <a:r>
              <a:rPr kumimoji="1" lang="zh-CN" altLang="en-US" sz="1800" dirty="0">
                <a:solidFill>
                  <a:srgbClr val="0070C0"/>
                </a:solidFill>
                <a:latin typeface="Consolas" panose="020B0609020204030204" pitchFamily="49" charset="0"/>
                <a:ea typeface="仿宋" panose="02010609060101010101" pitchFamily="49" charset="-122"/>
                <a:cs typeface="Consolas" panose="020B0609020204030204" pitchFamily="49" charset="0"/>
              </a:rPr>
              <a:t>从单链表</a:t>
            </a:r>
            <a:r>
              <a:rPr kumimoji="1" lang="zh-CN" altLang="en-US" sz="1800">
                <a:solidFill>
                  <a:srgbClr val="0070C0"/>
                </a:solidFill>
                <a:latin typeface="Consolas" panose="020B0609020204030204" pitchFamily="49" charset="0"/>
                <a:ea typeface="仿宋" panose="02010609060101010101" pitchFamily="49" charset="-122"/>
                <a:cs typeface="Consolas" panose="020B0609020204030204" pitchFamily="49" charset="0"/>
              </a:rPr>
              <a:t>中删除</a:t>
            </a:r>
            <a:r>
              <a:rPr kumimoji="1" lang="en-US" altLang="zh-CN" sz="1800">
                <a:solidFill>
                  <a:srgbClr val="0070C0"/>
                </a:solidFill>
                <a:latin typeface="Consolas" panose="020B0609020204030204" pitchFamily="49" charset="0"/>
                <a:ea typeface="仿宋" panose="02010609060101010101" pitchFamily="49" charset="-122"/>
                <a:cs typeface="Consolas" panose="020B0609020204030204" pitchFamily="49" charset="0"/>
              </a:rPr>
              <a:t>q</a:t>
            </a:r>
            <a:r>
              <a:rPr kumimoji="1" lang="zh-CN" altLang="en-US" sz="1800">
                <a:solidFill>
                  <a:srgbClr val="0070C0"/>
                </a:solidFill>
                <a:latin typeface="Consolas" panose="020B0609020204030204" pitchFamily="49" charset="0"/>
                <a:ea typeface="仿宋" panose="02010609060101010101" pitchFamily="49" charset="-122"/>
                <a:cs typeface="Consolas" panose="020B0609020204030204" pitchFamily="49" charset="0"/>
              </a:rPr>
              <a:t>结点</a:t>
            </a:r>
            <a:endParaRPr kumimoji="1" lang="zh-CN" altLang="en-US" sz="1800" dirty="0">
              <a:solidFill>
                <a:srgbClr val="0070C0"/>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spcBef>
                <a:spcPts val="0"/>
              </a:spcBef>
            </a:pPr>
            <a:r>
              <a:rPr kumimoji="1"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free(q);	</a:t>
            </a:r>
            <a:r>
              <a:rPr kumimoji="1"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a:solidFill>
                  <a:srgbClr val="0070C0"/>
                </a:solidFill>
                <a:latin typeface="Consolas" panose="020B0609020204030204" pitchFamily="49" charset="0"/>
                <a:ea typeface="仿宋" panose="02010609060101010101" pitchFamily="49" charset="-122"/>
                <a:cs typeface="Consolas" panose="020B0609020204030204" pitchFamily="49" charset="0"/>
              </a:rPr>
              <a:t>//</a:t>
            </a:r>
            <a:r>
              <a:rPr kumimoji="1" lang="zh-CN" altLang="en-US" sz="1800">
                <a:solidFill>
                  <a:srgbClr val="0070C0"/>
                </a:solidFill>
                <a:latin typeface="Consolas" panose="020B0609020204030204" pitchFamily="49" charset="0"/>
                <a:ea typeface="仿宋" panose="02010609060101010101" pitchFamily="49" charset="-122"/>
                <a:cs typeface="Consolas" panose="020B0609020204030204" pitchFamily="49" charset="0"/>
              </a:rPr>
              <a:t>释放</a:t>
            </a:r>
            <a:r>
              <a:rPr kumimoji="1" lang="en-US" altLang="zh-CN" sz="1800">
                <a:solidFill>
                  <a:srgbClr val="0070C0"/>
                </a:solidFill>
                <a:latin typeface="Consolas" panose="020B0609020204030204" pitchFamily="49" charset="0"/>
                <a:ea typeface="仿宋" panose="02010609060101010101" pitchFamily="49" charset="-122"/>
                <a:cs typeface="Consolas" panose="020B0609020204030204" pitchFamily="49" charset="0"/>
              </a:rPr>
              <a:t>q</a:t>
            </a:r>
            <a:r>
              <a:rPr kumimoji="1" lang="zh-CN" altLang="en-US" sz="1800">
                <a:solidFill>
                  <a:srgbClr val="0070C0"/>
                </a:solidFill>
                <a:latin typeface="Consolas" panose="020B0609020204030204" pitchFamily="49" charset="0"/>
                <a:ea typeface="仿宋" panose="02010609060101010101" pitchFamily="49" charset="-122"/>
                <a:cs typeface="Consolas" panose="020B0609020204030204" pitchFamily="49" charset="0"/>
              </a:rPr>
              <a:t>结点</a:t>
            </a:r>
            <a:endParaRPr kumimoji="1" lang="zh-CN" altLang="en-US" sz="1800" dirty="0">
              <a:solidFill>
                <a:srgbClr val="0070C0"/>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spcBef>
                <a:spcPts val="0"/>
              </a:spcBef>
            </a:pPr>
            <a:r>
              <a:rPr kumimoji="1"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return true;		</a:t>
            </a:r>
            <a:r>
              <a:rPr kumimoji="1" lang="en-US" altLang="zh-CN" sz="1800" dirty="0">
                <a:solidFill>
                  <a:srgbClr val="0070C0"/>
                </a:solidFill>
                <a:latin typeface="Consolas" panose="020B0609020204030204" pitchFamily="49" charset="0"/>
                <a:ea typeface="仿宋" panose="02010609060101010101" pitchFamily="49" charset="-122"/>
                <a:cs typeface="Consolas" panose="020B0609020204030204" pitchFamily="49" charset="0"/>
              </a:rPr>
              <a:t>//</a:t>
            </a:r>
            <a:r>
              <a:rPr kumimoji="1" lang="zh-CN" altLang="en-US" sz="1800" dirty="0">
                <a:solidFill>
                  <a:srgbClr val="0070C0"/>
                </a:solidFill>
                <a:latin typeface="Consolas" panose="020B0609020204030204" pitchFamily="49" charset="0"/>
                <a:ea typeface="仿宋" panose="02010609060101010101" pitchFamily="49" charset="-122"/>
                <a:cs typeface="Consolas" panose="020B0609020204030204" pitchFamily="49" charset="0"/>
              </a:rPr>
              <a:t>返回</a:t>
            </a:r>
            <a:r>
              <a:rPr kumimoji="1" lang="en-US" altLang="zh-CN" sz="1800" dirty="0">
                <a:solidFill>
                  <a:srgbClr val="0070C0"/>
                </a:solidFill>
                <a:latin typeface="Consolas" panose="020B0609020204030204" pitchFamily="49" charset="0"/>
                <a:ea typeface="仿宋" panose="02010609060101010101" pitchFamily="49" charset="-122"/>
                <a:cs typeface="Consolas" panose="020B0609020204030204" pitchFamily="49" charset="0"/>
              </a:rPr>
              <a:t>true</a:t>
            </a:r>
            <a:r>
              <a:rPr kumimoji="1" lang="zh-CN" altLang="en-US" sz="1800" dirty="0">
                <a:solidFill>
                  <a:srgbClr val="0070C0"/>
                </a:solidFill>
                <a:latin typeface="Consolas" panose="020B0609020204030204" pitchFamily="49" charset="0"/>
                <a:ea typeface="仿宋" panose="02010609060101010101" pitchFamily="49" charset="-122"/>
                <a:cs typeface="Consolas" panose="020B0609020204030204" pitchFamily="49" charset="0"/>
              </a:rPr>
              <a:t>表示成功删除第</a:t>
            </a:r>
            <a:r>
              <a:rPr kumimoji="1" lang="en-US" altLang="zh-CN" sz="1800" err="1">
                <a:solidFill>
                  <a:srgbClr val="0070C0"/>
                </a:solidFill>
                <a:latin typeface="Consolas" panose="020B0609020204030204" pitchFamily="49" charset="0"/>
                <a:ea typeface="仿宋" panose="02010609060101010101" pitchFamily="49" charset="-122"/>
                <a:cs typeface="Consolas" panose="020B0609020204030204" pitchFamily="49" charset="0"/>
              </a:rPr>
              <a:t>i</a:t>
            </a:r>
            <a:r>
              <a:rPr kumimoji="1" lang="zh-CN" altLang="en-US" sz="1800">
                <a:solidFill>
                  <a:srgbClr val="0070C0"/>
                </a:solidFill>
                <a:latin typeface="Consolas" panose="020B0609020204030204" pitchFamily="49" charset="0"/>
                <a:ea typeface="仿宋" panose="02010609060101010101" pitchFamily="49" charset="-122"/>
                <a:cs typeface="Consolas" panose="020B0609020204030204" pitchFamily="49" charset="0"/>
              </a:rPr>
              <a:t>个结点</a:t>
            </a:r>
            <a:endParaRPr kumimoji="1" lang="zh-CN" altLang="en-US" sz="1800" dirty="0">
              <a:solidFill>
                <a:srgbClr val="0070C0"/>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spcBef>
                <a:spcPts val="0"/>
              </a:spcBef>
            </a:pPr>
            <a:r>
              <a:rPr kumimoji="1"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spcBef>
                <a:spcPts val="0"/>
              </a:spcBef>
            </a:pP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grpSp>
        <p:nvGrpSpPr>
          <p:cNvPr id="30" name="组合 29"/>
          <p:cNvGrpSpPr/>
          <p:nvPr/>
        </p:nvGrpSpPr>
        <p:grpSpPr>
          <a:xfrm>
            <a:off x="260320" y="2266964"/>
            <a:ext cx="7812142" cy="4019556"/>
            <a:chOff x="117444" y="2189154"/>
            <a:chExt cx="7812142" cy="4019556"/>
          </a:xfrm>
        </p:grpSpPr>
        <p:sp>
          <p:nvSpPr>
            <p:cNvPr id="3" name="矩形 2"/>
            <p:cNvSpPr/>
            <p:nvPr/>
          </p:nvSpPr>
          <p:spPr>
            <a:xfrm>
              <a:off x="928662" y="2189154"/>
              <a:ext cx="7000924" cy="1357322"/>
            </a:xfrm>
            <a:prstGeom prst="rect">
              <a:avLst/>
            </a:prstGeom>
            <a:solidFill>
              <a:schemeClr val="accent1">
                <a:alpha val="0"/>
              </a:schemeClr>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cxnSp>
          <p:nvCxnSpPr>
            <p:cNvPr id="4" name="直接连接符 3"/>
            <p:cNvCxnSpPr>
              <a:stCxn id="3" idx="2"/>
            </p:cNvCxnSpPr>
            <p:nvPr/>
          </p:nvCxnSpPr>
          <p:spPr>
            <a:xfrm rot="5400000">
              <a:off x="3821504" y="4153302"/>
              <a:ext cx="1214446" cy="794"/>
            </a:xfrm>
            <a:prstGeom prst="line">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643438" y="4214818"/>
              <a:ext cx="2571768" cy="400110"/>
            </a:xfrm>
            <a:prstGeom prst="rect">
              <a:avLst/>
            </a:prstGeom>
            <a:noFill/>
          </p:spPr>
          <p:txBody>
            <a:bodyPr wrap="square" rtlCol="0">
              <a:spAutoFit/>
            </a:bodyPr>
            <a:lstStyle/>
            <a:p>
              <a:pPr algn="l"/>
              <a:r>
                <a:rPr lang="zh-CN" altLang="en-US" sz="2000" dirty="0">
                  <a:latin typeface="Consolas" panose="020B0609020204030204" pitchFamily="49" charset="0"/>
                  <a:ea typeface="楷体" panose="02010609060101010101" pitchFamily="49" charset="-122"/>
                  <a:cs typeface="Consolas" panose="020B0609020204030204" pitchFamily="49" charset="0"/>
                </a:rPr>
                <a:t>删除第</a:t>
              </a:r>
              <a:r>
                <a:rPr lang="en-US" altLang="zh-CN" sz="2000" i="1" err="1">
                  <a:latin typeface="Consolas" panose="020B0609020204030204" pitchFamily="49" charset="0"/>
                  <a:ea typeface="楷体" panose="02010609060101010101" pitchFamily="49" charset="-122"/>
                  <a:cs typeface="Consolas" panose="020B0609020204030204" pitchFamily="49" charset="0"/>
                </a:rPr>
                <a:t>i</a:t>
              </a:r>
              <a:r>
                <a:rPr lang="zh-CN" altLang="en-US" sz="2000">
                  <a:latin typeface="Consolas" panose="020B0609020204030204" pitchFamily="49" charset="0"/>
                  <a:ea typeface="楷体" panose="02010609060101010101" pitchFamily="49" charset="-122"/>
                  <a:cs typeface="Consolas" panose="020B0609020204030204" pitchFamily="49" charset="0"/>
                </a:rPr>
                <a:t>个结点</a:t>
              </a:r>
              <a:endParaRPr lang="zh-CN" altLang="en-US" sz="2000" dirty="0">
                <a:latin typeface="Consolas" panose="020B0609020204030204" pitchFamily="49" charset="0"/>
                <a:cs typeface="Consolas" panose="020B0609020204030204" pitchFamily="49" charset="0"/>
              </a:endParaRPr>
            </a:p>
          </p:txBody>
        </p:sp>
        <p:sp>
          <p:nvSpPr>
            <p:cNvPr id="8" name="Rectangle 32"/>
            <p:cNvSpPr>
              <a:spLocks noChangeArrowheads="1"/>
            </p:cNvSpPr>
            <p:nvPr/>
          </p:nvSpPr>
          <p:spPr bwMode="auto">
            <a:xfrm>
              <a:off x="744507" y="5173656"/>
              <a:ext cx="360362" cy="360362"/>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1800" b="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9" name="Rectangle 33"/>
            <p:cNvSpPr>
              <a:spLocks noChangeArrowheads="1"/>
            </p:cNvSpPr>
            <p:nvPr/>
          </p:nvSpPr>
          <p:spPr bwMode="auto">
            <a:xfrm>
              <a:off x="1104869" y="5173656"/>
              <a:ext cx="360363" cy="360362"/>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180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10" name="Line 34"/>
            <p:cNvSpPr>
              <a:spLocks noChangeShapeType="1"/>
            </p:cNvSpPr>
            <p:nvPr/>
          </p:nvSpPr>
          <p:spPr bwMode="auto">
            <a:xfrm>
              <a:off x="396844" y="5353043"/>
              <a:ext cx="360363" cy="0"/>
            </a:xfrm>
            <a:prstGeom prst="line">
              <a:avLst/>
            </a:prstGeom>
            <a:noFill/>
            <a:ln w="28575">
              <a:solidFill>
                <a:srgbClr val="7030A0"/>
              </a:solidFill>
              <a:miter lim="800000"/>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11" name="Text Box 35"/>
            <p:cNvSpPr txBox="1">
              <a:spLocks noChangeArrowheads="1"/>
            </p:cNvSpPr>
            <p:nvPr/>
          </p:nvSpPr>
          <p:spPr bwMode="auto">
            <a:xfrm>
              <a:off x="117444" y="5173656"/>
              <a:ext cx="268288" cy="366712"/>
            </a:xfrm>
            <a:prstGeom prst="rect">
              <a:avLst/>
            </a:prstGeom>
            <a:noFill/>
            <a:ln w="9525">
              <a:noFill/>
              <a:miter lim="800000"/>
            </a:ln>
            <a:effectLst/>
          </p:spPr>
          <p:txBody>
            <a:bodyPr>
              <a:spAutoFit/>
            </a:bodyPr>
            <a:lstStyle/>
            <a:p>
              <a:pPr algn="l">
                <a:spcBef>
                  <a:spcPct val="50000"/>
                </a:spcBef>
              </a:pPr>
              <a:r>
                <a:rPr lang="en-US" altLang="zh-CN" sz="1800" dirty="0">
                  <a:latin typeface="Consolas" panose="020B0609020204030204" pitchFamily="49" charset="0"/>
                  <a:ea typeface="宋体" panose="02010600030101010101" pitchFamily="2" charset="-122"/>
                  <a:cs typeface="Consolas" panose="020B0609020204030204" pitchFamily="49" charset="0"/>
                </a:rPr>
                <a:t>L</a:t>
              </a:r>
              <a:endParaRPr lang="en-US" altLang="zh-CN" sz="1800" dirty="0">
                <a:latin typeface="Consolas" panose="020B0609020204030204" pitchFamily="49" charset="0"/>
                <a:ea typeface="宋体" panose="02010600030101010101" pitchFamily="2" charset="-122"/>
                <a:cs typeface="Consolas" panose="020B0609020204030204" pitchFamily="49" charset="0"/>
              </a:endParaRPr>
            </a:p>
          </p:txBody>
        </p:sp>
        <p:sp>
          <p:nvSpPr>
            <p:cNvPr id="12" name="Rectangle 36"/>
            <p:cNvSpPr>
              <a:spLocks noChangeArrowheads="1"/>
            </p:cNvSpPr>
            <p:nvPr/>
          </p:nvSpPr>
          <p:spPr bwMode="auto">
            <a:xfrm>
              <a:off x="2952719" y="5173656"/>
              <a:ext cx="3603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13" name="Rectangle 37"/>
            <p:cNvSpPr>
              <a:spLocks noChangeArrowheads="1"/>
            </p:cNvSpPr>
            <p:nvPr/>
          </p:nvSpPr>
          <p:spPr bwMode="auto">
            <a:xfrm>
              <a:off x="3313082" y="5173656"/>
              <a:ext cx="360362"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14" name="Freeform 38"/>
            <p:cNvSpPr/>
            <p:nvPr/>
          </p:nvSpPr>
          <p:spPr bwMode="auto">
            <a:xfrm>
              <a:off x="1284257" y="5351456"/>
              <a:ext cx="552450" cy="3175"/>
            </a:xfrm>
            <a:custGeom>
              <a:avLst/>
              <a:gdLst/>
              <a:ahLst/>
              <a:cxnLst>
                <a:cxn ang="0">
                  <a:pos x="0" y="0"/>
                </a:cxn>
                <a:cxn ang="0">
                  <a:pos x="348" y="2"/>
                </a:cxn>
              </a:cxnLst>
              <a:rect l="0" t="0" r="r" b="b"/>
              <a:pathLst>
                <a:path w="348" h="2">
                  <a:moveTo>
                    <a:pt x="0" y="0"/>
                  </a:moveTo>
                  <a:lnTo>
                    <a:pt x="348"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15" name="Rectangle 39"/>
            <p:cNvSpPr>
              <a:spLocks noChangeArrowheads="1"/>
            </p:cNvSpPr>
            <p:nvPr/>
          </p:nvSpPr>
          <p:spPr bwMode="auto">
            <a:xfrm>
              <a:off x="4021107" y="5173656"/>
              <a:ext cx="360362"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en-US" altLang="zh-CN" sz="1800" i="1" dirty="0">
                <a:solidFill>
                  <a:srgbClr val="0000FF"/>
                </a:solidFill>
                <a:latin typeface="Consolas" panose="020B0609020204030204" pitchFamily="49" charset="0"/>
                <a:ea typeface="宋体" panose="02010600030101010101" pitchFamily="2" charset="-122"/>
                <a:cs typeface="Consolas" panose="020B0609020204030204" pitchFamily="49" charset="0"/>
              </a:endParaRPr>
            </a:p>
          </p:txBody>
        </p:sp>
        <p:sp>
          <p:nvSpPr>
            <p:cNvPr id="16" name="Rectangle 40"/>
            <p:cNvSpPr>
              <a:spLocks noChangeArrowheads="1"/>
            </p:cNvSpPr>
            <p:nvPr/>
          </p:nvSpPr>
          <p:spPr bwMode="auto">
            <a:xfrm>
              <a:off x="4381469" y="5173656"/>
              <a:ext cx="3603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17" name="Line 41"/>
            <p:cNvSpPr>
              <a:spLocks noChangeShapeType="1"/>
            </p:cNvSpPr>
            <p:nvPr/>
          </p:nvSpPr>
          <p:spPr bwMode="auto">
            <a:xfrm>
              <a:off x="3525830" y="5353043"/>
              <a:ext cx="468000" cy="0"/>
            </a:xfrm>
            <a:prstGeom prst="line">
              <a:avLst/>
            </a:prstGeom>
            <a:noFill/>
            <a:ln w="9525">
              <a:solidFill>
                <a:schemeClr val="tx1"/>
              </a:solidFill>
              <a:miter lim="800000"/>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18" name="Rectangle 42"/>
            <p:cNvSpPr>
              <a:spLocks noChangeArrowheads="1"/>
            </p:cNvSpPr>
            <p:nvPr/>
          </p:nvSpPr>
          <p:spPr bwMode="auto">
            <a:xfrm>
              <a:off x="6189671" y="5173656"/>
              <a:ext cx="360362"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19" name="Rectangle 43"/>
            <p:cNvSpPr>
              <a:spLocks noChangeArrowheads="1"/>
            </p:cNvSpPr>
            <p:nvPr/>
          </p:nvSpPr>
          <p:spPr bwMode="auto">
            <a:xfrm>
              <a:off x="6550033" y="5173656"/>
              <a:ext cx="3603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dirty="0">
                  <a:solidFill>
                    <a:srgbClr val="0000FF"/>
                  </a:solidFill>
                  <a:latin typeface="Consolas" panose="020B0609020204030204" pitchFamily="49" charset="0"/>
                  <a:ea typeface="宋体" panose="02010600030101010101" pitchFamily="2" charset="-122"/>
                  <a:cs typeface="Consolas" panose="020B0609020204030204" pitchFamily="49" charset="0"/>
                </a:rPr>
                <a:t>∧</a:t>
              </a:r>
              <a:endParaRPr lang="en-US" altLang="zh-CN" sz="1800" dirty="0">
                <a:solidFill>
                  <a:srgbClr val="0000FF"/>
                </a:solidFill>
                <a:latin typeface="Consolas" panose="020B0609020204030204" pitchFamily="49" charset="0"/>
                <a:ea typeface="宋体" panose="02010600030101010101" pitchFamily="2" charset="-122"/>
                <a:cs typeface="Consolas" panose="020B0609020204030204" pitchFamily="49" charset="0"/>
              </a:endParaRPr>
            </a:p>
          </p:txBody>
        </p:sp>
        <p:sp>
          <p:nvSpPr>
            <p:cNvPr id="20" name="Freeform 44"/>
            <p:cNvSpPr/>
            <p:nvPr/>
          </p:nvSpPr>
          <p:spPr bwMode="auto">
            <a:xfrm>
              <a:off x="5715008" y="5351456"/>
              <a:ext cx="487363" cy="3175"/>
            </a:xfrm>
            <a:custGeom>
              <a:avLst/>
              <a:gdLst/>
              <a:ahLst/>
              <a:cxnLst>
                <a:cxn ang="0">
                  <a:pos x="0" y="0"/>
                </a:cxn>
                <a:cxn ang="0">
                  <a:pos x="307" y="2"/>
                </a:cxn>
              </a:cxnLst>
              <a:rect l="0" t="0" r="r" b="b"/>
              <a:pathLst>
                <a:path w="307" h="2">
                  <a:moveTo>
                    <a:pt x="0" y="0"/>
                  </a:moveTo>
                  <a:lnTo>
                    <a:pt x="307"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21" name="Freeform 45"/>
            <p:cNvSpPr/>
            <p:nvPr/>
          </p:nvSpPr>
          <p:spPr bwMode="auto">
            <a:xfrm>
              <a:off x="2352644" y="5349868"/>
              <a:ext cx="552450" cy="3175"/>
            </a:xfrm>
            <a:custGeom>
              <a:avLst/>
              <a:gdLst/>
              <a:ahLst/>
              <a:cxnLst>
                <a:cxn ang="0">
                  <a:pos x="0" y="0"/>
                </a:cxn>
                <a:cxn ang="0">
                  <a:pos x="348" y="2"/>
                </a:cxn>
              </a:cxnLst>
              <a:rect l="0" t="0" r="r" b="b"/>
              <a:pathLst>
                <a:path w="348" h="2">
                  <a:moveTo>
                    <a:pt x="0" y="0"/>
                  </a:moveTo>
                  <a:lnTo>
                    <a:pt x="348"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22" name="Text Box 46"/>
            <p:cNvSpPr txBox="1">
              <a:spLocks noChangeArrowheads="1"/>
            </p:cNvSpPr>
            <p:nvPr/>
          </p:nvSpPr>
          <p:spPr bwMode="auto">
            <a:xfrm>
              <a:off x="1855757" y="5022843"/>
              <a:ext cx="720725" cy="461665"/>
            </a:xfrm>
            <a:prstGeom prst="rect">
              <a:avLst/>
            </a:prstGeom>
            <a:noFill/>
            <a:ln w="9525">
              <a:noFill/>
              <a:miter lim="800000"/>
            </a:ln>
            <a:effectLst/>
          </p:spPr>
          <p:txBody>
            <a:bodyPr>
              <a:spAutoFit/>
            </a:bodyPr>
            <a:lstStyle/>
            <a:p>
              <a:pPr algn="l">
                <a:spcBef>
                  <a:spcPct val="50000"/>
                </a:spcBef>
              </a:pPr>
              <a:r>
                <a:rPr lang="en-US" altLang="zh-CN" b="0">
                  <a:latin typeface="Consolas" panose="020B0609020204030204" pitchFamily="49" charset="0"/>
                  <a:ea typeface="宋体" panose="02010600030101010101" pitchFamily="2" charset="-122"/>
                  <a:cs typeface="Consolas" panose="020B0609020204030204" pitchFamily="49" charset="0"/>
                </a:rPr>
                <a:t>…</a:t>
              </a:r>
              <a:endParaRPr lang="en-US" altLang="zh-CN" b="0">
                <a:latin typeface="Consolas" panose="020B0609020204030204" pitchFamily="49" charset="0"/>
                <a:ea typeface="宋体" panose="02010600030101010101" pitchFamily="2" charset="-122"/>
                <a:cs typeface="Consolas" panose="020B0609020204030204" pitchFamily="49" charset="0"/>
              </a:endParaRPr>
            </a:p>
          </p:txBody>
        </p:sp>
        <p:sp>
          <p:nvSpPr>
            <p:cNvPr id="23" name="Line 47"/>
            <p:cNvSpPr>
              <a:spLocks noChangeShapeType="1"/>
            </p:cNvSpPr>
            <p:nvPr/>
          </p:nvSpPr>
          <p:spPr bwMode="auto">
            <a:xfrm>
              <a:off x="3082866" y="4811706"/>
              <a:ext cx="0" cy="358775"/>
            </a:xfrm>
            <a:prstGeom prst="line">
              <a:avLst/>
            </a:prstGeom>
            <a:noFill/>
            <a:ln w="28575">
              <a:solidFill>
                <a:srgbClr val="FF00FF"/>
              </a:solidFill>
              <a:miter lim="800000"/>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24" name="Text Box 48"/>
            <p:cNvSpPr txBox="1">
              <a:spLocks noChangeArrowheads="1"/>
            </p:cNvSpPr>
            <p:nvPr/>
          </p:nvSpPr>
          <p:spPr bwMode="auto">
            <a:xfrm>
              <a:off x="3141614" y="4714884"/>
              <a:ext cx="584194" cy="366712"/>
            </a:xfrm>
            <a:prstGeom prst="rect">
              <a:avLst/>
            </a:prstGeom>
            <a:noFill/>
            <a:ln w="9525">
              <a:noFill/>
              <a:miter lim="800000"/>
            </a:ln>
            <a:effectLst/>
          </p:spPr>
          <p:txBody>
            <a:bodyPr wrap="square">
              <a:spAutoFit/>
            </a:bodyPr>
            <a:lstStyle/>
            <a:p>
              <a:pPr algn="l">
                <a:spcBef>
                  <a:spcPct val="50000"/>
                </a:spcBef>
              </a:pPr>
              <a:r>
                <a:rPr lang="en-US" altLang="zh-CN" sz="1800" i="1" dirty="0" err="1">
                  <a:latin typeface="Consolas" panose="020B0609020204030204" pitchFamily="49" charset="0"/>
                  <a:ea typeface="宋体" panose="02010600030101010101" pitchFamily="2" charset="-122"/>
                  <a:cs typeface="Consolas" panose="020B0609020204030204" pitchFamily="49" charset="0"/>
                </a:rPr>
                <a:t>i</a:t>
              </a:r>
              <a:r>
                <a:rPr lang="en-US" altLang="zh-CN" sz="1800" dirty="0">
                  <a:latin typeface="Consolas" panose="020B0609020204030204" pitchFamily="49" charset="0"/>
                  <a:ea typeface="+mn-ea"/>
                  <a:cs typeface="Consolas" panose="020B0609020204030204" pitchFamily="49" charset="0"/>
                </a:rPr>
                <a:t>-</a:t>
              </a:r>
              <a:r>
                <a:rPr lang="en-US" altLang="zh-CN" sz="1800" dirty="0">
                  <a:latin typeface="Consolas" panose="020B0609020204030204" pitchFamily="49" charset="0"/>
                  <a:ea typeface="宋体" panose="02010600030101010101" pitchFamily="2" charset="-122"/>
                  <a:cs typeface="Consolas" panose="020B0609020204030204" pitchFamily="49" charset="0"/>
                </a:rPr>
                <a:t>1</a:t>
              </a:r>
              <a:endParaRPr lang="en-US" altLang="zh-CN" sz="1800" dirty="0">
                <a:latin typeface="Consolas" panose="020B0609020204030204" pitchFamily="49" charset="0"/>
                <a:ea typeface="宋体" panose="02010600030101010101" pitchFamily="2" charset="-122"/>
                <a:cs typeface="Consolas" panose="020B0609020204030204" pitchFamily="49" charset="0"/>
              </a:endParaRPr>
            </a:p>
          </p:txBody>
        </p:sp>
        <p:sp>
          <p:nvSpPr>
            <p:cNvPr id="25" name="Freeform 49"/>
            <p:cNvSpPr/>
            <p:nvPr/>
          </p:nvSpPr>
          <p:spPr bwMode="auto">
            <a:xfrm>
              <a:off x="4491007" y="5353043"/>
              <a:ext cx="487362" cy="3175"/>
            </a:xfrm>
            <a:custGeom>
              <a:avLst/>
              <a:gdLst/>
              <a:ahLst/>
              <a:cxnLst>
                <a:cxn ang="0">
                  <a:pos x="0" y="0"/>
                </a:cxn>
                <a:cxn ang="0">
                  <a:pos x="307" y="2"/>
                </a:cxn>
              </a:cxnLst>
              <a:rect l="0" t="0" r="r" b="b"/>
              <a:pathLst>
                <a:path w="307" h="2">
                  <a:moveTo>
                    <a:pt x="0" y="0"/>
                  </a:moveTo>
                  <a:lnTo>
                    <a:pt x="307"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26" name="Text Box 50"/>
            <p:cNvSpPr txBox="1">
              <a:spLocks noChangeArrowheads="1"/>
            </p:cNvSpPr>
            <p:nvPr/>
          </p:nvSpPr>
          <p:spPr bwMode="auto">
            <a:xfrm>
              <a:off x="5202207" y="5030781"/>
              <a:ext cx="720725" cy="461665"/>
            </a:xfrm>
            <a:prstGeom prst="rect">
              <a:avLst/>
            </a:prstGeom>
            <a:noFill/>
            <a:ln w="9525">
              <a:noFill/>
              <a:miter lim="800000"/>
            </a:ln>
            <a:effectLst/>
          </p:spPr>
          <p:txBody>
            <a:bodyPr>
              <a:spAutoFit/>
            </a:bodyPr>
            <a:lstStyle/>
            <a:p>
              <a:pPr algn="l">
                <a:spcBef>
                  <a:spcPct val="50000"/>
                </a:spcBef>
              </a:pPr>
              <a:r>
                <a:rPr lang="en-US" altLang="zh-CN" b="0" dirty="0">
                  <a:latin typeface="Consolas" panose="020B0609020204030204" pitchFamily="49" charset="0"/>
                  <a:ea typeface="宋体" panose="02010600030101010101" pitchFamily="2" charset="-122"/>
                  <a:cs typeface="Consolas" panose="020B0609020204030204" pitchFamily="49" charset="0"/>
                </a:rPr>
                <a:t>…</a:t>
              </a:r>
              <a:endParaRPr lang="en-US" altLang="zh-CN" b="0" dirty="0">
                <a:latin typeface="Consolas" panose="020B0609020204030204" pitchFamily="49" charset="0"/>
                <a:ea typeface="宋体" panose="02010600030101010101" pitchFamily="2" charset="-122"/>
                <a:cs typeface="Consolas" panose="020B0609020204030204" pitchFamily="49" charset="0"/>
              </a:endParaRPr>
            </a:p>
          </p:txBody>
        </p:sp>
        <p:sp>
          <p:nvSpPr>
            <p:cNvPr id="27" name="Line 25"/>
            <p:cNvSpPr>
              <a:spLocks noChangeShapeType="1"/>
            </p:cNvSpPr>
            <p:nvPr/>
          </p:nvSpPr>
          <p:spPr bwMode="auto">
            <a:xfrm flipV="1">
              <a:off x="3092383" y="5559416"/>
              <a:ext cx="0" cy="288925"/>
            </a:xfrm>
            <a:prstGeom prst="line">
              <a:avLst/>
            </a:prstGeom>
            <a:noFill/>
            <a:ln w="28575">
              <a:solidFill>
                <a:srgbClr val="FF00FF"/>
              </a:solidFill>
              <a:miter lim="800000"/>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28" name="Text Box 26"/>
            <p:cNvSpPr txBox="1">
              <a:spLocks noChangeArrowheads="1"/>
            </p:cNvSpPr>
            <p:nvPr/>
          </p:nvSpPr>
          <p:spPr bwMode="auto">
            <a:xfrm>
              <a:off x="2939990" y="5841998"/>
              <a:ext cx="360363" cy="366712"/>
            </a:xfrm>
            <a:prstGeom prst="rect">
              <a:avLst/>
            </a:prstGeom>
            <a:noFill/>
            <a:ln w="9525">
              <a:noFill/>
              <a:miter lim="800000"/>
            </a:ln>
            <a:effectLst/>
          </p:spPr>
          <p:txBody>
            <a:bodyPr>
              <a:spAutoFit/>
            </a:bodyPr>
            <a:lstStyle/>
            <a:p>
              <a:pPr algn="l">
                <a:spcBef>
                  <a:spcPct val="50000"/>
                </a:spcBef>
              </a:pPr>
              <a:r>
                <a:rPr lang="en-US" altLang="zh-CN" sz="1800" i="1" dirty="0">
                  <a:latin typeface="Consolas" panose="020B0609020204030204" pitchFamily="49" charset="0"/>
                  <a:cs typeface="Consolas" panose="020B0609020204030204" pitchFamily="49" charset="0"/>
                </a:rPr>
                <a:t>p</a:t>
              </a:r>
              <a:endParaRPr lang="en-US" altLang="zh-CN" sz="1800" i="1" dirty="0">
                <a:latin typeface="Consolas" panose="020B0609020204030204" pitchFamily="49" charset="0"/>
                <a:cs typeface="Consolas" panose="020B0609020204030204" pitchFamily="49" charset="0"/>
              </a:endParaRPr>
            </a:p>
          </p:txBody>
        </p:sp>
        <p:sp>
          <p:nvSpPr>
            <p:cNvPr id="29" name="椭圆 28"/>
            <p:cNvSpPr/>
            <p:nvPr/>
          </p:nvSpPr>
          <p:spPr>
            <a:xfrm>
              <a:off x="3832220" y="4786322"/>
              <a:ext cx="1214446" cy="1143008"/>
            </a:xfrm>
            <a:prstGeom prst="ellipse">
              <a:avLst/>
            </a:prstGeom>
            <a:solidFill>
              <a:schemeClr val="accent1">
                <a:alpha val="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5017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0178">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0178">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0178">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0178">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0178">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0178">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0178">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0178">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0178">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0178">
                                            <p:txEl>
                                              <p:pRg st="10" end="10"/>
                                            </p:txEl>
                                          </p:spTgt>
                                        </p:tgtEl>
                                        <p:attrNameLst>
                                          <p:attrName>style.visibility</p:attrName>
                                        </p:attrNameLst>
                                      </p:cBhvr>
                                      <p:to>
                                        <p:strVal val="visible"/>
                                      </p:to>
                                    </p:set>
                                  </p:childTnLst>
                                </p:cTn>
                              </p:par>
                            </p:childTnLst>
                          </p:cTn>
                        </p:par>
                        <p:par>
                          <p:cTn id="33" fill="hold">
                            <p:stCondLst>
                              <p:cond delay="0"/>
                            </p:stCondLst>
                            <p:childTnLst>
                              <p:par>
                                <p:cTn id="34" presetID="1" presetClass="entr" presetSubtype="0" fill="hold" nodeType="afterEffect">
                                  <p:stCondLst>
                                    <p:cond delay="0"/>
                                  </p:stCondLst>
                                  <p:childTnLst>
                                    <p:set>
                                      <p:cBhvr>
                                        <p:cTn id="35"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2068" name="Rectangle 4"/>
          <p:cNvSpPr/>
          <p:nvPr/>
        </p:nvSpPr>
        <p:spPr>
          <a:xfrm>
            <a:off x="1201738" y="6350"/>
            <a:ext cx="2841625" cy="641350"/>
          </a:xfrm>
          <a:prstGeom prst="rect">
            <a:avLst/>
          </a:prstGeom>
          <a:solidFill>
            <a:srgbClr val="FFFFE7"/>
          </a:solidFill>
          <a:ln w="9525">
            <a:noFill/>
          </a:ln>
        </p:spPr>
        <p:txBody>
          <a:bodyPr>
            <a:spAutoFit/>
          </a:bodyPr>
          <a:lstStyle/>
          <a:p>
            <a:r>
              <a:rPr lang="zh-CN" altLang="en-US" sz="3600" b="1" dirty="0">
                <a:latin typeface="Times New Roman" panose="02020603050405020304" pitchFamily="18" charset="0"/>
                <a:ea typeface="楷体_GB2312"/>
              </a:rPr>
              <a:t>如何实现？</a:t>
            </a:r>
            <a:endParaRPr lang="zh-CN" altLang="en-US" sz="3600" b="1" dirty="0">
              <a:latin typeface="Times New Roman" panose="02020603050405020304" pitchFamily="18" charset="0"/>
              <a:ea typeface="楷体_GB2312"/>
            </a:endParaRPr>
          </a:p>
        </p:txBody>
      </p:sp>
      <p:sp>
        <p:nvSpPr>
          <p:cNvPr id="472069" name="Rectangle 5"/>
          <p:cNvSpPr/>
          <p:nvPr/>
        </p:nvSpPr>
        <p:spPr>
          <a:xfrm>
            <a:off x="4100513" y="0"/>
            <a:ext cx="3652837" cy="823913"/>
          </a:xfrm>
          <a:prstGeom prst="rect">
            <a:avLst/>
          </a:prstGeom>
          <a:solidFill>
            <a:srgbClr val="FFFFE7"/>
          </a:solidFill>
          <a:ln w="9525">
            <a:noFill/>
          </a:ln>
        </p:spPr>
        <p:txBody>
          <a:bodyPr>
            <a:spAutoFit/>
          </a:bodyPr>
          <a:lstStyle/>
          <a:p>
            <a:r>
              <a:rPr lang="zh-CN" altLang="en-US" sz="3200" b="1" dirty="0">
                <a:latin typeface="Times New Roman" panose="02020603050405020304" pitchFamily="18" charset="0"/>
                <a:ea typeface="楷体_GB2312"/>
              </a:rPr>
              <a:t>通过</a:t>
            </a:r>
            <a:r>
              <a:rPr lang="zh-CN" altLang="en-US" sz="4800" b="1" dirty="0">
                <a:solidFill>
                  <a:srgbClr val="FF0000"/>
                </a:solidFill>
                <a:latin typeface="Times New Roman" panose="02020603050405020304" pitchFamily="18" charset="0"/>
                <a:ea typeface="楷体_GB2312"/>
              </a:rPr>
              <a:t>指针</a:t>
            </a:r>
            <a:r>
              <a:rPr lang="zh-CN" altLang="en-US" sz="3200" b="1" dirty="0">
                <a:latin typeface="Times New Roman" panose="02020603050405020304" pitchFamily="18" charset="0"/>
                <a:ea typeface="楷体_GB2312"/>
              </a:rPr>
              <a:t>来实现</a:t>
            </a:r>
            <a:endParaRPr lang="zh-CN" altLang="en-US" sz="3200" b="1" dirty="0">
              <a:latin typeface="Times New Roman" panose="02020603050405020304" pitchFamily="18" charset="0"/>
              <a:ea typeface="楷体_GB2312"/>
            </a:endParaRPr>
          </a:p>
        </p:txBody>
      </p:sp>
      <p:sp>
        <p:nvSpPr>
          <p:cNvPr id="472072" name="Text Box 8"/>
          <p:cNvSpPr txBox="1">
            <a:spLocks noChangeArrowheads="1"/>
          </p:cNvSpPr>
          <p:nvPr/>
        </p:nvSpPr>
        <p:spPr bwMode="auto">
          <a:xfrm>
            <a:off x="2209800" y="952500"/>
            <a:ext cx="4302125" cy="723900"/>
          </a:xfrm>
          <a:prstGeom prst="rect">
            <a:avLst/>
          </a:prstGeom>
          <a:noFill/>
          <a:ln w="9525">
            <a:noFill/>
            <a:miter lim="800000"/>
          </a:ln>
        </p:spPr>
        <p:txBody>
          <a:bodyPr wrap="none" lIns="112947" tIns="56473" rIns="112947" bIns="56473">
            <a:spAutoFit/>
          </a:bodyPr>
          <a:lstStyle/>
          <a:p>
            <a:pPr marR="0" defTabSz="1128395" rtl="0">
              <a:buClrTx/>
              <a:buSzTx/>
              <a:buFontTx/>
              <a:buNone/>
              <a:defRPr/>
            </a:pPr>
            <a:r>
              <a:rPr kumimoji="1" lang="zh-CN" altLang="en-US" sz="4000" b="1" kern="1200" cap="none" spc="0" normalizeH="0" baseline="0" noProof="0">
                <a:solidFill>
                  <a:schemeClr val="hlink"/>
                </a:solidFill>
                <a:effectLst>
                  <a:outerShdw blurRad="38100" dist="38100" dir="2700000" algn="tl">
                    <a:srgbClr val="C0C0C0"/>
                  </a:outerShdw>
                </a:effectLst>
                <a:latin typeface="Times New Roman" panose="02020603050405020304" pitchFamily="18" charset="0"/>
                <a:ea typeface="仿宋_GB2312" pitchFamily="49" charset="-122"/>
                <a:cs typeface="+mn-cs"/>
              </a:rPr>
              <a:t>单链表的存储映像</a:t>
            </a:r>
            <a:endParaRPr kumimoji="1" lang="zh-CN" altLang="en-US" sz="3000" kern="1200" cap="none" spc="0" normalizeH="0" baseline="0" noProof="0">
              <a:latin typeface="Times New Roman" panose="02020603050405020304" pitchFamily="18" charset="0"/>
              <a:ea typeface="宋体" panose="02010600030101010101" pitchFamily="2" charset="-122"/>
              <a:cs typeface="+mn-cs"/>
            </a:endParaRPr>
          </a:p>
        </p:txBody>
      </p:sp>
      <p:sp>
        <p:nvSpPr>
          <p:cNvPr id="472073" name="Rectangle 9"/>
          <p:cNvSpPr>
            <a:spLocks noChangeArrowheads="1"/>
          </p:cNvSpPr>
          <p:nvPr/>
        </p:nvSpPr>
        <p:spPr bwMode="auto">
          <a:xfrm>
            <a:off x="822325" y="1981200"/>
            <a:ext cx="7543800" cy="609600"/>
          </a:xfrm>
          <a:prstGeom prst="rect">
            <a:avLst/>
          </a:prstGeom>
          <a:solidFill>
            <a:srgbClr val="00FF00"/>
          </a:solidFill>
          <a:ln w="9525">
            <a:solidFill>
              <a:schemeClr val="tx1"/>
            </a:solidFill>
            <a:miter lim="800000"/>
          </a:ln>
          <a:effectLst>
            <a:outerShdw dist="107763" dir="2700000" algn="ctr" rotWithShape="0">
              <a:schemeClr val="bg2"/>
            </a:outerShdw>
          </a:effectLst>
        </p:spPr>
        <p:txBody>
          <a:bodyPr wrap="none" anchor="ct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1" lang="zh-CN" altLang="en-US" sz="2800" b="0" i="0" u="none" strike="noStrike" kern="1200" cap="none" spc="0" normalizeH="0" baseline="0" noProof="0">
              <a:ln>
                <a:noFill/>
              </a:ln>
              <a:solidFill>
                <a:schemeClr val="tx1"/>
              </a:solidFill>
              <a:effectLst/>
              <a:uLnTx/>
              <a:uFillTx/>
              <a:latin typeface="Times New Roman" panose="02020603050405020304" pitchFamily="18" charset="0"/>
              <a:ea typeface="仿宋_GB2312" pitchFamily="49" charset="-122"/>
              <a:cs typeface="+mn-cs"/>
            </a:endParaRPr>
          </a:p>
        </p:txBody>
      </p:sp>
      <p:sp>
        <p:nvSpPr>
          <p:cNvPr id="94215" name="Line 10"/>
          <p:cNvSpPr/>
          <p:nvPr/>
        </p:nvSpPr>
        <p:spPr>
          <a:xfrm flipV="1">
            <a:off x="898525" y="2743200"/>
            <a:ext cx="0" cy="381000"/>
          </a:xfrm>
          <a:prstGeom prst="line">
            <a:avLst/>
          </a:prstGeom>
          <a:ln w="38100" cap="flat" cmpd="sng">
            <a:solidFill>
              <a:srgbClr val="CC3300"/>
            </a:solidFill>
            <a:prstDash val="solid"/>
            <a:headEnd type="none" w="med" len="med"/>
            <a:tailEnd type="triangle" w="med" len="med"/>
          </a:ln>
        </p:spPr>
      </p:sp>
      <p:sp>
        <p:nvSpPr>
          <p:cNvPr id="94216" name="Text Box 11"/>
          <p:cNvSpPr txBox="1"/>
          <p:nvPr/>
        </p:nvSpPr>
        <p:spPr>
          <a:xfrm>
            <a:off x="722313" y="3048000"/>
            <a:ext cx="862012" cy="579438"/>
          </a:xfrm>
          <a:prstGeom prst="rect">
            <a:avLst/>
          </a:prstGeom>
          <a:noFill/>
          <a:ln w="9525">
            <a:noFill/>
          </a:ln>
        </p:spPr>
        <p:txBody>
          <a:bodyPr wrap="none">
            <a:spAutoFit/>
          </a:bodyPr>
          <a:lstStyle/>
          <a:p>
            <a:r>
              <a:rPr lang="en-US" altLang="zh-CN" sz="3200" b="1" dirty="0">
                <a:solidFill>
                  <a:srgbClr val="CC3300"/>
                </a:solidFill>
                <a:latin typeface="Times New Roman" panose="02020603050405020304" pitchFamily="18" charset="0"/>
                <a:ea typeface="宋体" panose="02010600030101010101" pitchFamily="2" charset="-122"/>
              </a:rPr>
              <a:t>free</a:t>
            </a:r>
            <a:endParaRPr lang="en-US" altLang="zh-CN" sz="2400" dirty="0">
              <a:latin typeface="Times New Roman" panose="02020603050405020304" pitchFamily="18" charset="0"/>
              <a:ea typeface="宋体" panose="02010600030101010101" pitchFamily="2" charset="-122"/>
            </a:endParaRPr>
          </a:p>
        </p:txBody>
      </p:sp>
      <p:sp>
        <p:nvSpPr>
          <p:cNvPr id="94217" name="Text Box 12"/>
          <p:cNvSpPr txBox="1"/>
          <p:nvPr/>
        </p:nvSpPr>
        <p:spPr>
          <a:xfrm>
            <a:off x="2606675" y="2773363"/>
            <a:ext cx="3614738" cy="579437"/>
          </a:xfrm>
          <a:prstGeom prst="rect">
            <a:avLst/>
          </a:prstGeom>
          <a:noFill/>
          <a:ln w="9525">
            <a:noFill/>
          </a:ln>
        </p:spPr>
        <p:txBody>
          <a:bodyPr wrap="none">
            <a:spAutoFit/>
          </a:bodyPr>
          <a:lstStyle/>
          <a:p>
            <a:r>
              <a:rPr lang="en-US" altLang="zh-CN" sz="3200" b="1" dirty="0">
                <a:solidFill>
                  <a:schemeClr val="accent2"/>
                </a:solidFill>
                <a:latin typeface="Times New Roman" panose="02020603050405020304" pitchFamily="18" charset="0"/>
                <a:ea typeface="仿宋_GB2312"/>
              </a:rPr>
              <a:t>(a) </a:t>
            </a:r>
            <a:r>
              <a:rPr lang="zh-CN" altLang="zh-CN" sz="3200" b="1" dirty="0">
                <a:solidFill>
                  <a:schemeClr val="accent2"/>
                </a:solidFill>
                <a:latin typeface="Times New Roman" panose="02020603050405020304" pitchFamily="18" charset="0"/>
                <a:ea typeface="隶书" panose="02010509060101010101" pitchFamily="49" charset="-122"/>
              </a:rPr>
              <a:t>可利用存储空间</a:t>
            </a:r>
            <a:endParaRPr lang="zh-CN" altLang="en-US" sz="2400" dirty="0">
              <a:latin typeface="Times New Roman" panose="02020603050405020304" pitchFamily="18" charset="0"/>
              <a:ea typeface="宋体" panose="02010600030101010101" pitchFamily="2" charset="-122"/>
            </a:endParaRPr>
          </a:p>
        </p:txBody>
      </p:sp>
      <p:sp>
        <p:nvSpPr>
          <p:cNvPr id="472077" name="Rectangle 13"/>
          <p:cNvSpPr>
            <a:spLocks noChangeArrowheads="1"/>
          </p:cNvSpPr>
          <p:nvPr/>
        </p:nvSpPr>
        <p:spPr bwMode="auto">
          <a:xfrm>
            <a:off x="822325" y="3657600"/>
            <a:ext cx="7543800" cy="609600"/>
          </a:xfrm>
          <a:prstGeom prst="rect">
            <a:avLst/>
          </a:prstGeom>
          <a:solidFill>
            <a:srgbClr val="00FF00"/>
          </a:solidFill>
          <a:ln w="9525">
            <a:solidFill>
              <a:schemeClr val="tx1"/>
            </a:solidFill>
            <a:miter lim="800000"/>
          </a:ln>
          <a:effectLst>
            <a:outerShdw dist="107763" dir="2700000" algn="ctr" rotWithShape="0">
              <a:schemeClr val="bg2"/>
            </a:outerShdw>
          </a:effectLst>
        </p:spPr>
        <p:txBody>
          <a:bodyPr wrap="none" anchor="ct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1" lang="zh-CN" altLang="en-US" sz="2800" b="0" i="0" u="none" strike="noStrike" kern="1200" cap="none" spc="0" normalizeH="0" baseline="0" noProof="0">
              <a:ln>
                <a:noFill/>
              </a:ln>
              <a:solidFill>
                <a:schemeClr val="tx1"/>
              </a:solidFill>
              <a:effectLst/>
              <a:uLnTx/>
              <a:uFillTx/>
              <a:latin typeface="Times New Roman" panose="02020603050405020304" pitchFamily="18" charset="0"/>
              <a:ea typeface="仿宋_GB2312" pitchFamily="49" charset="-122"/>
              <a:cs typeface="+mn-cs"/>
            </a:endParaRPr>
          </a:p>
        </p:txBody>
      </p:sp>
      <p:sp>
        <p:nvSpPr>
          <p:cNvPr id="94219" name="Rectangle 14"/>
          <p:cNvSpPr/>
          <p:nvPr/>
        </p:nvSpPr>
        <p:spPr>
          <a:xfrm>
            <a:off x="1508125" y="3657600"/>
            <a:ext cx="685800" cy="609600"/>
          </a:xfrm>
          <a:prstGeom prst="rect">
            <a:avLst/>
          </a:prstGeom>
          <a:solidFill>
            <a:srgbClr val="FFFFCC"/>
          </a:solidFill>
          <a:ln w="6350" cap="flat" cmpd="sng">
            <a:solidFill>
              <a:schemeClr val="tx1"/>
            </a:solidFill>
            <a:prstDash val="solid"/>
            <a:miter/>
            <a:headEnd type="none" w="med" len="med"/>
            <a:tailEnd type="none" w="med" len="med"/>
          </a:ln>
        </p:spPr>
        <p:txBody>
          <a:bodyPr wrap="none" anchor="ctr"/>
          <a:lstStyle/>
          <a:p>
            <a:pPr eaLnBrk="0" hangingPunct="0">
              <a:spcBef>
                <a:spcPct val="20000"/>
              </a:spcBef>
            </a:pPr>
            <a:endParaRPr lang="zh-CN" altLang="en-US" dirty="0">
              <a:latin typeface="Times New Roman" panose="02020603050405020304" pitchFamily="18" charset="0"/>
              <a:ea typeface="仿宋_GB2312"/>
            </a:endParaRPr>
          </a:p>
        </p:txBody>
      </p:sp>
      <p:sp>
        <p:nvSpPr>
          <p:cNvPr id="94220" name="Rectangle 15"/>
          <p:cNvSpPr/>
          <p:nvPr/>
        </p:nvSpPr>
        <p:spPr>
          <a:xfrm>
            <a:off x="5851525" y="3657600"/>
            <a:ext cx="685800" cy="609600"/>
          </a:xfrm>
          <a:prstGeom prst="rect">
            <a:avLst/>
          </a:prstGeom>
          <a:solidFill>
            <a:srgbClr val="FFFFCC"/>
          </a:solidFill>
          <a:ln w="6350" cap="flat" cmpd="sng">
            <a:solidFill>
              <a:schemeClr val="tx1"/>
            </a:solidFill>
            <a:prstDash val="solid"/>
            <a:miter/>
            <a:headEnd type="none" w="med" len="med"/>
            <a:tailEnd type="none" w="med" len="med"/>
          </a:ln>
        </p:spPr>
        <p:txBody>
          <a:bodyPr wrap="none" anchor="ctr"/>
          <a:lstStyle/>
          <a:p>
            <a:pPr eaLnBrk="0" hangingPunct="0">
              <a:spcBef>
                <a:spcPct val="20000"/>
              </a:spcBef>
            </a:pPr>
            <a:endParaRPr lang="zh-CN" altLang="en-US" dirty="0">
              <a:latin typeface="Times New Roman" panose="02020603050405020304" pitchFamily="18" charset="0"/>
              <a:ea typeface="仿宋_GB2312"/>
            </a:endParaRPr>
          </a:p>
        </p:txBody>
      </p:sp>
      <p:sp>
        <p:nvSpPr>
          <p:cNvPr id="94221" name="Rectangle 16"/>
          <p:cNvSpPr/>
          <p:nvPr/>
        </p:nvSpPr>
        <p:spPr>
          <a:xfrm>
            <a:off x="4556125" y="3657600"/>
            <a:ext cx="685800" cy="609600"/>
          </a:xfrm>
          <a:prstGeom prst="rect">
            <a:avLst/>
          </a:prstGeom>
          <a:solidFill>
            <a:srgbClr val="FFFFCC"/>
          </a:solidFill>
          <a:ln w="6350" cap="flat" cmpd="sng">
            <a:solidFill>
              <a:schemeClr val="tx1"/>
            </a:solidFill>
            <a:prstDash val="solid"/>
            <a:miter/>
            <a:headEnd type="none" w="med" len="med"/>
            <a:tailEnd type="none" w="med" len="med"/>
          </a:ln>
        </p:spPr>
        <p:txBody>
          <a:bodyPr wrap="none" anchor="ctr"/>
          <a:lstStyle/>
          <a:p>
            <a:pPr eaLnBrk="0" hangingPunct="0">
              <a:spcBef>
                <a:spcPct val="20000"/>
              </a:spcBef>
            </a:pPr>
            <a:endParaRPr lang="zh-CN" altLang="en-US" dirty="0">
              <a:latin typeface="Times New Roman" panose="02020603050405020304" pitchFamily="18" charset="0"/>
              <a:ea typeface="仿宋_GB2312"/>
            </a:endParaRPr>
          </a:p>
        </p:txBody>
      </p:sp>
      <p:sp>
        <p:nvSpPr>
          <p:cNvPr id="94222" name="Rectangle 17"/>
          <p:cNvSpPr/>
          <p:nvPr/>
        </p:nvSpPr>
        <p:spPr>
          <a:xfrm>
            <a:off x="2803525" y="3657600"/>
            <a:ext cx="685800" cy="609600"/>
          </a:xfrm>
          <a:prstGeom prst="rect">
            <a:avLst/>
          </a:prstGeom>
          <a:solidFill>
            <a:srgbClr val="FFFFCC"/>
          </a:solidFill>
          <a:ln w="6350" cap="flat" cmpd="sng">
            <a:solidFill>
              <a:schemeClr val="tx1"/>
            </a:solidFill>
            <a:prstDash val="solid"/>
            <a:miter/>
            <a:headEnd type="none" w="med" len="med"/>
            <a:tailEnd type="none" w="med" len="med"/>
          </a:ln>
        </p:spPr>
        <p:txBody>
          <a:bodyPr wrap="none" anchor="ctr"/>
          <a:lstStyle/>
          <a:p>
            <a:pPr eaLnBrk="0" hangingPunct="0">
              <a:spcBef>
                <a:spcPct val="20000"/>
              </a:spcBef>
            </a:pPr>
            <a:endParaRPr lang="zh-CN" altLang="en-US" dirty="0">
              <a:latin typeface="Times New Roman" panose="02020603050405020304" pitchFamily="18" charset="0"/>
              <a:ea typeface="仿宋_GB2312"/>
            </a:endParaRPr>
          </a:p>
        </p:txBody>
      </p:sp>
      <p:sp>
        <p:nvSpPr>
          <p:cNvPr id="94223" name="Line 18"/>
          <p:cNvSpPr/>
          <p:nvPr/>
        </p:nvSpPr>
        <p:spPr>
          <a:xfrm>
            <a:off x="1965325" y="3657600"/>
            <a:ext cx="0" cy="609600"/>
          </a:xfrm>
          <a:prstGeom prst="line">
            <a:avLst/>
          </a:prstGeom>
          <a:ln w="9525" cap="flat" cmpd="sng">
            <a:solidFill>
              <a:schemeClr val="tx1"/>
            </a:solidFill>
            <a:prstDash val="solid"/>
            <a:headEnd type="none" w="med" len="med"/>
            <a:tailEnd type="none" w="med" len="med"/>
          </a:ln>
        </p:spPr>
      </p:sp>
      <p:sp>
        <p:nvSpPr>
          <p:cNvPr id="94224" name="Text Box 19"/>
          <p:cNvSpPr txBox="1"/>
          <p:nvPr/>
        </p:nvSpPr>
        <p:spPr>
          <a:xfrm>
            <a:off x="1508125" y="3629025"/>
            <a:ext cx="482600" cy="519113"/>
          </a:xfrm>
          <a:prstGeom prst="rect">
            <a:avLst/>
          </a:prstGeom>
          <a:noFill/>
          <a:ln w="9525">
            <a:noFill/>
          </a:ln>
        </p:spPr>
        <p:txBody>
          <a:bodyPr>
            <a:spAutoFit/>
          </a:bodyPr>
          <a:lstStyle/>
          <a:p>
            <a:r>
              <a:rPr lang="en-US" altLang="zh-CN" b="1" i="1" dirty="0">
                <a:solidFill>
                  <a:srgbClr val="FF5050"/>
                </a:solidFill>
                <a:latin typeface="Times New Roman" panose="02020603050405020304" pitchFamily="18" charset="0"/>
                <a:ea typeface="宋体" panose="02010600030101010101" pitchFamily="2" charset="-122"/>
              </a:rPr>
              <a:t>a</a:t>
            </a:r>
            <a:r>
              <a:rPr lang="en-US" altLang="zh-CN" b="1" baseline="-25000" dirty="0">
                <a:solidFill>
                  <a:srgbClr val="FF5050"/>
                </a:solidFill>
                <a:latin typeface="Times New Roman" panose="02020603050405020304" pitchFamily="18" charset="0"/>
                <a:ea typeface="宋体" panose="02010600030101010101" pitchFamily="2" charset="-122"/>
              </a:rPr>
              <a:t>0</a:t>
            </a:r>
            <a:endParaRPr lang="en-US" altLang="zh-CN" sz="2400" dirty="0">
              <a:latin typeface="Times New Roman" panose="02020603050405020304" pitchFamily="18" charset="0"/>
              <a:ea typeface="宋体" panose="02010600030101010101" pitchFamily="2" charset="-122"/>
            </a:endParaRPr>
          </a:p>
        </p:txBody>
      </p:sp>
      <p:sp>
        <p:nvSpPr>
          <p:cNvPr id="94225" name="Text Box 20"/>
          <p:cNvSpPr txBox="1"/>
          <p:nvPr/>
        </p:nvSpPr>
        <p:spPr>
          <a:xfrm>
            <a:off x="2803525" y="3657600"/>
            <a:ext cx="482600" cy="519113"/>
          </a:xfrm>
          <a:prstGeom prst="rect">
            <a:avLst/>
          </a:prstGeom>
          <a:noFill/>
          <a:ln w="9525">
            <a:noFill/>
          </a:ln>
        </p:spPr>
        <p:txBody>
          <a:bodyPr>
            <a:spAutoFit/>
          </a:bodyPr>
          <a:lstStyle/>
          <a:p>
            <a:r>
              <a:rPr lang="en-US" altLang="zh-CN" b="1" i="1" dirty="0">
                <a:solidFill>
                  <a:srgbClr val="FF5050"/>
                </a:solidFill>
                <a:latin typeface="Times New Roman" panose="02020603050405020304" pitchFamily="18" charset="0"/>
                <a:ea typeface="宋体" panose="02010600030101010101" pitchFamily="2" charset="-122"/>
              </a:rPr>
              <a:t>a</a:t>
            </a:r>
            <a:r>
              <a:rPr lang="en-US" altLang="zh-CN" b="1" baseline="-25000" dirty="0">
                <a:solidFill>
                  <a:srgbClr val="FF5050"/>
                </a:solidFill>
                <a:latin typeface="Times New Roman" panose="02020603050405020304" pitchFamily="18" charset="0"/>
                <a:ea typeface="宋体" panose="02010600030101010101" pitchFamily="2" charset="-122"/>
              </a:rPr>
              <a:t>2</a:t>
            </a:r>
            <a:endParaRPr lang="en-US" altLang="zh-CN" sz="2400" dirty="0">
              <a:latin typeface="Times New Roman" panose="02020603050405020304" pitchFamily="18" charset="0"/>
              <a:ea typeface="宋体" panose="02010600030101010101" pitchFamily="2" charset="-122"/>
            </a:endParaRPr>
          </a:p>
        </p:txBody>
      </p:sp>
      <p:sp>
        <p:nvSpPr>
          <p:cNvPr id="94226" name="Text Box 21"/>
          <p:cNvSpPr txBox="1"/>
          <p:nvPr/>
        </p:nvSpPr>
        <p:spPr>
          <a:xfrm>
            <a:off x="4530725" y="3657600"/>
            <a:ext cx="482600" cy="519113"/>
          </a:xfrm>
          <a:prstGeom prst="rect">
            <a:avLst/>
          </a:prstGeom>
          <a:noFill/>
          <a:ln w="9525">
            <a:noFill/>
          </a:ln>
        </p:spPr>
        <p:txBody>
          <a:bodyPr>
            <a:spAutoFit/>
          </a:bodyPr>
          <a:lstStyle/>
          <a:p>
            <a:r>
              <a:rPr lang="en-US" altLang="zh-CN" b="1" i="1" dirty="0">
                <a:solidFill>
                  <a:srgbClr val="FF5050"/>
                </a:solidFill>
                <a:latin typeface="Times New Roman" panose="02020603050405020304" pitchFamily="18" charset="0"/>
                <a:ea typeface="宋体" panose="02010600030101010101" pitchFamily="2" charset="-122"/>
              </a:rPr>
              <a:t>a</a:t>
            </a:r>
            <a:r>
              <a:rPr lang="en-US" altLang="zh-CN" b="1" baseline="-25000" dirty="0">
                <a:solidFill>
                  <a:srgbClr val="FF5050"/>
                </a:solidFill>
                <a:latin typeface="Times New Roman" panose="02020603050405020304" pitchFamily="18" charset="0"/>
                <a:ea typeface="宋体" panose="02010600030101010101" pitchFamily="2" charset="-122"/>
              </a:rPr>
              <a:t>1</a:t>
            </a:r>
            <a:endParaRPr lang="en-US" altLang="zh-CN" sz="2400" dirty="0">
              <a:latin typeface="Times New Roman" panose="02020603050405020304" pitchFamily="18" charset="0"/>
              <a:ea typeface="宋体" panose="02010600030101010101" pitchFamily="2" charset="-122"/>
            </a:endParaRPr>
          </a:p>
        </p:txBody>
      </p:sp>
      <p:sp>
        <p:nvSpPr>
          <p:cNvPr id="94227" name="Text Box 22"/>
          <p:cNvSpPr txBox="1"/>
          <p:nvPr/>
        </p:nvSpPr>
        <p:spPr>
          <a:xfrm>
            <a:off x="5826125" y="3657600"/>
            <a:ext cx="482600" cy="519113"/>
          </a:xfrm>
          <a:prstGeom prst="rect">
            <a:avLst/>
          </a:prstGeom>
          <a:noFill/>
          <a:ln w="9525">
            <a:noFill/>
          </a:ln>
        </p:spPr>
        <p:txBody>
          <a:bodyPr>
            <a:spAutoFit/>
          </a:bodyPr>
          <a:lstStyle/>
          <a:p>
            <a:r>
              <a:rPr lang="en-US" altLang="zh-CN" b="1" i="1" dirty="0">
                <a:solidFill>
                  <a:srgbClr val="FF5050"/>
                </a:solidFill>
                <a:latin typeface="Times New Roman" panose="02020603050405020304" pitchFamily="18" charset="0"/>
                <a:ea typeface="宋体" panose="02010600030101010101" pitchFamily="2" charset="-122"/>
              </a:rPr>
              <a:t>a</a:t>
            </a:r>
            <a:r>
              <a:rPr lang="en-US" altLang="zh-CN" b="1" baseline="-25000" dirty="0">
                <a:solidFill>
                  <a:srgbClr val="FF5050"/>
                </a:solidFill>
                <a:latin typeface="Times New Roman" panose="02020603050405020304" pitchFamily="18" charset="0"/>
                <a:ea typeface="宋体" panose="02010600030101010101" pitchFamily="2" charset="-122"/>
              </a:rPr>
              <a:t>3</a:t>
            </a:r>
            <a:endParaRPr lang="en-US" altLang="zh-CN" sz="2400" dirty="0">
              <a:latin typeface="Times New Roman" panose="02020603050405020304" pitchFamily="18" charset="0"/>
              <a:ea typeface="宋体" panose="02010600030101010101" pitchFamily="2" charset="-122"/>
            </a:endParaRPr>
          </a:p>
        </p:txBody>
      </p:sp>
      <p:sp>
        <p:nvSpPr>
          <p:cNvPr id="94228" name="Line 23"/>
          <p:cNvSpPr/>
          <p:nvPr/>
        </p:nvSpPr>
        <p:spPr>
          <a:xfrm>
            <a:off x="3260725" y="3657600"/>
            <a:ext cx="0" cy="609600"/>
          </a:xfrm>
          <a:prstGeom prst="line">
            <a:avLst/>
          </a:prstGeom>
          <a:ln w="9525" cap="flat" cmpd="sng">
            <a:solidFill>
              <a:schemeClr val="tx1"/>
            </a:solidFill>
            <a:prstDash val="solid"/>
            <a:headEnd type="none" w="med" len="med"/>
            <a:tailEnd type="none" w="med" len="med"/>
          </a:ln>
        </p:spPr>
      </p:sp>
      <p:sp>
        <p:nvSpPr>
          <p:cNvPr id="94229" name="Line 24"/>
          <p:cNvSpPr/>
          <p:nvPr/>
        </p:nvSpPr>
        <p:spPr>
          <a:xfrm>
            <a:off x="5013325" y="3657600"/>
            <a:ext cx="0" cy="609600"/>
          </a:xfrm>
          <a:prstGeom prst="line">
            <a:avLst/>
          </a:prstGeom>
          <a:ln w="9525" cap="flat" cmpd="sng">
            <a:solidFill>
              <a:schemeClr val="tx1"/>
            </a:solidFill>
            <a:prstDash val="solid"/>
            <a:headEnd type="none" w="med" len="med"/>
            <a:tailEnd type="none" w="med" len="med"/>
          </a:ln>
        </p:spPr>
      </p:sp>
      <p:sp>
        <p:nvSpPr>
          <p:cNvPr id="94230" name="Line 25"/>
          <p:cNvSpPr/>
          <p:nvPr/>
        </p:nvSpPr>
        <p:spPr>
          <a:xfrm>
            <a:off x="6308725" y="3657600"/>
            <a:ext cx="0" cy="609600"/>
          </a:xfrm>
          <a:prstGeom prst="line">
            <a:avLst/>
          </a:prstGeom>
          <a:ln w="9525" cap="flat" cmpd="sng">
            <a:solidFill>
              <a:schemeClr val="tx1"/>
            </a:solidFill>
            <a:prstDash val="solid"/>
            <a:headEnd type="none" w="med" len="med"/>
            <a:tailEnd type="none" w="med" len="med"/>
          </a:ln>
        </p:spPr>
      </p:sp>
      <p:sp>
        <p:nvSpPr>
          <p:cNvPr id="94231" name="Text Box 26"/>
          <p:cNvSpPr txBox="1"/>
          <p:nvPr/>
        </p:nvSpPr>
        <p:spPr>
          <a:xfrm>
            <a:off x="6232525" y="3733800"/>
            <a:ext cx="368300" cy="457200"/>
          </a:xfrm>
          <a:prstGeom prst="rect">
            <a:avLst/>
          </a:prstGeom>
          <a:noFill/>
          <a:ln w="9525">
            <a:noFill/>
          </a:ln>
        </p:spPr>
        <p:txBody>
          <a:bodyPr wrap="none">
            <a:spAutoFit/>
          </a:bodyPr>
          <a:lstStyle/>
          <a:p>
            <a:r>
              <a:rPr lang="en-US" altLang="zh-CN" sz="2400" b="1" dirty="0">
                <a:solidFill>
                  <a:schemeClr val="accent2"/>
                </a:solidFill>
                <a:latin typeface="Times New Roman" panose="02020603050405020304" pitchFamily="18" charset="0"/>
                <a:ea typeface="宋体" panose="02010600030101010101" pitchFamily="2" charset="-122"/>
                <a:sym typeface="Symbol" panose="05050102010706020507" pitchFamily="18" charset="2"/>
              </a:rPr>
              <a:t></a:t>
            </a:r>
            <a:endParaRPr lang="en-US" altLang="zh-CN" sz="2400" dirty="0">
              <a:latin typeface="Times New Roman" panose="02020603050405020304" pitchFamily="18" charset="0"/>
              <a:ea typeface="宋体" panose="02010600030101010101" pitchFamily="2" charset="-122"/>
            </a:endParaRPr>
          </a:p>
        </p:txBody>
      </p:sp>
      <p:sp>
        <p:nvSpPr>
          <p:cNvPr id="94232" name="Line 27"/>
          <p:cNvSpPr/>
          <p:nvPr/>
        </p:nvSpPr>
        <p:spPr>
          <a:xfrm flipV="1">
            <a:off x="1584325" y="4343400"/>
            <a:ext cx="0" cy="609600"/>
          </a:xfrm>
          <a:prstGeom prst="line">
            <a:avLst/>
          </a:prstGeom>
          <a:ln w="28575" cap="flat" cmpd="sng">
            <a:solidFill>
              <a:schemeClr val="accent2"/>
            </a:solidFill>
            <a:prstDash val="solid"/>
            <a:headEnd type="none" w="med" len="med"/>
            <a:tailEnd type="triangle" w="sm" len="lg"/>
          </a:ln>
        </p:spPr>
      </p:sp>
      <p:sp>
        <p:nvSpPr>
          <p:cNvPr id="94233" name="Line 28"/>
          <p:cNvSpPr/>
          <p:nvPr/>
        </p:nvSpPr>
        <p:spPr>
          <a:xfrm flipV="1">
            <a:off x="6613525" y="4343400"/>
            <a:ext cx="0" cy="381000"/>
          </a:xfrm>
          <a:prstGeom prst="line">
            <a:avLst/>
          </a:prstGeom>
          <a:ln w="38100" cap="flat" cmpd="sng">
            <a:solidFill>
              <a:srgbClr val="CC3300"/>
            </a:solidFill>
            <a:prstDash val="solid"/>
            <a:headEnd type="none" w="med" len="med"/>
            <a:tailEnd type="triangle" w="med" len="med"/>
          </a:ln>
        </p:spPr>
      </p:sp>
      <p:sp>
        <p:nvSpPr>
          <p:cNvPr id="94234" name="Text Box 29"/>
          <p:cNvSpPr txBox="1"/>
          <p:nvPr/>
        </p:nvSpPr>
        <p:spPr>
          <a:xfrm>
            <a:off x="6437313" y="4648200"/>
            <a:ext cx="862012" cy="579438"/>
          </a:xfrm>
          <a:prstGeom prst="rect">
            <a:avLst/>
          </a:prstGeom>
          <a:noFill/>
          <a:ln w="9525">
            <a:noFill/>
          </a:ln>
        </p:spPr>
        <p:txBody>
          <a:bodyPr wrap="none">
            <a:spAutoFit/>
          </a:bodyPr>
          <a:lstStyle/>
          <a:p>
            <a:r>
              <a:rPr lang="en-US" altLang="zh-CN" sz="3200" b="1" dirty="0">
                <a:solidFill>
                  <a:srgbClr val="CC3300"/>
                </a:solidFill>
                <a:latin typeface="Times New Roman" panose="02020603050405020304" pitchFamily="18" charset="0"/>
                <a:ea typeface="宋体" panose="02010600030101010101" pitchFamily="2" charset="-122"/>
              </a:rPr>
              <a:t>free</a:t>
            </a:r>
            <a:endParaRPr lang="en-US" altLang="zh-CN" sz="2400" dirty="0">
              <a:latin typeface="Times New Roman" panose="02020603050405020304" pitchFamily="18" charset="0"/>
              <a:ea typeface="宋体" panose="02010600030101010101" pitchFamily="2" charset="-122"/>
            </a:endParaRPr>
          </a:p>
        </p:txBody>
      </p:sp>
      <p:sp>
        <p:nvSpPr>
          <p:cNvPr id="94235" name="Text Box 30"/>
          <p:cNvSpPr txBox="1"/>
          <p:nvPr/>
        </p:nvSpPr>
        <p:spPr>
          <a:xfrm>
            <a:off x="958850" y="4800600"/>
            <a:ext cx="906463" cy="579438"/>
          </a:xfrm>
          <a:prstGeom prst="rect">
            <a:avLst/>
          </a:prstGeom>
          <a:noFill/>
          <a:ln w="9525">
            <a:noFill/>
          </a:ln>
        </p:spPr>
        <p:txBody>
          <a:bodyPr wrap="none">
            <a:spAutoFit/>
          </a:bodyPr>
          <a:lstStyle/>
          <a:p>
            <a:r>
              <a:rPr lang="en-US" altLang="zh-CN" sz="3200" b="1" dirty="0">
                <a:solidFill>
                  <a:srgbClr val="FF5050"/>
                </a:solidFill>
                <a:latin typeface="Times New Roman" panose="02020603050405020304" pitchFamily="18" charset="0"/>
                <a:ea typeface="宋体" panose="02010600030101010101" pitchFamily="2" charset="-122"/>
              </a:rPr>
              <a:t>first</a:t>
            </a:r>
            <a:endParaRPr lang="en-US" altLang="zh-CN" sz="2400" dirty="0">
              <a:latin typeface="Times New Roman" panose="02020603050405020304" pitchFamily="18" charset="0"/>
              <a:ea typeface="宋体" panose="02010600030101010101" pitchFamily="2" charset="-122"/>
            </a:endParaRPr>
          </a:p>
        </p:txBody>
      </p:sp>
      <p:sp>
        <p:nvSpPr>
          <p:cNvPr id="94236" name="Line 31"/>
          <p:cNvSpPr/>
          <p:nvPr/>
        </p:nvSpPr>
        <p:spPr>
          <a:xfrm>
            <a:off x="2117725" y="3962400"/>
            <a:ext cx="0" cy="685800"/>
          </a:xfrm>
          <a:prstGeom prst="line">
            <a:avLst/>
          </a:prstGeom>
          <a:ln w="38100" cap="flat" cmpd="sng">
            <a:solidFill>
              <a:schemeClr val="accent2"/>
            </a:solidFill>
            <a:prstDash val="solid"/>
            <a:headEnd type="none" w="med" len="med"/>
            <a:tailEnd type="none" w="med" len="med"/>
          </a:ln>
        </p:spPr>
      </p:sp>
      <p:sp>
        <p:nvSpPr>
          <p:cNvPr id="94237" name="Line 32"/>
          <p:cNvSpPr/>
          <p:nvPr/>
        </p:nvSpPr>
        <p:spPr>
          <a:xfrm flipV="1">
            <a:off x="4632325" y="4343400"/>
            <a:ext cx="0" cy="304800"/>
          </a:xfrm>
          <a:prstGeom prst="line">
            <a:avLst/>
          </a:prstGeom>
          <a:ln w="28575" cap="flat" cmpd="sng">
            <a:solidFill>
              <a:schemeClr val="accent2"/>
            </a:solidFill>
            <a:prstDash val="solid"/>
            <a:headEnd type="none" w="med" len="med"/>
            <a:tailEnd type="triangle" w="sm" len="lg"/>
          </a:ln>
        </p:spPr>
      </p:sp>
      <p:sp>
        <p:nvSpPr>
          <p:cNvPr id="94238" name="Line 33"/>
          <p:cNvSpPr/>
          <p:nvPr/>
        </p:nvSpPr>
        <p:spPr>
          <a:xfrm flipH="1">
            <a:off x="2117725" y="4648200"/>
            <a:ext cx="2514600" cy="0"/>
          </a:xfrm>
          <a:prstGeom prst="line">
            <a:avLst/>
          </a:prstGeom>
          <a:ln w="28575" cap="flat" cmpd="sng">
            <a:solidFill>
              <a:schemeClr val="accent2"/>
            </a:solidFill>
            <a:prstDash val="solid"/>
            <a:headEnd type="none" w="med" len="med"/>
            <a:tailEnd type="none" w="med" len="med"/>
          </a:ln>
        </p:spPr>
      </p:sp>
      <p:sp>
        <p:nvSpPr>
          <p:cNvPr id="94239" name="Line 34"/>
          <p:cNvSpPr/>
          <p:nvPr/>
        </p:nvSpPr>
        <p:spPr>
          <a:xfrm>
            <a:off x="5165725" y="3962400"/>
            <a:ext cx="0" cy="914400"/>
          </a:xfrm>
          <a:prstGeom prst="line">
            <a:avLst/>
          </a:prstGeom>
          <a:ln w="28575" cap="flat" cmpd="sng">
            <a:solidFill>
              <a:schemeClr val="accent2"/>
            </a:solidFill>
            <a:prstDash val="solid"/>
            <a:headEnd type="none" w="med" len="med"/>
            <a:tailEnd type="none" w="med" len="med"/>
          </a:ln>
        </p:spPr>
      </p:sp>
      <p:sp>
        <p:nvSpPr>
          <p:cNvPr id="94240" name="Line 35"/>
          <p:cNvSpPr/>
          <p:nvPr/>
        </p:nvSpPr>
        <p:spPr>
          <a:xfrm flipH="1">
            <a:off x="2879725" y="4876800"/>
            <a:ext cx="2286000" cy="0"/>
          </a:xfrm>
          <a:prstGeom prst="line">
            <a:avLst/>
          </a:prstGeom>
          <a:ln w="38100" cap="flat" cmpd="sng">
            <a:solidFill>
              <a:schemeClr val="accent2"/>
            </a:solidFill>
            <a:prstDash val="solid"/>
            <a:headEnd type="none" w="med" len="med"/>
            <a:tailEnd type="none" w="med" len="med"/>
          </a:ln>
        </p:spPr>
      </p:sp>
      <p:sp>
        <p:nvSpPr>
          <p:cNvPr id="94241" name="Line 36"/>
          <p:cNvSpPr/>
          <p:nvPr/>
        </p:nvSpPr>
        <p:spPr>
          <a:xfrm flipV="1">
            <a:off x="2879725" y="4343400"/>
            <a:ext cx="0" cy="533400"/>
          </a:xfrm>
          <a:prstGeom prst="line">
            <a:avLst/>
          </a:prstGeom>
          <a:ln w="28575" cap="flat" cmpd="sng">
            <a:solidFill>
              <a:schemeClr val="accent2"/>
            </a:solidFill>
            <a:prstDash val="solid"/>
            <a:headEnd type="none" w="med" len="med"/>
            <a:tailEnd type="triangle" w="sm" len="lg"/>
          </a:ln>
        </p:spPr>
      </p:sp>
      <p:sp>
        <p:nvSpPr>
          <p:cNvPr id="94242" name="Line 37"/>
          <p:cNvSpPr/>
          <p:nvPr/>
        </p:nvSpPr>
        <p:spPr>
          <a:xfrm>
            <a:off x="3413125" y="3962400"/>
            <a:ext cx="0" cy="1143000"/>
          </a:xfrm>
          <a:prstGeom prst="line">
            <a:avLst/>
          </a:prstGeom>
          <a:ln w="28575" cap="flat" cmpd="sng">
            <a:solidFill>
              <a:schemeClr val="accent2"/>
            </a:solidFill>
            <a:prstDash val="solid"/>
            <a:headEnd type="none" w="med" len="med"/>
            <a:tailEnd type="none" w="med" len="med"/>
          </a:ln>
        </p:spPr>
      </p:sp>
      <p:sp>
        <p:nvSpPr>
          <p:cNvPr id="94243" name="Line 38"/>
          <p:cNvSpPr/>
          <p:nvPr/>
        </p:nvSpPr>
        <p:spPr>
          <a:xfrm>
            <a:off x="3413125" y="5105400"/>
            <a:ext cx="2514600" cy="0"/>
          </a:xfrm>
          <a:prstGeom prst="line">
            <a:avLst/>
          </a:prstGeom>
          <a:ln w="38100" cap="flat" cmpd="sng">
            <a:solidFill>
              <a:schemeClr val="accent2"/>
            </a:solidFill>
            <a:prstDash val="solid"/>
            <a:headEnd type="none" w="med" len="med"/>
            <a:tailEnd type="none" w="med" len="med"/>
          </a:ln>
        </p:spPr>
      </p:sp>
      <p:sp>
        <p:nvSpPr>
          <p:cNvPr id="94244" name="Line 39"/>
          <p:cNvSpPr/>
          <p:nvPr/>
        </p:nvSpPr>
        <p:spPr>
          <a:xfrm flipV="1">
            <a:off x="5927725" y="4343400"/>
            <a:ext cx="0" cy="762000"/>
          </a:xfrm>
          <a:prstGeom prst="line">
            <a:avLst/>
          </a:prstGeom>
          <a:ln w="28575" cap="flat" cmpd="sng">
            <a:solidFill>
              <a:schemeClr val="accent2"/>
            </a:solidFill>
            <a:prstDash val="solid"/>
            <a:headEnd type="none" w="med" len="med"/>
            <a:tailEnd type="triangle" w="sm" len="lg"/>
          </a:ln>
        </p:spPr>
      </p:sp>
      <p:sp>
        <p:nvSpPr>
          <p:cNvPr id="94245" name="Text Box 40"/>
          <p:cNvSpPr txBox="1"/>
          <p:nvPr/>
        </p:nvSpPr>
        <p:spPr>
          <a:xfrm>
            <a:off x="1584325" y="5257800"/>
            <a:ext cx="6084888" cy="579438"/>
          </a:xfrm>
          <a:prstGeom prst="rect">
            <a:avLst/>
          </a:prstGeom>
          <a:noFill/>
          <a:ln w="9525">
            <a:noFill/>
          </a:ln>
        </p:spPr>
        <p:txBody>
          <a:bodyPr wrap="none">
            <a:spAutoFit/>
          </a:bodyPr>
          <a:lstStyle/>
          <a:p>
            <a:r>
              <a:rPr lang="en-US" altLang="zh-CN" sz="3200" b="1" dirty="0">
                <a:solidFill>
                  <a:schemeClr val="accent2"/>
                </a:solidFill>
                <a:latin typeface="Times New Roman" panose="02020603050405020304" pitchFamily="18" charset="0"/>
                <a:ea typeface="仿宋_GB2312"/>
              </a:rPr>
              <a:t>(b) </a:t>
            </a:r>
            <a:r>
              <a:rPr lang="zh-CN" altLang="zh-CN" sz="3200" b="1" dirty="0">
                <a:solidFill>
                  <a:schemeClr val="accent2"/>
                </a:solidFill>
                <a:latin typeface="隶书" panose="02010509060101010101" pitchFamily="49" charset="-122"/>
                <a:ea typeface="隶书" panose="02010509060101010101" pitchFamily="49" charset="-122"/>
              </a:rPr>
              <a:t>经过一段运行后的单链表结构</a:t>
            </a:r>
            <a:endParaRPr lang="zh-CN" altLang="en-US" sz="2400" dirty="0">
              <a:latin typeface="Times New Roman" panose="02020603050405020304" pitchFamily="18" charset="0"/>
              <a:ea typeface="宋体" panose="02010600030101010101" pitchFamily="2" charset="-122"/>
            </a:endParaRPr>
          </a:p>
        </p:txBody>
      </p:sp>
      <p:sp>
        <p:nvSpPr>
          <p:cNvPr id="2" name="Text Box 19"/>
          <p:cNvSpPr txBox="1"/>
          <p:nvPr/>
        </p:nvSpPr>
        <p:spPr>
          <a:xfrm>
            <a:off x="1508125" y="2052955"/>
            <a:ext cx="482600" cy="519113"/>
          </a:xfrm>
          <a:prstGeom prst="rect">
            <a:avLst/>
          </a:prstGeom>
          <a:noFill/>
          <a:ln w="9525">
            <a:noFill/>
          </a:ln>
        </p:spPr>
        <p:txBody>
          <a:bodyPr>
            <a:spAutoFit/>
          </a:bodyPr>
          <a:lstStyle/>
          <a:p>
            <a:r>
              <a:rPr lang="en-US" altLang="zh-CN" b="1" i="1" dirty="0">
                <a:solidFill>
                  <a:srgbClr val="FF5050"/>
                </a:solidFill>
                <a:latin typeface="Times New Roman" panose="02020603050405020304" pitchFamily="18" charset="0"/>
                <a:ea typeface="宋体" panose="02010600030101010101" pitchFamily="2" charset="-122"/>
              </a:rPr>
              <a:t>a</a:t>
            </a:r>
            <a:r>
              <a:rPr lang="en-US" altLang="zh-CN" b="1" baseline="-25000" dirty="0">
                <a:solidFill>
                  <a:srgbClr val="FF5050"/>
                </a:solidFill>
                <a:latin typeface="Times New Roman" panose="02020603050405020304" pitchFamily="18" charset="0"/>
                <a:ea typeface="宋体" panose="02010600030101010101" pitchFamily="2" charset="-122"/>
              </a:rPr>
              <a:t>0</a:t>
            </a:r>
            <a:endParaRPr lang="en-US" altLang="zh-CN" sz="2400" dirty="0">
              <a:latin typeface="Times New Roman" panose="02020603050405020304" pitchFamily="18" charset="0"/>
              <a:ea typeface="宋体" panose="02010600030101010101" pitchFamily="2" charset="-122"/>
            </a:endParaRPr>
          </a:p>
        </p:txBody>
      </p:sp>
      <p:sp>
        <p:nvSpPr>
          <p:cNvPr id="7" name="Text Box 20"/>
          <p:cNvSpPr txBox="1"/>
          <p:nvPr/>
        </p:nvSpPr>
        <p:spPr>
          <a:xfrm>
            <a:off x="2634615" y="2052955"/>
            <a:ext cx="482600" cy="519113"/>
          </a:xfrm>
          <a:prstGeom prst="rect">
            <a:avLst/>
          </a:prstGeom>
          <a:noFill/>
          <a:ln w="9525">
            <a:noFill/>
          </a:ln>
        </p:spPr>
        <p:txBody>
          <a:bodyPr>
            <a:spAutoFit/>
          </a:bodyPr>
          <a:lstStyle/>
          <a:p>
            <a:r>
              <a:rPr lang="en-US" altLang="zh-CN" b="1" i="1" dirty="0">
                <a:solidFill>
                  <a:srgbClr val="FF5050"/>
                </a:solidFill>
                <a:latin typeface="Times New Roman" panose="02020603050405020304" pitchFamily="18" charset="0"/>
                <a:ea typeface="宋体" panose="02010600030101010101" pitchFamily="2" charset="-122"/>
              </a:rPr>
              <a:t>a</a:t>
            </a:r>
            <a:r>
              <a:rPr lang="en-US" altLang="zh-CN" b="1" baseline="-25000" dirty="0">
                <a:solidFill>
                  <a:srgbClr val="FF5050"/>
                </a:solidFill>
                <a:latin typeface="Times New Roman" panose="02020603050405020304" pitchFamily="18" charset="0"/>
                <a:ea typeface="宋体" panose="02010600030101010101" pitchFamily="2" charset="-122"/>
              </a:rPr>
              <a:t>2</a:t>
            </a:r>
            <a:endParaRPr lang="en-US" altLang="zh-CN" sz="2400" dirty="0">
              <a:latin typeface="Times New Roman" panose="02020603050405020304" pitchFamily="18" charset="0"/>
              <a:ea typeface="宋体" panose="02010600030101010101" pitchFamily="2" charset="-122"/>
            </a:endParaRPr>
          </a:p>
        </p:txBody>
      </p:sp>
      <p:sp>
        <p:nvSpPr>
          <p:cNvPr id="17" name="Text Box 21"/>
          <p:cNvSpPr txBox="1"/>
          <p:nvPr/>
        </p:nvSpPr>
        <p:spPr>
          <a:xfrm>
            <a:off x="2045970" y="2052955"/>
            <a:ext cx="482600" cy="519113"/>
          </a:xfrm>
          <a:prstGeom prst="rect">
            <a:avLst/>
          </a:prstGeom>
          <a:noFill/>
          <a:ln w="9525">
            <a:noFill/>
          </a:ln>
        </p:spPr>
        <p:txBody>
          <a:bodyPr>
            <a:spAutoFit/>
          </a:bodyPr>
          <a:lstStyle/>
          <a:p>
            <a:r>
              <a:rPr lang="en-US" altLang="zh-CN" b="1" i="1" dirty="0">
                <a:solidFill>
                  <a:srgbClr val="FF5050"/>
                </a:solidFill>
                <a:latin typeface="Times New Roman" panose="02020603050405020304" pitchFamily="18" charset="0"/>
                <a:ea typeface="宋体" panose="02010600030101010101" pitchFamily="2" charset="-122"/>
              </a:rPr>
              <a:t>a</a:t>
            </a:r>
            <a:r>
              <a:rPr lang="en-US" altLang="zh-CN" b="1" baseline="-25000" dirty="0">
                <a:solidFill>
                  <a:srgbClr val="FF5050"/>
                </a:solidFill>
                <a:latin typeface="Times New Roman" panose="02020603050405020304" pitchFamily="18" charset="0"/>
                <a:ea typeface="宋体" panose="02010600030101010101" pitchFamily="2" charset="-122"/>
              </a:rPr>
              <a:t>1</a:t>
            </a:r>
            <a:endParaRPr lang="en-US" altLang="zh-CN" sz="2400" dirty="0">
              <a:latin typeface="Times New Roman" panose="02020603050405020304" pitchFamily="18" charset="0"/>
              <a:ea typeface="宋体" panose="02010600030101010101" pitchFamily="2" charset="-122"/>
            </a:endParaRPr>
          </a:p>
        </p:txBody>
      </p:sp>
      <p:sp>
        <p:nvSpPr>
          <p:cNvPr id="19" name="Text Box 22"/>
          <p:cNvSpPr txBox="1"/>
          <p:nvPr/>
        </p:nvSpPr>
        <p:spPr>
          <a:xfrm>
            <a:off x="3202305" y="2052955"/>
            <a:ext cx="482600" cy="519113"/>
          </a:xfrm>
          <a:prstGeom prst="rect">
            <a:avLst/>
          </a:prstGeom>
          <a:noFill/>
          <a:ln w="9525">
            <a:noFill/>
          </a:ln>
        </p:spPr>
        <p:txBody>
          <a:bodyPr>
            <a:spAutoFit/>
          </a:bodyPr>
          <a:lstStyle/>
          <a:p>
            <a:r>
              <a:rPr lang="en-US" altLang="zh-CN" b="1" i="1" dirty="0">
                <a:solidFill>
                  <a:srgbClr val="FF5050"/>
                </a:solidFill>
                <a:latin typeface="Times New Roman" panose="02020603050405020304" pitchFamily="18" charset="0"/>
                <a:ea typeface="宋体" panose="02010600030101010101" pitchFamily="2" charset="-122"/>
              </a:rPr>
              <a:t>a</a:t>
            </a:r>
            <a:r>
              <a:rPr lang="en-US" altLang="zh-CN" b="1" baseline="-25000" dirty="0">
                <a:solidFill>
                  <a:srgbClr val="FF5050"/>
                </a:solidFill>
                <a:latin typeface="Times New Roman" panose="02020603050405020304" pitchFamily="18" charset="0"/>
                <a:ea typeface="宋体" panose="02010600030101010101" pitchFamily="2" charset="-122"/>
              </a:rPr>
              <a:t>3</a:t>
            </a:r>
            <a:endParaRPr lang="en-US" altLang="zh-CN" sz="2400" dirty="0">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72068"/>
                                        </p:tgtEl>
                                        <p:attrNameLst>
                                          <p:attrName>style.visibility</p:attrName>
                                        </p:attrNameLst>
                                      </p:cBhvr>
                                      <p:to>
                                        <p:strVal val="visible"/>
                                      </p:to>
                                    </p:set>
                                  </p:childTnLst>
                                </p:cTn>
                              </p:par>
                            </p:childTnLst>
                          </p:cTn>
                        </p:par>
                        <p:par>
                          <p:cTn id="7" fill="hold">
                            <p:stCondLst>
                              <p:cond delay="500"/>
                            </p:stCondLst>
                            <p:childTnLst>
                              <p:par>
                                <p:cTn id="8" presetID="16" presetClass="entr" presetSubtype="37" fill="hold" grpId="0" nodeType="afterEffect">
                                  <p:stCondLst>
                                    <p:cond delay="1000"/>
                                  </p:stCondLst>
                                  <p:childTnLst>
                                    <p:set>
                                      <p:cBhvr>
                                        <p:cTn id="9" dur="1" fill="hold">
                                          <p:stCondLst>
                                            <p:cond delay="0"/>
                                          </p:stCondLst>
                                        </p:cTn>
                                        <p:tgtEl>
                                          <p:spTgt spid="472069"/>
                                        </p:tgtEl>
                                        <p:attrNameLst>
                                          <p:attrName>style.visibility</p:attrName>
                                        </p:attrNameLst>
                                      </p:cBhvr>
                                      <p:to>
                                        <p:strVal val="visible"/>
                                      </p:to>
                                    </p:set>
                                    <p:animEffect transition="in" filter="barn(outVertical)">
                                      <p:cBhvr>
                                        <p:cTn id="10" dur="500"/>
                                        <p:tgtEl>
                                          <p:spTgt spid="472069"/>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grpId="1" nodeType="clickEffect">
                                  <p:stCondLst>
                                    <p:cond delay="0"/>
                                  </p:stCondLst>
                                  <p:childTnLst>
                                    <p:set>
                                      <p:cBhvr>
                                        <p:cTn id="14" dur="1" fill="hold">
                                          <p:stCondLst>
                                            <p:cond delay="0"/>
                                          </p:stCondLst>
                                        </p:cTn>
                                        <p:tgtEl>
                                          <p:spTgt spid="472068"/>
                                        </p:tgtEl>
                                        <p:attrNameLst>
                                          <p:attrName>style.visibility</p:attrName>
                                        </p:attrNameLst>
                                      </p:cBhvr>
                                      <p:to>
                                        <p:strVal val="visible"/>
                                      </p:to>
                                    </p:set>
                                    <p:animEffect transition="in" filter="box(in)">
                                      <p:cBhvr>
                                        <p:cTn id="15" dur="500"/>
                                        <p:tgtEl>
                                          <p:spTgt spid="4720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2068" grpId="0" bldLvl="0" animBg="1"/>
      <p:bldP spid="472068" grpId="1" bldLvl="0" animBg="1"/>
      <p:bldP spid="472069" grpId="0" bldLvl="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1000100" y="2315234"/>
            <a:ext cx="4572032" cy="1872222"/>
            <a:chOff x="1000100" y="2315234"/>
            <a:chExt cx="4572032" cy="1872222"/>
          </a:xfrm>
        </p:grpSpPr>
        <p:sp>
          <p:nvSpPr>
            <p:cNvPr id="95234" name="Text Box 2"/>
            <p:cNvSpPr txBox="1">
              <a:spLocks noChangeArrowheads="1"/>
            </p:cNvSpPr>
            <p:nvPr/>
          </p:nvSpPr>
          <p:spPr bwMode="auto">
            <a:xfrm>
              <a:off x="1000100" y="2315234"/>
              <a:ext cx="4460877" cy="695575"/>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pPr algn="just">
                <a:lnSpc>
                  <a:spcPct val="140000"/>
                </a:lnSpc>
                <a:spcBef>
                  <a:spcPct val="50000"/>
                </a:spcBef>
              </a:pPr>
              <a:r>
                <a:rPr kumimoji="1" lang="en-US" altLang="zh-CN" sz="2800" dirty="0">
                  <a:solidFill>
                    <a:srgbClr val="FF3300"/>
                  </a:solidFill>
                  <a:latin typeface="楷体" panose="02010609060101010101" pitchFamily="49" charset="-122"/>
                  <a:ea typeface="楷体" panose="02010609060101010101" pitchFamily="49" charset="-122"/>
                  <a:sym typeface="Wingdings" panose="05000000000000000000"/>
                </a:rPr>
                <a:t></a:t>
              </a:r>
              <a:r>
                <a:rPr kumimoji="1" lang="en-US" altLang="zh-CN" dirty="0">
                  <a:solidFill>
                    <a:srgbClr val="FF3300"/>
                  </a:solidFill>
                  <a:latin typeface="楷体" panose="02010609060101010101" pitchFamily="49" charset="-122"/>
                  <a:ea typeface="楷体" panose="02010609060101010101" pitchFamily="49" charset="-122"/>
                  <a:sym typeface="Wingdings" panose="05000000000000000000"/>
                </a:rPr>
                <a:t> </a:t>
              </a:r>
              <a:r>
                <a:rPr kumimoji="1" lang="zh-CN" altLang="en-US" dirty="0">
                  <a:solidFill>
                    <a:srgbClr val="FF3300"/>
                  </a:solidFill>
                  <a:latin typeface="楷体" panose="02010609060101010101" pitchFamily="49" charset="-122"/>
                  <a:ea typeface="楷体" panose="02010609060101010101" pitchFamily="49" charset="-122"/>
                  <a:sym typeface="Wingdings" panose="05000000000000000000"/>
                </a:rPr>
                <a:t>以查找为基础的算法设计</a:t>
              </a:r>
              <a:endParaRPr kumimoji="1" lang="zh-CN" altLang="en-US" dirty="0">
                <a:solidFill>
                  <a:srgbClr val="FF3300"/>
                </a:solidFill>
                <a:latin typeface="楷体" panose="02010609060101010101" pitchFamily="49" charset="-122"/>
                <a:ea typeface="楷体" panose="02010609060101010101" pitchFamily="49" charset="-122"/>
              </a:endParaRPr>
            </a:p>
          </p:txBody>
        </p:sp>
        <p:sp>
          <p:nvSpPr>
            <p:cNvPr id="4" name="TextBox 3"/>
            <p:cNvSpPr txBox="1"/>
            <p:nvPr/>
          </p:nvSpPr>
          <p:spPr>
            <a:xfrm>
              <a:off x="1214414" y="3243928"/>
              <a:ext cx="4357718" cy="943528"/>
            </a:xfrm>
            <a:prstGeom prst="rect">
              <a:avLst/>
            </a:prstGeom>
            <a:noFill/>
          </p:spPr>
          <p:txBody>
            <a:bodyPr wrap="square" rtlCol="0">
              <a:spAutoFit/>
            </a:bodyPr>
            <a:lstStyle/>
            <a:p>
              <a:pPr marL="457200" indent="-457200" algn="l">
                <a:lnSpc>
                  <a:spcPct val="150000"/>
                </a:lnSpc>
                <a:buBlip>
                  <a:blip r:embed="rId1"/>
                </a:buBlip>
              </a:pPr>
              <a:r>
                <a:rPr lang="zh-CN" altLang="en-US" sz="2000" dirty="0">
                  <a:latin typeface="楷体" panose="02010609060101010101" pitchFamily="49" charset="-122"/>
                  <a:ea typeface="楷体" panose="02010609060101010101" pitchFamily="49" charset="-122"/>
                </a:rPr>
                <a:t>按照</a:t>
              </a:r>
              <a:r>
                <a:rPr lang="zh-CN" altLang="en-US" sz="2000">
                  <a:latin typeface="楷体" panose="02010609060101010101" pitchFamily="49" charset="-122"/>
                  <a:ea typeface="楷体" panose="02010609060101010101" pitchFamily="49" charset="-122"/>
                </a:rPr>
                <a:t>条件进行结点查找</a:t>
              </a:r>
              <a:r>
                <a:rPr lang="en-US" altLang="zh-CN" sz="2000" dirty="0">
                  <a:latin typeface="楷体" panose="02010609060101010101" pitchFamily="49" charset="-122"/>
                  <a:ea typeface="楷体" panose="02010609060101010101" pitchFamily="49" charset="-122"/>
                </a:rPr>
                <a:t>;</a:t>
              </a:r>
              <a:endParaRPr lang="en-US" altLang="zh-CN" sz="2000" dirty="0">
                <a:latin typeface="楷体" panose="02010609060101010101" pitchFamily="49" charset="-122"/>
                <a:ea typeface="楷体" panose="02010609060101010101" pitchFamily="49" charset="-122"/>
              </a:endParaRPr>
            </a:p>
            <a:p>
              <a:pPr marL="457200" indent="-457200" algn="l">
                <a:lnSpc>
                  <a:spcPct val="150000"/>
                </a:lnSpc>
                <a:buBlip>
                  <a:blip r:embed="rId1"/>
                </a:buBlip>
              </a:pPr>
              <a:r>
                <a:rPr lang="zh-CN" altLang="en-US" sz="2000" dirty="0">
                  <a:latin typeface="楷体" panose="02010609060101010101" pitchFamily="49" charset="-122"/>
                  <a:ea typeface="楷体" panose="02010609060101010101" pitchFamily="49" charset="-122"/>
                </a:rPr>
                <a:t>进行插入或者删除操作。</a:t>
              </a:r>
              <a:endParaRPr lang="zh-CN" altLang="en-US" sz="2000" dirty="0">
                <a:latin typeface="楷体" panose="02010609060101010101" pitchFamily="49" charset="-122"/>
                <a:ea typeface="楷体" panose="02010609060101010101" pitchFamily="49" charset="-122"/>
              </a:endParaRPr>
            </a:p>
          </p:txBody>
        </p:sp>
      </p:grpSp>
      <p:sp>
        <p:nvSpPr>
          <p:cNvPr id="5" name="Text Box 3"/>
          <p:cNvSpPr txBox="1">
            <a:spLocks noChangeArrowheads="1"/>
          </p:cNvSpPr>
          <p:nvPr/>
        </p:nvSpPr>
        <p:spPr bwMode="auto">
          <a:xfrm>
            <a:off x="357158" y="334012"/>
            <a:ext cx="4676778" cy="521970"/>
          </a:xfrm>
          <a:prstGeom prst="rect">
            <a:avLst/>
          </a:prstGeom>
        </p:spPr>
        <p:style>
          <a:lnRef idx="1">
            <a:schemeClr val="accent6"/>
          </a:lnRef>
          <a:fillRef idx="3">
            <a:schemeClr val="accent6"/>
          </a:fillRef>
          <a:effectRef idx="2">
            <a:schemeClr val="accent6"/>
          </a:effectRef>
          <a:fontRef idx="minor">
            <a:schemeClr val="lt1"/>
          </a:fontRef>
        </p:style>
        <p:txBody>
          <a:bodyPr wrap="square">
            <a:spAutoFit/>
          </a:bodyPr>
          <a:lstStyle/>
          <a:p>
            <a:pPr algn="l">
              <a:spcBef>
                <a:spcPct val="50000"/>
              </a:spcBef>
            </a:pPr>
            <a:r>
              <a:rPr kumimoji="1" lang="en-US" altLang="zh-CN" sz="2800">
                <a:solidFill>
                  <a:schemeClr val="bg1"/>
                </a:solidFill>
                <a:latin typeface="Times New Roman" panose="02020603050405020304" pitchFamily="18" charset="0"/>
                <a:ea typeface="黑体" panose="02010609060101010101" pitchFamily="49" charset="-122"/>
                <a:cs typeface="Times New Roman" panose="02020603050405020304" pitchFamily="18" charset="0"/>
              </a:rPr>
              <a:t> 3</a:t>
            </a:r>
            <a:r>
              <a:rPr kumimoji="1" lang="zh-CN" altLang="en-US" sz="280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、单链表的算法设计方法</a:t>
            </a:r>
            <a:r>
              <a:rPr kumimoji="1" lang="zh-CN" altLang="en-US" sz="2800">
                <a:solidFill>
                  <a:srgbClr val="FF3300"/>
                </a:solidFill>
                <a:latin typeface="Times New Roman" panose="02020603050405020304" pitchFamily="18" charset="0"/>
                <a:ea typeface="黑体" panose="02010609060101010101" pitchFamily="49" charset="-122"/>
                <a:cs typeface="Times New Roman" panose="02020603050405020304" pitchFamily="18" charset="0"/>
              </a:rPr>
              <a:t>      </a:t>
            </a:r>
            <a:endParaRPr kumimoji="1" lang="zh-CN" altLang="en-US" sz="2800" dirty="0">
              <a:solidFill>
                <a:srgbClr val="FF33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7" name="TextBox 6"/>
          <p:cNvSpPr txBox="1"/>
          <p:nvPr/>
        </p:nvSpPr>
        <p:spPr>
          <a:xfrm>
            <a:off x="571472" y="1142984"/>
            <a:ext cx="8215370" cy="769441"/>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l"/>
            <a:r>
              <a:rPr kumimoji="1" lang="zh-CN" altLang="en-US" sz="2200">
                <a:latin typeface="楷体" panose="02010609060101010101" pitchFamily="49" charset="-122"/>
                <a:ea typeface="楷体" panose="02010609060101010101" pitchFamily="49" charset="-122"/>
                <a:cs typeface="Times New Roman" panose="02020603050405020304" pitchFamily="18" charset="0"/>
              </a:rPr>
              <a:t>    单链表的算法设计是线性表链式存储结构算法设计的基础，是需要重点掌握的内容。这里总结一般的算法设计方法。</a:t>
            </a:r>
            <a:endParaRPr lang="zh-CN" altLang="en-US" sz="2200">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7"/>
                                        </p:tgtEl>
                                        <p:attrNameLst>
                                          <p:attrName>style.visibility</p:attrName>
                                        </p:attrNameLst>
                                      </p:cBhvr>
                                      <p:to>
                                        <p:strVal val="visible"/>
                                      </p:to>
                                    </p:set>
                                    <p:anim calcmode="discrete" valueType="clr">
                                      <p:cBhvr override="childStyle">
                                        <p:cTn id="7" dur="80"/>
                                        <p:tgtEl>
                                          <p:spTgt spid="7"/>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7"/>
                                        </p:tgtEl>
                                        <p:attrNameLst>
                                          <p:attrName>fillcolor</p:attrName>
                                        </p:attrNameLst>
                                      </p:cBhvr>
                                      <p:tavLst>
                                        <p:tav tm="0">
                                          <p:val>
                                            <p:clrVal>
                                              <a:schemeClr val="accent2"/>
                                            </p:clrVal>
                                          </p:val>
                                        </p:tav>
                                        <p:tav tm="50000">
                                          <p:val>
                                            <p:clrVal>
                                              <a:schemeClr val="hlink"/>
                                            </p:clrVal>
                                          </p:val>
                                        </p:tav>
                                      </p:tavLst>
                                    </p:anim>
                                    <p:set>
                                      <p:cBhvr>
                                        <p:cTn id="9" dur="80"/>
                                        <p:tgtEl>
                                          <p:spTgt spid="7"/>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ext Box 2"/>
          <p:cNvSpPr txBox="1">
            <a:spLocks noChangeArrowheads="1"/>
          </p:cNvSpPr>
          <p:nvPr/>
        </p:nvSpPr>
        <p:spPr bwMode="auto">
          <a:xfrm>
            <a:off x="468313" y="476250"/>
            <a:ext cx="8137525" cy="768350"/>
          </a:xfrm>
          <a:prstGeom prst="rect">
            <a:avLst/>
          </a:prstGeom>
          <a:noFill/>
          <a:ln w="9525">
            <a:noFill/>
            <a:miter lim="800000"/>
          </a:ln>
          <a:effectLst/>
        </p:spPr>
        <p:txBody>
          <a:bodyPr>
            <a:spAutoFit/>
          </a:bodyPr>
          <a:lstStyle/>
          <a:p>
            <a:pPr algn="just">
              <a:spcBef>
                <a:spcPct val="50000"/>
              </a:spcBef>
            </a:pPr>
            <a:r>
              <a:rPr kumimoji="1" lang="en-US" altLang="zh-CN" sz="2200">
                <a:solidFill>
                  <a:srgbClr val="FF3300"/>
                </a:solidFill>
                <a:latin typeface="Consolas" panose="020B0609020204030204" pitchFamily="49" charset="0"/>
                <a:ea typeface="楷体" panose="02010609060101010101" pitchFamily="49" charset="-122"/>
                <a:cs typeface="Consolas" panose="020B0609020204030204" pitchFamily="49" charset="0"/>
              </a:rPr>
              <a:t>   </a:t>
            </a:r>
            <a:r>
              <a:rPr kumimoji="1" lang="en-US" altLang="zh-CN" sz="2200">
                <a:solidFill>
                  <a:srgbClr val="FF3300"/>
                </a:solidFill>
                <a:latin typeface="Consolas" panose="020B0609020204030204" pitchFamily="49" charset="0"/>
                <a:ea typeface="黑体" panose="02010609060101010101" pitchFamily="49" charset="-122"/>
                <a:cs typeface="Consolas" panose="020B0609020204030204" pitchFamily="49" charset="0"/>
              </a:rPr>
              <a:t>【</a:t>
            </a:r>
            <a:r>
              <a:rPr kumimoji="1" lang="zh-CN" altLang="en-US" sz="2200">
                <a:solidFill>
                  <a:srgbClr val="FF3300"/>
                </a:solidFill>
                <a:latin typeface="Consolas" panose="020B0609020204030204" pitchFamily="49" charset="0"/>
                <a:ea typeface="楷体" panose="02010609060101010101" pitchFamily="49" charset="-122"/>
                <a:cs typeface="Consolas" panose="020B0609020204030204" pitchFamily="49" charset="0"/>
              </a:rPr>
              <a:t>例</a:t>
            </a:r>
            <a:r>
              <a:rPr kumimoji="1" lang="en-US" sz="2200">
                <a:solidFill>
                  <a:srgbClr val="FF3300"/>
                </a:solidFill>
                <a:latin typeface="Consolas" panose="020B0609020204030204" pitchFamily="49" charset="0"/>
                <a:ea typeface="楷体" panose="02010609060101010101" pitchFamily="49" charset="-122"/>
                <a:cs typeface="Consolas" panose="020B0609020204030204" pitchFamily="49" charset="0"/>
              </a:rPr>
              <a:t>1</a:t>
            </a:r>
            <a:r>
              <a:rPr kumimoji="1" lang="en-US" altLang="zh-CN" sz="2200">
                <a:solidFill>
                  <a:srgbClr val="FF3300"/>
                </a:solidFill>
                <a:latin typeface="Consolas" panose="020B0609020204030204" pitchFamily="49" charset="0"/>
                <a:ea typeface="黑体" panose="02010609060101010101" pitchFamily="49" charset="-122"/>
                <a:cs typeface="Consolas" panose="020B0609020204030204" pitchFamily="49" charset="0"/>
              </a:rPr>
              <a:t>】</a:t>
            </a:r>
            <a:r>
              <a:rPr kumimoji="1" lang="zh-CN" altLang="en-US" sz="2200" dirty="0">
                <a:latin typeface="Consolas" panose="020B0609020204030204" pitchFamily="49" charset="0"/>
                <a:ea typeface="楷体" panose="02010609060101010101" pitchFamily="49" charset="-122"/>
                <a:cs typeface="Consolas" panose="020B0609020204030204" pitchFamily="49" charset="0"/>
              </a:rPr>
              <a:t>设计一</a:t>
            </a:r>
            <a:r>
              <a:rPr kumimoji="1" lang="zh-CN" altLang="en-US" sz="2200">
                <a:latin typeface="Consolas" panose="020B0609020204030204" pitchFamily="49" charset="0"/>
                <a:ea typeface="楷体" panose="02010609060101010101" pitchFamily="49" charset="-122"/>
                <a:cs typeface="Consolas" panose="020B0609020204030204" pitchFamily="49" charset="0"/>
              </a:rPr>
              <a:t>个算法，删除</a:t>
            </a:r>
            <a:r>
              <a:rPr kumimoji="1" lang="zh-CN" altLang="en-US" sz="2200" dirty="0">
                <a:latin typeface="Consolas" panose="020B0609020204030204" pitchFamily="49" charset="0"/>
                <a:ea typeface="楷体" panose="02010609060101010101" pitchFamily="49" charset="-122"/>
                <a:cs typeface="Consolas" panose="020B0609020204030204" pitchFamily="49" charset="0"/>
              </a:rPr>
              <a:t>一个单链表</a:t>
            </a:r>
            <a:r>
              <a:rPr kumimoji="1" lang="en-US" altLang="zh-CN" sz="2200" dirty="0">
                <a:latin typeface="Consolas" panose="020B0609020204030204" pitchFamily="49" charset="0"/>
                <a:ea typeface="楷体" panose="02010609060101010101" pitchFamily="49" charset="-122"/>
                <a:cs typeface="Consolas" panose="020B0609020204030204" pitchFamily="49" charset="0"/>
              </a:rPr>
              <a:t>L</a:t>
            </a:r>
            <a:r>
              <a:rPr kumimoji="1" lang="zh-CN" altLang="en-US" sz="2200" dirty="0">
                <a:latin typeface="Consolas" panose="020B0609020204030204" pitchFamily="49" charset="0"/>
                <a:ea typeface="楷体" panose="02010609060101010101" pitchFamily="49" charset="-122"/>
                <a:cs typeface="Consolas" panose="020B0609020204030204" pitchFamily="49" charset="0"/>
              </a:rPr>
              <a:t>中元素值</a:t>
            </a:r>
            <a:r>
              <a:rPr kumimoji="1" lang="zh-CN" altLang="en-US" sz="2200">
                <a:latin typeface="Consolas" panose="020B0609020204030204" pitchFamily="49" charset="0"/>
                <a:ea typeface="楷体" panose="02010609060101010101" pitchFamily="49" charset="-122"/>
                <a:cs typeface="Consolas" panose="020B0609020204030204" pitchFamily="49" charset="0"/>
              </a:rPr>
              <a:t>最大的结点（</a:t>
            </a:r>
            <a:r>
              <a:rPr kumimoji="1" lang="zh-CN" altLang="en-US" sz="2200" dirty="0">
                <a:latin typeface="Consolas" panose="020B0609020204030204" pitchFamily="49" charset="0"/>
                <a:ea typeface="楷体" panose="02010609060101010101" pitchFamily="49" charset="-122"/>
                <a:cs typeface="Consolas" panose="020B0609020204030204" pitchFamily="49" charset="0"/>
              </a:rPr>
              <a:t>假设</a:t>
            </a:r>
            <a:r>
              <a:rPr kumimoji="1" lang="zh-CN" altLang="en-US" sz="2200">
                <a:latin typeface="Consolas" panose="020B0609020204030204" pitchFamily="49" charset="0"/>
                <a:ea typeface="楷体" panose="02010609060101010101" pitchFamily="49" charset="-122"/>
                <a:cs typeface="Consolas" panose="020B0609020204030204" pitchFamily="49" charset="0"/>
              </a:rPr>
              <a:t>最大值结点是</a:t>
            </a:r>
            <a:r>
              <a:rPr kumimoji="1" lang="zh-CN" altLang="en-US" sz="2200" dirty="0">
                <a:latin typeface="Consolas" panose="020B0609020204030204" pitchFamily="49" charset="0"/>
                <a:ea typeface="楷体" panose="02010609060101010101" pitchFamily="49" charset="-122"/>
                <a:cs typeface="Consolas" panose="020B0609020204030204" pitchFamily="49" charset="0"/>
              </a:rPr>
              <a:t>唯一的）。</a:t>
            </a:r>
            <a:endParaRPr kumimoji="1" lang="zh-CN" altLang="en-US" sz="2200" dirty="0">
              <a:latin typeface="Consolas" panose="020B0609020204030204" pitchFamily="49" charset="0"/>
              <a:ea typeface="楷体" panose="02010609060101010101" pitchFamily="49" charset="-122"/>
              <a:cs typeface="Consolas" panose="020B0609020204030204" pitchFamily="49" charset="0"/>
            </a:endParaRPr>
          </a:p>
        </p:txBody>
      </p:sp>
      <p:sp>
        <p:nvSpPr>
          <p:cNvPr id="80965" name="Text Box 69"/>
          <p:cNvSpPr txBox="1">
            <a:spLocks noChangeArrowheads="1"/>
          </p:cNvSpPr>
          <p:nvPr/>
        </p:nvSpPr>
        <p:spPr bwMode="auto">
          <a:xfrm>
            <a:off x="179388" y="2498725"/>
            <a:ext cx="433387" cy="457200"/>
          </a:xfrm>
          <a:prstGeom prst="rect">
            <a:avLst/>
          </a:prstGeom>
          <a:noFill/>
          <a:ln w="9525">
            <a:noFill/>
            <a:miter lim="800000"/>
          </a:ln>
          <a:effectLst/>
        </p:spPr>
        <p:txBody>
          <a:bodyPr>
            <a:spAutoFit/>
          </a:bodyPr>
          <a:lstStyle/>
          <a:p>
            <a:pPr algn="l">
              <a:spcBef>
                <a:spcPct val="50000"/>
              </a:spcBef>
            </a:pPr>
            <a:r>
              <a:rPr lang="en-US" altLang="zh-CN" dirty="0">
                <a:latin typeface="Consolas" panose="020B0609020204030204" pitchFamily="49" charset="0"/>
                <a:cs typeface="Consolas" panose="020B0609020204030204" pitchFamily="49" charset="0"/>
              </a:rPr>
              <a:t>L</a:t>
            </a:r>
            <a:endParaRPr lang="en-US" altLang="zh-CN" dirty="0">
              <a:latin typeface="Consolas" panose="020B0609020204030204" pitchFamily="49" charset="0"/>
              <a:cs typeface="Consolas" panose="020B0609020204030204" pitchFamily="49" charset="0"/>
            </a:endParaRPr>
          </a:p>
        </p:txBody>
      </p:sp>
      <p:sp>
        <p:nvSpPr>
          <p:cNvPr id="80920" name="Line 24"/>
          <p:cNvSpPr>
            <a:spLocks noChangeShapeType="1"/>
          </p:cNvSpPr>
          <p:nvPr/>
        </p:nvSpPr>
        <p:spPr bwMode="auto">
          <a:xfrm>
            <a:off x="842963" y="2786063"/>
            <a:ext cx="838200" cy="0"/>
          </a:xfrm>
          <a:prstGeom prst="line">
            <a:avLst/>
          </a:prstGeom>
          <a:noFill/>
          <a:ln w="28575" cap="sq">
            <a:solidFill>
              <a:schemeClr val="tx1"/>
            </a:solidFill>
            <a:round/>
          </a:ln>
          <a:effectLst/>
        </p:spPr>
        <p:txBody>
          <a:bodyPr/>
          <a:lstStyle/>
          <a:p>
            <a:endParaRPr lang="zh-CN" altLang="en-US">
              <a:latin typeface="Consolas" panose="020B0609020204030204" pitchFamily="49" charset="0"/>
              <a:cs typeface="Consolas" panose="020B0609020204030204" pitchFamily="49" charset="0"/>
            </a:endParaRPr>
          </a:p>
        </p:txBody>
      </p:sp>
      <p:sp>
        <p:nvSpPr>
          <p:cNvPr id="80922" name="Line 26"/>
          <p:cNvSpPr>
            <a:spLocks noChangeShapeType="1"/>
          </p:cNvSpPr>
          <p:nvPr/>
        </p:nvSpPr>
        <p:spPr bwMode="auto">
          <a:xfrm>
            <a:off x="842963" y="2786063"/>
            <a:ext cx="0" cy="533400"/>
          </a:xfrm>
          <a:prstGeom prst="line">
            <a:avLst/>
          </a:prstGeom>
          <a:noFill/>
          <a:ln w="28575" cap="sq">
            <a:solidFill>
              <a:schemeClr val="tx1"/>
            </a:solidFill>
            <a:round/>
          </a:ln>
          <a:effectLst/>
        </p:spPr>
        <p:txBody>
          <a:bodyPr/>
          <a:lstStyle/>
          <a:p>
            <a:endParaRPr lang="zh-CN" altLang="en-US">
              <a:latin typeface="Consolas" panose="020B0609020204030204" pitchFamily="49" charset="0"/>
              <a:cs typeface="Consolas" panose="020B0609020204030204" pitchFamily="49" charset="0"/>
            </a:endParaRPr>
          </a:p>
        </p:txBody>
      </p:sp>
      <p:sp>
        <p:nvSpPr>
          <p:cNvPr id="80923" name="Line 27"/>
          <p:cNvSpPr>
            <a:spLocks noChangeShapeType="1"/>
          </p:cNvSpPr>
          <p:nvPr/>
        </p:nvSpPr>
        <p:spPr bwMode="auto">
          <a:xfrm>
            <a:off x="1252538" y="2786063"/>
            <a:ext cx="0" cy="533400"/>
          </a:xfrm>
          <a:prstGeom prst="line">
            <a:avLst/>
          </a:prstGeom>
          <a:noFill/>
          <a:ln w="12700">
            <a:solidFill>
              <a:schemeClr val="tx1"/>
            </a:solidFill>
            <a:round/>
          </a:ln>
          <a:effectLst/>
        </p:spPr>
        <p:txBody>
          <a:bodyPr/>
          <a:lstStyle/>
          <a:p>
            <a:endParaRPr lang="zh-CN" altLang="en-US">
              <a:latin typeface="Consolas" panose="020B0609020204030204" pitchFamily="49" charset="0"/>
              <a:cs typeface="Consolas" panose="020B0609020204030204" pitchFamily="49" charset="0"/>
            </a:endParaRPr>
          </a:p>
        </p:txBody>
      </p:sp>
      <p:sp>
        <p:nvSpPr>
          <p:cNvPr id="80924" name="Line 28"/>
          <p:cNvSpPr>
            <a:spLocks noChangeShapeType="1"/>
          </p:cNvSpPr>
          <p:nvPr/>
        </p:nvSpPr>
        <p:spPr bwMode="auto">
          <a:xfrm>
            <a:off x="1681163" y="2786063"/>
            <a:ext cx="0" cy="533400"/>
          </a:xfrm>
          <a:prstGeom prst="line">
            <a:avLst/>
          </a:prstGeom>
          <a:noFill/>
          <a:ln w="28575" cap="sq">
            <a:solidFill>
              <a:schemeClr val="tx1"/>
            </a:solidFill>
            <a:round/>
          </a:ln>
          <a:effectLst/>
        </p:spPr>
        <p:txBody>
          <a:bodyPr/>
          <a:lstStyle/>
          <a:p>
            <a:endParaRPr lang="zh-CN" altLang="en-US">
              <a:latin typeface="Consolas" panose="020B0609020204030204" pitchFamily="49" charset="0"/>
              <a:cs typeface="Consolas" panose="020B0609020204030204" pitchFamily="49" charset="0"/>
            </a:endParaRPr>
          </a:p>
        </p:txBody>
      </p:sp>
      <p:sp>
        <p:nvSpPr>
          <p:cNvPr id="80925" name="Rectangle 29"/>
          <p:cNvSpPr>
            <a:spLocks noChangeArrowheads="1"/>
          </p:cNvSpPr>
          <p:nvPr/>
        </p:nvSpPr>
        <p:spPr bwMode="auto">
          <a:xfrm>
            <a:off x="1252538" y="2786063"/>
            <a:ext cx="428625" cy="533400"/>
          </a:xfrm>
          <a:prstGeom prst="rect">
            <a:avLst/>
          </a:prstGeom>
        </p:spPr>
        <p:style>
          <a:lnRef idx="1">
            <a:schemeClr val="accent1"/>
          </a:lnRef>
          <a:fillRef idx="2">
            <a:schemeClr val="accent1"/>
          </a:fillRef>
          <a:effectRef idx="1">
            <a:schemeClr val="accent1"/>
          </a:effectRef>
          <a:fontRef idx="minor">
            <a:schemeClr val="dk1"/>
          </a:fontRef>
        </p:style>
        <p:txBody>
          <a:bodyPr/>
          <a:lstStyle/>
          <a:p>
            <a:pPr algn="l">
              <a:spcBef>
                <a:spcPct val="20000"/>
              </a:spcBef>
            </a:pPr>
            <a:endParaRPr lang="zh-CN" altLang="zh-CN" sz="2800" b="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80926" name="Rectangle 30"/>
          <p:cNvSpPr>
            <a:spLocks noChangeArrowheads="1"/>
          </p:cNvSpPr>
          <p:nvPr/>
        </p:nvSpPr>
        <p:spPr bwMode="auto">
          <a:xfrm>
            <a:off x="842963" y="2786063"/>
            <a:ext cx="409575" cy="533400"/>
          </a:xfrm>
          <a:prstGeom prst="rect">
            <a:avLst/>
          </a:prstGeom>
        </p:spPr>
        <p:style>
          <a:lnRef idx="1">
            <a:schemeClr val="accent1"/>
          </a:lnRef>
          <a:fillRef idx="2">
            <a:schemeClr val="accent1"/>
          </a:fillRef>
          <a:effectRef idx="1">
            <a:schemeClr val="accent1"/>
          </a:effectRef>
          <a:fontRef idx="minor">
            <a:schemeClr val="dk1"/>
          </a:fontRef>
        </p:style>
        <p:txBody>
          <a:bodyPr/>
          <a:lstStyle/>
          <a:p>
            <a:pPr algn="l">
              <a:spcBef>
                <a:spcPct val="20000"/>
              </a:spcBef>
            </a:pPr>
            <a:endParaRPr lang="zh-CN" altLang="zh-CN" sz="2800" b="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80927" name="Line 31"/>
          <p:cNvSpPr>
            <a:spLocks noChangeShapeType="1"/>
          </p:cNvSpPr>
          <p:nvPr/>
        </p:nvSpPr>
        <p:spPr bwMode="auto">
          <a:xfrm>
            <a:off x="479425" y="3003550"/>
            <a:ext cx="360000" cy="0"/>
          </a:xfrm>
          <a:prstGeom prst="line">
            <a:avLst/>
          </a:prstGeom>
          <a:noFill/>
          <a:ln w="28575">
            <a:solidFill>
              <a:srgbClr val="7030A0"/>
            </a:solidFill>
            <a:round/>
            <a:tailEnd type="stealth" w="med" len="lg"/>
          </a:ln>
          <a:effectLst/>
        </p:spPr>
        <p:txBody>
          <a:bodyPr/>
          <a:lstStyle/>
          <a:p>
            <a:endParaRPr lang="zh-CN" altLang="en-US">
              <a:latin typeface="Consolas" panose="020B0609020204030204" pitchFamily="49" charset="0"/>
              <a:cs typeface="Consolas" panose="020B0609020204030204" pitchFamily="49" charset="0"/>
            </a:endParaRPr>
          </a:p>
        </p:txBody>
      </p:sp>
      <p:sp>
        <p:nvSpPr>
          <p:cNvPr id="80928" name="Line 32"/>
          <p:cNvSpPr>
            <a:spLocks noChangeShapeType="1"/>
          </p:cNvSpPr>
          <p:nvPr/>
        </p:nvSpPr>
        <p:spPr bwMode="auto">
          <a:xfrm>
            <a:off x="1557338" y="3019425"/>
            <a:ext cx="557212" cy="0"/>
          </a:xfrm>
          <a:prstGeom prst="line">
            <a:avLst/>
          </a:prstGeom>
          <a:noFill/>
          <a:ln w="28575">
            <a:solidFill>
              <a:schemeClr val="tx1"/>
            </a:solidFill>
            <a:round/>
            <a:tailEnd type="stealth" w="sm" len="lg"/>
          </a:ln>
          <a:effectLst/>
        </p:spPr>
        <p:txBody>
          <a:bodyPr/>
          <a:lstStyle/>
          <a:p>
            <a:endParaRPr lang="zh-CN" altLang="en-US">
              <a:latin typeface="Consolas" panose="020B0609020204030204" pitchFamily="49" charset="0"/>
              <a:cs typeface="Consolas" panose="020B0609020204030204" pitchFamily="49" charset="0"/>
            </a:endParaRPr>
          </a:p>
        </p:txBody>
      </p:sp>
      <p:sp>
        <p:nvSpPr>
          <p:cNvPr id="80929" name="Line 33"/>
          <p:cNvSpPr>
            <a:spLocks noChangeShapeType="1"/>
          </p:cNvSpPr>
          <p:nvPr/>
        </p:nvSpPr>
        <p:spPr bwMode="auto">
          <a:xfrm>
            <a:off x="6175375" y="3014663"/>
            <a:ext cx="557213" cy="0"/>
          </a:xfrm>
          <a:prstGeom prst="line">
            <a:avLst/>
          </a:prstGeom>
          <a:noFill/>
          <a:ln w="28575">
            <a:solidFill>
              <a:schemeClr val="tx1"/>
            </a:solidFill>
            <a:round/>
            <a:tailEnd type="stealth" w="sm" len="lg"/>
          </a:ln>
          <a:effectLst/>
        </p:spPr>
        <p:txBody>
          <a:bodyPr/>
          <a:lstStyle/>
          <a:p>
            <a:endParaRPr lang="zh-CN" altLang="en-US">
              <a:latin typeface="Consolas" panose="020B0609020204030204" pitchFamily="49" charset="0"/>
              <a:cs typeface="Consolas" panose="020B0609020204030204" pitchFamily="49" charset="0"/>
            </a:endParaRPr>
          </a:p>
        </p:txBody>
      </p:sp>
      <p:grpSp>
        <p:nvGrpSpPr>
          <p:cNvPr id="2" name="Group 34"/>
          <p:cNvGrpSpPr/>
          <p:nvPr/>
        </p:nvGrpSpPr>
        <p:grpSpPr bwMode="auto">
          <a:xfrm>
            <a:off x="7766050" y="2790825"/>
            <a:ext cx="838200" cy="517525"/>
            <a:chOff x="4752" y="2691"/>
            <a:chExt cx="528" cy="326"/>
          </a:xfrm>
        </p:grpSpPr>
        <p:sp>
          <p:nvSpPr>
            <p:cNvPr id="80931" name="Rectangle 35"/>
            <p:cNvSpPr>
              <a:spLocks noChangeArrowheads="1"/>
            </p:cNvSpPr>
            <p:nvPr/>
          </p:nvSpPr>
          <p:spPr bwMode="auto">
            <a:xfrm>
              <a:off x="4992" y="2691"/>
              <a:ext cx="288" cy="326"/>
            </a:xfrm>
            <a:prstGeom prst="rect">
              <a:avLst/>
            </a:prstGeom>
          </p:spPr>
          <p:style>
            <a:lnRef idx="1">
              <a:schemeClr val="accent3"/>
            </a:lnRef>
            <a:fillRef idx="2">
              <a:schemeClr val="accent3"/>
            </a:fillRef>
            <a:effectRef idx="1">
              <a:schemeClr val="accent3"/>
            </a:effectRef>
            <a:fontRef idx="minor">
              <a:schemeClr val="dk1"/>
            </a:fontRef>
          </p:style>
          <p:txBody>
            <a:bodyPr/>
            <a:lstStyle/>
            <a:p>
              <a:pPr algn="l">
                <a:spcBef>
                  <a:spcPct val="20000"/>
                </a:spcBef>
              </a:pPr>
              <a:endParaRPr lang="zh-CN" altLang="zh-CN">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80932" name="Rectangle 36"/>
            <p:cNvSpPr>
              <a:spLocks noChangeArrowheads="1"/>
            </p:cNvSpPr>
            <p:nvPr/>
          </p:nvSpPr>
          <p:spPr bwMode="auto">
            <a:xfrm>
              <a:off x="4752" y="2691"/>
              <a:ext cx="240" cy="326"/>
            </a:xfrm>
            <a:prstGeom prst="rect">
              <a:avLst/>
            </a:prstGeom>
          </p:spPr>
          <p:style>
            <a:lnRef idx="1">
              <a:schemeClr val="accent3"/>
            </a:lnRef>
            <a:fillRef idx="2">
              <a:schemeClr val="accent3"/>
            </a:fillRef>
            <a:effectRef idx="1">
              <a:schemeClr val="accent3"/>
            </a:effectRef>
            <a:fontRef idx="minor">
              <a:schemeClr val="dk1"/>
            </a:fontRef>
          </p:style>
          <p:txBody>
            <a:bodyPr/>
            <a:lstStyle/>
            <a:p>
              <a:pPr algn="l">
                <a:spcBef>
                  <a:spcPct val="20000"/>
                </a:spcBef>
              </a:pPr>
              <a:endParaRPr lang="zh-CN" altLang="zh-CN">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80933" name="Line 37"/>
            <p:cNvSpPr>
              <a:spLocks noChangeShapeType="1"/>
            </p:cNvSpPr>
            <p:nvPr/>
          </p:nvSpPr>
          <p:spPr bwMode="auto">
            <a:xfrm>
              <a:off x="4752" y="2691"/>
              <a:ext cx="528" cy="0"/>
            </a:xfrm>
            <a:prstGeom prst="line">
              <a:avLst/>
            </a:prstGeom>
          </p:spPr>
          <p:style>
            <a:lnRef idx="1">
              <a:schemeClr val="accent3"/>
            </a:lnRef>
            <a:fillRef idx="2">
              <a:schemeClr val="accent3"/>
            </a:fillRef>
            <a:effectRef idx="1">
              <a:schemeClr val="accent3"/>
            </a:effectRef>
            <a:fontRef idx="minor">
              <a:schemeClr val="dk1"/>
            </a:fontRef>
          </p:style>
          <p:txBody>
            <a:bodyPr/>
            <a:lstStyle/>
            <a:p>
              <a:endParaRPr lang="zh-CN" altLang="en-US">
                <a:latin typeface="Consolas" panose="020B0609020204030204" pitchFamily="49" charset="0"/>
                <a:cs typeface="Consolas" panose="020B0609020204030204" pitchFamily="49" charset="0"/>
              </a:endParaRPr>
            </a:p>
          </p:txBody>
        </p:sp>
        <p:sp>
          <p:nvSpPr>
            <p:cNvPr id="80934" name="Line 38"/>
            <p:cNvSpPr>
              <a:spLocks noChangeShapeType="1"/>
            </p:cNvSpPr>
            <p:nvPr/>
          </p:nvSpPr>
          <p:spPr bwMode="auto">
            <a:xfrm>
              <a:off x="4752" y="3017"/>
              <a:ext cx="528" cy="0"/>
            </a:xfrm>
            <a:prstGeom prst="line">
              <a:avLst/>
            </a:prstGeom>
          </p:spPr>
          <p:style>
            <a:lnRef idx="1">
              <a:schemeClr val="accent3"/>
            </a:lnRef>
            <a:fillRef idx="2">
              <a:schemeClr val="accent3"/>
            </a:fillRef>
            <a:effectRef idx="1">
              <a:schemeClr val="accent3"/>
            </a:effectRef>
            <a:fontRef idx="minor">
              <a:schemeClr val="dk1"/>
            </a:fontRef>
          </p:style>
          <p:txBody>
            <a:bodyPr/>
            <a:lstStyle/>
            <a:p>
              <a:endParaRPr lang="zh-CN" altLang="en-US">
                <a:latin typeface="Consolas" panose="020B0609020204030204" pitchFamily="49" charset="0"/>
                <a:cs typeface="Consolas" panose="020B0609020204030204" pitchFamily="49" charset="0"/>
              </a:endParaRPr>
            </a:p>
          </p:txBody>
        </p:sp>
        <p:sp>
          <p:nvSpPr>
            <p:cNvPr id="80935" name="Line 39"/>
            <p:cNvSpPr>
              <a:spLocks noChangeShapeType="1"/>
            </p:cNvSpPr>
            <p:nvPr/>
          </p:nvSpPr>
          <p:spPr bwMode="auto">
            <a:xfrm>
              <a:off x="4752" y="2691"/>
              <a:ext cx="0" cy="326"/>
            </a:xfrm>
            <a:prstGeom prst="line">
              <a:avLst/>
            </a:prstGeom>
          </p:spPr>
          <p:style>
            <a:lnRef idx="1">
              <a:schemeClr val="accent3"/>
            </a:lnRef>
            <a:fillRef idx="2">
              <a:schemeClr val="accent3"/>
            </a:fillRef>
            <a:effectRef idx="1">
              <a:schemeClr val="accent3"/>
            </a:effectRef>
            <a:fontRef idx="minor">
              <a:schemeClr val="dk1"/>
            </a:fontRef>
          </p:style>
          <p:txBody>
            <a:bodyPr/>
            <a:lstStyle/>
            <a:p>
              <a:endParaRPr lang="zh-CN" altLang="en-US">
                <a:latin typeface="Consolas" panose="020B0609020204030204" pitchFamily="49" charset="0"/>
                <a:cs typeface="Consolas" panose="020B0609020204030204" pitchFamily="49" charset="0"/>
              </a:endParaRPr>
            </a:p>
          </p:txBody>
        </p:sp>
        <p:sp>
          <p:nvSpPr>
            <p:cNvPr id="80936" name="Line 40"/>
            <p:cNvSpPr>
              <a:spLocks noChangeShapeType="1"/>
            </p:cNvSpPr>
            <p:nvPr/>
          </p:nvSpPr>
          <p:spPr bwMode="auto">
            <a:xfrm>
              <a:off x="4992" y="2691"/>
              <a:ext cx="0" cy="326"/>
            </a:xfrm>
            <a:prstGeom prst="line">
              <a:avLst/>
            </a:prstGeom>
          </p:spPr>
          <p:style>
            <a:lnRef idx="1">
              <a:schemeClr val="accent3"/>
            </a:lnRef>
            <a:fillRef idx="2">
              <a:schemeClr val="accent3"/>
            </a:fillRef>
            <a:effectRef idx="1">
              <a:schemeClr val="accent3"/>
            </a:effectRef>
            <a:fontRef idx="minor">
              <a:schemeClr val="dk1"/>
            </a:fontRef>
          </p:style>
          <p:txBody>
            <a:bodyPr/>
            <a:lstStyle/>
            <a:p>
              <a:endParaRPr lang="zh-CN" altLang="en-US">
                <a:latin typeface="Consolas" panose="020B0609020204030204" pitchFamily="49" charset="0"/>
                <a:cs typeface="Consolas" panose="020B0609020204030204" pitchFamily="49" charset="0"/>
              </a:endParaRPr>
            </a:p>
          </p:txBody>
        </p:sp>
        <p:sp>
          <p:nvSpPr>
            <p:cNvPr id="80937" name="Line 41"/>
            <p:cNvSpPr>
              <a:spLocks noChangeShapeType="1"/>
            </p:cNvSpPr>
            <p:nvPr/>
          </p:nvSpPr>
          <p:spPr bwMode="auto">
            <a:xfrm>
              <a:off x="5280" y="2691"/>
              <a:ext cx="0" cy="326"/>
            </a:xfrm>
            <a:prstGeom prst="line">
              <a:avLst/>
            </a:prstGeom>
          </p:spPr>
          <p:style>
            <a:lnRef idx="1">
              <a:schemeClr val="accent3"/>
            </a:lnRef>
            <a:fillRef idx="2">
              <a:schemeClr val="accent3"/>
            </a:fillRef>
            <a:effectRef idx="1">
              <a:schemeClr val="accent3"/>
            </a:effectRef>
            <a:fontRef idx="minor">
              <a:schemeClr val="dk1"/>
            </a:fontRef>
          </p:style>
          <p:txBody>
            <a:bodyPr/>
            <a:lstStyle/>
            <a:p>
              <a:endParaRPr lang="zh-CN" altLang="en-US">
                <a:latin typeface="Consolas" panose="020B0609020204030204" pitchFamily="49" charset="0"/>
                <a:cs typeface="Consolas" panose="020B0609020204030204" pitchFamily="49" charset="0"/>
              </a:endParaRPr>
            </a:p>
          </p:txBody>
        </p:sp>
      </p:grpSp>
      <p:grpSp>
        <p:nvGrpSpPr>
          <p:cNvPr id="3" name="Group 42"/>
          <p:cNvGrpSpPr/>
          <p:nvPr/>
        </p:nvGrpSpPr>
        <p:grpSpPr bwMode="auto">
          <a:xfrm>
            <a:off x="2116138" y="2798763"/>
            <a:ext cx="838200" cy="517525"/>
            <a:chOff x="4752" y="2691"/>
            <a:chExt cx="528" cy="326"/>
          </a:xfrm>
        </p:grpSpPr>
        <p:sp>
          <p:nvSpPr>
            <p:cNvPr id="80939" name="Rectangle 43"/>
            <p:cNvSpPr>
              <a:spLocks noChangeArrowheads="1"/>
            </p:cNvSpPr>
            <p:nvPr/>
          </p:nvSpPr>
          <p:spPr bwMode="auto">
            <a:xfrm>
              <a:off x="4992" y="2691"/>
              <a:ext cx="288" cy="326"/>
            </a:xfrm>
            <a:prstGeom prst="rect">
              <a:avLst/>
            </a:prstGeom>
          </p:spPr>
          <p:style>
            <a:lnRef idx="1">
              <a:schemeClr val="accent3"/>
            </a:lnRef>
            <a:fillRef idx="2">
              <a:schemeClr val="accent3"/>
            </a:fillRef>
            <a:effectRef idx="1">
              <a:schemeClr val="accent3"/>
            </a:effectRef>
            <a:fontRef idx="minor">
              <a:schemeClr val="dk1"/>
            </a:fontRef>
          </p:style>
          <p:txBody>
            <a:bodyPr/>
            <a:lstStyle/>
            <a:p>
              <a:pPr algn="l">
                <a:spcBef>
                  <a:spcPct val="20000"/>
                </a:spcBef>
              </a:pPr>
              <a:endParaRPr lang="zh-CN" altLang="zh-CN">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80940" name="Rectangle 44"/>
            <p:cNvSpPr>
              <a:spLocks noChangeArrowheads="1"/>
            </p:cNvSpPr>
            <p:nvPr/>
          </p:nvSpPr>
          <p:spPr bwMode="auto">
            <a:xfrm>
              <a:off x="4752" y="2691"/>
              <a:ext cx="240" cy="326"/>
            </a:xfrm>
            <a:prstGeom prst="rect">
              <a:avLst/>
            </a:prstGeom>
          </p:spPr>
          <p:style>
            <a:lnRef idx="1">
              <a:schemeClr val="accent3"/>
            </a:lnRef>
            <a:fillRef idx="2">
              <a:schemeClr val="accent3"/>
            </a:fillRef>
            <a:effectRef idx="1">
              <a:schemeClr val="accent3"/>
            </a:effectRef>
            <a:fontRef idx="minor">
              <a:schemeClr val="dk1"/>
            </a:fontRef>
          </p:style>
          <p:txBody>
            <a:bodyPr/>
            <a:lstStyle/>
            <a:p>
              <a:pPr algn="l">
                <a:spcBef>
                  <a:spcPct val="20000"/>
                </a:spcBef>
              </a:pPr>
              <a:endParaRPr lang="zh-CN" altLang="zh-CN">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80941" name="Line 45"/>
            <p:cNvSpPr>
              <a:spLocks noChangeShapeType="1"/>
            </p:cNvSpPr>
            <p:nvPr/>
          </p:nvSpPr>
          <p:spPr bwMode="auto">
            <a:xfrm>
              <a:off x="4752" y="2691"/>
              <a:ext cx="528" cy="0"/>
            </a:xfrm>
            <a:prstGeom prst="line">
              <a:avLst/>
            </a:prstGeom>
          </p:spPr>
          <p:style>
            <a:lnRef idx="1">
              <a:schemeClr val="accent3"/>
            </a:lnRef>
            <a:fillRef idx="2">
              <a:schemeClr val="accent3"/>
            </a:fillRef>
            <a:effectRef idx="1">
              <a:schemeClr val="accent3"/>
            </a:effectRef>
            <a:fontRef idx="minor">
              <a:schemeClr val="dk1"/>
            </a:fontRef>
          </p:style>
          <p:txBody>
            <a:bodyPr/>
            <a:lstStyle/>
            <a:p>
              <a:endParaRPr lang="zh-CN" altLang="en-US">
                <a:latin typeface="Consolas" panose="020B0609020204030204" pitchFamily="49" charset="0"/>
                <a:cs typeface="Consolas" panose="020B0609020204030204" pitchFamily="49" charset="0"/>
              </a:endParaRPr>
            </a:p>
          </p:txBody>
        </p:sp>
        <p:sp>
          <p:nvSpPr>
            <p:cNvPr id="80942" name="Line 46"/>
            <p:cNvSpPr>
              <a:spLocks noChangeShapeType="1"/>
            </p:cNvSpPr>
            <p:nvPr/>
          </p:nvSpPr>
          <p:spPr bwMode="auto">
            <a:xfrm>
              <a:off x="4752" y="3017"/>
              <a:ext cx="528" cy="0"/>
            </a:xfrm>
            <a:prstGeom prst="line">
              <a:avLst/>
            </a:prstGeom>
          </p:spPr>
          <p:style>
            <a:lnRef idx="1">
              <a:schemeClr val="accent3"/>
            </a:lnRef>
            <a:fillRef idx="2">
              <a:schemeClr val="accent3"/>
            </a:fillRef>
            <a:effectRef idx="1">
              <a:schemeClr val="accent3"/>
            </a:effectRef>
            <a:fontRef idx="minor">
              <a:schemeClr val="dk1"/>
            </a:fontRef>
          </p:style>
          <p:txBody>
            <a:bodyPr/>
            <a:lstStyle/>
            <a:p>
              <a:endParaRPr lang="zh-CN" altLang="en-US">
                <a:latin typeface="Consolas" panose="020B0609020204030204" pitchFamily="49" charset="0"/>
                <a:cs typeface="Consolas" panose="020B0609020204030204" pitchFamily="49" charset="0"/>
              </a:endParaRPr>
            </a:p>
          </p:txBody>
        </p:sp>
        <p:sp>
          <p:nvSpPr>
            <p:cNvPr id="80943" name="Line 47"/>
            <p:cNvSpPr>
              <a:spLocks noChangeShapeType="1"/>
            </p:cNvSpPr>
            <p:nvPr/>
          </p:nvSpPr>
          <p:spPr bwMode="auto">
            <a:xfrm>
              <a:off x="4752" y="2691"/>
              <a:ext cx="0" cy="326"/>
            </a:xfrm>
            <a:prstGeom prst="line">
              <a:avLst/>
            </a:prstGeom>
          </p:spPr>
          <p:style>
            <a:lnRef idx="1">
              <a:schemeClr val="accent3"/>
            </a:lnRef>
            <a:fillRef idx="2">
              <a:schemeClr val="accent3"/>
            </a:fillRef>
            <a:effectRef idx="1">
              <a:schemeClr val="accent3"/>
            </a:effectRef>
            <a:fontRef idx="minor">
              <a:schemeClr val="dk1"/>
            </a:fontRef>
          </p:style>
          <p:txBody>
            <a:bodyPr/>
            <a:lstStyle/>
            <a:p>
              <a:endParaRPr lang="zh-CN" altLang="en-US">
                <a:latin typeface="Consolas" panose="020B0609020204030204" pitchFamily="49" charset="0"/>
                <a:cs typeface="Consolas" panose="020B0609020204030204" pitchFamily="49" charset="0"/>
              </a:endParaRPr>
            </a:p>
          </p:txBody>
        </p:sp>
        <p:sp>
          <p:nvSpPr>
            <p:cNvPr id="80944" name="Line 48"/>
            <p:cNvSpPr>
              <a:spLocks noChangeShapeType="1"/>
            </p:cNvSpPr>
            <p:nvPr/>
          </p:nvSpPr>
          <p:spPr bwMode="auto">
            <a:xfrm>
              <a:off x="4992" y="2691"/>
              <a:ext cx="0" cy="326"/>
            </a:xfrm>
            <a:prstGeom prst="line">
              <a:avLst/>
            </a:prstGeom>
          </p:spPr>
          <p:style>
            <a:lnRef idx="1">
              <a:schemeClr val="accent3"/>
            </a:lnRef>
            <a:fillRef idx="2">
              <a:schemeClr val="accent3"/>
            </a:fillRef>
            <a:effectRef idx="1">
              <a:schemeClr val="accent3"/>
            </a:effectRef>
            <a:fontRef idx="minor">
              <a:schemeClr val="dk1"/>
            </a:fontRef>
          </p:style>
          <p:txBody>
            <a:bodyPr/>
            <a:lstStyle/>
            <a:p>
              <a:endParaRPr lang="zh-CN" altLang="en-US">
                <a:latin typeface="Consolas" panose="020B0609020204030204" pitchFamily="49" charset="0"/>
                <a:cs typeface="Consolas" panose="020B0609020204030204" pitchFamily="49" charset="0"/>
              </a:endParaRPr>
            </a:p>
          </p:txBody>
        </p:sp>
        <p:sp>
          <p:nvSpPr>
            <p:cNvPr id="80945" name="Line 49"/>
            <p:cNvSpPr>
              <a:spLocks noChangeShapeType="1"/>
            </p:cNvSpPr>
            <p:nvPr/>
          </p:nvSpPr>
          <p:spPr bwMode="auto">
            <a:xfrm>
              <a:off x="5280" y="2691"/>
              <a:ext cx="0" cy="326"/>
            </a:xfrm>
            <a:prstGeom prst="line">
              <a:avLst/>
            </a:prstGeom>
          </p:spPr>
          <p:style>
            <a:lnRef idx="1">
              <a:schemeClr val="accent3"/>
            </a:lnRef>
            <a:fillRef idx="2">
              <a:schemeClr val="accent3"/>
            </a:fillRef>
            <a:effectRef idx="1">
              <a:schemeClr val="accent3"/>
            </a:effectRef>
            <a:fontRef idx="minor">
              <a:schemeClr val="dk1"/>
            </a:fontRef>
          </p:style>
          <p:txBody>
            <a:bodyPr/>
            <a:lstStyle/>
            <a:p>
              <a:endParaRPr lang="zh-CN" altLang="en-US">
                <a:latin typeface="Consolas" panose="020B0609020204030204" pitchFamily="49" charset="0"/>
                <a:cs typeface="Consolas" panose="020B0609020204030204" pitchFamily="49" charset="0"/>
              </a:endParaRPr>
            </a:p>
          </p:txBody>
        </p:sp>
      </p:grpSp>
      <p:sp>
        <p:nvSpPr>
          <p:cNvPr id="80954" name="Line 58"/>
          <p:cNvSpPr>
            <a:spLocks noChangeShapeType="1"/>
          </p:cNvSpPr>
          <p:nvPr/>
        </p:nvSpPr>
        <p:spPr bwMode="auto">
          <a:xfrm>
            <a:off x="2836863" y="3027363"/>
            <a:ext cx="557212" cy="0"/>
          </a:xfrm>
          <a:prstGeom prst="line">
            <a:avLst/>
          </a:prstGeom>
          <a:noFill/>
          <a:ln w="28575">
            <a:solidFill>
              <a:schemeClr val="tx1"/>
            </a:solidFill>
            <a:round/>
            <a:tailEnd type="stealth" w="sm" len="lg"/>
          </a:ln>
          <a:effectLst/>
        </p:spPr>
        <p:txBody>
          <a:bodyPr/>
          <a:lstStyle/>
          <a:p>
            <a:endParaRPr lang="zh-CN" altLang="en-US">
              <a:latin typeface="Consolas" panose="020B0609020204030204" pitchFamily="49" charset="0"/>
              <a:cs typeface="Consolas" panose="020B0609020204030204" pitchFamily="49" charset="0"/>
            </a:endParaRPr>
          </a:p>
        </p:txBody>
      </p:sp>
      <p:grpSp>
        <p:nvGrpSpPr>
          <p:cNvPr id="4" name="Group 60"/>
          <p:cNvGrpSpPr/>
          <p:nvPr/>
        </p:nvGrpSpPr>
        <p:grpSpPr bwMode="auto">
          <a:xfrm>
            <a:off x="5626100" y="2790825"/>
            <a:ext cx="838200" cy="517525"/>
            <a:chOff x="4752" y="2691"/>
            <a:chExt cx="528" cy="326"/>
          </a:xfrm>
        </p:grpSpPr>
        <p:sp>
          <p:nvSpPr>
            <p:cNvPr id="80957" name="Rectangle 61"/>
            <p:cNvSpPr>
              <a:spLocks noChangeArrowheads="1"/>
            </p:cNvSpPr>
            <p:nvPr/>
          </p:nvSpPr>
          <p:spPr bwMode="auto">
            <a:xfrm>
              <a:off x="4992" y="2691"/>
              <a:ext cx="288" cy="326"/>
            </a:xfrm>
            <a:prstGeom prst="rect">
              <a:avLst/>
            </a:prstGeom>
          </p:spPr>
          <p:style>
            <a:lnRef idx="1">
              <a:schemeClr val="accent3"/>
            </a:lnRef>
            <a:fillRef idx="2">
              <a:schemeClr val="accent3"/>
            </a:fillRef>
            <a:effectRef idx="1">
              <a:schemeClr val="accent3"/>
            </a:effectRef>
            <a:fontRef idx="minor">
              <a:schemeClr val="dk1"/>
            </a:fontRef>
          </p:style>
          <p:txBody>
            <a:bodyPr/>
            <a:lstStyle/>
            <a:p>
              <a:pPr algn="l">
                <a:spcBef>
                  <a:spcPct val="20000"/>
                </a:spcBef>
              </a:pPr>
              <a:endParaRPr lang="zh-CN" altLang="zh-CN">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80958" name="Rectangle 62"/>
            <p:cNvSpPr>
              <a:spLocks noChangeArrowheads="1"/>
            </p:cNvSpPr>
            <p:nvPr/>
          </p:nvSpPr>
          <p:spPr bwMode="auto">
            <a:xfrm>
              <a:off x="4752" y="2691"/>
              <a:ext cx="240" cy="326"/>
            </a:xfrm>
            <a:prstGeom prst="rect">
              <a:avLst/>
            </a:prstGeom>
          </p:spPr>
          <p:style>
            <a:lnRef idx="1">
              <a:schemeClr val="accent3"/>
            </a:lnRef>
            <a:fillRef idx="2">
              <a:schemeClr val="accent3"/>
            </a:fillRef>
            <a:effectRef idx="1">
              <a:schemeClr val="accent3"/>
            </a:effectRef>
            <a:fontRef idx="minor">
              <a:schemeClr val="dk1"/>
            </a:fontRef>
          </p:style>
          <p:txBody>
            <a:bodyPr/>
            <a:lstStyle/>
            <a:p>
              <a:pPr algn="l">
                <a:spcBef>
                  <a:spcPct val="20000"/>
                </a:spcBef>
              </a:pPr>
              <a:endParaRPr lang="zh-CN" altLang="zh-CN">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80959" name="Line 63"/>
            <p:cNvSpPr>
              <a:spLocks noChangeShapeType="1"/>
            </p:cNvSpPr>
            <p:nvPr/>
          </p:nvSpPr>
          <p:spPr bwMode="auto">
            <a:xfrm>
              <a:off x="4752" y="2691"/>
              <a:ext cx="528" cy="0"/>
            </a:xfrm>
            <a:prstGeom prst="line">
              <a:avLst/>
            </a:prstGeom>
          </p:spPr>
          <p:style>
            <a:lnRef idx="1">
              <a:schemeClr val="accent3"/>
            </a:lnRef>
            <a:fillRef idx="2">
              <a:schemeClr val="accent3"/>
            </a:fillRef>
            <a:effectRef idx="1">
              <a:schemeClr val="accent3"/>
            </a:effectRef>
            <a:fontRef idx="minor">
              <a:schemeClr val="dk1"/>
            </a:fontRef>
          </p:style>
          <p:txBody>
            <a:bodyPr/>
            <a:lstStyle/>
            <a:p>
              <a:endParaRPr lang="zh-CN" altLang="en-US">
                <a:latin typeface="Consolas" panose="020B0609020204030204" pitchFamily="49" charset="0"/>
                <a:cs typeface="Consolas" panose="020B0609020204030204" pitchFamily="49" charset="0"/>
              </a:endParaRPr>
            </a:p>
          </p:txBody>
        </p:sp>
        <p:sp>
          <p:nvSpPr>
            <p:cNvPr id="80960" name="Line 64"/>
            <p:cNvSpPr>
              <a:spLocks noChangeShapeType="1"/>
            </p:cNvSpPr>
            <p:nvPr/>
          </p:nvSpPr>
          <p:spPr bwMode="auto">
            <a:xfrm>
              <a:off x="4752" y="3017"/>
              <a:ext cx="528" cy="0"/>
            </a:xfrm>
            <a:prstGeom prst="line">
              <a:avLst/>
            </a:prstGeom>
          </p:spPr>
          <p:style>
            <a:lnRef idx="1">
              <a:schemeClr val="accent3"/>
            </a:lnRef>
            <a:fillRef idx="2">
              <a:schemeClr val="accent3"/>
            </a:fillRef>
            <a:effectRef idx="1">
              <a:schemeClr val="accent3"/>
            </a:effectRef>
            <a:fontRef idx="minor">
              <a:schemeClr val="dk1"/>
            </a:fontRef>
          </p:style>
          <p:txBody>
            <a:bodyPr/>
            <a:lstStyle/>
            <a:p>
              <a:endParaRPr lang="zh-CN" altLang="en-US">
                <a:latin typeface="Consolas" panose="020B0609020204030204" pitchFamily="49" charset="0"/>
                <a:cs typeface="Consolas" panose="020B0609020204030204" pitchFamily="49" charset="0"/>
              </a:endParaRPr>
            </a:p>
          </p:txBody>
        </p:sp>
        <p:sp>
          <p:nvSpPr>
            <p:cNvPr id="80961" name="Line 65"/>
            <p:cNvSpPr>
              <a:spLocks noChangeShapeType="1"/>
            </p:cNvSpPr>
            <p:nvPr/>
          </p:nvSpPr>
          <p:spPr bwMode="auto">
            <a:xfrm>
              <a:off x="4752" y="2691"/>
              <a:ext cx="0" cy="326"/>
            </a:xfrm>
            <a:prstGeom prst="line">
              <a:avLst/>
            </a:prstGeom>
          </p:spPr>
          <p:style>
            <a:lnRef idx="1">
              <a:schemeClr val="accent3"/>
            </a:lnRef>
            <a:fillRef idx="2">
              <a:schemeClr val="accent3"/>
            </a:fillRef>
            <a:effectRef idx="1">
              <a:schemeClr val="accent3"/>
            </a:effectRef>
            <a:fontRef idx="minor">
              <a:schemeClr val="dk1"/>
            </a:fontRef>
          </p:style>
          <p:txBody>
            <a:bodyPr/>
            <a:lstStyle/>
            <a:p>
              <a:endParaRPr lang="zh-CN" altLang="en-US">
                <a:latin typeface="Consolas" panose="020B0609020204030204" pitchFamily="49" charset="0"/>
                <a:cs typeface="Consolas" panose="020B0609020204030204" pitchFamily="49" charset="0"/>
              </a:endParaRPr>
            </a:p>
          </p:txBody>
        </p:sp>
        <p:sp>
          <p:nvSpPr>
            <p:cNvPr id="80962" name="Line 66"/>
            <p:cNvSpPr>
              <a:spLocks noChangeShapeType="1"/>
            </p:cNvSpPr>
            <p:nvPr/>
          </p:nvSpPr>
          <p:spPr bwMode="auto">
            <a:xfrm>
              <a:off x="4992" y="2691"/>
              <a:ext cx="0" cy="326"/>
            </a:xfrm>
            <a:prstGeom prst="line">
              <a:avLst/>
            </a:prstGeom>
          </p:spPr>
          <p:style>
            <a:lnRef idx="1">
              <a:schemeClr val="accent3"/>
            </a:lnRef>
            <a:fillRef idx="2">
              <a:schemeClr val="accent3"/>
            </a:fillRef>
            <a:effectRef idx="1">
              <a:schemeClr val="accent3"/>
            </a:effectRef>
            <a:fontRef idx="minor">
              <a:schemeClr val="dk1"/>
            </a:fontRef>
          </p:style>
          <p:txBody>
            <a:bodyPr/>
            <a:lstStyle/>
            <a:p>
              <a:endParaRPr lang="zh-CN" altLang="en-US">
                <a:latin typeface="Consolas" panose="020B0609020204030204" pitchFamily="49" charset="0"/>
                <a:cs typeface="Consolas" panose="020B0609020204030204" pitchFamily="49" charset="0"/>
              </a:endParaRPr>
            </a:p>
          </p:txBody>
        </p:sp>
        <p:sp>
          <p:nvSpPr>
            <p:cNvPr id="80963" name="Line 67"/>
            <p:cNvSpPr>
              <a:spLocks noChangeShapeType="1"/>
            </p:cNvSpPr>
            <p:nvPr/>
          </p:nvSpPr>
          <p:spPr bwMode="auto">
            <a:xfrm>
              <a:off x="5280" y="2691"/>
              <a:ext cx="0" cy="326"/>
            </a:xfrm>
            <a:prstGeom prst="line">
              <a:avLst/>
            </a:prstGeom>
          </p:spPr>
          <p:style>
            <a:lnRef idx="1">
              <a:schemeClr val="accent3"/>
            </a:lnRef>
            <a:fillRef idx="2">
              <a:schemeClr val="accent3"/>
            </a:fillRef>
            <a:effectRef idx="1">
              <a:schemeClr val="accent3"/>
            </a:effectRef>
            <a:fontRef idx="minor">
              <a:schemeClr val="dk1"/>
            </a:fontRef>
          </p:style>
          <p:txBody>
            <a:bodyPr/>
            <a:lstStyle/>
            <a:p>
              <a:endParaRPr lang="zh-CN" altLang="en-US">
                <a:latin typeface="Consolas" panose="020B0609020204030204" pitchFamily="49" charset="0"/>
                <a:cs typeface="Consolas" panose="020B0609020204030204" pitchFamily="49" charset="0"/>
              </a:endParaRPr>
            </a:p>
          </p:txBody>
        </p:sp>
      </p:grpSp>
      <p:sp>
        <p:nvSpPr>
          <p:cNvPr id="80964" name="Text Box 68"/>
          <p:cNvSpPr txBox="1">
            <a:spLocks noChangeArrowheads="1"/>
          </p:cNvSpPr>
          <p:nvPr/>
        </p:nvSpPr>
        <p:spPr bwMode="auto">
          <a:xfrm>
            <a:off x="8126413" y="2876550"/>
            <a:ext cx="360362" cy="366713"/>
          </a:xfrm>
          <a:prstGeom prst="rect">
            <a:avLst/>
          </a:prstGeom>
          <a:noFill/>
          <a:ln w="9525">
            <a:noFill/>
            <a:miter lim="800000"/>
          </a:ln>
          <a:effectLst/>
        </p:spPr>
        <p:txBody>
          <a:bodyPr>
            <a:spAutoFit/>
          </a:bodyPr>
          <a:lstStyle/>
          <a:p>
            <a:pPr algn="l">
              <a:spcBef>
                <a:spcPct val="50000"/>
              </a:spcBef>
            </a:pPr>
            <a:r>
              <a:rPr lang="en-US" altLang="zh-CN" sz="1800" dirty="0">
                <a:solidFill>
                  <a:schemeClr val="tx1"/>
                </a:solidFill>
                <a:latin typeface="Consolas" panose="020B0609020204030204" pitchFamily="49" charset="0"/>
                <a:ea typeface="宋体" panose="02010600030101010101" pitchFamily="2" charset="-122"/>
                <a:cs typeface="Consolas" panose="020B0609020204030204" pitchFamily="49" charset="0"/>
              </a:rPr>
              <a:t>∧</a:t>
            </a:r>
            <a:endParaRPr lang="en-US" altLang="zh-CN" sz="1800" dirty="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80966" name="Line 70"/>
          <p:cNvSpPr>
            <a:spLocks noChangeShapeType="1"/>
          </p:cNvSpPr>
          <p:nvPr/>
        </p:nvSpPr>
        <p:spPr bwMode="auto">
          <a:xfrm>
            <a:off x="7221538" y="3006725"/>
            <a:ext cx="557212" cy="0"/>
          </a:xfrm>
          <a:prstGeom prst="line">
            <a:avLst/>
          </a:prstGeom>
          <a:noFill/>
          <a:ln w="28575">
            <a:solidFill>
              <a:schemeClr val="tx1"/>
            </a:solidFill>
            <a:round/>
            <a:tailEnd type="stealth" w="sm" len="lg"/>
          </a:ln>
          <a:effectLst/>
        </p:spPr>
        <p:txBody>
          <a:bodyPr/>
          <a:lstStyle/>
          <a:p>
            <a:endParaRPr lang="zh-CN" altLang="en-US">
              <a:latin typeface="Consolas" panose="020B0609020204030204" pitchFamily="49" charset="0"/>
              <a:cs typeface="Consolas" panose="020B0609020204030204" pitchFamily="49" charset="0"/>
            </a:endParaRPr>
          </a:p>
        </p:txBody>
      </p:sp>
      <p:sp>
        <p:nvSpPr>
          <p:cNvPr id="80967" name="Line 71"/>
          <p:cNvSpPr>
            <a:spLocks noChangeShapeType="1"/>
          </p:cNvSpPr>
          <p:nvPr/>
        </p:nvSpPr>
        <p:spPr bwMode="auto">
          <a:xfrm>
            <a:off x="5170488" y="3006725"/>
            <a:ext cx="431800" cy="0"/>
          </a:xfrm>
          <a:prstGeom prst="line">
            <a:avLst/>
          </a:prstGeom>
          <a:noFill/>
          <a:ln w="28575">
            <a:solidFill>
              <a:schemeClr val="tx1"/>
            </a:solidFill>
            <a:round/>
            <a:tailEnd type="stealth" w="sm" len="lg"/>
          </a:ln>
          <a:effectLst/>
        </p:spPr>
        <p:txBody>
          <a:bodyPr/>
          <a:lstStyle/>
          <a:p>
            <a:endParaRPr lang="zh-CN" altLang="en-US">
              <a:latin typeface="Consolas" panose="020B0609020204030204" pitchFamily="49" charset="0"/>
              <a:cs typeface="Consolas" panose="020B0609020204030204" pitchFamily="49" charset="0"/>
            </a:endParaRPr>
          </a:p>
        </p:txBody>
      </p:sp>
      <p:sp>
        <p:nvSpPr>
          <p:cNvPr id="80968" name="Text Box 72"/>
          <p:cNvSpPr txBox="1">
            <a:spLocks noChangeArrowheads="1"/>
          </p:cNvSpPr>
          <p:nvPr/>
        </p:nvSpPr>
        <p:spPr bwMode="auto">
          <a:xfrm>
            <a:off x="6769100" y="2679700"/>
            <a:ext cx="720725" cy="457200"/>
          </a:xfrm>
          <a:prstGeom prst="rect">
            <a:avLst/>
          </a:prstGeom>
          <a:noFill/>
          <a:ln w="9525">
            <a:noFill/>
            <a:miter lim="800000"/>
          </a:ln>
          <a:effectLst/>
        </p:spPr>
        <p:txBody>
          <a:bodyPr>
            <a:spAutoFit/>
          </a:bodyPr>
          <a:lstStyle/>
          <a:p>
            <a:pPr algn="l">
              <a:spcBef>
                <a:spcPct val="50000"/>
              </a:spcBef>
            </a:pPr>
            <a:r>
              <a:rPr lang="en-US" altLang="zh-CN">
                <a:latin typeface="Consolas" panose="020B0609020204030204" pitchFamily="49" charset="0"/>
                <a:cs typeface="Consolas" panose="020B0609020204030204" pitchFamily="49" charset="0"/>
              </a:rPr>
              <a:t>…</a:t>
            </a:r>
            <a:endParaRPr lang="en-US" altLang="zh-CN">
              <a:latin typeface="Consolas" panose="020B0609020204030204" pitchFamily="49" charset="0"/>
              <a:cs typeface="Consolas" panose="020B0609020204030204" pitchFamily="49" charset="0"/>
            </a:endParaRPr>
          </a:p>
        </p:txBody>
      </p:sp>
      <p:grpSp>
        <p:nvGrpSpPr>
          <p:cNvPr id="5" name="Group 74"/>
          <p:cNvGrpSpPr/>
          <p:nvPr/>
        </p:nvGrpSpPr>
        <p:grpSpPr bwMode="auto">
          <a:xfrm>
            <a:off x="4481513" y="2794000"/>
            <a:ext cx="838200" cy="517525"/>
            <a:chOff x="4752" y="2691"/>
            <a:chExt cx="528" cy="326"/>
          </a:xfrm>
        </p:grpSpPr>
        <p:sp>
          <p:nvSpPr>
            <p:cNvPr id="80971" name="Rectangle 75"/>
            <p:cNvSpPr>
              <a:spLocks noChangeArrowheads="1"/>
            </p:cNvSpPr>
            <p:nvPr/>
          </p:nvSpPr>
          <p:spPr bwMode="auto">
            <a:xfrm>
              <a:off x="4992" y="2691"/>
              <a:ext cx="288" cy="326"/>
            </a:xfrm>
            <a:prstGeom prst="rect">
              <a:avLst/>
            </a:prstGeom>
          </p:spPr>
          <p:style>
            <a:lnRef idx="1">
              <a:schemeClr val="accent3"/>
            </a:lnRef>
            <a:fillRef idx="2">
              <a:schemeClr val="accent3"/>
            </a:fillRef>
            <a:effectRef idx="1">
              <a:schemeClr val="accent3"/>
            </a:effectRef>
            <a:fontRef idx="minor">
              <a:schemeClr val="dk1"/>
            </a:fontRef>
          </p:style>
          <p:txBody>
            <a:bodyPr/>
            <a:lstStyle/>
            <a:p>
              <a:pPr algn="l">
                <a:spcBef>
                  <a:spcPct val="20000"/>
                </a:spcBef>
              </a:pPr>
              <a:endParaRPr lang="zh-CN" altLang="zh-CN">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80972" name="Rectangle 76"/>
            <p:cNvSpPr>
              <a:spLocks noChangeArrowheads="1"/>
            </p:cNvSpPr>
            <p:nvPr/>
          </p:nvSpPr>
          <p:spPr bwMode="auto">
            <a:xfrm>
              <a:off x="4752" y="2691"/>
              <a:ext cx="240" cy="326"/>
            </a:xfrm>
            <a:prstGeom prst="rect">
              <a:avLst/>
            </a:prstGeom>
          </p:spPr>
          <p:style>
            <a:lnRef idx="1">
              <a:schemeClr val="accent3"/>
            </a:lnRef>
            <a:fillRef idx="2">
              <a:schemeClr val="accent3"/>
            </a:fillRef>
            <a:effectRef idx="1">
              <a:schemeClr val="accent3"/>
            </a:effectRef>
            <a:fontRef idx="minor">
              <a:schemeClr val="dk1"/>
            </a:fontRef>
          </p:style>
          <p:txBody>
            <a:bodyPr/>
            <a:lstStyle/>
            <a:p>
              <a:pPr algn="l">
                <a:spcBef>
                  <a:spcPct val="20000"/>
                </a:spcBef>
              </a:pPr>
              <a:endParaRPr lang="zh-CN" altLang="zh-CN">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80973" name="Line 77"/>
            <p:cNvSpPr>
              <a:spLocks noChangeShapeType="1"/>
            </p:cNvSpPr>
            <p:nvPr/>
          </p:nvSpPr>
          <p:spPr bwMode="auto">
            <a:xfrm>
              <a:off x="4752" y="2691"/>
              <a:ext cx="528" cy="0"/>
            </a:xfrm>
            <a:prstGeom prst="line">
              <a:avLst/>
            </a:prstGeom>
          </p:spPr>
          <p:style>
            <a:lnRef idx="1">
              <a:schemeClr val="accent3"/>
            </a:lnRef>
            <a:fillRef idx="2">
              <a:schemeClr val="accent3"/>
            </a:fillRef>
            <a:effectRef idx="1">
              <a:schemeClr val="accent3"/>
            </a:effectRef>
            <a:fontRef idx="minor">
              <a:schemeClr val="dk1"/>
            </a:fontRef>
          </p:style>
          <p:txBody>
            <a:bodyPr/>
            <a:lstStyle/>
            <a:p>
              <a:endParaRPr lang="zh-CN" altLang="en-US">
                <a:latin typeface="Consolas" panose="020B0609020204030204" pitchFamily="49" charset="0"/>
                <a:cs typeface="Consolas" panose="020B0609020204030204" pitchFamily="49" charset="0"/>
              </a:endParaRPr>
            </a:p>
          </p:txBody>
        </p:sp>
        <p:sp>
          <p:nvSpPr>
            <p:cNvPr id="80974" name="Line 78"/>
            <p:cNvSpPr>
              <a:spLocks noChangeShapeType="1"/>
            </p:cNvSpPr>
            <p:nvPr/>
          </p:nvSpPr>
          <p:spPr bwMode="auto">
            <a:xfrm>
              <a:off x="4752" y="3017"/>
              <a:ext cx="528" cy="0"/>
            </a:xfrm>
            <a:prstGeom prst="line">
              <a:avLst/>
            </a:prstGeom>
          </p:spPr>
          <p:style>
            <a:lnRef idx="1">
              <a:schemeClr val="accent3"/>
            </a:lnRef>
            <a:fillRef idx="2">
              <a:schemeClr val="accent3"/>
            </a:fillRef>
            <a:effectRef idx="1">
              <a:schemeClr val="accent3"/>
            </a:effectRef>
            <a:fontRef idx="minor">
              <a:schemeClr val="dk1"/>
            </a:fontRef>
          </p:style>
          <p:txBody>
            <a:bodyPr/>
            <a:lstStyle/>
            <a:p>
              <a:endParaRPr lang="zh-CN" altLang="en-US">
                <a:latin typeface="Consolas" panose="020B0609020204030204" pitchFamily="49" charset="0"/>
                <a:cs typeface="Consolas" panose="020B0609020204030204" pitchFamily="49" charset="0"/>
              </a:endParaRPr>
            </a:p>
          </p:txBody>
        </p:sp>
        <p:sp>
          <p:nvSpPr>
            <p:cNvPr id="80975" name="Line 79"/>
            <p:cNvSpPr>
              <a:spLocks noChangeShapeType="1"/>
            </p:cNvSpPr>
            <p:nvPr/>
          </p:nvSpPr>
          <p:spPr bwMode="auto">
            <a:xfrm>
              <a:off x="4752" y="2691"/>
              <a:ext cx="0" cy="326"/>
            </a:xfrm>
            <a:prstGeom prst="line">
              <a:avLst/>
            </a:prstGeom>
          </p:spPr>
          <p:style>
            <a:lnRef idx="1">
              <a:schemeClr val="accent3"/>
            </a:lnRef>
            <a:fillRef idx="2">
              <a:schemeClr val="accent3"/>
            </a:fillRef>
            <a:effectRef idx="1">
              <a:schemeClr val="accent3"/>
            </a:effectRef>
            <a:fontRef idx="minor">
              <a:schemeClr val="dk1"/>
            </a:fontRef>
          </p:style>
          <p:txBody>
            <a:bodyPr/>
            <a:lstStyle/>
            <a:p>
              <a:endParaRPr lang="zh-CN" altLang="en-US">
                <a:latin typeface="Consolas" panose="020B0609020204030204" pitchFamily="49" charset="0"/>
                <a:cs typeface="Consolas" panose="020B0609020204030204" pitchFamily="49" charset="0"/>
              </a:endParaRPr>
            </a:p>
          </p:txBody>
        </p:sp>
        <p:sp>
          <p:nvSpPr>
            <p:cNvPr id="80976" name="Line 80"/>
            <p:cNvSpPr>
              <a:spLocks noChangeShapeType="1"/>
            </p:cNvSpPr>
            <p:nvPr/>
          </p:nvSpPr>
          <p:spPr bwMode="auto">
            <a:xfrm>
              <a:off x="4992" y="2691"/>
              <a:ext cx="0" cy="326"/>
            </a:xfrm>
            <a:prstGeom prst="line">
              <a:avLst/>
            </a:prstGeom>
          </p:spPr>
          <p:style>
            <a:lnRef idx="1">
              <a:schemeClr val="accent3"/>
            </a:lnRef>
            <a:fillRef idx="2">
              <a:schemeClr val="accent3"/>
            </a:fillRef>
            <a:effectRef idx="1">
              <a:schemeClr val="accent3"/>
            </a:effectRef>
            <a:fontRef idx="minor">
              <a:schemeClr val="dk1"/>
            </a:fontRef>
          </p:style>
          <p:txBody>
            <a:bodyPr/>
            <a:lstStyle/>
            <a:p>
              <a:endParaRPr lang="zh-CN" altLang="en-US">
                <a:latin typeface="Consolas" panose="020B0609020204030204" pitchFamily="49" charset="0"/>
                <a:cs typeface="Consolas" panose="020B0609020204030204" pitchFamily="49" charset="0"/>
              </a:endParaRPr>
            </a:p>
          </p:txBody>
        </p:sp>
        <p:sp>
          <p:nvSpPr>
            <p:cNvPr id="80977" name="Line 81"/>
            <p:cNvSpPr>
              <a:spLocks noChangeShapeType="1"/>
            </p:cNvSpPr>
            <p:nvPr/>
          </p:nvSpPr>
          <p:spPr bwMode="auto">
            <a:xfrm>
              <a:off x="5280" y="2691"/>
              <a:ext cx="0" cy="326"/>
            </a:xfrm>
            <a:prstGeom prst="line">
              <a:avLst/>
            </a:prstGeom>
          </p:spPr>
          <p:style>
            <a:lnRef idx="1">
              <a:schemeClr val="accent3"/>
            </a:lnRef>
            <a:fillRef idx="2">
              <a:schemeClr val="accent3"/>
            </a:fillRef>
            <a:effectRef idx="1">
              <a:schemeClr val="accent3"/>
            </a:effectRef>
            <a:fontRef idx="minor">
              <a:schemeClr val="dk1"/>
            </a:fontRef>
          </p:style>
          <p:txBody>
            <a:bodyPr/>
            <a:lstStyle/>
            <a:p>
              <a:endParaRPr lang="zh-CN" altLang="en-US">
                <a:latin typeface="Consolas" panose="020B0609020204030204" pitchFamily="49" charset="0"/>
                <a:cs typeface="Consolas" panose="020B0609020204030204" pitchFamily="49" charset="0"/>
              </a:endParaRPr>
            </a:p>
          </p:txBody>
        </p:sp>
      </p:grpSp>
      <p:sp>
        <p:nvSpPr>
          <p:cNvPr id="80978" name="Line 82"/>
          <p:cNvSpPr>
            <a:spLocks noChangeShapeType="1"/>
          </p:cNvSpPr>
          <p:nvPr/>
        </p:nvSpPr>
        <p:spPr bwMode="auto">
          <a:xfrm>
            <a:off x="4044950" y="3009900"/>
            <a:ext cx="431800" cy="0"/>
          </a:xfrm>
          <a:prstGeom prst="line">
            <a:avLst/>
          </a:prstGeom>
          <a:noFill/>
          <a:ln w="28575">
            <a:solidFill>
              <a:schemeClr val="tx1"/>
            </a:solidFill>
            <a:round/>
            <a:tailEnd type="stealth" w="sm" len="lg"/>
          </a:ln>
          <a:effectLst/>
        </p:spPr>
        <p:txBody>
          <a:bodyPr/>
          <a:lstStyle/>
          <a:p>
            <a:endParaRPr lang="zh-CN" altLang="en-US">
              <a:latin typeface="Consolas" panose="020B0609020204030204" pitchFamily="49" charset="0"/>
              <a:cs typeface="Consolas" panose="020B0609020204030204" pitchFamily="49" charset="0"/>
            </a:endParaRPr>
          </a:p>
        </p:txBody>
      </p:sp>
      <p:sp>
        <p:nvSpPr>
          <p:cNvPr id="80979" name="Text Box 83"/>
          <p:cNvSpPr txBox="1">
            <a:spLocks noChangeArrowheads="1"/>
          </p:cNvSpPr>
          <p:nvPr/>
        </p:nvSpPr>
        <p:spPr bwMode="auto">
          <a:xfrm>
            <a:off x="3386138" y="2679700"/>
            <a:ext cx="720725" cy="457200"/>
          </a:xfrm>
          <a:prstGeom prst="rect">
            <a:avLst/>
          </a:prstGeom>
          <a:noFill/>
          <a:ln w="9525">
            <a:noFill/>
            <a:miter lim="800000"/>
          </a:ln>
          <a:effectLst/>
        </p:spPr>
        <p:txBody>
          <a:bodyPr>
            <a:spAutoFit/>
          </a:bodyPr>
          <a:lstStyle/>
          <a:p>
            <a:pPr algn="l">
              <a:spcBef>
                <a:spcPct val="50000"/>
              </a:spcBef>
            </a:pPr>
            <a:r>
              <a:rPr lang="en-US" altLang="zh-CN">
                <a:latin typeface="Consolas" panose="020B0609020204030204" pitchFamily="49" charset="0"/>
                <a:cs typeface="Consolas" panose="020B0609020204030204" pitchFamily="49" charset="0"/>
              </a:rPr>
              <a:t>…</a:t>
            </a:r>
            <a:endParaRPr lang="en-US" altLang="zh-CN">
              <a:latin typeface="Consolas" panose="020B0609020204030204" pitchFamily="49" charset="0"/>
              <a:cs typeface="Consolas" panose="020B0609020204030204" pitchFamily="49" charset="0"/>
            </a:endParaRPr>
          </a:p>
        </p:txBody>
      </p:sp>
      <p:grpSp>
        <p:nvGrpSpPr>
          <p:cNvPr id="6" name="Group 101"/>
          <p:cNvGrpSpPr/>
          <p:nvPr/>
        </p:nvGrpSpPr>
        <p:grpSpPr bwMode="auto">
          <a:xfrm>
            <a:off x="4286248" y="2428868"/>
            <a:ext cx="2327275" cy="1820863"/>
            <a:chOff x="2699" y="1514"/>
            <a:chExt cx="1466" cy="1147"/>
          </a:xfrm>
        </p:grpSpPr>
        <p:sp>
          <p:nvSpPr>
            <p:cNvPr id="80980" name="Line 84"/>
            <p:cNvSpPr>
              <a:spLocks noChangeShapeType="1"/>
            </p:cNvSpPr>
            <p:nvPr/>
          </p:nvSpPr>
          <p:spPr bwMode="auto">
            <a:xfrm flipV="1">
              <a:off x="3877" y="2091"/>
              <a:ext cx="0" cy="363"/>
            </a:xfrm>
            <a:prstGeom prst="line">
              <a:avLst/>
            </a:prstGeom>
            <a:noFill/>
            <a:ln w="28575">
              <a:solidFill>
                <a:srgbClr val="FF3300"/>
              </a:solidFill>
              <a:miter lim="800000"/>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80981" name="Text Box 85"/>
            <p:cNvSpPr txBox="1">
              <a:spLocks noChangeArrowheads="1"/>
            </p:cNvSpPr>
            <p:nvPr/>
          </p:nvSpPr>
          <p:spPr bwMode="auto">
            <a:xfrm>
              <a:off x="3605" y="2409"/>
              <a:ext cx="545" cy="250"/>
            </a:xfrm>
            <a:prstGeom prst="rect">
              <a:avLst/>
            </a:prstGeom>
            <a:noFill/>
            <a:ln w="9525">
              <a:noFill/>
              <a:miter lim="800000"/>
            </a:ln>
            <a:effectLst/>
          </p:spPr>
          <p:txBody>
            <a:bodyPr>
              <a:spAutoFit/>
            </a:bodyPr>
            <a:lstStyle/>
            <a:p>
              <a:pPr algn="l">
                <a:spcBef>
                  <a:spcPct val="50000"/>
                </a:spcBef>
              </a:pPr>
              <a:r>
                <a:rPr lang="en-US" altLang="zh-CN" sz="2000" dirty="0" err="1">
                  <a:latin typeface="Consolas" panose="020B0609020204030204" pitchFamily="49" charset="0"/>
                  <a:cs typeface="Consolas" panose="020B0609020204030204" pitchFamily="49" charset="0"/>
                </a:rPr>
                <a:t>maxp</a:t>
              </a:r>
              <a:endParaRPr lang="en-US" altLang="zh-CN" sz="2000" dirty="0">
                <a:latin typeface="Consolas" panose="020B0609020204030204" pitchFamily="49" charset="0"/>
                <a:cs typeface="Consolas" panose="020B0609020204030204" pitchFamily="49" charset="0"/>
              </a:endParaRPr>
            </a:p>
          </p:txBody>
        </p:sp>
        <p:sp>
          <p:nvSpPr>
            <p:cNvPr id="80982" name="Line 86"/>
            <p:cNvSpPr>
              <a:spLocks noChangeShapeType="1"/>
            </p:cNvSpPr>
            <p:nvPr/>
          </p:nvSpPr>
          <p:spPr bwMode="auto">
            <a:xfrm flipV="1">
              <a:off x="2971" y="2093"/>
              <a:ext cx="0" cy="363"/>
            </a:xfrm>
            <a:prstGeom prst="line">
              <a:avLst/>
            </a:prstGeom>
            <a:noFill/>
            <a:ln w="28575">
              <a:solidFill>
                <a:srgbClr val="FF3300"/>
              </a:solidFill>
              <a:miter lim="800000"/>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80983" name="Text Box 87"/>
            <p:cNvSpPr txBox="1">
              <a:spLocks noChangeArrowheads="1"/>
            </p:cNvSpPr>
            <p:nvPr/>
          </p:nvSpPr>
          <p:spPr bwMode="auto">
            <a:xfrm>
              <a:off x="2699" y="2411"/>
              <a:ext cx="726" cy="250"/>
            </a:xfrm>
            <a:prstGeom prst="rect">
              <a:avLst/>
            </a:prstGeom>
            <a:noFill/>
            <a:ln w="9525">
              <a:noFill/>
              <a:miter lim="800000"/>
            </a:ln>
            <a:effectLst/>
          </p:spPr>
          <p:txBody>
            <a:bodyPr>
              <a:spAutoFit/>
            </a:bodyPr>
            <a:lstStyle/>
            <a:p>
              <a:pPr algn="l">
                <a:spcBef>
                  <a:spcPct val="50000"/>
                </a:spcBef>
              </a:pPr>
              <a:r>
                <a:rPr lang="en-US" altLang="zh-CN" sz="2000" dirty="0" err="1">
                  <a:latin typeface="Consolas" panose="020B0609020204030204" pitchFamily="49" charset="0"/>
                  <a:cs typeface="Consolas" panose="020B0609020204030204" pitchFamily="49" charset="0"/>
                </a:rPr>
                <a:t>maxpre</a:t>
              </a:r>
              <a:endParaRPr lang="en-US" altLang="zh-CN" sz="2000" dirty="0">
                <a:latin typeface="Consolas" panose="020B0609020204030204" pitchFamily="49" charset="0"/>
                <a:cs typeface="Consolas" panose="020B0609020204030204" pitchFamily="49" charset="0"/>
              </a:endParaRPr>
            </a:p>
          </p:txBody>
        </p:sp>
        <p:sp>
          <p:nvSpPr>
            <p:cNvPr id="80984" name="Oval 88"/>
            <p:cNvSpPr>
              <a:spLocks noChangeArrowheads="1"/>
            </p:cNvSpPr>
            <p:nvPr/>
          </p:nvSpPr>
          <p:spPr bwMode="auto">
            <a:xfrm>
              <a:off x="3440" y="1514"/>
              <a:ext cx="725" cy="748"/>
            </a:xfrm>
            <a:prstGeom prst="ellipse">
              <a:avLst/>
            </a:prstGeom>
            <a:solidFill>
              <a:schemeClr val="accent1">
                <a:alpha val="0"/>
              </a:schemeClr>
            </a:solidFill>
            <a:ln w="28575" cap="rnd">
              <a:solidFill>
                <a:srgbClr val="33CC33"/>
              </a:solidFill>
              <a:prstDash val="sysDot"/>
              <a:miter lim="800000"/>
            </a:ln>
            <a:effectLst/>
          </p:spPr>
          <p:txBody>
            <a:bodyPr wrap="none" anchor="ctr"/>
            <a:lstStyle/>
            <a:p>
              <a:endParaRPr lang="zh-CN" altLang="en-US">
                <a:latin typeface="Consolas" panose="020B0609020204030204" pitchFamily="49" charset="0"/>
                <a:cs typeface="Consolas" panose="020B0609020204030204" pitchFamily="49" charset="0"/>
              </a:endParaRPr>
            </a:p>
          </p:txBody>
        </p:sp>
      </p:grpSp>
      <p:sp>
        <p:nvSpPr>
          <p:cNvPr id="80986" name="Line 90"/>
          <p:cNvSpPr>
            <a:spLocks noChangeShapeType="1"/>
          </p:cNvSpPr>
          <p:nvPr/>
        </p:nvSpPr>
        <p:spPr bwMode="auto">
          <a:xfrm>
            <a:off x="1250950" y="2794000"/>
            <a:ext cx="0" cy="514350"/>
          </a:xfrm>
          <a:prstGeom prst="line">
            <a:avLst/>
          </a:prstGeom>
          <a:noFill/>
          <a:ln w="9525">
            <a:solidFill>
              <a:schemeClr val="tx1"/>
            </a:solidFill>
            <a:miter lim="800000"/>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80987" name="Text Box 91"/>
          <p:cNvSpPr txBox="1">
            <a:spLocks noChangeArrowheads="1"/>
          </p:cNvSpPr>
          <p:nvPr/>
        </p:nvSpPr>
        <p:spPr bwMode="auto">
          <a:xfrm>
            <a:off x="900113" y="1628775"/>
            <a:ext cx="2808287" cy="430887"/>
          </a:xfrm>
          <a:prstGeom prst="rect">
            <a:avLst/>
          </a:prstGeom>
          <a:noFill/>
          <a:ln w="38100" algn="ctr">
            <a:noFill/>
            <a:miter lim="800000"/>
          </a:ln>
          <a:effectLst/>
        </p:spPr>
        <p:txBody>
          <a:bodyPr>
            <a:spAutoFit/>
          </a:bodyPr>
          <a:lstStyle/>
          <a:p>
            <a:pPr algn="l">
              <a:spcBef>
                <a:spcPct val="50000"/>
              </a:spcBef>
            </a:pPr>
            <a:r>
              <a:rPr lang="zh-CN" altLang="en-US" sz="2200" dirty="0">
                <a:solidFill>
                  <a:srgbClr val="FF00FF"/>
                </a:solidFill>
                <a:latin typeface="微软雅黑" panose="020B0503020204020204" pitchFamily="34" charset="-122"/>
                <a:ea typeface="微软雅黑" panose="020B0503020204020204" pitchFamily="34" charset="-122"/>
                <a:cs typeface="Consolas" panose="020B0609020204030204" pitchFamily="49" charset="0"/>
              </a:rPr>
              <a:t>算法设计思路</a:t>
            </a:r>
            <a:endParaRPr lang="zh-CN" altLang="en-US" sz="2200" dirty="0">
              <a:solidFill>
                <a:srgbClr val="FF00FF"/>
              </a:solidFill>
              <a:latin typeface="微软雅黑" panose="020B0503020204020204" pitchFamily="34" charset="-122"/>
              <a:ea typeface="微软雅黑" panose="020B0503020204020204" pitchFamily="34" charset="-122"/>
              <a:cs typeface="Consolas" panose="020B0609020204030204" pitchFamily="49" charset="0"/>
            </a:endParaRPr>
          </a:p>
        </p:txBody>
      </p:sp>
      <p:grpSp>
        <p:nvGrpSpPr>
          <p:cNvPr id="7" name="Group 100"/>
          <p:cNvGrpSpPr/>
          <p:nvPr/>
        </p:nvGrpSpPr>
        <p:grpSpPr bwMode="auto">
          <a:xfrm>
            <a:off x="4338638" y="1819275"/>
            <a:ext cx="3376634" cy="1203325"/>
            <a:chOff x="2733" y="1146"/>
            <a:chExt cx="1905" cy="758"/>
          </a:xfrm>
        </p:grpSpPr>
        <p:sp>
          <p:nvSpPr>
            <p:cNvPr id="80993" name="Freeform 97"/>
            <p:cNvSpPr/>
            <p:nvPr/>
          </p:nvSpPr>
          <p:spPr bwMode="auto">
            <a:xfrm>
              <a:off x="3190" y="1396"/>
              <a:ext cx="1114" cy="508"/>
            </a:xfrm>
            <a:custGeom>
              <a:avLst/>
              <a:gdLst/>
              <a:ahLst/>
              <a:cxnLst>
                <a:cxn ang="0">
                  <a:pos x="2" y="508"/>
                </a:cxn>
                <a:cxn ang="0">
                  <a:pos x="138" y="76"/>
                </a:cxn>
                <a:cxn ang="0">
                  <a:pos x="834" y="52"/>
                </a:cxn>
                <a:cxn ang="0">
                  <a:pos x="1114" y="388"/>
                </a:cxn>
              </a:cxnLst>
              <a:rect l="0" t="0" r="r" b="b"/>
              <a:pathLst>
                <a:path w="1114" h="508">
                  <a:moveTo>
                    <a:pt x="2" y="508"/>
                  </a:moveTo>
                  <a:cubicBezTo>
                    <a:pt x="26" y="436"/>
                    <a:pt x="0" y="152"/>
                    <a:pt x="138" y="76"/>
                  </a:cubicBezTo>
                  <a:cubicBezTo>
                    <a:pt x="268" y="8"/>
                    <a:pt x="671" y="0"/>
                    <a:pt x="834" y="52"/>
                  </a:cubicBezTo>
                  <a:cubicBezTo>
                    <a:pt x="997" y="104"/>
                    <a:pt x="1056" y="318"/>
                    <a:pt x="1114" y="388"/>
                  </a:cubicBezTo>
                </a:path>
              </a:pathLst>
            </a:custGeom>
            <a:noFill/>
            <a:ln w="38100" cap="flat" cmpd="sng">
              <a:solidFill>
                <a:srgbClr val="FF00FF"/>
              </a:solidFill>
              <a:prstDash val="solid"/>
              <a:round/>
              <a:headEnd type="none" w="med" len="med"/>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80994" name="Text Box 98"/>
            <p:cNvSpPr txBox="1">
              <a:spLocks noChangeArrowheads="1"/>
            </p:cNvSpPr>
            <p:nvPr/>
          </p:nvSpPr>
          <p:spPr bwMode="auto">
            <a:xfrm>
              <a:off x="2733" y="1146"/>
              <a:ext cx="1905" cy="194"/>
            </a:xfrm>
            <a:prstGeom prst="rect">
              <a:avLst/>
            </a:prstGeom>
            <a:noFill/>
            <a:ln w="38100" algn="ctr">
              <a:noFill/>
              <a:miter lim="800000"/>
            </a:ln>
            <a:effectLst/>
          </p:spPr>
          <p:txBody>
            <a:bodyPr lIns="0" tIns="0" rIns="0" bIns="0">
              <a:spAutoFit/>
            </a:bodyPr>
            <a:lstStyle/>
            <a:p>
              <a:pPr>
                <a:spcBef>
                  <a:spcPct val="50000"/>
                </a:spcBef>
              </a:pPr>
              <a:r>
                <a:rPr lang="en-US" altLang="zh-CN" sz="2000" dirty="0" err="1">
                  <a:latin typeface="Consolas" panose="020B0609020204030204" pitchFamily="49" charset="0"/>
                  <a:cs typeface="Consolas" panose="020B0609020204030204" pitchFamily="49" charset="0"/>
                </a:rPr>
                <a:t>maxpre</a:t>
              </a:r>
              <a:r>
                <a:rPr lang="en-US" altLang="zh-CN" sz="2000" dirty="0">
                  <a:latin typeface="Consolas" panose="020B0609020204030204" pitchFamily="49" charset="0"/>
                  <a:ea typeface="+mn-ea"/>
                  <a:cs typeface="Consolas" panose="020B0609020204030204" pitchFamily="49" charset="0"/>
                </a:rPr>
                <a:t>-</a:t>
              </a:r>
              <a:r>
                <a:rPr lang="en-US" altLang="zh-CN" sz="2000">
                  <a:latin typeface="Consolas" panose="020B0609020204030204" pitchFamily="49" charset="0"/>
                  <a:cs typeface="Consolas" panose="020B0609020204030204" pitchFamily="49" charset="0"/>
                </a:rPr>
                <a:t>&gt;next=maxp</a:t>
              </a:r>
              <a:r>
                <a:rPr lang="en-US" altLang="zh-CN" sz="2000">
                  <a:latin typeface="Consolas" panose="020B0609020204030204" pitchFamily="49" charset="0"/>
                  <a:ea typeface="+mn-ea"/>
                  <a:cs typeface="Consolas" panose="020B0609020204030204" pitchFamily="49" charset="0"/>
                </a:rPr>
                <a:t>-</a:t>
              </a:r>
              <a:r>
                <a:rPr lang="en-US" altLang="zh-CN" sz="2000" dirty="0">
                  <a:latin typeface="Consolas" panose="020B0609020204030204" pitchFamily="49" charset="0"/>
                  <a:cs typeface="Consolas" panose="020B0609020204030204" pitchFamily="49" charset="0"/>
                </a:rPr>
                <a:t>&gt;next</a:t>
              </a:r>
              <a:endParaRPr lang="en-US" altLang="zh-CN" sz="2000" dirty="0">
                <a:latin typeface="Consolas" panose="020B0609020204030204" pitchFamily="49" charset="0"/>
                <a:cs typeface="Consolas" panose="020B0609020204030204" pitchFamily="49" charset="0"/>
              </a:endParaRPr>
            </a:p>
          </p:txBody>
        </p:sp>
      </p:grpSp>
      <p:grpSp>
        <p:nvGrpSpPr>
          <p:cNvPr id="8" name="组合 70"/>
          <p:cNvGrpSpPr/>
          <p:nvPr/>
        </p:nvGrpSpPr>
        <p:grpSpPr>
          <a:xfrm>
            <a:off x="1000100" y="3319463"/>
            <a:ext cx="1785950" cy="1652655"/>
            <a:chOff x="1000100" y="3319463"/>
            <a:chExt cx="1785950" cy="1652655"/>
          </a:xfrm>
        </p:grpSpPr>
        <p:sp>
          <p:nvSpPr>
            <p:cNvPr id="80988" name="Line 92"/>
            <p:cNvSpPr>
              <a:spLocks noChangeShapeType="1"/>
            </p:cNvSpPr>
            <p:nvPr/>
          </p:nvSpPr>
          <p:spPr bwMode="auto">
            <a:xfrm flipV="1">
              <a:off x="2554288" y="3319463"/>
              <a:ext cx="0" cy="576263"/>
            </a:xfrm>
            <a:prstGeom prst="line">
              <a:avLst/>
            </a:prstGeom>
            <a:noFill/>
            <a:ln w="28575">
              <a:solidFill>
                <a:srgbClr val="FF3300"/>
              </a:solidFill>
              <a:miter lim="800000"/>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80989" name="Text Box 93"/>
            <p:cNvSpPr txBox="1">
              <a:spLocks noChangeArrowheads="1"/>
            </p:cNvSpPr>
            <p:nvPr/>
          </p:nvSpPr>
          <p:spPr bwMode="auto">
            <a:xfrm>
              <a:off x="2409825" y="3824288"/>
              <a:ext cx="361950" cy="396875"/>
            </a:xfrm>
            <a:prstGeom prst="rect">
              <a:avLst/>
            </a:prstGeom>
            <a:noFill/>
            <a:ln w="9525">
              <a:noFill/>
              <a:miter lim="800000"/>
            </a:ln>
            <a:effectLst/>
          </p:spPr>
          <p:txBody>
            <a:bodyPr>
              <a:spAutoFit/>
            </a:bodyPr>
            <a:lstStyle/>
            <a:p>
              <a:pPr algn="l">
                <a:spcBef>
                  <a:spcPct val="50000"/>
                </a:spcBef>
              </a:pPr>
              <a:r>
                <a:rPr lang="en-US" altLang="zh-CN" sz="2000" dirty="0">
                  <a:latin typeface="Consolas" panose="020B0609020204030204" pitchFamily="49" charset="0"/>
                  <a:cs typeface="Consolas" panose="020B0609020204030204" pitchFamily="49" charset="0"/>
                </a:rPr>
                <a:t>p</a:t>
              </a:r>
              <a:endParaRPr lang="en-US" altLang="zh-CN" sz="2000" dirty="0">
                <a:latin typeface="Consolas" panose="020B0609020204030204" pitchFamily="49" charset="0"/>
                <a:cs typeface="Consolas" panose="020B0609020204030204" pitchFamily="49" charset="0"/>
              </a:endParaRPr>
            </a:p>
          </p:txBody>
        </p:sp>
        <p:sp>
          <p:nvSpPr>
            <p:cNvPr id="80990" name="Line 94"/>
            <p:cNvSpPr>
              <a:spLocks noChangeShapeType="1"/>
            </p:cNvSpPr>
            <p:nvPr/>
          </p:nvSpPr>
          <p:spPr bwMode="auto">
            <a:xfrm flipV="1">
              <a:off x="1258888" y="3319463"/>
              <a:ext cx="0" cy="576263"/>
            </a:xfrm>
            <a:prstGeom prst="line">
              <a:avLst/>
            </a:prstGeom>
            <a:noFill/>
            <a:ln w="28575">
              <a:solidFill>
                <a:srgbClr val="FF3300"/>
              </a:solidFill>
              <a:miter lim="800000"/>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80991" name="Text Box 95"/>
            <p:cNvSpPr txBox="1">
              <a:spLocks noChangeArrowheads="1"/>
            </p:cNvSpPr>
            <p:nvPr/>
          </p:nvSpPr>
          <p:spPr bwMode="auto">
            <a:xfrm>
              <a:off x="1004888" y="3824288"/>
              <a:ext cx="649287" cy="396875"/>
            </a:xfrm>
            <a:prstGeom prst="rect">
              <a:avLst/>
            </a:prstGeom>
            <a:noFill/>
            <a:ln w="9525">
              <a:noFill/>
              <a:miter lim="800000"/>
            </a:ln>
            <a:effectLst/>
          </p:spPr>
          <p:txBody>
            <a:bodyPr>
              <a:spAutoFit/>
            </a:bodyPr>
            <a:lstStyle/>
            <a:p>
              <a:pPr algn="l">
                <a:spcBef>
                  <a:spcPct val="50000"/>
                </a:spcBef>
              </a:pPr>
              <a:r>
                <a:rPr lang="en-US" altLang="zh-CN" sz="2000">
                  <a:latin typeface="Consolas" panose="020B0609020204030204" pitchFamily="49" charset="0"/>
                  <a:cs typeface="Consolas" panose="020B0609020204030204" pitchFamily="49" charset="0"/>
                </a:rPr>
                <a:t>pre</a:t>
              </a:r>
              <a:endParaRPr lang="en-US" altLang="zh-CN" sz="2000">
                <a:latin typeface="Consolas" panose="020B0609020204030204" pitchFamily="49" charset="0"/>
                <a:cs typeface="Consolas" panose="020B0609020204030204" pitchFamily="49" charset="0"/>
              </a:endParaRPr>
            </a:p>
          </p:txBody>
        </p:sp>
        <p:sp>
          <p:nvSpPr>
            <p:cNvPr id="69" name="左大括号 68"/>
            <p:cNvSpPr/>
            <p:nvPr/>
          </p:nvSpPr>
          <p:spPr>
            <a:xfrm rot="16200000">
              <a:off x="1803075" y="3697595"/>
              <a:ext cx="180000" cy="1357322"/>
            </a:xfrm>
            <a:prstGeom prst="leftBrace">
              <a:avLst/>
            </a:prstGeom>
            <a:ln w="28575">
              <a:solidFill>
                <a:srgbClr val="0000FF"/>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sp>
          <p:nvSpPr>
            <p:cNvPr id="70" name="TextBox 69"/>
            <p:cNvSpPr txBox="1"/>
            <p:nvPr/>
          </p:nvSpPr>
          <p:spPr>
            <a:xfrm>
              <a:off x="1000100" y="4572008"/>
              <a:ext cx="1785950" cy="400110"/>
            </a:xfrm>
            <a:prstGeom prst="rect">
              <a:avLst/>
            </a:prstGeom>
            <a:noFill/>
          </p:spPr>
          <p:txBody>
            <a:bodyPr wrap="square" rtlCol="0">
              <a:spAutoFit/>
            </a:bodyPr>
            <a:lstStyle/>
            <a:p>
              <a:pPr algn="l"/>
              <a:r>
                <a:rPr lang="zh-CN" altLang="en-US" sz="2000" dirty="0">
                  <a:latin typeface="Consolas" panose="020B0609020204030204" pitchFamily="49" charset="0"/>
                  <a:ea typeface="楷体" panose="02010609060101010101" pitchFamily="49" charset="-122"/>
                  <a:cs typeface="Consolas" panose="020B0609020204030204" pitchFamily="49" charset="0"/>
                </a:rPr>
                <a:t>一对同步指针</a:t>
              </a:r>
              <a:endParaRPr lang="zh-CN" altLang="en-US" sz="2000" dirty="0">
                <a:latin typeface="Consolas" panose="020B0609020204030204" pitchFamily="49" charset="0"/>
                <a:ea typeface="楷体" panose="02010609060101010101" pitchFamily="49" charset="-122"/>
                <a:cs typeface="Consolas" panose="020B0609020204030204" pitchFamily="49"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par>
                          <p:cTn id="7" fill="hold">
                            <p:stCondLst>
                              <p:cond delay="0"/>
                            </p:stCondLst>
                            <p:childTnLst>
                              <p:par>
                                <p:cTn id="8" presetID="63" presetClass="path" presetSubtype="0" accel="50000" decel="50000" fill="hold" nodeType="afterEffect">
                                  <p:stCondLst>
                                    <p:cond delay="0"/>
                                  </p:stCondLst>
                                  <p:childTnLst>
                                    <p:animMotion origin="layout" path="M 3.05556E-6 1.85185E-6 L 0.65208 0.00069 " pathEditMode="relative" rAng="0" ptsTypes="AA">
                                      <p:cBhvr>
                                        <p:cTn id="9" dur="2000" fill="hold"/>
                                        <p:tgtEl>
                                          <p:spTgt spid="8"/>
                                        </p:tgtEl>
                                        <p:attrNameLst>
                                          <p:attrName>ppt_x</p:attrName>
                                          <p:attrName>ppt_y</p:attrName>
                                        </p:attrNameLst>
                                      </p:cBhvr>
                                      <p:rCtr x="326" y="0"/>
                                    </p:animMotion>
                                  </p:childTnLst>
                                </p:cTn>
                              </p:par>
                            </p:childTnLst>
                          </p:cTn>
                        </p:par>
                      </p:childTnLst>
                    </p:cTn>
                  </p:par>
                  <p:par>
                    <p:cTn id="10" fill="hold">
                      <p:stCondLst>
                        <p:cond delay="indefinite"/>
                      </p:stCondLst>
                      <p:childTnLst>
                        <p:par>
                          <p:cTn id="11" fill="hold">
                            <p:stCondLst>
                              <p:cond delay="0"/>
                            </p:stCondLst>
                            <p:childTnLst>
                              <p:par>
                                <p:cTn id="12" presetID="22" presetClass="exit" presetSubtype="4" fill="hold" nodeType="clickEffect">
                                  <p:stCondLst>
                                    <p:cond delay="0"/>
                                  </p:stCondLst>
                                  <p:childTnLst>
                                    <p:animEffect transition="out" filter="wipe(down)">
                                      <p:cBhvr>
                                        <p:cTn id="13" dur="500"/>
                                        <p:tgtEl>
                                          <p:spTgt spid="8"/>
                                        </p:tgtEl>
                                      </p:cBhvr>
                                    </p:animEffect>
                                    <p:set>
                                      <p:cBhvr>
                                        <p:cTn id="14" dur="1" fill="hold">
                                          <p:stCondLst>
                                            <p:cond delay="499"/>
                                          </p:stCondLst>
                                        </p:cTn>
                                        <p:tgtEl>
                                          <p:spTgt spid="8"/>
                                        </p:tgtEl>
                                        <p:attrNameLst>
                                          <p:attrName>style.visibility</p:attrName>
                                        </p:attrNameLst>
                                      </p:cBhvr>
                                      <p:to>
                                        <p:strVal val="hidden"/>
                                      </p:to>
                                    </p:set>
                                  </p:childTnLst>
                                </p:cTn>
                              </p:par>
                            </p:childTnLst>
                          </p:cTn>
                        </p:par>
                        <p:par>
                          <p:cTn id="15" fill="hold">
                            <p:stCondLst>
                              <p:cond delay="500"/>
                            </p:stCondLst>
                            <p:childTnLst>
                              <p:par>
                                <p:cTn id="16" presetID="1" presetClass="entr" presetSubtype="0" fill="hold" nodeType="afterEffect">
                                  <p:stCondLst>
                                    <p:cond delay="0"/>
                                  </p:stCondLst>
                                  <p:childTnLst>
                                    <p:set>
                                      <p:cBhvr>
                                        <p:cTn id="17" dur="1" fill="hold">
                                          <p:stCondLst>
                                            <p:cond delay="0"/>
                                          </p:stCondLst>
                                        </p:cTn>
                                        <p:tgtEl>
                                          <p:spTgt spid="6"/>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6" name="Text Box 4"/>
          <p:cNvSpPr txBox="1">
            <a:spLocks noChangeArrowheads="1"/>
          </p:cNvSpPr>
          <p:nvPr/>
        </p:nvSpPr>
        <p:spPr bwMode="auto">
          <a:xfrm>
            <a:off x="323850" y="285728"/>
            <a:ext cx="8640763" cy="4246245"/>
          </a:xfrm>
          <a:prstGeom prst="rect">
            <a:avLst/>
          </a:prstGeom>
          <a:gradFill flip="none"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2700000" scaled="1"/>
            <a:tileRect/>
          </a:gradFill>
        </p:spPr>
        <p:style>
          <a:lnRef idx="1">
            <a:schemeClr val="accent3"/>
          </a:lnRef>
          <a:fillRef idx="2">
            <a:schemeClr val="accent3"/>
          </a:fillRef>
          <a:effectRef idx="1">
            <a:schemeClr val="accent3"/>
          </a:effectRef>
          <a:fontRef idx="minor">
            <a:schemeClr val="dk1"/>
          </a:fontRef>
        </p:style>
        <p:txBody>
          <a:bodyPr>
            <a:spAutoFit/>
          </a:bodyPr>
          <a:lstStyle/>
          <a:p>
            <a:pPr algn="l" eaLnBrk="1" latinLnBrk="0" hangingPunct="1">
              <a:spcBef>
                <a:spcPts val="0"/>
              </a:spcBef>
            </a:pP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void </a:t>
            </a:r>
            <a:r>
              <a:rPr lang="en-US" altLang="zh-CN" sz="1800">
                <a:solidFill>
                  <a:srgbClr val="FF0000"/>
                </a:solidFill>
                <a:latin typeface="Consolas" panose="020B0609020204030204" pitchFamily="49" charset="0"/>
                <a:ea typeface="楷体" panose="02010609060101010101" pitchFamily="49" charset="-122"/>
                <a:cs typeface="Consolas" panose="020B0609020204030204" pitchFamily="49" charset="0"/>
              </a:rPr>
              <a:t>delmaxnode</a:t>
            </a: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(LinkNode </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*&amp;L)</a:t>
            </a:r>
            <a:endPar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gn="l" eaLnBrk="1" latinLnBrk="0" hangingPunct="1">
              <a:spcBef>
                <a:spcPts val="0"/>
              </a:spcBef>
            </a:pP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   LinkNode </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*p=L-</a:t>
            </a: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&gt;next</a:t>
            </a:r>
            <a:r>
              <a:rPr lang="zh-CN" altLang="en-US" sz="18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*pre=L</a:t>
            </a:r>
            <a:r>
              <a:rPr lang="zh-CN" altLang="en-US" sz="18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*maxp=p</a:t>
            </a:r>
            <a:r>
              <a:rPr lang="zh-CN" altLang="en-US" sz="18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dirty="0" err="1">
                <a:solidFill>
                  <a:srgbClr val="0000FF"/>
                </a:solidFill>
                <a:latin typeface="Consolas" panose="020B0609020204030204" pitchFamily="49" charset="0"/>
                <a:ea typeface="楷体" panose="02010609060101010101" pitchFamily="49" charset="-122"/>
                <a:cs typeface="Consolas" panose="020B0609020204030204" pitchFamily="49" charset="0"/>
              </a:rPr>
              <a:t>maxpre</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=pre;</a:t>
            </a:r>
            <a:endPar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gn="l" eaLnBrk="1" latinLnBrk="0" hangingPunct="1">
              <a:spcBef>
                <a:spcPts val="0"/>
              </a:spcBef>
            </a:pPr>
            <a:endPar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gn="l" eaLnBrk="1" latinLnBrk="0" hangingPunct="1">
              <a:spcBef>
                <a:spcPts val="0"/>
              </a:spcBef>
            </a:pP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    while </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(p!=</a:t>
            </a: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NULL)</a:t>
            </a:r>
            <a:endParaRPr lang="zh-CN" altLang="en-US" sz="18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gn="l" eaLnBrk="1" latinLnBrk="0" hangingPunct="1">
              <a:spcBef>
                <a:spcPts val="0"/>
              </a:spcBef>
            </a:pPr>
            <a:r>
              <a:rPr lang="zh-CN" altLang="en-US" sz="180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  if </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dirty="0" err="1">
                <a:solidFill>
                  <a:srgbClr val="0000FF"/>
                </a:solidFill>
                <a:latin typeface="Consolas" panose="020B0609020204030204" pitchFamily="49" charset="0"/>
                <a:ea typeface="楷体" panose="02010609060101010101" pitchFamily="49" charset="-122"/>
                <a:cs typeface="Consolas" panose="020B0609020204030204" pitchFamily="49" charset="0"/>
              </a:rPr>
              <a:t>maxp</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-&gt;data&lt;p-&gt;data)	</a:t>
            </a:r>
            <a:r>
              <a:rPr lang="en-US" altLang="zh-CN" sz="1800" dirty="0">
                <a:solidFill>
                  <a:srgbClr val="0070C0"/>
                </a:solidFill>
                <a:latin typeface="Consolas" panose="020B0609020204030204" pitchFamily="49" charset="0"/>
                <a:ea typeface="楷体" panose="02010609060101010101" pitchFamily="49" charset="-122"/>
                <a:cs typeface="Consolas" panose="020B0609020204030204" pitchFamily="49" charset="0"/>
              </a:rPr>
              <a:t>//</a:t>
            </a:r>
            <a:r>
              <a:rPr lang="zh-CN" altLang="en-US" sz="1800" dirty="0">
                <a:solidFill>
                  <a:srgbClr val="0070C0"/>
                </a:solidFill>
                <a:latin typeface="Consolas" panose="020B0609020204030204" pitchFamily="49" charset="0"/>
                <a:ea typeface="楷体" panose="02010609060101010101" pitchFamily="49" charset="-122"/>
                <a:cs typeface="Consolas" panose="020B0609020204030204" pitchFamily="49" charset="0"/>
              </a:rPr>
              <a:t>若找到一个更</a:t>
            </a:r>
            <a:r>
              <a:rPr lang="zh-CN" altLang="en-US" sz="1800">
                <a:solidFill>
                  <a:srgbClr val="0070C0"/>
                </a:solidFill>
                <a:latin typeface="Consolas" panose="020B0609020204030204" pitchFamily="49" charset="0"/>
                <a:ea typeface="楷体" panose="02010609060101010101" pitchFamily="49" charset="-122"/>
                <a:cs typeface="Consolas" panose="020B0609020204030204" pitchFamily="49" charset="0"/>
              </a:rPr>
              <a:t>大的结点</a:t>
            </a:r>
            <a:endParaRPr lang="zh-CN" altLang="en-US" sz="1800" dirty="0">
              <a:solidFill>
                <a:srgbClr val="0070C0"/>
              </a:solidFill>
              <a:latin typeface="Consolas" panose="020B0609020204030204" pitchFamily="49" charset="0"/>
              <a:ea typeface="楷体" panose="02010609060101010101" pitchFamily="49" charset="-122"/>
              <a:cs typeface="Consolas" panose="020B0609020204030204" pitchFamily="49" charset="0"/>
            </a:endParaRPr>
          </a:p>
          <a:p>
            <a:pPr algn="l" eaLnBrk="1" latinLnBrk="0" hangingPunct="1">
              <a:spcBef>
                <a:spcPts val="0"/>
              </a:spcBef>
            </a:pPr>
            <a:r>
              <a:rPr lang="zh-CN" altLang="en-US" sz="180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1800" dirty="0" err="1">
                <a:solidFill>
                  <a:srgbClr val="0000FF"/>
                </a:solidFill>
                <a:latin typeface="Consolas" panose="020B0609020204030204" pitchFamily="49" charset="0"/>
                <a:ea typeface="楷体" panose="02010609060101010101" pitchFamily="49" charset="-122"/>
                <a:cs typeface="Consolas" panose="020B0609020204030204" pitchFamily="49" charset="0"/>
              </a:rPr>
              <a:t>maxp</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=p;	</a:t>
            </a: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1800">
                <a:solidFill>
                  <a:srgbClr val="0070C0"/>
                </a:solidFill>
                <a:latin typeface="Consolas" panose="020B0609020204030204" pitchFamily="49" charset="0"/>
                <a:ea typeface="楷体" panose="02010609060101010101" pitchFamily="49" charset="-122"/>
                <a:cs typeface="Consolas" panose="020B0609020204030204" pitchFamily="49" charset="0"/>
              </a:rPr>
              <a:t>//</a:t>
            </a:r>
            <a:r>
              <a:rPr lang="zh-CN" altLang="en-US" sz="1800" dirty="0">
                <a:solidFill>
                  <a:srgbClr val="0070C0"/>
                </a:solidFill>
                <a:latin typeface="Consolas" panose="020B0609020204030204" pitchFamily="49" charset="0"/>
                <a:ea typeface="楷体" panose="02010609060101010101" pitchFamily="49" charset="-122"/>
                <a:cs typeface="Consolas" panose="020B0609020204030204" pitchFamily="49" charset="0"/>
              </a:rPr>
              <a:t>更改</a:t>
            </a:r>
            <a:r>
              <a:rPr lang="en-US" altLang="zh-CN" sz="1800" dirty="0" err="1">
                <a:solidFill>
                  <a:srgbClr val="0070C0"/>
                </a:solidFill>
                <a:latin typeface="Consolas" panose="020B0609020204030204" pitchFamily="49" charset="0"/>
                <a:ea typeface="楷体" panose="02010609060101010101" pitchFamily="49" charset="-122"/>
                <a:cs typeface="Consolas" panose="020B0609020204030204" pitchFamily="49" charset="0"/>
              </a:rPr>
              <a:t>maxp</a:t>
            </a:r>
            <a:endParaRPr lang="en-US" altLang="zh-CN" sz="1800" dirty="0">
              <a:solidFill>
                <a:srgbClr val="0070C0"/>
              </a:solidFill>
              <a:latin typeface="Consolas" panose="020B0609020204030204" pitchFamily="49" charset="0"/>
              <a:ea typeface="楷体" panose="02010609060101010101" pitchFamily="49" charset="-122"/>
              <a:cs typeface="Consolas" panose="020B0609020204030204" pitchFamily="49" charset="0"/>
            </a:endParaRPr>
          </a:p>
          <a:p>
            <a:pPr algn="l" eaLnBrk="1" latinLnBrk="0" hangingPunct="1">
              <a:spcBef>
                <a:spcPts val="0"/>
              </a:spcBef>
            </a:pP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1800" dirty="0" err="1">
                <a:solidFill>
                  <a:srgbClr val="0000FF"/>
                </a:solidFill>
                <a:latin typeface="Consolas" panose="020B0609020204030204" pitchFamily="49" charset="0"/>
                <a:ea typeface="楷体" panose="02010609060101010101" pitchFamily="49" charset="-122"/>
                <a:cs typeface="Consolas" panose="020B0609020204030204" pitchFamily="49" charset="0"/>
              </a:rPr>
              <a:t>maxpre</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=pre;</a:t>
            </a: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1800">
                <a:solidFill>
                  <a:srgbClr val="0070C0"/>
                </a:solidFill>
                <a:latin typeface="Consolas" panose="020B0609020204030204" pitchFamily="49" charset="0"/>
                <a:ea typeface="楷体" panose="02010609060101010101" pitchFamily="49" charset="-122"/>
                <a:cs typeface="Consolas" panose="020B0609020204030204" pitchFamily="49" charset="0"/>
              </a:rPr>
              <a:t>//</a:t>
            </a:r>
            <a:r>
              <a:rPr lang="zh-CN" altLang="en-US" sz="1800" dirty="0">
                <a:solidFill>
                  <a:srgbClr val="0070C0"/>
                </a:solidFill>
                <a:latin typeface="Consolas" panose="020B0609020204030204" pitchFamily="49" charset="0"/>
                <a:ea typeface="楷体" panose="02010609060101010101" pitchFamily="49" charset="-122"/>
                <a:cs typeface="Consolas" panose="020B0609020204030204" pitchFamily="49" charset="0"/>
              </a:rPr>
              <a:t>更改</a:t>
            </a:r>
            <a:r>
              <a:rPr lang="en-US" altLang="zh-CN" sz="1800" dirty="0" err="1">
                <a:solidFill>
                  <a:srgbClr val="0070C0"/>
                </a:solidFill>
                <a:latin typeface="Consolas" panose="020B0609020204030204" pitchFamily="49" charset="0"/>
                <a:ea typeface="楷体" panose="02010609060101010101" pitchFamily="49" charset="-122"/>
                <a:cs typeface="Consolas" panose="020B0609020204030204" pitchFamily="49" charset="0"/>
              </a:rPr>
              <a:t>maxpre</a:t>
            </a:r>
            <a:endParaRPr lang="en-US" altLang="zh-CN" sz="1800" dirty="0">
              <a:solidFill>
                <a:srgbClr val="0070C0"/>
              </a:solidFill>
              <a:latin typeface="Consolas" panose="020B0609020204030204" pitchFamily="49" charset="0"/>
              <a:ea typeface="楷体" panose="02010609060101010101" pitchFamily="49" charset="-122"/>
              <a:cs typeface="Consolas" panose="020B0609020204030204" pitchFamily="49" charset="0"/>
            </a:endParaRPr>
          </a:p>
          <a:p>
            <a:pPr algn="l" eaLnBrk="1" latinLnBrk="0" hangingPunct="1">
              <a:spcBef>
                <a:spcPts val="0"/>
              </a:spcBef>
            </a:pP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endPar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gn="l" eaLnBrk="1" latinLnBrk="0" hangingPunct="1">
              <a:spcBef>
                <a:spcPts val="0"/>
              </a:spcBef>
            </a:pP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	pre=p;		</a:t>
            </a: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1800">
                <a:solidFill>
                  <a:srgbClr val="0070C0"/>
                </a:solidFill>
                <a:latin typeface="Consolas" panose="020B0609020204030204" pitchFamily="49" charset="0"/>
                <a:ea typeface="楷体" panose="02010609060101010101" pitchFamily="49" charset="-122"/>
                <a:cs typeface="Consolas" panose="020B0609020204030204" pitchFamily="49" charset="0"/>
              </a:rPr>
              <a:t>//</a:t>
            </a:r>
            <a:r>
              <a:rPr lang="en-US" altLang="zh-CN" sz="1800" dirty="0">
                <a:solidFill>
                  <a:srgbClr val="0070C0"/>
                </a:solidFill>
                <a:latin typeface="Consolas" panose="020B0609020204030204" pitchFamily="49" charset="0"/>
                <a:ea typeface="楷体" panose="02010609060101010101" pitchFamily="49" charset="-122"/>
                <a:cs typeface="Consolas" panose="020B0609020204030204" pitchFamily="49" charset="0"/>
              </a:rPr>
              <a:t>p</a:t>
            </a:r>
            <a:r>
              <a:rPr lang="zh-CN" altLang="en-US" sz="1800" dirty="0">
                <a:solidFill>
                  <a:srgbClr val="0070C0"/>
                </a:solidFill>
                <a:latin typeface="Consolas" panose="020B0609020204030204" pitchFamily="49" charset="0"/>
                <a:ea typeface="楷体" panose="02010609060101010101" pitchFamily="49" charset="-122"/>
                <a:cs typeface="Consolas" panose="020B0609020204030204" pitchFamily="49" charset="0"/>
              </a:rPr>
              <a:t>、</a:t>
            </a:r>
            <a:r>
              <a:rPr lang="en-US" altLang="zh-CN" sz="1800" dirty="0">
                <a:solidFill>
                  <a:srgbClr val="0070C0"/>
                </a:solidFill>
                <a:latin typeface="Consolas" panose="020B0609020204030204" pitchFamily="49" charset="0"/>
                <a:ea typeface="楷体" panose="02010609060101010101" pitchFamily="49" charset="-122"/>
                <a:cs typeface="Consolas" panose="020B0609020204030204" pitchFamily="49" charset="0"/>
              </a:rPr>
              <a:t>pre</a:t>
            </a:r>
            <a:r>
              <a:rPr lang="zh-CN" altLang="en-US" sz="1800" dirty="0">
                <a:solidFill>
                  <a:srgbClr val="0070C0"/>
                </a:solidFill>
                <a:latin typeface="Consolas" panose="020B0609020204030204" pitchFamily="49" charset="0"/>
                <a:ea typeface="楷体" panose="02010609060101010101" pitchFamily="49" charset="-122"/>
                <a:cs typeface="Consolas" panose="020B0609020204030204" pitchFamily="49" charset="0"/>
              </a:rPr>
              <a:t>同步后移</a:t>
            </a:r>
            <a:r>
              <a:rPr lang="zh-CN" altLang="en-US" sz="1800">
                <a:solidFill>
                  <a:srgbClr val="0070C0"/>
                </a:solidFill>
                <a:latin typeface="Consolas" panose="020B0609020204030204" pitchFamily="49" charset="0"/>
                <a:ea typeface="楷体" panose="02010609060101010101" pitchFamily="49" charset="-122"/>
                <a:cs typeface="Consolas" panose="020B0609020204030204" pitchFamily="49" charset="0"/>
              </a:rPr>
              <a:t>一个结点</a:t>
            </a:r>
            <a:endParaRPr lang="zh-CN" altLang="en-US" sz="1800" dirty="0">
              <a:solidFill>
                <a:srgbClr val="0070C0"/>
              </a:solidFill>
              <a:latin typeface="Consolas" panose="020B0609020204030204" pitchFamily="49" charset="0"/>
              <a:ea typeface="楷体" panose="02010609060101010101" pitchFamily="49" charset="-122"/>
              <a:cs typeface="Consolas" panose="020B0609020204030204" pitchFamily="49" charset="0"/>
            </a:endParaRPr>
          </a:p>
          <a:p>
            <a:pPr algn="l" eaLnBrk="1" latinLnBrk="0" hangingPunct="1">
              <a:spcBef>
                <a:spcPts val="0"/>
              </a:spcBef>
            </a:pPr>
            <a:r>
              <a:rPr lang="zh-CN" altLang="en-US" sz="1800"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p=p-&gt;next;</a:t>
            </a:r>
            <a:endPar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gn="l" eaLnBrk="1" latinLnBrk="0" hangingPunct="1">
              <a:spcBef>
                <a:spcPts val="0"/>
              </a:spcBef>
            </a:pP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    }</a:t>
            </a:r>
            <a:endPar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gn="l" eaLnBrk="1" latinLnBrk="0" hangingPunct="1">
              <a:spcBef>
                <a:spcPts val="0"/>
              </a:spcBef>
            </a:pPr>
            <a:endPar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gn="l" eaLnBrk="1" latinLnBrk="0" hangingPunct="1">
              <a:spcBef>
                <a:spcPts val="0"/>
              </a:spcBef>
            </a:pP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1800">
                <a:solidFill>
                  <a:srgbClr val="FF00FF"/>
                </a:solidFill>
                <a:latin typeface="Consolas" panose="020B0609020204030204" pitchFamily="49" charset="0"/>
                <a:ea typeface="楷体" panose="02010609060101010101" pitchFamily="49" charset="-122"/>
                <a:cs typeface="Consolas" panose="020B0609020204030204" pitchFamily="49" charset="0"/>
              </a:rPr>
              <a:t>maxpre-</a:t>
            </a:r>
            <a:r>
              <a:rPr lang="en-US" altLang="zh-CN" sz="1800" dirty="0">
                <a:solidFill>
                  <a:srgbClr val="FF00FF"/>
                </a:solidFill>
                <a:latin typeface="Consolas" panose="020B0609020204030204" pitchFamily="49" charset="0"/>
                <a:ea typeface="楷体" panose="02010609060101010101" pitchFamily="49" charset="-122"/>
                <a:cs typeface="Consolas" panose="020B0609020204030204" pitchFamily="49" charset="0"/>
              </a:rPr>
              <a:t>&gt;next=</a:t>
            </a:r>
            <a:r>
              <a:rPr lang="en-US" altLang="zh-CN" sz="1800" dirty="0" err="1">
                <a:solidFill>
                  <a:srgbClr val="FF00FF"/>
                </a:solidFill>
                <a:latin typeface="Consolas" panose="020B0609020204030204" pitchFamily="49" charset="0"/>
                <a:ea typeface="楷体" panose="02010609060101010101" pitchFamily="49" charset="-122"/>
                <a:cs typeface="Consolas" panose="020B0609020204030204" pitchFamily="49" charset="0"/>
              </a:rPr>
              <a:t>maxp</a:t>
            </a:r>
            <a:r>
              <a:rPr lang="en-US" altLang="zh-CN" sz="1800" dirty="0">
                <a:solidFill>
                  <a:srgbClr val="FF00FF"/>
                </a:solidFill>
                <a:latin typeface="Consolas" panose="020B0609020204030204" pitchFamily="49" charset="0"/>
                <a:ea typeface="楷体" panose="02010609060101010101" pitchFamily="49" charset="-122"/>
                <a:cs typeface="Consolas" panose="020B0609020204030204" pitchFamily="49" charset="0"/>
              </a:rPr>
              <a:t>-&gt;next;</a:t>
            </a:r>
            <a:r>
              <a:rPr lang="en-US" altLang="zh-CN" sz="1800">
                <a:solidFill>
                  <a:srgbClr val="FF00FF"/>
                </a:solidFill>
                <a:latin typeface="Consolas" panose="020B0609020204030204" pitchFamily="49" charset="0"/>
                <a:ea typeface="楷体" panose="02010609060101010101" pitchFamily="49" charset="-122"/>
                <a:cs typeface="Consolas" panose="020B0609020204030204" pitchFamily="49" charset="0"/>
              </a:rPr>
              <a:t>		</a:t>
            </a:r>
            <a:r>
              <a:rPr lang="en-US" altLang="zh-CN" sz="1800">
                <a:solidFill>
                  <a:srgbClr val="0070C0"/>
                </a:solidFill>
                <a:latin typeface="Consolas" panose="020B0609020204030204" pitchFamily="49" charset="0"/>
                <a:ea typeface="楷体" panose="02010609060101010101" pitchFamily="49" charset="-122"/>
                <a:cs typeface="Consolas" panose="020B0609020204030204" pitchFamily="49" charset="0"/>
              </a:rPr>
              <a:t>//</a:t>
            </a:r>
            <a:r>
              <a:rPr lang="zh-CN" altLang="en-US" sz="1800">
                <a:solidFill>
                  <a:srgbClr val="0070C0"/>
                </a:solidFill>
                <a:latin typeface="Consolas" panose="020B0609020204030204" pitchFamily="49" charset="0"/>
                <a:ea typeface="楷体" panose="02010609060101010101" pitchFamily="49" charset="-122"/>
                <a:cs typeface="Consolas" panose="020B0609020204030204" pitchFamily="49" charset="0"/>
              </a:rPr>
              <a:t>删除</a:t>
            </a:r>
            <a:r>
              <a:rPr lang="en-US" altLang="zh-CN" sz="1800">
                <a:solidFill>
                  <a:srgbClr val="0070C0"/>
                </a:solidFill>
                <a:latin typeface="Consolas" panose="020B0609020204030204" pitchFamily="49" charset="0"/>
                <a:ea typeface="楷体" panose="02010609060101010101" pitchFamily="49" charset="-122"/>
                <a:cs typeface="Consolas" panose="020B0609020204030204" pitchFamily="49" charset="0"/>
              </a:rPr>
              <a:t>maxp</a:t>
            </a:r>
            <a:r>
              <a:rPr lang="zh-CN" altLang="en-US" sz="1800">
                <a:solidFill>
                  <a:srgbClr val="0070C0"/>
                </a:solidFill>
                <a:latin typeface="Consolas" panose="020B0609020204030204" pitchFamily="49" charset="0"/>
                <a:ea typeface="楷体" panose="02010609060101010101" pitchFamily="49" charset="-122"/>
                <a:cs typeface="Consolas" panose="020B0609020204030204" pitchFamily="49" charset="0"/>
              </a:rPr>
              <a:t>结点</a:t>
            </a:r>
            <a:endParaRPr lang="zh-CN" altLang="en-US" sz="1800" dirty="0">
              <a:solidFill>
                <a:srgbClr val="0070C0"/>
              </a:solidFill>
              <a:latin typeface="Consolas" panose="020B0609020204030204" pitchFamily="49" charset="0"/>
              <a:ea typeface="楷体" panose="02010609060101010101" pitchFamily="49" charset="-122"/>
              <a:cs typeface="Consolas" panose="020B0609020204030204" pitchFamily="49" charset="0"/>
            </a:endParaRPr>
          </a:p>
          <a:p>
            <a:pPr algn="l" eaLnBrk="1" latinLnBrk="0" hangingPunct="1">
              <a:spcBef>
                <a:spcPts val="0"/>
              </a:spcBef>
            </a:pPr>
            <a:r>
              <a:rPr lang="zh-CN" altLang="en-US" sz="180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free(maxp</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1800">
                <a:solidFill>
                  <a:srgbClr val="0070C0"/>
                </a:solidFill>
                <a:latin typeface="Consolas" panose="020B0609020204030204" pitchFamily="49" charset="0"/>
                <a:ea typeface="楷体" panose="02010609060101010101" pitchFamily="49" charset="-122"/>
                <a:cs typeface="Consolas" panose="020B0609020204030204" pitchFamily="49" charset="0"/>
              </a:rPr>
              <a:t>//</a:t>
            </a:r>
            <a:r>
              <a:rPr lang="zh-CN" altLang="en-US" sz="1800">
                <a:solidFill>
                  <a:srgbClr val="0070C0"/>
                </a:solidFill>
                <a:latin typeface="Consolas" panose="020B0609020204030204" pitchFamily="49" charset="0"/>
                <a:ea typeface="楷体" panose="02010609060101010101" pitchFamily="49" charset="-122"/>
                <a:cs typeface="Consolas" panose="020B0609020204030204" pitchFamily="49" charset="0"/>
              </a:rPr>
              <a:t>释放</a:t>
            </a:r>
            <a:r>
              <a:rPr lang="en-US" altLang="zh-CN" sz="1800">
                <a:solidFill>
                  <a:srgbClr val="0070C0"/>
                </a:solidFill>
                <a:latin typeface="Consolas" panose="020B0609020204030204" pitchFamily="49" charset="0"/>
                <a:ea typeface="楷体" panose="02010609060101010101" pitchFamily="49" charset="-122"/>
                <a:cs typeface="Consolas" panose="020B0609020204030204" pitchFamily="49" charset="0"/>
              </a:rPr>
              <a:t>maxp</a:t>
            </a:r>
            <a:r>
              <a:rPr lang="zh-CN" altLang="en-US" sz="1800">
                <a:solidFill>
                  <a:srgbClr val="0070C0"/>
                </a:solidFill>
                <a:latin typeface="Consolas" panose="020B0609020204030204" pitchFamily="49" charset="0"/>
                <a:ea typeface="楷体" panose="02010609060101010101" pitchFamily="49" charset="-122"/>
                <a:cs typeface="Consolas" panose="020B0609020204030204" pitchFamily="49" charset="0"/>
              </a:rPr>
              <a:t>结点</a:t>
            </a:r>
            <a:endParaRPr lang="zh-CN" altLang="en-US" sz="1800" dirty="0">
              <a:solidFill>
                <a:srgbClr val="0070C0"/>
              </a:solidFill>
              <a:latin typeface="Consolas" panose="020B0609020204030204" pitchFamily="49" charset="0"/>
              <a:ea typeface="楷体" panose="02010609060101010101" pitchFamily="49" charset="-122"/>
              <a:cs typeface="Consolas" panose="020B0609020204030204" pitchFamily="49" charset="0"/>
            </a:endParaRPr>
          </a:p>
          <a:p>
            <a:pPr algn="l" eaLnBrk="1" latinLnBrk="0" hangingPunct="1">
              <a:spcBef>
                <a:spcPts val="0"/>
              </a:spcBef>
            </a:pP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202757" name="Text Box 5"/>
          <p:cNvSpPr txBox="1">
            <a:spLocks noChangeArrowheads="1"/>
          </p:cNvSpPr>
          <p:nvPr/>
        </p:nvSpPr>
        <p:spPr bwMode="auto">
          <a:xfrm>
            <a:off x="500034" y="5143512"/>
            <a:ext cx="4676778" cy="430887"/>
          </a:xfrm>
          <a:prstGeom prst="rect">
            <a:avLst/>
          </a:prstGeom>
          <a:noFill/>
          <a:ln w="38100" algn="ctr">
            <a:noFill/>
            <a:miter lim="800000"/>
          </a:ln>
          <a:effectLst/>
        </p:spPr>
        <p:txBody>
          <a:bodyPr wrap="square">
            <a:spAutoFit/>
          </a:bodyPr>
          <a:lstStyle/>
          <a:p>
            <a:pPr algn="l">
              <a:spcBef>
                <a:spcPct val="50000"/>
              </a:spcBef>
            </a:pPr>
            <a:r>
              <a:rPr lang="zh-CN" altLang="en-US" sz="2200" dirty="0">
                <a:latin typeface="Consolas" panose="020B0609020204030204" pitchFamily="49" charset="0"/>
                <a:ea typeface="楷体" panose="02010609060101010101" pitchFamily="49" charset="-122"/>
                <a:cs typeface="Consolas" panose="020B0609020204030204" pitchFamily="49" charset="0"/>
              </a:rPr>
              <a:t>该算法的时间复杂度为</a:t>
            </a:r>
            <a:r>
              <a:rPr lang="en-US" altLang="zh-CN" sz="2200" dirty="0">
                <a:latin typeface="Consolas" panose="020B0609020204030204" pitchFamily="49" charset="0"/>
                <a:ea typeface="楷体" panose="02010609060101010101" pitchFamily="49" charset="-122"/>
                <a:cs typeface="Consolas" panose="020B0609020204030204" pitchFamily="49" charset="0"/>
              </a:rPr>
              <a:t>O(</a:t>
            </a:r>
            <a:r>
              <a:rPr lang="en-US" altLang="zh-CN" sz="2200" i="1" dirty="0">
                <a:latin typeface="Consolas" panose="020B0609020204030204" pitchFamily="49" charset="0"/>
                <a:ea typeface="楷体" panose="02010609060101010101" pitchFamily="49" charset="-122"/>
                <a:cs typeface="Consolas" panose="020B0609020204030204" pitchFamily="49" charset="0"/>
              </a:rPr>
              <a:t>n</a:t>
            </a:r>
            <a:r>
              <a:rPr lang="en-US" altLang="zh-CN" sz="2200" dirty="0">
                <a:latin typeface="Consolas" panose="020B0609020204030204" pitchFamily="49" charset="0"/>
                <a:ea typeface="楷体" panose="02010609060101010101" pitchFamily="49" charset="-122"/>
                <a:cs typeface="Consolas" panose="020B0609020204030204" pitchFamily="49" charset="0"/>
              </a:rPr>
              <a:t>)</a:t>
            </a:r>
            <a:r>
              <a:rPr lang="zh-CN" altLang="en-US" sz="2200" dirty="0">
                <a:latin typeface="Consolas" panose="020B0609020204030204" pitchFamily="49" charset="0"/>
                <a:ea typeface="楷体" panose="02010609060101010101" pitchFamily="49" charset="-122"/>
                <a:cs typeface="Consolas" panose="020B0609020204030204" pitchFamily="49" charset="0"/>
              </a:rPr>
              <a:t>。</a:t>
            </a:r>
            <a:endParaRPr lang="zh-CN" altLang="en-US" sz="2200" dirty="0">
              <a:latin typeface="Consolas" panose="020B0609020204030204" pitchFamily="49" charset="0"/>
              <a:ea typeface="楷体" panose="02010609060101010101" pitchFamily="49" charset="-122"/>
              <a:cs typeface="Consolas" panose="020B0609020204030204" pitchFamily="49" charset="0"/>
            </a:endParaRPr>
          </a:p>
        </p:txBody>
      </p:sp>
      <p:grpSp>
        <p:nvGrpSpPr>
          <p:cNvPr id="2" name="组合 13"/>
          <p:cNvGrpSpPr/>
          <p:nvPr/>
        </p:nvGrpSpPr>
        <p:grpSpPr>
          <a:xfrm>
            <a:off x="714348" y="928670"/>
            <a:ext cx="7858180" cy="4708414"/>
            <a:chOff x="714348" y="1214422"/>
            <a:chExt cx="7858180" cy="4708414"/>
          </a:xfrm>
        </p:grpSpPr>
        <p:sp>
          <p:nvSpPr>
            <p:cNvPr id="4" name="矩形 3"/>
            <p:cNvSpPr/>
            <p:nvPr/>
          </p:nvSpPr>
          <p:spPr>
            <a:xfrm>
              <a:off x="714348" y="1214422"/>
              <a:ext cx="7786742" cy="2643206"/>
            </a:xfrm>
            <a:prstGeom prst="rect">
              <a:avLst/>
            </a:prstGeom>
            <a:solidFill>
              <a:schemeClr val="accent1">
                <a:alpha val="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cxnSp>
          <p:nvCxnSpPr>
            <p:cNvPr id="6" name="直接箭头连接符 5"/>
            <p:cNvCxnSpPr/>
            <p:nvPr/>
          </p:nvCxnSpPr>
          <p:spPr>
            <a:xfrm rot="5400000">
              <a:off x="6500826" y="4572008"/>
              <a:ext cx="1428760" cy="1588"/>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6072198" y="5214950"/>
              <a:ext cx="2500330" cy="707886"/>
            </a:xfrm>
            <a:prstGeom prst="rect">
              <a:avLst/>
            </a:prstGeom>
            <a:noFill/>
          </p:spPr>
          <p:txBody>
            <a:bodyPr wrap="square" rtlCol="0">
              <a:spAutoFit/>
            </a:bodyPr>
            <a:lstStyle/>
            <a:p>
              <a:pPr algn="l"/>
              <a:r>
                <a:rPr lang="zh-CN" altLang="en-US" sz="2000" dirty="0">
                  <a:latin typeface="Consolas" panose="020B0609020204030204" pitchFamily="49" charset="0"/>
                  <a:ea typeface="楷体" panose="02010609060101010101" pitchFamily="49" charset="-122"/>
                  <a:cs typeface="Consolas" panose="020B0609020204030204" pitchFamily="49" charset="0"/>
                </a:rPr>
                <a:t>查找</a:t>
              </a:r>
              <a:r>
                <a:rPr kumimoji="1" lang="zh-CN" altLang="en-US" sz="2000">
                  <a:latin typeface="Consolas" panose="020B0609020204030204" pitchFamily="49" charset="0"/>
                  <a:ea typeface="楷体" panose="02010609060101010101" pitchFamily="49" charset="-122"/>
                  <a:cs typeface="Consolas" panose="020B0609020204030204" pitchFamily="49" charset="0"/>
                </a:rPr>
                <a:t>最大值结点的前驱结点</a:t>
              </a:r>
              <a:r>
                <a:rPr kumimoji="1" lang="en-US" altLang="zh-CN" sz="2000">
                  <a:latin typeface="Consolas" panose="020B0609020204030204" pitchFamily="49" charset="0"/>
                  <a:ea typeface="楷体" panose="02010609060101010101" pitchFamily="49" charset="-122"/>
                  <a:cs typeface="Consolas" panose="020B0609020204030204" pitchFamily="49" charset="0"/>
                </a:rPr>
                <a:t>maxpre</a:t>
              </a:r>
              <a:endParaRPr lang="zh-CN" altLang="en-US" sz="2000" dirty="0">
                <a:latin typeface="Consolas" panose="020B0609020204030204" pitchFamily="49" charset="0"/>
                <a:ea typeface="楷体" panose="02010609060101010101" pitchFamily="49" charset="-122"/>
                <a:cs typeface="Consolas" panose="020B0609020204030204" pitchFamily="49" charset="0"/>
              </a:endParaRPr>
            </a:p>
          </p:txBody>
        </p:sp>
      </p:grpSp>
      <p:grpSp>
        <p:nvGrpSpPr>
          <p:cNvPr id="3" name="组合 14"/>
          <p:cNvGrpSpPr/>
          <p:nvPr/>
        </p:nvGrpSpPr>
        <p:grpSpPr>
          <a:xfrm>
            <a:off x="714348" y="3589526"/>
            <a:ext cx="7786742" cy="2214578"/>
            <a:chOff x="714348" y="4000504"/>
            <a:chExt cx="7786742" cy="2214578"/>
          </a:xfrm>
        </p:grpSpPr>
        <p:sp>
          <p:nvSpPr>
            <p:cNvPr id="10" name="矩形 9"/>
            <p:cNvSpPr/>
            <p:nvPr/>
          </p:nvSpPr>
          <p:spPr>
            <a:xfrm>
              <a:off x="714348" y="4000504"/>
              <a:ext cx="7786742" cy="714380"/>
            </a:xfrm>
            <a:prstGeom prst="rect">
              <a:avLst/>
            </a:prstGeom>
            <a:solidFill>
              <a:schemeClr val="accent1">
                <a:alpha val="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cxnSp>
          <p:nvCxnSpPr>
            <p:cNvPr id="12" name="直接箭头连接符 11"/>
            <p:cNvCxnSpPr/>
            <p:nvPr/>
          </p:nvCxnSpPr>
          <p:spPr>
            <a:xfrm rot="5400000">
              <a:off x="4464843" y="5107793"/>
              <a:ext cx="785818" cy="1588"/>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609968" y="5507196"/>
              <a:ext cx="2500330" cy="707886"/>
            </a:xfrm>
            <a:prstGeom prst="rect">
              <a:avLst/>
            </a:prstGeom>
            <a:noFill/>
          </p:spPr>
          <p:txBody>
            <a:bodyPr wrap="square" rtlCol="0">
              <a:spAutoFit/>
            </a:bodyPr>
            <a:lstStyle/>
            <a:p>
              <a:r>
                <a:rPr lang="zh-CN" altLang="en-US" sz="2000" dirty="0">
                  <a:latin typeface="Consolas" panose="020B0609020204030204" pitchFamily="49" charset="0"/>
                  <a:ea typeface="楷体" panose="02010609060101010101" pitchFamily="49" charset="-122"/>
                  <a:cs typeface="Consolas" panose="020B0609020204030204" pitchFamily="49" charset="0"/>
                </a:rPr>
                <a:t>删除</a:t>
              </a:r>
              <a:r>
                <a:rPr kumimoji="1" lang="zh-CN" altLang="en-US" sz="2000">
                  <a:latin typeface="Consolas" panose="020B0609020204030204" pitchFamily="49" charset="0"/>
                  <a:ea typeface="楷体" panose="02010609060101010101" pitchFamily="49" charset="-122"/>
                  <a:cs typeface="Consolas" panose="020B0609020204030204" pitchFamily="49" charset="0"/>
                </a:rPr>
                <a:t>最大值结点并</a:t>
              </a:r>
              <a:r>
                <a:rPr kumimoji="1" lang="zh-CN" altLang="en-US" sz="2000" dirty="0">
                  <a:latin typeface="Consolas" panose="020B0609020204030204" pitchFamily="49" charset="0"/>
                  <a:ea typeface="楷体" panose="02010609060101010101" pitchFamily="49" charset="-122"/>
                  <a:cs typeface="Consolas" panose="020B0609020204030204" pitchFamily="49" charset="0"/>
                </a:rPr>
                <a:t>释放空间</a:t>
              </a:r>
              <a:endParaRPr lang="zh-CN" altLang="en-US" sz="2000" dirty="0">
                <a:latin typeface="Consolas" panose="020B0609020204030204" pitchFamily="49" charset="0"/>
                <a:ea typeface="楷体" panose="02010609060101010101" pitchFamily="49" charset="-122"/>
                <a:cs typeface="Consolas" panose="020B0609020204030204" pitchFamily="49"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2756">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2756">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2756">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2756">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02756">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02756">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02756">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02756">
                                            <p:txEl>
                                              <p:pRg st="10" end="1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2" presetClass="exit" presetSubtype="4" fill="hold" nodeType="clickEffect">
                                  <p:stCondLst>
                                    <p:cond delay="0"/>
                                  </p:stCondLst>
                                  <p:childTnLst>
                                    <p:animEffect transition="out" filter="wipe(down)">
                                      <p:cBhvr>
                                        <p:cTn id="28" dur="500"/>
                                        <p:tgtEl>
                                          <p:spTgt spid="2"/>
                                        </p:tgtEl>
                                      </p:cBhvr>
                                    </p:animEffect>
                                    <p:set>
                                      <p:cBhvr>
                                        <p:cTn id="29" dur="1" fill="hold">
                                          <p:stCondLst>
                                            <p:cond delay="499"/>
                                          </p:stCondLst>
                                        </p:cTn>
                                        <p:tgtEl>
                                          <p:spTgt spid="2"/>
                                        </p:tgtEl>
                                        <p:attrNameLst>
                                          <p:attrName>style.visibility</p:attrName>
                                        </p:attrNameLst>
                                      </p:cBhvr>
                                      <p:to>
                                        <p:strVal val="hidden"/>
                                      </p:to>
                                    </p:set>
                                  </p:childTnLst>
                                </p:cTn>
                              </p:par>
                            </p:childTnLst>
                          </p:cTn>
                        </p:par>
                        <p:par>
                          <p:cTn id="30" fill="hold">
                            <p:stCondLst>
                              <p:cond delay="500"/>
                            </p:stCondLst>
                            <p:childTnLst>
                              <p:par>
                                <p:cTn id="31" presetID="1" presetClass="entr" presetSubtype="0" fill="hold" nodeType="afterEffect">
                                  <p:stCondLst>
                                    <p:cond delay="0"/>
                                  </p:stCondLst>
                                  <p:childTnLst>
                                    <p:set>
                                      <p:cBhvr>
                                        <p:cTn id="32" dur="1" fill="hold">
                                          <p:stCondLst>
                                            <p:cond delay="0"/>
                                          </p:stCondLst>
                                        </p:cTn>
                                        <p:tgtEl>
                                          <p:spTgt spid="202756">
                                            <p:txEl>
                                              <p:pRg st="12" end="12"/>
                                            </p:txEl>
                                          </p:spTgt>
                                        </p:tgtEl>
                                        <p:attrNameLst>
                                          <p:attrName>style.visibility</p:attrName>
                                        </p:attrNameLst>
                                      </p:cBhvr>
                                      <p:to>
                                        <p:strVal val="visible"/>
                                      </p:to>
                                    </p:set>
                                  </p:childTnLst>
                                </p:cTn>
                              </p:par>
                            </p:childTnLst>
                          </p:cTn>
                        </p:par>
                        <p:par>
                          <p:cTn id="33" fill="hold">
                            <p:stCondLst>
                              <p:cond delay="500"/>
                            </p:stCondLst>
                            <p:childTnLst>
                              <p:par>
                                <p:cTn id="34" presetID="1" presetClass="entr" presetSubtype="0" fill="hold" nodeType="afterEffect">
                                  <p:stCondLst>
                                    <p:cond delay="0"/>
                                  </p:stCondLst>
                                  <p:childTnLst>
                                    <p:set>
                                      <p:cBhvr>
                                        <p:cTn id="35" dur="1" fill="hold">
                                          <p:stCondLst>
                                            <p:cond delay="0"/>
                                          </p:stCondLst>
                                        </p:cTn>
                                        <p:tgtEl>
                                          <p:spTgt spid="202756">
                                            <p:txEl>
                                              <p:pRg st="13" end="13"/>
                                            </p:tx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3"/>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22" presetClass="exit" presetSubtype="4" fill="hold" nodeType="clickEffect">
                                  <p:stCondLst>
                                    <p:cond delay="0"/>
                                  </p:stCondLst>
                                  <p:childTnLst>
                                    <p:animEffect transition="out" filter="wipe(down)">
                                      <p:cBhvr>
                                        <p:cTn id="43" dur="500"/>
                                        <p:tgtEl>
                                          <p:spTgt spid="3"/>
                                        </p:tgtEl>
                                      </p:cBhvr>
                                    </p:animEffect>
                                    <p:set>
                                      <p:cBhvr>
                                        <p:cTn id="44" dur="1" fill="hold">
                                          <p:stCondLst>
                                            <p:cond delay="499"/>
                                          </p:stCondLst>
                                        </p:cTn>
                                        <p:tgtEl>
                                          <p:spTgt spid="3"/>
                                        </p:tgtEl>
                                        <p:attrNameLst>
                                          <p:attrName>style.visibility</p:attrName>
                                        </p:attrNameLst>
                                      </p:cBhvr>
                                      <p:to>
                                        <p:strVal val="hidden"/>
                                      </p:to>
                                    </p:set>
                                  </p:childTnLst>
                                </p:cTn>
                              </p:par>
                            </p:childTnLst>
                          </p:cTn>
                        </p:par>
                        <p:par>
                          <p:cTn id="45" fill="hold">
                            <p:stCondLst>
                              <p:cond delay="500"/>
                            </p:stCondLst>
                            <p:childTnLst>
                              <p:par>
                                <p:cTn id="46" presetID="1" presetClass="entr" presetSubtype="0" fill="hold" grpId="0" nodeType="afterEffect">
                                  <p:stCondLst>
                                    <p:cond delay="0"/>
                                  </p:stCondLst>
                                  <p:childTnLst>
                                    <p:set>
                                      <p:cBhvr>
                                        <p:cTn id="47" dur="1" fill="hold">
                                          <p:stCondLst>
                                            <p:cond delay="0"/>
                                          </p:stCondLst>
                                        </p:cTn>
                                        <p:tgtEl>
                                          <p:spTgt spid="2027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2757" grpId="0" bldLvl="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Text Box 2"/>
          <p:cNvSpPr txBox="1">
            <a:spLocks noChangeArrowheads="1"/>
          </p:cNvSpPr>
          <p:nvPr/>
        </p:nvSpPr>
        <p:spPr bwMode="auto">
          <a:xfrm>
            <a:off x="468313" y="692150"/>
            <a:ext cx="8291512" cy="902970"/>
          </a:xfrm>
          <a:prstGeom prst="rect">
            <a:avLst/>
          </a:prstGeom>
          <a:noFill/>
          <a:ln w="9525">
            <a:noFill/>
            <a:miter lim="800000"/>
          </a:ln>
          <a:effectLst/>
        </p:spPr>
        <p:txBody>
          <a:bodyPr>
            <a:spAutoFit/>
          </a:bodyPr>
          <a:lstStyle/>
          <a:p>
            <a:pPr algn="just">
              <a:lnSpc>
                <a:spcPct val="120000"/>
              </a:lnSpc>
              <a:spcBef>
                <a:spcPct val="50000"/>
              </a:spcBef>
            </a:pPr>
            <a:r>
              <a:rPr kumimoji="1" lang="en-US" altLang="zh-CN" sz="2200">
                <a:solidFill>
                  <a:srgbClr val="FF3300"/>
                </a:solidFill>
                <a:latin typeface="Consolas" panose="020B0609020204030204" pitchFamily="49" charset="0"/>
                <a:ea typeface="楷体" panose="02010609060101010101" pitchFamily="49" charset="-122"/>
                <a:cs typeface="Consolas" panose="020B0609020204030204" pitchFamily="49" charset="0"/>
              </a:rPr>
              <a:t>   【</a:t>
            </a:r>
            <a:r>
              <a:rPr kumimoji="1" lang="zh-CN" altLang="en-US" sz="2200">
                <a:solidFill>
                  <a:srgbClr val="FF3300"/>
                </a:solidFill>
                <a:latin typeface="Consolas" panose="020B0609020204030204" pitchFamily="49" charset="0"/>
                <a:ea typeface="楷体" panose="02010609060101010101" pitchFamily="49" charset="-122"/>
                <a:cs typeface="Consolas" panose="020B0609020204030204" pitchFamily="49" charset="0"/>
              </a:rPr>
              <a:t>例</a:t>
            </a:r>
            <a:r>
              <a:rPr kumimoji="1" lang="en-US" altLang="zh-CN" sz="2200">
                <a:solidFill>
                  <a:srgbClr val="FF3300"/>
                </a:solidFill>
                <a:latin typeface="Consolas" panose="020B0609020204030204" pitchFamily="49" charset="0"/>
                <a:ea typeface="楷体" panose="02010609060101010101" pitchFamily="49" charset="-122"/>
                <a:cs typeface="Consolas" panose="020B0609020204030204" pitchFamily="49" charset="0"/>
              </a:rPr>
              <a:t>2】</a:t>
            </a:r>
            <a:r>
              <a:rPr kumimoji="1" lang="zh-CN" altLang="en-US" sz="2200" dirty="0">
                <a:latin typeface="Consolas" panose="020B0609020204030204" pitchFamily="49" charset="0"/>
                <a:ea typeface="楷体" panose="02010609060101010101" pitchFamily="49" charset="-122"/>
                <a:cs typeface="Consolas" panose="020B0609020204030204" pitchFamily="49" charset="0"/>
              </a:rPr>
              <a:t>有一</a:t>
            </a:r>
            <a:r>
              <a:rPr kumimoji="1" lang="zh-CN" altLang="en-US" sz="2200">
                <a:latin typeface="Consolas" panose="020B0609020204030204" pitchFamily="49" charset="0"/>
                <a:ea typeface="楷体" panose="02010609060101010101" pitchFamily="49" charset="-122"/>
                <a:cs typeface="Consolas" panose="020B0609020204030204" pitchFamily="49" charset="0"/>
              </a:rPr>
              <a:t>个带头结点的</a:t>
            </a:r>
            <a:r>
              <a:rPr kumimoji="1" lang="zh-CN" altLang="en-US" sz="2200" dirty="0">
                <a:latin typeface="Consolas" panose="020B0609020204030204" pitchFamily="49" charset="0"/>
                <a:ea typeface="楷体" panose="02010609060101010101" pitchFamily="49" charset="-122"/>
                <a:cs typeface="Consolas" panose="020B0609020204030204" pitchFamily="49" charset="0"/>
              </a:rPr>
              <a:t>单链表</a:t>
            </a:r>
            <a:r>
              <a:rPr kumimoji="1" lang="en-US" altLang="zh-CN" sz="2200" dirty="0">
                <a:latin typeface="Consolas" panose="020B0609020204030204" pitchFamily="49" charset="0"/>
                <a:ea typeface="楷体" panose="02010609060101010101" pitchFamily="49" charset="-122"/>
                <a:cs typeface="Consolas" panose="020B0609020204030204" pitchFamily="49" charset="0"/>
              </a:rPr>
              <a:t>L</a:t>
            </a:r>
            <a:r>
              <a:rPr kumimoji="1" lang="zh-CN" altLang="en-US" sz="2200" dirty="0">
                <a:latin typeface="Consolas" panose="020B0609020204030204" pitchFamily="49" charset="0"/>
                <a:ea typeface="楷体" panose="02010609060101010101" pitchFamily="49" charset="-122"/>
                <a:cs typeface="Consolas" panose="020B0609020204030204" pitchFamily="49" charset="0"/>
              </a:rPr>
              <a:t>（至少有一</a:t>
            </a:r>
            <a:r>
              <a:rPr kumimoji="1" lang="zh-CN" altLang="en-US" sz="2200">
                <a:latin typeface="Consolas" panose="020B0609020204030204" pitchFamily="49" charset="0"/>
                <a:ea typeface="楷体" panose="02010609060101010101" pitchFamily="49" charset="-122"/>
                <a:cs typeface="Consolas" panose="020B0609020204030204" pitchFamily="49" charset="0"/>
              </a:rPr>
              <a:t>个数据结点），设计</a:t>
            </a:r>
            <a:r>
              <a:rPr kumimoji="1" lang="zh-CN" altLang="en-US" sz="2200" dirty="0">
                <a:latin typeface="Consolas" panose="020B0609020204030204" pitchFamily="49" charset="0"/>
                <a:ea typeface="楷体" panose="02010609060101010101" pitchFamily="49" charset="-122"/>
                <a:cs typeface="Consolas" panose="020B0609020204030204" pitchFamily="49" charset="0"/>
              </a:rPr>
              <a:t>一个算法使其元素递增有序排列。</a:t>
            </a:r>
            <a:endParaRPr kumimoji="1" lang="zh-CN" altLang="en-US" sz="2200" dirty="0">
              <a:latin typeface="Consolas" panose="020B0609020204030204" pitchFamily="49" charset="0"/>
              <a:ea typeface="楷体" panose="02010609060101010101" pitchFamily="49" charset="-122"/>
              <a:cs typeface="Consolas" panose="020B0609020204030204" pitchFamily="49" charset="0"/>
            </a:endParaRPr>
          </a:p>
        </p:txBody>
      </p:sp>
      <p:grpSp>
        <p:nvGrpSpPr>
          <p:cNvPr id="2" name="组合 32"/>
          <p:cNvGrpSpPr/>
          <p:nvPr/>
        </p:nvGrpSpPr>
        <p:grpSpPr>
          <a:xfrm>
            <a:off x="760439" y="1916113"/>
            <a:ext cx="7597775" cy="2770253"/>
            <a:chOff x="179388" y="1916113"/>
            <a:chExt cx="7597775" cy="2770253"/>
          </a:xfrm>
        </p:grpSpPr>
        <p:sp>
          <p:nvSpPr>
            <p:cNvPr id="201734" name="Text Box 6"/>
            <p:cNvSpPr txBox="1">
              <a:spLocks noChangeArrowheads="1"/>
            </p:cNvSpPr>
            <p:nvPr/>
          </p:nvSpPr>
          <p:spPr bwMode="auto">
            <a:xfrm>
              <a:off x="179388" y="3494088"/>
              <a:ext cx="554037" cy="366712"/>
            </a:xfrm>
            <a:prstGeom prst="rect">
              <a:avLst/>
            </a:prstGeom>
            <a:noFill/>
            <a:ln w="9525">
              <a:noFill/>
              <a:miter lim="800000"/>
            </a:ln>
            <a:effectLst/>
          </p:spPr>
          <p:txBody>
            <a:bodyPr>
              <a:spAutoFit/>
            </a:bodyPr>
            <a:lstStyle/>
            <a:p>
              <a:pPr algn="l">
                <a:spcBef>
                  <a:spcPct val="50000"/>
                </a:spcBef>
              </a:pPr>
              <a:r>
                <a:rPr lang="en-US" altLang="zh-CN" sz="1800" dirty="0">
                  <a:latin typeface="Consolas" panose="020B0609020204030204" pitchFamily="49" charset="0"/>
                  <a:ea typeface="宋体" panose="02010600030101010101" pitchFamily="2" charset="-122"/>
                  <a:cs typeface="Consolas" panose="020B0609020204030204" pitchFamily="49" charset="0"/>
                </a:rPr>
                <a:t>L</a:t>
              </a:r>
              <a:endParaRPr lang="en-US" altLang="zh-CN" sz="1800" dirty="0">
                <a:latin typeface="Consolas" panose="020B0609020204030204" pitchFamily="49" charset="0"/>
                <a:ea typeface="宋体" panose="02010600030101010101" pitchFamily="2" charset="-122"/>
                <a:cs typeface="Consolas" panose="020B0609020204030204" pitchFamily="49" charset="0"/>
              </a:endParaRPr>
            </a:p>
          </p:txBody>
        </p:sp>
        <p:sp>
          <p:nvSpPr>
            <p:cNvPr id="201731" name="Rectangle 3"/>
            <p:cNvSpPr>
              <a:spLocks noChangeArrowheads="1"/>
            </p:cNvSpPr>
            <p:nvPr/>
          </p:nvSpPr>
          <p:spPr bwMode="auto">
            <a:xfrm>
              <a:off x="854075" y="3494088"/>
              <a:ext cx="360363" cy="360362"/>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1800" b="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201732" name="Rectangle 4"/>
            <p:cNvSpPr>
              <a:spLocks noChangeArrowheads="1"/>
            </p:cNvSpPr>
            <p:nvPr/>
          </p:nvSpPr>
          <p:spPr bwMode="auto">
            <a:xfrm>
              <a:off x="1214438" y="3494088"/>
              <a:ext cx="360362" cy="360362"/>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180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201733" name="Line 5"/>
            <p:cNvSpPr>
              <a:spLocks noChangeShapeType="1"/>
            </p:cNvSpPr>
            <p:nvPr/>
          </p:nvSpPr>
          <p:spPr bwMode="auto">
            <a:xfrm>
              <a:off x="506413" y="3673475"/>
              <a:ext cx="360362" cy="0"/>
            </a:xfrm>
            <a:prstGeom prst="line">
              <a:avLst/>
            </a:prstGeom>
            <a:noFill/>
            <a:ln w="28575">
              <a:solidFill>
                <a:srgbClr val="7030A0"/>
              </a:solidFill>
              <a:miter lim="800000"/>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201735" name="Rectangle 7"/>
            <p:cNvSpPr>
              <a:spLocks noChangeArrowheads="1"/>
            </p:cNvSpPr>
            <p:nvPr/>
          </p:nvSpPr>
          <p:spPr bwMode="auto">
            <a:xfrm>
              <a:off x="4787900" y="3494088"/>
              <a:ext cx="360363" cy="360362"/>
            </a:xfrm>
            <a:prstGeom prst="rect">
              <a:avLst/>
            </a:prstGeom>
          </p:spPr>
          <p:style>
            <a:lnRef idx="1">
              <a:schemeClr val="accent5"/>
            </a:lnRef>
            <a:fillRef idx="2">
              <a:schemeClr val="accent5"/>
            </a:fillRef>
            <a:effectRef idx="1">
              <a:schemeClr val="accent5"/>
            </a:effectRef>
            <a:fontRef idx="minor">
              <a:schemeClr val="dk1"/>
            </a:fontRef>
          </p:style>
          <p:txBody>
            <a:bodyPr wrap="none" anchor="ctr"/>
            <a:lstStyle/>
            <a:p>
              <a:endParaRPr lang="zh-CN" altLang="zh-CN" sz="1800" b="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201736" name="Rectangle 8"/>
            <p:cNvSpPr>
              <a:spLocks noChangeArrowheads="1"/>
            </p:cNvSpPr>
            <p:nvPr/>
          </p:nvSpPr>
          <p:spPr bwMode="auto">
            <a:xfrm>
              <a:off x="5148263" y="3494088"/>
              <a:ext cx="360362" cy="360362"/>
            </a:xfrm>
            <a:prstGeom prst="rect">
              <a:avLst/>
            </a:prstGeom>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1800">
                  <a:solidFill>
                    <a:schemeClr val="tx1"/>
                  </a:solidFill>
                  <a:latin typeface="Consolas" panose="020B0609020204030204" pitchFamily="49" charset="0"/>
                  <a:ea typeface="宋体" panose="02010600030101010101" pitchFamily="2" charset="-122"/>
                  <a:cs typeface="Consolas" panose="020B0609020204030204" pitchFamily="49" charset="0"/>
                </a:rPr>
                <a:t>∧</a:t>
              </a:r>
              <a:endParaRPr lang="en-US" altLang="zh-CN" sz="180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201737" name="Rectangle 9"/>
            <p:cNvSpPr>
              <a:spLocks noChangeArrowheads="1"/>
            </p:cNvSpPr>
            <p:nvPr/>
          </p:nvSpPr>
          <p:spPr bwMode="auto">
            <a:xfrm>
              <a:off x="4643438" y="2490788"/>
              <a:ext cx="360362"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201738" name="Rectangle 10"/>
            <p:cNvSpPr>
              <a:spLocks noChangeArrowheads="1"/>
            </p:cNvSpPr>
            <p:nvPr/>
          </p:nvSpPr>
          <p:spPr bwMode="auto">
            <a:xfrm>
              <a:off x="5003800" y="2490788"/>
              <a:ext cx="3603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201739" name="Rectangle 11"/>
            <p:cNvSpPr>
              <a:spLocks noChangeArrowheads="1"/>
            </p:cNvSpPr>
            <p:nvPr/>
          </p:nvSpPr>
          <p:spPr bwMode="auto">
            <a:xfrm>
              <a:off x="7056438" y="2490788"/>
              <a:ext cx="360362"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201740" name="Rectangle 12"/>
            <p:cNvSpPr>
              <a:spLocks noChangeArrowheads="1"/>
            </p:cNvSpPr>
            <p:nvPr/>
          </p:nvSpPr>
          <p:spPr bwMode="auto">
            <a:xfrm>
              <a:off x="7416800" y="2490788"/>
              <a:ext cx="3603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dirty="0">
                  <a:solidFill>
                    <a:srgbClr val="0000FF"/>
                  </a:solidFill>
                  <a:latin typeface="Consolas" panose="020B0609020204030204" pitchFamily="49" charset="0"/>
                  <a:ea typeface="宋体" panose="02010600030101010101" pitchFamily="2" charset="-122"/>
                  <a:cs typeface="Consolas" panose="020B0609020204030204" pitchFamily="49" charset="0"/>
                </a:rPr>
                <a:t>∧</a:t>
              </a:r>
              <a:endParaRPr lang="en-US" altLang="zh-CN" sz="1800" dirty="0">
                <a:solidFill>
                  <a:srgbClr val="0000FF"/>
                </a:solidFill>
                <a:latin typeface="Consolas" panose="020B0609020204030204" pitchFamily="49" charset="0"/>
                <a:ea typeface="宋体" panose="02010600030101010101" pitchFamily="2" charset="-122"/>
                <a:cs typeface="Consolas" panose="020B0609020204030204" pitchFamily="49" charset="0"/>
              </a:endParaRPr>
            </a:p>
          </p:txBody>
        </p:sp>
        <p:sp>
          <p:nvSpPr>
            <p:cNvPr id="201741" name="Freeform 13"/>
            <p:cNvSpPr/>
            <p:nvPr/>
          </p:nvSpPr>
          <p:spPr bwMode="auto">
            <a:xfrm>
              <a:off x="6581775" y="2668588"/>
              <a:ext cx="487363" cy="3175"/>
            </a:xfrm>
            <a:custGeom>
              <a:avLst/>
              <a:gdLst/>
              <a:ahLst/>
              <a:cxnLst>
                <a:cxn ang="0">
                  <a:pos x="0" y="0"/>
                </a:cxn>
                <a:cxn ang="0">
                  <a:pos x="307" y="2"/>
                </a:cxn>
              </a:cxnLst>
              <a:rect l="0" t="0" r="r" b="b"/>
              <a:pathLst>
                <a:path w="307" h="2">
                  <a:moveTo>
                    <a:pt x="0" y="0"/>
                  </a:moveTo>
                  <a:lnTo>
                    <a:pt x="307"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201742" name="Freeform 14"/>
            <p:cNvSpPr/>
            <p:nvPr/>
          </p:nvSpPr>
          <p:spPr bwMode="auto">
            <a:xfrm>
              <a:off x="4238625" y="3670300"/>
              <a:ext cx="552450" cy="3175"/>
            </a:xfrm>
            <a:custGeom>
              <a:avLst/>
              <a:gdLst/>
              <a:ahLst/>
              <a:cxnLst>
                <a:cxn ang="0">
                  <a:pos x="0" y="0"/>
                </a:cxn>
                <a:cxn ang="0">
                  <a:pos x="348" y="2"/>
                </a:cxn>
              </a:cxnLst>
              <a:rect l="0" t="0" r="r" b="b"/>
              <a:pathLst>
                <a:path w="348" h="2">
                  <a:moveTo>
                    <a:pt x="0" y="0"/>
                  </a:moveTo>
                  <a:lnTo>
                    <a:pt x="348"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201743" name="Text Box 15"/>
            <p:cNvSpPr txBox="1">
              <a:spLocks noChangeArrowheads="1"/>
            </p:cNvSpPr>
            <p:nvPr/>
          </p:nvSpPr>
          <p:spPr bwMode="auto">
            <a:xfrm>
              <a:off x="4752975" y="1916113"/>
              <a:ext cx="360363" cy="366712"/>
            </a:xfrm>
            <a:prstGeom prst="rect">
              <a:avLst/>
            </a:prstGeom>
            <a:noFill/>
            <a:ln w="9525">
              <a:noFill/>
              <a:miter lim="800000"/>
            </a:ln>
            <a:effectLst/>
          </p:spPr>
          <p:txBody>
            <a:bodyPr>
              <a:spAutoFit/>
            </a:bodyPr>
            <a:lstStyle/>
            <a:p>
              <a:pPr algn="l">
                <a:spcBef>
                  <a:spcPct val="50000"/>
                </a:spcBef>
              </a:pPr>
              <a:r>
                <a:rPr lang="en-US" altLang="zh-CN" sz="1800">
                  <a:latin typeface="Consolas" panose="020B0609020204030204" pitchFamily="49" charset="0"/>
                  <a:ea typeface="宋体" panose="02010600030101010101" pitchFamily="2" charset="-122"/>
                  <a:cs typeface="Consolas" panose="020B0609020204030204" pitchFamily="49" charset="0"/>
                </a:rPr>
                <a:t>p</a:t>
              </a:r>
              <a:endParaRPr lang="en-US" altLang="zh-CN" sz="1800">
                <a:latin typeface="Consolas" panose="020B0609020204030204" pitchFamily="49" charset="0"/>
                <a:ea typeface="宋体" panose="02010600030101010101" pitchFamily="2" charset="-122"/>
                <a:cs typeface="Consolas" panose="020B0609020204030204" pitchFamily="49" charset="0"/>
              </a:endParaRPr>
            </a:p>
          </p:txBody>
        </p:sp>
        <p:sp>
          <p:nvSpPr>
            <p:cNvPr id="201744" name="Freeform 16"/>
            <p:cNvSpPr/>
            <p:nvPr/>
          </p:nvSpPr>
          <p:spPr bwMode="auto">
            <a:xfrm>
              <a:off x="5113338" y="2670175"/>
              <a:ext cx="487362" cy="3175"/>
            </a:xfrm>
            <a:custGeom>
              <a:avLst/>
              <a:gdLst/>
              <a:ahLst/>
              <a:cxnLst>
                <a:cxn ang="0">
                  <a:pos x="0" y="0"/>
                </a:cxn>
                <a:cxn ang="0">
                  <a:pos x="307" y="2"/>
                </a:cxn>
              </a:cxnLst>
              <a:rect l="0" t="0" r="r" b="b"/>
              <a:pathLst>
                <a:path w="307" h="2">
                  <a:moveTo>
                    <a:pt x="0" y="0"/>
                  </a:moveTo>
                  <a:lnTo>
                    <a:pt x="307"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201745" name="Text Box 17"/>
            <p:cNvSpPr txBox="1">
              <a:spLocks noChangeArrowheads="1"/>
            </p:cNvSpPr>
            <p:nvPr/>
          </p:nvSpPr>
          <p:spPr bwMode="auto">
            <a:xfrm>
              <a:off x="5761038" y="2249488"/>
              <a:ext cx="720725" cy="579437"/>
            </a:xfrm>
            <a:prstGeom prst="rect">
              <a:avLst/>
            </a:prstGeom>
            <a:noFill/>
            <a:ln w="9525">
              <a:noFill/>
              <a:miter lim="800000"/>
            </a:ln>
            <a:effectLst/>
          </p:spPr>
          <p:txBody>
            <a:bodyPr>
              <a:spAutoFit/>
            </a:bodyPr>
            <a:lstStyle/>
            <a:p>
              <a:pPr algn="l">
                <a:spcBef>
                  <a:spcPct val="50000"/>
                </a:spcBef>
              </a:pPr>
              <a:r>
                <a:rPr lang="en-US" altLang="zh-CN" sz="3200" b="0">
                  <a:solidFill>
                    <a:schemeClr val="tx1"/>
                  </a:solidFill>
                  <a:latin typeface="Consolas" panose="020B0609020204030204" pitchFamily="49" charset="0"/>
                  <a:ea typeface="宋体" panose="02010600030101010101" pitchFamily="2" charset="-122"/>
                  <a:cs typeface="Consolas" panose="020B0609020204030204" pitchFamily="49" charset="0"/>
                </a:rPr>
                <a:t>…</a:t>
              </a:r>
              <a:endParaRPr lang="en-US" altLang="zh-CN" sz="3200" b="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201746" name="Line 18"/>
            <p:cNvSpPr>
              <a:spLocks noChangeShapeType="1"/>
            </p:cNvSpPr>
            <p:nvPr/>
          </p:nvSpPr>
          <p:spPr bwMode="auto">
            <a:xfrm>
              <a:off x="4772025" y="2132013"/>
              <a:ext cx="0" cy="360362"/>
            </a:xfrm>
            <a:prstGeom prst="line">
              <a:avLst/>
            </a:prstGeom>
            <a:noFill/>
            <a:ln w="38100">
              <a:solidFill>
                <a:srgbClr val="FF3300"/>
              </a:solidFill>
              <a:miter lim="800000"/>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201747" name="Freeform 19"/>
            <p:cNvSpPr/>
            <p:nvPr/>
          </p:nvSpPr>
          <p:spPr bwMode="auto">
            <a:xfrm>
              <a:off x="3497263" y="2876550"/>
              <a:ext cx="1371600" cy="654050"/>
            </a:xfrm>
            <a:custGeom>
              <a:avLst/>
              <a:gdLst/>
              <a:ahLst/>
              <a:cxnLst>
                <a:cxn ang="0">
                  <a:pos x="864" y="0"/>
                </a:cxn>
                <a:cxn ang="0">
                  <a:pos x="720" y="64"/>
                </a:cxn>
                <a:cxn ang="0">
                  <a:pos x="416" y="120"/>
                </a:cxn>
                <a:cxn ang="0">
                  <a:pos x="176" y="200"/>
                </a:cxn>
                <a:cxn ang="0">
                  <a:pos x="0" y="412"/>
                </a:cxn>
              </a:cxnLst>
              <a:rect l="0" t="0" r="r" b="b"/>
              <a:pathLst>
                <a:path w="864" h="412">
                  <a:moveTo>
                    <a:pt x="864" y="0"/>
                  </a:moveTo>
                  <a:cubicBezTo>
                    <a:pt x="864" y="0"/>
                    <a:pt x="795" y="44"/>
                    <a:pt x="720" y="64"/>
                  </a:cubicBezTo>
                  <a:cubicBezTo>
                    <a:pt x="645" y="84"/>
                    <a:pt x="507" y="97"/>
                    <a:pt x="416" y="120"/>
                  </a:cubicBezTo>
                  <a:cubicBezTo>
                    <a:pt x="325" y="143"/>
                    <a:pt x="245" y="151"/>
                    <a:pt x="176" y="200"/>
                  </a:cubicBezTo>
                  <a:cubicBezTo>
                    <a:pt x="107" y="249"/>
                    <a:pt x="37" y="368"/>
                    <a:pt x="0" y="412"/>
                  </a:cubicBezTo>
                </a:path>
              </a:pathLst>
            </a:custGeom>
            <a:noFill/>
            <a:ln w="38100" cap="flat" cmpd="sng">
              <a:solidFill>
                <a:srgbClr val="FF3300"/>
              </a:solidFill>
              <a:prstDash val="solid"/>
              <a:miter lim="800000"/>
              <a:headEnd type="none" w="med" len="med"/>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201748" name="Rectangle 20"/>
            <p:cNvSpPr>
              <a:spLocks noChangeArrowheads="1"/>
            </p:cNvSpPr>
            <p:nvPr/>
          </p:nvSpPr>
          <p:spPr bwMode="auto">
            <a:xfrm>
              <a:off x="2508250" y="3500438"/>
              <a:ext cx="360363" cy="360362"/>
            </a:xfrm>
            <a:prstGeom prst="rect">
              <a:avLst/>
            </a:prstGeom>
          </p:spPr>
          <p:style>
            <a:lnRef idx="1">
              <a:schemeClr val="accent5"/>
            </a:lnRef>
            <a:fillRef idx="2">
              <a:schemeClr val="accent5"/>
            </a:fillRef>
            <a:effectRef idx="1">
              <a:schemeClr val="accent5"/>
            </a:effectRef>
            <a:fontRef idx="minor">
              <a:schemeClr val="dk1"/>
            </a:fontRef>
          </p:style>
          <p:txBody>
            <a:bodyPr wrap="none" anchor="ctr"/>
            <a:lstStyle/>
            <a:p>
              <a:endParaRPr lang="zh-CN" altLang="zh-CN" sz="1800" b="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201749" name="Rectangle 21"/>
            <p:cNvSpPr>
              <a:spLocks noChangeArrowheads="1"/>
            </p:cNvSpPr>
            <p:nvPr/>
          </p:nvSpPr>
          <p:spPr bwMode="auto">
            <a:xfrm>
              <a:off x="2868613" y="3500438"/>
              <a:ext cx="360362" cy="360362"/>
            </a:xfrm>
            <a:prstGeom prst="rect">
              <a:avLst/>
            </a:prstGeom>
          </p:spPr>
          <p:style>
            <a:lnRef idx="1">
              <a:schemeClr val="accent5"/>
            </a:lnRef>
            <a:fillRef idx="2">
              <a:schemeClr val="accent5"/>
            </a:fillRef>
            <a:effectRef idx="1">
              <a:schemeClr val="accent5"/>
            </a:effectRef>
            <a:fontRef idx="minor">
              <a:schemeClr val="dk1"/>
            </a:fontRef>
          </p:style>
          <p:txBody>
            <a:bodyPr wrap="none" anchor="ctr"/>
            <a:lstStyle/>
            <a:p>
              <a:endParaRPr lang="zh-CN" altLang="zh-CN" sz="180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201750" name="Freeform 22"/>
            <p:cNvSpPr/>
            <p:nvPr/>
          </p:nvSpPr>
          <p:spPr bwMode="auto">
            <a:xfrm>
              <a:off x="1258888" y="3676650"/>
              <a:ext cx="552450" cy="3175"/>
            </a:xfrm>
            <a:custGeom>
              <a:avLst/>
              <a:gdLst/>
              <a:ahLst/>
              <a:cxnLst>
                <a:cxn ang="0">
                  <a:pos x="0" y="0"/>
                </a:cxn>
                <a:cxn ang="0">
                  <a:pos x="348" y="2"/>
                </a:cxn>
              </a:cxnLst>
              <a:rect l="0" t="0" r="r" b="b"/>
              <a:pathLst>
                <a:path w="348" h="2">
                  <a:moveTo>
                    <a:pt x="0" y="0"/>
                  </a:moveTo>
                  <a:lnTo>
                    <a:pt x="348"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201751" name="Freeform 23"/>
            <p:cNvSpPr/>
            <p:nvPr/>
          </p:nvSpPr>
          <p:spPr bwMode="auto">
            <a:xfrm>
              <a:off x="3060700" y="3670300"/>
              <a:ext cx="552450" cy="3175"/>
            </a:xfrm>
            <a:custGeom>
              <a:avLst/>
              <a:gdLst/>
              <a:ahLst/>
              <a:cxnLst>
                <a:cxn ang="0">
                  <a:pos x="0" y="0"/>
                </a:cxn>
                <a:cxn ang="0">
                  <a:pos x="348" y="2"/>
                </a:cxn>
              </a:cxnLst>
              <a:rect l="0" t="0" r="r" b="b"/>
              <a:pathLst>
                <a:path w="348" h="2">
                  <a:moveTo>
                    <a:pt x="0" y="0"/>
                  </a:moveTo>
                  <a:lnTo>
                    <a:pt x="348"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201752" name="Text Box 24"/>
            <p:cNvSpPr txBox="1">
              <a:spLocks noChangeArrowheads="1"/>
            </p:cNvSpPr>
            <p:nvPr/>
          </p:nvSpPr>
          <p:spPr bwMode="auto">
            <a:xfrm>
              <a:off x="3636963" y="3281363"/>
              <a:ext cx="720725" cy="579437"/>
            </a:xfrm>
            <a:prstGeom prst="rect">
              <a:avLst/>
            </a:prstGeom>
            <a:noFill/>
            <a:ln w="9525">
              <a:noFill/>
              <a:miter lim="800000"/>
            </a:ln>
            <a:effectLst/>
          </p:spPr>
          <p:txBody>
            <a:bodyPr>
              <a:spAutoFit/>
            </a:bodyPr>
            <a:lstStyle/>
            <a:p>
              <a:pPr algn="l">
                <a:spcBef>
                  <a:spcPct val="50000"/>
                </a:spcBef>
              </a:pPr>
              <a:r>
                <a:rPr lang="en-US" altLang="zh-CN" sz="3200" b="0">
                  <a:solidFill>
                    <a:schemeClr val="tx1"/>
                  </a:solidFill>
                  <a:latin typeface="Consolas" panose="020B0609020204030204" pitchFamily="49" charset="0"/>
                  <a:ea typeface="宋体" panose="02010600030101010101" pitchFamily="2" charset="-122"/>
                  <a:cs typeface="Consolas" panose="020B0609020204030204" pitchFamily="49" charset="0"/>
                </a:rPr>
                <a:t>…</a:t>
              </a:r>
              <a:endParaRPr lang="en-US" altLang="zh-CN" sz="3200" b="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201753" name="Text Box 25"/>
            <p:cNvSpPr txBox="1">
              <a:spLocks noChangeArrowheads="1"/>
            </p:cNvSpPr>
            <p:nvPr/>
          </p:nvSpPr>
          <p:spPr bwMode="auto">
            <a:xfrm>
              <a:off x="2657474" y="2924175"/>
              <a:ext cx="700079" cy="369332"/>
            </a:xfrm>
            <a:prstGeom prst="rect">
              <a:avLst/>
            </a:prstGeom>
            <a:noFill/>
            <a:ln w="9525">
              <a:noFill/>
              <a:miter lim="800000"/>
            </a:ln>
            <a:effectLst/>
          </p:spPr>
          <p:txBody>
            <a:bodyPr wrap="square">
              <a:spAutoFit/>
            </a:bodyPr>
            <a:lstStyle/>
            <a:p>
              <a:pPr algn="l">
                <a:spcBef>
                  <a:spcPct val="50000"/>
                </a:spcBef>
              </a:pPr>
              <a:r>
                <a:rPr lang="en-US" altLang="zh-CN" sz="1800" dirty="0">
                  <a:latin typeface="Consolas" panose="020B0609020204030204" pitchFamily="49" charset="0"/>
                  <a:ea typeface="宋体" panose="02010600030101010101" pitchFamily="2" charset="-122"/>
                  <a:cs typeface="Consolas" panose="020B0609020204030204" pitchFamily="49" charset="0"/>
                </a:rPr>
                <a:t>pre</a:t>
              </a:r>
              <a:endParaRPr lang="en-US" altLang="zh-CN" sz="1800" dirty="0">
                <a:latin typeface="Consolas" panose="020B0609020204030204" pitchFamily="49" charset="0"/>
                <a:ea typeface="宋体" panose="02010600030101010101" pitchFamily="2" charset="-122"/>
                <a:cs typeface="Consolas" panose="020B0609020204030204" pitchFamily="49" charset="0"/>
              </a:endParaRPr>
            </a:p>
          </p:txBody>
        </p:sp>
        <p:sp>
          <p:nvSpPr>
            <p:cNvPr id="201754" name="Line 26"/>
            <p:cNvSpPr>
              <a:spLocks noChangeShapeType="1"/>
            </p:cNvSpPr>
            <p:nvPr/>
          </p:nvSpPr>
          <p:spPr bwMode="auto">
            <a:xfrm>
              <a:off x="2676525" y="3140075"/>
              <a:ext cx="0" cy="360363"/>
            </a:xfrm>
            <a:prstGeom prst="line">
              <a:avLst/>
            </a:prstGeom>
            <a:noFill/>
            <a:ln w="38100">
              <a:solidFill>
                <a:srgbClr val="FF3300"/>
              </a:solidFill>
              <a:miter lim="800000"/>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201755" name="Text Box 27"/>
            <p:cNvSpPr txBox="1">
              <a:spLocks noChangeArrowheads="1"/>
            </p:cNvSpPr>
            <p:nvPr/>
          </p:nvSpPr>
          <p:spPr bwMode="auto">
            <a:xfrm>
              <a:off x="1763713" y="3284538"/>
              <a:ext cx="720725" cy="579437"/>
            </a:xfrm>
            <a:prstGeom prst="rect">
              <a:avLst/>
            </a:prstGeom>
            <a:noFill/>
            <a:ln w="9525">
              <a:noFill/>
              <a:miter lim="800000"/>
            </a:ln>
            <a:effectLst/>
          </p:spPr>
          <p:txBody>
            <a:bodyPr>
              <a:spAutoFit/>
            </a:bodyPr>
            <a:lstStyle/>
            <a:p>
              <a:pPr algn="l">
                <a:spcBef>
                  <a:spcPct val="50000"/>
                </a:spcBef>
              </a:pPr>
              <a:r>
                <a:rPr lang="en-US" altLang="zh-CN" sz="3200" b="0">
                  <a:solidFill>
                    <a:schemeClr val="tx1"/>
                  </a:solidFill>
                  <a:latin typeface="Consolas" panose="020B0609020204030204" pitchFamily="49" charset="0"/>
                  <a:ea typeface="宋体" panose="02010600030101010101" pitchFamily="2" charset="-122"/>
                  <a:cs typeface="Consolas" panose="020B0609020204030204" pitchFamily="49" charset="0"/>
                </a:rPr>
                <a:t>…</a:t>
              </a:r>
              <a:endParaRPr lang="en-US" altLang="zh-CN" sz="3200" b="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201756" name="Line 28"/>
            <p:cNvSpPr>
              <a:spLocks noChangeShapeType="1"/>
            </p:cNvSpPr>
            <p:nvPr/>
          </p:nvSpPr>
          <p:spPr bwMode="auto">
            <a:xfrm>
              <a:off x="2268538" y="3678238"/>
              <a:ext cx="215900" cy="0"/>
            </a:xfrm>
            <a:prstGeom prst="line">
              <a:avLst/>
            </a:prstGeom>
            <a:noFill/>
            <a:ln w="9525">
              <a:solidFill>
                <a:schemeClr val="tx1"/>
              </a:solidFill>
              <a:miter lim="800000"/>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29" name="右大括号 28"/>
            <p:cNvSpPr/>
            <p:nvPr/>
          </p:nvSpPr>
          <p:spPr>
            <a:xfrm rot="5400000">
              <a:off x="3070959" y="2286835"/>
              <a:ext cx="216000" cy="3786214"/>
            </a:xfrm>
            <a:prstGeom prst="rightBrace">
              <a:avLst/>
            </a:prstGeom>
            <a:ln w="28575">
              <a:solidFill>
                <a:srgbClr val="C00000"/>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sp>
          <p:nvSpPr>
            <p:cNvPr id="30" name="TextBox 29"/>
            <p:cNvSpPr txBox="1"/>
            <p:nvPr/>
          </p:nvSpPr>
          <p:spPr>
            <a:xfrm>
              <a:off x="2214546" y="4286256"/>
              <a:ext cx="1857388" cy="400110"/>
            </a:xfrm>
            <a:prstGeom prst="rect">
              <a:avLst/>
            </a:prstGeom>
            <a:noFill/>
          </p:spPr>
          <p:txBody>
            <a:bodyPr wrap="square" rtlCol="0">
              <a:spAutoFit/>
            </a:bodyPr>
            <a:lstStyle/>
            <a:p>
              <a:r>
                <a:rPr lang="zh-CN" altLang="en-US" sz="2000" dirty="0">
                  <a:latin typeface="Consolas" panose="020B0609020204030204" pitchFamily="49" charset="0"/>
                  <a:ea typeface="楷体" panose="02010609060101010101" pitchFamily="49" charset="-122"/>
                  <a:cs typeface="Consolas" panose="020B0609020204030204" pitchFamily="49" charset="0"/>
                </a:rPr>
                <a:t>有序单链表</a:t>
              </a:r>
              <a:endParaRPr lang="zh-CN" altLang="en-US" sz="2000" dirty="0">
                <a:latin typeface="Consolas" panose="020B0609020204030204" pitchFamily="49" charset="0"/>
                <a:ea typeface="楷体" panose="02010609060101010101" pitchFamily="49" charset="-122"/>
                <a:cs typeface="Consolas" panose="020B0609020204030204" pitchFamily="49" charset="0"/>
              </a:endParaRPr>
            </a:p>
          </p:txBody>
        </p:sp>
        <p:sp>
          <p:nvSpPr>
            <p:cNvPr id="31" name="Text Box 91"/>
            <p:cNvSpPr txBox="1">
              <a:spLocks noChangeArrowheads="1"/>
            </p:cNvSpPr>
            <p:nvPr/>
          </p:nvSpPr>
          <p:spPr bwMode="auto">
            <a:xfrm>
              <a:off x="785786" y="2000240"/>
              <a:ext cx="2808287" cy="430887"/>
            </a:xfrm>
            <a:prstGeom prst="rect">
              <a:avLst/>
            </a:prstGeom>
            <a:noFill/>
            <a:ln w="38100" algn="ctr">
              <a:noFill/>
              <a:miter lim="800000"/>
            </a:ln>
            <a:effectLst/>
          </p:spPr>
          <p:txBody>
            <a:bodyPr>
              <a:spAutoFit/>
            </a:bodyPr>
            <a:lstStyle/>
            <a:p>
              <a:pPr algn="l">
                <a:spcBef>
                  <a:spcPct val="50000"/>
                </a:spcBef>
              </a:pPr>
              <a:r>
                <a:rPr lang="zh-CN" altLang="en-US" sz="2200" dirty="0">
                  <a:solidFill>
                    <a:srgbClr val="FF00FF"/>
                  </a:solidFill>
                  <a:latin typeface="微软雅黑" panose="020B0503020204020204" pitchFamily="34" charset="-122"/>
                  <a:ea typeface="微软雅黑" panose="020B0503020204020204" pitchFamily="34" charset="-122"/>
                  <a:cs typeface="Consolas" panose="020B0609020204030204" pitchFamily="49" charset="0"/>
                </a:rPr>
                <a:t>算法设计思路</a:t>
              </a:r>
              <a:endParaRPr lang="zh-CN" altLang="en-US" sz="2200" dirty="0">
                <a:solidFill>
                  <a:srgbClr val="FF00FF"/>
                </a:solidFill>
                <a:latin typeface="微软雅黑" panose="020B0503020204020204" pitchFamily="34" charset="-122"/>
                <a:ea typeface="微软雅黑" panose="020B0503020204020204" pitchFamily="34" charset="-122"/>
                <a:cs typeface="Consolas" panose="020B0609020204030204" pitchFamily="49"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ext Box 2"/>
          <p:cNvSpPr txBox="1">
            <a:spLocks noChangeArrowheads="1"/>
          </p:cNvSpPr>
          <p:nvPr/>
        </p:nvSpPr>
        <p:spPr bwMode="auto">
          <a:xfrm>
            <a:off x="144493" y="285728"/>
            <a:ext cx="8856663" cy="1753235"/>
          </a:xfrm>
          <a:prstGeom prst="rect">
            <a:avLst/>
          </a:prstGeom>
          <a:gradFill flip="none"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2700000" scaled="1"/>
            <a:tileRect/>
          </a:gradFill>
        </p:spPr>
        <p:style>
          <a:lnRef idx="1">
            <a:schemeClr val="accent3"/>
          </a:lnRef>
          <a:fillRef idx="2">
            <a:schemeClr val="accent3"/>
          </a:fillRef>
          <a:effectRef idx="1">
            <a:schemeClr val="accent3"/>
          </a:effectRef>
          <a:fontRef idx="minor">
            <a:schemeClr val="dk1"/>
          </a:fontRef>
        </p:style>
        <p:txBody>
          <a:bodyPr>
            <a:spAutoFit/>
          </a:bodyPr>
          <a:lstStyle/>
          <a:p>
            <a:pPr algn="l" eaLnBrk="1" latinLnBrk="0" hangingPunct="1">
              <a:spcBef>
                <a:spcPts val="0"/>
              </a:spcBef>
            </a:pPr>
            <a:r>
              <a:rPr kumimoji="1"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void </a:t>
            </a:r>
            <a:r>
              <a:rPr kumimoji="1" lang="en-US" altLang="zh-CN" sz="1800">
                <a:solidFill>
                  <a:srgbClr val="FF0000"/>
                </a:solidFill>
                <a:latin typeface="Consolas" panose="020B0609020204030204" pitchFamily="49" charset="0"/>
                <a:ea typeface="仿宋" panose="02010609060101010101" pitchFamily="49" charset="-122"/>
                <a:cs typeface="Consolas" panose="020B0609020204030204" pitchFamily="49" charset="0"/>
              </a:rPr>
              <a:t>sort</a:t>
            </a:r>
            <a:r>
              <a:rPr kumimoji="1"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(LinkNode </a:t>
            </a: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*&amp;L)</a:t>
            </a:r>
            <a:endPar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spcBef>
                <a:spcPts val="0"/>
              </a:spcBef>
            </a:pP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spcBef>
                <a:spcPts val="0"/>
              </a:spcBef>
            </a:pPr>
            <a:r>
              <a:rPr kumimoji="1"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LinkNode *p</a:t>
            </a:r>
            <a:r>
              <a:rPr kumimoji="1"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kumimoji="1"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*pre</a:t>
            </a:r>
            <a:r>
              <a:rPr kumimoji="1"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kumimoji="1"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q;</a:t>
            </a:r>
            <a:endPar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spcBef>
                <a:spcPts val="0"/>
              </a:spcBef>
            </a:pPr>
            <a:r>
              <a:rPr kumimoji="1"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p=L-</a:t>
            </a: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&gt;next-&gt;next;		</a:t>
            </a:r>
            <a:r>
              <a:rPr kumimoji="1" lang="en-US" altLang="zh-CN" sz="1800" dirty="0">
                <a:solidFill>
                  <a:srgbClr val="00B0F0"/>
                </a:solidFill>
                <a:latin typeface="Consolas" panose="020B0609020204030204" pitchFamily="49" charset="0"/>
                <a:ea typeface="仿宋" panose="02010609060101010101" pitchFamily="49" charset="-122"/>
                <a:cs typeface="Consolas" panose="020B0609020204030204" pitchFamily="49" charset="0"/>
              </a:rPr>
              <a:t>//p</a:t>
            </a:r>
            <a:r>
              <a:rPr kumimoji="1" lang="zh-CN" altLang="en-US" sz="1800" dirty="0">
                <a:solidFill>
                  <a:srgbClr val="00B0F0"/>
                </a:solidFill>
                <a:latin typeface="Consolas" panose="020B0609020204030204" pitchFamily="49" charset="0"/>
                <a:ea typeface="仿宋" panose="02010609060101010101" pitchFamily="49" charset="-122"/>
                <a:cs typeface="Consolas" panose="020B0609020204030204" pitchFamily="49" charset="0"/>
              </a:rPr>
              <a:t>指向</a:t>
            </a:r>
            <a:r>
              <a:rPr kumimoji="1" lang="en-US" altLang="zh-CN" sz="1800" dirty="0">
                <a:solidFill>
                  <a:srgbClr val="00B0F0"/>
                </a:solidFill>
                <a:latin typeface="Consolas" panose="020B0609020204030204" pitchFamily="49" charset="0"/>
                <a:ea typeface="仿宋" panose="02010609060101010101" pitchFamily="49" charset="-122"/>
                <a:cs typeface="Consolas" panose="020B0609020204030204" pitchFamily="49" charset="0"/>
              </a:rPr>
              <a:t>L</a:t>
            </a:r>
            <a:r>
              <a:rPr kumimoji="1" lang="zh-CN" altLang="en-US" sz="1800" dirty="0">
                <a:solidFill>
                  <a:srgbClr val="00B0F0"/>
                </a:solidFill>
                <a:latin typeface="Consolas" panose="020B0609020204030204" pitchFamily="49" charset="0"/>
                <a:ea typeface="仿宋" panose="02010609060101010101" pitchFamily="49" charset="-122"/>
                <a:cs typeface="Consolas" panose="020B0609020204030204" pitchFamily="49" charset="0"/>
              </a:rPr>
              <a:t>的第</a:t>
            </a:r>
            <a:r>
              <a:rPr kumimoji="1" lang="en-US" altLang="zh-CN" sz="1800" dirty="0">
                <a:solidFill>
                  <a:srgbClr val="00B0F0"/>
                </a:solidFill>
                <a:latin typeface="Consolas" panose="020B0609020204030204" pitchFamily="49" charset="0"/>
                <a:ea typeface="仿宋" panose="02010609060101010101" pitchFamily="49" charset="-122"/>
                <a:cs typeface="Consolas" panose="020B0609020204030204" pitchFamily="49" charset="0"/>
              </a:rPr>
              <a:t>2</a:t>
            </a:r>
            <a:r>
              <a:rPr kumimoji="1" lang="zh-CN" altLang="en-US" sz="1800">
                <a:solidFill>
                  <a:srgbClr val="00B0F0"/>
                </a:solidFill>
                <a:latin typeface="Consolas" panose="020B0609020204030204" pitchFamily="49" charset="0"/>
                <a:ea typeface="仿宋" panose="02010609060101010101" pitchFamily="49" charset="-122"/>
                <a:cs typeface="Consolas" panose="020B0609020204030204" pitchFamily="49" charset="0"/>
              </a:rPr>
              <a:t>个数据结点</a:t>
            </a:r>
            <a:endParaRPr kumimoji="1" lang="zh-CN" altLang="en-US" sz="1800" dirty="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spcBef>
                <a:spcPts val="0"/>
              </a:spcBef>
            </a:pPr>
            <a:r>
              <a:rPr kumimoji="1"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L-</a:t>
            </a: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&gt;next-&gt;next=NULL;	</a:t>
            </a:r>
            <a:r>
              <a:rPr kumimoji="1" lang="en-US" altLang="zh-CN" sz="1800" dirty="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kumimoji="1" lang="zh-CN" altLang="en-US" sz="1800" dirty="0">
                <a:solidFill>
                  <a:srgbClr val="00B0F0"/>
                </a:solidFill>
                <a:latin typeface="Consolas" panose="020B0609020204030204" pitchFamily="49" charset="0"/>
                <a:ea typeface="仿宋" panose="02010609060101010101" pitchFamily="49" charset="-122"/>
                <a:cs typeface="Consolas" panose="020B0609020204030204" pitchFamily="49" charset="0"/>
              </a:rPr>
              <a:t>构造只含一</a:t>
            </a:r>
            <a:r>
              <a:rPr kumimoji="1" lang="zh-CN" altLang="en-US" sz="1800">
                <a:solidFill>
                  <a:srgbClr val="00B0F0"/>
                </a:solidFill>
                <a:latin typeface="Consolas" panose="020B0609020204030204" pitchFamily="49" charset="0"/>
                <a:ea typeface="仿宋" panose="02010609060101010101" pitchFamily="49" charset="-122"/>
                <a:cs typeface="Consolas" panose="020B0609020204030204" pitchFamily="49" charset="0"/>
              </a:rPr>
              <a:t>个数据结点的</a:t>
            </a:r>
            <a:r>
              <a:rPr kumimoji="1" lang="zh-CN" altLang="en-US" sz="1800" dirty="0">
                <a:solidFill>
                  <a:srgbClr val="00B0F0"/>
                </a:solidFill>
                <a:latin typeface="Consolas" panose="020B0609020204030204" pitchFamily="49" charset="0"/>
                <a:ea typeface="仿宋" panose="02010609060101010101" pitchFamily="49" charset="-122"/>
                <a:cs typeface="Consolas" panose="020B0609020204030204" pitchFamily="49" charset="0"/>
              </a:rPr>
              <a:t>有序表</a:t>
            </a:r>
            <a:endParaRPr kumimoji="1" lang="zh-CN" altLang="en-US" sz="1800" dirty="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spcBef>
                <a:spcPts val="0"/>
              </a:spcBef>
            </a:pPr>
            <a:r>
              <a:rPr kumimoji="1"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grpSp>
        <p:nvGrpSpPr>
          <p:cNvPr id="2" name="组合 22"/>
          <p:cNvGrpSpPr/>
          <p:nvPr/>
        </p:nvGrpSpPr>
        <p:grpSpPr>
          <a:xfrm>
            <a:off x="1111284" y="2571744"/>
            <a:ext cx="5951499" cy="3500462"/>
            <a:chOff x="1111284" y="2571744"/>
            <a:chExt cx="5951499" cy="3500462"/>
          </a:xfrm>
        </p:grpSpPr>
        <p:sp>
          <p:nvSpPr>
            <p:cNvPr id="7" name="Rectangle 3"/>
            <p:cNvSpPr>
              <a:spLocks noChangeArrowheads="1"/>
            </p:cNvSpPr>
            <p:nvPr/>
          </p:nvSpPr>
          <p:spPr bwMode="auto">
            <a:xfrm>
              <a:off x="1785971" y="3941748"/>
              <a:ext cx="360363" cy="360362"/>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1800" b="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8" name="Rectangle 4"/>
            <p:cNvSpPr>
              <a:spLocks noChangeArrowheads="1"/>
            </p:cNvSpPr>
            <p:nvPr/>
          </p:nvSpPr>
          <p:spPr bwMode="auto">
            <a:xfrm>
              <a:off x="2146334" y="3941748"/>
              <a:ext cx="360362" cy="360362"/>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180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9" name="Line 5"/>
            <p:cNvSpPr>
              <a:spLocks noChangeShapeType="1"/>
            </p:cNvSpPr>
            <p:nvPr/>
          </p:nvSpPr>
          <p:spPr bwMode="auto">
            <a:xfrm>
              <a:off x="1438309" y="4121135"/>
              <a:ext cx="360362" cy="0"/>
            </a:xfrm>
            <a:prstGeom prst="line">
              <a:avLst/>
            </a:prstGeom>
            <a:noFill/>
            <a:ln w="28575">
              <a:solidFill>
                <a:srgbClr val="7030A0"/>
              </a:solidFill>
              <a:miter lim="800000"/>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10" name="Text Box 6"/>
            <p:cNvSpPr txBox="1">
              <a:spLocks noChangeArrowheads="1"/>
            </p:cNvSpPr>
            <p:nvPr/>
          </p:nvSpPr>
          <p:spPr bwMode="auto">
            <a:xfrm>
              <a:off x="1111284" y="3941748"/>
              <a:ext cx="554037" cy="366712"/>
            </a:xfrm>
            <a:prstGeom prst="rect">
              <a:avLst/>
            </a:prstGeom>
            <a:noFill/>
            <a:ln w="9525">
              <a:noFill/>
              <a:miter lim="800000"/>
            </a:ln>
            <a:effectLst/>
          </p:spPr>
          <p:txBody>
            <a:bodyPr>
              <a:spAutoFit/>
            </a:bodyPr>
            <a:lstStyle/>
            <a:p>
              <a:pPr algn="l">
                <a:spcBef>
                  <a:spcPct val="50000"/>
                </a:spcBef>
              </a:pPr>
              <a:r>
                <a:rPr lang="en-US" altLang="zh-CN" sz="1800" dirty="0">
                  <a:latin typeface="Consolas" panose="020B0609020204030204" pitchFamily="49" charset="0"/>
                  <a:ea typeface="宋体" panose="02010600030101010101" pitchFamily="2" charset="-122"/>
                  <a:cs typeface="Consolas" panose="020B0609020204030204" pitchFamily="49" charset="0"/>
                </a:rPr>
                <a:t>L</a:t>
              </a:r>
              <a:endParaRPr lang="en-US" altLang="zh-CN" sz="1800" dirty="0">
                <a:latin typeface="Consolas" panose="020B0609020204030204" pitchFamily="49" charset="0"/>
                <a:ea typeface="宋体" panose="02010600030101010101" pitchFamily="2" charset="-122"/>
                <a:cs typeface="Consolas" panose="020B0609020204030204" pitchFamily="49" charset="0"/>
              </a:endParaRPr>
            </a:p>
          </p:txBody>
        </p:sp>
        <p:sp>
          <p:nvSpPr>
            <p:cNvPr id="11" name="Rectangle 7"/>
            <p:cNvSpPr>
              <a:spLocks noChangeArrowheads="1"/>
            </p:cNvSpPr>
            <p:nvPr/>
          </p:nvSpPr>
          <p:spPr bwMode="auto">
            <a:xfrm>
              <a:off x="2779705" y="3941748"/>
              <a:ext cx="360363" cy="360362"/>
            </a:xfrm>
            <a:prstGeom prst="rect">
              <a:avLst/>
            </a:prstGeom>
          </p:spPr>
          <p:style>
            <a:lnRef idx="1">
              <a:schemeClr val="accent5"/>
            </a:lnRef>
            <a:fillRef idx="2">
              <a:schemeClr val="accent5"/>
            </a:fillRef>
            <a:effectRef idx="1">
              <a:schemeClr val="accent5"/>
            </a:effectRef>
            <a:fontRef idx="minor">
              <a:schemeClr val="dk1"/>
            </a:fontRef>
          </p:style>
          <p:txBody>
            <a:bodyPr wrap="none" anchor="ctr"/>
            <a:lstStyle/>
            <a:p>
              <a:endParaRPr lang="zh-CN" altLang="zh-CN" sz="1800" b="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12" name="Rectangle 8"/>
            <p:cNvSpPr>
              <a:spLocks noChangeArrowheads="1"/>
            </p:cNvSpPr>
            <p:nvPr/>
          </p:nvSpPr>
          <p:spPr bwMode="auto">
            <a:xfrm>
              <a:off x="3140068" y="3941748"/>
              <a:ext cx="360362" cy="360362"/>
            </a:xfrm>
            <a:prstGeom prst="rect">
              <a:avLst/>
            </a:prstGeom>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1800">
                  <a:solidFill>
                    <a:schemeClr val="tx1"/>
                  </a:solidFill>
                  <a:latin typeface="Consolas" panose="020B0609020204030204" pitchFamily="49" charset="0"/>
                  <a:ea typeface="宋体" panose="02010600030101010101" pitchFamily="2" charset="-122"/>
                  <a:cs typeface="Consolas" panose="020B0609020204030204" pitchFamily="49" charset="0"/>
                </a:rPr>
                <a:t>∧</a:t>
              </a:r>
              <a:endParaRPr lang="en-US" altLang="zh-CN" sz="180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13" name="Rectangle 9"/>
            <p:cNvSpPr>
              <a:spLocks noChangeArrowheads="1"/>
            </p:cNvSpPr>
            <p:nvPr/>
          </p:nvSpPr>
          <p:spPr bwMode="auto">
            <a:xfrm>
              <a:off x="3929058" y="3503609"/>
              <a:ext cx="360362"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14" name="Rectangle 10"/>
            <p:cNvSpPr>
              <a:spLocks noChangeArrowheads="1"/>
            </p:cNvSpPr>
            <p:nvPr/>
          </p:nvSpPr>
          <p:spPr bwMode="auto">
            <a:xfrm>
              <a:off x="4289420" y="3503609"/>
              <a:ext cx="3603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15" name="Rectangle 11"/>
            <p:cNvSpPr>
              <a:spLocks noChangeArrowheads="1"/>
            </p:cNvSpPr>
            <p:nvPr/>
          </p:nvSpPr>
          <p:spPr bwMode="auto">
            <a:xfrm>
              <a:off x="6342058" y="3503609"/>
              <a:ext cx="360362"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16" name="Rectangle 12"/>
            <p:cNvSpPr>
              <a:spLocks noChangeArrowheads="1"/>
            </p:cNvSpPr>
            <p:nvPr/>
          </p:nvSpPr>
          <p:spPr bwMode="auto">
            <a:xfrm>
              <a:off x="6702420" y="3503609"/>
              <a:ext cx="3603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dirty="0">
                  <a:solidFill>
                    <a:srgbClr val="0000FF"/>
                  </a:solidFill>
                  <a:latin typeface="Consolas" panose="020B0609020204030204" pitchFamily="49" charset="0"/>
                  <a:ea typeface="宋体" panose="02010600030101010101" pitchFamily="2" charset="-122"/>
                  <a:cs typeface="Consolas" panose="020B0609020204030204" pitchFamily="49" charset="0"/>
                </a:rPr>
                <a:t>∧</a:t>
              </a:r>
              <a:endParaRPr lang="en-US" altLang="zh-CN" sz="1800" dirty="0">
                <a:solidFill>
                  <a:srgbClr val="0000FF"/>
                </a:solidFill>
                <a:latin typeface="Consolas" panose="020B0609020204030204" pitchFamily="49" charset="0"/>
                <a:ea typeface="宋体" panose="02010600030101010101" pitchFamily="2" charset="-122"/>
                <a:cs typeface="Consolas" panose="020B0609020204030204" pitchFamily="49" charset="0"/>
              </a:endParaRPr>
            </a:p>
          </p:txBody>
        </p:sp>
        <p:sp>
          <p:nvSpPr>
            <p:cNvPr id="17" name="Freeform 13"/>
            <p:cNvSpPr/>
            <p:nvPr/>
          </p:nvSpPr>
          <p:spPr bwMode="auto">
            <a:xfrm>
              <a:off x="5867395" y="3681409"/>
              <a:ext cx="487363" cy="3175"/>
            </a:xfrm>
            <a:custGeom>
              <a:avLst/>
              <a:gdLst/>
              <a:ahLst/>
              <a:cxnLst>
                <a:cxn ang="0">
                  <a:pos x="0" y="0"/>
                </a:cxn>
                <a:cxn ang="0">
                  <a:pos x="307" y="2"/>
                </a:cxn>
              </a:cxnLst>
              <a:rect l="0" t="0" r="r" b="b"/>
              <a:pathLst>
                <a:path w="307" h="2">
                  <a:moveTo>
                    <a:pt x="0" y="0"/>
                  </a:moveTo>
                  <a:lnTo>
                    <a:pt x="307"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19" name="Text Box 15"/>
            <p:cNvSpPr txBox="1">
              <a:spLocks noChangeArrowheads="1"/>
            </p:cNvSpPr>
            <p:nvPr/>
          </p:nvSpPr>
          <p:spPr bwMode="auto">
            <a:xfrm>
              <a:off x="4038595" y="2928934"/>
              <a:ext cx="360363" cy="366712"/>
            </a:xfrm>
            <a:prstGeom prst="rect">
              <a:avLst/>
            </a:prstGeom>
            <a:noFill/>
            <a:ln w="9525">
              <a:noFill/>
              <a:miter lim="800000"/>
            </a:ln>
            <a:effectLst/>
          </p:spPr>
          <p:txBody>
            <a:bodyPr>
              <a:spAutoFit/>
            </a:bodyPr>
            <a:lstStyle/>
            <a:p>
              <a:pPr algn="l">
                <a:spcBef>
                  <a:spcPct val="50000"/>
                </a:spcBef>
              </a:pPr>
              <a:r>
                <a:rPr lang="en-US" altLang="zh-CN" sz="1800">
                  <a:latin typeface="Consolas" panose="020B0609020204030204" pitchFamily="49" charset="0"/>
                  <a:ea typeface="宋体" panose="02010600030101010101" pitchFamily="2" charset="-122"/>
                  <a:cs typeface="Consolas" panose="020B0609020204030204" pitchFamily="49" charset="0"/>
                </a:rPr>
                <a:t>p</a:t>
              </a:r>
              <a:endParaRPr lang="en-US" altLang="zh-CN" sz="1800">
                <a:latin typeface="Consolas" panose="020B0609020204030204" pitchFamily="49" charset="0"/>
                <a:ea typeface="宋体" panose="02010600030101010101" pitchFamily="2" charset="-122"/>
                <a:cs typeface="Consolas" panose="020B0609020204030204" pitchFamily="49" charset="0"/>
              </a:endParaRPr>
            </a:p>
          </p:txBody>
        </p:sp>
        <p:sp>
          <p:nvSpPr>
            <p:cNvPr id="20" name="Freeform 16"/>
            <p:cNvSpPr/>
            <p:nvPr/>
          </p:nvSpPr>
          <p:spPr bwMode="auto">
            <a:xfrm>
              <a:off x="4398958" y="3682996"/>
              <a:ext cx="487362" cy="3175"/>
            </a:xfrm>
            <a:custGeom>
              <a:avLst/>
              <a:gdLst/>
              <a:ahLst/>
              <a:cxnLst>
                <a:cxn ang="0">
                  <a:pos x="0" y="0"/>
                </a:cxn>
                <a:cxn ang="0">
                  <a:pos x="307" y="2"/>
                </a:cxn>
              </a:cxnLst>
              <a:rect l="0" t="0" r="r" b="b"/>
              <a:pathLst>
                <a:path w="307" h="2">
                  <a:moveTo>
                    <a:pt x="0" y="0"/>
                  </a:moveTo>
                  <a:lnTo>
                    <a:pt x="307"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21" name="Text Box 17"/>
            <p:cNvSpPr txBox="1">
              <a:spLocks noChangeArrowheads="1"/>
            </p:cNvSpPr>
            <p:nvPr/>
          </p:nvSpPr>
          <p:spPr bwMode="auto">
            <a:xfrm>
              <a:off x="5046658" y="3262309"/>
              <a:ext cx="720725" cy="579437"/>
            </a:xfrm>
            <a:prstGeom prst="rect">
              <a:avLst/>
            </a:prstGeom>
            <a:noFill/>
            <a:ln w="9525">
              <a:noFill/>
              <a:miter lim="800000"/>
            </a:ln>
            <a:effectLst/>
          </p:spPr>
          <p:txBody>
            <a:bodyPr>
              <a:spAutoFit/>
            </a:bodyPr>
            <a:lstStyle/>
            <a:p>
              <a:pPr algn="l">
                <a:spcBef>
                  <a:spcPct val="50000"/>
                </a:spcBef>
              </a:pPr>
              <a:r>
                <a:rPr lang="en-US" altLang="zh-CN" sz="3200" b="0">
                  <a:solidFill>
                    <a:schemeClr val="tx1"/>
                  </a:solidFill>
                  <a:latin typeface="Consolas" panose="020B0609020204030204" pitchFamily="49" charset="0"/>
                  <a:ea typeface="宋体" panose="02010600030101010101" pitchFamily="2" charset="-122"/>
                  <a:cs typeface="Consolas" panose="020B0609020204030204" pitchFamily="49" charset="0"/>
                </a:rPr>
                <a:t>…</a:t>
              </a:r>
              <a:endParaRPr lang="en-US" altLang="zh-CN" sz="3200" b="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22" name="Line 18"/>
            <p:cNvSpPr>
              <a:spLocks noChangeShapeType="1"/>
            </p:cNvSpPr>
            <p:nvPr/>
          </p:nvSpPr>
          <p:spPr bwMode="auto">
            <a:xfrm>
              <a:off x="4057645" y="3144834"/>
              <a:ext cx="0" cy="360362"/>
            </a:xfrm>
            <a:prstGeom prst="line">
              <a:avLst/>
            </a:prstGeom>
            <a:noFill/>
            <a:ln w="38100">
              <a:solidFill>
                <a:srgbClr val="FF3300"/>
              </a:solidFill>
              <a:miter lim="800000"/>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26" name="Freeform 22"/>
            <p:cNvSpPr/>
            <p:nvPr/>
          </p:nvSpPr>
          <p:spPr bwMode="auto">
            <a:xfrm>
              <a:off x="2190784" y="4124310"/>
              <a:ext cx="552450" cy="3175"/>
            </a:xfrm>
            <a:custGeom>
              <a:avLst/>
              <a:gdLst/>
              <a:ahLst/>
              <a:cxnLst>
                <a:cxn ang="0">
                  <a:pos x="0" y="0"/>
                </a:cxn>
                <a:cxn ang="0">
                  <a:pos x="348" y="2"/>
                </a:cxn>
              </a:cxnLst>
              <a:rect l="0" t="0" r="r" b="b"/>
              <a:pathLst>
                <a:path w="348" h="2">
                  <a:moveTo>
                    <a:pt x="0" y="0"/>
                  </a:moveTo>
                  <a:lnTo>
                    <a:pt x="348"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34" name="TextBox 33"/>
            <p:cNvSpPr txBox="1"/>
            <p:nvPr/>
          </p:nvSpPr>
          <p:spPr>
            <a:xfrm>
              <a:off x="1285852" y="4506913"/>
              <a:ext cx="2562222" cy="707886"/>
            </a:xfrm>
            <a:prstGeom prst="rect">
              <a:avLst/>
            </a:prstGeom>
            <a:noFill/>
          </p:spPr>
          <p:txBody>
            <a:bodyPr wrap="square" rtlCol="0">
              <a:spAutoFit/>
            </a:bodyPr>
            <a:lstStyle/>
            <a:p>
              <a:r>
                <a:rPr lang="zh-CN" altLang="en-US" sz="2000" dirty="0">
                  <a:latin typeface="Consolas" panose="020B0609020204030204" pitchFamily="49" charset="0"/>
                  <a:ea typeface="楷体" panose="02010609060101010101" pitchFamily="49" charset="-122"/>
                  <a:cs typeface="Consolas" panose="020B0609020204030204" pitchFamily="49" charset="0"/>
                </a:rPr>
                <a:t>含一</a:t>
              </a:r>
              <a:r>
                <a:rPr lang="zh-CN" altLang="en-US" sz="2000">
                  <a:latin typeface="Consolas" panose="020B0609020204030204" pitchFamily="49" charset="0"/>
                  <a:ea typeface="楷体" panose="02010609060101010101" pitchFamily="49" charset="-122"/>
                  <a:cs typeface="Consolas" panose="020B0609020204030204" pitchFamily="49" charset="0"/>
                </a:rPr>
                <a:t>个数据结点的</a:t>
              </a:r>
              <a:r>
                <a:rPr lang="zh-CN" altLang="en-US" sz="2000" dirty="0">
                  <a:latin typeface="Consolas" panose="020B0609020204030204" pitchFamily="49" charset="0"/>
                  <a:ea typeface="楷体" panose="02010609060101010101" pitchFamily="49" charset="-122"/>
                  <a:cs typeface="Consolas" panose="020B0609020204030204" pitchFamily="49" charset="0"/>
                </a:rPr>
                <a:t>单链表是有序单链表</a:t>
              </a:r>
              <a:endParaRPr lang="zh-CN" altLang="en-US" sz="2000" dirty="0">
                <a:latin typeface="Consolas" panose="020B0609020204030204" pitchFamily="49" charset="0"/>
                <a:ea typeface="楷体" panose="02010609060101010101" pitchFamily="49" charset="-122"/>
                <a:cs typeface="Consolas" panose="020B0609020204030204" pitchFamily="49" charset="0"/>
              </a:endParaRPr>
            </a:p>
          </p:txBody>
        </p:sp>
        <p:sp>
          <p:nvSpPr>
            <p:cNvPr id="35" name="下箭头 34"/>
            <p:cNvSpPr/>
            <p:nvPr/>
          </p:nvSpPr>
          <p:spPr>
            <a:xfrm>
              <a:off x="3143240" y="2571744"/>
              <a:ext cx="285752" cy="642942"/>
            </a:xfrm>
            <a:prstGeom prst="down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sp>
          <p:nvSpPr>
            <p:cNvPr id="36" name="右大括号 35"/>
            <p:cNvSpPr/>
            <p:nvPr/>
          </p:nvSpPr>
          <p:spPr>
            <a:xfrm rot="5400000">
              <a:off x="4285405" y="3572719"/>
              <a:ext cx="216000" cy="3786214"/>
            </a:xfrm>
            <a:prstGeom prst="rightBrace">
              <a:avLst/>
            </a:prstGeom>
            <a:ln w="28575">
              <a:solidFill>
                <a:srgbClr val="C00000"/>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sp>
          <p:nvSpPr>
            <p:cNvPr id="37" name="TextBox 36"/>
            <p:cNvSpPr txBox="1"/>
            <p:nvPr/>
          </p:nvSpPr>
          <p:spPr>
            <a:xfrm>
              <a:off x="3143240" y="5672096"/>
              <a:ext cx="2571768" cy="400110"/>
            </a:xfrm>
            <a:prstGeom prst="rect">
              <a:avLst/>
            </a:prstGeom>
            <a:noFill/>
          </p:spPr>
          <p:txBody>
            <a:bodyPr wrap="square" rtlCol="0">
              <a:spAutoFit/>
            </a:bodyPr>
            <a:lstStyle/>
            <a:p>
              <a:r>
                <a:rPr lang="zh-CN" altLang="en-US" sz="2000" dirty="0">
                  <a:latin typeface="Consolas" panose="020B0609020204030204" pitchFamily="49" charset="0"/>
                  <a:ea typeface="楷体" panose="02010609060101010101" pitchFamily="49" charset="-122"/>
                  <a:cs typeface="Consolas" panose="020B0609020204030204" pitchFamily="49" charset="0"/>
                </a:rPr>
                <a:t>将</a:t>
              </a:r>
              <a:r>
                <a:rPr lang="en-US" altLang="zh-CN" sz="2000" dirty="0">
                  <a:latin typeface="Consolas" panose="020B0609020204030204" pitchFamily="49" charset="0"/>
                  <a:ea typeface="楷体" panose="02010609060101010101" pitchFamily="49" charset="-122"/>
                  <a:cs typeface="Consolas" panose="020B0609020204030204" pitchFamily="49" charset="0"/>
                </a:rPr>
                <a:t>L</a:t>
              </a:r>
              <a:r>
                <a:rPr lang="zh-CN" altLang="en-US" sz="2000" dirty="0">
                  <a:latin typeface="Consolas" panose="020B0609020204030204" pitchFamily="49" charset="0"/>
                  <a:ea typeface="楷体" panose="02010609060101010101" pitchFamily="49" charset="-122"/>
                  <a:cs typeface="Consolas" panose="020B0609020204030204" pitchFamily="49" charset="0"/>
                </a:rPr>
                <a:t>拆分为两个部分</a:t>
              </a:r>
              <a:endParaRPr lang="zh-CN" altLang="en-US" sz="2000" dirty="0">
                <a:latin typeface="Consolas" panose="020B0609020204030204" pitchFamily="49" charset="0"/>
                <a:ea typeface="楷体" panose="02010609060101010101" pitchFamily="49" charset="-122"/>
                <a:cs typeface="Consolas" panose="020B0609020204030204" pitchFamily="49"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922">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1922">
                                            <p:txEl>
                                              <p:pRg st="4" end="4"/>
                                            </p:txEl>
                                          </p:spTgt>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ext Box 2"/>
          <p:cNvSpPr txBox="1">
            <a:spLocks noChangeArrowheads="1"/>
          </p:cNvSpPr>
          <p:nvPr/>
        </p:nvSpPr>
        <p:spPr bwMode="auto">
          <a:xfrm>
            <a:off x="144493" y="642918"/>
            <a:ext cx="8856663" cy="3610610"/>
          </a:xfrm>
          <a:prstGeom prst="rect">
            <a:avLst/>
          </a:prstGeom>
          <a:gradFill flip="none"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2700000" scaled="1"/>
            <a:tileRect/>
          </a:gradFill>
        </p:spPr>
        <p:style>
          <a:lnRef idx="1">
            <a:schemeClr val="accent3"/>
          </a:lnRef>
          <a:fillRef idx="2">
            <a:schemeClr val="accent3"/>
          </a:fillRef>
          <a:effectRef idx="1">
            <a:schemeClr val="accent3"/>
          </a:effectRef>
          <a:fontRef idx="minor">
            <a:schemeClr val="dk1"/>
          </a:fontRef>
        </p:style>
        <p:txBody>
          <a:bodyPr lIns="180000" tIns="144000" bIns="144000">
            <a:spAutoFit/>
          </a:bodyPr>
          <a:lstStyle/>
          <a:p>
            <a:pPr algn="l" eaLnBrk="1" latinLnBrk="0" hangingPunct="1">
              <a:spcBef>
                <a:spcPts val="0"/>
              </a:spcBef>
            </a:pPr>
            <a:r>
              <a:rPr kumimoji="1"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while </a:t>
            </a: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kumimoji="1" lang="en-US" altLang="zh-CN" sz="1800" dirty="0">
                <a:solidFill>
                  <a:srgbClr val="FF00FF"/>
                </a:solidFill>
                <a:latin typeface="Consolas" panose="020B0609020204030204" pitchFamily="49" charset="0"/>
                <a:ea typeface="仿宋" panose="02010609060101010101" pitchFamily="49" charset="-122"/>
                <a:cs typeface="Consolas" panose="020B0609020204030204" pitchFamily="49" charset="0"/>
              </a:rPr>
              <a:t>p!=NULL</a:t>
            </a: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spcBef>
                <a:spcPts val="0"/>
              </a:spcBef>
            </a:pPr>
            <a:r>
              <a:rPr kumimoji="1"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q=p-&gt;next;		</a:t>
            </a:r>
            <a:r>
              <a:rPr kumimoji="1" lang="en-US" altLang="zh-CN" sz="1800" dirty="0">
                <a:solidFill>
                  <a:srgbClr val="0070C0"/>
                </a:solidFill>
                <a:latin typeface="Consolas" panose="020B0609020204030204" pitchFamily="49" charset="0"/>
                <a:ea typeface="仿宋" panose="02010609060101010101" pitchFamily="49" charset="-122"/>
                <a:cs typeface="Consolas" panose="020B0609020204030204" pitchFamily="49" charset="0"/>
              </a:rPr>
              <a:t>//</a:t>
            </a:r>
            <a:r>
              <a:rPr kumimoji="1" lang="en-US" altLang="zh-CN" sz="1800">
                <a:solidFill>
                  <a:srgbClr val="0070C0"/>
                </a:solidFill>
                <a:latin typeface="Consolas" panose="020B0609020204030204" pitchFamily="49" charset="0"/>
                <a:ea typeface="仿宋" panose="02010609060101010101" pitchFamily="49" charset="-122"/>
                <a:cs typeface="Consolas" panose="020B0609020204030204" pitchFamily="49" charset="0"/>
              </a:rPr>
              <a:t>q</a:t>
            </a:r>
            <a:r>
              <a:rPr kumimoji="1" lang="zh-CN" altLang="en-US" sz="1800">
                <a:solidFill>
                  <a:srgbClr val="0070C0"/>
                </a:solidFill>
                <a:latin typeface="Consolas" panose="020B0609020204030204" pitchFamily="49" charset="0"/>
                <a:ea typeface="仿宋" panose="02010609060101010101" pitchFamily="49" charset="-122"/>
                <a:cs typeface="Consolas" panose="020B0609020204030204" pitchFamily="49" charset="0"/>
              </a:rPr>
              <a:t>保存</a:t>
            </a:r>
            <a:r>
              <a:rPr kumimoji="1" lang="en-US" altLang="zh-CN" sz="1800">
                <a:solidFill>
                  <a:srgbClr val="0070C0"/>
                </a:solidFill>
                <a:latin typeface="Consolas" panose="020B0609020204030204" pitchFamily="49" charset="0"/>
                <a:ea typeface="仿宋" panose="02010609060101010101" pitchFamily="49" charset="-122"/>
                <a:cs typeface="Consolas" panose="020B0609020204030204" pitchFamily="49" charset="0"/>
              </a:rPr>
              <a:t>p</a:t>
            </a:r>
            <a:r>
              <a:rPr kumimoji="1" lang="zh-CN" altLang="en-US" sz="1800">
                <a:solidFill>
                  <a:srgbClr val="0070C0"/>
                </a:solidFill>
                <a:latin typeface="Consolas" panose="020B0609020204030204" pitchFamily="49" charset="0"/>
                <a:ea typeface="仿宋" panose="02010609060101010101" pitchFamily="49" charset="-122"/>
                <a:cs typeface="Consolas" panose="020B0609020204030204" pitchFamily="49" charset="0"/>
              </a:rPr>
              <a:t>结点后继结点的</a:t>
            </a:r>
            <a:r>
              <a:rPr kumimoji="1" lang="zh-CN" altLang="en-US" sz="1800" dirty="0">
                <a:solidFill>
                  <a:srgbClr val="0070C0"/>
                </a:solidFill>
                <a:latin typeface="Consolas" panose="020B0609020204030204" pitchFamily="49" charset="0"/>
                <a:ea typeface="仿宋" panose="02010609060101010101" pitchFamily="49" charset="-122"/>
                <a:cs typeface="Consolas" panose="020B0609020204030204" pitchFamily="49" charset="0"/>
              </a:rPr>
              <a:t>指针</a:t>
            </a:r>
            <a:endParaRPr kumimoji="1" lang="en-US" altLang="zh-CN" sz="1800" dirty="0">
              <a:solidFill>
                <a:srgbClr val="0070C0"/>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spcBef>
                <a:spcPts val="0"/>
              </a:spcBef>
            </a:pPr>
            <a:endParaRPr kumimoji="1"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spcBef>
                <a:spcPts val="0"/>
              </a:spcBef>
            </a:pPr>
            <a:r>
              <a:rPr kumimoji="1"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pre=L;  </a:t>
            </a:r>
            <a:r>
              <a:rPr kumimoji="1"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a:solidFill>
                  <a:srgbClr val="0070C0"/>
                </a:solidFill>
                <a:latin typeface="Consolas" panose="020B0609020204030204" pitchFamily="49" charset="0"/>
                <a:ea typeface="仿宋" panose="02010609060101010101" pitchFamily="49" charset="-122"/>
                <a:cs typeface="Consolas" panose="020B0609020204030204" pitchFamily="49" charset="0"/>
              </a:rPr>
              <a:t>//</a:t>
            </a:r>
            <a:r>
              <a:rPr kumimoji="1" lang="zh-CN" altLang="en-US" sz="1800" dirty="0">
                <a:solidFill>
                  <a:srgbClr val="0070C0"/>
                </a:solidFill>
                <a:latin typeface="Consolas" panose="020B0609020204030204" pitchFamily="49" charset="0"/>
                <a:ea typeface="仿宋" panose="02010609060101010101" pitchFamily="49" charset="-122"/>
                <a:cs typeface="Consolas" panose="020B0609020204030204" pitchFamily="49" charset="0"/>
              </a:rPr>
              <a:t>从有序表开头</a:t>
            </a:r>
            <a:r>
              <a:rPr kumimoji="1" lang="zh-CN" altLang="en-US" sz="1800">
                <a:solidFill>
                  <a:srgbClr val="0070C0"/>
                </a:solidFill>
                <a:latin typeface="Consolas" panose="020B0609020204030204" pitchFamily="49" charset="0"/>
                <a:ea typeface="仿宋" panose="02010609060101010101" pitchFamily="49" charset="-122"/>
                <a:cs typeface="Consolas" panose="020B0609020204030204" pitchFamily="49" charset="0"/>
              </a:rPr>
              <a:t>进行比较，</a:t>
            </a:r>
            <a:r>
              <a:rPr kumimoji="1" lang="en-US" altLang="zh-CN" sz="1800">
                <a:solidFill>
                  <a:srgbClr val="0070C0"/>
                </a:solidFill>
                <a:latin typeface="Consolas" panose="020B0609020204030204" pitchFamily="49" charset="0"/>
                <a:ea typeface="仿宋" panose="02010609060101010101" pitchFamily="49" charset="-122"/>
                <a:cs typeface="Consolas" panose="020B0609020204030204" pitchFamily="49" charset="0"/>
              </a:rPr>
              <a:t>pre</a:t>
            </a:r>
            <a:r>
              <a:rPr kumimoji="1" lang="zh-CN" altLang="en-US" sz="1800">
                <a:solidFill>
                  <a:srgbClr val="0070C0"/>
                </a:solidFill>
                <a:latin typeface="Consolas" panose="020B0609020204030204" pitchFamily="49" charset="0"/>
                <a:ea typeface="仿宋" panose="02010609060101010101" pitchFamily="49" charset="-122"/>
                <a:cs typeface="Consolas" panose="020B0609020204030204" pitchFamily="49" charset="0"/>
              </a:rPr>
              <a:t>指向插入</a:t>
            </a:r>
            <a:r>
              <a:rPr kumimoji="1" lang="en-US" altLang="zh-CN" sz="1800">
                <a:solidFill>
                  <a:srgbClr val="0070C0"/>
                </a:solidFill>
                <a:latin typeface="Consolas" panose="020B0609020204030204" pitchFamily="49" charset="0"/>
                <a:ea typeface="仿宋" panose="02010609060101010101" pitchFamily="49" charset="-122"/>
                <a:cs typeface="Consolas" panose="020B0609020204030204" pitchFamily="49" charset="0"/>
              </a:rPr>
              <a:t>p</a:t>
            </a:r>
            <a:r>
              <a:rPr kumimoji="1" lang="zh-CN" altLang="en-US" sz="1800">
                <a:solidFill>
                  <a:srgbClr val="0070C0"/>
                </a:solidFill>
                <a:latin typeface="Consolas" panose="020B0609020204030204" pitchFamily="49" charset="0"/>
                <a:ea typeface="仿宋" panose="02010609060101010101" pitchFamily="49" charset="-122"/>
                <a:cs typeface="Consolas" panose="020B0609020204030204" pitchFamily="49" charset="0"/>
              </a:rPr>
              <a:t>的前驱结点</a:t>
            </a:r>
            <a:endParaRPr kumimoji="1" lang="zh-CN" altLang="en-US" sz="1800" dirty="0">
              <a:solidFill>
                <a:srgbClr val="0070C0"/>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spcBef>
                <a:spcPts val="0"/>
              </a:spcBef>
            </a:pPr>
            <a:r>
              <a:rPr kumimoji="1"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while (</a:t>
            </a:r>
            <a:r>
              <a:rPr kumimoji="1" lang="en-US" altLang="zh-CN" sz="1800" dirty="0">
                <a:solidFill>
                  <a:srgbClr val="FF0000"/>
                </a:solidFill>
                <a:latin typeface="Consolas" panose="020B0609020204030204" pitchFamily="49" charset="0"/>
                <a:ea typeface="仿宋" panose="02010609060101010101" pitchFamily="49" charset="-122"/>
                <a:cs typeface="Consolas" panose="020B0609020204030204" pitchFamily="49" charset="0"/>
              </a:rPr>
              <a:t>?</a:t>
            </a: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spcBef>
                <a:spcPts val="0"/>
              </a:spcBef>
            </a:pP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pre=pre-&gt;next;	</a:t>
            </a:r>
            <a:r>
              <a:rPr kumimoji="1" lang="en-US" altLang="zh-CN" sz="1800" dirty="0">
                <a:solidFill>
                  <a:srgbClr val="0070C0"/>
                </a:solidFill>
                <a:latin typeface="Consolas" panose="020B0609020204030204" pitchFamily="49" charset="0"/>
                <a:ea typeface="仿宋" panose="02010609060101010101" pitchFamily="49" charset="-122"/>
                <a:cs typeface="Consolas" panose="020B0609020204030204" pitchFamily="49" charset="0"/>
              </a:rPr>
              <a:t>//</a:t>
            </a:r>
            <a:r>
              <a:rPr kumimoji="1" lang="zh-CN" altLang="en-US" sz="1800" dirty="0">
                <a:solidFill>
                  <a:srgbClr val="0070C0"/>
                </a:solidFill>
                <a:latin typeface="Consolas" panose="020B0609020204030204" pitchFamily="49" charset="0"/>
                <a:ea typeface="仿宋" panose="02010609060101010101" pitchFamily="49" charset="-122"/>
                <a:cs typeface="Consolas" panose="020B0609020204030204" pitchFamily="49" charset="0"/>
              </a:rPr>
              <a:t>在有序表中</a:t>
            </a:r>
            <a:r>
              <a:rPr kumimoji="1" lang="zh-CN" altLang="en-US" sz="1800">
                <a:solidFill>
                  <a:srgbClr val="0070C0"/>
                </a:solidFill>
                <a:latin typeface="Consolas" panose="020B0609020204030204" pitchFamily="49" charset="0"/>
                <a:ea typeface="仿宋" panose="02010609060101010101" pitchFamily="49" charset="-122"/>
                <a:cs typeface="Consolas" panose="020B0609020204030204" pitchFamily="49" charset="0"/>
              </a:rPr>
              <a:t>找插入</a:t>
            </a:r>
            <a:r>
              <a:rPr kumimoji="1" lang="en-US" altLang="zh-CN" sz="1800">
                <a:solidFill>
                  <a:srgbClr val="0070C0"/>
                </a:solidFill>
                <a:latin typeface="Consolas" panose="020B0609020204030204" pitchFamily="49" charset="0"/>
                <a:ea typeface="仿宋" panose="02010609060101010101" pitchFamily="49" charset="-122"/>
                <a:cs typeface="Consolas" panose="020B0609020204030204" pitchFamily="49" charset="0"/>
              </a:rPr>
              <a:t>p</a:t>
            </a:r>
            <a:r>
              <a:rPr kumimoji="1" lang="zh-CN" altLang="en-US" sz="1800">
                <a:solidFill>
                  <a:srgbClr val="0070C0"/>
                </a:solidFill>
                <a:latin typeface="Consolas" panose="020B0609020204030204" pitchFamily="49" charset="0"/>
                <a:ea typeface="仿宋" panose="02010609060101010101" pitchFamily="49" charset="-122"/>
                <a:cs typeface="Consolas" panose="020B0609020204030204" pitchFamily="49" charset="0"/>
              </a:rPr>
              <a:t>的前驱结点</a:t>
            </a:r>
            <a:r>
              <a:rPr kumimoji="1" lang="en-US" altLang="zh-CN" sz="1800">
                <a:solidFill>
                  <a:srgbClr val="0070C0"/>
                </a:solidFill>
                <a:latin typeface="Consolas" panose="020B0609020204030204" pitchFamily="49" charset="0"/>
                <a:ea typeface="仿宋" panose="02010609060101010101" pitchFamily="49" charset="-122"/>
                <a:cs typeface="Consolas" panose="020B0609020204030204" pitchFamily="49" charset="0"/>
              </a:rPr>
              <a:t>pre</a:t>
            </a:r>
            <a:endParaRPr kumimoji="1" lang="en-US" altLang="zh-CN" sz="1800" dirty="0">
              <a:solidFill>
                <a:srgbClr val="0070C0"/>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spcBef>
                <a:spcPts val="0"/>
              </a:spcBef>
            </a:pPr>
            <a:endPar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spcBef>
                <a:spcPts val="0"/>
              </a:spcBef>
            </a:pP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p-&gt;next=pre-&gt;</a:t>
            </a:r>
            <a:r>
              <a:rPr kumimoji="1"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next;</a:t>
            </a:r>
            <a:endParaRPr kumimoji="1"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spcBef>
                <a:spcPts val="0"/>
              </a:spcBef>
            </a:pP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pre-&gt;next=p;</a:t>
            </a:r>
            <a:endPar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spcBef>
                <a:spcPts val="0"/>
              </a:spcBef>
            </a:pP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p=q;			</a:t>
            </a:r>
            <a:r>
              <a:rPr kumimoji="1" lang="en-US" altLang="zh-CN" sz="1800" dirty="0">
                <a:solidFill>
                  <a:srgbClr val="0070C0"/>
                </a:solidFill>
                <a:latin typeface="Consolas" panose="020B0609020204030204" pitchFamily="49" charset="0"/>
                <a:ea typeface="仿宋" panose="02010609060101010101" pitchFamily="49" charset="-122"/>
                <a:cs typeface="Consolas" panose="020B0609020204030204" pitchFamily="49" charset="0"/>
              </a:rPr>
              <a:t>//</a:t>
            </a:r>
            <a:r>
              <a:rPr kumimoji="1" lang="zh-CN" altLang="en-US" sz="1800" dirty="0">
                <a:solidFill>
                  <a:srgbClr val="0070C0"/>
                </a:solidFill>
                <a:latin typeface="Consolas" panose="020B0609020204030204" pitchFamily="49" charset="0"/>
                <a:ea typeface="仿宋" panose="02010609060101010101" pitchFamily="49" charset="-122"/>
                <a:cs typeface="Consolas" panose="020B0609020204030204" pitchFamily="49" charset="0"/>
              </a:rPr>
              <a:t>扫描原单链表</a:t>
            </a:r>
            <a:r>
              <a:rPr kumimoji="1" lang="zh-CN" altLang="en-US" sz="1800">
                <a:solidFill>
                  <a:srgbClr val="0070C0"/>
                </a:solidFill>
                <a:latin typeface="Consolas" panose="020B0609020204030204" pitchFamily="49" charset="0"/>
                <a:ea typeface="仿宋" panose="02010609060101010101" pitchFamily="49" charset="-122"/>
                <a:cs typeface="Consolas" panose="020B0609020204030204" pitchFamily="49" charset="0"/>
              </a:rPr>
              <a:t>余下的结点</a:t>
            </a:r>
            <a:endParaRPr kumimoji="1" lang="zh-CN" altLang="en-US" sz="1800" dirty="0">
              <a:solidFill>
                <a:srgbClr val="0070C0"/>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spcBef>
                <a:spcPts val="0"/>
              </a:spcBef>
            </a:pPr>
            <a:r>
              <a:rPr kumimoji="1"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spcBef>
                <a:spcPts val="0"/>
              </a:spcBef>
            </a:pP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922">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1922">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1922">
                                            <p:txEl>
                                              <p:pRg st="5" end="5"/>
                                            </p:txEl>
                                          </p:spTgt>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nodeType="afterEffect">
                                  <p:stCondLst>
                                    <p:cond delay="0"/>
                                  </p:stCondLst>
                                  <p:childTnLst>
                                    <p:set>
                                      <p:cBhvr>
                                        <p:cTn id="13" dur="1" fill="hold">
                                          <p:stCondLst>
                                            <p:cond delay="0"/>
                                          </p:stCondLst>
                                        </p:cTn>
                                        <p:tgtEl>
                                          <p:spTgt spid="81922">
                                            <p:txEl>
                                              <p:pRg st="7" end="7"/>
                                            </p:txEl>
                                          </p:spTgt>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nodeType="afterEffect">
                                  <p:stCondLst>
                                    <p:cond delay="0"/>
                                  </p:stCondLst>
                                  <p:childTnLst>
                                    <p:set>
                                      <p:cBhvr>
                                        <p:cTn id="16" dur="1" fill="hold">
                                          <p:stCondLst>
                                            <p:cond delay="0"/>
                                          </p:stCondLst>
                                        </p:cTn>
                                        <p:tgtEl>
                                          <p:spTgt spid="81922">
                                            <p:txEl>
                                              <p:pRg st="8" end="8"/>
                                            </p:txEl>
                                          </p:spTgt>
                                        </p:tgtEl>
                                        <p:attrNameLst>
                                          <p:attrName>style.visibility</p:attrName>
                                        </p:attrNameLst>
                                      </p:cBhvr>
                                      <p:to>
                                        <p:strVal val="visible"/>
                                      </p:to>
                                    </p:set>
                                  </p:childTnLst>
                                </p:cTn>
                              </p:par>
                            </p:childTnLst>
                          </p:cTn>
                        </p:par>
                        <p:par>
                          <p:cTn id="17" fill="hold">
                            <p:stCondLst>
                              <p:cond delay="0"/>
                            </p:stCondLst>
                            <p:childTnLst>
                              <p:par>
                                <p:cTn id="18" presetID="1" presetClass="entr" presetSubtype="0" fill="hold" nodeType="afterEffect">
                                  <p:stCondLst>
                                    <p:cond delay="0"/>
                                  </p:stCondLst>
                                  <p:childTnLst>
                                    <p:set>
                                      <p:cBhvr>
                                        <p:cTn id="19" dur="1" fill="hold">
                                          <p:stCondLst>
                                            <p:cond delay="0"/>
                                          </p:stCondLst>
                                        </p:cTn>
                                        <p:tgtEl>
                                          <p:spTgt spid="8192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ext Box 2"/>
          <p:cNvSpPr txBox="1">
            <a:spLocks noChangeArrowheads="1"/>
          </p:cNvSpPr>
          <p:nvPr/>
        </p:nvSpPr>
        <p:spPr bwMode="auto">
          <a:xfrm>
            <a:off x="144493" y="642918"/>
            <a:ext cx="8856663" cy="3610610"/>
          </a:xfrm>
          <a:prstGeom prst="rect">
            <a:avLst/>
          </a:prstGeom>
          <a:gradFill flip="none"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2700000" scaled="1"/>
            <a:tileRect/>
          </a:gradFill>
        </p:spPr>
        <p:style>
          <a:lnRef idx="1">
            <a:schemeClr val="accent3"/>
          </a:lnRef>
          <a:fillRef idx="2">
            <a:schemeClr val="accent3"/>
          </a:fillRef>
          <a:effectRef idx="1">
            <a:schemeClr val="accent3"/>
          </a:effectRef>
          <a:fontRef idx="minor">
            <a:schemeClr val="dk1"/>
          </a:fontRef>
        </p:style>
        <p:txBody>
          <a:bodyPr lIns="180000" tIns="144000" bIns="144000">
            <a:spAutoFit/>
          </a:bodyPr>
          <a:lstStyle/>
          <a:p>
            <a:pPr algn="l" eaLnBrk="1" latinLnBrk="0" hangingPunct="1">
              <a:spcBef>
                <a:spcPts val="0"/>
              </a:spcBef>
            </a:pPr>
            <a:r>
              <a:rPr kumimoji="1"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while </a:t>
            </a: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kumimoji="1" lang="en-US" altLang="zh-CN" sz="1800" dirty="0">
                <a:solidFill>
                  <a:srgbClr val="FF00FF"/>
                </a:solidFill>
                <a:latin typeface="Consolas" panose="020B0609020204030204" pitchFamily="49" charset="0"/>
                <a:ea typeface="仿宋" panose="02010609060101010101" pitchFamily="49" charset="-122"/>
                <a:cs typeface="Consolas" panose="020B0609020204030204" pitchFamily="49" charset="0"/>
              </a:rPr>
              <a:t>p!=NULL</a:t>
            </a: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spcBef>
                <a:spcPts val="0"/>
              </a:spcBef>
            </a:pPr>
            <a:r>
              <a:rPr kumimoji="1"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q=p-&gt;next;		</a:t>
            </a:r>
            <a:r>
              <a:rPr kumimoji="1" lang="en-US" altLang="zh-CN" sz="1800" dirty="0">
                <a:solidFill>
                  <a:srgbClr val="0070C0"/>
                </a:solidFill>
                <a:latin typeface="Consolas" panose="020B0609020204030204" pitchFamily="49" charset="0"/>
                <a:ea typeface="仿宋" panose="02010609060101010101" pitchFamily="49" charset="-122"/>
                <a:cs typeface="Consolas" panose="020B0609020204030204" pitchFamily="49" charset="0"/>
              </a:rPr>
              <a:t>//</a:t>
            </a:r>
            <a:r>
              <a:rPr kumimoji="1" lang="en-US" altLang="zh-CN" sz="1800">
                <a:solidFill>
                  <a:srgbClr val="0070C0"/>
                </a:solidFill>
                <a:latin typeface="Consolas" panose="020B0609020204030204" pitchFamily="49" charset="0"/>
                <a:ea typeface="仿宋" panose="02010609060101010101" pitchFamily="49" charset="-122"/>
                <a:cs typeface="Consolas" panose="020B0609020204030204" pitchFamily="49" charset="0"/>
              </a:rPr>
              <a:t>q</a:t>
            </a:r>
            <a:r>
              <a:rPr kumimoji="1" lang="zh-CN" altLang="en-US" sz="1800">
                <a:solidFill>
                  <a:srgbClr val="0070C0"/>
                </a:solidFill>
                <a:latin typeface="Consolas" panose="020B0609020204030204" pitchFamily="49" charset="0"/>
                <a:ea typeface="仿宋" panose="02010609060101010101" pitchFamily="49" charset="-122"/>
                <a:cs typeface="Consolas" panose="020B0609020204030204" pitchFamily="49" charset="0"/>
              </a:rPr>
              <a:t>保存</a:t>
            </a:r>
            <a:r>
              <a:rPr kumimoji="1" lang="en-US" altLang="zh-CN" sz="1800">
                <a:solidFill>
                  <a:srgbClr val="0070C0"/>
                </a:solidFill>
                <a:latin typeface="Consolas" panose="020B0609020204030204" pitchFamily="49" charset="0"/>
                <a:ea typeface="仿宋" panose="02010609060101010101" pitchFamily="49" charset="-122"/>
                <a:cs typeface="Consolas" panose="020B0609020204030204" pitchFamily="49" charset="0"/>
              </a:rPr>
              <a:t>p</a:t>
            </a:r>
            <a:r>
              <a:rPr kumimoji="1" lang="zh-CN" altLang="en-US" sz="1800">
                <a:solidFill>
                  <a:srgbClr val="0070C0"/>
                </a:solidFill>
                <a:latin typeface="Consolas" panose="020B0609020204030204" pitchFamily="49" charset="0"/>
                <a:ea typeface="仿宋" panose="02010609060101010101" pitchFamily="49" charset="-122"/>
                <a:cs typeface="Consolas" panose="020B0609020204030204" pitchFamily="49" charset="0"/>
              </a:rPr>
              <a:t>结点后继结点的</a:t>
            </a:r>
            <a:r>
              <a:rPr kumimoji="1" lang="zh-CN" altLang="en-US" sz="1800" dirty="0">
                <a:solidFill>
                  <a:srgbClr val="0070C0"/>
                </a:solidFill>
                <a:latin typeface="Consolas" panose="020B0609020204030204" pitchFamily="49" charset="0"/>
                <a:ea typeface="仿宋" panose="02010609060101010101" pitchFamily="49" charset="-122"/>
                <a:cs typeface="Consolas" panose="020B0609020204030204" pitchFamily="49" charset="0"/>
              </a:rPr>
              <a:t>指针</a:t>
            </a:r>
            <a:endParaRPr kumimoji="1" lang="en-US" altLang="zh-CN" sz="1800" dirty="0">
              <a:solidFill>
                <a:srgbClr val="0070C0"/>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spcBef>
                <a:spcPts val="0"/>
              </a:spcBef>
            </a:pPr>
            <a:endParaRPr kumimoji="1"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spcBef>
                <a:spcPts val="0"/>
              </a:spcBef>
            </a:pPr>
            <a:r>
              <a:rPr kumimoji="1"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pre=L;  </a:t>
            </a:r>
            <a:r>
              <a:rPr kumimoji="1"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a:solidFill>
                  <a:srgbClr val="0070C0"/>
                </a:solidFill>
                <a:latin typeface="Consolas" panose="020B0609020204030204" pitchFamily="49" charset="0"/>
                <a:ea typeface="仿宋" panose="02010609060101010101" pitchFamily="49" charset="-122"/>
                <a:cs typeface="Consolas" panose="020B0609020204030204" pitchFamily="49" charset="0"/>
              </a:rPr>
              <a:t>//</a:t>
            </a:r>
            <a:r>
              <a:rPr kumimoji="1" lang="zh-CN" altLang="en-US" sz="1800" dirty="0">
                <a:solidFill>
                  <a:srgbClr val="0070C0"/>
                </a:solidFill>
                <a:latin typeface="Consolas" panose="020B0609020204030204" pitchFamily="49" charset="0"/>
                <a:ea typeface="仿宋" panose="02010609060101010101" pitchFamily="49" charset="-122"/>
                <a:cs typeface="Consolas" panose="020B0609020204030204" pitchFamily="49" charset="0"/>
              </a:rPr>
              <a:t>从有序表开头</a:t>
            </a:r>
            <a:r>
              <a:rPr kumimoji="1" lang="zh-CN" altLang="en-US" sz="1800">
                <a:solidFill>
                  <a:srgbClr val="0070C0"/>
                </a:solidFill>
                <a:latin typeface="Consolas" panose="020B0609020204030204" pitchFamily="49" charset="0"/>
                <a:ea typeface="仿宋" panose="02010609060101010101" pitchFamily="49" charset="-122"/>
                <a:cs typeface="Consolas" panose="020B0609020204030204" pitchFamily="49" charset="0"/>
              </a:rPr>
              <a:t>进行比较，</a:t>
            </a:r>
            <a:r>
              <a:rPr kumimoji="1" lang="en-US" altLang="zh-CN" sz="1800">
                <a:solidFill>
                  <a:srgbClr val="0070C0"/>
                </a:solidFill>
                <a:latin typeface="Consolas" panose="020B0609020204030204" pitchFamily="49" charset="0"/>
                <a:ea typeface="仿宋" panose="02010609060101010101" pitchFamily="49" charset="-122"/>
                <a:cs typeface="Consolas" panose="020B0609020204030204" pitchFamily="49" charset="0"/>
              </a:rPr>
              <a:t>pre</a:t>
            </a:r>
            <a:r>
              <a:rPr kumimoji="1" lang="zh-CN" altLang="en-US" sz="1800">
                <a:solidFill>
                  <a:srgbClr val="0070C0"/>
                </a:solidFill>
                <a:latin typeface="Consolas" panose="020B0609020204030204" pitchFamily="49" charset="0"/>
                <a:ea typeface="仿宋" panose="02010609060101010101" pitchFamily="49" charset="-122"/>
                <a:cs typeface="Consolas" panose="020B0609020204030204" pitchFamily="49" charset="0"/>
              </a:rPr>
              <a:t>指向插入</a:t>
            </a:r>
            <a:r>
              <a:rPr kumimoji="1" lang="en-US" altLang="zh-CN" sz="1800">
                <a:solidFill>
                  <a:srgbClr val="0070C0"/>
                </a:solidFill>
                <a:latin typeface="Consolas" panose="020B0609020204030204" pitchFamily="49" charset="0"/>
                <a:ea typeface="仿宋" panose="02010609060101010101" pitchFamily="49" charset="-122"/>
                <a:cs typeface="Consolas" panose="020B0609020204030204" pitchFamily="49" charset="0"/>
              </a:rPr>
              <a:t>p</a:t>
            </a:r>
            <a:r>
              <a:rPr kumimoji="1" lang="zh-CN" altLang="en-US" sz="1800">
                <a:solidFill>
                  <a:srgbClr val="0070C0"/>
                </a:solidFill>
                <a:latin typeface="Consolas" panose="020B0609020204030204" pitchFamily="49" charset="0"/>
                <a:ea typeface="仿宋" panose="02010609060101010101" pitchFamily="49" charset="-122"/>
                <a:cs typeface="Consolas" panose="020B0609020204030204" pitchFamily="49" charset="0"/>
              </a:rPr>
              <a:t>的前驱结点</a:t>
            </a:r>
            <a:endParaRPr kumimoji="1" lang="zh-CN" altLang="en-US" sz="1800" dirty="0">
              <a:solidFill>
                <a:srgbClr val="0070C0"/>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spcBef>
                <a:spcPts val="0"/>
              </a:spcBef>
            </a:pPr>
            <a:r>
              <a:rPr kumimoji="1"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while (pre-&gt;next!=NULL &amp;&amp; pre-&gt;next-&gt;data&lt;p-&gt;data)</a:t>
            </a:r>
            <a:endPar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spcBef>
                <a:spcPts val="0"/>
              </a:spcBef>
            </a:pP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pre=pre-&gt;next;	</a:t>
            </a:r>
            <a:r>
              <a:rPr kumimoji="1" lang="en-US" altLang="zh-CN" sz="1800" dirty="0">
                <a:solidFill>
                  <a:srgbClr val="0070C0"/>
                </a:solidFill>
                <a:latin typeface="Consolas" panose="020B0609020204030204" pitchFamily="49" charset="0"/>
                <a:ea typeface="仿宋" panose="02010609060101010101" pitchFamily="49" charset="-122"/>
                <a:cs typeface="Consolas" panose="020B0609020204030204" pitchFamily="49" charset="0"/>
              </a:rPr>
              <a:t>//</a:t>
            </a:r>
            <a:r>
              <a:rPr kumimoji="1" lang="zh-CN" altLang="en-US" sz="1800" dirty="0">
                <a:solidFill>
                  <a:srgbClr val="0070C0"/>
                </a:solidFill>
                <a:latin typeface="Consolas" panose="020B0609020204030204" pitchFamily="49" charset="0"/>
                <a:ea typeface="仿宋" panose="02010609060101010101" pitchFamily="49" charset="-122"/>
                <a:cs typeface="Consolas" panose="020B0609020204030204" pitchFamily="49" charset="0"/>
              </a:rPr>
              <a:t>在有序表中</a:t>
            </a:r>
            <a:r>
              <a:rPr kumimoji="1" lang="zh-CN" altLang="en-US" sz="1800">
                <a:solidFill>
                  <a:srgbClr val="0070C0"/>
                </a:solidFill>
                <a:latin typeface="Consolas" panose="020B0609020204030204" pitchFamily="49" charset="0"/>
                <a:ea typeface="仿宋" panose="02010609060101010101" pitchFamily="49" charset="-122"/>
                <a:cs typeface="Consolas" panose="020B0609020204030204" pitchFamily="49" charset="0"/>
              </a:rPr>
              <a:t>找插入</a:t>
            </a:r>
            <a:r>
              <a:rPr kumimoji="1" lang="en-US" altLang="zh-CN" sz="1800">
                <a:solidFill>
                  <a:srgbClr val="0070C0"/>
                </a:solidFill>
                <a:latin typeface="Consolas" panose="020B0609020204030204" pitchFamily="49" charset="0"/>
                <a:ea typeface="仿宋" panose="02010609060101010101" pitchFamily="49" charset="-122"/>
                <a:cs typeface="Consolas" panose="020B0609020204030204" pitchFamily="49" charset="0"/>
              </a:rPr>
              <a:t>p</a:t>
            </a:r>
            <a:r>
              <a:rPr kumimoji="1" lang="zh-CN" altLang="en-US" sz="1800">
                <a:solidFill>
                  <a:srgbClr val="0070C0"/>
                </a:solidFill>
                <a:latin typeface="Consolas" panose="020B0609020204030204" pitchFamily="49" charset="0"/>
                <a:ea typeface="仿宋" panose="02010609060101010101" pitchFamily="49" charset="-122"/>
                <a:cs typeface="Consolas" panose="020B0609020204030204" pitchFamily="49" charset="0"/>
              </a:rPr>
              <a:t>的前驱结点</a:t>
            </a:r>
            <a:r>
              <a:rPr kumimoji="1" lang="en-US" altLang="zh-CN" sz="1800">
                <a:solidFill>
                  <a:srgbClr val="0070C0"/>
                </a:solidFill>
                <a:latin typeface="Consolas" panose="020B0609020204030204" pitchFamily="49" charset="0"/>
                <a:ea typeface="仿宋" panose="02010609060101010101" pitchFamily="49" charset="-122"/>
                <a:cs typeface="Consolas" panose="020B0609020204030204" pitchFamily="49" charset="0"/>
              </a:rPr>
              <a:t>pre</a:t>
            </a:r>
            <a:endParaRPr kumimoji="1" lang="en-US" altLang="zh-CN" sz="1800" dirty="0">
              <a:solidFill>
                <a:srgbClr val="0070C0"/>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spcBef>
                <a:spcPts val="0"/>
              </a:spcBef>
            </a:pPr>
            <a:endPar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spcBef>
                <a:spcPts val="0"/>
              </a:spcBef>
            </a:pP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p-&gt;next=pre-&gt;</a:t>
            </a:r>
            <a:r>
              <a:rPr kumimoji="1"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next;</a:t>
            </a:r>
            <a:endParaRPr kumimoji="1"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spcBef>
                <a:spcPts val="0"/>
              </a:spcBef>
            </a:pP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pre-&gt;next=p;</a:t>
            </a:r>
            <a:endPar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spcBef>
                <a:spcPts val="0"/>
              </a:spcBef>
            </a:pP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p=q;			</a:t>
            </a:r>
            <a:r>
              <a:rPr kumimoji="1" lang="en-US" altLang="zh-CN" sz="1800" dirty="0">
                <a:solidFill>
                  <a:srgbClr val="0070C0"/>
                </a:solidFill>
                <a:latin typeface="Consolas" panose="020B0609020204030204" pitchFamily="49" charset="0"/>
                <a:ea typeface="仿宋" panose="02010609060101010101" pitchFamily="49" charset="-122"/>
                <a:cs typeface="Consolas" panose="020B0609020204030204" pitchFamily="49" charset="0"/>
              </a:rPr>
              <a:t>//</a:t>
            </a:r>
            <a:r>
              <a:rPr kumimoji="1" lang="zh-CN" altLang="en-US" sz="1800" dirty="0">
                <a:solidFill>
                  <a:srgbClr val="0070C0"/>
                </a:solidFill>
                <a:latin typeface="Consolas" panose="020B0609020204030204" pitchFamily="49" charset="0"/>
                <a:ea typeface="仿宋" panose="02010609060101010101" pitchFamily="49" charset="-122"/>
                <a:cs typeface="Consolas" panose="020B0609020204030204" pitchFamily="49" charset="0"/>
              </a:rPr>
              <a:t>扫描原单链表</a:t>
            </a:r>
            <a:r>
              <a:rPr kumimoji="1" lang="zh-CN" altLang="en-US" sz="1800">
                <a:solidFill>
                  <a:srgbClr val="0070C0"/>
                </a:solidFill>
                <a:latin typeface="Consolas" panose="020B0609020204030204" pitchFamily="49" charset="0"/>
                <a:ea typeface="仿宋" panose="02010609060101010101" pitchFamily="49" charset="-122"/>
                <a:cs typeface="Consolas" panose="020B0609020204030204" pitchFamily="49" charset="0"/>
              </a:rPr>
              <a:t>余下的结点</a:t>
            </a:r>
            <a:endParaRPr kumimoji="1" lang="zh-CN" altLang="en-US" sz="1800" dirty="0">
              <a:solidFill>
                <a:srgbClr val="0070C0"/>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spcBef>
                <a:spcPts val="0"/>
              </a:spcBef>
            </a:pPr>
            <a:r>
              <a:rPr kumimoji="1"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spcBef>
                <a:spcPts val="0"/>
              </a:spcBef>
            </a:pP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grpSp>
        <p:nvGrpSpPr>
          <p:cNvPr id="2" name="组合 13"/>
          <p:cNvGrpSpPr/>
          <p:nvPr/>
        </p:nvGrpSpPr>
        <p:grpSpPr>
          <a:xfrm>
            <a:off x="928662" y="2679320"/>
            <a:ext cx="7929618" cy="2257498"/>
            <a:chOff x="928662" y="4000504"/>
            <a:chExt cx="7929618" cy="2257498"/>
          </a:xfrm>
        </p:grpSpPr>
        <p:sp>
          <p:nvSpPr>
            <p:cNvPr id="6" name="TextBox 5"/>
            <p:cNvSpPr txBox="1"/>
            <p:nvPr/>
          </p:nvSpPr>
          <p:spPr>
            <a:xfrm>
              <a:off x="1071538" y="5857892"/>
              <a:ext cx="2428892" cy="400110"/>
            </a:xfrm>
            <a:prstGeom prst="rect">
              <a:avLst/>
            </a:prstGeom>
            <a:noFill/>
          </p:spPr>
          <p:txBody>
            <a:bodyPr wrap="square" rtlCol="0">
              <a:spAutoFit/>
            </a:bodyPr>
            <a:lstStyle/>
            <a:p>
              <a:pPr algn="l"/>
              <a:r>
                <a:rPr kumimoji="1" lang="zh-CN" altLang="en-US" sz="2000">
                  <a:latin typeface="Consolas" panose="020B0609020204030204" pitchFamily="49" charset="0"/>
                  <a:ea typeface="楷体" panose="02010609060101010101" pitchFamily="49" charset="-122"/>
                  <a:cs typeface="Consolas" panose="020B0609020204030204" pitchFamily="49" charset="0"/>
                </a:rPr>
                <a:t>在</a:t>
              </a:r>
              <a:r>
                <a:rPr kumimoji="1" lang="en-US" altLang="zh-CN" sz="2000">
                  <a:latin typeface="Consolas" panose="020B0609020204030204" pitchFamily="49" charset="0"/>
                  <a:ea typeface="楷体" panose="02010609060101010101" pitchFamily="49" charset="-122"/>
                  <a:cs typeface="Consolas" panose="020B0609020204030204" pitchFamily="49" charset="0"/>
                </a:rPr>
                <a:t>pre</a:t>
              </a:r>
              <a:r>
                <a:rPr kumimoji="1" lang="zh-CN" altLang="en-US" sz="2000">
                  <a:latin typeface="Consolas" panose="020B0609020204030204" pitchFamily="49" charset="0"/>
                  <a:ea typeface="楷体" panose="02010609060101010101" pitchFamily="49" charset="-122"/>
                  <a:cs typeface="Consolas" panose="020B0609020204030204" pitchFamily="49" charset="0"/>
                </a:rPr>
                <a:t>之后插入</a:t>
              </a:r>
              <a:r>
                <a:rPr kumimoji="1" lang="en-US" altLang="zh-CN" sz="2000">
                  <a:latin typeface="Consolas" panose="020B0609020204030204" pitchFamily="49" charset="0"/>
                  <a:ea typeface="楷体" panose="02010609060101010101" pitchFamily="49" charset="-122"/>
                  <a:cs typeface="Consolas" panose="020B0609020204030204" pitchFamily="49" charset="0"/>
                </a:rPr>
                <a:t>p</a:t>
              </a:r>
              <a:endParaRPr lang="zh-CN" altLang="en-US" sz="2000" dirty="0">
                <a:latin typeface="Consolas" panose="020B0609020204030204" pitchFamily="49" charset="0"/>
                <a:ea typeface="楷体" panose="02010609060101010101" pitchFamily="49" charset="-122"/>
                <a:cs typeface="Consolas" panose="020B0609020204030204" pitchFamily="49" charset="0"/>
              </a:endParaRPr>
            </a:p>
          </p:txBody>
        </p:sp>
        <p:sp>
          <p:nvSpPr>
            <p:cNvPr id="8" name="矩形 7"/>
            <p:cNvSpPr/>
            <p:nvPr/>
          </p:nvSpPr>
          <p:spPr>
            <a:xfrm>
              <a:off x="928662" y="4000504"/>
              <a:ext cx="7929618" cy="971614"/>
            </a:xfrm>
            <a:prstGeom prst="rect">
              <a:avLst/>
            </a:prstGeom>
            <a:solidFill>
              <a:schemeClr val="accent1">
                <a:alpha val="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cxnSp>
          <p:nvCxnSpPr>
            <p:cNvPr id="9" name="直接箭头连接符 8"/>
            <p:cNvCxnSpPr/>
            <p:nvPr/>
          </p:nvCxnSpPr>
          <p:spPr>
            <a:xfrm rot="5400000">
              <a:off x="1807378" y="5450724"/>
              <a:ext cx="957212" cy="1588"/>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4" name="组合 12"/>
          <p:cNvGrpSpPr/>
          <p:nvPr/>
        </p:nvGrpSpPr>
        <p:grpSpPr>
          <a:xfrm>
            <a:off x="928662" y="1459833"/>
            <a:ext cx="7929618" cy="3214710"/>
            <a:chOff x="928662" y="2714620"/>
            <a:chExt cx="7929618" cy="3214710"/>
          </a:xfrm>
        </p:grpSpPr>
        <p:sp>
          <p:nvSpPr>
            <p:cNvPr id="3" name="矩形 2"/>
            <p:cNvSpPr/>
            <p:nvPr/>
          </p:nvSpPr>
          <p:spPr>
            <a:xfrm>
              <a:off x="928662" y="2714620"/>
              <a:ext cx="7929618" cy="1143008"/>
            </a:xfrm>
            <a:prstGeom prst="rect">
              <a:avLst/>
            </a:prstGeom>
            <a:solidFill>
              <a:schemeClr val="accent1">
                <a:alpha val="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cxnSp>
          <p:nvCxnSpPr>
            <p:cNvPr id="5" name="直接箭头连接符 4"/>
            <p:cNvCxnSpPr/>
            <p:nvPr/>
          </p:nvCxnSpPr>
          <p:spPr>
            <a:xfrm rot="5400000">
              <a:off x="2643687" y="4714603"/>
              <a:ext cx="1714280" cy="794"/>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285984" y="5529220"/>
              <a:ext cx="5500726" cy="400110"/>
            </a:xfrm>
            <a:prstGeom prst="rect">
              <a:avLst/>
            </a:prstGeom>
            <a:noFill/>
          </p:spPr>
          <p:txBody>
            <a:bodyPr wrap="square" rtlCol="0">
              <a:spAutoFit/>
            </a:bodyPr>
            <a:lstStyle/>
            <a:p>
              <a:pPr algn="l"/>
              <a:r>
                <a:rPr lang="zh-CN" altLang="en-US" sz="2000" dirty="0">
                  <a:latin typeface="Consolas" panose="020B0609020204030204" pitchFamily="49" charset="0"/>
                  <a:ea typeface="楷体" panose="02010609060101010101" pitchFamily="49" charset="-122"/>
                  <a:cs typeface="Consolas" panose="020B0609020204030204" pitchFamily="49" charset="0"/>
                </a:rPr>
                <a:t>在有序单链表中</a:t>
              </a:r>
              <a:r>
                <a:rPr lang="zh-CN" altLang="en-US" sz="2000">
                  <a:latin typeface="Consolas" panose="020B0609020204030204" pitchFamily="49" charset="0"/>
                  <a:ea typeface="楷体" panose="02010609060101010101" pitchFamily="49" charset="-122"/>
                  <a:cs typeface="Consolas" panose="020B0609020204030204" pitchFamily="49" charset="0"/>
                </a:rPr>
                <a:t>查找插入</a:t>
              </a:r>
              <a:r>
                <a:rPr kumimoji="1" lang="zh-CN" altLang="en-US" sz="2000">
                  <a:latin typeface="Consolas" panose="020B0609020204030204" pitchFamily="49" charset="0"/>
                  <a:ea typeface="楷体" panose="02010609060101010101" pitchFamily="49" charset="-122"/>
                  <a:cs typeface="Consolas" panose="020B0609020204030204" pitchFamily="49" charset="0"/>
                </a:rPr>
                <a:t>结点的前驱结点</a:t>
              </a:r>
              <a:r>
                <a:rPr kumimoji="1" lang="en-US" altLang="zh-CN" sz="2000">
                  <a:latin typeface="Consolas" panose="020B0609020204030204" pitchFamily="49" charset="0"/>
                  <a:ea typeface="楷体" panose="02010609060101010101" pitchFamily="49" charset="-122"/>
                  <a:cs typeface="Consolas" panose="020B0609020204030204" pitchFamily="49" charset="0"/>
                </a:rPr>
                <a:t>pre</a:t>
              </a:r>
              <a:endParaRPr lang="zh-CN" altLang="en-US" sz="2000" dirty="0">
                <a:latin typeface="Consolas" panose="020B0609020204030204" pitchFamily="49" charset="0"/>
                <a:ea typeface="楷体" panose="02010609060101010101" pitchFamily="49" charset="-122"/>
                <a:cs typeface="Consolas" panose="020B0609020204030204" pitchFamily="49" charset="0"/>
              </a:endParaRPr>
            </a:p>
          </p:txBody>
        </p:sp>
      </p:grpSp>
      <p:sp>
        <p:nvSpPr>
          <p:cNvPr id="13" name="Text Box 5"/>
          <p:cNvSpPr txBox="1">
            <a:spLocks noChangeArrowheads="1"/>
          </p:cNvSpPr>
          <p:nvPr/>
        </p:nvSpPr>
        <p:spPr bwMode="auto">
          <a:xfrm>
            <a:off x="500034" y="5000636"/>
            <a:ext cx="4676778" cy="430887"/>
          </a:xfrm>
          <a:prstGeom prst="rect">
            <a:avLst/>
          </a:prstGeom>
          <a:noFill/>
          <a:ln w="38100" algn="ctr">
            <a:noFill/>
            <a:miter lim="800000"/>
          </a:ln>
          <a:effectLst/>
        </p:spPr>
        <p:txBody>
          <a:bodyPr wrap="square">
            <a:spAutoFit/>
          </a:bodyPr>
          <a:lstStyle/>
          <a:p>
            <a:pPr algn="l">
              <a:spcBef>
                <a:spcPct val="50000"/>
              </a:spcBef>
            </a:pPr>
            <a:r>
              <a:rPr lang="zh-CN" altLang="en-US" sz="2200" dirty="0">
                <a:latin typeface="Consolas" panose="020B0609020204030204" pitchFamily="49" charset="0"/>
                <a:ea typeface="楷体" panose="02010609060101010101" pitchFamily="49" charset="-122"/>
                <a:cs typeface="Consolas" panose="020B0609020204030204" pitchFamily="49" charset="0"/>
              </a:rPr>
              <a:t>该算法的时间复杂度</a:t>
            </a:r>
            <a:r>
              <a:rPr lang="zh-CN" altLang="en-US" sz="2200">
                <a:latin typeface="Consolas" panose="020B0609020204030204" pitchFamily="49" charset="0"/>
                <a:ea typeface="楷体" panose="02010609060101010101" pitchFamily="49" charset="-122"/>
                <a:cs typeface="Consolas" panose="020B0609020204030204" pitchFamily="49" charset="0"/>
              </a:rPr>
              <a:t>为</a:t>
            </a:r>
            <a:r>
              <a:rPr lang="en-US" altLang="zh-CN" sz="2200">
                <a:latin typeface="Consolas" panose="020B0609020204030204" pitchFamily="49" charset="0"/>
                <a:ea typeface="楷体" panose="02010609060101010101" pitchFamily="49" charset="-122"/>
                <a:cs typeface="Consolas" panose="020B0609020204030204" pitchFamily="49" charset="0"/>
              </a:rPr>
              <a:t>O(</a:t>
            </a:r>
            <a:r>
              <a:rPr lang="en-US" altLang="zh-CN" sz="2200" i="1">
                <a:latin typeface="Consolas" panose="020B0609020204030204" pitchFamily="49" charset="0"/>
                <a:ea typeface="楷体" panose="02010609060101010101" pitchFamily="49" charset="-122"/>
                <a:cs typeface="Consolas" panose="020B0609020204030204" pitchFamily="49" charset="0"/>
              </a:rPr>
              <a:t>n</a:t>
            </a:r>
            <a:r>
              <a:rPr lang="en-US" altLang="zh-CN" sz="2200" baseline="30000">
                <a:latin typeface="Consolas" panose="020B0609020204030204" pitchFamily="49" charset="0"/>
                <a:ea typeface="楷体" panose="02010609060101010101" pitchFamily="49" charset="-122"/>
                <a:cs typeface="Consolas" panose="020B0609020204030204" pitchFamily="49" charset="0"/>
              </a:rPr>
              <a:t>2</a:t>
            </a:r>
            <a:r>
              <a:rPr lang="en-US" altLang="zh-CN" sz="2200">
                <a:latin typeface="Consolas" panose="020B0609020204030204" pitchFamily="49" charset="0"/>
                <a:ea typeface="楷体" panose="02010609060101010101" pitchFamily="49" charset="-122"/>
                <a:cs typeface="Consolas" panose="020B0609020204030204" pitchFamily="49" charset="0"/>
              </a:rPr>
              <a:t>)</a:t>
            </a:r>
            <a:r>
              <a:rPr lang="zh-CN" altLang="en-US" sz="2200" dirty="0">
                <a:latin typeface="Consolas" panose="020B0609020204030204" pitchFamily="49" charset="0"/>
                <a:ea typeface="楷体" panose="02010609060101010101" pitchFamily="49" charset="-122"/>
                <a:cs typeface="Consolas" panose="020B0609020204030204" pitchFamily="49" charset="0"/>
              </a:rPr>
              <a:t>。</a:t>
            </a:r>
            <a:endParaRPr lang="zh-CN" altLang="en-US" sz="2200" dirty="0">
              <a:latin typeface="Consolas" panose="020B0609020204030204" pitchFamily="49" charset="0"/>
              <a:ea typeface="楷体" panose="02010609060101010101" pitchFamily="49" charset="-122"/>
              <a:cs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922">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1922">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1922">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xit" presetSubtype="4" fill="hold" nodeType="clickEffect">
                                  <p:stCondLst>
                                    <p:cond delay="0"/>
                                  </p:stCondLst>
                                  <p:childTnLst>
                                    <p:animEffect transition="out" filter="wipe(down)">
                                      <p:cBhvr>
                                        <p:cTn id="18" dur="500"/>
                                        <p:tgtEl>
                                          <p:spTgt spid="4"/>
                                        </p:tgtEl>
                                      </p:cBhvr>
                                    </p:animEffect>
                                    <p:set>
                                      <p:cBhvr>
                                        <p:cTn id="19" dur="1" fill="hold">
                                          <p:stCondLst>
                                            <p:cond delay="499"/>
                                          </p:stCondLst>
                                        </p:cTn>
                                        <p:tgtEl>
                                          <p:spTgt spid="4"/>
                                        </p:tgtEl>
                                        <p:attrNameLst>
                                          <p:attrName>style.visibility</p:attrName>
                                        </p:attrNameLst>
                                      </p:cBhvr>
                                      <p:to>
                                        <p:strVal val="hidden"/>
                                      </p:to>
                                    </p:set>
                                  </p:childTnLst>
                                </p:cTn>
                              </p:par>
                            </p:childTnLst>
                          </p:cTn>
                        </p:par>
                        <p:par>
                          <p:cTn id="20" fill="hold">
                            <p:stCondLst>
                              <p:cond delay="500"/>
                            </p:stCondLst>
                            <p:childTnLst>
                              <p:par>
                                <p:cTn id="21" presetID="1" presetClass="entr" presetSubtype="0" fill="hold" nodeType="afterEffect">
                                  <p:stCondLst>
                                    <p:cond delay="0"/>
                                  </p:stCondLst>
                                  <p:childTnLst>
                                    <p:set>
                                      <p:cBhvr>
                                        <p:cTn id="22" dur="1" fill="hold">
                                          <p:stCondLst>
                                            <p:cond delay="0"/>
                                          </p:stCondLst>
                                        </p:cTn>
                                        <p:tgtEl>
                                          <p:spTgt spid="81922">
                                            <p:txEl>
                                              <p:pRg st="7" end="7"/>
                                            </p:txEl>
                                          </p:spTgt>
                                        </p:tgtEl>
                                        <p:attrNameLst>
                                          <p:attrName>style.visibility</p:attrName>
                                        </p:attrNameLst>
                                      </p:cBhvr>
                                      <p:to>
                                        <p:strVal val="visible"/>
                                      </p:to>
                                    </p:set>
                                  </p:childTnLst>
                                </p:cTn>
                              </p:par>
                            </p:childTnLst>
                          </p:cTn>
                        </p:par>
                        <p:par>
                          <p:cTn id="23" fill="hold">
                            <p:stCondLst>
                              <p:cond delay="500"/>
                            </p:stCondLst>
                            <p:childTnLst>
                              <p:par>
                                <p:cTn id="24" presetID="1" presetClass="entr" presetSubtype="0" fill="hold" nodeType="afterEffect">
                                  <p:stCondLst>
                                    <p:cond delay="0"/>
                                  </p:stCondLst>
                                  <p:childTnLst>
                                    <p:set>
                                      <p:cBhvr>
                                        <p:cTn id="25" dur="1" fill="hold">
                                          <p:stCondLst>
                                            <p:cond delay="0"/>
                                          </p:stCondLst>
                                        </p:cTn>
                                        <p:tgtEl>
                                          <p:spTgt spid="81922">
                                            <p:txEl>
                                              <p:pRg st="8" end="8"/>
                                            </p:txEl>
                                          </p:spTgt>
                                        </p:tgtEl>
                                        <p:attrNameLst>
                                          <p:attrName>style.visibility</p:attrName>
                                        </p:attrNameLst>
                                      </p:cBhvr>
                                      <p:to>
                                        <p:strVal val="visible"/>
                                      </p:to>
                                    </p:set>
                                  </p:childTnLst>
                                </p:cTn>
                              </p:par>
                            </p:childTnLst>
                          </p:cTn>
                        </p:par>
                        <p:par>
                          <p:cTn id="26" fill="hold">
                            <p:stCondLst>
                              <p:cond delay="500"/>
                            </p:stCondLst>
                            <p:childTnLst>
                              <p:par>
                                <p:cTn id="27" presetID="1" presetClass="entr" presetSubtype="0" fill="hold" nodeType="afterEffect">
                                  <p:stCondLst>
                                    <p:cond delay="0"/>
                                  </p:stCondLst>
                                  <p:childTnLst>
                                    <p:set>
                                      <p:cBhvr>
                                        <p:cTn id="28" dur="1" fill="hold">
                                          <p:stCondLst>
                                            <p:cond delay="0"/>
                                          </p:stCondLst>
                                        </p:cTn>
                                        <p:tgtEl>
                                          <p:spTgt spid="81922">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2" presetClass="exit" presetSubtype="4" fill="hold" nodeType="clickEffect">
                                  <p:stCondLst>
                                    <p:cond delay="0"/>
                                  </p:stCondLst>
                                  <p:childTnLst>
                                    <p:animEffect transition="out" filter="wipe(down)">
                                      <p:cBhvr>
                                        <p:cTn id="36" dur="500"/>
                                        <p:tgtEl>
                                          <p:spTgt spid="2"/>
                                        </p:tgtEl>
                                      </p:cBhvr>
                                    </p:animEffect>
                                    <p:set>
                                      <p:cBhvr>
                                        <p:cTn id="37" dur="1" fill="hold">
                                          <p:stCondLst>
                                            <p:cond delay="499"/>
                                          </p:stCondLst>
                                        </p:cTn>
                                        <p:tgtEl>
                                          <p:spTgt spid="2"/>
                                        </p:tgtEl>
                                        <p:attrNameLst>
                                          <p:attrName>style.visibility</p:attrName>
                                        </p:attrNameLst>
                                      </p:cBhvr>
                                      <p:to>
                                        <p:strVal val="hidden"/>
                                      </p:to>
                                    </p:set>
                                  </p:childTnLst>
                                </p:cTn>
                              </p:par>
                            </p:childTnLst>
                          </p:cTn>
                        </p:par>
                        <p:par>
                          <p:cTn id="38" fill="hold">
                            <p:stCondLst>
                              <p:cond delay="500"/>
                            </p:stCondLst>
                            <p:childTnLst>
                              <p:par>
                                <p:cTn id="39" presetID="1" presetClass="entr" presetSubtype="0" fill="hold" grpId="0" nodeType="afterEffect">
                                  <p:stCondLst>
                                    <p:cond delay="0"/>
                                  </p:stCondLst>
                                  <p:childTnLst>
                                    <p:set>
                                      <p:cBhvr>
                                        <p:cTn id="4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Text Box 2"/>
          <p:cNvSpPr txBox="1">
            <a:spLocks noChangeArrowheads="1"/>
          </p:cNvSpPr>
          <p:nvPr/>
        </p:nvSpPr>
        <p:spPr bwMode="auto">
          <a:xfrm>
            <a:off x="928662" y="2285992"/>
            <a:ext cx="7643866" cy="861774"/>
          </a:xfrm>
          <a:prstGeom prst="rect">
            <a:avLst/>
          </a:prstGeom>
          <a:noFill/>
          <a:ln w="9525">
            <a:noFill/>
            <a:miter lim="800000"/>
          </a:ln>
          <a:effectLst/>
        </p:spPr>
        <p:txBody>
          <a:bodyPr wrap="square">
            <a:spAutoFit/>
          </a:bodyPr>
          <a:lstStyle/>
          <a:p>
            <a:pPr marL="457200" indent="-457200" algn="just">
              <a:spcBef>
                <a:spcPct val="50000"/>
              </a:spcBef>
              <a:buBlip>
                <a:blip r:embed="rId1"/>
              </a:buBlip>
            </a:pPr>
            <a:r>
              <a:rPr kumimoji="1" lang="zh-CN" altLang="en-US" sz="2000" dirty="0">
                <a:latin typeface="微软雅黑" panose="020B0503020204020204" pitchFamily="34" charset="-122"/>
                <a:ea typeface="微软雅黑" panose="020B0503020204020204" pitchFamily="34" charset="-122"/>
                <a:cs typeface="Consolas" panose="020B0609020204030204" pitchFamily="49" charset="0"/>
              </a:rPr>
              <a:t>单链表有尾插法和头插法两种建表算法。</a:t>
            </a:r>
            <a:endParaRPr kumimoji="1" lang="en-US" altLang="zh-CN" sz="2000" dirty="0">
              <a:latin typeface="微软雅黑" panose="020B0503020204020204" pitchFamily="34" charset="-122"/>
              <a:ea typeface="微软雅黑" panose="020B0503020204020204" pitchFamily="34" charset="-122"/>
              <a:cs typeface="Consolas" panose="020B0609020204030204" pitchFamily="49" charset="0"/>
            </a:endParaRPr>
          </a:p>
          <a:p>
            <a:pPr marL="457200" indent="-457200" algn="just">
              <a:spcBef>
                <a:spcPct val="50000"/>
              </a:spcBef>
              <a:buBlip>
                <a:blip r:embed="rId1"/>
              </a:buBlip>
            </a:pPr>
            <a:r>
              <a:rPr kumimoji="1" lang="zh-CN" altLang="en-US" sz="2000" dirty="0">
                <a:latin typeface="微软雅黑" panose="020B0503020204020204" pitchFamily="34" charset="-122"/>
                <a:ea typeface="微软雅黑" panose="020B0503020204020204" pitchFamily="34" charset="-122"/>
                <a:cs typeface="Consolas" panose="020B0609020204030204" pitchFamily="49" charset="0"/>
              </a:rPr>
              <a:t>很多算法是以这两个建表算法为基础进行设计的。</a:t>
            </a:r>
            <a:endParaRPr kumimoji="1" lang="zh-CN" altLang="en-US" sz="2000" dirty="0">
              <a:latin typeface="微软雅黑" panose="020B0503020204020204" pitchFamily="34" charset="-122"/>
              <a:ea typeface="微软雅黑" panose="020B0503020204020204" pitchFamily="34" charset="-122"/>
              <a:cs typeface="Consolas" panose="020B0609020204030204" pitchFamily="49" charset="0"/>
            </a:endParaRPr>
          </a:p>
        </p:txBody>
      </p:sp>
      <p:sp>
        <p:nvSpPr>
          <p:cNvPr id="4" name="TextBox 3"/>
          <p:cNvSpPr txBox="1"/>
          <p:nvPr/>
        </p:nvSpPr>
        <p:spPr>
          <a:xfrm>
            <a:off x="1000100" y="1285860"/>
            <a:ext cx="4929222" cy="52322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l"/>
            <a:r>
              <a:rPr lang="zh-CN" altLang="en-US" sz="2800" dirty="0">
                <a:solidFill>
                  <a:srgbClr val="FF3300"/>
                </a:solidFill>
                <a:latin typeface="楷体" panose="02010609060101010101" pitchFamily="49" charset="-122"/>
                <a:ea typeface="楷体" panose="02010609060101010101" pitchFamily="49" charset="-122"/>
                <a:sym typeface="Wingdings" panose="05000000000000000000"/>
              </a:rPr>
              <a:t></a:t>
            </a:r>
            <a:r>
              <a:rPr lang="zh-CN" altLang="en-US" dirty="0">
                <a:solidFill>
                  <a:srgbClr val="FF3300"/>
                </a:solidFill>
                <a:latin typeface="楷体" panose="02010609060101010101" pitchFamily="49" charset="-122"/>
                <a:ea typeface="楷体" panose="02010609060101010101" pitchFamily="49" charset="-122"/>
                <a:sym typeface="Wingdings" panose="05000000000000000000"/>
              </a:rPr>
              <a:t> 以建表算法为基础的算法设计  </a:t>
            </a:r>
            <a:endParaRPr lang="zh-CN" altLang="en-US" dirty="0">
              <a:solidFill>
                <a:srgbClr val="FF3300"/>
              </a:solidFill>
              <a:latin typeface="楷体" panose="02010609060101010101" pitchFamily="49" charset="-122"/>
              <a:ea typeface="楷体" panose="02010609060101010101" pitchFamily="49" charset="-122"/>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714348" y="331611"/>
            <a:ext cx="7000924" cy="1953260"/>
          </a:xfrm>
          <a:prstGeom prst="rect">
            <a:avLst/>
          </a:prstGeom>
          <a:noFill/>
          <a:ln w="9525">
            <a:noFill/>
            <a:miter lim="800000"/>
          </a:ln>
          <a:effectLst/>
        </p:spPr>
        <p:txBody>
          <a:bodyPr wrap="square">
            <a:spAutoFit/>
          </a:bodyPr>
          <a:lstStyle/>
          <a:p>
            <a:pPr algn="just">
              <a:spcBef>
                <a:spcPct val="50000"/>
              </a:spcBef>
            </a:pPr>
            <a:r>
              <a:rPr kumimoji="1" lang="en-US" altLang="zh-CN" sz="2200">
                <a:solidFill>
                  <a:srgbClr val="FF3300"/>
                </a:solidFill>
                <a:latin typeface="Consolas" panose="020B0609020204030204" pitchFamily="49" charset="0"/>
                <a:ea typeface="楷体" panose="02010609060101010101" pitchFamily="49" charset="-122"/>
                <a:cs typeface="Consolas" panose="020B0609020204030204" pitchFamily="49" charset="0"/>
              </a:rPr>
              <a:t>  </a:t>
            </a:r>
            <a:r>
              <a:rPr kumimoji="1" lang="en-US" altLang="zh-CN" sz="2200">
                <a:solidFill>
                  <a:srgbClr val="FF3300"/>
                </a:solidFill>
                <a:latin typeface="Consolas" panose="020B0609020204030204" pitchFamily="49" charset="0"/>
                <a:ea typeface="黑体" panose="02010609060101010101" pitchFamily="49" charset="-122"/>
                <a:cs typeface="Consolas" panose="020B0609020204030204" pitchFamily="49" charset="0"/>
              </a:rPr>
              <a:t>【</a:t>
            </a:r>
            <a:r>
              <a:rPr kumimoji="1" lang="zh-CN" altLang="en-US" sz="2200">
                <a:solidFill>
                  <a:srgbClr val="FF3300"/>
                </a:solidFill>
                <a:latin typeface="Consolas" panose="020B0609020204030204" pitchFamily="49" charset="0"/>
                <a:ea typeface="楷体" panose="02010609060101010101" pitchFamily="49" charset="-122"/>
                <a:cs typeface="Consolas" panose="020B0609020204030204" pitchFamily="49" charset="0"/>
              </a:rPr>
              <a:t>例</a:t>
            </a:r>
            <a:r>
              <a:rPr kumimoji="1" lang="en-US" altLang="zh-CN" sz="2200">
                <a:solidFill>
                  <a:srgbClr val="FF3300"/>
                </a:solidFill>
                <a:latin typeface="Consolas" panose="020B0609020204030204" pitchFamily="49" charset="0"/>
                <a:ea typeface="楷体" panose="02010609060101010101" pitchFamily="49" charset="-122"/>
                <a:cs typeface="Consolas" panose="020B0609020204030204" pitchFamily="49" charset="0"/>
              </a:rPr>
              <a:t>3</a:t>
            </a:r>
            <a:r>
              <a:rPr kumimoji="1" lang="en-US" altLang="zh-CN" sz="2200">
                <a:solidFill>
                  <a:srgbClr val="FF3300"/>
                </a:solidFill>
                <a:latin typeface="Consolas" panose="020B0609020204030204" pitchFamily="49" charset="0"/>
                <a:ea typeface="黑体" panose="02010609060101010101" pitchFamily="49" charset="-122"/>
                <a:cs typeface="Consolas" panose="020B0609020204030204" pitchFamily="49" charset="0"/>
              </a:rPr>
              <a:t>】 </a:t>
            </a:r>
            <a:r>
              <a:rPr kumimoji="1" lang="zh-CN" altLang="en-US" sz="2200" dirty="0">
                <a:latin typeface="Consolas" panose="020B0609020204030204" pitchFamily="49" charset="0"/>
                <a:ea typeface="楷体" panose="02010609060101010101" pitchFamily="49" charset="-122"/>
                <a:cs typeface="Consolas" panose="020B0609020204030204" pitchFamily="49" charset="0"/>
              </a:rPr>
              <a:t>假设</a:t>
            </a:r>
            <a:r>
              <a:rPr kumimoji="1" lang="zh-CN" altLang="zh-CN" sz="2200" dirty="0">
                <a:latin typeface="Consolas" panose="020B0609020204030204" pitchFamily="49" charset="0"/>
                <a:ea typeface="楷体" panose="02010609060101010101" pitchFamily="49" charset="-122"/>
                <a:cs typeface="Consolas" panose="020B0609020204030204" pitchFamily="49" charset="0"/>
              </a:rPr>
              <a:t>有一</a:t>
            </a:r>
            <a:r>
              <a:rPr kumimoji="1" lang="zh-CN" altLang="zh-CN" sz="2200">
                <a:latin typeface="Consolas" panose="020B0609020204030204" pitchFamily="49" charset="0"/>
                <a:ea typeface="楷体" panose="02010609060101010101" pitchFamily="49" charset="-122"/>
                <a:cs typeface="Consolas" panose="020B0609020204030204" pitchFamily="49" charset="0"/>
              </a:rPr>
              <a:t>个带头</a:t>
            </a:r>
            <a:r>
              <a:rPr kumimoji="1" lang="zh-CN" altLang="en-US" sz="2200">
                <a:latin typeface="Consolas" panose="020B0609020204030204" pitchFamily="49" charset="0"/>
                <a:ea typeface="楷体" panose="02010609060101010101" pitchFamily="49" charset="-122"/>
                <a:cs typeface="Consolas" panose="020B0609020204030204" pitchFamily="49" charset="0"/>
              </a:rPr>
              <a:t>结点</a:t>
            </a:r>
            <a:r>
              <a:rPr kumimoji="1" lang="zh-CN" altLang="zh-CN" sz="2200">
                <a:latin typeface="Consolas" panose="020B0609020204030204" pitchFamily="49" charset="0"/>
                <a:ea typeface="楷体" panose="02010609060101010101" pitchFamily="49" charset="-122"/>
                <a:cs typeface="Consolas" panose="020B0609020204030204" pitchFamily="49" charset="0"/>
              </a:rPr>
              <a:t>的单链表</a:t>
            </a:r>
            <a:endParaRPr kumimoji="1" lang="en-US" altLang="zh-CN" sz="2200">
              <a:latin typeface="Consolas" panose="020B0609020204030204" pitchFamily="49" charset="0"/>
              <a:ea typeface="楷体" panose="02010609060101010101" pitchFamily="49" charset="-122"/>
              <a:cs typeface="Consolas" panose="020B0609020204030204" pitchFamily="49" charset="0"/>
            </a:endParaRPr>
          </a:p>
          <a:p>
            <a:pPr algn="just">
              <a:spcBef>
                <a:spcPct val="50000"/>
              </a:spcBef>
            </a:pPr>
            <a:r>
              <a:rPr kumimoji="1" lang="en-US" altLang="zh-CN" sz="2200">
                <a:latin typeface="Consolas" panose="020B0609020204030204" pitchFamily="49" charset="0"/>
                <a:ea typeface="楷体" panose="02010609060101010101" pitchFamily="49" charset="-122"/>
                <a:cs typeface="Consolas" panose="020B0609020204030204" pitchFamily="49" charset="0"/>
              </a:rPr>
              <a:t>     L=</a:t>
            </a:r>
            <a:r>
              <a:rPr kumimoji="1" lang="zh-CN" altLang="en-US" sz="2200">
                <a:latin typeface="Consolas" panose="020B0609020204030204" pitchFamily="49" charset="0"/>
                <a:ea typeface="楷体" panose="02010609060101010101" pitchFamily="49" charset="-122"/>
                <a:cs typeface="Consolas" panose="020B0609020204030204" pitchFamily="49" charset="0"/>
              </a:rPr>
              <a:t>（</a:t>
            </a:r>
            <a:r>
              <a:rPr kumimoji="1" lang="en-US" altLang="zh-CN" sz="2200" i="1">
                <a:latin typeface="Consolas" panose="020B0609020204030204" pitchFamily="49" charset="0"/>
                <a:ea typeface="楷体" panose="02010609060101010101" pitchFamily="49" charset="-122"/>
                <a:cs typeface="Consolas" panose="020B0609020204030204" pitchFamily="49" charset="0"/>
              </a:rPr>
              <a:t>a</a:t>
            </a:r>
            <a:r>
              <a:rPr kumimoji="1" lang="en-US" altLang="zh-CN" sz="2200" baseline="-25000">
                <a:latin typeface="Consolas" panose="020B0609020204030204" pitchFamily="49" charset="0"/>
                <a:ea typeface="楷体" panose="02010609060101010101" pitchFamily="49" charset="-122"/>
                <a:cs typeface="Consolas" panose="020B0609020204030204" pitchFamily="49" charset="0"/>
              </a:rPr>
              <a:t>1</a:t>
            </a:r>
            <a:r>
              <a:rPr kumimoji="1" lang="zh-CN" altLang="en-US" sz="2200">
                <a:latin typeface="Consolas" panose="020B0609020204030204" pitchFamily="49" charset="0"/>
                <a:ea typeface="楷体" panose="02010609060101010101" pitchFamily="49" charset="-122"/>
                <a:cs typeface="Consolas" panose="020B0609020204030204" pitchFamily="49" charset="0"/>
              </a:rPr>
              <a:t>，</a:t>
            </a:r>
            <a:r>
              <a:rPr kumimoji="1" lang="en-US" altLang="zh-CN" sz="2200" i="1">
                <a:latin typeface="Consolas" panose="020B0609020204030204" pitchFamily="49" charset="0"/>
                <a:ea typeface="楷体" panose="02010609060101010101" pitchFamily="49" charset="-122"/>
                <a:cs typeface="Consolas" panose="020B0609020204030204" pitchFamily="49" charset="0"/>
              </a:rPr>
              <a:t>a</a:t>
            </a:r>
            <a:r>
              <a:rPr kumimoji="1" lang="en-US" altLang="zh-CN" sz="2200" baseline="-25000">
                <a:latin typeface="Consolas" panose="020B0609020204030204" pitchFamily="49" charset="0"/>
                <a:ea typeface="楷体" panose="02010609060101010101" pitchFamily="49" charset="-122"/>
                <a:cs typeface="Consolas" panose="020B0609020204030204" pitchFamily="49" charset="0"/>
              </a:rPr>
              <a:t>2</a:t>
            </a:r>
            <a:r>
              <a:rPr kumimoji="1" lang="zh-CN" altLang="en-US" sz="2200">
                <a:latin typeface="Consolas" panose="020B0609020204030204" pitchFamily="49" charset="0"/>
                <a:ea typeface="楷体" panose="02010609060101010101" pitchFamily="49" charset="-122"/>
                <a:cs typeface="Consolas" panose="020B0609020204030204" pitchFamily="49" charset="0"/>
              </a:rPr>
              <a:t>，</a:t>
            </a:r>
            <a:r>
              <a:rPr kumimoji="1" lang="en-US" altLang="zh-CN" sz="2200">
                <a:latin typeface="Consolas" panose="020B0609020204030204" pitchFamily="49" charset="0"/>
                <a:ea typeface="楷体" panose="02010609060101010101" pitchFamily="49" charset="-122"/>
                <a:cs typeface="Consolas" panose="020B0609020204030204" pitchFamily="49" charset="0"/>
              </a:rPr>
              <a:t>…</a:t>
            </a:r>
            <a:r>
              <a:rPr kumimoji="1" lang="zh-CN" altLang="en-US" sz="2200">
                <a:latin typeface="Consolas" panose="020B0609020204030204" pitchFamily="49" charset="0"/>
                <a:ea typeface="楷体" panose="02010609060101010101" pitchFamily="49" charset="-122"/>
                <a:cs typeface="Consolas" panose="020B0609020204030204" pitchFamily="49" charset="0"/>
              </a:rPr>
              <a:t>，</a:t>
            </a:r>
            <a:r>
              <a:rPr kumimoji="1" lang="en-US" altLang="zh-CN" sz="2200" i="1">
                <a:latin typeface="Consolas" panose="020B0609020204030204" pitchFamily="49" charset="0"/>
                <a:ea typeface="楷体" panose="02010609060101010101" pitchFamily="49" charset="-122"/>
                <a:cs typeface="Consolas" panose="020B0609020204030204" pitchFamily="49" charset="0"/>
              </a:rPr>
              <a:t>a</a:t>
            </a:r>
            <a:r>
              <a:rPr kumimoji="1" lang="en-US" altLang="zh-CN" sz="2200" i="1" baseline="-25000">
                <a:latin typeface="Consolas" panose="020B0609020204030204" pitchFamily="49" charset="0"/>
                <a:ea typeface="楷体" panose="02010609060101010101" pitchFamily="49" charset="-122"/>
                <a:cs typeface="Consolas" panose="020B0609020204030204" pitchFamily="49" charset="0"/>
              </a:rPr>
              <a:t>n</a:t>
            </a:r>
            <a:r>
              <a:rPr kumimoji="1" lang="zh-CN" altLang="en-US" sz="2200">
                <a:latin typeface="Consolas" panose="020B0609020204030204" pitchFamily="49" charset="0"/>
                <a:ea typeface="楷体" panose="02010609060101010101" pitchFamily="49" charset="-122"/>
                <a:cs typeface="Consolas" panose="020B0609020204030204" pitchFamily="49" charset="0"/>
              </a:rPr>
              <a:t>）。、</a:t>
            </a:r>
            <a:endParaRPr kumimoji="1" lang="en-US" altLang="zh-CN" sz="2200">
              <a:latin typeface="Consolas" panose="020B0609020204030204" pitchFamily="49" charset="0"/>
              <a:ea typeface="楷体" panose="02010609060101010101" pitchFamily="49" charset="-122"/>
              <a:cs typeface="Consolas" panose="020B0609020204030204" pitchFamily="49" charset="0"/>
            </a:endParaRPr>
          </a:p>
          <a:p>
            <a:pPr algn="just">
              <a:spcBef>
                <a:spcPct val="50000"/>
              </a:spcBef>
            </a:pPr>
            <a:r>
              <a:rPr kumimoji="1" lang="zh-CN" altLang="en-US" sz="2200">
                <a:latin typeface="Consolas" panose="020B0609020204030204" pitchFamily="49" charset="0"/>
                <a:ea typeface="楷体" panose="02010609060101010101" pitchFamily="49" charset="-122"/>
                <a:cs typeface="Consolas" panose="020B0609020204030204" pitchFamily="49" charset="0"/>
              </a:rPr>
              <a:t>设计</a:t>
            </a:r>
            <a:r>
              <a:rPr kumimoji="1" lang="zh-CN" altLang="en-US" sz="2200" dirty="0">
                <a:latin typeface="Consolas" panose="020B0609020204030204" pitchFamily="49" charset="0"/>
                <a:ea typeface="楷体" panose="02010609060101010101" pitchFamily="49" charset="-122"/>
                <a:cs typeface="Consolas" panose="020B0609020204030204" pitchFamily="49" charset="0"/>
              </a:rPr>
              <a:t>一个算法</a:t>
            </a:r>
            <a:r>
              <a:rPr kumimoji="1" lang="zh-CN" altLang="en-US" sz="2200">
                <a:latin typeface="Consolas" panose="020B0609020204030204" pitchFamily="49" charset="0"/>
                <a:ea typeface="楷体" panose="02010609060101010101" pitchFamily="49" charset="-122"/>
                <a:cs typeface="Consolas" panose="020B0609020204030204" pitchFamily="49" charset="0"/>
              </a:rPr>
              <a:t>将所有结点逆置，即</a:t>
            </a:r>
            <a:r>
              <a:rPr kumimoji="1" lang="zh-CN" altLang="en-US" sz="2200" dirty="0">
                <a:latin typeface="Consolas" panose="020B0609020204030204" pitchFamily="49" charset="0"/>
                <a:ea typeface="楷体" panose="02010609060101010101" pitchFamily="49" charset="-122"/>
                <a:cs typeface="Consolas" panose="020B0609020204030204" pitchFamily="49" charset="0"/>
              </a:rPr>
              <a:t>：</a:t>
            </a:r>
            <a:endParaRPr kumimoji="1" lang="zh-CN" altLang="en-US" sz="2200" dirty="0">
              <a:latin typeface="Consolas" panose="020B0609020204030204" pitchFamily="49" charset="0"/>
              <a:ea typeface="楷体" panose="02010609060101010101" pitchFamily="49" charset="-122"/>
              <a:cs typeface="Consolas" panose="020B0609020204030204" pitchFamily="49" charset="0"/>
            </a:endParaRPr>
          </a:p>
          <a:p>
            <a:pPr algn="just">
              <a:spcBef>
                <a:spcPct val="50000"/>
              </a:spcBef>
            </a:pPr>
            <a:r>
              <a:rPr kumimoji="1" lang="zh-CN" altLang="en-US" sz="2200" dirty="0">
                <a:latin typeface="Consolas" panose="020B0609020204030204" pitchFamily="49" charset="0"/>
                <a:ea typeface="楷体" panose="02010609060101010101" pitchFamily="49" charset="-122"/>
                <a:cs typeface="Consolas" panose="020B0609020204030204" pitchFamily="49" charset="0"/>
              </a:rPr>
              <a:t>　　</a:t>
            </a:r>
            <a:r>
              <a:rPr kumimoji="1" lang="zh-CN" altLang="en-US" sz="2200">
                <a:latin typeface="Consolas" panose="020B0609020204030204" pitchFamily="49" charset="0"/>
                <a:ea typeface="楷体" panose="02010609060101010101" pitchFamily="49" charset="-122"/>
                <a:cs typeface="Consolas" panose="020B0609020204030204" pitchFamily="49" charset="0"/>
              </a:rPr>
              <a:t>　</a:t>
            </a:r>
            <a:r>
              <a:rPr kumimoji="1" lang="en-US" altLang="zh-CN" sz="2200">
                <a:latin typeface="Consolas" panose="020B0609020204030204" pitchFamily="49" charset="0"/>
                <a:ea typeface="楷体" panose="02010609060101010101" pitchFamily="49" charset="-122"/>
                <a:cs typeface="Consolas" panose="020B0609020204030204" pitchFamily="49" charset="0"/>
              </a:rPr>
              <a:t>L=</a:t>
            </a:r>
            <a:r>
              <a:rPr kumimoji="1" lang="zh-CN" altLang="en-US" sz="2200">
                <a:latin typeface="Consolas" panose="020B0609020204030204" pitchFamily="49" charset="0"/>
                <a:ea typeface="楷体" panose="02010609060101010101" pitchFamily="49" charset="-122"/>
                <a:cs typeface="Consolas" panose="020B0609020204030204" pitchFamily="49" charset="0"/>
              </a:rPr>
              <a:t>（</a:t>
            </a:r>
            <a:r>
              <a:rPr kumimoji="1" lang="en-US" altLang="zh-CN" sz="2200" i="1">
                <a:latin typeface="Consolas" panose="020B0609020204030204" pitchFamily="49" charset="0"/>
                <a:ea typeface="楷体" panose="02010609060101010101" pitchFamily="49" charset="-122"/>
                <a:cs typeface="Consolas" panose="020B0609020204030204" pitchFamily="49" charset="0"/>
              </a:rPr>
              <a:t>a</a:t>
            </a:r>
            <a:r>
              <a:rPr kumimoji="1" lang="en-US" altLang="zh-CN" sz="2200" i="1" baseline="-25000">
                <a:latin typeface="Consolas" panose="020B0609020204030204" pitchFamily="49" charset="0"/>
                <a:ea typeface="楷体" panose="02010609060101010101" pitchFamily="49" charset="-122"/>
                <a:cs typeface="Consolas" panose="020B0609020204030204" pitchFamily="49" charset="0"/>
              </a:rPr>
              <a:t>n</a:t>
            </a:r>
            <a:r>
              <a:rPr kumimoji="1" lang="zh-CN" altLang="en-US" sz="2200">
                <a:latin typeface="Consolas" panose="020B0609020204030204" pitchFamily="49" charset="0"/>
                <a:ea typeface="楷体" panose="02010609060101010101" pitchFamily="49" charset="-122"/>
                <a:cs typeface="Consolas" panose="020B0609020204030204" pitchFamily="49" charset="0"/>
              </a:rPr>
              <a:t>，</a:t>
            </a:r>
            <a:r>
              <a:rPr kumimoji="1" lang="en-US" altLang="zh-CN" sz="2200" i="1">
                <a:latin typeface="Consolas" panose="020B0609020204030204" pitchFamily="49" charset="0"/>
                <a:ea typeface="楷体" panose="02010609060101010101" pitchFamily="49" charset="-122"/>
                <a:cs typeface="Consolas" panose="020B0609020204030204" pitchFamily="49" charset="0"/>
              </a:rPr>
              <a:t>a</a:t>
            </a:r>
            <a:r>
              <a:rPr kumimoji="1" lang="en-US" altLang="zh-CN" sz="2200" i="1" baseline="-25000">
                <a:latin typeface="Consolas" panose="020B0609020204030204" pitchFamily="49" charset="0"/>
                <a:ea typeface="楷体" panose="02010609060101010101" pitchFamily="49" charset="-122"/>
                <a:cs typeface="Consolas" panose="020B0609020204030204" pitchFamily="49" charset="0"/>
              </a:rPr>
              <a:t>n</a:t>
            </a:r>
            <a:r>
              <a:rPr kumimoji="1" lang="en-US" altLang="zh-CN" sz="2200" baseline="-25000">
                <a:latin typeface="Consolas" panose="020B0609020204030204" pitchFamily="49" charset="0"/>
                <a:ea typeface="楷体" panose="02010609060101010101" pitchFamily="49" charset="-122"/>
                <a:cs typeface="Consolas" panose="020B0609020204030204" pitchFamily="49" charset="0"/>
              </a:rPr>
              <a:t>-1</a:t>
            </a:r>
            <a:r>
              <a:rPr kumimoji="1" lang="zh-CN" altLang="en-US" sz="2200">
                <a:latin typeface="Consolas" panose="020B0609020204030204" pitchFamily="49" charset="0"/>
                <a:ea typeface="楷体" panose="02010609060101010101" pitchFamily="49" charset="-122"/>
                <a:cs typeface="Consolas" panose="020B0609020204030204" pitchFamily="49" charset="0"/>
              </a:rPr>
              <a:t>，</a:t>
            </a:r>
            <a:r>
              <a:rPr kumimoji="1" lang="en-US" altLang="zh-CN" sz="2200">
                <a:latin typeface="Consolas" panose="020B0609020204030204" pitchFamily="49" charset="0"/>
                <a:ea typeface="楷体" panose="02010609060101010101" pitchFamily="49" charset="-122"/>
                <a:cs typeface="Consolas" panose="020B0609020204030204" pitchFamily="49" charset="0"/>
              </a:rPr>
              <a:t>…</a:t>
            </a:r>
            <a:r>
              <a:rPr kumimoji="1" lang="zh-CN" altLang="en-US" sz="2200">
                <a:latin typeface="Consolas" panose="020B0609020204030204" pitchFamily="49" charset="0"/>
                <a:ea typeface="楷体" panose="02010609060101010101" pitchFamily="49" charset="-122"/>
                <a:cs typeface="Consolas" panose="020B0609020204030204" pitchFamily="49" charset="0"/>
              </a:rPr>
              <a:t>，</a:t>
            </a:r>
            <a:r>
              <a:rPr kumimoji="1" lang="en-US" altLang="zh-CN" sz="2200" i="1">
                <a:latin typeface="Consolas" panose="020B0609020204030204" pitchFamily="49" charset="0"/>
                <a:ea typeface="楷体" panose="02010609060101010101" pitchFamily="49" charset="-122"/>
                <a:cs typeface="Consolas" panose="020B0609020204030204" pitchFamily="49" charset="0"/>
              </a:rPr>
              <a:t>a</a:t>
            </a:r>
            <a:r>
              <a:rPr kumimoji="1" lang="en-US" altLang="zh-CN" sz="2200" baseline="-25000">
                <a:latin typeface="Consolas" panose="020B0609020204030204" pitchFamily="49" charset="0"/>
                <a:ea typeface="楷体" panose="02010609060101010101" pitchFamily="49" charset="-122"/>
                <a:cs typeface="Consolas" panose="020B0609020204030204" pitchFamily="49" charset="0"/>
              </a:rPr>
              <a:t>1</a:t>
            </a:r>
            <a:r>
              <a:rPr kumimoji="1" lang="zh-CN" altLang="en-US" sz="2200">
                <a:latin typeface="Consolas" panose="020B0609020204030204" pitchFamily="49" charset="0"/>
                <a:ea typeface="楷体" panose="02010609060101010101" pitchFamily="49" charset="-122"/>
                <a:cs typeface="Consolas" panose="020B0609020204030204" pitchFamily="49" charset="0"/>
              </a:rPr>
              <a:t>）</a:t>
            </a:r>
            <a:endParaRPr kumimoji="1" lang="en-US" altLang="zh-CN" sz="2200" dirty="0">
              <a:latin typeface="Consolas" panose="020B0609020204030204" pitchFamily="49" charset="0"/>
              <a:ea typeface="楷体" panose="02010609060101010101" pitchFamily="49" charset="-122"/>
              <a:cs typeface="Consolas" panose="020B0609020204030204" pitchFamily="49" charset="0"/>
            </a:endParaRPr>
          </a:p>
        </p:txBody>
      </p:sp>
      <p:grpSp>
        <p:nvGrpSpPr>
          <p:cNvPr id="27" name="组合 26"/>
          <p:cNvGrpSpPr/>
          <p:nvPr/>
        </p:nvGrpSpPr>
        <p:grpSpPr>
          <a:xfrm>
            <a:off x="857224" y="2714620"/>
            <a:ext cx="6338924" cy="2643206"/>
            <a:chOff x="857224" y="2285992"/>
            <a:chExt cx="6338924" cy="2643206"/>
          </a:xfrm>
        </p:grpSpPr>
        <p:sp>
          <p:nvSpPr>
            <p:cNvPr id="3" name="Rectangle 32"/>
            <p:cNvSpPr>
              <a:spLocks noChangeArrowheads="1"/>
            </p:cNvSpPr>
            <p:nvPr/>
          </p:nvSpPr>
          <p:spPr bwMode="auto">
            <a:xfrm>
              <a:off x="1484287" y="4562486"/>
              <a:ext cx="360362" cy="360362"/>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1800" b="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4" name="Rectangle 33"/>
            <p:cNvSpPr>
              <a:spLocks noChangeArrowheads="1"/>
            </p:cNvSpPr>
            <p:nvPr/>
          </p:nvSpPr>
          <p:spPr bwMode="auto">
            <a:xfrm>
              <a:off x="1844649" y="4562486"/>
              <a:ext cx="360363" cy="360362"/>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r>
                <a:rPr lang="zh-CN" altLang="en-US" sz="1800" dirty="0">
                  <a:solidFill>
                    <a:srgbClr val="0000FF"/>
                  </a:solidFill>
                  <a:latin typeface="Consolas" panose="020B0609020204030204" pitchFamily="49" charset="0"/>
                  <a:ea typeface="宋体" panose="02010600030101010101" pitchFamily="2" charset="-122"/>
                  <a:cs typeface="Consolas" panose="020B0609020204030204" pitchFamily="49" charset="0"/>
                </a:rPr>
                <a:t>∧</a:t>
              </a:r>
              <a:endParaRPr lang="zh-CN" altLang="zh-CN" sz="1800" dirty="0">
                <a:solidFill>
                  <a:srgbClr val="0000FF"/>
                </a:solidFill>
                <a:latin typeface="Consolas" panose="020B0609020204030204" pitchFamily="49" charset="0"/>
                <a:ea typeface="宋体" panose="02010600030101010101" pitchFamily="2" charset="-122"/>
                <a:cs typeface="Consolas" panose="020B0609020204030204" pitchFamily="49" charset="0"/>
              </a:endParaRPr>
            </a:p>
          </p:txBody>
        </p:sp>
        <p:sp>
          <p:nvSpPr>
            <p:cNvPr id="5" name="Line 34"/>
            <p:cNvSpPr>
              <a:spLocks noChangeShapeType="1"/>
            </p:cNvSpPr>
            <p:nvPr/>
          </p:nvSpPr>
          <p:spPr bwMode="auto">
            <a:xfrm>
              <a:off x="1136624" y="4741873"/>
              <a:ext cx="360363" cy="0"/>
            </a:xfrm>
            <a:prstGeom prst="line">
              <a:avLst/>
            </a:prstGeom>
            <a:noFill/>
            <a:ln w="28575">
              <a:solidFill>
                <a:srgbClr val="7030A0"/>
              </a:solidFill>
              <a:miter lim="800000"/>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6" name="Text Box 35"/>
            <p:cNvSpPr txBox="1">
              <a:spLocks noChangeArrowheads="1"/>
            </p:cNvSpPr>
            <p:nvPr/>
          </p:nvSpPr>
          <p:spPr bwMode="auto">
            <a:xfrm>
              <a:off x="857224" y="4562486"/>
              <a:ext cx="268288" cy="366712"/>
            </a:xfrm>
            <a:prstGeom prst="rect">
              <a:avLst/>
            </a:prstGeom>
            <a:noFill/>
            <a:ln w="9525">
              <a:noFill/>
              <a:miter lim="800000"/>
            </a:ln>
            <a:effectLst/>
          </p:spPr>
          <p:txBody>
            <a:bodyPr>
              <a:spAutoFit/>
            </a:bodyPr>
            <a:lstStyle/>
            <a:p>
              <a:pPr algn="l">
                <a:spcBef>
                  <a:spcPct val="50000"/>
                </a:spcBef>
              </a:pPr>
              <a:r>
                <a:rPr lang="en-US" altLang="zh-CN" sz="1800" dirty="0">
                  <a:latin typeface="Consolas" panose="020B0609020204030204" pitchFamily="49" charset="0"/>
                  <a:ea typeface="宋体" panose="02010600030101010101" pitchFamily="2" charset="-122"/>
                  <a:cs typeface="Consolas" panose="020B0609020204030204" pitchFamily="49" charset="0"/>
                </a:rPr>
                <a:t>L</a:t>
              </a:r>
              <a:endParaRPr lang="en-US" altLang="zh-CN" sz="1800" dirty="0">
                <a:latin typeface="Consolas" panose="020B0609020204030204" pitchFamily="49" charset="0"/>
                <a:ea typeface="宋体" panose="02010600030101010101" pitchFamily="2" charset="-122"/>
                <a:cs typeface="Consolas" panose="020B0609020204030204" pitchFamily="49" charset="0"/>
              </a:endParaRPr>
            </a:p>
          </p:txBody>
        </p:sp>
        <p:sp>
          <p:nvSpPr>
            <p:cNvPr id="7" name="Rectangle 36"/>
            <p:cNvSpPr>
              <a:spLocks noChangeArrowheads="1"/>
            </p:cNvSpPr>
            <p:nvPr/>
          </p:nvSpPr>
          <p:spPr bwMode="auto">
            <a:xfrm>
              <a:off x="3081390" y="3554421"/>
              <a:ext cx="3603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i="1" dirty="0" err="1">
                  <a:solidFill>
                    <a:srgbClr val="0000FF"/>
                  </a:solidFill>
                  <a:latin typeface="Consolas" panose="020B0609020204030204" pitchFamily="49" charset="0"/>
                  <a:ea typeface="宋体" panose="02010600030101010101" pitchFamily="2" charset="-122"/>
                  <a:cs typeface="Consolas" panose="020B0609020204030204" pitchFamily="49" charset="0"/>
                </a:rPr>
                <a:t>a</a:t>
              </a:r>
              <a:r>
                <a:rPr lang="en-US" altLang="zh-CN" sz="1800" baseline="-25000" dirty="0" err="1">
                  <a:solidFill>
                    <a:srgbClr val="0000FF"/>
                  </a:solidFill>
                  <a:latin typeface="Consolas" panose="020B0609020204030204" pitchFamily="49" charset="0"/>
                  <a:ea typeface="宋体" panose="02010600030101010101" pitchFamily="2" charset="-122"/>
                  <a:cs typeface="Consolas" panose="020B0609020204030204" pitchFamily="49" charset="0"/>
                </a:rPr>
                <a:t>1</a:t>
              </a:r>
              <a:endParaRPr lang="zh-CN" altLang="zh-CN" sz="1800" baseline="-25000" dirty="0">
                <a:solidFill>
                  <a:srgbClr val="0000FF"/>
                </a:solidFill>
                <a:latin typeface="Consolas" panose="020B0609020204030204" pitchFamily="49" charset="0"/>
                <a:ea typeface="宋体" panose="02010600030101010101" pitchFamily="2" charset="-122"/>
                <a:cs typeface="Consolas" panose="020B0609020204030204" pitchFamily="49" charset="0"/>
              </a:endParaRPr>
            </a:p>
          </p:txBody>
        </p:sp>
        <p:sp>
          <p:nvSpPr>
            <p:cNvPr id="8" name="Rectangle 37"/>
            <p:cNvSpPr>
              <a:spLocks noChangeArrowheads="1"/>
            </p:cNvSpPr>
            <p:nvPr/>
          </p:nvSpPr>
          <p:spPr bwMode="auto">
            <a:xfrm>
              <a:off x="3441753" y="3554421"/>
              <a:ext cx="360362"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10" name="Rectangle 39"/>
            <p:cNvSpPr>
              <a:spLocks noChangeArrowheads="1"/>
            </p:cNvSpPr>
            <p:nvPr/>
          </p:nvSpPr>
          <p:spPr bwMode="auto">
            <a:xfrm>
              <a:off x="4149778" y="3554421"/>
              <a:ext cx="360362"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i="1" dirty="0" err="1">
                  <a:solidFill>
                    <a:srgbClr val="0000FF"/>
                  </a:solidFill>
                  <a:latin typeface="Consolas" panose="020B0609020204030204" pitchFamily="49" charset="0"/>
                  <a:ea typeface="宋体" panose="02010600030101010101" pitchFamily="2" charset="-122"/>
                  <a:cs typeface="Consolas" panose="020B0609020204030204" pitchFamily="49" charset="0"/>
                </a:rPr>
                <a:t>a</a:t>
              </a:r>
              <a:r>
                <a:rPr lang="en-US" altLang="zh-CN" sz="1800" baseline="-25000" dirty="0" err="1">
                  <a:solidFill>
                    <a:srgbClr val="0000FF"/>
                  </a:solidFill>
                  <a:latin typeface="Consolas" panose="020B0609020204030204" pitchFamily="49" charset="0"/>
                  <a:ea typeface="宋体" panose="02010600030101010101" pitchFamily="2" charset="-122"/>
                  <a:cs typeface="Consolas" panose="020B0609020204030204" pitchFamily="49" charset="0"/>
                </a:rPr>
                <a:t>2</a:t>
              </a:r>
              <a:endParaRPr lang="en-US" altLang="zh-CN" sz="1800" baseline="-25000" dirty="0">
                <a:solidFill>
                  <a:srgbClr val="0000FF"/>
                </a:solidFill>
                <a:latin typeface="Consolas" panose="020B0609020204030204" pitchFamily="49" charset="0"/>
                <a:ea typeface="宋体" panose="02010600030101010101" pitchFamily="2" charset="-122"/>
                <a:cs typeface="Consolas" panose="020B0609020204030204" pitchFamily="49" charset="0"/>
              </a:endParaRPr>
            </a:p>
          </p:txBody>
        </p:sp>
        <p:sp>
          <p:nvSpPr>
            <p:cNvPr id="11" name="Rectangle 40"/>
            <p:cNvSpPr>
              <a:spLocks noChangeArrowheads="1"/>
            </p:cNvSpPr>
            <p:nvPr/>
          </p:nvSpPr>
          <p:spPr bwMode="auto">
            <a:xfrm>
              <a:off x="4510140" y="3554421"/>
              <a:ext cx="3603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12" name="Line 41"/>
            <p:cNvSpPr>
              <a:spLocks noChangeShapeType="1"/>
            </p:cNvSpPr>
            <p:nvPr/>
          </p:nvSpPr>
          <p:spPr bwMode="auto">
            <a:xfrm>
              <a:off x="3802115" y="3733808"/>
              <a:ext cx="360363" cy="0"/>
            </a:xfrm>
            <a:prstGeom prst="line">
              <a:avLst/>
            </a:prstGeom>
            <a:noFill/>
            <a:ln w="9525">
              <a:solidFill>
                <a:schemeClr val="tx1"/>
              </a:solidFill>
              <a:miter lim="800000"/>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13" name="Rectangle 42"/>
            <p:cNvSpPr>
              <a:spLocks noChangeArrowheads="1"/>
            </p:cNvSpPr>
            <p:nvPr/>
          </p:nvSpPr>
          <p:spPr bwMode="auto">
            <a:xfrm>
              <a:off x="6475423" y="3554421"/>
              <a:ext cx="360362"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i="1" dirty="0">
                  <a:solidFill>
                    <a:srgbClr val="0000FF"/>
                  </a:solidFill>
                  <a:latin typeface="Consolas" panose="020B0609020204030204" pitchFamily="49" charset="0"/>
                  <a:ea typeface="宋体" panose="02010600030101010101" pitchFamily="2" charset="-122"/>
                  <a:cs typeface="Consolas" panose="020B0609020204030204" pitchFamily="49" charset="0"/>
                </a:rPr>
                <a:t>a</a:t>
              </a:r>
              <a:r>
                <a:rPr lang="en-US" altLang="zh-CN" sz="1800" i="1" baseline="-25000" dirty="0">
                  <a:solidFill>
                    <a:srgbClr val="0000FF"/>
                  </a:solidFill>
                  <a:latin typeface="Consolas" panose="020B0609020204030204" pitchFamily="49" charset="0"/>
                  <a:ea typeface="宋体" panose="02010600030101010101" pitchFamily="2" charset="-122"/>
                  <a:cs typeface="Consolas" panose="020B0609020204030204" pitchFamily="49" charset="0"/>
                </a:rPr>
                <a:t>n</a:t>
              </a:r>
              <a:endParaRPr lang="zh-CN" altLang="zh-CN" sz="1800" i="1" baseline="-25000" dirty="0">
                <a:solidFill>
                  <a:srgbClr val="0000FF"/>
                </a:solidFill>
                <a:latin typeface="Consolas" panose="020B0609020204030204" pitchFamily="49" charset="0"/>
                <a:ea typeface="宋体" panose="02010600030101010101" pitchFamily="2" charset="-122"/>
                <a:cs typeface="Consolas" panose="020B0609020204030204" pitchFamily="49" charset="0"/>
              </a:endParaRPr>
            </a:p>
          </p:txBody>
        </p:sp>
        <p:sp>
          <p:nvSpPr>
            <p:cNvPr id="14" name="Rectangle 43"/>
            <p:cNvSpPr>
              <a:spLocks noChangeArrowheads="1"/>
            </p:cNvSpPr>
            <p:nvPr/>
          </p:nvSpPr>
          <p:spPr bwMode="auto">
            <a:xfrm>
              <a:off x="6835785" y="3554421"/>
              <a:ext cx="3603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dirty="0">
                  <a:solidFill>
                    <a:srgbClr val="0000FF"/>
                  </a:solidFill>
                  <a:latin typeface="Consolas" panose="020B0609020204030204" pitchFamily="49" charset="0"/>
                  <a:ea typeface="宋体" panose="02010600030101010101" pitchFamily="2" charset="-122"/>
                  <a:cs typeface="Consolas" panose="020B0609020204030204" pitchFamily="49" charset="0"/>
                </a:rPr>
                <a:t>∧</a:t>
              </a:r>
              <a:endParaRPr lang="en-US" altLang="zh-CN" sz="1800" dirty="0">
                <a:solidFill>
                  <a:srgbClr val="0000FF"/>
                </a:solidFill>
                <a:latin typeface="Consolas" panose="020B0609020204030204" pitchFamily="49" charset="0"/>
                <a:ea typeface="宋体" panose="02010600030101010101" pitchFamily="2" charset="-122"/>
                <a:cs typeface="Consolas" panose="020B0609020204030204" pitchFamily="49" charset="0"/>
              </a:endParaRPr>
            </a:p>
          </p:txBody>
        </p:sp>
        <p:sp>
          <p:nvSpPr>
            <p:cNvPr id="15" name="Freeform 49"/>
            <p:cNvSpPr/>
            <p:nvPr/>
          </p:nvSpPr>
          <p:spPr bwMode="auto">
            <a:xfrm>
              <a:off x="4619678" y="3733808"/>
              <a:ext cx="487362" cy="3175"/>
            </a:xfrm>
            <a:custGeom>
              <a:avLst/>
              <a:gdLst/>
              <a:ahLst/>
              <a:cxnLst>
                <a:cxn ang="0">
                  <a:pos x="0" y="0"/>
                </a:cxn>
                <a:cxn ang="0">
                  <a:pos x="307" y="2"/>
                </a:cxn>
              </a:cxnLst>
              <a:rect l="0" t="0" r="r" b="b"/>
              <a:pathLst>
                <a:path w="307" h="2">
                  <a:moveTo>
                    <a:pt x="0" y="0"/>
                  </a:moveTo>
                  <a:lnTo>
                    <a:pt x="307"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19" name="Freeform 44"/>
            <p:cNvSpPr/>
            <p:nvPr/>
          </p:nvSpPr>
          <p:spPr bwMode="auto">
            <a:xfrm>
              <a:off x="6000760" y="3732221"/>
              <a:ext cx="487363" cy="3175"/>
            </a:xfrm>
            <a:custGeom>
              <a:avLst/>
              <a:gdLst/>
              <a:ahLst/>
              <a:cxnLst>
                <a:cxn ang="0">
                  <a:pos x="0" y="0"/>
                </a:cxn>
                <a:cxn ang="0">
                  <a:pos x="307" y="2"/>
                </a:cxn>
              </a:cxnLst>
              <a:rect l="0" t="0" r="r" b="b"/>
              <a:pathLst>
                <a:path w="307" h="2">
                  <a:moveTo>
                    <a:pt x="0" y="0"/>
                  </a:moveTo>
                  <a:lnTo>
                    <a:pt x="307"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20" name="Text Box 50"/>
            <p:cNvSpPr txBox="1">
              <a:spLocks noChangeArrowheads="1"/>
            </p:cNvSpPr>
            <p:nvPr/>
          </p:nvSpPr>
          <p:spPr bwMode="auto">
            <a:xfrm>
              <a:off x="5321354" y="3349629"/>
              <a:ext cx="720725" cy="579437"/>
            </a:xfrm>
            <a:prstGeom prst="rect">
              <a:avLst/>
            </a:prstGeom>
            <a:noFill/>
            <a:ln w="9525">
              <a:noFill/>
              <a:miter lim="800000"/>
            </a:ln>
            <a:effectLst/>
          </p:spPr>
          <p:txBody>
            <a:bodyPr>
              <a:spAutoFit/>
            </a:bodyPr>
            <a:lstStyle/>
            <a:p>
              <a:pPr algn="l">
                <a:spcBef>
                  <a:spcPct val="50000"/>
                </a:spcBef>
              </a:pPr>
              <a:r>
                <a:rPr lang="en-US" altLang="zh-CN" sz="3200" b="0" dirty="0">
                  <a:latin typeface="Consolas" panose="020B0609020204030204" pitchFamily="49" charset="0"/>
                  <a:ea typeface="宋体" panose="02010600030101010101" pitchFamily="2" charset="-122"/>
                  <a:cs typeface="Consolas" panose="020B0609020204030204" pitchFamily="49" charset="0"/>
                </a:rPr>
                <a:t>…</a:t>
              </a:r>
              <a:endParaRPr lang="en-US" altLang="zh-CN" sz="3200" b="0" dirty="0">
                <a:latin typeface="Consolas" panose="020B0609020204030204" pitchFamily="49" charset="0"/>
                <a:ea typeface="宋体" panose="02010600030101010101" pitchFamily="2" charset="-122"/>
                <a:cs typeface="Consolas" panose="020B0609020204030204" pitchFamily="49" charset="0"/>
              </a:endParaRPr>
            </a:p>
          </p:txBody>
        </p:sp>
        <p:sp>
          <p:nvSpPr>
            <p:cNvPr id="21" name="Text Box 91"/>
            <p:cNvSpPr txBox="1">
              <a:spLocks noChangeArrowheads="1"/>
            </p:cNvSpPr>
            <p:nvPr/>
          </p:nvSpPr>
          <p:spPr bwMode="auto">
            <a:xfrm>
              <a:off x="857224" y="2285992"/>
              <a:ext cx="2808287" cy="430887"/>
            </a:xfrm>
            <a:prstGeom prst="rect">
              <a:avLst/>
            </a:prstGeom>
            <a:noFill/>
            <a:ln w="38100" algn="ctr">
              <a:noFill/>
              <a:miter lim="800000"/>
            </a:ln>
            <a:effectLst/>
          </p:spPr>
          <p:txBody>
            <a:bodyPr>
              <a:spAutoFit/>
            </a:bodyPr>
            <a:lstStyle/>
            <a:p>
              <a:pPr algn="l">
                <a:spcBef>
                  <a:spcPct val="50000"/>
                </a:spcBef>
              </a:pPr>
              <a:r>
                <a:rPr lang="zh-CN" altLang="en-US" sz="2200" dirty="0">
                  <a:solidFill>
                    <a:srgbClr val="FF0000"/>
                  </a:solidFill>
                  <a:latin typeface="Consolas" panose="020B0609020204030204" pitchFamily="49" charset="0"/>
                  <a:ea typeface="微软雅黑" panose="020B0503020204020204" pitchFamily="34" charset="-122"/>
                  <a:cs typeface="Consolas" panose="020B0609020204030204" pitchFamily="49" charset="0"/>
                </a:rPr>
                <a:t>算法设计思路</a:t>
              </a:r>
              <a:endParaRPr lang="zh-CN" altLang="en-US" sz="2200" dirty="0">
                <a:solidFill>
                  <a:srgbClr val="FF0000"/>
                </a:solidFill>
                <a:latin typeface="Consolas" panose="020B0609020204030204" pitchFamily="49" charset="0"/>
                <a:ea typeface="微软雅黑" panose="020B0503020204020204" pitchFamily="34" charset="-122"/>
                <a:cs typeface="Consolas" panose="020B0609020204030204" pitchFamily="49" charset="0"/>
              </a:endParaRPr>
            </a:p>
          </p:txBody>
        </p:sp>
        <p:cxnSp>
          <p:nvCxnSpPr>
            <p:cNvPr id="23" name="直接箭头连接符 22"/>
            <p:cNvCxnSpPr>
              <a:endCxn id="7" idx="0"/>
            </p:cNvCxnSpPr>
            <p:nvPr/>
          </p:nvCxnSpPr>
          <p:spPr>
            <a:xfrm rot="5400000">
              <a:off x="3121464" y="3354794"/>
              <a:ext cx="339735" cy="59518"/>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3249652" y="3000372"/>
              <a:ext cx="500066" cy="400110"/>
            </a:xfrm>
            <a:prstGeom prst="rect">
              <a:avLst/>
            </a:prstGeom>
            <a:noFill/>
          </p:spPr>
          <p:txBody>
            <a:bodyPr wrap="square" rtlCol="0">
              <a:spAutoFit/>
            </a:bodyPr>
            <a:lstStyle/>
            <a:p>
              <a:r>
                <a:rPr lang="en-US" altLang="zh-CN" sz="2000" dirty="0">
                  <a:latin typeface="Consolas" panose="020B0609020204030204" pitchFamily="49" charset="0"/>
                  <a:cs typeface="Consolas" panose="020B0609020204030204" pitchFamily="49" charset="0"/>
                </a:rPr>
                <a:t>p</a:t>
              </a:r>
              <a:endParaRPr lang="zh-CN" altLang="en-US" sz="2000" dirty="0">
                <a:latin typeface="Consolas" panose="020B0609020204030204" pitchFamily="49" charset="0"/>
                <a:cs typeface="Consolas" panose="020B0609020204030204" pitchFamily="49" charset="0"/>
              </a:endParaRPr>
            </a:p>
          </p:txBody>
        </p:sp>
        <p:sp>
          <p:nvSpPr>
            <p:cNvPr id="25" name="任意多边形 24"/>
            <p:cNvSpPr/>
            <p:nvPr/>
          </p:nvSpPr>
          <p:spPr>
            <a:xfrm>
              <a:off x="2324100" y="3786717"/>
              <a:ext cx="660400" cy="658283"/>
            </a:xfrm>
            <a:custGeom>
              <a:avLst/>
              <a:gdLst>
                <a:gd name="connsiteX0" fmla="*/ 660400 w 660400"/>
                <a:gd name="connsiteY0" fmla="*/ 10583 h 658283"/>
                <a:gd name="connsiteX1" fmla="*/ 482600 w 660400"/>
                <a:gd name="connsiteY1" fmla="*/ 35983 h 658283"/>
                <a:gd name="connsiteX2" fmla="*/ 203200 w 660400"/>
                <a:gd name="connsiteY2" fmla="*/ 226483 h 658283"/>
                <a:gd name="connsiteX3" fmla="*/ 0 w 660400"/>
                <a:gd name="connsiteY3" fmla="*/ 658283 h 658283"/>
              </a:gdLst>
              <a:ahLst/>
              <a:cxnLst>
                <a:cxn ang="0">
                  <a:pos x="connsiteX0" y="connsiteY0"/>
                </a:cxn>
                <a:cxn ang="0">
                  <a:pos x="connsiteX1" y="connsiteY1"/>
                </a:cxn>
                <a:cxn ang="0">
                  <a:pos x="connsiteX2" y="connsiteY2"/>
                </a:cxn>
                <a:cxn ang="0">
                  <a:pos x="connsiteX3" y="connsiteY3"/>
                </a:cxn>
              </a:cxnLst>
              <a:rect l="l" t="t" r="r" b="b"/>
              <a:pathLst>
                <a:path w="660400" h="658283">
                  <a:moveTo>
                    <a:pt x="660400" y="10583"/>
                  </a:moveTo>
                  <a:cubicBezTo>
                    <a:pt x="609600" y="5291"/>
                    <a:pt x="558800" y="0"/>
                    <a:pt x="482600" y="35983"/>
                  </a:cubicBezTo>
                  <a:cubicBezTo>
                    <a:pt x="406400" y="71966"/>
                    <a:pt x="283633" y="122766"/>
                    <a:pt x="203200" y="226483"/>
                  </a:cubicBezTo>
                  <a:cubicBezTo>
                    <a:pt x="122767" y="330200"/>
                    <a:pt x="61383" y="494241"/>
                    <a:pt x="0" y="658283"/>
                  </a:cubicBezTo>
                </a:path>
              </a:pathLst>
            </a:cu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sp>
          <p:nvSpPr>
            <p:cNvPr id="26" name="Text Box 29"/>
            <p:cNvSpPr txBox="1">
              <a:spLocks noChangeArrowheads="1"/>
            </p:cNvSpPr>
            <p:nvPr/>
          </p:nvSpPr>
          <p:spPr bwMode="auto">
            <a:xfrm>
              <a:off x="2571736" y="4143380"/>
              <a:ext cx="1871663" cy="396875"/>
            </a:xfrm>
            <a:prstGeom prst="rect">
              <a:avLst/>
            </a:prstGeom>
            <a:noFill/>
            <a:ln w="9525">
              <a:noFill/>
              <a:miter lim="800000"/>
            </a:ln>
            <a:effectLst/>
          </p:spPr>
          <p:txBody>
            <a:bodyPr>
              <a:spAutoFit/>
            </a:bodyPr>
            <a:lstStyle/>
            <a:p>
              <a:pPr algn="l">
                <a:spcBef>
                  <a:spcPct val="50000"/>
                </a:spcBef>
              </a:pPr>
              <a:r>
                <a:rPr lang="zh-CN" altLang="en-US" sz="2000" dirty="0">
                  <a:latin typeface="Consolas" panose="020B0609020204030204" pitchFamily="49" charset="0"/>
                  <a:ea typeface="楷体" panose="02010609060101010101" pitchFamily="49" charset="-122"/>
                  <a:cs typeface="Consolas" panose="020B0609020204030204" pitchFamily="49" charset="0"/>
                </a:rPr>
                <a:t>头插法建表</a:t>
              </a:r>
              <a:endParaRPr lang="zh-CN" altLang="en-US" sz="2000" dirty="0">
                <a:latin typeface="Consolas" panose="020B0609020204030204" pitchFamily="49" charset="0"/>
                <a:ea typeface="楷体" panose="02010609060101010101" pitchFamily="49" charset="-122"/>
                <a:cs typeface="Consolas" panose="020B0609020204030204" pitchFamily="49"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428597" y="285728"/>
            <a:ext cx="6715172" cy="1744345"/>
          </a:xfrm>
          <a:prstGeom prst="rect">
            <a:avLst/>
          </a:prstGeom>
          <a:gradFill flip="none"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2700000" scaled="1"/>
            <a:tileRect/>
          </a:gradFill>
        </p:spPr>
        <p:style>
          <a:lnRef idx="1">
            <a:schemeClr val="accent3"/>
          </a:lnRef>
          <a:fillRef idx="2">
            <a:schemeClr val="accent3"/>
          </a:fillRef>
          <a:effectRef idx="1">
            <a:schemeClr val="accent3"/>
          </a:effectRef>
          <a:fontRef idx="minor">
            <a:schemeClr val="dk1"/>
          </a:fontRef>
        </p:style>
        <p:txBody>
          <a:bodyPr wrap="square" lIns="216000" tIns="180000" bIns="180000">
            <a:spAutoFit/>
          </a:bodyPr>
          <a:lstStyle/>
          <a:p>
            <a:pPr algn="l" eaLnBrk="1" latinLnBrk="0" hangingPunct="1">
              <a:spcBef>
                <a:spcPts val="0"/>
              </a:spcBef>
            </a:pPr>
            <a:r>
              <a:rPr kumimoji="1"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void  </a:t>
            </a:r>
            <a:r>
              <a:rPr kumimoji="1" lang="en-US" altLang="zh-CN" sz="1800">
                <a:solidFill>
                  <a:srgbClr val="FF0000"/>
                </a:solidFill>
                <a:latin typeface="Consolas" panose="020B0609020204030204" pitchFamily="49" charset="0"/>
                <a:ea typeface="楷体" panose="02010609060101010101" pitchFamily="49" charset="-122"/>
                <a:cs typeface="Consolas" panose="020B0609020204030204" pitchFamily="49" charset="0"/>
              </a:rPr>
              <a:t>Reverse</a:t>
            </a:r>
            <a:r>
              <a:rPr kumimoji="1"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(LinkNode </a:t>
            </a:r>
            <a:r>
              <a:rPr kumimoji="1"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*&amp;L)</a:t>
            </a:r>
            <a:endParaRPr kumimoji="1"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gn="l" eaLnBrk="1" latinLnBrk="0" hangingPunct="1">
              <a:spcBef>
                <a:spcPts val="0"/>
              </a:spcBef>
            </a:pPr>
            <a:r>
              <a:rPr kumimoji="1"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endParaRPr kumimoji="1"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gn="l" eaLnBrk="1" latinLnBrk="0" hangingPunct="1">
              <a:spcBef>
                <a:spcPts val="0"/>
              </a:spcBef>
            </a:pPr>
            <a:r>
              <a:rPr kumimoji="1"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   LinkNode </a:t>
            </a:r>
            <a:r>
              <a:rPr kumimoji="1"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*p=L-</a:t>
            </a:r>
            <a:r>
              <a:rPr kumimoji="1"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&gt;next</a:t>
            </a:r>
            <a:r>
              <a:rPr kumimoji="1" lang="zh-CN" altLang="en-US" sz="18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kumimoji="1"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kumimoji="1"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q;</a:t>
            </a:r>
            <a:endParaRPr kumimoji="1"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gn="l" eaLnBrk="1" latinLnBrk="0" hangingPunct="1">
              <a:spcBef>
                <a:spcPts val="0"/>
              </a:spcBef>
            </a:pPr>
            <a:r>
              <a:rPr kumimoji="1"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   L-</a:t>
            </a:r>
            <a:r>
              <a:rPr kumimoji="1"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&gt;next=NULL;</a:t>
            </a:r>
            <a:endParaRPr kumimoji="1"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gn="l" eaLnBrk="1" latinLnBrk="0" hangingPunct="1">
              <a:spcBef>
                <a:spcPts val="0"/>
              </a:spcBef>
            </a:pPr>
            <a:r>
              <a:rPr kumimoji="1" lang="zh-CN" altLang="en-US" sz="1800"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endParaRPr kumimoji="1"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grpSp>
        <p:nvGrpSpPr>
          <p:cNvPr id="27" name="组合 26"/>
          <p:cNvGrpSpPr/>
          <p:nvPr/>
        </p:nvGrpSpPr>
        <p:grpSpPr>
          <a:xfrm>
            <a:off x="1000100" y="2285992"/>
            <a:ext cx="6338924" cy="3400506"/>
            <a:chOff x="1000100" y="2285992"/>
            <a:chExt cx="6338924" cy="3400506"/>
          </a:xfrm>
        </p:grpSpPr>
        <p:sp>
          <p:nvSpPr>
            <p:cNvPr id="4" name="Rectangle 32"/>
            <p:cNvSpPr>
              <a:spLocks noChangeArrowheads="1"/>
            </p:cNvSpPr>
            <p:nvPr/>
          </p:nvSpPr>
          <p:spPr bwMode="auto">
            <a:xfrm>
              <a:off x="1627163" y="4357694"/>
              <a:ext cx="360362" cy="360362"/>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1800" b="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5" name="Rectangle 33"/>
            <p:cNvSpPr>
              <a:spLocks noChangeArrowheads="1"/>
            </p:cNvSpPr>
            <p:nvPr/>
          </p:nvSpPr>
          <p:spPr bwMode="auto">
            <a:xfrm>
              <a:off x="1987525" y="4357694"/>
              <a:ext cx="360363" cy="360362"/>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r>
                <a:rPr lang="zh-CN" altLang="en-US" sz="1800" dirty="0">
                  <a:solidFill>
                    <a:srgbClr val="0000FF"/>
                  </a:solidFill>
                  <a:latin typeface="Consolas" panose="020B0609020204030204" pitchFamily="49" charset="0"/>
                  <a:ea typeface="宋体" panose="02010600030101010101" pitchFamily="2" charset="-122"/>
                  <a:cs typeface="Consolas" panose="020B0609020204030204" pitchFamily="49" charset="0"/>
                </a:rPr>
                <a:t>∧</a:t>
              </a:r>
              <a:endParaRPr lang="zh-CN" altLang="zh-CN" sz="1800" dirty="0">
                <a:solidFill>
                  <a:srgbClr val="0000FF"/>
                </a:solidFill>
                <a:latin typeface="Consolas" panose="020B0609020204030204" pitchFamily="49" charset="0"/>
                <a:ea typeface="宋体" panose="02010600030101010101" pitchFamily="2" charset="-122"/>
                <a:cs typeface="Consolas" panose="020B0609020204030204" pitchFamily="49" charset="0"/>
              </a:endParaRPr>
            </a:p>
          </p:txBody>
        </p:sp>
        <p:sp>
          <p:nvSpPr>
            <p:cNvPr id="6" name="Line 34"/>
            <p:cNvSpPr>
              <a:spLocks noChangeShapeType="1"/>
            </p:cNvSpPr>
            <p:nvPr/>
          </p:nvSpPr>
          <p:spPr bwMode="auto">
            <a:xfrm>
              <a:off x="1279500" y="4537081"/>
              <a:ext cx="360363" cy="0"/>
            </a:xfrm>
            <a:prstGeom prst="line">
              <a:avLst/>
            </a:prstGeom>
            <a:noFill/>
            <a:ln w="28575">
              <a:solidFill>
                <a:srgbClr val="7030A0"/>
              </a:solidFill>
              <a:miter lim="800000"/>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7" name="Text Box 35"/>
            <p:cNvSpPr txBox="1">
              <a:spLocks noChangeArrowheads="1"/>
            </p:cNvSpPr>
            <p:nvPr/>
          </p:nvSpPr>
          <p:spPr bwMode="auto">
            <a:xfrm>
              <a:off x="1000100" y="4357694"/>
              <a:ext cx="268288" cy="366712"/>
            </a:xfrm>
            <a:prstGeom prst="rect">
              <a:avLst/>
            </a:prstGeom>
            <a:noFill/>
            <a:ln w="9525">
              <a:noFill/>
              <a:miter lim="800000"/>
            </a:ln>
            <a:effectLst/>
          </p:spPr>
          <p:txBody>
            <a:bodyPr>
              <a:spAutoFit/>
            </a:bodyPr>
            <a:lstStyle/>
            <a:p>
              <a:pPr algn="l">
                <a:spcBef>
                  <a:spcPct val="50000"/>
                </a:spcBef>
              </a:pPr>
              <a:r>
                <a:rPr lang="en-US" altLang="zh-CN" sz="1800" dirty="0">
                  <a:latin typeface="Consolas" panose="020B0609020204030204" pitchFamily="49" charset="0"/>
                  <a:ea typeface="宋体" panose="02010600030101010101" pitchFamily="2" charset="-122"/>
                  <a:cs typeface="Consolas" panose="020B0609020204030204" pitchFamily="49" charset="0"/>
                </a:rPr>
                <a:t>L</a:t>
              </a:r>
              <a:endParaRPr lang="en-US" altLang="zh-CN" sz="1800" dirty="0">
                <a:latin typeface="Consolas" panose="020B0609020204030204" pitchFamily="49" charset="0"/>
                <a:ea typeface="宋体" panose="02010600030101010101" pitchFamily="2" charset="-122"/>
                <a:cs typeface="Consolas" panose="020B0609020204030204" pitchFamily="49" charset="0"/>
              </a:endParaRPr>
            </a:p>
          </p:txBody>
        </p:sp>
        <p:sp>
          <p:nvSpPr>
            <p:cNvPr id="8" name="Rectangle 36"/>
            <p:cNvSpPr>
              <a:spLocks noChangeArrowheads="1"/>
            </p:cNvSpPr>
            <p:nvPr/>
          </p:nvSpPr>
          <p:spPr bwMode="auto">
            <a:xfrm>
              <a:off x="3224266" y="3554421"/>
              <a:ext cx="3603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i="1" dirty="0" err="1">
                  <a:solidFill>
                    <a:srgbClr val="0000FF"/>
                  </a:solidFill>
                  <a:latin typeface="Consolas" panose="020B0609020204030204" pitchFamily="49" charset="0"/>
                  <a:ea typeface="宋体" panose="02010600030101010101" pitchFamily="2" charset="-122"/>
                  <a:cs typeface="Consolas" panose="020B0609020204030204" pitchFamily="49" charset="0"/>
                </a:rPr>
                <a:t>a</a:t>
              </a:r>
              <a:r>
                <a:rPr lang="en-US" altLang="zh-CN" sz="1800" baseline="-25000" dirty="0" err="1">
                  <a:solidFill>
                    <a:srgbClr val="0000FF"/>
                  </a:solidFill>
                  <a:latin typeface="Consolas" panose="020B0609020204030204" pitchFamily="49" charset="0"/>
                  <a:ea typeface="宋体" panose="02010600030101010101" pitchFamily="2" charset="-122"/>
                  <a:cs typeface="Consolas" panose="020B0609020204030204" pitchFamily="49" charset="0"/>
                </a:rPr>
                <a:t>1</a:t>
              </a:r>
              <a:endParaRPr lang="zh-CN" altLang="zh-CN" sz="1800" baseline="-25000" dirty="0">
                <a:solidFill>
                  <a:srgbClr val="0000FF"/>
                </a:solidFill>
                <a:latin typeface="Consolas" panose="020B0609020204030204" pitchFamily="49" charset="0"/>
                <a:ea typeface="宋体" panose="02010600030101010101" pitchFamily="2" charset="-122"/>
                <a:cs typeface="Consolas" panose="020B0609020204030204" pitchFamily="49" charset="0"/>
              </a:endParaRPr>
            </a:p>
          </p:txBody>
        </p:sp>
        <p:sp>
          <p:nvSpPr>
            <p:cNvPr id="9" name="Rectangle 37"/>
            <p:cNvSpPr>
              <a:spLocks noChangeArrowheads="1"/>
            </p:cNvSpPr>
            <p:nvPr/>
          </p:nvSpPr>
          <p:spPr bwMode="auto">
            <a:xfrm>
              <a:off x="3584568" y="3554421"/>
              <a:ext cx="360362"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10" name="Rectangle 39"/>
            <p:cNvSpPr>
              <a:spLocks noChangeArrowheads="1"/>
            </p:cNvSpPr>
            <p:nvPr/>
          </p:nvSpPr>
          <p:spPr bwMode="auto">
            <a:xfrm>
              <a:off x="4292654" y="3554421"/>
              <a:ext cx="360362"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i="1" dirty="0" err="1">
                  <a:solidFill>
                    <a:srgbClr val="0000FF"/>
                  </a:solidFill>
                  <a:latin typeface="Consolas" panose="020B0609020204030204" pitchFamily="49" charset="0"/>
                  <a:ea typeface="宋体" panose="02010600030101010101" pitchFamily="2" charset="-122"/>
                  <a:cs typeface="Consolas" panose="020B0609020204030204" pitchFamily="49" charset="0"/>
                </a:rPr>
                <a:t>a</a:t>
              </a:r>
              <a:r>
                <a:rPr lang="en-US" altLang="zh-CN" sz="1800" baseline="-25000" dirty="0" err="1">
                  <a:solidFill>
                    <a:srgbClr val="0000FF"/>
                  </a:solidFill>
                  <a:latin typeface="Consolas" panose="020B0609020204030204" pitchFamily="49" charset="0"/>
                  <a:ea typeface="宋体" panose="02010600030101010101" pitchFamily="2" charset="-122"/>
                  <a:cs typeface="Consolas" panose="020B0609020204030204" pitchFamily="49" charset="0"/>
                </a:rPr>
                <a:t>2</a:t>
              </a:r>
              <a:endParaRPr lang="en-US" altLang="zh-CN" sz="1800" baseline="-25000" dirty="0">
                <a:solidFill>
                  <a:srgbClr val="0000FF"/>
                </a:solidFill>
                <a:latin typeface="Consolas" panose="020B0609020204030204" pitchFamily="49" charset="0"/>
                <a:ea typeface="宋体" panose="02010600030101010101" pitchFamily="2" charset="-122"/>
                <a:cs typeface="Consolas" panose="020B0609020204030204" pitchFamily="49" charset="0"/>
              </a:endParaRPr>
            </a:p>
          </p:txBody>
        </p:sp>
        <p:sp>
          <p:nvSpPr>
            <p:cNvPr id="11" name="Rectangle 40"/>
            <p:cNvSpPr>
              <a:spLocks noChangeArrowheads="1"/>
            </p:cNvSpPr>
            <p:nvPr/>
          </p:nvSpPr>
          <p:spPr bwMode="auto">
            <a:xfrm>
              <a:off x="4653016" y="3554421"/>
              <a:ext cx="3603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13" name="Rectangle 42"/>
            <p:cNvSpPr>
              <a:spLocks noChangeArrowheads="1"/>
            </p:cNvSpPr>
            <p:nvPr/>
          </p:nvSpPr>
          <p:spPr bwMode="auto">
            <a:xfrm>
              <a:off x="6618299" y="3554421"/>
              <a:ext cx="360362"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i="1" dirty="0">
                  <a:solidFill>
                    <a:srgbClr val="0000FF"/>
                  </a:solidFill>
                  <a:latin typeface="Consolas" panose="020B0609020204030204" pitchFamily="49" charset="0"/>
                  <a:ea typeface="宋体" panose="02010600030101010101" pitchFamily="2" charset="-122"/>
                  <a:cs typeface="Consolas" panose="020B0609020204030204" pitchFamily="49" charset="0"/>
                </a:rPr>
                <a:t>a</a:t>
              </a:r>
              <a:r>
                <a:rPr lang="en-US" altLang="zh-CN" sz="1800" i="1" baseline="-25000" dirty="0">
                  <a:solidFill>
                    <a:srgbClr val="0000FF"/>
                  </a:solidFill>
                  <a:latin typeface="Consolas" panose="020B0609020204030204" pitchFamily="49" charset="0"/>
                  <a:ea typeface="宋体" panose="02010600030101010101" pitchFamily="2" charset="-122"/>
                  <a:cs typeface="Consolas" panose="020B0609020204030204" pitchFamily="49" charset="0"/>
                </a:rPr>
                <a:t>n</a:t>
              </a:r>
              <a:endParaRPr lang="zh-CN" altLang="zh-CN" sz="1800" i="1" baseline="-25000" dirty="0">
                <a:solidFill>
                  <a:srgbClr val="0000FF"/>
                </a:solidFill>
                <a:latin typeface="Consolas" panose="020B0609020204030204" pitchFamily="49" charset="0"/>
                <a:ea typeface="宋体" panose="02010600030101010101" pitchFamily="2" charset="-122"/>
                <a:cs typeface="Consolas" panose="020B0609020204030204" pitchFamily="49" charset="0"/>
              </a:endParaRPr>
            </a:p>
          </p:txBody>
        </p:sp>
        <p:sp>
          <p:nvSpPr>
            <p:cNvPr id="14" name="Rectangle 43"/>
            <p:cNvSpPr>
              <a:spLocks noChangeArrowheads="1"/>
            </p:cNvSpPr>
            <p:nvPr/>
          </p:nvSpPr>
          <p:spPr bwMode="auto">
            <a:xfrm>
              <a:off x="6978661" y="3554421"/>
              <a:ext cx="3603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dirty="0">
                  <a:solidFill>
                    <a:srgbClr val="0000FF"/>
                  </a:solidFill>
                  <a:latin typeface="Consolas" panose="020B0609020204030204" pitchFamily="49" charset="0"/>
                  <a:ea typeface="宋体" panose="02010600030101010101" pitchFamily="2" charset="-122"/>
                  <a:cs typeface="Consolas" panose="020B0609020204030204" pitchFamily="49" charset="0"/>
                </a:rPr>
                <a:t>∧</a:t>
              </a:r>
              <a:endParaRPr lang="en-US" altLang="zh-CN" sz="1800" dirty="0">
                <a:solidFill>
                  <a:srgbClr val="0000FF"/>
                </a:solidFill>
                <a:latin typeface="Consolas" panose="020B0609020204030204" pitchFamily="49" charset="0"/>
                <a:ea typeface="宋体" panose="02010600030101010101" pitchFamily="2" charset="-122"/>
                <a:cs typeface="Consolas" panose="020B0609020204030204" pitchFamily="49" charset="0"/>
              </a:endParaRPr>
            </a:p>
          </p:txBody>
        </p:sp>
        <p:sp>
          <p:nvSpPr>
            <p:cNvPr id="15" name="Freeform 49"/>
            <p:cNvSpPr/>
            <p:nvPr/>
          </p:nvSpPr>
          <p:spPr bwMode="auto">
            <a:xfrm>
              <a:off x="4762554" y="3733808"/>
              <a:ext cx="487362" cy="3175"/>
            </a:xfrm>
            <a:custGeom>
              <a:avLst/>
              <a:gdLst/>
              <a:ahLst/>
              <a:cxnLst>
                <a:cxn ang="0">
                  <a:pos x="0" y="0"/>
                </a:cxn>
                <a:cxn ang="0">
                  <a:pos x="307" y="2"/>
                </a:cxn>
              </a:cxnLst>
              <a:rect l="0" t="0" r="r" b="b"/>
              <a:pathLst>
                <a:path w="307" h="2">
                  <a:moveTo>
                    <a:pt x="0" y="0"/>
                  </a:moveTo>
                  <a:lnTo>
                    <a:pt x="307"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16" name="Freeform 44"/>
            <p:cNvSpPr/>
            <p:nvPr/>
          </p:nvSpPr>
          <p:spPr bwMode="auto">
            <a:xfrm>
              <a:off x="6143636" y="3732221"/>
              <a:ext cx="487363" cy="3175"/>
            </a:xfrm>
            <a:custGeom>
              <a:avLst/>
              <a:gdLst/>
              <a:ahLst/>
              <a:cxnLst>
                <a:cxn ang="0">
                  <a:pos x="0" y="0"/>
                </a:cxn>
                <a:cxn ang="0">
                  <a:pos x="307" y="2"/>
                </a:cxn>
              </a:cxnLst>
              <a:rect l="0" t="0" r="r" b="b"/>
              <a:pathLst>
                <a:path w="307" h="2">
                  <a:moveTo>
                    <a:pt x="0" y="0"/>
                  </a:moveTo>
                  <a:lnTo>
                    <a:pt x="307"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17" name="Text Box 50"/>
            <p:cNvSpPr txBox="1">
              <a:spLocks noChangeArrowheads="1"/>
            </p:cNvSpPr>
            <p:nvPr/>
          </p:nvSpPr>
          <p:spPr bwMode="auto">
            <a:xfrm>
              <a:off x="5464230" y="3349629"/>
              <a:ext cx="720725" cy="579437"/>
            </a:xfrm>
            <a:prstGeom prst="rect">
              <a:avLst/>
            </a:prstGeom>
            <a:noFill/>
            <a:ln w="9525">
              <a:noFill/>
              <a:miter lim="800000"/>
            </a:ln>
            <a:effectLst/>
          </p:spPr>
          <p:txBody>
            <a:bodyPr>
              <a:spAutoFit/>
            </a:bodyPr>
            <a:lstStyle/>
            <a:p>
              <a:pPr algn="l">
                <a:spcBef>
                  <a:spcPct val="50000"/>
                </a:spcBef>
              </a:pPr>
              <a:r>
                <a:rPr lang="en-US" altLang="zh-CN" sz="3200" b="0" dirty="0">
                  <a:latin typeface="Consolas" panose="020B0609020204030204" pitchFamily="49" charset="0"/>
                  <a:ea typeface="宋体" panose="02010600030101010101" pitchFamily="2" charset="-122"/>
                  <a:cs typeface="Consolas" panose="020B0609020204030204" pitchFamily="49" charset="0"/>
                </a:rPr>
                <a:t>…</a:t>
              </a:r>
              <a:endParaRPr lang="en-US" altLang="zh-CN" sz="3200" b="0" dirty="0">
                <a:latin typeface="Consolas" panose="020B0609020204030204" pitchFamily="49" charset="0"/>
                <a:ea typeface="宋体" panose="02010600030101010101" pitchFamily="2" charset="-122"/>
                <a:cs typeface="Consolas" panose="020B0609020204030204" pitchFamily="49" charset="0"/>
              </a:endParaRPr>
            </a:p>
          </p:txBody>
        </p:sp>
        <p:cxnSp>
          <p:nvCxnSpPr>
            <p:cNvPr id="19" name="直接箭头连接符 18"/>
            <p:cNvCxnSpPr>
              <a:endCxn id="8" idx="0"/>
            </p:cNvCxnSpPr>
            <p:nvPr/>
          </p:nvCxnSpPr>
          <p:spPr>
            <a:xfrm rot="5400000">
              <a:off x="3264340" y="3354794"/>
              <a:ext cx="339735" cy="59518"/>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3392528" y="3000372"/>
              <a:ext cx="500066" cy="400110"/>
            </a:xfrm>
            <a:prstGeom prst="rect">
              <a:avLst/>
            </a:prstGeom>
            <a:noFill/>
          </p:spPr>
          <p:txBody>
            <a:bodyPr wrap="square" rtlCol="0">
              <a:spAutoFit/>
            </a:bodyPr>
            <a:lstStyle/>
            <a:p>
              <a:r>
                <a:rPr lang="en-US" altLang="zh-CN" sz="2000" dirty="0">
                  <a:latin typeface="Consolas" panose="020B0609020204030204" pitchFamily="49" charset="0"/>
                  <a:cs typeface="Consolas" panose="020B0609020204030204" pitchFamily="49" charset="0"/>
                </a:rPr>
                <a:t>p</a:t>
              </a:r>
              <a:endParaRPr lang="zh-CN" altLang="en-US" sz="2000" dirty="0">
                <a:latin typeface="Consolas" panose="020B0609020204030204" pitchFamily="49" charset="0"/>
                <a:cs typeface="Consolas" panose="020B0609020204030204" pitchFamily="49" charset="0"/>
              </a:endParaRPr>
            </a:p>
          </p:txBody>
        </p:sp>
        <p:sp>
          <p:nvSpPr>
            <p:cNvPr id="23" name="下箭头 22"/>
            <p:cNvSpPr/>
            <p:nvPr/>
          </p:nvSpPr>
          <p:spPr>
            <a:xfrm>
              <a:off x="3929058" y="2285992"/>
              <a:ext cx="285752" cy="642942"/>
            </a:xfrm>
            <a:prstGeom prst="downArrow">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sp>
          <p:nvSpPr>
            <p:cNvPr id="24" name="右大括号 23"/>
            <p:cNvSpPr/>
            <p:nvPr/>
          </p:nvSpPr>
          <p:spPr>
            <a:xfrm rot="5400000">
              <a:off x="4464843" y="2536025"/>
              <a:ext cx="214314" cy="5000660"/>
            </a:xfrm>
            <a:prstGeom prst="rightBrace">
              <a:avLst/>
            </a:prstGeom>
            <a:ln w="28575">
              <a:solidFill>
                <a:srgbClr val="C00000"/>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sp>
          <p:nvSpPr>
            <p:cNvPr id="25" name="TextBox 24"/>
            <p:cNvSpPr txBox="1"/>
            <p:nvPr/>
          </p:nvSpPr>
          <p:spPr>
            <a:xfrm>
              <a:off x="3357554" y="5286388"/>
              <a:ext cx="2643206" cy="400110"/>
            </a:xfrm>
            <a:prstGeom prst="rect">
              <a:avLst/>
            </a:prstGeom>
            <a:noFill/>
          </p:spPr>
          <p:txBody>
            <a:bodyPr wrap="square" rtlCol="0">
              <a:spAutoFit/>
            </a:bodyPr>
            <a:lstStyle/>
            <a:p>
              <a:pPr algn="l"/>
              <a:r>
                <a:rPr lang="zh-CN" altLang="en-US" sz="2000" dirty="0">
                  <a:latin typeface="Consolas" panose="020B0609020204030204" pitchFamily="49" charset="0"/>
                  <a:ea typeface="楷体" panose="02010609060101010101" pitchFamily="49" charset="-122"/>
                  <a:cs typeface="Consolas" panose="020B0609020204030204" pitchFamily="49" charset="0"/>
                </a:rPr>
                <a:t>将</a:t>
              </a:r>
              <a:r>
                <a:rPr lang="en-US" altLang="zh-CN" sz="2000" dirty="0">
                  <a:latin typeface="Consolas" panose="020B0609020204030204" pitchFamily="49" charset="0"/>
                  <a:ea typeface="楷体" panose="02010609060101010101" pitchFamily="49" charset="-122"/>
                  <a:cs typeface="Consolas" panose="020B0609020204030204" pitchFamily="49" charset="0"/>
                </a:rPr>
                <a:t>L</a:t>
              </a:r>
              <a:r>
                <a:rPr lang="zh-CN" altLang="en-US" sz="2000" dirty="0">
                  <a:latin typeface="Consolas" panose="020B0609020204030204" pitchFamily="49" charset="0"/>
                  <a:ea typeface="楷体" panose="02010609060101010101" pitchFamily="49" charset="-122"/>
                  <a:cs typeface="Consolas" panose="020B0609020204030204" pitchFamily="49" charset="0"/>
                </a:rPr>
                <a:t>拆分为两个部分</a:t>
              </a:r>
              <a:endParaRPr lang="zh-CN" altLang="en-US" sz="2000" dirty="0">
                <a:latin typeface="Consolas" panose="020B0609020204030204" pitchFamily="49" charset="0"/>
                <a:ea typeface="楷体" panose="02010609060101010101" pitchFamily="49" charset="-122"/>
                <a:cs typeface="Consolas" panose="020B0609020204030204" pitchFamily="49" charset="0"/>
              </a:endParaRPr>
            </a:p>
          </p:txBody>
        </p:sp>
        <p:sp>
          <p:nvSpPr>
            <p:cNvPr id="12" name="Line 41"/>
            <p:cNvSpPr>
              <a:spLocks noChangeShapeType="1"/>
            </p:cNvSpPr>
            <p:nvPr/>
          </p:nvSpPr>
          <p:spPr bwMode="auto">
            <a:xfrm flipV="1">
              <a:off x="3786183" y="3733808"/>
              <a:ext cx="500066" cy="0"/>
            </a:xfrm>
            <a:prstGeom prst="line">
              <a:avLst/>
            </a:prstGeom>
            <a:noFill/>
            <a:ln w="9525">
              <a:solidFill>
                <a:schemeClr val="tx1"/>
              </a:solidFill>
              <a:miter lim="800000"/>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3" end="3"/>
                                            </p:txEl>
                                          </p:spTgt>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nodeType="afterEffect">
                                  <p:stCondLst>
                                    <p:cond delay="0"/>
                                  </p:stCondLst>
                                  <p:childTnLst>
                                    <p:set>
                                      <p:cBhvr>
                                        <p:cTn id="11"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8" name="Text Box 4"/>
          <p:cNvSpPr txBox="1">
            <a:spLocks noChangeArrowheads="1"/>
          </p:cNvSpPr>
          <p:nvPr/>
        </p:nvSpPr>
        <p:spPr bwMode="auto">
          <a:xfrm>
            <a:off x="250825" y="333375"/>
            <a:ext cx="8497888" cy="904863"/>
          </a:xfrm>
          <a:prstGeom prst="rect">
            <a:avLst/>
          </a:prstGeom>
          <a:noFill/>
          <a:ln w="9525">
            <a:noFill/>
            <a:miter lim="800000"/>
          </a:ln>
          <a:effectLst/>
        </p:spPr>
        <p:txBody>
          <a:bodyPr>
            <a:spAutoFit/>
          </a:bodyPr>
          <a:lstStyle/>
          <a:p>
            <a:pPr algn="l">
              <a:lnSpc>
                <a:spcPct val="110000"/>
              </a:lnSpc>
            </a:pPr>
            <a:r>
              <a:rPr lang="zh-CN" altLang="en-US" dirty="0">
                <a:latin typeface="Consolas" panose="020B0609020204030204" pitchFamily="49" charset="0"/>
                <a:ea typeface="楷体" panose="02010609060101010101" pitchFamily="49" charset="-122"/>
                <a:cs typeface="Consolas" panose="020B0609020204030204" pitchFamily="49" charset="0"/>
              </a:rPr>
              <a:t>　　</a:t>
            </a:r>
            <a:r>
              <a:rPr lang="zh-CN" altLang="en-US" dirty="0">
                <a:solidFill>
                  <a:srgbClr val="FF0000"/>
                </a:solidFill>
                <a:latin typeface="Consolas" panose="020B0609020204030204" pitchFamily="49" charset="0"/>
                <a:ea typeface="黑体" panose="02010609060101010101" pitchFamily="49" charset="-122"/>
                <a:cs typeface="Consolas" panose="020B0609020204030204" pitchFamily="49" charset="0"/>
              </a:rPr>
              <a:t>存储密度</a:t>
            </a:r>
            <a:r>
              <a:rPr lang="zh-CN" altLang="en-US">
                <a:latin typeface="Consolas" panose="020B0609020204030204" pitchFamily="49" charset="0"/>
                <a:ea typeface="楷体" panose="02010609060101010101" pitchFamily="49" charset="-122"/>
                <a:cs typeface="Consolas" panose="020B0609020204030204" pitchFamily="49" charset="0"/>
              </a:rPr>
              <a:t>是指结点数据</a:t>
            </a:r>
            <a:r>
              <a:rPr lang="zh-CN" altLang="en-US" dirty="0">
                <a:latin typeface="Consolas" panose="020B0609020204030204" pitchFamily="49" charset="0"/>
                <a:ea typeface="楷体" panose="02010609060101010101" pitchFamily="49" charset="-122"/>
                <a:cs typeface="Consolas" panose="020B0609020204030204" pitchFamily="49" charset="0"/>
              </a:rPr>
              <a:t>本身所占的存储量</a:t>
            </a:r>
            <a:r>
              <a:rPr lang="zh-CN" altLang="en-US">
                <a:latin typeface="Consolas" panose="020B0609020204030204" pitchFamily="49" charset="0"/>
                <a:ea typeface="楷体" panose="02010609060101010101" pitchFamily="49" charset="-122"/>
                <a:cs typeface="Consolas" panose="020B0609020204030204" pitchFamily="49" charset="0"/>
              </a:rPr>
              <a:t>和整个结点结构</a:t>
            </a:r>
            <a:r>
              <a:rPr lang="zh-CN" altLang="en-US" dirty="0">
                <a:latin typeface="Consolas" panose="020B0609020204030204" pitchFamily="49" charset="0"/>
                <a:ea typeface="楷体" panose="02010609060101010101" pitchFamily="49" charset="-122"/>
                <a:cs typeface="Consolas" panose="020B0609020204030204" pitchFamily="49" charset="0"/>
              </a:rPr>
              <a:t>中所占的存储量</a:t>
            </a:r>
            <a:r>
              <a:rPr lang="zh-CN" altLang="en-US">
                <a:latin typeface="Consolas" panose="020B0609020204030204" pitchFamily="49" charset="0"/>
                <a:ea typeface="楷体" panose="02010609060101010101" pitchFamily="49" charset="-122"/>
                <a:cs typeface="Consolas" panose="020B0609020204030204" pitchFamily="49" charset="0"/>
              </a:rPr>
              <a:t>之比，即</a:t>
            </a:r>
            <a:r>
              <a:rPr lang="zh-CN" altLang="en-US" dirty="0">
                <a:latin typeface="Consolas" panose="020B0609020204030204" pitchFamily="49" charset="0"/>
                <a:ea typeface="楷体" panose="02010609060101010101" pitchFamily="49" charset="-122"/>
                <a:cs typeface="Consolas" panose="020B0609020204030204" pitchFamily="49" charset="0"/>
              </a:rPr>
              <a:t>：</a:t>
            </a:r>
            <a:endParaRPr lang="zh-CN" altLang="en-US" dirty="0">
              <a:latin typeface="Consolas" panose="020B0609020204030204" pitchFamily="49" charset="0"/>
              <a:ea typeface="楷体" panose="02010609060101010101" pitchFamily="49" charset="-122"/>
              <a:cs typeface="Consolas" panose="020B0609020204030204" pitchFamily="49" charset="0"/>
            </a:endParaRPr>
          </a:p>
        </p:txBody>
      </p:sp>
      <p:sp>
        <p:nvSpPr>
          <p:cNvPr id="200709" name="Text Box 5"/>
          <p:cNvSpPr txBox="1">
            <a:spLocks noChangeArrowheads="1"/>
          </p:cNvSpPr>
          <p:nvPr/>
        </p:nvSpPr>
        <p:spPr bwMode="auto">
          <a:xfrm>
            <a:off x="500034" y="4857760"/>
            <a:ext cx="8064500" cy="811632"/>
          </a:xfrm>
          <a:prstGeom prst="rect">
            <a:avLst/>
          </a:prstGeom>
        </p:spPr>
        <p:style>
          <a:lnRef idx="1">
            <a:schemeClr val="accent5"/>
          </a:lnRef>
          <a:fillRef idx="2">
            <a:schemeClr val="accent5"/>
          </a:fillRef>
          <a:effectRef idx="1">
            <a:schemeClr val="accent5"/>
          </a:effectRef>
          <a:fontRef idx="minor">
            <a:schemeClr val="dk1"/>
          </a:fontRef>
        </p:style>
        <p:txBody>
          <a:bodyPr>
            <a:spAutoFit/>
          </a:bodyPr>
          <a:lstStyle/>
          <a:p>
            <a:pPr algn="l">
              <a:lnSpc>
                <a:spcPct val="110000"/>
              </a:lnSpc>
            </a:pPr>
            <a:r>
              <a:rPr lang="zh-CN" altLang="en-US" sz="2200" dirty="0">
                <a:solidFill>
                  <a:srgbClr val="C00000"/>
                </a:solidFill>
                <a:latin typeface="Consolas" panose="020B0609020204030204" pitchFamily="49" charset="0"/>
                <a:ea typeface="楷体" panose="02010609060101010101" pitchFamily="49" charset="-122"/>
                <a:cs typeface="Consolas" panose="020B0609020204030204" pitchFamily="49" charset="0"/>
              </a:rPr>
              <a:t>　　</a:t>
            </a:r>
            <a:r>
              <a:rPr lang="zh-CN" altLang="en-US" sz="2200">
                <a:solidFill>
                  <a:srgbClr val="C00000"/>
                </a:solidFill>
                <a:latin typeface="Consolas" panose="020B0609020204030204" pitchFamily="49" charset="0"/>
                <a:ea typeface="楷体" panose="02010609060101010101" pitchFamily="49" charset="-122"/>
                <a:cs typeface="Consolas" panose="020B0609020204030204" pitchFamily="49" charset="0"/>
              </a:rPr>
              <a:t>一般地，存储密度越大，存储空间</a:t>
            </a:r>
            <a:r>
              <a:rPr lang="zh-CN" altLang="en-US" sz="2200" dirty="0">
                <a:solidFill>
                  <a:srgbClr val="C00000"/>
                </a:solidFill>
                <a:latin typeface="Consolas" panose="020B0609020204030204" pitchFamily="49" charset="0"/>
                <a:ea typeface="楷体" panose="02010609060101010101" pitchFamily="49" charset="-122"/>
                <a:cs typeface="Consolas" panose="020B0609020204030204" pitchFamily="49" charset="0"/>
              </a:rPr>
              <a:t>的利用率就越高</a:t>
            </a:r>
            <a:r>
              <a:rPr lang="zh-CN" altLang="en-US" sz="2200">
                <a:solidFill>
                  <a:srgbClr val="C00000"/>
                </a:solidFill>
                <a:latin typeface="Consolas" panose="020B0609020204030204" pitchFamily="49" charset="0"/>
                <a:ea typeface="楷体" panose="02010609060101010101" pitchFamily="49" charset="-122"/>
                <a:cs typeface="Consolas" panose="020B0609020204030204" pitchFamily="49" charset="0"/>
              </a:rPr>
              <a:t>。显然，顺序</a:t>
            </a:r>
            <a:r>
              <a:rPr lang="zh-CN" altLang="en-US" sz="2200" dirty="0">
                <a:solidFill>
                  <a:srgbClr val="C00000"/>
                </a:solidFill>
                <a:latin typeface="Consolas" panose="020B0609020204030204" pitchFamily="49" charset="0"/>
                <a:ea typeface="楷体" panose="02010609060101010101" pitchFamily="49" charset="-122"/>
                <a:cs typeface="Consolas" panose="020B0609020204030204" pitchFamily="49" charset="0"/>
              </a:rPr>
              <a:t>表的存储密度为</a:t>
            </a:r>
            <a:r>
              <a:rPr lang="en-US" altLang="zh-CN" sz="2200" dirty="0">
                <a:solidFill>
                  <a:srgbClr val="C00000"/>
                </a:solidFill>
                <a:latin typeface="Consolas" panose="020B0609020204030204" pitchFamily="49" charset="0"/>
                <a:ea typeface="楷体" panose="02010609060101010101" pitchFamily="49" charset="-122"/>
                <a:cs typeface="Consolas" panose="020B0609020204030204" pitchFamily="49" charset="0"/>
              </a:rPr>
              <a:t>1</a:t>
            </a:r>
            <a:r>
              <a:rPr lang="zh-CN" altLang="en-US" sz="2200" dirty="0">
                <a:solidFill>
                  <a:srgbClr val="C00000"/>
                </a:solidFill>
                <a:latin typeface="Consolas" panose="020B0609020204030204" pitchFamily="49" charset="0"/>
                <a:ea typeface="楷体" panose="02010609060101010101" pitchFamily="49" charset="-122"/>
                <a:cs typeface="Consolas" panose="020B0609020204030204" pitchFamily="49" charset="0"/>
              </a:rPr>
              <a:t>（</a:t>
            </a:r>
            <a:r>
              <a:rPr lang="en-US" altLang="zh-CN" sz="2200" dirty="0">
                <a:solidFill>
                  <a:srgbClr val="C00000"/>
                </a:solidFill>
                <a:latin typeface="Consolas" panose="020B0609020204030204" pitchFamily="49" charset="0"/>
                <a:ea typeface="楷体" panose="02010609060101010101" pitchFamily="49" charset="-122"/>
                <a:cs typeface="Consolas" panose="020B0609020204030204" pitchFamily="49" charset="0"/>
              </a:rPr>
              <a:t>100</a:t>
            </a:r>
            <a:r>
              <a:rPr lang="en-US" altLang="zh-CN" sz="2200">
                <a:solidFill>
                  <a:srgbClr val="C00000"/>
                </a:solidFill>
                <a:latin typeface="Consolas" panose="020B0609020204030204" pitchFamily="49" charset="0"/>
                <a:ea typeface="楷体" panose="02010609060101010101" pitchFamily="49" charset="-122"/>
                <a:cs typeface="Consolas" panose="020B0609020204030204" pitchFamily="49" charset="0"/>
              </a:rPr>
              <a:t>%</a:t>
            </a:r>
            <a:r>
              <a:rPr lang="zh-CN" altLang="en-US" sz="2200">
                <a:solidFill>
                  <a:srgbClr val="C00000"/>
                </a:solidFill>
                <a:latin typeface="Consolas" panose="020B0609020204030204" pitchFamily="49" charset="0"/>
                <a:ea typeface="楷体" panose="02010609060101010101" pitchFamily="49" charset="-122"/>
                <a:cs typeface="Consolas" panose="020B0609020204030204" pitchFamily="49" charset="0"/>
              </a:rPr>
              <a:t>），而</a:t>
            </a:r>
            <a:r>
              <a:rPr lang="zh-CN" altLang="en-US" sz="2200" dirty="0">
                <a:solidFill>
                  <a:srgbClr val="C00000"/>
                </a:solidFill>
                <a:latin typeface="Consolas" panose="020B0609020204030204" pitchFamily="49" charset="0"/>
                <a:ea typeface="楷体" panose="02010609060101010101" pitchFamily="49" charset="-122"/>
                <a:cs typeface="Consolas" panose="020B0609020204030204" pitchFamily="49" charset="0"/>
              </a:rPr>
              <a:t>链表的存储密度小于</a:t>
            </a:r>
            <a:r>
              <a:rPr lang="en-US" altLang="zh-CN" sz="2200" dirty="0">
                <a:solidFill>
                  <a:srgbClr val="C00000"/>
                </a:solidFill>
                <a:latin typeface="Consolas" panose="020B0609020204030204" pitchFamily="49" charset="0"/>
                <a:ea typeface="楷体" panose="02010609060101010101" pitchFamily="49" charset="-122"/>
                <a:cs typeface="Consolas" panose="020B0609020204030204" pitchFamily="49" charset="0"/>
              </a:rPr>
              <a:t>1</a:t>
            </a:r>
            <a:r>
              <a:rPr lang="zh-CN" altLang="en-US" sz="2200" dirty="0">
                <a:solidFill>
                  <a:srgbClr val="C00000"/>
                </a:solidFill>
                <a:latin typeface="Consolas" panose="020B0609020204030204" pitchFamily="49" charset="0"/>
                <a:ea typeface="楷体" panose="02010609060101010101" pitchFamily="49" charset="-122"/>
                <a:cs typeface="Consolas" panose="020B0609020204030204" pitchFamily="49" charset="0"/>
              </a:rPr>
              <a:t>。</a:t>
            </a:r>
            <a:endParaRPr lang="zh-CN" altLang="en-US" sz="2200" dirty="0">
              <a:solidFill>
                <a:srgbClr val="C00000"/>
              </a:solidFill>
              <a:latin typeface="Consolas" panose="020B0609020204030204" pitchFamily="49" charset="0"/>
              <a:ea typeface="楷体" panose="02010609060101010101" pitchFamily="49" charset="-122"/>
              <a:cs typeface="Consolas" panose="020B0609020204030204" pitchFamily="49" charset="0"/>
            </a:endParaRPr>
          </a:p>
        </p:txBody>
      </p:sp>
      <p:sp>
        <p:nvSpPr>
          <p:cNvPr id="200710" name="Text Box 6"/>
          <p:cNvSpPr txBox="1">
            <a:spLocks noChangeArrowheads="1"/>
          </p:cNvSpPr>
          <p:nvPr/>
        </p:nvSpPr>
        <p:spPr bwMode="auto">
          <a:xfrm>
            <a:off x="1187450" y="1646223"/>
            <a:ext cx="1944688" cy="400110"/>
          </a:xfrm>
          <a:prstGeom prst="rect">
            <a:avLst/>
          </a:prstGeom>
          <a:noFill/>
          <a:ln w="9525">
            <a:noFill/>
            <a:miter lim="800000"/>
          </a:ln>
          <a:effectLst/>
        </p:spPr>
        <p:txBody>
          <a:bodyPr>
            <a:spAutoFit/>
          </a:bodyPr>
          <a:lstStyle/>
          <a:p>
            <a:pPr algn="l">
              <a:spcBef>
                <a:spcPct val="50000"/>
              </a:spcBef>
            </a:pPr>
            <a:r>
              <a:rPr lang="zh-CN" altLang="en-US" sz="2000" dirty="0">
                <a:latin typeface="Consolas" panose="020B0609020204030204" pitchFamily="49" charset="0"/>
                <a:ea typeface="楷体" panose="02010609060101010101" pitchFamily="49" charset="-122"/>
                <a:cs typeface="Consolas" panose="020B0609020204030204" pitchFamily="49" charset="0"/>
              </a:rPr>
              <a:t>存储密度</a:t>
            </a:r>
            <a:r>
              <a:rPr lang="en-US" altLang="zh-CN" sz="2000" dirty="0">
                <a:latin typeface="Consolas" panose="020B0609020204030204" pitchFamily="49" charset="0"/>
                <a:ea typeface="楷体" panose="02010609060101010101" pitchFamily="49" charset="-122"/>
                <a:cs typeface="Consolas" panose="020B0609020204030204" pitchFamily="49" charset="0"/>
              </a:rPr>
              <a:t>=</a:t>
            </a:r>
            <a:endParaRPr lang="en-US" altLang="zh-CN" sz="2000" dirty="0">
              <a:latin typeface="Consolas" panose="020B0609020204030204" pitchFamily="49" charset="0"/>
              <a:ea typeface="楷体" panose="02010609060101010101" pitchFamily="49" charset="-122"/>
              <a:cs typeface="Consolas" panose="020B0609020204030204" pitchFamily="49" charset="0"/>
            </a:endParaRPr>
          </a:p>
        </p:txBody>
      </p:sp>
      <p:sp>
        <p:nvSpPr>
          <p:cNvPr id="200711" name="Text Box 7"/>
          <p:cNvSpPr txBox="1">
            <a:spLocks noChangeArrowheads="1"/>
          </p:cNvSpPr>
          <p:nvPr/>
        </p:nvSpPr>
        <p:spPr bwMode="auto">
          <a:xfrm>
            <a:off x="2987675" y="1357298"/>
            <a:ext cx="3816350" cy="400110"/>
          </a:xfrm>
          <a:prstGeom prst="rect">
            <a:avLst/>
          </a:prstGeom>
          <a:noFill/>
          <a:ln w="9525">
            <a:noFill/>
            <a:miter lim="800000"/>
          </a:ln>
          <a:effectLst/>
        </p:spPr>
        <p:txBody>
          <a:bodyPr>
            <a:spAutoFit/>
          </a:bodyPr>
          <a:lstStyle/>
          <a:p>
            <a:pPr algn="l">
              <a:spcBef>
                <a:spcPct val="50000"/>
              </a:spcBef>
            </a:pPr>
            <a:r>
              <a:rPr lang="zh-CN" altLang="en-US" sz="2000">
                <a:latin typeface="Consolas" panose="020B0609020204030204" pitchFamily="49" charset="0"/>
                <a:ea typeface="楷体" panose="02010609060101010101" pitchFamily="49" charset="-122"/>
                <a:cs typeface="Consolas" panose="020B0609020204030204" pitchFamily="49" charset="0"/>
              </a:rPr>
              <a:t>结点数据</a:t>
            </a:r>
            <a:r>
              <a:rPr lang="zh-CN" altLang="en-US" sz="2000" dirty="0">
                <a:latin typeface="Consolas" panose="020B0609020204030204" pitchFamily="49" charset="0"/>
                <a:ea typeface="楷体" panose="02010609060101010101" pitchFamily="49" charset="-122"/>
                <a:cs typeface="Consolas" panose="020B0609020204030204" pitchFamily="49" charset="0"/>
              </a:rPr>
              <a:t>本身占用的空间</a:t>
            </a:r>
            <a:endParaRPr lang="zh-CN" altLang="en-US" sz="2000" dirty="0">
              <a:latin typeface="Consolas" panose="020B0609020204030204" pitchFamily="49" charset="0"/>
              <a:ea typeface="楷体" panose="02010609060101010101" pitchFamily="49" charset="-122"/>
              <a:cs typeface="Consolas" panose="020B0609020204030204" pitchFamily="49" charset="0"/>
            </a:endParaRPr>
          </a:p>
        </p:txBody>
      </p:sp>
      <p:sp>
        <p:nvSpPr>
          <p:cNvPr id="200712" name="Text Box 8"/>
          <p:cNvSpPr txBox="1">
            <a:spLocks noChangeArrowheads="1"/>
          </p:cNvSpPr>
          <p:nvPr/>
        </p:nvSpPr>
        <p:spPr bwMode="auto">
          <a:xfrm>
            <a:off x="3276600" y="1908161"/>
            <a:ext cx="3240088" cy="400110"/>
          </a:xfrm>
          <a:prstGeom prst="rect">
            <a:avLst/>
          </a:prstGeom>
          <a:noFill/>
          <a:ln w="9525">
            <a:noFill/>
            <a:miter lim="800000"/>
          </a:ln>
          <a:effectLst/>
        </p:spPr>
        <p:txBody>
          <a:bodyPr>
            <a:spAutoFit/>
          </a:bodyPr>
          <a:lstStyle/>
          <a:p>
            <a:pPr algn="l">
              <a:spcBef>
                <a:spcPct val="50000"/>
              </a:spcBef>
            </a:pPr>
            <a:r>
              <a:rPr lang="zh-CN" altLang="en-US" sz="2000">
                <a:latin typeface="Consolas" panose="020B0609020204030204" pitchFamily="49" charset="0"/>
                <a:ea typeface="楷体" panose="02010609060101010101" pitchFamily="49" charset="-122"/>
                <a:cs typeface="Consolas" panose="020B0609020204030204" pitchFamily="49" charset="0"/>
              </a:rPr>
              <a:t>结点占用的空间总量</a:t>
            </a:r>
            <a:endParaRPr lang="zh-CN" altLang="en-US" sz="2000">
              <a:latin typeface="Consolas" panose="020B0609020204030204" pitchFamily="49" charset="0"/>
              <a:ea typeface="楷体" panose="02010609060101010101" pitchFamily="49" charset="-122"/>
              <a:cs typeface="Consolas" panose="020B0609020204030204" pitchFamily="49" charset="0"/>
            </a:endParaRPr>
          </a:p>
        </p:txBody>
      </p:sp>
      <p:sp>
        <p:nvSpPr>
          <p:cNvPr id="200713" name="Line 9"/>
          <p:cNvSpPr>
            <a:spLocks noChangeShapeType="1"/>
          </p:cNvSpPr>
          <p:nvPr/>
        </p:nvSpPr>
        <p:spPr bwMode="auto">
          <a:xfrm>
            <a:off x="2832198" y="1870061"/>
            <a:ext cx="3240000" cy="0"/>
          </a:xfrm>
          <a:prstGeom prst="line">
            <a:avLst/>
          </a:prstGeom>
          <a:noFill/>
          <a:ln w="38100">
            <a:solidFill>
              <a:schemeClr val="tx1"/>
            </a:solidFill>
            <a:miter lim="800000"/>
          </a:ln>
          <a:effectLst/>
        </p:spPr>
        <p:txBody>
          <a:bodyPr wrap="none"/>
          <a:lstStyle/>
          <a:p>
            <a:endParaRPr lang="zh-CN" altLang="en-US">
              <a:latin typeface="Consolas" panose="020B0609020204030204" pitchFamily="49" charset="0"/>
              <a:cs typeface="Consolas" panose="020B0609020204030204" pitchFamily="49" charset="0"/>
            </a:endParaRPr>
          </a:p>
        </p:txBody>
      </p:sp>
      <p:grpSp>
        <p:nvGrpSpPr>
          <p:cNvPr id="19" name="组合 18"/>
          <p:cNvGrpSpPr/>
          <p:nvPr/>
        </p:nvGrpSpPr>
        <p:grpSpPr>
          <a:xfrm>
            <a:off x="1446240" y="2500306"/>
            <a:ext cx="4268768" cy="2000264"/>
            <a:chOff x="1446240" y="2500306"/>
            <a:chExt cx="4268768" cy="2000264"/>
          </a:xfrm>
        </p:grpSpPr>
        <p:sp>
          <p:nvSpPr>
            <p:cNvPr id="8" name="Rectangle 28"/>
            <p:cNvSpPr>
              <a:spLocks noChangeArrowheads="1"/>
            </p:cNvSpPr>
            <p:nvPr/>
          </p:nvSpPr>
          <p:spPr bwMode="auto">
            <a:xfrm>
              <a:off x="3457544" y="3311470"/>
              <a:ext cx="539750" cy="431800"/>
            </a:xfrm>
            <a:prstGeom prst="rect">
              <a:avLst/>
            </a:prstGeom>
          </p:spPr>
          <p:style>
            <a:lnRef idx="1">
              <a:schemeClr val="accent2"/>
            </a:lnRef>
            <a:fillRef idx="2">
              <a:schemeClr val="accent2"/>
            </a:fillRef>
            <a:effectRef idx="1">
              <a:schemeClr val="accent2"/>
            </a:effectRef>
            <a:fontRef idx="minor">
              <a:schemeClr val="dk1"/>
            </a:fontRef>
          </p:style>
          <p:txBody>
            <a:bodyPr wrap="none" anchor="ctr"/>
            <a:lstStyle/>
            <a:p>
              <a:r>
                <a:rPr lang="en-US" altLang="zh-CN" i="1" dirty="0" err="1">
                  <a:solidFill>
                    <a:srgbClr val="3333FF"/>
                  </a:solidFill>
                  <a:latin typeface="Consolas" panose="020B0609020204030204" pitchFamily="49" charset="0"/>
                  <a:cs typeface="Consolas" panose="020B0609020204030204" pitchFamily="49" charset="0"/>
                </a:rPr>
                <a:t>a</a:t>
              </a:r>
              <a:r>
                <a:rPr lang="en-US" altLang="zh-CN" baseline="-25000" dirty="0" err="1">
                  <a:solidFill>
                    <a:srgbClr val="3333FF"/>
                  </a:solidFill>
                  <a:latin typeface="Consolas" panose="020B0609020204030204" pitchFamily="49" charset="0"/>
                  <a:cs typeface="Consolas" panose="020B0609020204030204" pitchFamily="49" charset="0"/>
                </a:rPr>
                <a:t>1</a:t>
              </a:r>
              <a:endParaRPr lang="en-US" altLang="zh-CN" baseline="-25000" dirty="0">
                <a:solidFill>
                  <a:srgbClr val="3333FF"/>
                </a:solidFill>
                <a:latin typeface="Consolas" panose="020B0609020204030204" pitchFamily="49" charset="0"/>
                <a:cs typeface="Consolas" panose="020B0609020204030204" pitchFamily="49" charset="0"/>
              </a:endParaRPr>
            </a:p>
          </p:txBody>
        </p:sp>
        <p:sp>
          <p:nvSpPr>
            <p:cNvPr id="9" name="Rectangle 29"/>
            <p:cNvSpPr>
              <a:spLocks noChangeArrowheads="1"/>
            </p:cNvSpPr>
            <p:nvPr/>
          </p:nvSpPr>
          <p:spPr bwMode="auto">
            <a:xfrm>
              <a:off x="3998881" y="3311470"/>
              <a:ext cx="539750" cy="431800"/>
            </a:xfrm>
            <a:prstGeom prst="rect">
              <a:avLst/>
            </a:prstGeom>
          </p:spPr>
          <p:style>
            <a:lnRef idx="1">
              <a:schemeClr val="accent2"/>
            </a:lnRef>
            <a:fillRef idx="2">
              <a:schemeClr val="accent2"/>
            </a:fillRef>
            <a:effectRef idx="1">
              <a:schemeClr val="accent2"/>
            </a:effectRef>
            <a:fontRef idx="minor">
              <a:schemeClr val="dk1"/>
            </a:fontRef>
          </p:style>
          <p:txBody>
            <a:bodyPr wrap="none" anchor="ctr"/>
            <a:lstStyle/>
            <a:p>
              <a:endParaRPr lang="zh-CN" altLang="zh-CN" baseline="-25000">
                <a:solidFill>
                  <a:srgbClr val="3333FF"/>
                </a:solidFill>
                <a:latin typeface="Consolas" panose="020B0609020204030204" pitchFamily="49" charset="0"/>
                <a:cs typeface="Consolas" panose="020B0609020204030204" pitchFamily="49" charset="0"/>
              </a:endParaRPr>
            </a:p>
          </p:txBody>
        </p:sp>
        <p:cxnSp>
          <p:nvCxnSpPr>
            <p:cNvPr id="11" name="直接箭头连接符 10"/>
            <p:cNvCxnSpPr/>
            <p:nvPr/>
          </p:nvCxnSpPr>
          <p:spPr>
            <a:xfrm>
              <a:off x="3286116" y="3028890"/>
              <a:ext cx="285752" cy="214314"/>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2357422" y="2628780"/>
              <a:ext cx="1357322" cy="400110"/>
            </a:xfrm>
            <a:prstGeom prst="rect">
              <a:avLst/>
            </a:prstGeom>
            <a:noFill/>
          </p:spPr>
          <p:txBody>
            <a:bodyPr wrap="square" rtlCol="0">
              <a:spAutoFit/>
            </a:bodyPr>
            <a:lstStyle/>
            <a:p>
              <a:r>
                <a:rPr lang="en-US" altLang="zh-CN" sz="2000" dirty="0">
                  <a:latin typeface="Consolas" panose="020B0609020204030204" pitchFamily="49" charset="0"/>
                  <a:ea typeface="楷体" panose="02010609060101010101" pitchFamily="49" charset="-122"/>
                  <a:cs typeface="Consolas" panose="020B0609020204030204" pitchFamily="49" charset="0"/>
                </a:rPr>
                <a:t>8</a:t>
              </a:r>
              <a:r>
                <a:rPr lang="zh-CN" altLang="en-US" sz="2000" dirty="0">
                  <a:latin typeface="Consolas" panose="020B0609020204030204" pitchFamily="49" charset="0"/>
                  <a:ea typeface="楷体" panose="02010609060101010101" pitchFamily="49" charset="-122"/>
                  <a:cs typeface="Consolas" panose="020B0609020204030204" pitchFamily="49" charset="0"/>
                </a:rPr>
                <a:t>个字节</a:t>
              </a:r>
              <a:endParaRPr lang="zh-CN" altLang="en-US" sz="2000" dirty="0">
                <a:latin typeface="Consolas" panose="020B0609020204030204" pitchFamily="49" charset="0"/>
                <a:ea typeface="楷体" panose="02010609060101010101" pitchFamily="49" charset="-122"/>
                <a:cs typeface="Consolas" panose="020B0609020204030204" pitchFamily="49" charset="0"/>
              </a:endParaRPr>
            </a:p>
          </p:txBody>
        </p:sp>
        <p:cxnSp>
          <p:nvCxnSpPr>
            <p:cNvPr id="14" name="直接箭头连接符 13"/>
            <p:cNvCxnSpPr/>
            <p:nvPr/>
          </p:nvCxnSpPr>
          <p:spPr>
            <a:xfrm rot="5400000">
              <a:off x="4314807" y="3054277"/>
              <a:ext cx="282580" cy="231806"/>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357686" y="2628780"/>
              <a:ext cx="1357322" cy="400110"/>
            </a:xfrm>
            <a:prstGeom prst="rect">
              <a:avLst/>
            </a:prstGeom>
            <a:noFill/>
          </p:spPr>
          <p:txBody>
            <a:bodyPr wrap="square" rtlCol="0">
              <a:spAutoFit/>
            </a:bodyPr>
            <a:lstStyle/>
            <a:p>
              <a:r>
                <a:rPr lang="en-US" altLang="zh-CN" sz="2000" dirty="0">
                  <a:latin typeface="Consolas" panose="020B0609020204030204" pitchFamily="49" charset="0"/>
                  <a:ea typeface="楷体" panose="02010609060101010101" pitchFamily="49" charset="-122"/>
                  <a:cs typeface="Consolas" panose="020B0609020204030204" pitchFamily="49" charset="0"/>
                </a:rPr>
                <a:t>4</a:t>
              </a:r>
              <a:r>
                <a:rPr lang="zh-CN" altLang="en-US" sz="2000" dirty="0">
                  <a:latin typeface="Consolas" panose="020B0609020204030204" pitchFamily="49" charset="0"/>
                  <a:ea typeface="楷体" panose="02010609060101010101" pitchFamily="49" charset="-122"/>
                  <a:cs typeface="Consolas" panose="020B0609020204030204" pitchFamily="49" charset="0"/>
                </a:rPr>
                <a:t>个字节</a:t>
              </a:r>
              <a:endParaRPr lang="zh-CN" altLang="en-US" sz="2000" dirty="0">
                <a:latin typeface="Consolas" panose="020B0609020204030204" pitchFamily="49" charset="0"/>
                <a:ea typeface="楷体" panose="02010609060101010101" pitchFamily="49" charset="-122"/>
                <a:cs typeface="Consolas" panose="020B0609020204030204" pitchFamily="49" charset="0"/>
              </a:endParaRPr>
            </a:p>
          </p:txBody>
        </p:sp>
        <p:sp>
          <p:nvSpPr>
            <p:cNvPr id="17" name="Text Box 6"/>
            <p:cNvSpPr txBox="1">
              <a:spLocks noChangeArrowheads="1"/>
            </p:cNvSpPr>
            <p:nvPr/>
          </p:nvSpPr>
          <p:spPr bwMode="auto">
            <a:xfrm>
              <a:off x="2714612" y="4100460"/>
              <a:ext cx="2786082" cy="400110"/>
            </a:xfrm>
            <a:prstGeom prst="rect">
              <a:avLst/>
            </a:prstGeom>
            <a:noFill/>
            <a:ln w="9525">
              <a:noFill/>
              <a:miter lim="800000"/>
            </a:ln>
            <a:effectLst/>
          </p:spPr>
          <p:txBody>
            <a:bodyPr wrap="square">
              <a:spAutoFit/>
            </a:bodyPr>
            <a:lstStyle/>
            <a:p>
              <a:pPr algn="l">
                <a:spcBef>
                  <a:spcPct val="50000"/>
                </a:spcBef>
              </a:pPr>
              <a:r>
                <a:rPr lang="zh-CN" altLang="en-US" sz="2000" dirty="0">
                  <a:latin typeface="Consolas" panose="020B0609020204030204" pitchFamily="49" charset="0"/>
                  <a:ea typeface="楷体" panose="02010609060101010101" pitchFamily="49" charset="-122"/>
                  <a:cs typeface="Consolas" panose="020B0609020204030204" pitchFamily="49" charset="0"/>
                </a:rPr>
                <a:t>存储密度</a:t>
              </a:r>
              <a:r>
                <a:rPr lang="en-US" altLang="zh-CN" sz="2000" dirty="0">
                  <a:latin typeface="Consolas" panose="020B0609020204030204" pitchFamily="49" charset="0"/>
                  <a:ea typeface="楷体" panose="02010609060101010101" pitchFamily="49" charset="-122"/>
                  <a:cs typeface="Consolas" panose="020B0609020204030204" pitchFamily="49" charset="0"/>
                </a:rPr>
                <a:t>=8/12=67%</a:t>
              </a:r>
              <a:endParaRPr lang="en-US" altLang="zh-CN" sz="2000" dirty="0">
                <a:latin typeface="Consolas" panose="020B0609020204030204" pitchFamily="49" charset="0"/>
                <a:ea typeface="楷体" panose="02010609060101010101" pitchFamily="49" charset="-122"/>
                <a:cs typeface="Consolas" panose="020B0609020204030204" pitchFamily="49" charset="0"/>
              </a:endParaRPr>
            </a:p>
          </p:txBody>
        </p:sp>
        <p:sp>
          <p:nvSpPr>
            <p:cNvPr id="18" name="TextBox 17"/>
            <p:cNvSpPr txBox="1"/>
            <p:nvPr/>
          </p:nvSpPr>
          <p:spPr>
            <a:xfrm>
              <a:off x="1446240" y="2500306"/>
              <a:ext cx="553998" cy="928694"/>
            </a:xfrm>
            <a:prstGeom prst="rect">
              <a:avLst/>
            </a:prstGeom>
            <a:noFill/>
          </p:spPr>
          <p:txBody>
            <a:bodyPr vert="eaVert" wrap="square" rtlCol="0">
              <a:spAutoFit/>
            </a:bodyPr>
            <a:lstStyle/>
            <a:p>
              <a:r>
                <a:rPr lang="zh-CN" altLang="en-US" dirty="0">
                  <a:solidFill>
                    <a:srgbClr val="FF00FF"/>
                  </a:solidFill>
                  <a:latin typeface="Consolas" panose="020B0609020204030204" pitchFamily="49" charset="0"/>
                  <a:ea typeface="楷体" panose="02010609060101010101" pitchFamily="49" charset="-122"/>
                  <a:cs typeface="Consolas" panose="020B0609020204030204" pitchFamily="49" charset="0"/>
                </a:rPr>
                <a:t>例如</a:t>
              </a:r>
              <a:endParaRPr lang="zh-CN" altLang="en-US" dirty="0">
                <a:solidFill>
                  <a:srgbClr val="FF00FF"/>
                </a:solidFill>
                <a:latin typeface="Consolas" panose="020B0609020204030204" pitchFamily="49" charset="0"/>
                <a:ea typeface="楷体" panose="02010609060101010101" pitchFamily="49" charset="-122"/>
                <a:cs typeface="Consolas" panose="020B0609020204030204" pitchFamily="49"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07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0709" grpId="0" bldLvl="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a:spLocks noChangeArrowheads="1"/>
          </p:cNvSpPr>
          <p:nvPr/>
        </p:nvSpPr>
        <p:spPr bwMode="auto">
          <a:xfrm>
            <a:off x="428596" y="500042"/>
            <a:ext cx="7285027" cy="2298065"/>
          </a:xfrm>
          <a:prstGeom prst="rect">
            <a:avLst/>
          </a:prstGeom>
          <a:gradFill flip="none"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2700000" scaled="1"/>
            <a:tileRect/>
          </a:gradFill>
        </p:spPr>
        <p:style>
          <a:lnRef idx="1">
            <a:schemeClr val="accent3"/>
          </a:lnRef>
          <a:fillRef idx="2">
            <a:schemeClr val="accent3"/>
          </a:fillRef>
          <a:effectRef idx="1">
            <a:schemeClr val="accent3"/>
          </a:effectRef>
          <a:fontRef idx="minor">
            <a:schemeClr val="dk1"/>
          </a:fontRef>
        </p:style>
        <p:txBody>
          <a:bodyPr wrap="square" lIns="180000" tIns="180000" bIns="180000">
            <a:spAutoFit/>
          </a:bodyPr>
          <a:lstStyle/>
          <a:p>
            <a:pPr algn="l" eaLnBrk="1" latinLnBrk="0" hangingPunct="1">
              <a:spcBef>
                <a:spcPts val="0"/>
              </a:spcBef>
            </a:pPr>
            <a:r>
              <a:rPr kumimoji="1"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   while  </a:t>
            </a:r>
            <a:r>
              <a:rPr kumimoji="1"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(p!=NULL)</a:t>
            </a:r>
            <a:endParaRPr kumimoji="1"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gn="l" eaLnBrk="1" latinLnBrk="0" hangingPunct="1">
              <a:spcBef>
                <a:spcPts val="0"/>
              </a:spcBef>
            </a:pPr>
            <a:r>
              <a:rPr kumimoji="1"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   {   </a:t>
            </a:r>
            <a:r>
              <a:rPr kumimoji="1"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q=p-&gt;</a:t>
            </a:r>
            <a:r>
              <a:rPr kumimoji="1"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next;		</a:t>
            </a:r>
            <a:r>
              <a:rPr kumimoji="1" lang="en-US"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kumimoji="1" lang="zh-CN" altLang="en-US" sz="1800">
                <a:solidFill>
                  <a:srgbClr val="00B0F0"/>
                </a:solidFill>
                <a:latin typeface="Consolas" panose="020B0609020204030204" pitchFamily="49" charset="0"/>
                <a:ea typeface="仿宋" panose="02010609060101010101" pitchFamily="49" charset="-122"/>
                <a:cs typeface="Consolas" panose="020B0609020204030204" pitchFamily="49" charset="0"/>
              </a:rPr>
              <a:t>临时保存</a:t>
            </a:r>
            <a:r>
              <a:rPr kumimoji="1" lang="en-US"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p</a:t>
            </a:r>
            <a:r>
              <a:rPr kumimoji="1" lang="zh-CN" altLang="en-US" sz="1800">
                <a:solidFill>
                  <a:srgbClr val="00B0F0"/>
                </a:solidFill>
                <a:latin typeface="Consolas" panose="020B0609020204030204" pitchFamily="49" charset="0"/>
                <a:ea typeface="仿宋" panose="02010609060101010101" pitchFamily="49" charset="-122"/>
                <a:cs typeface="Consolas" panose="020B0609020204030204" pitchFamily="49" charset="0"/>
              </a:rPr>
              <a:t>的后继结点</a:t>
            </a:r>
            <a:endParaRPr kumimoji="1" lang="en-US" altLang="zh-CN" sz="1800" dirty="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spcBef>
                <a:spcPts val="0"/>
              </a:spcBef>
            </a:pPr>
            <a:r>
              <a:rPr kumimoji="1"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kumimoji="1" lang="en-US" altLang="zh-CN" sz="1800" dirty="0">
                <a:solidFill>
                  <a:srgbClr val="FF00FF"/>
                </a:solidFill>
                <a:latin typeface="Consolas" panose="020B0609020204030204" pitchFamily="49" charset="0"/>
                <a:ea typeface="楷体" panose="02010609060101010101" pitchFamily="49" charset="-122"/>
                <a:cs typeface="Consolas" panose="020B0609020204030204" pitchFamily="49" charset="0"/>
              </a:rPr>
              <a:t>p-&gt;next=L-&gt;</a:t>
            </a:r>
            <a:r>
              <a:rPr kumimoji="1" lang="en-US" altLang="zh-CN" sz="1800">
                <a:solidFill>
                  <a:srgbClr val="FF00FF"/>
                </a:solidFill>
                <a:latin typeface="Consolas" panose="020B0609020204030204" pitchFamily="49" charset="0"/>
                <a:ea typeface="楷体" panose="02010609060101010101" pitchFamily="49" charset="-122"/>
                <a:cs typeface="Consolas" panose="020B0609020204030204" pitchFamily="49" charset="0"/>
              </a:rPr>
              <a:t>next;	</a:t>
            </a:r>
            <a:r>
              <a:rPr kumimoji="1" lang="en-US"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kumimoji="1" lang="zh-CN" altLang="en-US" sz="1800">
                <a:solidFill>
                  <a:srgbClr val="00B0F0"/>
                </a:solidFill>
                <a:latin typeface="Consolas" panose="020B0609020204030204" pitchFamily="49" charset="0"/>
                <a:ea typeface="仿宋" panose="02010609060101010101" pitchFamily="49" charset="-122"/>
                <a:cs typeface="Consolas" panose="020B0609020204030204" pitchFamily="49" charset="0"/>
              </a:rPr>
              <a:t>将</a:t>
            </a:r>
            <a:r>
              <a:rPr kumimoji="1" lang="en-US"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p</a:t>
            </a:r>
            <a:r>
              <a:rPr kumimoji="1" lang="zh-CN" altLang="en-US" sz="1800">
                <a:solidFill>
                  <a:srgbClr val="00B0F0"/>
                </a:solidFill>
                <a:latin typeface="Consolas" panose="020B0609020204030204" pitchFamily="49" charset="0"/>
                <a:ea typeface="仿宋" panose="02010609060101010101" pitchFamily="49" charset="-122"/>
                <a:cs typeface="Consolas" panose="020B0609020204030204" pitchFamily="49" charset="0"/>
              </a:rPr>
              <a:t>结点采用头插法连接</a:t>
            </a:r>
            <a:endParaRPr kumimoji="1" lang="en-US" altLang="zh-CN" sz="1800" dirty="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spcBef>
                <a:spcPts val="0"/>
              </a:spcBef>
            </a:pPr>
            <a:r>
              <a:rPr kumimoji="1" lang="en-US" altLang="zh-CN" sz="1800">
                <a:solidFill>
                  <a:srgbClr val="FF00FF"/>
                </a:solidFill>
                <a:latin typeface="Consolas" panose="020B0609020204030204" pitchFamily="49" charset="0"/>
                <a:ea typeface="楷体" panose="02010609060101010101" pitchFamily="49" charset="-122"/>
                <a:cs typeface="Consolas" panose="020B0609020204030204" pitchFamily="49" charset="0"/>
              </a:rPr>
              <a:t>       </a:t>
            </a:r>
            <a:r>
              <a:rPr kumimoji="1" lang="en-US" altLang="zh-CN" sz="1800" dirty="0">
                <a:solidFill>
                  <a:srgbClr val="FF00FF"/>
                </a:solidFill>
                <a:latin typeface="Consolas" panose="020B0609020204030204" pitchFamily="49" charset="0"/>
                <a:ea typeface="楷体" panose="02010609060101010101" pitchFamily="49" charset="-122"/>
                <a:cs typeface="Consolas" panose="020B0609020204030204" pitchFamily="49" charset="0"/>
              </a:rPr>
              <a:t>L-&gt;next=p;</a:t>
            </a:r>
            <a:endParaRPr kumimoji="1" lang="en-US" altLang="zh-CN" sz="1800" dirty="0">
              <a:solidFill>
                <a:srgbClr val="FF00FF"/>
              </a:solidFill>
              <a:latin typeface="Consolas" panose="020B0609020204030204" pitchFamily="49" charset="0"/>
              <a:ea typeface="楷体" panose="02010609060101010101" pitchFamily="49" charset="-122"/>
              <a:cs typeface="Consolas" panose="020B0609020204030204" pitchFamily="49" charset="0"/>
            </a:endParaRPr>
          </a:p>
          <a:p>
            <a:pPr algn="l" eaLnBrk="1" latinLnBrk="0" hangingPunct="1">
              <a:spcBef>
                <a:spcPts val="0"/>
              </a:spcBef>
            </a:pPr>
            <a:r>
              <a:rPr kumimoji="1"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kumimoji="1"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p=q;</a:t>
            </a:r>
            <a:endParaRPr kumimoji="1"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gn="l" eaLnBrk="1" latinLnBrk="0" hangingPunct="1">
              <a:spcBef>
                <a:spcPts val="0"/>
              </a:spcBef>
            </a:pPr>
            <a:r>
              <a:rPr kumimoji="1"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   }</a:t>
            </a:r>
            <a:endParaRPr kumimoji="1"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gn="l" eaLnBrk="1" latinLnBrk="0" hangingPunct="1">
              <a:spcBef>
                <a:spcPts val="0"/>
              </a:spcBef>
            </a:pPr>
            <a:r>
              <a:rPr kumimoji="1"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kumimoji="1"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grpSp>
        <p:nvGrpSpPr>
          <p:cNvPr id="25" name="组合 24"/>
          <p:cNvGrpSpPr/>
          <p:nvPr/>
        </p:nvGrpSpPr>
        <p:grpSpPr>
          <a:xfrm>
            <a:off x="857224" y="2928934"/>
            <a:ext cx="6338924" cy="2286016"/>
            <a:chOff x="857224" y="2928934"/>
            <a:chExt cx="6338924" cy="2286016"/>
          </a:xfrm>
        </p:grpSpPr>
        <p:sp>
          <p:nvSpPr>
            <p:cNvPr id="5" name="Rectangle 32"/>
            <p:cNvSpPr>
              <a:spLocks noChangeArrowheads="1"/>
            </p:cNvSpPr>
            <p:nvPr/>
          </p:nvSpPr>
          <p:spPr bwMode="auto">
            <a:xfrm>
              <a:off x="1484287" y="4848238"/>
              <a:ext cx="360362" cy="360362"/>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1800" b="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6" name="Rectangle 33"/>
            <p:cNvSpPr>
              <a:spLocks noChangeArrowheads="1"/>
            </p:cNvSpPr>
            <p:nvPr/>
          </p:nvSpPr>
          <p:spPr bwMode="auto">
            <a:xfrm>
              <a:off x="1844649" y="4848238"/>
              <a:ext cx="360363" cy="360362"/>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r>
                <a:rPr lang="zh-CN" altLang="en-US" sz="1800" dirty="0">
                  <a:solidFill>
                    <a:srgbClr val="0000FF"/>
                  </a:solidFill>
                  <a:latin typeface="Consolas" panose="020B0609020204030204" pitchFamily="49" charset="0"/>
                  <a:ea typeface="宋体" panose="02010600030101010101" pitchFamily="2" charset="-122"/>
                  <a:cs typeface="Consolas" panose="020B0609020204030204" pitchFamily="49" charset="0"/>
                </a:rPr>
                <a:t>∧</a:t>
              </a:r>
              <a:endParaRPr lang="zh-CN" altLang="zh-CN" sz="1800" dirty="0">
                <a:solidFill>
                  <a:srgbClr val="0000FF"/>
                </a:solidFill>
                <a:latin typeface="Consolas" panose="020B0609020204030204" pitchFamily="49" charset="0"/>
                <a:ea typeface="宋体" panose="02010600030101010101" pitchFamily="2" charset="-122"/>
                <a:cs typeface="Consolas" panose="020B0609020204030204" pitchFamily="49" charset="0"/>
              </a:endParaRPr>
            </a:p>
          </p:txBody>
        </p:sp>
        <p:sp>
          <p:nvSpPr>
            <p:cNvPr id="7" name="Line 34"/>
            <p:cNvSpPr>
              <a:spLocks noChangeShapeType="1"/>
            </p:cNvSpPr>
            <p:nvPr/>
          </p:nvSpPr>
          <p:spPr bwMode="auto">
            <a:xfrm>
              <a:off x="1136624" y="5027625"/>
              <a:ext cx="360363" cy="0"/>
            </a:xfrm>
            <a:prstGeom prst="line">
              <a:avLst/>
            </a:prstGeom>
            <a:noFill/>
            <a:ln w="28575">
              <a:solidFill>
                <a:srgbClr val="7030A0"/>
              </a:solidFill>
              <a:miter lim="800000"/>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8" name="Text Box 35"/>
            <p:cNvSpPr txBox="1">
              <a:spLocks noChangeArrowheads="1"/>
            </p:cNvSpPr>
            <p:nvPr/>
          </p:nvSpPr>
          <p:spPr bwMode="auto">
            <a:xfrm>
              <a:off x="857224" y="4848238"/>
              <a:ext cx="268288" cy="366712"/>
            </a:xfrm>
            <a:prstGeom prst="rect">
              <a:avLst/>
            </a:prstGeom>
            <a:noFill/>
            <a:ln w="9525">
              <a:noFill/>
              <a:miter lim="800000"/>
            </a:ln>
            <a:effectLst/>
          </p:spPr>
          <p:txBody>
            <a:bodyPr>
              <a:spAutoFit/>
            </a:bodyPr>
            <a:lstStyle/>
            <a:p>
              <a:pPr algn="l">
                <a:spcBef>
                  <a:spcPct val="50000"/>
                </a:spcBef>
              </a:pPr>
              <a:r>
                <a:rPr lang="en-US" altLang="zh-CN" sz="1800" dirty="0">
                  <a:latin typeface="Consolas" panose="020B0609020204030204" pitchFamily="49" charset="0"/>
                  <a:ea typeface="宋体" panose="02010600030101010101" pitchFamily="2" charset="-122"/>
                  <a:cs typeface="Consolas" panose="020B0609020204030204" pitchFamily="49" charset="0"/>
                </a:rPr>
                <a:t>L</a:t>
              </a:r>
              <a:endParaRPr lang="en-US" altLang="zh-CN" sz="1800" dirty="0">
                <a:latin typeface="Consolas" panose="020B0609020204030204" pitchFamily="49" charset="0"/>
                <a:ea typeface="宋体" panose="02010600030101010101" pitchFamily="2" charset="-122"/>
                <a:cs typeface="Consolas" panose="020B0609020204030204" pitchFamily="49" charset="0"/>
              </a:endParaRPr>
            </a:p>
          </p:txBody>
        </p:sp>
        <p:sp>
          <p:nvSpPr>
            <p:cNvPr id="9" name="Rectangle 36"/>
            <p:cNvSpPr>
              <a:spLocks noChangeArrowheads="1"/>
            </p:cNvSpPr>
            <p:nvPr/>
          </p:nvSpPr>
          <p:spPr bwMode="auto">
            <a:xfrm>
              <a:off x="3081390" y="3840173"/>
              <a:ext cx="3603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i="1" dirty="0" err="1">
                  <a:solidFill>
                    <a:srgbClr val="0000FF"/>
                  </a:solidFill>
                  <a:latin typeface="Consolas" panose="020B0609020204030204" pitchFamily="49" charset="0"/>
                  <a:ea typeface="宋体" panose="02010600030101010101" pitchFamily="2" charset="-122"/>
                  <a:cs typeface="Consolas" panose="020B0609020204030204" pitchFamily="49" charset="0"/>
                </a:rPr>
                <a:t>a</a:t>
              </a:r>
              <a:r>
                <a:rPr lang="en-US" altLang="zh-CN" sz="1800" baseline="-25000" dirty="0" err="1">
                  <a:solidFill>
                    <a:srgbClr val="0000FF"/>
                  </a:solidFill>
                  <a:latin typeface="Consolas" panose="020B0609020204030204" pitchFamily="49" charset="0"/>
                  <a:ea typeface="宋体" panose="02010600030101010101" pitchFamily="2" charset="-122"/>
                  <a:cs typeface="Consolas" panose="020B0609020204030204" pitchFamily="49" charset="0"/>
                </a:rPr>
                <a:t>1</a:t>
              </a:r>
              <a:endParaRPr lang="zh-CN" altLang="zh-CN" sz="1800" baseline="-25000" dirty="0">
                <a:solidFill>
                  <a:srgbClr val="0000FF"/>
                </a:solidFill>
                <a:latin typeface="Consolas" panose="020B0609020204030204" pitchFamily="49" charset="0"/>
                <a:ea typeface="宋体" panose="02010600030101010101" pitchFamily="2" charset="-122"/>
                <a:cs typeface="Consolas" panose="020B0609020204030204" pitchFamily="49" charset="0"/>
              </a:endParaRPr>
            </a:p>
          </p:txBody>
        </p:sp>
        <p:sp>
          <p:nvSpPr>
            <p:cNvPr id="10" name="Rectangle 37"/>
            <p:cNvSpPr>
              <a:spLocks noChangeArrowheads="1"/>
            </p:cNvSpPr>
            <p:nvPr/>
          </p:nvSpPr>
          <p:spPr bwMode="auto">
            <a:xfrm>
              <a:off x="3441753" y="3840173"/>
              <a:ext cx="360362"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11" name="Rectangle 39"/>
            <p:cNvSpPr>
              <a:spLocks noChangeArrowheads="1"/>
            </p:cNvSpPr>
            <p:nvPr/>
          </p:nvSpPr>
          <p:spPr bwMode="auto">
            <a:xfrm>
              <a:off x="4149778" y="3840173"/>
              <a:ext cx="360362"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i="1" dirty="0" err="1">
                  <a:solidFill>
                    <a:srgbClr val="0000FF"/>
                  </a:solidFill>
                  <a:latin typeface="Consolas" panose="020B0609020204030204" pitchFamily="49" charset="0"/>
                  <a:ea typeface="宋体" panose="02010600030101010101" pitchFamily="2" charset="-122"/>
                  <a:cs typeface="Consolas" panose="020B0609020204030204" pitchFamily="49" charset="0"/>
                </a:rPr>
                <a:t>a</a:t>
              </a:r>
              <a:r>
                <a:rPr lang="en-US" altLang="zh-CN" sz="1800" baseline="-25000" dirty="0" err="1">
                  <a:solidFill>
                    <a:srgbClr val="0000FF"/>
                  </a:solidFill>
                  <a:latin typeface="Consolas" panose="020B0609020204030204" pitchFamily="49" charset="0"/>
                  <a:ea typeface="宋体" panose="02010600030101010101" pitchFamily="2" charset="-122"/>
                  <a:cs typeface="Consolas" panose="020B0609020204030204" pitchFamily="49" charset="0"/>
                </a:rPr>
                <a:t>2</a:t>
              </a:r>
              <a:endParaRPr lang="en-US" altLang="zh-CN" sz="1800" baseline="-25000" dirty="0">
                <a:solidFill>
                  <a:srgbClr val="0000FF"/>
                </a:solidFill>
                <a:latin typeface="Consolas" panose="020B0609020204030204" pitchFamily="49" charset="0"/>
                <a:ea typeface="宋体" panose="02010600030101010101" pitchFamily="2" charset="-122"/>
                <a:cs typeface="Consolas" panose="020B0609020204030204" pitchFamily="49" charset="0"/>
              </a:endParaRPr>
            </a:p>
          </p:txBody>
        </p:sp>
        <p:sp>
          <p:nvSpPr>
            <p:cNvPr id="12" name="Rectangle 40"/>
            <p:cNvSpPr>
              <a:spLocks noChangeArrowheads="1"/>
            </p:cNvSpPr>
            <p:nvPr/>
          </p:nvSpPr>
          <p:spPr bwMode="auto">
            <a:xfrm>
              <a:off x="4510140" y="3840173"/>
              <a:ext cx="3603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13" name="Line 41"/>
            <p:cNvSpPr>
              <a:spLocks noChangeShapeType="1"/>
            </p:cNvSpPr>
            <p:nvPr/>
          </p:nvSpPr>
          <p:spPr bwMode="auto">
            <a:xfrm flipV="1">
              <a:off x="3643307" y="4019560"/>
              <a:ext cx="519172" cy="0"/>
            </a:xfrm>
            <a:prstGeom prst="line">
              <a:avLst/>
            </a:prstGeom>
            <a:noFill/>
            <a:ln w="9525">
              <a:solidFill>
                <a:schemeClr val="tx1"/>
              </a:solidFill>
              <a:miter lim="800000"/>
              <a:tailEnd type="stealth" w="med" len="med"/>
            </a:ln>
            <a:effectLst/>
          </p:spPr>
          <p:txBody>
            <a:bodyPr wrap="none"/>
            <a:lstStyle/>
            <a:p>
              <a:endParaRPr lang="zh-CN" altLang="en-US" dirty="0">
                <a:latin typeface="Consolas" panose="020B0609020204030204" pitchFamily="49" charset="0"/>
                <a:cs typeface="Consolas" panose="020B0609020204030204" pitchFamily="49" charset="0"/>
              </a:endParaRPr>
            </a:p>
          </p:txBody>
        </p:sp>
        <p:sp>
          <p:nvSpPr>
            <p:cNvPr id="14" name="Rectangle 42"/>
            <p:cNvSpPr>
              <a:spLocks noChangeArrowheads="1"/>
            </p:cNvSpPr>
            <p:nvPr/>
          </p:nvSpPr>
          <p:spPr bwMode="auto">
            <a:xfrm>
              <a:off x="6475423" y="3840173"/>
              <a:ext cx="360362"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i="1" dirty="0">
                  <a:solidFill>
                    <a:srgbClr val="0000FF"/>
                  </a:solidFill>
                  <a:latin typeface="Consolas" panose="020B0609020204030204" pitchFamily="49" charset="0"/>
                  <a:ea typeface="宋体" panose="02010600030101010101" pitchFamily="2" charset="-122"/>
                  <a:cs typeface="Consolas" panose="020B0609020204030204" pitchFamily="49" charset="0"/>
                </a:rPr>
                <a:t>a</a:t>
              </a:r>
              <a:r>
                <a:rPr lang="en-US" altLang="zh-CN" sz="1800" i="1" baseline="-25000" dirty="0">
                  <a:solidFill>
                    <a:srgbClr val="0000FF"/>
                  </a:solidFill>
                  <a:latin typeface="Consolas" panose="020B0609020204030204" pitchFamily="49" charset="0"/>
                  <a:ea typeface="宋体" panose="02010600030101010101" pitchFamily="2" charset="-122"/>
                  <a:cs typeface="Consolas" panose="020B0609020204030204" pitchFamily="49" charset="0"/>
                </a:rPr>
                <a:t>n</a:t>
              </a:r>
              <a:endParaRPr lang="zh-CN" altLang="zh-CN" sz="1800" i="1" baseline="-25000" dirty="0">
                <a:solidFill>
                  <a:srgbClr val="0000FF"/>
                </a:solidFill>
                <a:latin typeface="Consolas" panose="020B0609020204030204" pitchFamily="49" charset="0"/>
                <a:ea typeface="宋体" panose="02010600030101010101" pitchFamily="2" charset="-122"/>
                <a:cs typeface="Consolas" panose="020B0609020204030204" pitchFamily="49" charset="0"/>
              </a:endParaRPr>
            </a:p>
          </p:txBody>
        </p:sp>
        <p:sp>
          <p:nvSpPr>
            <p:cNvPr id="15" name="Rectangle 43"/>
            <p:cNvSpPr>
              <a:spLocks noChangeArrowheads="1"/>
            </p:cNvSpPr>
            <p:nvPr/>
          </p:nvSpPr>
          <p:spPr bwMode="auto">
            <a:xfrm>
              <a:off x="6835785" y="3840173"/>
              <a:ext cx="3603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dirty="0">
                  <a:solidFill>
                    <a:srgbClr val="0000FF"/>
                  </a:solidFill>
                  <a:latin typeface="Consolas" panose="020B0609020204030204" pitchFamily="49" charset="0"/>
                  <a:ea typeface="宋体" panose="02010600030101010101" pitchFamily="2" charset="-122"/>
                  <a:cs typeface="Consolas" panose="020B0609020204030204" pitchFamily="49" charset="0"/>
                </a:rPr>
                <a:t>∧</a:t>
              </a:r>
              <a:endParaRPr lang="en-US" altLang="zh-CN" sz="1800" dirty="0">
                <a:solidFill>
                  <a:srgbClr val="0000FF"/>
                </a:solidFill>
                <a:latin typeface="Consolas" panose="020B0609020204030204" pitchFamily="49" charset="0"/>
                <a:ea typeface="宋体" panose="02010600030101010101" pitchFamily="2" charset="-122"/>
                <a:cs typeface="Consolas" panose="020B0609020204030204" pitchFamily="49" charset="0"/>
              </a:endParaRPr>
            </a:p>
          </p:txBody>
        </p:sp>
        <p:sp>
          <p:nvSpPr>
            <p:cNvPr id="16" name="Freeform 49"/>
            <p:cNvSpPr/>
            <p:nvPr/>
          </p:nvSpPr>
          <p:spPr bwMode="auto">
            <a:xfrm>
              <a:off x="4619678" y="4019560"/>
              <a:ext cx="487362" cy="3175"/>
            </a:xfrm>
            <a:custGeom>
              <a:avLst/>
              <a:gdLst/>
              <a:ahLst/>
              <a:cxnLst>
                <a:cxn ang="0">
                  <a:pos x="0" y="0"/>
                </a:cxn>
                <a:cxn ang="0">
                  <a:pos x="307" y="2"/>
                </a:cxn>
              </a:cxnLst>
              <a:rect l="0" t="0" r="r" b="b"/>
              <a:pathLst>
                <a:path w="307" h="2">
                  <a:moveTo>
                    <a:pt x="0" y="0"/>
                  </a:moveTo>
                  <a:lnTo>
                    <a:pt x="307"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17" name="Freeform 44"/>
            <p:cNvSpPr/>
            <p:nvPr/>
          </p:nvSpPr>
          <p:spPr bwMode="auto">
            <a:xfrm>
              <a:off x="6000760" y="4017973"/>
              <a:ext cx="487363" cy="3175"/>
            </a:xfrm>
            <a:custGeom>
              <a:avLst/>
              <a:gdLst/>
              <a:ahLst/>
              <a:cxnLst>
                <a:cxn ang="0">
                  <a:pos x="0" y="0"/>
                </a:cxn>
                <a:cxn ang="0">
                  <a:pos x="307" y="2"/>
                </a:cxn>
              </a:cxnLst>
              <a:rect l="0" t="0" r="r" b="b"/>
              <a:pathLst>
                <a:path w="307" h="2">
                  <a:moveTo>
                    <a:pt x="0" y="0"/>
                  </a:moveTo>
                  <a:lnTo>
                    <a:pt x="307"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18" name="Text Box 50"/>
            <p:cNvSpPr txBox="1">
              <a:spLocks noChangeArrowheads="1"/>
            </p:cNvSpPr>
            <p:nvPr/>
          </p:nvSpPr>
          <p:spPr bwMode="auto">
            <a:xfrm>
              <a:off x="5321354" y="3635381"/>
              <a:ext cx="720725" cy="579437"/>
            </a:xfrm>
            <a:prstGeom prst="rect">
              <a:avLst/>
            </a:prstGeom>
            <a:noFill/>
            <a:ln w="9525">
              <a:noFill/>
              <a:miter lim="800000"/>
            </a:ln>
            <a:effectLst/>
          </p:spPr>
          <p:txBody>
            <a:bodyPr>
              <a:spAutoFit/>
            </a:bodyPr>
            <a:lstStyle/>
            <a:p>
              <a:pPr algn="l">
                <a:spcBef>
                  <a:spcPct val="50000"/>
                </a:spcBef>
              </a:pPr>
              <a:r>
                <a:rPr lang="en-US" altLang="zh-CN" sz="3200" b="0" dirty="0">
                  <a:latin typeface="Consolas" panose="020B0609020204030204" pitchFamily="49" charset="0"/>
                  <a:ea typeface="宋体" panose="02010600030101010101" pitchFamily="2" charset="-122"/>
                  <a:cs typeface="Consolas" panose="020B0609020204030204" pitchFamily="49" charset="0"/>
                </a:rPr>
                <a:t>…</a:t>
              </a:r>
              <a:endParaRPr lang="en-US" altLang="zh-CN" sz="3200" b="0" dirty="0">
                <a:latin typeface="Consolas" panose="020B0609020204030204" pitchFamily="49" charset="0"/>
                <a:ea typeface="宋体" panose="02010600030101010101" pitchFamily="2" charset="-122"/>
                <a:cs typeface="Consolas" panose="020B0609020204030204" pitchFamily="49" charset="0"/>
              </a:endParaRPr>
            </a:p>
          </p:txBody>
        </p:sp>
        <p:cxnSp>
          <p:nvCxnSpPr>
            <p:cNvPr id="20" name="直接箭头连接符 19"/>
            <p:cNvCxnSpPr>
              <a:endCxn id="9" idx="0"/>
            </p:cNvCxnSpPr>
            <p:nvPr/>
          </p:nvCxnSpPr>
          <p:spPr>
            <a:xfrm rot="5400000">
              <a:off x="3121464" y="3640546"/>
              <a:ext cx="339735" cy="59518"/>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3249652" y="3286124"/>
              <a:ext cx="500066" cy="400110"/>
            </a:xfrm>
            <a:prstGeom prst="rect">
              <a:avLst/>
            </a:prstGeom>
            <a:noFill/>
          </p:spPr>
          <p:txBody>
            <a:bodyPr wrap="square" rtlCol="0">
              <a:spAutoFit/>
            </a:bodyPr>
            <a:lstStyle/>
            <a:p>
              <a:r>
                <a:rPr lang="en-US" altLang="zh-CN" sz="2000" dirty="0">
                  <a:latin typeface="Consolas" panose="020B0609020204030204" pitchFamily="49" charset="0"/>
                  <a:cs typeface="Consolas" panose="020B0609020204030204" pitchFamily="49" charset="0"/>
                </a:rPr>
                <a:t>p</a:t>
              </a:r>
              <a:endParaRPr lang="zh-CN" altLang="en-US" sz="2000" dirty="0">
                <a:latin typeface="Consolas" panose="020B0609020204030204" pitchFamily="49" charset="0"/>
                <a:cs typeface="Consolas" panose="020B0609020204030204" pitchFamily="49" charset="0"/>
              </a:endParaRPr>
            </a:p>
          </p:txBody>
        </p:sp>
        <p:sp>
          <p:nvSpPr>
            <p:cNvPr id="22" name="任意多边形 21"/>
            <p:cNvSpPr/>
            <p:nvPr/>
          </p:nvSpPr>
          <p:spPr>
            <a:xfrm>
              <a:off x="2324100" y="4072469"/>
              <a:ext cx="660400" cy="658283"/>
            </a:xfrm>
            <a:custGeom>
              <a:avLst/>
              <a:gdLst>
                <a:gd name="connsiteX0" fmla="*/ 660400 w 660400"/>
                <a:gd name="connsiteY0" fmla="*/ 10583 h 658283"/>
                <a:gd name="connsiteX1" fmla="*/ 482600 w 660400"/>
                <a:gd name="connsiteY1" fmla="*/ 35983 h 658283"/>
                <a:gd name="connsiteX2" fmla="*/ 203200 w 660400"/>
                <a:gd name="connsiteY2" fmla="*/ 226483 h 658283"/>
                <a:gd name="connsiteX3" fmla="*/ 0 w 660400"/>
                <a:gd name="connsiteY3" fmla="*/ 658283 h 658283"/>
              </a:gdLst>
              <a:ahLst/>
              <a:cxnLst>
                <a:cxn ang="0">
                  <a:pos x="connsiteX0" y="connsiteY0"/>
                </a:cxn>
                <a:cxn ang="0">
                  <a:pos x="connsiteX1" y="connsiteY1"/>
                </a:cxn>
                <a:cxn ang="0">
                  <a:pos x="connsiteX2" y="connsiteY2"/>
                </a:cxn>
                <a:cxn ang="0">
                  <a:pos x="connsiteX3" y="connsiteY3"/>
                </a:cxn>
              </a:cxnLst>
              <a:rect l="l" t="t" r="r" b="b"/>
              <a:pathLst>
                <a:path w="660400" h="658283">
                  <a:moveTo>
                    <a:pt x="660400" y="10583"/>
                  </a:moveTo>
                  <a:cubicBezTo>
                    <a:pt x="609600" y="5291"/>
                    <a:pt x="558800" y="0"/>
                    <a:pt x="482600" y="35983"/>
                  </a:cubicBezTo>
                  <a:cubicBezTo>
                    <a:pt x="406400" y="71966"/>
                    <a:pt x="283633" y="122766"/>
                    <a:pt x="203200" y="226483"/>
                  </a:cubicBezTo>
                  <a:cubicBezTo>
                    <a:pt x="122767" y="330200"/>
                    <a:pt x="61383" y="494241"/>
                    <a:pt x="0" y="658283"/>
                  </a:cubicBezTo>
                </a:path>
              </a:pathLst>
            </a:cu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sp>
          <p:nvSpPr>
            <p:cNvPr id="23" name="Text Box 29"/>
            <p:cNvSpPr txBox="1">
              <a:spLocks noChangeArrowheads="1"/>
            </p:cNvSpPr>
            <p:nvPr/>
          </p:nvSpPr>
          <p:spPr bwMode="auto">
            <a:xfrm>
              <a:off x="2571736" y="4429132"/>
              <a:ext cx="1871663" cy="396875"/>
            </a:xfrm>
            <a:prstGeom prst="rect">
              <a:avLst/>
            </a:prstGeom>
            <a:noFill/>
            <a:ln w="9525">
              <a:noFill/>
              <a:miter lim="800000"/>
            </a:ln>
            <a:effectLst/>
          </p:spPr>
          <p:txBody>
            <a:bodyPr>
              <a:spAutoFit/>
            </a:bodyPr>
            <a:lstStyle/>
            <a:p>
              <a:pPr algn="l">
                <a:spcBef>
                  <a:spcPct val="50000"/>
                </a:spcBef>
              </a:pPr>
              <a:r>
                <a:rPr lang="zh-CN" altLang="en-US" sz="2000" dirty="0">
                  <a:latin typeface="Consolas" panose="020B0609020204030204" pitchFamily="49" charset="0"/>
                  <a:ea typeface="楷体" panose="02010609060101010101" pitchFamily="49" charset="-122"/>
                  <a:cs typeface="Consolas" panose="020B0609020204030204" pitchFamily="49" charset="0"/>
                </a:rPr>
                <a:t>头插法建表</a:t>
              </a:r>
              <a:endParaRPr lang="zh-CN" altLang="en-US" sz="2000" dirty="0">
                <a:latin typeface="Consolas" panose="020B0609020204030204" pitchFamily="49" charset="0"/>
                <a:ea typeface="楷体" panose="02010609060101010101" pitchFamily="49" charset="-122"/>
                <a:cs typeface="Consolas" panose="020B0609020204030204" pitchFamily="49" charset="0"/>
              </a:endParaRPr>
            </a:p>
          </p:txBody>
        </p:sp>
        <p:sp>
          <p:nvSpPr>
            <p:cNvPr id="24" name="下箭头 23"/>
            <p:cNvSpPr/>
            <p:nvPr/>
          </p:nvSpPr>
          <p:spPr>
            <a:xfrm>
              <a:off x="2357422" y="2928934"/>
              <a:ext cx="285752" cy="642942"/>
            </a:xfrm>
            <a:prstGeom prst="down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par>
                          <p:cTn id="17" fill="hold">
                            <p:stCondLst>
                              <p:cond delay="0"/>
                            </p:stCondLst>
                            <p:childTnLst>
                              <p:par>
                                <p:cTn id="18" presetID="1" presetClass="entr" presetSubtype="0" fill="hold" nodeType="afterEffect">
                                  <p:stCondLst>
                                    <p:cond delay="0"/>
                                  </p:stCondLst>
                                  <p:childTnLst>
                                    <p:set>
                                      <p:cBhvr>
                                        <p:cTn id="19" dur="1" fill="hold">
                                          <p:stCondLst>
                                            <p:cond delay="0"/>
                                          </p:stCondLst>
                                        </p:cTn>
                                        <p:tgtEl>
                                          <p:spTgt spid="25"/>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ext Box 2"/>
          <p:cNvSpPr txBox="1">
            <a:spLocks noChangeArrowheads="1"/>
          </p:cNvSpPr>
          <p:nvPr/>
        </p:nvSpPr>
        <p:spPr bwMode="auto">
          <a:xfrm>
            <a:off x="285720" y="431567"/>
            <a:ext cx="8358246" cy="1876425"/>
          </a:xfrm>
          <a:prstGeom prst="rect">
            <a:avLst/>
          </a:prstGeom>
          <a:noFill/>
          <a:ln w="9525">
            <a:noFill/>
            <a:miter lim="800000"/>
          </a:ln>
          <a:effectLst/>
        </p:spPr>
        <p:txBody>
          <a:bodyPr wrap="square">
            <a:spAutoFit/>
          </a:bodyPr>
          <a:lstStyle/>
          <a:p>
            <a:pPr algn="just">
              <a:lnSpc>
                <a:spcPts val="3000"/>
              </a:lnSpc>
              <a:spcBef>
                <a:spcPct val="50000"/>
              </a:spcBef>
            </a:pPr>
            <a:r>
              <a:rPr kumimoji="1" lang="en-US" altLang="zh-CN" sz="2200">
                <a:solidFill>
                  <a:srgbClr val="FF3300"/>
                </a:solidFill>
                <a:latin typeface="Consolas" panose="020B0609020204030204" pitchFamily="49" charset="0"/>
                <a:ea typeface="楷体" panose="02010609060101010101" pitchFamily="49" charset="-122"/>
                <a:cs typeface="Consolas" panose="020B0609020204030204" pitchFamily="49" charset="0"/>
              </a:rPr>
              <a:t>   </a:t>
            </a:r>
            <a:r>
              <a:rPr kumimoji="1" lang="en-US" altLang="zh-CN" sz="2200">
                <a:solidFill>
                  <a:srgbClr val="FF3300"/>
                </a:solidFill>
                <a:latin typeface="Consolas" panose="020B0609020204030204" pitchFamily="49" charset="0"/>
                <a:ea typeface="黑体" panose="02010609060101010101" pitchFamily="49" charset="-122"/>
                <a:cs typeface="Consolas" panose="020B0609020204030204" pitchFamily="49" charset="0"/>
              </a:rPr>
              <a:t>【</a:t>
            </a:r>
            <a:r>
              <a:rPr kumimoji="1" lang="zh-CN" altLang="en-US" sz="2200">
                <a:solidFill>
                  <a:srgbClr val="FF3300"/>
                </a:solidFill>
                <a:latin typeface="Consolas" panose="020B0609020204030204" pitchFamily="49" charset="0"/>
                <a:ea typeface="楷体" panose="02010609060101010101" pitchFamily="49" charset="-122"/>
                <a:cs typeface="Consolas" panose="020B0609020204030204" pitchFamily="49" charset="0"/>
              </a:rPr>
              <a:t>例</a:t>
            </a:r>
            <a:r>
              <a:rPr kumimoji="1" lang="en-US" altLang="zh-CN" sz="2200">
                <a:solidFill>
                  <a:srgbClr val="FF3300"/>
                </a:solidFill>
                <a:latin typeface="Consolas" panose="020B0609020204030204" pitchFamily="49" charset="0"/>
                <a:ea typeface="楷体" panose="02010609060101010101" pitchFamily="49" charset="-122"/>
                <a:cs typeface="Consolas" panose="020B0609020204030204" pitchFamily="49" charset="0"/>
              </a:rPr>
              <a:t>4</a:t>
            </a:r>
            <a:r>
              <a:rPr kumimoji="1" lang="en-US" altLang="zh-CN" sz="2200">
                <a:solidFill>
                  <a:srgbClr val="FF3300"/>
                </a:solidFill>
                <a:latin typeface="Consolas" panose="020B0609020204030204" pitchFamily="49" charset="0"/>
                <a:ea typeface="黑体" panose="02010609060101010101" pitchFamily="49" charset="-122"/>
                <a:cs typeface="Consolas" panose="020B0609020204030204" pitchFamily="49" charset="0"/>
              </a:rPr>
              <a:t>】 </a:t>
            </a:r>
            <a:r>
              <a:rPr kumimoji="1" lang="zh-CN" altLang="en-US" sz="2200" dirty="0">
                <a:latin typeface="Consolas" panose="020B0609020204030204" pitchFamily="49" charset="0"/>
                <a:ea typeface="楷体" panose="02010609060101010101" pitchFamily="49" charset="-122"/>
                <a:cs typeface="Consolas" panose="020B0609020204030204" pitchFamily="49" charset="0"/>
              </a:rPr>
              <a:t>假设</a:t>
            </a:r>
            <a:r>
              <a:rPr kumimoji="1" lang="zh-CN" altLang="zh-CN" sz="2200" dirty="0">
                <a:latin typeface="Consolas" panose="020B0609020204030204" pitchFamily="49" charset="0"/>
                <a:ea typeface="楷体" panose="02010609060101010101" pitchFamily="49" charset="-122"/>
                <a:cs typeface="Consolas" panose="020B0609020204030204" pitchFamily="49" charset="0"/>
              </a:rPr>
              <a:t>有一</a:t>
            </a:r>
            <a:r>
              <a:rPr kumimoji="1" lang="zh-CN" altLang="zh-CN" sz="2200">
                <a:latin typeface="Consolas" panose="020B0609020204030204" pitchFamily="49" charset="0"/>
                <a:ea typeface="楷体" panose="02010609060101010101" pitchFamily="49" charset="-122"/>
                <a:cs typeface="Consolas" panose="020B0609020204030204" pitchFamily="49" charset="0"/>
              </a:rPr>
              <a:t>个带头</a:t>
            </a:r>
            <a:r>
              <a:rPr kumimoji="1" lang="zh-CN" altLang="en-US" sz="2200">
                <a:latin typeface="Consolas" panose="020B0609020204030204" pitchFamily="49" charset="0"/>
                <a:ea typeface="楷体" panose="02010609060101010101" pitchFamily="49" charset="-122"/>
                <a:cs typeface="Consolas" panose="020B0609020204030204" pitchFamily="49" charset="0"/>
              </a:rPr>
              <a:t>结点</a:t>
            </a:r>
            <a:r>
              <a:rPr kumimoji="1" lang="zh-CN" altLang="zh-CN" sz="2200">
                <a:latin typeface="Consolas" panose="020B0609020204030204" pitchFamily="49" charset="0"/>
                <a:ea typeface="楷体" panose="02010609060101010101" pitchFamily="49" charset="-122"/>
                <a:cs typeface="Consolas" panose="020B0609020204030204" pitchFamily="49" charset="0"/>
              </a:rPr>
              <a:t>的</a:t>
            </a:r>
            <a:r>
              <a:rPr kumimoji="1" lang="zh-CN" altLang="zh-CN" sz="2200" dirty="0">
                <a:latin typeface="Consolas" panose="020B0609020204030204" pitchFamily="49" charset="0"/>
                <a:ea typeface="楷体" panose="02010609060101010101" pitchFamily="49" charset="-122"/>
                <a:cs typeface="Consolas" panose="020B0609020204030204" pitchFamily="49" charset="0"/>
              </a:rPr>
              <a:t>单链表</a:t>
            </a:r>
            <a:r>
              <a:rPr kumimoji="1" lang="en-US" altLang="zh-CN" sz="2200">
                <a:latin typeface="Consolas" panose="020B0609020204030204" pitchFamily="49" charset="0"/>
                <a:ea typeface="楷体" panose="02010609060101010101" pitchFamily="49" charset="-122"/>
                <a:cs typeface="Consolas" panose="020B0609020204030204" pitchFamily="49" charset="0"/>
              </a:rPr>
              <a:t>L=</a:t>
            </a:r>
            <a:r>
              <a:rPr kumimoji="1" lang="zh-CN" altLang="en-US" sz="2200">
                <a:latin typeface="Consolas" panose="020B0609020204030204" pitchFamily="49" charset="0"/>
                <a:ea typeface="楷体" panose="02010609060101010101" pitchFamily="49" charset="-122"/>
                <a:cs typeface="Consolas" panose="020B0609020204030204" pitchFamily="49" charset="0"/>
              </a:rPr>
              <a:t>（</a:t>
            </a:r>
            <a:r>
              <a:rPr kumimoji="1" lang="en-US" altLang="zh-CN" sz="2200" i="1">
                <a:latin typeface="Consolas" panose="020B0609020204030204" pitchFamily="49" charset="0"/>
                <a:ea typeface="楷体" panose="02010609060101010101" pitchFamily="49" charset="-122"/>
                <a:cs typeface="Consolas" panose="020B0609020204030204" pitchFamily="49" charset="0"/>
              </a:rPr>
              <a:t>a</a:t>
            </a:r>
            <a:r>
              <a:rPr kumimoji="1" lang="en-US" altLang="zh-CN" sz="2200" baseline="-25000">
                <a:latin typeface="Consolas" panose="020B0609020204030204" pitchFamily="49" charset="0"/>
                <a:ea typeface="楷体" panose="02010609060101010101" pitchFamily="49" charset="-122"/>
                <a:cs typeface="Consolas" panose="020B0609020204030204" pitchFamily="49" charset="0"/>
              </a:rPr>
              <a:t>1</a:t>
            </a:r>
            <a:r>
              <a:rPr kumimoji="1" lang="zh-CN" altLang="en-US" sz="2200">
                <a:latin typeface="Consolas" panose="020B0609020204030204" pitchFamily="49" charset="0"/>
                <a:ea typeface="楷体" panose="02010609060101010101" pitchFamily="49" charset="-122"/>
                <a:cs typeface="Consolas" panose="020B0609020204030204" pitchFamily="49" charset="0"/>
              </a:rPr>
              <a:t>，</a:t>
            </a:r>
            <a:r>
              <a:rPr kumimoji="1" lang="en-US" altLang="zh-CN" sz="2200" i="1">
                <a:latin typeface="Consolas" panose="020B0609020204030204" pitchFamily="49" charset="0"/>
                <a:ea typeface="楷体" panose="02010609060101010101" pitchFamily="49" charset="-122"/>
                <a:cs typeface="Consolas" panose="020B0609020204030204" pitchFamily="49" charset="0"/>
              </a:rPr>
              <a:t>b</a:t>
            </a:r>
            <a:r>
              <a:rPr kumimoji="1" lang="en-US" altLang="zh-CN" sz="2200" baseline="-25000">
                <a:latin typeface="Consolas" panose="020B0609020204030204" pitchFamily="49" charset="0"/>
                <a:ea typeface="楷体" panose="02010609060101010101" pitchFamily="49" charset="-122"/>
                <a:cs typeface="Consolas" panose="020B0609020204030204" pitchFamily="49" charset="0"/>
              </a:rPr>
              <a:t>1</a:t>
            </a:r>
            <a:r>
              <a:rPr kumimoji="1" lang="zh-CN" altLang="en-US" sz="2200">
                <a:latin typeface="Consolas" panose="020B0609020204030204" pitchFamily="49" charset="0"/>
                <a:ea typeface="楷体" panose="02010609060101010101" pitchFamily="49" charset="-122"/>
                <a:cs typeface="Consolas" panose="020B0609020204030204" pitchFamily="49" charset="0"/>
              </a:rPr>
              <a:t>，</a:t>
            </a:r>
            <a:r>
              <a:rPr kumimoji="1" lang="en-US" altLang="zh-CN" sz="2200" i="1">
                <a:latin typeface="Consolas" panose="020B0609020204030204" pitchFamily="49" charset="0"/>
                <a:ea typeface="楷体" panose="02010609060101010101" pitchFamily="49" charset="-122"/>
                <a:cs typeface="Consolas" panose="020B0609020204030204" pitchFamily="49" charset="0"/>
              </a:rPr>
              <a:t>a</a:t>
            </a:r>
            <a:r>
              <a:rPr kumimoji="1" lang="en-US" altLang="zh-CN" sz="2200" baseline="-25000">
                <a:latin typeface="Consolas" panose="020B0609020204030204" pitchFamily="49" charset="0"/>
                <a:ea typeface="楷体" panose="02010609060101010101" pitchFamily="49" charset="-122"/>
                <a:cs typeface="Consolas" panose="020B0609020204030204" pitchFamily="49" charset="0"/>
              </a:rPr>
              <a:t>2</a:t>
            </a:r>
            <a:r>
              <a:rPr kumimoji="1" lang="zh-CN" altLang="en-US" sz="2200">
                <a:latin typeface="Consolas" panose="020B0609020204030204" pitchFamily="49" charset="0"/>
                <a:ea typeface="楷体" panose="02010609060101010101" pitchFamily="49" charset="-122"/>
                <a:cs typeface="Consolas" panose="020B0609020204030204" pitchFamily="49" charset="0"/>
              </a:rPr>
              <a:t>，</a:t>
            </a:r>
            <a:r>
              <a:rPr kumimoji="1" lang="en-US" altLang="zh-CN" sz="2200" i="1">
                <a:latin typeface="Consolas" panose="020B0609020204030204" pitchFamily="49" charset="0"/>
                <a:ea typeface="楷体" panose="02010609060101010101" pitchFamily="49" charset="-122"/>
                <a:cs typeface="Consolas" panose="020B0609020204030204" pitchFamily="49" charset="0"/>
              </a:rPr>
              <a:t>b</a:t>
            </a:r>
            <a:r>
              <a:rPr kumimoji="1" lang="en-US" altLang="zh-CN" sz="2200" baseline="-25000">
                <a:latin typeface="Consolas" panose="020B0609020204030204" pitchFamily="49" charset="0"/>
                <a:ea typeface="楷体" panose="02010609060101010101" pitchFamily="49" charset="-122"/>
                <a:cs typeface="Consolas" panose="020B0609020204030204" pitchFamily="49" charset="0"/>
              </a:rPr>
              <a:t>2</a:t>
            </a:r>
            <a:r>
              <a:rPr kumimoji="1" lang="zh-CN" altLang="en-US" sz="2200">
                <a:latin typeface="Consolas" panose="020B0609020204030204" pitchFamily="49" charset="0"/>
                <a:ea typeface="楷体" panose="02010609060101010101" pitchFamily="49" charset="-122"/>
                <a:cs typeface="Consolas" panose="020B0609020204030204" pitchFamily="49" charset="0"/>
              </a:rPr>
              <a:t>，</a:t>
            </a:r>
            <a:r>
              <a:rPr kumimoji="1" lang="en-US" altLang="zh-CN" sz="2200">
                <a:latin typeface="Consolas" panose="020B0609020204030204" pitchFamily="49" charset="0"/>
                <a:ea typeface="宋体" panose="02010600030101010101" pitchFamily="2" charset="-122"/>
                <a:cs typeface="Consolas" panose="020B0609020204030204" pitchFamily="49" charset="0"/>
              </a:rPr>
              <a:t>…</a:t>
            </a:r>
            <a:r>
              <a:rPr kumimoji="1" lang="zh-CN" altLang="en-US" sz="2200">
                <a:latin typeface="Consolas" panose="020B0609020204030204" pitchFamily="49" charset="0"/>
                <a:ea typeface="楷体" panose="02010609060101010101" pitchFamily="49" charset="-122"/>
                <a:cs typeface="Consolas" panose="020B0609020204030204" pitchFamily="49" charset="0"/>
              </a:rPr>
              <a:t>，</a:t>
            </a:r>
            <a:r>
              <a:rPr kumimoji="1" lang="en-US" altLang="zh-CN" sz="2200" i="1">
                <a:latin typeface="Consolas" panose="020B0609020204030204" pitchFamily="49" charset="0"/>
                <a:ea typeface="楷体" panose="02010609060101010101" pitchFamily="49" charset="-122"/>
                <a:cs typeface="Consolas" panose="020B0609020204030204" pitchFamily="49" charset="0"/>
              </a:rPr>
              <a:t>a</a:t>
            </a:r>
            <a:r>
              <a:rPr kumimoji="1" lang="en-US" altLang="zh-CN" sz="2200" i="1" baseline="-25000">
                <a:latin typeface="Consolas" panose="020B0609020204030204" pitchFamily="49" charset="0"/>
                <a:ea typeface="楷体" panose="02010609060101010101" pitchFamily="49" charset="-122"/>
                <a:cs typeface="Consolas" panose="020B0609020204030204" pitchFamily="49" charset="0"/>
              </a:rPr>
              <a:t>n</a:t>
            </a:r>
            <a:r>
              <a:rPr kumimoji="1" lang="zh-CN" altLang="en-US" sz="2200">
                <a:latin typeface="Consolas" panose="020B0609020204030204" pitchFamily="49" charset="0"/>
                <a:ea typeface="楷体" panose="02010609060101010101" pitchFamily="49" charset="-122"/>
                <a:cs typeface="Consolas" panose="020B0609020204030204" pitchFamily="49" charset="0"/>
              </a:rPr>
              <a:t>，</a:t>
            </a:r>
            <a:r>
              <a:rPr kumimoji="1" lang="en-US" altLang="zh-CN" sz="2200" i="1">
                <a:latin typeface="Consolas" panose="020B0609020204030204" pitchFamily="49" charset="0"/>
                <a:ea typeface="楷体" panose="02010609060101010101" pitchFamily="49" charset="-122"/>
                <a:cs typeface="Consolas" panose="020B0609020204030204" pitchFamily="49" charset="0"/>
              </a:rPr>
              <a:t>b</a:t>
            </a:r>
            <a:r>
              <a:rPr kumimoji="1" lang="en-US" altLang="zh-CN" sz="2200" i="1" baseline="-25000">
                <a:latin typeface="Consolas" panose="020B0609020204030204" pitchFamily="49" charset="0"/>
                <a:ea typeface="楷体" panose="02010609060101010101" pitchFamily="49" charset="-122"/>
                <a:cs typeface="Consolas" panose="020B0609020204030204" pitchFamily="49" charset="0"/>
              </a:rPr>
              <a:t>n</a:t>
            </a:r>
            <a:r>
              <a:rPr kumimoji="1" lang="zh-CN" altLang="en-US" sz="2200">
                <a:latin typeface="Consolas" panose="020B0609020204030204" pitchFamily="49" charset="0"/>
                <a:ea typeface="楷体" panose="02010609060101010101" pitchFamily="49" charset="-122"/>
                <a:cs typeface="Consolas" panose="020B0609020204030204" pitchFamily="49" charset="0"/>
              </a:rPr>
              <a:t>）。</a:t>
            </a:r>
            <a:r>
              <a:rPr kumimoji="1" lang="zh-CN" altLang="en-US" sz="2200" dirty="0">
                <a:latin typeface="Consolas" panose="020B0609020204030204" pitchFamily="49" charset="0"/>
                <a:ea typeface="楷体" panose="02010609060101010101" pitchFamily="49" charset="-122"/>
                <a:cs typeface="Consolas" panose="020B0609020204030204" pitchFamily="49" charset="0"/>
              </a:rPr>
              <a:t>设计一个算法将其拆分成两</a:t>
            </a:r>
            <a:r>
              <a:rPr kumimoji="1" lang="zh-CN" altLang="en-US" sz="2200">
                <a:latin typeface="Consolas" panose="020B0609020204030204" pitchFamily="49" charset="0"/>
                <a:ea typeface="楷体" panose="02010609060101010101" pitchFamily="49" charset="-122"/>
                <a:cs typeface="Consolas" panose="020B0609020204030204" pitchFamily="49" charset="0"/>
              </a:rPr>
              <a:t>个带头结点的</a:t>
            </a:r>
            <a:r>
              <a:rPr kumimoji="1" lang="zh-CN" altLang="en-US" sz="2200" dirty="0">
                <a:latin typeface="Consolas" panose="020B0609020204030204" pitchFamily="49" charset="0"/>
                <a:ea typeface="楷体" panose="02010609060101010101" pitchFamily="49" charset="-122"/>
                <a:cs typeface="Consolas" panose="020B0609020204030204" pitchFamily="49" charset="0"/>
              </a:rPr>
              <a:t>单链表</a:t>
            </a:r>
            <a:r>
              <a:rPr kumimoji="1" lang="en-US" altLang="zh-CN" sz="2200" dirty="0" err="1">
                <a:latin typeface="Consolas" panose="020B0609020204030204" pitchFamily="49" charset="0"/>
                <a:ea typeface="楷体" panose="02010609060101010101" pitchFamily="49" charset="-122"/>
                <a:cs typeface="Consolas" panose="020B0609020204030204" pitchFamily="49" charset="0"/>
              </a:rPr>
              <a:t>L1</a:t>
            </a:r>
            <a:r>
              <a:rPr kumimoji="1" lang="zh-CN" altLang="en-US" sz="2200" dirty="0">
                <a:latin typeface="Consolas" panose="020B0609020204030204" pitchFamily="49" charset="0"/>
                <a:ea typeface="楷体" panose="02010609060101010101" pitchFamily="49" charset="-122"/>
                <a:cs typeface="Consolas" panose="020B0609020204030204" pitchFamily="49" charset="0"/>
              </a:rPr>
              <a:t>和</a:t>
            </a:r>
            <a:r>
              <a:rPr kumimoji="1" lang="en-US" altLang="zh-CN" sz="2200" dirty="0" err="1">
                <a:latin typeface="Consolas" panose="020B0609020204030204" pitchFamily="49" charset="0"/>
                <a:ea typeface="楷体" panose="02010609060101010101" pitchFamily="49" charset="-122"/>
                <a:cs typeface="Consolas" panose="020B0609020204030204" pitchFamily="49" charset="0"/>
              </a:rPr>
              <a:t>L2</a:t>
            </a:r>
            <a:r>
              <a:rPr kumimoji="1" lang="zh-CN" altLang="en-US" sz="2200" dirty="0">
                <a:latin typeface="Consolas" panose="020B0609020204030204" pitchFamily="49" charset="0"/>
                <a:ea typeface="楷体" panose="02010609060101010101" pitchFamily="49" charset="-122"/>
                <a:cs typeface="Consolas" panose="020B0609020204030204" pitchFamily="49" charset="0"/>
              </a:rPr>
              <a:t>：</a:t>
            </a:r>
            <a:endParaRPr kumimoji="1" lang="zh-CN" altLang="en-US" sz="2200" dirty="0">
              <a:latin typeface="Consolas" panose="020B0609020204030204" pitchFamily="49" charset="0"/>
              <a:ea typeface="楷体" panose="02010609060101010101" pitchFamily="49" charset="-122"/>
              <a:cs typeface="Consolas" panose="020B0609020204030204" pitchFamily="49" charset="0"/>
            </a:endParaRPr>
          </a:p>
          <a:p>
            <a:pPr algn="just">
              <a:spcBef>
                <a:spcPct val="50000"/>
              </a:spcBef>
            </a:pPr>
            <a:r>
              <a:rPr kumimoji="1" lang="zh-CN" altLang="en-US" sz="2200" dirty="0">
                <a:latin typeface="Consolas" panose="020B0609020204030204" pitchFamily="49" charset="0"/>
                <a:ea typeface="楷体" panose="02010609060101010101" pitchFamily="49" charset="-122"/>
                <a:cs typeface="Consolas" panose="020B0609020204030204" pitchFamily="49" charset="0"/>
              </a:rPr>
              <a:t>　　　</a:t>
            </a:r>
            <a:r>
              <a:rPr kumimoji="1" lang="en-US" altLang="zh-CN" sz="2200" err="1">
                <a:latin typeface="Consolas" panose="020B0609020204030204" pitchFamily="49" charset="0"/>
                <a:ea typeface="楷体" panose="02010609060101010101" pitchFamily="49" charset="-122"/>
                <a:cs typeface="Consolas" panose="020B0609020204030204" pitchFamily="49" charset="0"/>
              </a:rPr>
              <a:t>L1</a:t>
            </a:r>
            <a:r>
              <a:rPr kumimoji="1" lang="en-US" altLang="zh-CN" sz="2200">
                <a:latin typeface="Consolas" panose="020B0609020204030204" pitchFamily="49" charset="0"/>
                <a:ea typeface="楷体" panose="02010609060101010101" pitchFamily="49" charset="-122"/>
                <a:cs typeface="Consolas" panose="020B0609020204030204" pitchFamily="49" charset="0"/>
              </a:rPr>
              <a:t>=</a:t>
            </a:r>
            <a:r>
              <a:rPr kumimoji="1" lang="zh-CN" altLang="en-US" sz="2200">
                <a:latin typeface="Consolas" panose="020B0609020204030204" pitchFamily="49" charset="0"/>
                <a:ea typeface="楷体" panose="02010609060101010101" pitchFamily="49" charset="-122"/>
                <a:cs typeface="Consolas" panose="020B0609020204030204" pitchFamily="49" charset="0"/>
              </a:rPr>
              <a:t>（</a:t>
            </a:r>
            <a:r>
              <a:rPr kumimoji="1" lang="en-US" altLang="zh-CN" sz="2200" i="1">
                <a:latin typeface="Consolas" panose="020B0609020204030204" pitchFamily="49" charset="0"/>
                <a:ea typeface="楷体" panose="02010609060101010101" pitchFamily="49" charset="-122"/>
                <a:cs typeface="Consolas" panose="020B0609020204030204" pitchFamily="49" charset="0"/>
              </a:rPr>
              <a:t>a</a:t>
            </a:r>
            <a:r>
              <a:rPr kumimoji="1" lang="en-US" altLang="zh-CN" sz="2200" baseline="-25000">
                <a:latin typeface="Consolas" panose="020B0609020204030204" pitchFamily="49" charset="0"/>
                <a:ea typeface="楷体" panose="02010609060101010101" pitchFamily="49" charset="-122"/>
                <a:cs typeface="Consolas" panose="020B0609020204030204" pitchFamily="49" charset="0"/>
              </a:rPr>
              <a:t>1</a:t>
            </a:r>
            <a:r>
              <a:rPr kumimoji="1" lang="zh-CN" altLang="en-US" sz="2200">
                <a:latin typeface="Consolas" panose="020B0609020204030204" pitchFamily="49" charset="0"/>
                <a:ea typeface="楷体" panose="02010609060101010101" pitchFamily="49" charset="-122"/>
                <a:cs typeface="Consolas" panose="020B0609020204030204" pitchFamily="49" charset="0"/>
              </a:rPr>
              <a:t>，</a:t>
            </a:r>
            <a:r>
              <a:rPr kumimoji="1" lang="en-US" altLang="zh-CN" sz="2200" i="1">
                <a:latin typeface="Consolas" panose="020B0609020204030204" pitchFamily="49" charset="0"/>
                <a:ea typeface="楷体" panose="02010609060101010101" pitchFamily="49" charset="-122"/>
                <a:cs typeface="Consolas" panose="020B0609020204030204" pitchFamily="49" charset="0"/>
              </a:rPr>
              <a:t>a</a:t>
            </a:r>
            <a:r>
              <a:rPr kumimoji="1" lang="en-US" altLang="zh-CN" sz="2200" baseline="-25000">
                <a:latin typeface="Consolas" panose="020B0609020204030204" pitchFamily="49" charset="0"/>
                <a:ea typeface="楷体" panose="02010609060101010101" pitchFamily="49" charset="-122"/>
                <a:cs typeface="Consolas" panose="020B0609020204030204" pitchFamily="49" charset="0"/>
              </a:rPr>
              <a:t>2</a:t>
            </a:r>
            <a:r>
              <a:rPr kumimoji="1" lang="zh-CN" altLang="en-US" sz="2200">
                <a:latin typeface="Consolas" panose="020B0609020204030204" pitchFamily="49" charset="0"/>
                <a:ea typeface="楷体" panose="02010609060101010101" pitchFamily="49" charset="-122"/>
                <a:cs typeface="Consolas" panose="020B0609020204030204" pitchFamily="49" charset="0"/>
              </a:rPr>
              <a:t>，</a:t>
            </a:r>
            <a:r>
              <a:rPr kumimoji="1" lang="en-US" altLang="zh-CN" sz="2200">
                <a:latin typeface="Consolas" panose="020B0609020204030204" pitchFamily="49" charset="0"/>
                <a:ea typeface="宋体" panose="02010600030101010101" pitchFamily="2" charset="-122"/>
                <a:cs typeface="Consolas" panose="020B0609020204030204" pitchFamily="49" charset="0"/>
              </a:rPr>
              <a:t>…</a:t>
            </a:r>
            <a:r>
              <a:rPr kumimoji="1" lang="zh-CN" altLang="en-US" sz="2200">
                <a:latin typeface="Consolas" panose="020B0609020204030204" pitchFamily="49" charset="0"/>
                <a:ea typeface="楷体" panose="02010609060101010101" pitchFamily="49" charset="-122"/>
                <a:cs typeface="Consolas" panose="020B0609020204030204" pitchFamily="49" charset="0"/>
              </a:rPr>
              <a:t>，</a:t>
            </a:r>
            <a:r>
              <a:rPr kumimoji="1" lang="en-US" altLang="zh-CN" sz="2200" i="1">
                <a:latin typeface="Consolas" panose="020B0609020204030204" pitchFamily="49" charset="0"/>
                <a:ea typeface="楷体" panose="02010609060101010101" pitchFamily="49" charset="-122"/>
                <a:cs typeface="Consolas" panose="020B0609020204030204" pitchFamily="49" charset="0"/>
              </a:rPr>
              <a:t>a</a:t>
            </a:r>
            <a:r>
              <a:rPr kumimoji="1" lang="en-US" altLang="zh-CN" sz="2200" i="1" baseline="-25000">
                <a:latin typeface="Consolas" panose="020B0609020204030204" pitchFamily="49" charset="0"/>
                <a:ea typeface="楷体" panose="02010609060101010101" pitchFamily="49" charset="-122"/>
                <a:cs typeface="Consolas" panose="020B0609020204030204" pitchFamily="49" charset="0"/>
              </a:rPr>
              <a:t>n</a:t>
            </a:r>
            <a:r>
              <a:rPr kumimoji="1" lang="zh-CN" altLang="en-US" sz="2200">
                <a:latin typeface="Consolas" panose="020B0609020204030204" pitchFamily="49" charset="0"/>
                <a:ea typeface="楷体" panose="02010609060101010101" pitchFamily="49" charset="-122"/>
                <a:cs typeface="Consolas" panose="020B0609020204030204" pitchFamily="49" charset="0"/>
              </a:rPr>
              <a:t>），</a:t>
            </a:r>
            <a:r>
              <a:rPr kumimoji="1" lang="en-US" altLang="zh-CN" sz="2200">
                <a:latin typeface="Consolas" panose="020B0609020204030204" pitchFamily="49" charset="0"/>
                <a:ea typeface="楷体" panose="02010609060101010101" pitchFamily="49" charset="-122"/>
                <a:cs typeface="Consolas" panose="020B0609020204030204" pitchFamily="49" charset="0"/>
              </a:rPr>
              <a:t>L2=</a:t>
            </a:r>
            <a:r>
              <a:rPr kumimoji="1" lang="zh-CN" altLang="en-US" sz="2200">
                <a:latin typeface="Consolas" panose="020B0609020204030204" pitchFamily="49" charset="0"/>
                <a:ea typeface="楷体" panose="02010609060101010101" pitchFamily="49" charset="-122"/>
                <a:cs typeface="Consolas" panose="020B0609020204030204" pitchFamily="49" charset="0"/>
              </a:rPr>
              <a:t>（</a:t>
            </a:r>
            <a:r>
              <a:rPr kumimoji="1" lang="en-US" altLang="zh-CN" sz="2200" i="1">
                <a:latin typeface="Consolas" panose="020B0609020204030204" pitchFamily="49" charset="0"/>
                <a:ea typeface="楷体" panose="02010609060101010101" pitchFamily="49" charset="-122"/>
                <a:cs typeface="Consolas" panose="020B0609020204030204" pitchFamily="49" charset="0"/>
              </a:rPr>
              <a:t>b</a:t>
            </a:r>
            <a:r>
              <a:rPr kumimoji="1" lang="en-US" altLang="zh-CN" sz="2200" i="1" baseline="-25000">
                <a:latin typeface="Consolas" panose="020B0609020204030204" pitchFamily="49" charset="0"/>
                <a:ea typeface="楷体" panose="02010609060101010101" pitchFamily="49" charset="-122"/>
                <a:cs typeface="Consolas" panose="020B0609020204030204" pitchFamily="49" charset="0"/>
              </a:rPr>
              <a:t>n</a:t>
            </a:r>
            <a:r>
              <a:rPr kumimoji="1" lang="zh-CN" altLang="en-US" sz="2200">
                <a:latin typeface="Consolas" panose="020B0609020204030204" pitchFamily="49" charset="0"/>
                <a:ea typeface="楷体" panose="02010609060101010101" pitchFamily="49" charset="-122"/>
                <a:cs typeface="Consolas" panose="020B0609020204030204" pitchFamily="49" charset="0"/>
              </a:rPr>
              <a:t>，</a:t>
            </a:r>
            <a:r>
              <a:rPr kumimoji="1" lang="en-US" altLang="zh-CN" sz="2200" i="1">
                <a:latin typeface="Consolas" panose="020B0609020204030204" pitchFamily="49" charset="0"/>
                <a:ea typeface="楷体" panose="02010609060101010101" pitchFamily="49" charset="-122"/>
                <a:cs typeface="Consolas" panose="020B0609020204030204" pitchFamily="49" charset="0"/>
              </a:rPr>
              <a:t>b</a:t>
            </a:r>
            <a:r>
              <a:rPr kumimoji="1" lang="en-US" altLang="zh-CN" sz="2200" i="1" baseline="-25000">
                <a:latin typeface="Consolas" panose="020B0609020204030204" pitchFamily="49" charset="0"/>
                <a:ea typeface="楷体" panose="02010609060101010101" pitchFamily="49" charset="-122"/>
                <a:cs typeface="Consolas" panose="020B0609020204030204" pitchFamily="49" charset="0"/>
              </a:rPr>
              <a:t>n</a:t>
            </a:r>
            <a:r>
              <a:rPr kumimoji="1" lang="en-US" altLang="zh-CN" sz="2200" baseline="-25000">
                <a:latin typeface="Consolas" panose="020B0609020204030204" pitchFamily="49" charset="0"/>
                <a:ea typeface="楷体" panose="02010609060101010101" pitchFamily="49" charset="-122"/>
                <a:cs typeface="Consolas" panose="020B0609020204030204" pitchFamily="49" charset="0"/>
              </a:rPr>
              <a:t>-1</a:t>
            </a:r>
            <a:r>
              <a:rPr kumimoji="1" lang="zh-CN" altLang="en-US" sz="2200">
                <a:latin typeface="Consolas" panose="020B0609020204030204" pitchFamily="49" charset="0"/>
                <a:ea typeface="楷体" panose="02010609060101010101" pitchFamily="49" charset="-122"/>
                <a:cs typeface="Consolas" panose="020B0609020204030204" pitchFamily="49" charset="0"/>
              </a:rPr>
              <a:t>，</a:t>
            </a:r>
            <a:r>
              <a:rPr kumimoji="1" lang="en-US" altLang="zh-CN" sz="2200">
                <a:latin typeface="Consolas" panose="020B0609020204030204" pitchFamily="49" charset="0"/>
                <a:ea typeface="宋体" panose="02010600030101010101" pitchFamily="2" charset="-122"/>
                <a:cs typeface="Consolas" panose="020B0609020204030204" pitchFamily="49" charset="0"/>
              </a:rPr>
              <a:t>…</a:t>
            </a:r>
            <a:r>
              <a:rPr kumimoji="1" lang="zh-CN" altLang="en-US" sz="2200">
                <a:latin typeface="Consolas" panose="020B0609020204030204" pitchFamily="49" charset="0"/>
                <a:ea typeface="楷体" panose="02010609060101010101" pitchFamily="49" charset="-122"/>
                <a:cs typeface="Consolas" panose="020B0609020204030204" pitchFamily="49" charset="0"/>
              </a:rPr>
              <a:t>，</a:t>
            </a:r>
            <a:r>
              <a:rPr kumimoji="1" lang="en-US" altLang="zh-CN" sz="2200" i="1">
                <a:latin typeface="Consolas" panose="020B0609020204030204" pitchFamily="49" charset="0"/>
                <a:ea typeface="楷体" panose="02010609060101010101" pitchFamily="49" charset="-122"/>
                <a:cs typeface="Consolas" panose="020B0609020204030204" pitchFamily="49" charset="0"/>
              </a:rPr>
              <a:t>b</a:t>
            </a:r>
            <a:r>
              <a:rPr kumimoji="1" lang="en-US" altLang="zh-CN" sz="2200" baseline="-25000">
                <a:latin typeface="Consolas" panose="020B0609020204030204" pitchFamily="49" charset="0"/>
                <a:ea typeface="楷体" panose="02010609060101010101" pitchFamily="49" charset="-122"/>
                <a:cs typeface="Consolas" panose="020B0609020204030204" pitchFamily="49" charset="0"/>
              </a:rPr>
              <a:t>1</a:t>
            </a:r>
            <a:r>
              <a:rPr kumimoji="1" lang="zh-CN" altLang="en-US" sz="2200">
                <a:latin typeface="Consolas" panose="020B0609020204030204" pitchFamily="49" charset="0"/>
                <a:ea typeface="楷体" panose="02010609060101010101" pitchFamily="49" charset="-122"/>
                <a:cs typeface="Consolas" panose="020B0609020204030204" pitchFamily="49" charset="0"/>
              </a:rPr>
              <a:t>）</a:t>
            </a:r>
            <a:endParaRPr kumimoji="1" lang="en-US" altLang="zh-CN" sz="2200" dirty="0">
              <a:latin typeface="Consolas" panose="020B0609020204030204" pitchFamily="49" charset="0"/>
              <a:ea typeface="楷体" panose="02010609060101010101" pitchFamily="49" charset="-122"/>
              <a:cs typeface="Consolas" panose="020B0609020204030204" pitchFamily="49" charset="0"/>
            </a:endParaRPr>
          </a:p>
          <a:p>
            <a:pPr algn="just">
              <a:spcBef>
                <a:spcPct val="50000"/>
              </a:spcBef>
            </a:pPr>
            <a:r>
              <a:rPr kumimoji="1" lang="zh-CN" altLang="en-US" sz="2200" dirty="0">
                <a:latin typeface="Consolas" panose="020B0609020204030204" pitchFamily="49" charset="0"/>
                <a:ea typeface="楷体" panose="02010609060101010101" pitchFamily="49" charset="-122"/>
                <a:cs typeface="Consolas" panose="020B0609020204030204" pitchFamily="49" charset="0"/>
              </a:rPr>
              <a:t>要求</a:t>
            </a:r>
            <a:r>
              <a:rPr kumimoji="1" lang="en-US" altLang="zh-CN" sz="2200" dirty="0" err="1">
                <a:latin typeface="Consolas" panose="020B0609020204030204" pitchFamily="49" charset="0"/>
                <a:ea typeface="楷体" panose="02010609060101010101" pitchFamily="49" charset="-122"/>
                <a:cs typeface="Consolas" panose="020B0609020204030204" pitchFamily="49" charset="0"/>
              </a:rPr>
              <a:t>L1</a:t>
            </a:r>
            <a:r>
              <a:rPr kumimoji="1" lang="zh-CN" altLang="en-US" sz="2200" dirty="0">
                <a:latin typeface="Consolas" panose="020B0609020204030204" pitchFamily="49" charset="0"/>
                <a:ea typeface="楷体" panose="02010609060101010101" pitchFamily="49" charset="-122"/>
                <a:cs typeface="Consolas" panose="020B0609020204030204" pitchFamily="49" charset="0"/>
              </a:rPr>
              <a:t>使用</a:t>
            </a:r>
            <a:r>
              <a:rPr kumimoji="1" lang="en-US" altLang="zh-CN" sz="2200" dirty="0">
                <a:latin typeface="Consolas" panose="020B0609020204030204" pitchFamily="49" charset="0"/>
                <a:ea typeface="楷体" panose="02010609060101010101" pitchFamily="49" charset="-122"/>
                <a:cs typeface="Consolas" panose="020B0609020204030204" pitchFamily="49" charset="0"/>
              </a:rPr>
              <a:t>L</a:t>
            </a:r>
            <a:r>
              <a:rPr kumimoji="1" lang="zh-CN" altLang="en-US" sz="2200">
                <a:latin typeface="Consolas" panose="020B0609020204030204" pitchFamily="49" charset="0"/>
                <a:ea typeface="楷体" panose="02010609060101010101" pitchFamily="49" charset="-122"/>
                <a:cs typeface="Consolas" panose="020B0609020204030204" pitchFamily="49" charset="0"/>
              </a:rPr>
              <a:t>的头结点。</a:t>
            </a:r>
            <a:endParaRPr kumimoji="1" lang="zh-CN" altLang="en-US" sz="2200" dirty="0">
              <a:latin typeface="Consolas" panose="020B0609020204030204" pitchFamily="49" charset="0"/>
              <a:ea typeface="楷体" panose="02010609060101010101" pitchFamily="49" charset="-122"/>
              <a:cs typeface="Consolas" panose="020B0609020204030204" pitchFamily="49" charset="0"/>
            </a:endParaRPr>
          </a:p>
        </p:txBody>
      </p:sp>
      <p:grpSp>
        <p:nvGrpSpPr>
          <p:cNvPr id="65" name="组合 64"/>
          <p:cNvGrpSpPr/>
          <p:nvPr/>
        </p:nvGrpSpPr>
        <p:grpSpPr>
          <a:xfrm>
            <a:off x="928662" y="3295648"/>
            <a:ext cx="7143800" cy="2538405"/>
            <a:chOff x="928662" y="3295648"/>
            <a:chExt cx="7143800" cy="2538405"/>
          </a:xfrm>
        </p:grpSpPr>
        <p:sp>
          <p:nvSpPr>
            <p:cNvPr id="3" name="Rectangle 32"/>
            <p:cNvSpPr>
              <a:spLocks noChangeArrowheads="1"/>
            </p:cNvSpPr>
            <p:nvPr/>
          </p:nvSpPr>
          <p:spPr bwMode="auto">
            <a:xfrm>
              <a:off x="1662137" y="3395639"/>
              <a:ext cx="360362" cy="360362"/>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1800" b="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4" name="Rectangle 33"/>
            <p:cNvSpPr>
              <a:spLocks noChangeArrowheads="1"/>
            </p:cNvSpPr>
            <p:nvPr/>
          </p:nvSpPr>
          <p:spPr bwMode="auto">
            <a:xfrm>
              <a:off x="2022499" y="3395639"/>
              <a:ext cx="360363" cy="360362"/>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180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5" name="Line 34"/>
            <p:cNvSpPr>
              <a:spLocks noChangeShapeType="1"/>
            </p:cNvSpPr>
            <p:nvPr/>
          </p:nvSpPr>
          <p:spPr bwMode="auto">
            <a:xfrm>
              <a:off x="1314474" y="3575026"/>
              <a:ext cx="360363" cy="0"/>
            </a:xfrm>
            <a:prstGeom prst="line">
              <a:avLst/>
            </a:prstGeom>
            <a:noFill/>
            <a:ln w="28575">
              <a:solidFill>
                <a:srgbClr val="7030A0"/>
              </a:solidFill>
              <a:miter lim="800000"/>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6" name="Text Box 35"/>
            <p:cNvSpPr txBox="1">
              <a:spLocks noChangeArrowheads="1"/>
            </p:cNvSpPr>
            <p:nvPr/>
          </p:nvSpPr>
          <p:spPr bwMode="auto">
            <a:xfrm>
              <a:off x="1035074" y="3395639"/>
              <a:ext cx="268288" cy="366712"/>
            </a:xfrm>
            <a:prstGeom prst="rect">
              <a:avLst/>
            </a:prstGeom>
            <a:noFill/>
            <a:ln w="9525">
              <a:noFill/>
              <a:miter lim="800000"/>
            </a:ln>
            <a:effectLst/>
          </p:spPr>
          <p:txBody>
            <a:bodyPr>
              <a:spAutoFit/>
            </a:bodyPr>
            <a:lstStyle/>
            <a:p>
              <a:pPr algn="l">
                <a:spcBef>
                  <a:spcPct val="50000"/>
                </a:spcBef>
              </a:pPr>
              <a:r>
                <a:rPr lang="en-US" altLang="zh-CN" sz="1800" dirty="0">
                  <a:latin typeface="Consolas" panose="020B0609020204030204" pitchFamily="49" charset="0"/>
                  <a:ea typeface="宋体" panose="02010600030101010101" pitchFamily="2" charset="-122"/>
                  <a:cs typeface="Consolas" panose="020B0609020204030204" pitchFamily="49" charset="0"/>
                </a:rPr>
                <a:t>L</a:t>
              </a:r>
              <a:endParaRPr lang="en-US" altLang="zh-CN" sz="1800" dirty="0">
                <a:latin typeface="Consolas" panose="020B0609020204030204" pitchFamily="49" charset="0"/>
                <a:ea typeface="宋体" panose="02010600030101010101" pitchFamily="2" charset="-122"/>
                <a:cs typeface="Consolas" panose="020B0609020204030204" pitchFamily="49" charset="0"/>
              </a:endParaRPr>
            </a:p>
          </p:txBody>
        </p:sp>
        <p:sp>
          <p:nvSpPr>
            <p:cNvPr id="7" name="Rectangle 36"/>
            <p:cNvSpPr>
              <a:spLocks noChangeArrowheads="1"/>
            </p:cNvSpPr>
            <p:nvPr/>
          </p:nvSpPr>
          <p:spPr bwMode="auto">
            <a:xfrm>
              <a:off x="2795638" y="3395639"/>
              <a:ext cx="3603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i="1" dirty="0" err="1">
                  <a:solidFill>
                    <a:srgbClr val="0000FF"/>
                  </a:solidFill>
                  <a:latin typeface="Consolas" panose="020B0609020204030204" pitchFamily="49" charset="0"/>
                  <a:ea typeface="宋体" panose="02010600030101010101" pitchFamily="2" charset="-122"/>
                  <a:cs typeface="Consolas" panose="020B0609020204030204" pitchFamily="49" charset="0"/>
                </a:rPr>
                <a:t>a</a:t>
              </a:r>
              <a:r>
                <a:rPr lang="en-US" altLang="zh-CN" sz="1800" baseline="-25000" dirty="0" err="1">
                  <a:solidFill>
                    <a:srgbClr val="0000FF"/>
                  </a:solidFill>
                  <a:latin typeface="Consolas" panose="020B0609020204030204" pitchFamily="49" charset="0"/>
                  <a:ea typeface="宋体" panose="02010600030101010101" pitchFamily="2" charset="-122"/>
                  <a:cs typeface="Consolas" panose="020B0609020204030204" pitchFamily="49" charset="0"/>
                </a:rPr>
                <a:t>1</a:t>
              </a:r>
              <a:endParaRPr lang="zh-CN" altLang="zh-CN" sz="1800" baseline="-25000" dirty="0">
                <a:solidFill>
                  <a:srgbClr val="0000FF"/>
                </a:solidFill>
                <a:latin typeface="Consolas" panose="020B0609020204030204" pitchFamily="49" charset="0"/>
                <a:ea typeface="宋体" panose="02010600030101010101" pitchFamily="2" charset="-122"/>
                <a:cs typeface="Consolas" panose="020B0609020204030204" pitchFamily="49" charset="0"/>
              </a:endParaRPr>
            </a:p>
          </p:txBody>
        </p:sp>
        <p:sp>
          <p:nvSpPr>
            <p:cNvPr id="8" name="Rectangle 37"/>
            <p:cNvSpPr>
              <a:spLocks noChangeArrowheads="1"/>
            </p:cNvSpPr>
            <p:nvPr/>
          </p:nvSpPr>
          <p:spPr bwMode="auto">
            <a:xfrm>
              <a:off x="3156001" y="3395639"/>
              <a:ext cx="360362"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9" name="Freeform 38"/>
            <p:cNvSpPr/>
            <p:nvPr/>
          </p:nvSpPr>
          <p:spPr bwMode="auto">
            <a:xfrm>
              <a:off x="2201887" y="3573439"/>
              <a:ext cx="552450" cy="3175"/>
            </a:xfrm>
            <a:custGeom>
              <a:avLst/>
              <a:gdLst/>
              <a:ahLst/>
              <a:cxnLst>
                <a:cxn ang="0">
                  <a:pos x="0" y="0"/>
                </a:cxn>
                <a:cxn ang="0">
                  <a:pos x="348" y="2"/>
                </a:cxn>
              </a:cxnLst>
              <a:rect l="0" t="0" r="r" b="b"/>
              <a:pathLst>
                <a:path w="348" h="2">
                  <a:moveTo>
                    <a:pt x="0" y="0"/>
                  </a:moveTo>
                  <a:lnTo>
                    <a:pt x="348"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10" name="Rectangle 39"/>
            <p:cNvSpPr>
              <a:spLocks noChangeArrowheads="1"/>
            </p:cNvSpPr>
            <p:nvPr/>
          </p:nvSpPr>
          <p:spPr bwMode="auto">
            <a:xfrm>
              <a:off x="3864026" y="3395639"/>
              <a:ext cx="360362"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i="1" dirty="0" err="1">
                  <a:solidFill>
                    <a:srgbClr val="0000FF"/>
                  </a:solidFill>
                  <a:latin typeface="Consolas" panose="020B0609020204030204" pitchFamily="49" charset="0"/>
                  <a:ea typeface="宋体" panose="02010600030101010101" pitchFamily="2" charset="-122"/>
                  <a:cs typeface="Consolas" panose="020B0609020204030204" pitchFamily="49" charset="0"/>
                </a:rPr>
                <a:t>b</a:t>
              </a:r>
              <a:r>
                <a:rPr lang="en-US" altLang="zh-CN" sz="1800" baseline="-25000" dirty="0" err="1">
                  <a:solidFill>
                    <a:srgbClr val="0000FF"/>
                  </a:solidFill>
                  <a:latin typeface="Consolas" panose="020B0609020204030204" pitchFamily="49" charset="0"/>
                  <a:ea typeface="宋体" panose="02010600030101010101" pitchFamily="2" charset="-122"/>
                  <a:cs typeface="Consolas" panose="020B0609020204030204" pitchFamily="49" charset="0"/>
                </a:rPr>
                <a:t>1</a:t>
              </a:r>
              <a:endParaRPr lang="en-US" altLang="zh-CN" sz="1800" baseline="-25000" dirty="0">
                <a:solidFill>
                  <a:srgbClr val="0000FF"/>
                </a:solidFill>
                <a:latin typeface="Consolas" panose="020B0609020204030204" pitchFamily="49" charset="0"/>
                <a:ea typeface="宋体" panose="02010600030101010101" pitchFamily="2" charset="-122"/>
                <a:cs typeface="Consolas" panose="020B0609020204030204" pitchFamily="49" charset="0"/>
              </a:endParaRPr>
            </a:p>
          </p:txBody>
        </p:sp>
        <p:sp>
          <p:nvSpPr>
            <p:cNvPr id="11" name="Rectangle 40"/>
            <p:cNvSpPr>
              <a:spLocks noChangeArrowheads="1"/>
            </p:cNvSpPr>
            <p:nvPr/>
          </p:nvSpPr>
          <p:spPr bwMode="auto">
            <a:xfrm>
              <a:off x="4224388" y="3395639"/>
              <a:ext cx="3603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12" name="Line 41"/>
            <p:cNvSpPr>
              <a:spLocks noChangeShapeType="1"/>
            </p:cNvSpPr>
            <p:nvPr/>
          </p:nvSpPr>
          <p:spPr bwMode="auto">
            <a:xfrm>
              <a:off x="3516363" y="3575026"/>
              <a:ext cx="360363" cy="0"/>
            </a:xfrm>
            <a:prstGeom prst="line">
              <a:avLst/>
            </a:prstGeom>
            <a:noFill/>
            <a:ln w="9525">
              <a:solidFill>
                <a:schemeClr val="tx1"/>
              </a:solidFill>
              <a:miter lim="800000"/>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13" name="Rectangle 42"/>
            <p:cNvSpPr>
              <a:spLocks noChangeArrowheads="1"/>
            </p:cNvSpPr>
            <p:nvPr/>
          </p:nvSpPr>
          <p:spPr bwMode="auto">
            <a:xfrm>
              <a:off x="7351737" y="3395639"/>
              <a:ext cx="360362"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i="1" dirty="0" err="1">
                  <a:solidFill>
                    <a:srgbClr val="0000FF"/>
                  </a:solidFill>
                  <a:latin typeface="Consolas" panose="020B0609020204030204" pitchFamily="49" charset="0"/>
                  <a:ea typeface="宋体" panose="02010600030101010101" pitchFamily="2" charset="-122"/>
                  <a:cs typeface="Consolas" panose="020B0609020204030204" pitchFamily="49" charset="0"/>
                </a:rPr>
                <a:t>b</a:t>
              </a:r>
              <a:r>
                <a:rPr lang="en-US" altLang="zh-CN" sz="1800" i="1" baseline="-25000" dirty="0" err="1">
                  <a:solidFill>
                    <a:srgbClr val="0000FF"/>
                  </a:solidFill>
                  <a:latin typeface="Consolas" panose="020B0609020204030204" pitchFamily="49" charset="0"/>
                  <a:ea typeface="宋体" panose="02010600030101010101" pitchFamily="2" charset="-122"/>
                  <a:cs typeface="Consolas" panose="020B0609020204030204" pitchFamily="49" charset="0"/>
                </a:rPr>
                <a:t>n</a:t>
              </a:r>
              <a:endParaRPr lang="zh-CN" altLang="zh-CN" sz="1800" i="1" baseline="-25000" dirty="0">
                <a:solidFill>
                  <a:srgbClr val="0000FF"/>
                </a:solidFill>
                <a:latin typeface="Consolas" panose="020B0609020204030204" pitchFamily="49" charset="0"/>
                <a:ea typeface="宋体" panose="02010600030101010101" pitchFamily="2" charset="-122"/>
                <a:cs typeface="Consolas" panose="020B0609020204030204" pitchFamily="49" charset="0"/>
              </a:endParaRPr>
            </a:p>
          </p:txBody>
        </p:sp>
        <p:sp>
          <p:nvSpPr>
            <p:cNvPr id="14" name="Rectangle 43"/>
            <p:cNvSpPr>
              <a:spLocks noChangeArrowheads="1"/>
            </p:cNvSpPr>
            <p:nvPr/>
          </p:nvSpPr>
          <p:spPr bwMode="auto">
            <a:xfrm>
              <a:off x="7712099" y="3395639"/>
              <a:ext cx="3603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dirty="0">
                  <a:solidFill>
                    <a:srgbClr val="0000FF"/>
                  </a:solidFill>
                  <a:latin typeface="Consolas" panose="020B0609020204030204" pitchFamily="49" charset="0"/>
                  <a:ea typeface="宋体" panose="02010600030101010101" pitchFamily="2" charset="-122"/>
                  <a:cs typeface="Consolas" panose="020B0609020204030204" pitchFamily="49" charset="0"/>
                </a:rPr>
                <a:t>∧</a:t>
              </a:r>
              <a:endParaRPr lang="en-US" altLang="zh-CN" sz="1800" dirty="0">
                <a:solidFill>
                  <a:srgbClr val="0000FF"/>
                </a:solidFill>
                <a:latin typeface="Consolas" panose="020B0609020204030204" pitchFamily="49" charset="0"/>
                <a:ea typeface="宋体" panose="02010600030101010101" pitchFamily="2" charset="-122"/>
                <a:cs typeface="Consolas" panose="020B0609020204030204" pitchFamily="49" charset="0"/>
              </a:endParaRPr>
            </a:p>
          </p:txBody>
        </p:sp>
        <p:sp>
          <p:nvSpPr>
            <p:cNvPr id="20" name="Freeform 49"/>
            <p:cNvSpPr/>
            <p:nvPr/>
          </p:nvSpPr>
          <p:spPr bwMode="auto">
            <a:xfrm>
              <a:off x="4333926" y="3575026"/>
              <a:ext cx="487362" cy="3175"/>
            </a:xfrm>
            <a:custGeom>
              <a:avLst/>
              <a:gdLst/>
              <a:ahLst/>
              <a:cxnLst>
                <a:cxn ang="0">
                  <a:pos x="0" y="0"/>
                </a:cxn>
                <a:cxn ang="0">
                  <a:pos x="307" y="2"/>
                </a:cxn>
              </a:cxnLst>
              <a:rect l="0" t="0" r="r" b="b"/>
              <a:pathLst>
                <a:path w="307" h="2">
                  <a:moveTo>
                    <a:pt x="0" y="0"/>
                  </a:moveTo>
                  <a:lnTo>
                    <a:pt x="307"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21" name="Text Box 50"/>
            <p:cNvSpPr txBox="1">
              <a:spLocks noChangeArrowheads="1"/>
            </p:cNvSpPr>
            <p:nvPr/>
          </p:nvSpPr>
          <p:spPr bwMode="auto">
            <a:xfrm>
              <a:off x="5137159" y="3295648"/>
              <a:ext cx="720725" cy="461665"/>
            </a:xfrm>
            <a:prstGeom prst="rect">
              <a:avLst/>
            </a:prstGeom>
            <a:noFill/>
            <a:ln w="9525">
              <a:noFill/>
              <a:miter lim="800000"/>
            </a:ln>
            <a:effectLst/>
          </p:spPr>
          <p:txBody>
            <a:bodyPr>
              <a:spAutoFit/>
            </a:bodyPr>
            <a:lstStyle/>
            <a:p>
              <a:pPr algn="l">
                <a:spcBef>
                  <a:spcPct val="50000"/>
                </a:spcBef>
              </a:pPr>
              <a:r>
                <a:rPr lang="en-US" altLang="zh-CN" b="0" dirty="0">
                  <a:latin typeface="Consolas" panose="020B0609020204030204" pitchFamily="49" charset="0"/>
                  <a:ea typeface="宋体" panose="02010600030101010101" pitchFamily="2" charset="-122"/>
                  <a:cs typeface="Consolas" panose="020B0609020204030204" pitchFamily="49" charset="0"/>
                </a:rPr>
                <a:t>…</a:t>
              </a:r>
              <a:endParaRPr lang="en-US" altLang="zh-CN" b="0" dirty="0">
                <a:latin typeface="Consolas" panose="020B0609020204030204" pitchFamily="49" charset="0"/>
                <a:ea typeface="宋体" panose="02010600030101010101" pitchFamily="2" charset="-122"/>
                <a:cs typeface="Consolas" panose="020B0609020204030204" pitchFamily="49" charset="0"/>
              </a:endParaRPr>
            </a:p>
          </p:txBody>
        </p:sp>
        <p:sp>
          <p:nvSpPr>
            <p:cNvPr id="25" name="Rectangle 39"/>
            <p:cNvSpPr>
              <a:spLocks noChangeArrowheads="1"/>
            </p:cNvSpPr>
            <p:nvPr/>
          </p:nvSpPr>
          <p:spPr bwMode="auto">
            <a:xfrm>
              <a:off x="6240521" y="3390895"/>
              <a:ext cx="360362"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i="1" dirty="0">
                  <a:solidFill>
                    <a:srgbClr val="0000FF"/>
                  </a:solidFill>
                  <a:latin typeface="Consolas" panose="020B0609020204030204" pitchFamily="49" charset="0"/>
                  <a:ea typeface="宋体" panose="02010600030101010101" pitchFamily="2" charset="-122"/>
                  <a:cs typeface="Consolas" panose="020B0609020204030204" pitchFamily="49" charset="0"/>
                </a:rPr>
                <a:t>a</a:t>
              </a:r>
              <a:r>
                <a:rPr lang="en-US" altLang="zh-CN" sz="1800" i="1" baseline="-25000" dirty="0">
                  <a:solidFill>
                    <a:srgbClr val="0000FF"/>
                  </a:solidFill>
                  <a:latin typeface="Consolas" panose="020B0609020204030204" pitchFamily="49" charset="0"/>
                  <a:ea typeface="宋体" panose="02010600030101010101" pitchFamily="2" charset="-122"/>
                  <a:cs typeface="Consolas" panose="020B0609020204030204" pitchFamily="49" charset="0"/>
                </a:rPr>
                <a:t>n</a:t>
              </a:r>
              <a:endParaRPr lang="en-US" altLang="zh-CN" sz="1800" baseline="-25000" dirty="0">
                <a:solidFill>
                  <a:srgbClr val="0000FF"/>
                </a:solidFill>
                <a:latin typeface="Consolas" panose="020B0609020204030204" pitchFamily="49" charset="0"/>
                <a:ea typeface="宋体" panose="02010600030101010101" pitchFamily="2" charset="-122"/>
                <a:cs typeface="Consolas" panose="020B0609020204030204" pitchFamily="49" charset="0"/>
              </a:endParaRPr>
            </a:p>
          </p:txBody>
        </p:sp>
        <p:sp>
          <p:nvSpPr>
            <p:cNvPr id="26" name="Rectangle 40"/>
            <p:cNvSpPr>
              <a:spLocks noChangeArrowheads="1"/>
            </p:cNvSpPr>
            <p:nvPr/>
          </p:nvSpPr>
          <p:spPr bwMode="auto">
            <a:xfrm>
              <a:off x="6600883" y="3390895"/>
              <a:ext cx="3603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27" name="Line 41"/>
            <p:cNvSpPr>
              <a:spLocks noChangeShapeType="1"/>
            </p:cNvSpPr>
            <p:nvPr/>
          </p:nvSpPr>
          <p:spPr bwMode="auto">
            <a:xfrm>
              <a:off x="5892858" y="3570282"/>
              <a:ext cx="360363" cy="0"/>
            </a:xfrm>
            <a:prstGeom prst="line">
              <a:avLst/>
            </a:prstGeom>
            <a:noFill/>
            <a:ln w="9525">
              <a:solidFill>
                <a:schemeClr val="tx1"/>
              </a:solidFill>
              <a:miter lim="800000"/>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15" name="Freeform 44"/>
            <p:cNvSpPr/>
            <p:nvPr/>
          </p:nvSpPr>
          <p:spPr bwMode="auto">
            <a:xfrm>
              <a:off x="6877074" y="3573439"/>
              <a:ext cx="487363" cy="3175"/>
            </a:xfrm>
            <a:custGeom>
              <a:avLst/>
              <a:gdLst/>
              <a:ahLst/>
              <a:cxnLst>
                <a:cxn ang="0">
                  <a:pos x="0" y="0"/>
                </a:cxn>
                <a:cxn ang="0">
                  <a:pos x="307" y="2"/>
                </a:cxn>
              </a:cxnLst>
              <a:rect l="0" t="0" r="r" b="b"/>
              <a:pathLst>
                <a:path w="307" h="2">
                  <a:moveTo>
                    <a:pt x="0" y="0"/>
                  </a:moveTo>
                  <a:lnTo>
                    <a:pt x="307"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28" name="下箭头 27"/>
            <p:cNvSpPr/>
            <p:nvPr/>
          </p:nvSpPr>
          <p:spPr>
            <a:xfrm>
              <a:off x="4500562" y="4071942"/>
              <a:ext cx="357190" cy="428628"/>
            </a:xfrm>
            <a:prstGeom prst="down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sp>
          <p:nvSpPr>
            <p:cNvPr id="29" name="Rectangle 32"/>
            <p:cNvSpPr>
              <a:spLocks noChangeArrowheads="1"/>
            </p:cNvSpPr>
            <p:nvPr/>
          </p:nvSpPr>
          <p:spPr bwMode="auto">
            <a:xfrm>
              <a:off x="1627163" y="4705362"/>
              <a:ext cx="360362" cy="360362"/>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1800" b="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30" name="Rectangle 33"/>
            <p:cNvSpPr>
              <a:spLocks noChangeArrowheads="1"/>
            </p:cNvSpPr>
            <p:nvPr/>
          </p:nvSpPr>
          <p:spPr bwMode="auto">
            <a:xfrm>
              <a:off x="1987525" y="4705362"/>
              <a:ext cx="360363" cy="360362"/>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180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31" name="Line 34"/>
            <p:cNvSpPr>
              <a:spLocks noChangeShapeType="1"/>
            </p:cNvSpPr>
            <p:nvPr/>
          </p:nvSpPr>
          <p:spPr bwMode="auto">
            <a:xfrm>
              <a:off x="1279500" y="4884749"/>
              <a:ext cx="360363" cy="0"/>
            </a:xfrm>
            <a:prstGeom prst="line">
              <a:avLst/>
            </a:prstGeom>
            <a:noFill/>
            <a:ln w="28575">
              <a:solidFill>
                <a:srgbClr val="7030A0"/>
              </a:solidFill>
              <a:miter lim="800000"/>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32" name="Text Box 35"/>
            <p:cNvSpPr txBox="1">
              <a:spLocks noChangeArrowheads="1"/>
            </p:cNvSpPr>
            <p:nvPr/>
          </p:nvSpPr>
          <p:spPr bwMode="auto">
            <a:xfrm>
              <a:off x="928662" y="4705362"/>
              <a:ext cx="554040" cy="369332"/>
            </a:xfrm>
            <a:prstGeom prst="rect">
              <a:avLst/>
            </a:prstGeom>
            <a:noFill/>
            <a:ln w="9525">
              <a:noFill/>
              <a:miter lim="800000"/>
            </a:ln>
            <a:effectLst/>
          </p:spPr>
          <p:txBody>
            <a:bodyPr wrap="square">
              <a:spAutoFit/>
            </a:bodyPr>
            <a:lstStyle/>
            <a:p>
              <a:pPr algn="l">
                <a:spcBef>
                  <a:spcPct val="50000"/>
                </a:spcBef>
              </a:pPr>
              <a:r>
                <a:rPr lang="en-US" altLang="zh-CN" sz="1800" dirty="0" err="1">
                  <a:latin typeface="Consolas" panose="020B0609020204030204" pitchFamily="49" charset="0"/>
                  <a:ea typeface="宋体" panose="02010600030101010101" pitchFamily="2" charset="-122"/>
                  <a:cs typeface="Consolas" panose="020B0609020204030204" pitchFamily="49" charset="0"/>
                </a:rPr>
                <a:t>L</a:t>
              </a:r>
              <a:r>
                <a:rPr lang="en-US" altLang="zh-CN" sz="1800" baseline="-25000" dirty="0" err="1">
                  <a:latin typeface="Consolas" panose="020B0609020204030204" pitchFamily="49" charset="0"/>
                  <a:ea typeface="宋体" panose="02010600030101010101" pitchFamily="2" charset="-122"/>
                  <a:cs typeface="Consolas" panose="020B0609020204030204" pitchFamily="49" charset="0"/>
                </a:rPr>
                <a:t>1</a:t>
              </a:r>
              <a:endParaRPr lang="en-US" altLang="zh-CN" sz="1800" baseline="-25000" dirty="0">
                <a:latin typeface="Consolas" panose="020B0609020204030204" pitchFamily="49" charset="0"/>
                <a:ea typeface="宋体" panose="02010600030101010101" pitchFamily="2" charset="-122"/>
                <a:cs typeface="Consolas" panose="020B0609020204030204" pitchFamily="49" charset="0"/>
              </a:endParaRPr>
            </a:p>
          </p:txBody>
        </p:sp>
        <p:sp>
          <p:nvSpPr>
            <p:cNvPr id="33" name="Rectangle 36"/>
            <p:cNvSpPr>
              <a:spLocks noChangeArrowheads="1"/>
            </p:cNvSpPr>
            <p:nvPr/>
          </p:nvSpPr>
          <p:spPr bwMode="auto">
            <a:xfrm>
              <a:off x="2760664" y="4705362"/>
              <a:ext cx="3603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i="1" dirty="0" err="1">
                  <a:solidFill>
                    <a:srgbClr val="0000FF"/>
                  </a:solidFill>
                  <a:latin typeface="Consolas" panose="020B0609020204030204" pitchFamily="49" charset="0"/>
                  <a:ea typeface="宋体" panose="02010600030101010101" pitchFamily="2" charset="-122"/>
                  <a:cs typeface="Consolas" panose="020B0609020204030204" pitchFamily="49" charset="0"/>
                </a:rPr>
                <a:t>a</a:t>
              </a:r>
              <a:r>
                <a:rPr lang="en-US" altLang="zh-CN" sz="1800" baseline="-25000" dirty="0" err="1">
                  <a:solidFill>
                    <a:srgbClr val="0000FF"/>
                  </a:solidFill>
                  <a:latin typeface="Consolas" panose="020B0609020204030204" pitchFamily="49" charset="0"/>
                  <a:ea typeface="宋体" panose="02010600030101010101" pitchFamily="2" charset="-122"/>
                  <a:cs typeface="Consolas" panose="020B0609020204030204" pitchFamily="49" charset="0"/>
                </a:rPr>
                <a:t>1</a:t>
              </a:r>
              <a:endParaRPr lang="zh-CN" altLang="zh-CN" sz="1800" baseline="-25000" dirty="0">
                <a:solidFill>
                  <a:srgbClr val="0000FF"/>
                </a:solidFill>
                <a:latin typeface="Consolas" panose="020B0609020204030204" pitchFamily="49" charset="0"/>
                <a:ea typeface="宋体" panose="02010600030101010101" pitchFamily="2" charset="-122"/>
                <a:cs typeface="Consolas" panose="020B0609020204030204" pitchFamily="49" charset="0"/>
              </a:endParaRPr>
            </a:p>
          </p:txBody>
        </p:sp>
        <p:sp>
          <p:nvSpPr>
            <p:cNvPr id="34" name="Rectangle 37"/>
            <p:cNvSpPr>
              <a:spLocks noChangeArrowheads="1"/>
            </p:cNvSpPr>
            <p:nvPr/>
          </p:nvSpPr>
          <p:spPr bwMode="auto">
            <a:xfrm>
              <a:off x="3121027" y="4705362"/>
              <a:ext cx="360362"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35" name="Freeform 38"/>
            <p:cNvSpPr/>
            <p:nvPr/>
          </p:nvSpPr>
          <p:spPr bwMode="auto">
            <a:xfrm>
              <a:off x="2166913" y="4883162"/>
              <a:ext cx="552450" cy="3175"/>
            </a:xfrm>
            <a:custGeom>
              <a:avLst/>
              <a:gdLst/>
              <a:ahLst/>
              <a:cxnLst>
                <a:cxn ang="0">
                  <a:pos x="0" y="0"/>
                </a:cxn>
                <a:cxn ang="0">
                  <a:pos x="348" y="2"/>
                </a:cxn>
              </a:cxnLst>
              <a:rect l="0" t="0" r="r" b="b"/>
              <a:pathLst>
                <a:path w="348" h="2">
                  <a:moveTo>
                    <a:pt x="0" y="0"/>
                  </a:moveTo>
                  <a:lnTo>
                    <a:pt x="348"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36" name="Rectangle 39"/>
            <p:cNvSpPr>
              <a:spLocks noChangeArrowheads="1"/>
            </p:cNvSpPr>
            <p:nvPr/>
          </p:nvSpPr>
          <p:spPr bwMode="auto">
            <a:xfrm>
              <a:off x="3829052" y="4705362"/>
              <a:ext cx="360362"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i="1" dirty="0" err="1">
                  <a:solidFill>
                    <a:srgbClr val="0000FF"/>
                  </a:solidFill>
                  <a:latin typeface="Consolas" panose="020B0609020204030204" pitchFamily="49" charset="0"/>
                  <a:ea typeface="宋体" panose="02010600030101010101" pitchFamily="2" charset="-122"/>
                  <a:cs typeface="Consolas" panose="020B0609020204030204" pitchFamily="49" charset="0"/>
                </a:rPr>
                <a:t>a</a:t>
              </a:r>
              <a:r>
                <a:rPr lang="en-US" altLang="zh-CN" sz="1800" baseline="-25000" dirty="0" err="1">
                  <a:solidFill>
                    <a:srgbClr val="0000FF"/>
                  </a:solidFill>
                  <a:latin typeface="Consolas" panose="020B0609020204030204" pitchFamily="49" charset="0"/>
                  <a:ea typeface="宋体" panose="02010600030101010101" pitchFamily="2" charset="-122"/>
                  <a:cs typeface="Consolas" panose="020B0609020204030204" pitchFamily="49" charset="0"/>
                </a:rPr>
                <a:t>2</a:t>
              </a:r>
              <a:endParaRPr lang="en-US" altLang="zh-CN" sz="1800" baseline="-25000" dirty="0">
                <a:solidFill>
                  <a:srgbClr val="0000FF"/>
                </a:solidFill>
                <a:latin typeface="Consolas" panose="020B0609020204030204" pitchFamily="49" charset="0"/>
                <a:ea typeface="宋体" panose="02010600030101010101" pitchFamily="2" charset="-122"/>
                <a:cs typeface="Consolas" panose="020B0609020204030204" pitchFamily="49" charset="0"/>
              </a:endParaRPr>
            </a:p>
          </p:txBody>
        </p:sp>
        <p:sp>
          <p:nvSpPr>
            <p:cNvPr id="37" name="Rectangle 40"/>
            <p:cNvSpPr>
              <a:spLocks noChangeArrowheads="1"/>
            </p:cNvSpPr>
            <p:nvPr/>
          </p:nvSpPr>
          <p:spPr bwMode="auto">
            <a:xfrm>
              <a:off x="4189414" y="4705362"/>
              <a:ext cx="3603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38" name="Line 41"/>
            <p:cNvSpPr>
              <a:spLocks noChangeShapeType="1"/>
            </p:cNvSpPr>
            <p:nvPr/>
          </p:nvSpPr>
          <p:spPr bwMode="auto">
            <a:xfrm>
              <a:off x="3481389" y="4884749"/>
              <a:ext cx="360363" cy="0"/>
            </a:xfrm>
            <a:prstGeom prst="line">
              <a:avLst/>
            </a:prstGeom>
            <a:noFill/>
            <a:ln w="9525">
              <a:solidFill>
                <a:schemeClr val="tx1"/>
              </a:solidFill>
              <a:miter lim="800000"/>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39" name="Rectangle 42"/>
            <p:cNvSpPr>
              <a:spLocks noChangeArrowheads="1"/>
            </p:cNvSpPr>
            <p:nvPr/>
          </p:nvSpPr>
          <p:spPr bwMode="auto">
            <a:xfrm>
              <a:off x="7316763" y="4705362"/>
              <a:ext cx="360362"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i="1" dirty="0">
                  <a:solidFill>
                    <a:srgbClr val="0000FF"/>
                  </a:solidFill>
                  <a:latin typeface="Consolas" panose="020B0609020204030204" pitchFamily="49" charset="0"/>
                  <a:ea typeface="宋体" panose="02010600030101010101" pitchFamily="2" charset="-122"/>
                  <a:cs typeface="Consolas" panose="020B0609020204030204" pitchFamily="49" charset="0"/>
                </a:rPr>
                <a:t>a</a:t>
              </a:r>
              <a:r>
                <a:rPr lang="en-US" altLang="zh-CN" sz="1800" i="1" baseline="-25000" dirty="0">
                  <a:solidFill>
                    <a:srgbClr val="0000FF"/>
                  </a:solidFill>
                  <a:latin typeface="Consolas" panose="020B0609020204030204" pitchFamily="49" charset="0"/>
                  <a:ea typeface="宋体" panose="02010600030101010101" pitchFamily="2" charset="-122"/>
                  <a:cs typeface="Consolas" panose="020B0609020204030204" pitchFamily="49" charset="0"/>
                </a:rPr>
                <a:t>n</a:t>
              </a:r>
              <a:endParaRPr lang="zh-CN" altLang="zh-CN" sz="1800" i="1" baseline="-25000" dirty="0">
                <a:solidFill>
                  <a:srgbClr val="0000FF"/>
                </a:solidFill>
                <a:latin typeface="Consolas" panose="020B0609020204030204" pitchFamily="49" charset="0"/>
                <a:ea typeface="宋体" panose="02010600030101010101" pitchFamily="2" charset="-122"/>
                <a:cs typeface="Consolas" panose="020B0609020204030204" pitchFamily="49" charset="0"/>
              </a:endParaRPr>
            </a:p>
          </p:txBody>
        </p:sp>
        <p:sp>
          <p:nvSpPr>
            <p:cNvPr id="40" name="Rectangle 43"/>
            <p:cNvSpPr>
              <a:spLocks noChangeArrowheads="1"/>
            </p:cNvSpPr>
            <p:nvPr/>
          </p:nvSpPr>
          <p:spPr bwMode="auto">
            <a:xfrm>
              <a:off x="7677125" y="4705362"/>
              <a:ext cx="3603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dirty="0">
                  <a:solidFill>
                    <a:srgbClr val="0000FF"/>
                  </a:solidFill>
                  <a:latin typeface="Consolas" panose="020B0609020204030204" pitchFamily="49" charset="0"/>
                  <a:ea typeface="宋体" panose="02010600030101010101" pitchFamily="2" charset="-122"/>
                  <a:cs typeface="Consolas" panose="020B0609020204030204" pitchFamily="49" charset="0"/>
                </a:rPr>
                <a:t>∧</a:t>
              </a:r>
              <a:endParaRPr lang="en-US" altLang="zh-CN" sz="1800" dirty="0">
                <a:solidFill>
                  <a:srgbClr val="0000FF"/>
                </a:solidFill>
                <a:latin typeface="Consolas" panose="020B0609020204030204" pitchFamily="49" charset="0"/>
                <a:ea typeface="宋体" panose="02010600030101010101" pitchFamily="2" charset="-122"/>
                <a:cs typeface="Consolas" panose="020B0609020204030204" pitchFamily="49" charset="0"/>
              </a:endParaRPr>
            </a:p>
          </p:txBody>
        </p:sp>
        <p:sp>
          <p:nvSpPr>
            <p:cNvPr id="41" name="Freeform 49"/>
            <p:cNvSpPr/>
            <p:nvPr/>
          </p:nvSpPr>
          <p:spPr bwMode="auto">
            <a:xfrm>
              <a:off x="4298952" y="4884749"/>
              <a:ext cx="487362" cy="3175"/>
            </a:xfrm>
            <a:custGeom>
              <a:avLst/>
              <a:gdLst/>
              <a:ahLst/>
              <a:cxnLst>
                <a:cxn ang="0">
                  <a:pos x="0" y="0"/>
                </a:cxn>
                <a:cxn ang="0">
                  <a:pos x="307" y="2"/>
                </a:cxn>
              </a:cxnLst>
              <a:rect l="0" t="0" r="r" b="b"/>
              <a:pathLst>
                <a:path w="307" h="2">
                  <a:moveTo>
                    <a:pt x="0" y="0"/>
                  </a:moveTo>
                  <a:lnTo>
                    <a:pt x="307"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42" name="Text Box 50"/>
            <p:cNvSpPr txBox="1">
              <a:spLocks noChangeArrowheads="1"/>
            </p:cNvSpPr>
            <p:nvPr/>
          </p:nvSpPr>
          <p:spPr bwMode="auto">
            <a:xfrm>
              <a:off x="5102185" y="4605371"/>
              <a:ext cx="720725" cy="461665"/>
            </a:xfrm>
            <a:prstGeom prst="rect">
              <a:avLst/>
            </a:prstGeom>
            <a:noFill/>
            <a:ln w="9525">
              <a:noFill/>
              <a:miter lim="800000"/>
            </a:ln>
            <a:effectLst/>
          </p:spPr>
          <p:txBody>
            <a:bodyPr>
              <a:spAutoFit/>
            </a:bodyPr>
            <a:lstStyle/>
            <a:p>
              <a:pPr algn="l">
                <a:spcBef>
                  <a:spcPct val="50000"/>
                </a:spcBef>
              </a:pPr>
              <a:r>
                <a:rPr lang="en-US" altLang="zh-CN" b="0" dirty="0">
                  <a:latin typeface="Consolas" panose="020B0609020204030204" pitchFamily="49" charset="0"/>
                  <a:ea typeface="宋体" panose="02010600030101010101" pitchFamily="2" charset="-122"/>
                  <a:cs typeface="Consolas" panose="020B0609020204030204" pitchFamily="49" charset="0"/>
                </a:rPr>
                <a:t>…</a:t>
              </a:r>
              <a:endParaRPr lang="en-US" altLang="zh-CN" b="0" dirty="0">
                <a:latin typeface="Consolas" panose="020B0609020204030204" pitchFamily="49" charset="0"/>
                <a:ea typeface="宋体" panose="02010600030101010101" pitchFamily="2" charset="-122"/>
                <a:cs typeface="Consolas" panose="020B0609020204030204" pitchFamily="49" charset="0"/>
              </a:endParaRPr>
            </a:p>
          </p:txBody>
        </p:sp>
        <p:sp>
          <p:nvSpPr>
            <p:cNvPr id="43" name="Rectangle 39"/>
            <p:cNvSpPr>
              <a:spLocks noChangeArrowheads="1"/>
            </p:cNvSpPr>
            <p:nvPr/>
          </p:nvSpPr>
          <p:spPr bwMode="auto">
            <a:xfrm>
              <a:off x="6205547" y="4700618"/>
              <a:ext cx="360362"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i="1" dirty="0">
                  <a:solidFill>
                    <a:srgbClr val="0000FF"/>
                  </a:solidFill>
                  <a:latin typeface="Consolas" panose="020B0609020204030204" pitchFamily="49" charset="0"/>
                  <a:ea typeface="宋体" panose="02010600030101010101" pitchFamily="2" charset="-122"/>
                  <a:cs typeface="Consolas" panose="020B0609020204030204" pitchFamily="49" charset="0"/>
                </a:rPr>
                <a:t>a</a:t>
              </a:r>
              <a:r>
                <a:rPr lang="en-US" altLang="zh-CN" sz="1800" i="1" baseline="-25000" dirty="0">
                  <a:solidFill>
                    <a:srgbClr val="0000FF"/>
                  </a:solidFill>
                  <a:latin typeface="Consolas" panose="020B0609020204030204" pitchFamily="49" charset="0"/>
                  <a:ea typeface="宋体" panose="02010600030101010101" pitchFamily="2" charset="-122"/>
                  <a:cs typeface="Consolas" panose="020B0609020204030204" pitchFamily="49" charset="0"/>
                </a:rPr>
                <a:t>n</a:t>
              </a:r>
              <a:r>
                <a:rPr lang="en-US" altLang="zh-CN" sz="1800" baseline="-25000" dirty="0">
                  <a:solidFill>
                    <a:srgbClr val="0000FF"/>
                  </a:solidFill>
                  <a:latin typeface="Consolas" panose="020B0609020204030204" pitchFamily="49" charset="0"/>
                  <a:ea typeface="宋体" panose="02010600030101010101" pitchFamily="2" charset="-122"/>
                  <a:cs typeface="Consolas" panose="020B0609020204030204" pitchFamily="49" charset="0"/>
                </a:rPr>
                <a:t>-1</a:t>
              </a:r>
              <a:endParaRPr lang="en-US" altLang="zh-CN" sz="1800" baseline="-25000" dirty="0">
                <a:solidFill>
                  <a:srgbClr val="0000FF"/>
                </a:solidFill>
                <a:latin typeface="Consolas" panose="020B0609020204030204" pitchFamily="49" charset="0"/>
                <a:ea typeface="宋体" panose="02010600030101010101" pitchFamily="2" charset="-122"/>
                <a:cs typeface="Consolas" panose="020B0609020204030204" pitchFamily="49" charset="0"/>
              </a:endParaRPr>
            </a:p>
          </p:txBody>
        </p:sp>
        <p:sp>
          <p:nvSpPr>
            <p:cNvPr id="44" name="Rectangle 40"/>
            <p:cNvSpPr>
              <a:spLocks noChangeArrowheads="1"/>
            </p:cNvSpPr>
            <p:nvPr/>
          </p:nvSpPr>
          <p:spPr bwMode="auto">
            <a:xfrm>
              <a:off x="6565909" y="4700618"/>
              <a:ext cx="3603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45" name="Line 41"/>
            <p:cNvSpPr>
              <a:spLocks noChangeShapeType="1"/>
            </p:cNvSpPr>
            <p:nvPr/>
          </p:nvSpPr>
          <p:spPr bwMode="auto">
            <a:xfrm>
              <a:off x="5857884" y="4880005"/>
              <a:ext cx="360363" cy="0"/>
            </a:xfrm>
            <a:prstGeom prst="line">
              <a:avLst/>
            </a:prstGeom>
            <a:noFill/>
            <a:ln w="9525">
              <a:solidFill>
                <a:schemeClr val="tx1"/>
              </a:solidFill>
              <a:miter lim="800000"/>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46" name="Freeform 44"/>
            <p:cNvSpPr/>
            <p:nvPr/>
          </p:nvSpPr>
          <p:spPr bwMode="auto">
            <a:xfrm>
              <a:off x="6842100" y="4883162"/>
              <a:ext cx="487363" cy="3175"/>
            </a:xfrm>
            <a:custGeom>
              <a:avLst/>
              <a:gdLst/>
              <a:ahLst/>
              <a:cxnLst>
                <a:cxn ang="0">
                  <a:pos x="0" y="0"/>
                </a:cxn>
                <a:cxn ang="0">
                  <a:pos x="307" y="2"/>
                </a:cxn>
              </a:cxnLst>
              <a:rect l="0" t="0" r="r" b="b"/>
              <a:pathLst>
                <a:path w="307" h="2">
                  <a:moveTo>
                    <a:pt x="0" y="0"/>
                  </a:moveTo>
                  <a:lnTo>
                    <a:pt x="307"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47" name="Rectangle 32"/>
            <p:cNvSpPr>
              <a:spLocks noChangeArrowheads="1"/>
            </p:cNvSpPr>
            <p:nvPr/>
          </p:nvSpPr>
          <p:spPr bwMode="auto">
            <a:xfrm>
              <a:off x="1627163" y="5467341"/>
              <a:ext cx="360362" cy="360362"/>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1800" b="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48" name="Rectangle 33"/>
            <p:cNvSpPr>
              <a:spLocks noChangeArrowheads="1"/>
            </p:cNvSpPr>
            <p:nvPr/>
          </p:nvSpPr>
          <p:spPr bwMode="auto">
            <a:xfrm>
              <a:off x="1987525" y="5467341"/>
              <a:ext cx="360363" cy="360362"/>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180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49" name="Line 34"/>
            <p:cNvSpPr>
              <a:spLocks noChangeShapeType="1"/>
            </p:cNvSpPr>
            <p:nvPr/>
          </p:nvSpPr>
          <p:spPr bwMode="auto">
            <a:xfrm>
              <a:off x="1279500" y="5646728"/>
              <a:ext cx="360363" cy="0"/>
            </a:xfrm>
            <a:prstGeom prst="line">
              <a:avLst/>
            </a:prstGeom>
            <a:noFill/>
            <a:ln w="28575">
              <a:solidFill>
                <a:srgbClr val="7030A0"/>
              </a:solidFill>
              <a:miter lim="800000"/>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50" name="Text Box 35"/>
            <p:cNvSpPr txBox="1">
              <a:spLocks noChangeArrowheads="1"/>
            </p:cNvSpPr>
            <p:nvPr/>
          </p:nvSpPr>
          <p:spPr bwMode="auto">
            <a:xfrm>
              <a:off x="928662" y="5467341"/>
              <a:ext cx="554040" cy="366712"/>
            </a:xfrm>
            <a:prstGeom prst="rect">
              <a:avLst/>
            </a:prstGeom>
            <a:noFill/>
            <a:ln w="9525">
              <a:noFill/>
              <a:miter lim="800000"/>
            </a:ln>
            <a:effectLst/>
          </p:spPr>
          <p:txBody>
            <a:bodyPr wrap="square">
              <a:spAutoFit/>
            </a:bodyPr>
            <a:lstStyle/>
            <a:p>
              <a:pPr algn="l">
                <a:spcBef>
                  <a:spcPct val="50000"/>
                </a:spcBef>
              </a:pPr>
              <a:r>
                <a:rPr lang="en-US" altLang="zh-CN" sz="1800" dirty="0" err="1">
                  <a:latin typeface="Consolas" panose="020B0609020204030204" pitchFamily="49" charset="0"/>
                  <a:ea typeface="宋体" panose="02010600030101010101" pitchFamily="2" charset="-122"/>
                  <a:cs typeface="Consolas" panose="020B0609020204030204" pitchFamily="49" charset="0"/>
                </a:rPr>
                <a:t>L</a:t>
              </a:r>
              <a:r>
                <a:rPr lang="en-US" altLang="zh-CN" sz="1800" baseline="-25000" dirty="0" err="1">
                  <a:latin typeface="Consolas" panose="020B0609020204030204" pitchFamily="49" charset="0"/>
                  <a:ea typeface="宋体" panose="02010600030101010101" pitchFamily="2" charset="-122"/>
                  <a:cs typeface="Consolas" panose="020B0609020204030204" pitchFamily="49" charset="0"/>
                </a:rPr>
                <a:t>2</a:t>
              </a:r>
              <a:endParaRPr lang="en-US" altLang="zh-CN" sz="1800" baseline="-25000" dirty="0">
                <a:latin typeface="Consolas" panose="020B0609020204030204" pitchFamily="49" charset="0"/>
                <a:ea typeface="宋体" panose="02010600030101010101" pitchFamily="2" charset="-122"/>
                <a:cs typeface="Consolas" panose="020B0609020204030204" pitchFamily="49" charset="0"/>
              </a:endParaRPr>
            </a:p>
          </p:txBody>
        </p:sp>
        <p:sp>
          <p:nvSpPr>
            <p:cNvPr id="51" name="Rectangle 36"/>
            <p:cNvSpPr>
              <a:spLocks noChangeArrowheads="1"/>
            </p:cNvSpPr>
            <p:nvPr/>
          </p:nvSpPr>
          <p:spPr bwMode="auto">
            <a:xfrm>
              <a:off x="2760664" y="5467341"/>
              <a:ext cx="3603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i="1" dirty="0" err="1">
                  <a:solidFill>
                    <a:srgbClr val="0000FF"/>
                  </a:solidFill>
                  <a:latin typeface="Consolas" panose="020B0609020204030204" pitchFamily="49" charset="0"/>
                  <a:ea typeface="宋体" panose="02010600030101010101" pitchFamily="2" charset="-122"/>
                  <a:cs typeface="Consolas" panose="020B0609020204030204" pitchFamily="49" charset="0"/>
                </a:rPr>
                <a:t>b</a:t>
              </a:r>
              <a:r>
                <a:rPr lang="en-US" altLang="zh-CN" sz="1800" i="1" baseline="-25000" dirty="0" err="1">
                  <a:solidFill>
                    <a:srgbClr val="0000FF"/>
                  </a:solidFill>
                  <a:latin typeface="Consolas" panose="020B0609020204030204" pitchFamily="49" charset="0"/>
                  <a:ea typeface="宋体" panose="02010600030101010101" pitchFamily="2" charset="-122"/>
                  <a:cs typeface="Consolas" panose="020B0609020204030204" pitchFamily="49" charset="0"/>
                </a:rPr>
                <a:t>n</a:t>
              </a:r>
              <a:endParaRPr lang="zh-CN" altLang="zh-CN" sz="1800" baseline="-25000" dirty="0">
                <a:solidFill>
                  <a:srgbClr val="0000FF"/>
                </a:solidFill>
                <a:latin typeface="Consolas" panose="020B0609020204030204" pitchFamily="49" charset="0"/>
                <a:ea typeface="宋体" panose="02010600030101010101" pitchFamily="2" charset="-122"/>
                <a:cs typeface="Consolas" panose="020B0609020204030204" pitchFamily="49" charset="0"/>
              </a:endParaRPr>
            </a:p>
          </p:txBody>
        </p:sp>
        <p:sp>
          <p:nvSpPr>
            <p:cNvPr id="52" name="Rectangle 37"/>
            <p:cNvSpPr>
              <a:spLocks noChangeArrowheads="1"/>
            </p:cNvSpPr>
            <p:nvPr/>
          </p:nvSpPr>
          <p:spPr bwMode="auto">
            <a:xfrm>
              <a:off x="3121027" y="5467341"/>
              <a:ext cx="360362"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53" name="Freeform 38"/>
            <p:cNvSpPr/>
            <p:nvPr/>
          </p:nvSpPr>
          <p:spPr bwMode="auto">
            <a:xfrm>
              <a:off x="2166913" y="5645141"/>
              <a:ext cx="552450" cy="3175"/>
            </a:xfrm>
            <a:custGeom>
              <a:avLst/>
              <a:gdLst/>
              <a:ahLst/>
              <a:cxnLst>
                <a:cxn ang="0">
                  <a:pos x="0" y="0"/>
                </a:cxn>
                <a:cxn ang="0">
                  <a:pos x="348" y="2"/>
                </a:cxn>
              </a:cxnLst>
              <a:rect l="0" t="0" r="r" b="b"/>
              <a:pathLst>
                <a:path w="348" h="2">
                  <a:moveTo>
                    <a:pt x="0" y="0"/>
                  </a:moveTo>
                  <a:lnTo>
                    <a:pt x="348"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54" name="Rectangle 39"/>
            <p:cNvSpPr>
              <a:spLocks noChangeArrowheads="1"/>
            </p:cNvSpPr>
            <p:nvPr/>
          </p:nvSpPr>
          <p:spPr bwMode="auto">
            <a:xfrm>
              <a:off x="3829052" y="5467341"/>
              <a:ext cx="360362"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i="1" dirty="0" err="1">
                  <a:solidFill>
                    <a:srgbClr val="0000FF"/>
                  </a:solidFill>
                  <a:latin typeface="Consolas" panose="020B0609020204030204" pitchFamily="49" charset="0"/>
                  <a:ea typeface="宋体" panose="02010600030101010101" pitchFamily="2" charset="-122"/>
                  <a:cs typeface="Consolas" panose="020B0609020204030204" pitchFamily="49" charset="0"/>
                </a:rPr>
                <a:t>b</a:t>
              </a:r>
              <a:r>
                <a:rPr lang="en-US" altLang="zh-CN" sz="1800" i="1" baseline="-25000" dirty="0" err="1">
                  <a:solidFill>
                    <a:srgbClr val="0000FF"/>
                  </a:solidFill>
                  <a:latin typeface="Consolas" panose="020B0609020204030204" pitchFamily="49" charset="0"/>
                  <a:ea typeface="宋体" panose="02010600030101010101" pitchFamily="2" charset="-122"/>
                  <a:cs typeface="Consolas" panose="020B0609020204030204" pitchFamily="49" charset="0"/>
                </a:rPr>
                <a:t>n</a:t>
              </a:r>
              <a:r>
                <a:rPr lang="en-US" altLang="zh-CN" sz="1800" baseline="-25000" dirty="0">
                  <a:solidFill>
                    <a:srgbClr val="0000FF"/>
                  </a:solidFill>
                  <a:latin typeface="Consolas" panose="020B0609020204030204" pitchFamily="49" charset="0"/>
                  <a:ea typeface="宋体" panose="02010600030101010101" pitchFamily="2" charset="-122"/>
                  <a:cs typeface="Consolas" panose="020B0609020204030204" pitchFamily="49" charset="0"/>
                </a:rPr>
                <a:t>-1</a:t>
              </a:r>
              <a:endParaRPr lang="en-US" altLang="zh-CN" sz="1800" baseline="-25000" dirty="0">
                <a:solidFill>
                  <a:srgbClr val="0000FF"/>
                </a:solidFill>
                <a:latin typeface="Consolas" panose="020B0609020204030204" pitchFamily="49" charset="0"/>
                <a:ea typeface="宋体" panose="02010600030101010101" pitchFamily="2" charset="-122"/>
                <a:cs typeface="Consolas" panose="020B0609020204030204" pitchFamily="49" charset="0"/>
              </a:endParaRPr>
            </a:p>
          </p:txBody>
        </p:sp>
        <p:sp>
          <p:nvSpPr>
            <p:cNvPr id="55" name="Rectangle 40"/>
            <p:cNvSpPr>
              <a:spLocks noChangeArrowheads="1"/>
            </p:cNvSpPr>
            <p:nvPr/>
          </p:nvSpPr>
          <p:spPr bwMode="auto">
            <a:xfrm>
              <a:off x="4189414" y="5467341"/>
              <a:ext cx="3603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56" name="Line 41"/>
            <p:cNvSpPr>
              <a:spLocks noChangeShapeType="1"/>
            </p:cNvSpPr>
            <p:nvPr/>
          </p:nvSpPr>
          <p:spPr bwMode="auto">
            <a:xfrm>
              <a:off x="3481389" y="5646728"/>
              <a:ext cx="360363" cy="0"/>
            </a:xfrm>
            <a:prstGeom prst="line">
              <a:avLst/>
            </a:prstGeom>
            <a:noFill/>
            <a:ln w="9525">
              <a:solidFill>
                <a:schemeClr val="tx1"/>
              </a:solidFill>
              <a:miter lim="800000"/>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57" name="Rectangle 42"/>
            <p:cNvSpPr>
              <a:spLocks noChangeArrowheads="1"/>
            </p:cNvSpPr>
            <p:nvPr/>
          </p:nvSpPr>
          <p:spPr bwMode="auto">
            <a:xfrm>
              <a:off x="7316763" y="5467341"/>
              <a:ext cx="360362"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i="1" dirty="0" err="1">
                  <a:solidFill>
                    <a:srgbClr val="0000FF"/>
                  </a:solidFill>
                  <a:latin typeface="Consolas" panose="020B0609020204030204" pitchFamily="49" charset="0"/>
                  <a:ea typeface="宋体" panose="02010600030101010101" pitchFamily="2" charset="-122"/>
                  <a:cs typeface="Consolas" panose="020B0609020204030204" pitchFamily="49" charset="0"/>
                </a:rPr>
                <a:t>b</a:t>
              </a:r>
              <a:r>
                <a:rPr lang="en-US" altLang="zh-CN" sz="1800" baseline="-25000" dirty="0" err="1">
                  <a:solidFill>
                    <a:srgbClr val="0000FF"/>
                  </a:solidFill>
                  <a:latin typeface="Consolas" panose="020B0609020204030204" pitchFamily="49" charset="0"/>
                  <a:ea typeface="宋体" panose="02010600030101010101" pitchFamily="2" charset="-122"/>
                  <a:cs typeface="Consolas" panose="020B0609020204030204" pitchFamily="49" charset="0"/>
                </a:rPr>
                <a:t>1</a:t>
              </a:r>
              <a:endParaRPr lang="zh-CN" altLang="zh-CN" sz="1800" baseline="-25000" dirty="0">
                <a:solidFill>
                  <a:srgbClr val="0000FF"/>
                </a:solidFill>
                <a:latin typeface="Consolas" panose="020B0609020204030204" pitchFamily="49" charset="0"/>
                <a:ea typeface="宋体" panose="02010600030101010101" pitchFamily="2" charset="-122"/>
                <a:cs typeface="Consolas" panose="020B0609020204030204" pitchFamily="49" charset="0"/>
              </a:endParaRPr>
            </a:p>
          </p:txBody>
        </p:sp>
        <p:sp>
          <p:nvSpPr>
            <p:cNvPr id="58" name="Rectangle 43"/>
            <p:cNvSpPr>
              <a:spLocks noChangeArrowheads="1"/>
            </p:cNvSpPr>
            <p:nvPr/>
          </p:nvSpPr>
          <p:spPr bwMode="auto">
            <a:xfrm>
              <a:off x="7677125" y="5467341"/>
              <a:ext cx="3603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dirty="0">
                  <a:solidFill>
                    <a:srgbClr val="0000FF"/>
                  </a:solidFill>
                  <a:latin typeface="Consolas" panose="020B0609020204030204" pitchFamily="49" charset="0"/>
                  <a:ea typeface="宋体" panose="02010600030101010101" pitchFamily="2" charset="-122"/>
                  <a:cs typeface="Consolas" panose="020B0609020204030204" pitchFamily="49" charset="0"/>
                </a:rPr>
                <a:t>∧</a:t>
              </a:r>
              <a:endParaRPr lang="en-US" altLang="zh-CN" sz="1800" dirty="0">
                <a:solidFill>
                  <a:srgbClr val="0000FF"/>
                </a:solidFill>
                <a:latin typeface="Consolas" panose="020B0609020204030204" pitchFamily="49" charset="0"/>
                <a:ea typeface="宋体" panose="02010600030101010101" pitchFamily="2" charset="-122"/>
                <a:cs typeface="Consolas" panose="020B0609020204030204" pitchFamily="49" charset="0"/>
              </a:endParaRPr>
            </a:p>
          </p:txBody>
        </p:sp>
        <p:sp>
          <p:nvSpPr>
            <p:cNvPr id="59" name="Freeform 49"/>
            <p:cNvSpPr/>
            <p:nvPr/>
          </p:nvSpPr>
          <p:spPr bwMode="auto">
            <a:xfrm>
              <a:off x="4298952" y="5646728"/>
              <a:ext cx="487362" cy="3175"/>
            </a:xfrm>
            <a:custGeom>
              <a:avLst/>
              <a:gdLst/>
              <a:ahLst/>
              <a:cxnLst>
                <a:cxn ang="0">
                  <a:pos x="0" y="0"/>
                </a:cxn>
                <a:cxn ang="0">
                  <a:pos x="307" y="2"/>
                </a:cxn>
              </a:cxnLst>
              <a:rect l="0" t="0" r="r" b="b"/>
              <a:pathLst>
                <a:path w="307" h="2">
                  <a:moveTo>
                    <a:pt x="0" y="0"/>
                  </a:moveTo>
                  <a:lnTo>
                    <a:pt x="307"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60" name="Text Box 50"/>
            <p:cNvSpPr txBox="1">
              <a:spLocks noChangeArrowheads="1"/>
            </p:cNvSpPr>
            <p:nvPr/>
          </p:nvSpPr>
          <p:spPr bwMode="auto">
            <a:xfrm>
              <a:off x="5102185" y="5367350"/>
              <a:ext cx="720725" cy="461665"/>
            </a:xfrm>
            <a:prstGeom prst="rect">
              <a:avLst/>
            </a:prstGeom>
            <a:noFill/>
            <a:ln w="9525">
              <a:noFill/>
              <a:miter lim="800000"/>
            </a:ln>
            <a:effectLst/>
          </p:spPr>
          <p:txBody>
            <a:bodyPr>
              <a:spAutoFit/>
            </a:bodyPr>
            <a:lstStyle/>
            <a:p>
              <a:pPr algn="l">
                <a:spcBef>
                  <a:spcPct val="50000"/>
                </a:spcBef>
              </a:pPr>
              <a:r>
                <a:rPr lang="en-US" altLang="zh-CN" b="0" dirty="0">
                  <a:latin typeface="Consolas" panose="020B0609020204030204" pitchFamily="49" charset="0"/>
                  <a:ea typeface="宋体" panose="02010600030101010101" pitchFamily="2" charset="-122"/>
                  <a:cs typeface="Consolas" panose="020B0609020204030204" pitchFamily="49" charset="0"/>
                </a:rPr>
                <a:t>…</a:t>
              </a:r>
              <a:endParaRPr lang="en-US" altLang="zh-CN" b="0" dirty="0">
                <a:latin typeface="Consolas" panose="020B0609020204030204" pitchFamily="49" charset="0"/>
                <a:ea typeface="宋体" panose="02010600030101010101" pitchFamily="2" charset="-122"/>
                <a:cs typeface="Consolas" panose="020B0609020204030204" pitchFamily="49" charset="0"/>
              </a:endParaRPr>
            </a:p>
          </p:txBody>
        </p:sp>
        <p:sp>
          <p:nvSpPr>
            <p:cNvPr id="61" name="Rectangle 39"/>
            <p:cNvSpPr>
              <a:spLocks noChangeArrowheads="1"/>
            </p:cNvSpPr>
            <p:nvPr/>
          </p:nvSpPr>
          <p:spPr bwMode="auto">
            <a:xfrm>
              <a:off x="6205547" y="5462597"/>
              <a:ext cx="360362"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i="1" dirty="0" err="1">
                  <a:solidFill>
                    <a:srgbClr val="0000FF"/>
                  </a:solidFill>
                  <a:latin typeface="Consolas" panose="020B0609020204030204" pitchFamily="49" charset="0"/>
                  <a:ea typeface="宋体" panose="02010600030101010101" pitchFamily="2" charset="-122"/>
                  <a:cs typeface="Consolas" panose="020B0609020204030204" pitchFamily="49" charset="0"/>
                </a:rPr>
                <a:t>b</a:t>
              </a:r>
              <a:r>
                <a:rPr lang="en-US" altLang="zh-CN" sz="1800" baseline="-25000" dirty="0" err="1">
                  <a:solidFill>
                    <a:srgbClr val="0000FF"/>
                  </a:solidFill>
                  <a:latin typeface="Consolas" panose="020B0609020204030204" pitchFamily="49" charset="0"/>
                  <a:ea typeface="宋体" panose="02010600030101010101" pitchFamily="2" charset="-122"/>
                  <a:cs typeface="Consolas" panose="020B0609020204030204" pitchFamily="49" charset="0"/>
                </a:rPr>
                <a:t>2</a:t>
              </a:r>
              <a:endParaRPr lang="en-US" altLang="zh-CN" sz="1800" baseline="-25000" dirty="0">
                <a:solidFill>
                  <a:srgbClr val="0000FF"/>
                </a:solidFill>
                <a:latin typeface="Consolas" panose="020B0609020204030204" pitchFamily="49" charset="0"/>
                <a:ea typeface="宋体" panose="02010600030101010101" pitchFamily="2" charset="-122"/>
                <a:cs typeface="Consolas" panose="020B0609020204030204" pitchFamily="49" charset="0"/>
              </a:endParaRPr>
            </a:p>
          </p:txBody>
        </p:sp>
        <p:sp>
          <p:nvSpPr>
            <p:cNvPr id="62" name="Rectangle 40"/>
            <p:cNvSpPr>
              <a:spLocks noChangeArrowheads="1"/>
            </p:cNvSpPr>
            <p:nvPr/>
          </p:nvSpPr>
          <p:spPr bwMode="auto">
            <a:xfrm>
              <a:off x="6565909" y="5462597"/>
              <a:ext cx="3603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63" name="Line 41"/>
            <p:cNvSpPr>
              <a:spLocks noChangeShapeType="1"/>
            </p:cNvSpPr>
            <p:nvPr/>
          </p:nvSpPr>
          <p:spPr bwMode="auto">
            <a:xfrm>
              <a:off x="5857884" y="5641984"/>
              <a:ext cx="360363" cy="0"/>
            </a:xfrm>
            <a:prstGeom prst="line">
              <a:avLst/>
            </a:prstGeom>
            <a:noFill/>
            <a:ln w="9525">
              <a:solidFill>
                <a:schemeClr val="tx1"/>
              </a:solidFill>
              <a:miter lim="800000"/>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64" name="Freeform 44"/>
            <p:cNvSpPr/>
            <p:nvPr/>
          </p:nvSpPr>
          <p:spPr bwMode="auto">
            <a:xfrm>
              <a:off x="6842100" y="5645141"/>
              <a:ext cx="487363" cy="3175"/>
            </a:xfrm>
            <a:custGeom>
              <a:avLst/>
              <a:gdLst/>
              <a:ahLst/>
              <a:cxnLst>
                <a:cxn ang="0">
                  <a:pos x="0" y="0"/>
                </a:cxn>
                <a:cxn ang="0">
                  <a:pos x="307" y="2"/>
                </a:cxn>
              </a:cxnLst>
              <a:rect l="0" t="0" r="r" b="b"/>
              <a:pathLst>
                <a:path w="307" h="2">
                  <a:moveTo>
                    <a:pt x="0" y="0"/>
                  </a:moveTo>
                  <a:lnTo>
                    <a:pt x="307"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Text Box 2"/>
          <p:cNvSpPr txBox="1">
            <a:spLocks noChangeArrowheads="1"/>
          </p:cNvSpPr>
          <p:nvPr/>
        </p:nvSpPr>
        <p:spPr bwMode="auto">
          <a:xfrm>
            <a:off x="323850" y="260350"/>
            <a:ext cx="8610600" cy="2462213"/>
          </a:xfrm>
          <a:prstGeom prst="rect">
            <a:avLst/>
          </a:prstGeom>
          <a:noFill/>
          <a:ln w="9525">
            <a:noFill/>
            <a:miter lim="800000"/>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a:spAutoFit/>
          </a:bodyPr>
          <a:lstStyle/>
          <a:p>
            <a:pPr algn="just">
              <a:spcBef>
                <a:spcPct val="50000"/>
              </a:spcBef>
            </a:pPr>
            <a:r>
              <a:rPr kumimoji="1" lang="en-US" altLang="zh-CN" sz="2200">
                <a:latin typeface="Consolas" panose="020B0609020204030204" pitchFamily="49" charset="0"/>
                <a:ea typeface="楷体" panose="02010609060101010101" pitchFamily="49" charset="-122"/>
                <a:cs typeface="Consolas" panose="020B0609020204030204" pitchFamily="49" charset="0"/>
              </a:rPr>
              <a:t>    </a:t>
            </a:r>
            <a:r>
              <a:rPr kumimoji="1" lang="zh-CN" altLang="en-US" sz="2200">
                <a:solidFill>
                  <a:srgbClr val="FF0000"/>
                </a:solidFill>
                <a:latin typeface="Consolas" panose="020B0609020204030204" pitchFamily="49" charset="0"/>
                <a:ea typeface="楷体" panose="02010609060101010101" pitchFamily="49" charset="-122"/>
                <a:cs typeface="Consolas" panose="020B0609020204030204" pitchFamily="49" charset="0"/>
              </a:rPr>
              <a:t>解</a:t>
            </a:r>
            <a:r>
              <a:rPr kumimoji="1" lang="zh-CN" altLang="en-US" sz="2200" dirty="0">
                <a:solidFill>
                  <a:srgbClr val="FF0000"/>
                </a:solidFill>
                <a:latin typeface="Consolas" panose="020B0609020204030204" pitchFamily="49" charset="0"/>
                <a:ea typeface="楷体" panose="02010609060101010101" pitchFamily="49" charset="-122"/>
                <a:cs typeface="Consolas" panose="020B0609020204030204" pitchFamily="49" charset="0"/>
              </a:rPr>
              <a:t>：</a:t>
            </a:r>
            <a:r>
              <a:rPr kumimoji="1" lang="zh-CN" altLang="en-US" sz="2200" dirty="0">
                <a:latin typeface="Consolas" panose="020B0609020204030204" pitchFamily="49" charset="0"/>
                <a:ea typeface="楷体" panose="02010609060101010101" pitchFamily="49" charset="-122"/>
                <a:cs typeface="Consolas" panose="020B0609020204030204" pitchFamily="49" charset="0"/>
              </a:rPr>
              <a:t>利用原单链表</a:t>
            </a:r>
            <a:r>
              <a:rPr kumimoji="1" lang="en-US" altLang="zh-CN" sz="2200" dirty="0">
                <a:latin typeface="Consolas" panose="020B0609020204030204" pitchFamily="49" charset="0"/>
                <a:ea typeface="楷体" panose="02010609060101010101" pitchFamily="49" charset="-122"/>
                <a:cs typeface="Consolas" panose="020B0609020204030204" pitchFamily="49" charset="0"/>
              </a:rPr>
              <a:t>L</a:t>
            </a:r>
            <a:r>
              <a:rPr kumimoji="1" lang="zh-CN" altLang="en-US" sz="2200" dirty="0">
                <a:latin typeface="Consolas" panose="020B0609020204030204" pitchFamily="49" charset="0"/>
                <a:ea typeface="楷体" panose="02010609060101010101" pitchFamily="49" charset="-122"/>
                <a:cs typeface="Consolas" panose="020B0609020204030204" pitchFamily="49" charset="0"/>
              </a:rPr>
              <a:t>中</a:t>
            </a:r>
            <a:r>
              <a:rPr kumimoji="1" lang="zh-CN" altLang="en-US" sz="2200">
                <a:latin typeface="Consolas" panose="020B0609020204030204" pitchFamily="49" charset="0"/>
                <a:ea typeface="楷体" panose="02010609060101010101" pitchFamily="49" charset="-122"/>
                <a:cs typeface="Consolas" panose="020B0609020204030204" pitchFamily="49" charset="0"/>
              </a:rPr>
              <a:t>的所有结点通过</a:t>
            </a:r>
            <a:r>
              <a:rPr kumimoji="1" lang="zh-CN" altLang="en-US" sz="2200" dirty="0">
                <a:latin typeface="Consolas" panose="020B0609020204030204" pitchFamily="49" charset="0"/>
                <a:ea typeface="楷体" panose="02010609060101010101" pitchFamily="49" charset="-122"/>
                <a:cs typeface="Consolas" panose="020B0609020204030204" pitchFamily="49" charset="0"/>
              </a:rPr>
              <a:t>改变指针域重组成单链表</a:t>
            </a:r>
            <a:r>
              <a:rPr kumimoji="1" lang="en-US" altLang="zh-CN" sz="2200" dirty="0" err="1">
                <a:latin typeface="Consolas" panose="020B0609020204030204" pitchFamily="49" charset="0"/>
                <a:ea typeface="楷体" panose="02010609060101010101" pitchFamily="49" charset="-122"/>
                <a:cs typeface="Consolas" panose="020B0609020204030204" pitchFamily="49" charset="0"/>
              </a:rPr>
              <a:t>L1</a:t>
            </a:r>
            <a:r>
              <a:rPr kumimoji="1" lang="zh-CN" altLang="en-US" sz="2200" dirty="0">
                <a:latin typeface="Consolas" panose="020B0609020204030204" pitchFamily="49" charset="0"/>
                <a:ea typeface="楷体" panose="02010609060101010101" pitchFamily="49" charset="-122"/>
                <a:cs typeface="Consolas" panose="020B0609020204030204" pitchFamily="49" charset="0"/>
              </a:rPr>
              <a:t>和</a:t>
            </a:r>
            <a:r>
              <a:rPr kumimoji="1" lang="en-US" altLang="zh-CN" sz="2200" dirty="0" err="1">
                <a:latin typeface="Consolas" panose="020B0609020204030204" pitchFamily="49" charset="0"/>
                <a:ea typeface="楷体" panose="02010609060101010101" pitchFamily="49" charset="-122"/>
                <a:cs typeface="Consolas" panose="020B0609020204030204" pitchFamily="49" charset="0"/>
              </a:rPr>
              <a:t>L2</a:t>
            </a:r>
            <a:r>
              <a:rPr kumimoji="1" lang="zh-CN" altLang="en-US" sz="2200" dirty="0">
                <a:latin typeface="Consolas" panose="020B0609020204030204" pitchFamily="49" charset="0"/>
                <a:ea typeface="楷体" panose="02010609060101010101" pitchFamily="49" charset="-122"/>
                <a:cs typeface="Consolas" panose="020B0609020204030204" pitchFamily="49" charset="0"/>
              </a:rPr>
              <a:t>。</a:t>
            </a:r>
            <a:endParaRPr kumimoji="1" lang="zh-CN" altLang="en-US" sz="2200" dirty="0">
              <a:latin typeface="Consolas" panose="020B0609020204030204" pitchFamily="49" charset="0"/>
              <a:ea typeface="楷体" panose="02010609060101010101" pitchFamily="49" charset="-122"/>
              <a:cs typeface="Consolas" panose="020B0609020204030204" pitchFamily="49" charset="0"/>
            </a:endParaRPr>
          </a:p>
          <a:p>
            <a:pPr algn="just">
              <a:spcBef>
                <a:spcPct val="50000"/>
              </a:spcBef>
            </a:pPr>
            <a:r>
              <a:rPr kumimoji="1" lang="zh-CN" altLang="en-US" sz="2200" dirty="0">
                <a:latin typeface="Consolas" panose="020B0609020204030204" pitchFamily="49" charset="0"/>
                <a:ea typeface="楷体" panose="02010609060101010101" pitchFamily="49" charset="-122"/>
                <a:cs typeface="Consolas" panose="020B0609020204030204" pitchFamily="49" charset="0"/>
              </a:rPr>
              <a:t>　　由于</a:t>
            </a:r>
            <a:r>
              <a:rPr kumimoji="1" lang="en-US" altLang="zh-CN" sz="2200" err="1">
                <a:latin typeface="Consolas" panose="020B0609020204030204" pitchFamily="49" charset="0"/>
                <a:ea typeface="楷体" panose="02010609060101010101" pitchFamily="49" charset="-122"/>
                <a:cs typeface="Consolas" panose="020B0609020204030204" pitchFamily="49" charset="0"/>
              </a:rPr>
              <a:t>L1</a:t>
            </a:r>
            <a:r>
              <a:rPr kumimoji="1" lang="zh-CN" altLang="en-US" sz="2200">
                <a:latin typeface="Consolas" panose="020B0609020204030204" pitchFamily="49" charset="0"/>
                <a:ea typeface="楷体" panose="02010609060101010101" pitchFamily="49" charset="-122"/>
                <a:cs typeface="Consolas" panose="020B0609020204030204" pitchFamily="49" charset="0"/>
              </a:rPr>
              <a:t>中结点的</a:t>
            </a:r>
            <a:r>
              <a:rPr kumimoji="1" lang="zh-CN" altLang="en-US" sz="2200" dirty="0">
                <a:latin typeface="Consolas" panose="020B0609020204030204" pitchFamily="49" charset="0"/>
                <a:ea typeface="楷体" panose="02010609060101010101" pitchFamily="49" charset="-122"/>
                <a:cs typeface="Consolas" panose="020B0609020204030204" pitchFamily="49" charset="0"/>
              </a:rPr>
              <a:t>相对顺序与</a:t>
            </a:r>
            <a:r>
              <a:rPr kumimoji="1" lang="en-US" altLang="zh-CN" sz="2200" dirty="0">
                <a:latin typeface="Consolas" panose="020B0609020204030204" pitchFamily="49" charset="0"/>
                <a:ea typeface="楷体" panose="02010609060101010101" pitchFamily="49" charset="-122"/>
                <a:cs typeface="Consolas" panose="020B0609020204030204" pitchFamily="49" charset="0"/>
              </a:rPr>
              <a:t>L</a:t>
            </a:r>
            <a:r>
              <a:rPr kumimoji="1" lang="zh-CN" altLang="en-US" sz="2200" dirty="0">
                <a:latin typeface="Consolas" panose="020B0609020204030204" pitchFamily="49" charset="0"/>
                <a:ea typeface="楷体" panose="02010609060101010101" pitchFamily="49" charset="-122"/>
                <a:cs typeface="Consolas" panose="020B0609020204030204" pitchFamily="49" charset="0"/>
              </a:rPr>
              <a:t>中</a:t>
            </a:r>
            <a:r>
              <a:rPr kumimoji="1" lang="zh-CN" altLang="en-US" sz="2200">
                <a:latin typeface="Consolas" panose="020B0609020204030204" pitchFamily="49" charset="0"/>
                <a:ea typeface="楷体" panose="02010609060101010101" pitchFamily="49" charset="-122"/>
                <a:cs typeface="Consolas" panose="020B0609020204030204" pitchFamily="49" charset="0"/>
              </a:rPr>
              <a:t>的相同，所以</a:t>
            </a:r>
            <a:r>
              <a:rPr kumimoji="1" lang="zh-CN" altLang="en-US" sz="2200" dirty="0">
                <a:latin typeface="Consolas" panose="020B0609020204030204" pitchFamily="49" charset="0"/>
                <a:ea typeface="楷体" panose="02010609060101010101" pitchFamily="49" charset="-122"/>
                <a:cs typeface="Consolas" panose="020B0609020204030204" pitchFamily="49" charset="0"/>
              </a:rPr>
              <a:t>采用尾插法建立单链表</a:t>
            </a:r>
            <a:r>
              <a:rPr kumimoji="1" lang="en-US" altLang="zh-CN" sz="2200" dirty="0" err="1">
                <a:latin typeface="Consolas" panose="020B0609020204030204" pitchFamily="49" charset="0"/>
                <a:ea typeface="楷体" panose="02010609060101010101" pitchFamily="49" charset="-122"/>
                <a:cs typeface="Consolas" panose="020B0609020204030204" pitchFamily="49" charset="0"/>
              </a:rPr>
              <a:t>L1</a:t>
            </a:r>
            <a:r>
              <a:rPr kumimoji="1" lang="zh-CN" altLang="en-US" sz="2200" dirty="0">
                <a:latin typeface="Consolas" panose="020B0609020204030204" pitchFamily="49" charset="0"/>
                <a:ea typeface="楷体" panose="02010609060101010101" pitchFamily="49" charset="-122"/>
                <a:cs typeface="Consolas" panose="020B0609020204030204" pitchFamily="49" charset="0"/>
              </a:rPr>
              <a:t>；</a:t>
            </a:r>
            <a:endParaRPr kumimoji="1" lang="zh-CN" altLang="en-US" sz="2200" dirty="0">
              <a:latin typeface="Consolas" panose="020B0609020204030204" pitchFamily="49" charset="0"/>
              <a:ea typeface="楷体" panose="02010609060101010101" pitchFamily="49" charset="-122"/>
              <a:cs typeface="Consolas" panose="020B0609020204030204" pitchFamily="49" charset="0"/>
            </a:endParaRPr>
          </a:p>
          <a:p>
            <a:pPr algn="just">
              <a:spcBef>
                <a:spcPct val="50000"/>
              </a:spcBef>
            </a:pPr>
            <a:r>
              <a:rPr kumimoji="1" lang="zh-CN" altLang="en-US" sz="2200" dirty="0">
                <a:latin typeface="Consolas" panose="020B0609020204030204" pitchFamily="49" charset="0"/>
                <a:ea typeface="楷体" panose="02010609060101010101" pitchFamily="49" charset="-122"/>
                <a:cs typeface="Consolas" panose="020B0609020204030204" pitchFamily="49" charset="0"/>
              </a:rPr>
              <a:t>　　由于</a:t>
            </a:r>
            <a:r>
              <a:rPr kumimoji="1" lang="en-US" altLang="zh-CN" sz="2200" err="1">
                <a:latin typeface="Consolas" panose="020B0609020204030204" pitchFamily="49" charset="0"/>
                <a:ea typeface="楷体" panose="02010609060101010101" pitchFamily="49" charset="-122"/>
                <a:cs typeface="Consolas" panose="020B0609020204030204" pitchFamily="49" charset="0"/>
              </a:rPr>
              <a:t>L2</a:t>
            </a:r>
            <a:r>
              <a:rPr kumimoji="1" lang="zh-CN" altLang="en-US" sz="2200">
                <a:latin typeface="Consolas" panose="020B0609020204030204" pitchFamily="49" charset="0"/>
                <a:ea typeface="楷体" panose="02010609060101010101" pitchFamily="49" charset="-122"/>
                <a:cs typeface="Consolas" panose="020B0609020204030204" pitchFamily="49" charset="0"/>
              </a:rPr>
              <a:t>中结点的</a:t>
            </a:r>
            <a:r>
              <a:rPr kumimoji="1" lang="zh-CN" altLang="en-US" sz="2200" dirty="0">
                <a:latin typeface="Consolas" panose="020B0609020204030204" pitchFamily="49" charset="0"/>
                <a:ea typeface="楷体" panose="02010609060101010101" pitchFamily="49" charset="-122"/>
                <a:cs typeface="Consolas" panose="020B0609020204030204" pitchFamily="49" charset="0"/>
              </a:rPr>
              <a:t>相对顺序与</a:t>
            </a:r>
            <a:r>
              <a:rPr kumimoji="1" lang="en-US" altLang="zh-CN" sz="2200" dirty="0">
                <a:latin typeface="Consolas" panose="020B0609020204030204" pitchFamily="49" charset="0"/>
                <a:ea typeface="楷体" panose="02010609060101010101" pitchFamily="49" charset="-122"/>
                <a:cs typeface="Consolas" panose="020B0609020204030204" pitchFamily="49" charset="0"/>
              </a:rPr>
              <a:t>L</a:t>
            </a:r>
            <a:r>
              <a:rPr kumimoji="1" lang="zh-CN" altLang="en-US" sz="2200" dirty="0">
                <a:latin typeface="Consolas" panose="020B0609020204030204" pitchFamily="49" charset="0"/>
                <a:ea typeface="楷体" panose="02010609060101010101" pitchFamily="49" charset="-122"/>
                <a:cs typeface="Consolas" panose="020B0609020204030204" pitchFamily="49" charset="0"/>
              </a:rPr>
              <a:t>中</a:t>
            </a:r>
            <a:r>
              <a:rPr kumimoji="1" lang="zh-CN" altLang="en-US" sz="2200">
                <a:latin typeface="Consolas" panose="020B0609020204030204" pitchFamily="49" charset="0"/>
                <a:ea typeface="楷体" panose="02010609060101010101" pitchFamily="49" charset="-122"/>
                <a:cs typeface="Consolas" panose="020B0609020204030204" pitchFamily="49" charset="0"/>
              </a:rPr>
              <a:t>的相反，所以</a:t>
            </a:r>
            <a:r>
              <a:rPr kumimoji="1" lang="zh-CN" altLang="en-US" sz="2200" dirty="0">
                <a:latin typeface="Consolas" panose="020B0609020204030204" pitchFamily="49" charset="0"/>
                <a:ea typeface="楷体" panose="02010609060101010101" pitchFamily="49" charset="-122"/>
                <a:cs typeface="Consolas" panose="020B0609020204030204" pitchFamily="49" charset="0"/>
              </a:rPr>
              <a:t>采用头插法建立单链表</a:t>
            </a:r>
            <a:r>
              <a:rPr kumimoji="1" lang="en-US" altLang="zh-CN" sz="2200" dirty="0" err="1">
                <a:latin typeface="Consolas" panose="020B0609020204030204" pitchFamily="49" charset="0"/>
                <a:ea typeface="楷体" panose="02010609060101010101" pitchFamily="49" charset="-122"/>
                <a:cs typeface="Consolas" panose="020B0609020204030204" pitchFamily="49" charset="0"/>
              </a:rPr>
              <a:t>L2</a:t>
            </a:r>
            <a:r>
              <a:rPr kumimoji="1" lang="zh-CN" altLang="en-US" sz="2200" dirty="0">
                <a:latin typeface="Consolas" panose="020B0609020204030204" pitchFamily="49" charset="0"/>
                <a:ea typeface="楷体" panose="02010609060101010101" pitchFamily="49" charset="-122"/>
                <a:cs typeface="Consolas" panose="020B0609020204030204" pitchFamily="49" charset="0"/>
              </a:rPr>
              <a:t>。</a:t>
            </a:r>
            <a:endParaRPr kumimoji="1" lang="zh-CN" altLang="en-US" sz="2200" dirty="0">
              <a:latin typeface="Consolas" panose="020B0609020204030204" pitchFamily="49" charset="0"/>
              <a:ea typeface="楷体" panose="02010609060101010101" pitchFamily="49" charset="-122"/>
              <a:cs typeface="Consolas" panose="020B0609020204030204" pitchFamily="49" charset="0"/>
            </a:endParaRPr>
          </a:p>
        </p:txBody>
      </p:sp>
      <p:sp>
        <p:nvSpPr>
          <p:cNvPr id="92164" name="Rectangle 4"/>
          <p:cNvSpPr>
            <a:spLocks noChangeArrowheads="1"/>
          </p:cNvSpPr>
          <p:nvPr/>
        </p:nvSpPr>
        <p:spPr bwMode="auto">
          <a:xfrm>
            <a:off x="1952625" y="4579938"/>
            <a:ext cx="360363" cy="360362"/>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1800" b="0">
              <a:latin typeface="Consolas" panose="020B0609020204030204" pitchFamily="49" charset="0"/>
              <a:ea typeface="宋体" panose="02010600030101010101" pitchFamily="2" charset="-122"/>
              <a:cs typeface="Consolas" panose="020B0609020204030204" pitchFamily="49" charset="0"/>
            </a:endParaRPr>
          </a:p>
        </p:txBody>
      </p:sp>
      <p:sp>
        <p:nvSpPr>
          <p:cNvPr id="92165" name="Rectangle 5"/>
          <p:cNvSpPr>
            <a:spLocks noChangeArrowheads="1"/>
          </p:cNvSpPr>
          <p:nvPr/>
        </p:nvSpPr>
        <p:spPr bwMode="auto">
          <a:xfrm>
            <a:off x="2312988" y="4579938"/>
            <a:ext cx="360362" cy="360362"/>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1800">
              <a:latin typeface="Consolas" panose="020B0609020204030204" pitchFamily="49" charset="0"/>
              <a:ea typeface="宋体" panose="02010600030101010101" pitchFamily="2" charset="-122"/>
              <a:cs typeface="Consolas" panose="020B0609020204030204" pitchFamily="49" charset="0"/>
            </a:endParaRPr>
          </a:p>
        </p:txBody>
      </p:sp>
      <p:sp>
        <p:nvSpPr>
          <p:cNvPr id="92166" name="Line 6"/>
          <p:cNvSpPr>
            <a:spLocks noChangeShapeType="1"/>
          </p:cNvSpPr>
          <p:nvPr/>
        </p:nvSpPr>
        <p:spPr bwMode="auto">
          <a:xfrm>
            <a:off x="1604963" y="4759325"/>
            <a:ext cx="360362" cy="0"/>
          </a:xfrm>
          <a:prstGeom prst="line">
            <a:avLst/>
          </a:prstGeom>
          <a:noFill/>
          <a:ln w="28575">
            <a:solidFill>
              <a:srgbClr val="7030A0"/>
            </a:solidFill>
            <a:miter lim="800000"/>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92167" name="Text Box 7"/>
          <p:cNvSpPr txBox="1">
            <a:spLocks noChangeArrowheads="1"/>
          </p:cNvSpPr>
          <p:nvPr/>
        </p:nvSpPr>
        <p:spPr bwMode="auto">
          <a:xfrm>
            <a:off x="1162050" y="4579938"/>
            <a:ext cx="503238" cy="366712"/>
          </a:xfrm>
          <a:prstGeom prst="rect">
            <a:avLst/>
          </a:prstGeom>
          <a:noFill/>
          <a:ln w="9525">
            <a:noFill/>
            <a:miter lim="800000"/>
          </a:ln>
          <a:effectLst/>
        </p:spPr>
        <p:txBody>
          <a:bodyPr>
            <a:spAutoFit/>
          </a:bodyPr>
          <a:lstStyle/>
          <a:p>
            <a:pPr algn="l">
              <a:spcBef>
                <a:spcPct val="50000"/>
              </a:spcBef>
            </a:pPr>
            <a:r>
              <a:rPr lang="en-US" altLang="zh-CN" sz="1800" dirty="0" err="1">
                <a:latin typeface="Consolas" panose="020B0609020204030204" pitchFamily="49" charset="0"/>
                <a:ea typeface="宋体" panose="02010600030101010101" pitchFamily="2" charset="-122"/>
                <a:cs typeface="Consolas" panose="020B0609020204030204" pitchFamily="49" charset="0"/>
              </a:rPr>
              <a:t>L1</a:t>
            </a:r>
            <a:endParaRPr lang="en-US" altLang="zh-CN" sz="1800" dirty="0">
              <a:latin typeface="Consolas" panose="020B0609020204030204" pitchFamily="49" charset="0"/>
              <a:ea typeface="宋体" panose="02010600030101010101" pitchFamily="2" charset="-122"/>
              <a:cs typeface="Consolas" panose="020B0609020204030204" pitchFamily="49" charset="0"/>
            </a:endParaRPr>
          </a:p>
        </p:txBody>
      </p:sp>
      <p:sp>
        <p:nvSpPr>
          <p:cNvPr id="92168" name="Rectangle 8"/>
          <p:cNvSpPr>
            <a:spLocks noChangeArrowheads="1"/>
          </p:cNvSpPr>
          <p:nvPr/>
        </p:nvSpPr>
        <p:spPr bwMode="auto">
          <a:xfrm>
            <a:off x="2530475" y="3525838"/>
            <a:ext cx="3603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latin typeface="Consolas" panose="020B0609020204030204" pitchFamily="49" charset="0"/>
              <a:ea typeface="宋体" panose="02010600030101010101" pitchFamily="2" charset="-122"/>
              <a:cs typeface="Consolas" panose="020B0609020204030204" pitchFamily="49" charset="0"/>
            </a:endParaRPr>
          </a:p>
        </p:txBody>
      </p:sp>
      <p:sp>
        <p:nvSpPr>
          <p:cNvPr id="92169" name="Rectangle 9"/>
          <p:cNvSpPr>
            <a:spLocks noChangeArrowheads="1"/>
          </p:cNvSpPr>
          <p:nvPr/>
        </p:nvSpPr>
        <p:spPr bwMode="auto">
          <a:xfrm>
            <a:off x="2890838" y="3525838"/>
            <a:ext cx="360362"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latin typeface="Consolas" panose="020B0609020204030204" pitchFamily="49" charset="0"/>
              <a:ea typeface="宋体" panose="02010600030101010101" pitchFamily="2" charset="-122"/>
              <a:cs typeface="Consolas" panose="020B0609020204030204" pitchFamily="49" charset="0"/>
            </a:endParaRPr>
          </a:p>
        </p:txBody>
      </p:sp>
      <p:sp>
        <p:nvSpPr>
          <p:cNvPr id="92171" name="Rectangle 11"/>
          <p:cNvSpPr>
            <a:spLocks noChangeArrowheads="1"/>
          </p:cNvSpPr>
          <p:nvPr/>
        </p:nvSpPr>
        <p:spPr bwMode="auto">
          <a:xfrm>
            <a:off x="3598863" y="3525838"/>
            <a:ext cx="360362"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latin typeface="Consolas" panose="020B0609020204030204" pitchFamily="49" charset="0"/>
              <a:ea typeface="宋体" panose="02010600030101010101" pitchFamily="2" charset="-122"/>
              <a:cs typeface="Consolas" panose="020B0609020204030204" pitchFamily="49" charset="0"/>
            </a:endParaRPr>
          </a:p>
        </p:txBody>
      </p:sp>
      <p:sp>
        <p:nvSpPr>
          <p:cNvPr id="92172" name="Rectangle 12"/>
          <p:cNvSpPr>
            <a:spLocks noChangeArrowheads="1"/>
          </p:cNvSpPr>
          <p:nvPr/>
        </p:nvSpPr>
        <p:spPr bwMode="auto">
          <a:xfrm>
            <a:off x="3959225" y="3525838"/>
            <a:ext cx="3603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latin typeface="Consolas" panose="020B0609020204030204" pitchFamily="49" charset="0"/>
              <a:ea typeface="宋体" panose="02010600030101010101" pitchFamily="2" charset="-122"/>
              <a:cs typeface="Consolas" panose="020B0609020204030204" pitchFamily="49" charset="0"/>
            </a:endParaRPr>
          </a:p>
        </p:txBody>
      </p:sp>
      <p:sp>
        <p:nvSpPr>
          <p:cNvPr id="92173" name="Line 13"/>
          <p:cNvSpPr>
            <a:spLocks noChangeShapeType="1"/>
          </p:cNvSpPr>
          <p:nvPr/>
        </p:nvSpPr>
        <p:spPr bwMode="auto">
          <a:xfrm>
            <a:off x="3251200" y="3705225"/>
            <a:ext cx="360363" cy="0"/>
          </a:xfrm>
          <a:prstGeom prst="line">
            <a:avLst/>
          </a:prstGeom>
          <a:noFill/>
          <a:ln w="9525">
            <a:solidFill>
              <a:schemeClr val="tx1"/>
            </a:solidFill>
            <a:miter lim="800000"/>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92174" name="Rectangle 14"/>
          <p:cNvSpPr>
            <a:spLocks noChangeArrowheads="1"/>
          </p:cNvSpPr>
          <p:nvPr/>
        </p:nvSpPr>
        <p:spPr bwMode="auto">
          <a:xfrm>
            <a:off x="6011863" y="3525838"/>
            <a:ext cx="360362"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latin typeface="Consolas" panose="020B0609020204030204" pitchFamily="49" charset="0"/>
              <a:ea typeface="宋体" panose="02010600030101010101" pitchFamily="2" charset="-122"/>
              <a:cs typeface="Consolas" panose="020B0609020204030204" pitchFamily="49" charset="0"/>
            </a:endParaRPr>
          </a:p>
        </p:txBody>
      </p:sp>
      <p:sp>
        <p:nvSpPr>
          <p:cNvPr id="92175" name="Rectangle 15"/>
          <p:cNvSpPr>
            <a:spLocks noChangeArrowheads="1"/>
          </p:cNvSpPr>
          <p:nvPr/>
        </p:nvSpPr>
        <p:spPr bwMode="auto">
          <a:xfrm>
            <a:off x="6372225" y="3525838"/>
            <a:ext cx="3603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dirty="0">
                <a:solidFill>
                  <a:srgbClr val="0000FF"/>
                </a:solidFill>
                <a:latin typeface="Consolas" panose="020B0609020204030204" pitchFamily="49" charset="0"/>
                <a:ea typeface="宋体" panose="02010600030101010101" pitchFamily="2" charset="-122"/>
                <a:cs typeface="Consolas" panose="020B0609020204030204" pitchFamily="49" charset="0"/>
              </a:rPr>
              <a:t>∧</a:t>
            </a:r>
            <a:endParaRPr lang="en-US" altLang="zh-CN" sz="1800" dirty="0">
              <a:solidFill>
                <a:srgbClr val="0000FF"/>
              </a:solidFill>
              <a:latin typeface="Consolas" panose="020B0609020204030204" pitchFamily="49" charset="0"/>
              <a:ea typeface="宋体" panose="02010600030101010101" pitchFamily="2" charset="-122"/>
              <a:cs typeface="Consolas" panose="020B0609020204030204" pitchFamily="49" charset="0"/>
            </a:endParaRPr>
          </a:p>
        </p:txBody>
      </p:sp>
      <p:sp>
        <p:nvSpPr>
          <p:cNvPr id="92176" name="Freeform 16"/>
          <p:cNvSpPr/>
          <p:nvPr/>
        </p:nvSpPr>
        <p:spPr bwMode="auto">
          <a:xfrm>
            <a:off x="5537200" y="3703638"/>
            <a:ext cx="487363" cy="3175"/>
          </a:xfrm>
          <a:custGeom>
            <a:avLst/>
            <a:gdLst/>
            <a:ahLst/>
            <a:cxnLst>
              <a:cxn ang="0">
                <a:pos x="0" y="0"/>
              </a:cxn>
              <a:cxn ang="0">
                <a:pos x="307" y="2"/>
              </a:cxn>
            </a:cxnLst>
            <a:rect l="0" t="0" r="r" b="b"/>
            <a:pathLst>
              <a:path w="307" h="2">
                <a:moveTo>
                  <a:pt x="0" y="0"/>
                </a:moveTo>
                <a:lnTo>
                  <a:pt x="307"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92179" name="Text Box 19"/>
          <p:cNvSpPr txBox="1">
            <a:spLocks noChangeArrowheads="1"/>
          </p:cNvSpPr>
          <p:nvPr/>
        </p:nvSpPr>
        <p:spPr bwMode="auto">
          <a:xfrm>
            <a:off x="2339975" y="2997200"/>
            <a:ext cx="360363" cy="366713"/>
          </a:xfrm>
          <a:prstGeom prst="rect">
            <a:avLst/>
          </a:prstGeom>
          <a:noFill/>
          <a:ln w="9525">
            <a:noFill/>
            <a:miter lim="800000"/>
          </a:ln>
          <a:effectLst/>
        </p:spPr>
        <p:txBody>
          <a:bodyPr>
            <a:spAutoFit/>
          </a:bodyPr>
          <a:lstStyle/>
          <a:p>
            <a:pPr algn="l">
              <a:spcBef>
                <a:spcPct val="50000"/>
              </a:spcBef>
            </a:pPr>
            <a:r>
              <a:rPr lang="en-US" altLang="zh-CN" sz="1800" i="1" dirty="0">
                <a:latin typeface="Consolas" panose="020B0609020204030204" pitchFamily="49" charset="0"/>
                <a:ea typeface="宋体" panose="02010600030101010101" pitchFamily="2" charset="-122"/>
                <a:cs typeface="Consolas" panose="020B0609020204030204" pitchFamily="49" charset="0"/>
              </a:rPr>
              <a:t>p</a:t>
            </a:r>
            <a:endParaRPr lang="en-US" altLang="zh-CN" sz="1800" i="1" dirty="0">
              <a:latin typeface="Consolas" panose="020B0609020204030204" pitchFamily="49" charset="0"/>
              <a:ea typeface="宋体" panose="02010600030101010101" pitchFamily="2" charset="-122"/>
              <a:cs typeface="Consolas" panose="020B0609020204030204" pitchFamily="49" charset="0"/>
            </a:endParaRPr>
          </a:p>
        </p:txBody>
      </p:sp>
      <p:sp>
        <p:nvSpPr>
          <p:cNvPr id="92180" name="Freeform 20"/>
          <p:cNvSpPr/>
          <p:nvPr/>
        </p:nvSpPr>
        <p:spPr bwMode="auto">
          <a:xfrm>
            <a:off x="4068763" y="3705225"/>
            <a:ext cx="487362" cy="3175"/>
          </a:xfrm>
          <a:custGeom>
            <a:avLst/>
            <a:gdLst/>
            <a:ahLst/>
            <a:cxnLst>
              <a:cxn ang="0">
                <a:pos x="0" y="0"/>
              </a:cxn>
              <a:cxn ang="0">
                <a:pos x="307" y="2"/>
              </a:cxn>
            </a:cxnLst>
            <a:rect l="0" t="0" r="r" b="b"/>
            <a:pathLst>
              <a:path w="307" h="2">
                <a:moveTo>
                  <a:pt x="0" y="0"/>
                </a:moveTo>
                <a:lnTo>
                  <a:pt x="307"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92181" name="Text Box 21"/>
          <p:cNvSpPr txBox="1">
            <a:spLocks noChangeArrowheads="1"/>
          </p:cNvSpPr>
          <p:nvPr/>
        </p:nvSpPr>
        <p:spPr bwMode="auto">
          <a:xfrm>
            <a:off x="4716463" y="3284538"/>
            <a:ext cx="720725" cy="579437"/>
          </a:xfrm>
          <a:prstGeom prst="rect">
            <a:avLst/>
          </a:prstGeom>
          <a:noFill/>
          <a:ln w="9525">
            <a:noFill/>
            <a:miter lim="800000"/>
          </a:ln>
          <a:effectLst/>
        </p:spPr>
        <p:txBody>
          <a:bodyPr>
            <a:spAutoFit/>
          </a:bodyPr>
          <a:lstStyle/>
          <a:p>
            <a:pPr algn="l">
              <a:spcBef>
                <a:spcPct val="50000"/>
              </a:spcBef>
            </a:pPr>
            <a:r>
              <a:rPr lang="en-US" altLang="zh-CN" sz="3200" b="0">
                <a:latin typeface="Consolas" panose="020B0609020204030204" pitchFamily="49" charset="0"/>
                <a:ea typeface="宋体" panose="02010600030101010101" pitchFamily="2" charset="-122"/>
                <a:cs typeface="Consolas" panose="020B0609020204030204" pitchFamily="49" charset="0"/>
              </a:rPr>
              <a:t>…</a:t>
            </a:r>
            <a:endParaRPr lang="en-US" altLang="zh-CN" sz="3200" b="0">
              <a:latin typeface="Consolas" panose="020B0609020204030204" pitchFamily="49" charset="0"/>
              <a:ea typeface="宋体" panose="02010600030101010101" pitchFamily="2" charset="-122"/>
              <a:cs typeface="Consolas" panose="020B0609020204030204" pitchFamily="49" charset="0"/>
            </a:endParaRPr>
          </a:p>
        </p:txBody>
      </p:sp>
      <p:sp>
        <p:nvSpPr>
          <p:cNvPr id="92183" name="Rectangle 23"/>
          <p:cNvSpPr>
            <a:spLocks noChangeArrowheads="1"/>
          </p:cNvSpPr>
          <p:nvPr/>
        </p:nvSpPr>
        <p:spPr bwMode="auto">
          <a:xfrm>
            <a:off x="1952625" y="5221288"/>
            <a:ext cx="360363" cy="360362"/>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1800" b="0">
              <a:latin typeface="Consolas" panose="020B0609020204030204" pitchFamily="49" charset="0"/>
              <a:ea typeface="宋体" panose="02010600030101010101" pitchFamily="2" charset="-122"/>
              <a:cs typeface="Consolas" panose="020B0609020204030204" pitchFamily="49" charset="0"/>
            </a:endParaRPr>
          </a:p>
        </p:txBody>
      </p:sp>
      <p:sp>
        <p:nvSpPr>
          <p:cNvPr id="92184" name="Rectangle 24"/>
          <p:cNvSpPr>
            <a:spLocks noChangeArrowheads="1"/>
          </p:cNvSpPr>
          <p:nvPr/>
        </p:nvSpPr>
        <p:spPr bwMode="auto">
          <a:xfrm>
            <a:off x="2312988" y="5221288"/>
            <a:ext cx="360362" cy="360362"/>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1800">
              <a:latin typeface="Consolas" panose="020B0609020204030204" pitchFamily="49" charset="0"/>
              <a:ea typeface="宋体" panose="02010600030101010101" pitchFamily="2" charset="-122"/>
              <a:cs typeface="Consolas" panose="020B0609020204030204" pitchFamily="49" charset="0"/>
            </a:endParaRPr>
          </a:p>
        </p:txBody>
      </p:sp>
      <p:sp>
        <p:nvSpPr>
          <p:cNvPr id="92185" name="Line 25"/>
          <p:cNvSpPr>
            <a:spLocks noChangeShapeType="1"/>
          </p:cNvSpPr>
          <p:nvPr/>
        </p:nvSpPr>
        <p:spPr bwMode="auto">
          <a:xfrm>
            <a:off x="1604963" y="5400675"/>
            <a:ext cx="360362" cy="0"/>
          </a:xfrm>
          <a:prstGeom prst="line">
            <a:avLst/>
          </a:prstGeom>
          <a:noFill/>
          <a:ln w="28575">
            <a:solidFill>
              <a:srgbClr val="7030A0"/>
            </a:solidFill>
            <a:miter lim="800000"/>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92186" name="Text Box 26"/>
          <p:cNvSpPr txBox="1">
            <a:spLocks noChangeArrowheads="1"/>
          </p:cNvSpPr>
          <p:nvPr/>
        </p:nvSpPr>
        <p:spPr bwMode="auto">
          <a:xfrm>
            <a:off x="1162050" y="5221288"/>
            <a:ext cx="503238" cy="366712"/>
          </a:xfrm>
          <a:prstGeom prst="rect">
            <a:avLst/>
          </a:prstGeom>
          <a:noFill/>
          <a:ln w="9525">
            <a:noFill/>
            <a:miter lim="800000"/>
          </a:ln>
          <a:effectLst/>
        </p:spPr>
        <p:txBody>
          <a:bodyPr>
            <a:spAutoFit/>
          </a:bodyPr>
          <a:lstStyle/>
          <a:p>
            <a:pPr algn="l">
              <a:spcBef>
                <a:spcPct val="50000"/>
              </a:spcBef>
            </a:pPr>
            <a:r>
              <a:rPr lang="en-US" altLang="zh-CN" sz="1800">
                <a:latin typeface="Consolas" panose="020B0609020204030204" pitchFamily="49" charset="0"/>
                <a:ea typeface="宋体" panose="02010600030101010101" pitchFamily="2" charset="-122"/>
                <a:cs typeface="Consolas" panose="020B0609020204030204" pitchFamily="49" charset="0"/>
              </a:rPr>
              <a:t>L2</a:t>
            </a:r>
            <a:endParaRPr lang="en-US" altLang="zh-CN" sz="1800">
              <a:latin typeface="Consolas" panose="020B0609020204030204" pitchFamily="49" charset="0"/>
              <a:ea typeface="宋体" panose="02010600030101010101" pitchFamily="2" charset="-122"/>
              <a:cs typeface="Consolas" panose="020B0609020204030204" pitchFamily="49" charset="0"/>
            </a:endParaRPr>
          </a:p>
        </p:txBody>
      </p:sp>
      <p:grpSp>
        <p:nvGrpSpPr>
          <p:cNvPr id="92194" name="Group 34"/>
          <p:cNvGrpSpPr/>
          <p:nvPr/>
        </p:nvGrpSpPr>
        <p:grpSpPr bwMode="auto">
          <a:xfrm>
            <a:off x="2746378" y="3932238"/>
            <a:ext cx="2468564" cy="1368425"/>
            <a:chOff x="1730" y="1842"/>
            <a:chExt cx="1555" cy="862"/>
          </a:xfrm>
        </p:grpSpPr>
        <p:sp>
          <p:nvSpPr>
            <p:cNvPr id="92188" name="Freeform 28"/>
            <p:cNvSpPr/>
            <p:nvPr/>
          </p:nvSpPr>
          <p:spPr bwMode="auto">
            <a:xfrm>
              <a:off x="1730" y="1842"/>
              <a:ext cx="680" cy="862"/>
            </a:xfrm>
            <a:custGeom>
              <a:avLst/>
              <a:gdLst/>
              <a:ahLst/>
              <a:cxnLst>
                <a:cxn ang="0">
                  <a:pos x="680" y="0"/>
                </a:cxn>
                <a:cxn ang="0">
                  <a:pos x="670" y="202"/>
                </a:cxn>
                <a:cxn ang="0">
                  <a:pos x="646" y="341"/>
                </a:cxn>
                <a:cxn ang="0">
                  <a:pos x="590" y="478"/>
                </a:cxn>
                <a:cxn ang="0">
                  <a:pos x="522" y="594"/>
                </a:cxn>
                <a:cxn ang="0">
                  <a:pos x="438" y="690"/>
                </a:cxn>
                <a:cxn ang="0">
                  <a:pos x="346" y="762"/>
                </a:cxn>
                <a:cxn ang="0">
                  <a:pos x="234" y="814"/>
                </a:cxn>
                <a:cxn ang="0">
                  <a:pos x="0" y="862"/>
                </a:cxn>
              </a:cxnLst>
              <a:rect l="0" t="0" r="r" b="b"/>
              <a:pathLst>
                <a:path w="680" h="862">
                  <a:moveTo>
                    <a:pt x="680" y="0"/>
                  </a:moveTo>
                  <a:lnTo>
                    <a:pt x="670" y="202"/>
                  </a:lnTo>
                  <a:lnTo>
                    <a:pt x="646" y="341"/>
                  </a:lnTo>
                  <a:lnTo>
                    <a:pt x="590" y="478"/>
                  </a:lnTo>
                  <a:lnTo>
                    <a:pt x="522" y="594"/>
                  </a:lnTo>
                  <a:lnTo>
                    <a:pt x="438" y="690"/>
                  </a:lnTo>
                  <a:lnTo>
                    <a:pt x="346" y="762"/>
                  </a:lnTo>
                  <a:lnTo>
                    <a:pt x="234" y="814"/>
                  </a:lnTo>
                  <a:lnTo>
                    <a:pt x="0" y="862"/>
                  </a:lnTo>
                </a:path>
              </a:pathLst>
            </a:custGeom>
            <a:noFill/>
            <a:ln w="38100" cap="flat" cmpd="sng">
              <a:solidFill>
                <a:srgbClr val="C00000"/>
              </a:solidFill>
              <a:prstDash val="solid"/>
              <a:miter lim="800000"/>
              <a:headEnd type="none" w="med" len="med"/>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92189" name="Text Box 29"/>
            <p:cNvSpPr txBox="1">
              <a:spLocks noChangeArrowheads="1"/>
            </p:cNvSpPr>
            <p:nvPr/>
          </p:nvSpPr>
          <p:spPr bwMode="auto">
            <a:xfrm>
              <a:off x="2335" y="2296"/>
              <a:ext cx="950" cy="233"/>
            </a:xfrm>
            <a:prstGeom prst="rect">
              <a:avLst/>
            </a:prstGeom>
            <a:noFill/>
            <a:ln w="9525">
              <a:noFill/>
              <a:miter lim="800000"/>
            </a:ln>
            <a:effectLst/>
          </p:spPr>
          <p:txBody>
            <a:bodyPr wrap="square">
              <a:spAutoFit/>
            </a:bodyPr>
            <a:lstStyle/>
            <a:p>
              <a:pPr algn="l">
                <a:spcBef>
                  <a:spcPct val="50000"/>
                </a:spcBef>
              </a:pPr>
              <a:r>
                <a:rPr lang="zh-CN" altLang="en-US" sz="1800" dirty="0">
                  <a:latin typeface="微软雅黑" panose="020B0503020204020204" pitchFamily="34" charset="-122"/>
                  <a:ea typeface="微软雅黑" panose="020B0503020204020204" pitchFamily="34" charset="-122"/>
                  <a:cs typeface="Consolas" panose="020B0609020204030204" pitchFamily="49" charset="0"/>
                </a:rPr>
                <a:t>头插法建表</a:t>
              </a:r>
              <a:endParaRPr lang="zh-CN" altLang="en-US" sz="1800" dirty="0">
                <a:latin typeface="微软雅黑" panose="020B0503020204020204" pitchFamily="34" charset="-122"/>
                <a:ea typeface="微软雅黑" panose="020B0503020204020204" pitchFamily="34" charset="-122"/>
                <a:cs typeface="Consolas" panose="020B0609020204030204" pitchFamily="49" charset="0"/>
              </a:endParaRPr>
            </a:p>
          </p:txBody>
        </p:sp>
      </p:grpSp>
      <p:grpSp>
        <p:nvGrpSpPr>
          <p:cNvPr id="92193" name="Group 33"/>
          <p:cNvGrpSpPr/>
          <p:nvPr/>
        </p:nvGrpSpPr>
        <p:grpSpPr bwMode="auto">
          <a:xfrm>
            <a:off x="1692275" y="4003675"/>
            <a:ext cx="1871663" cy="647700"/>
            <a:chOff x="1066" y="1887"/>
            <a:chExt cx="1179" cy="408"/>
          </a:xfrm>
        </p:grpSpPr>
        <p:sp>
          <p:nvSpPr>
            <p:cNvPr id="92187" name="Freeform 27"/>
            <p:cNvSpPr/>
            <p:nvPr/>
          </p:nvSpPr>
          <p:spPr bwMode="auto">
            <a:xfrm>
              <a:off x="1730" y="1887"/>
              <a:ext cx="278" cy="408"/>
            </a:xfrm>
            <a:custGeom>
              <a:avLst/>
              <a:gdLst/>
              <a:ahLst/>
              <a:cxnLst>
                <a:cxn ang="0">
                  <a:pos x="272" y="0"/>
                </a:cxn>
                <a:cxn ang="0">
                  <a:pos x="278" y="136"/>
                </a:cxn>
                <a:cxn ang="0">
                  <a:pos x="274" y="197"/>
                </a:cxn>
                <a:cxn ang="0">
                  <a:pos x="254" y="269"/>
                </a:cxn>
                <a:cxn ang="0">
                  <a:pos x="214" y="321"/>
                </a:cxn>
                <a:cxn ang="0">
                  <a:pos x="170" y="369"/>
                </a:cxn>
                <a:cxn ang="0">
                  <a:pos x="0" y="408"/>
                </a:cxn>
              </a:cxnLst>
              <a:rect l="0" t="0" r="r" b="b"/>
              <a:pathLst>
                <a:path w="278" h="408">
                  <a:moveTo>
                    <a:pt x="272" y="0"/>
                  </a:moveTo>
                  <a:lnTo>
                    <a:pt x="278" y="136"/>
                  </a:lnTo>
                  <a:lnTo>
                    <a:pt x="274" y="197"/>
                  </a:lnTo>
                  <a:lnTo>
                    <a:pt x="254" y="269"/>
                  </a:lnTo>
                  <a:lnTo>
                    <a:pt x="214" y="321"/>
                  </a:lnTo>
                  <a:lnTo>
                    <a:pt x="170" y="369"/>
                  </a:lnTo>
                  <a:lnTo>
                    <a:pt x="0" y="408"/>
                  </a:lnTo>
                </a:path>
              </a:pathLst>
            </a:custGeom>
            <a:noFill/>
            <a:ln w="38100" cap="flat" cmpd="sng">
              <a:solidFill>
                <a:srgbClr val="C00000"/>
              </a:solidFill>
              <a:prstDash val="solid"/>
              <a:miter lim="800000"/>
              <a:headEnd type="none" w="med" len="med"/>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92190" name="Text Box 30"/>
            <p:cNvSpPr txBox="1">
              <a:spLocks noChangeArrowheads="1"/>
            </p:cNvSpPr>
            <p:nvPr/>
          </p:nvSpPr>
          <p:spPr bwMode="auto">
            <a:xfrm>
              <a:off x="1066" y="1888"/>
              <a:ext cx="1179" cy="233"/>
            </a:xfrm>
            <a:prstGeom prst="rect">
              <a:avLst/>
            </a:prstGeom>
            <a:noFill/>
            <a:ln w="9525">
              <a:noFill/>
              <a:miter lim="800000"/>
            </a:ln>
            <a:effectLst/>
          </p:spPr>
          <p:txBody>
            <a:bodyPr>
              <a:spAutoFit/>
            </a:bodyPr>
            <a:lstStyle/>
            <a:p>
              <a:pPr algn="l">
                <a:spcBef>
                  <a:spcPct val="50000"/>
                </a:spcBef>
              </a:pPr>
              <a:r>
                <a:rPr lang="zh-CN" altLang="en-US" sz="1800" dirty="0">
                  <a:latin typeface="微软雅黑" panose="020B0503020204020204" pitchFamily="34" charset="-122"/>
                  <a:ea typeface="微软雅黑" panose="020B0503020204020204" pitchFamily="34" charset="-122"/>
                  <a:cs typeface="Consolas" panose="020B0609020204030204" pitchFamily="49" charset="0"/>
                </a:rPr>
                <a:t>尾插法建表</a:t>
              </a:r>
              <a:endParaRPr lang="zh-CN" altLang="en-US" sz="1800" dirty="0">
                <a:latin typeface="微软雅黑" panose="020B0503020204020204" pitchFamily="34" charset="-122"/>
                <a:ea typeface="微软雅黑" panose="020B0503020204020204" pitchFamily="34" charset="-122"/>
                <a:cs typeface="Consolas" panose="020B0609020204030204" pitchFamily="49" charset="0"/>
              </a:endParaRPr>
            </a:p>
          </p:txBody>
        </p:sp>
      </p:grpSp>
      <p:sp>
        <p:nvSpPr>
          <p:cNvPr id="92191" name="Line 31"/>
          <p:cNvSpPr>
            <a:spLocks noChangeShapeType="1"/>
          </p:cNvSpPr>
          <p:nvPr/>
        </p:nvSpPr>
        <p:spPr bwMode="auto">
          <a:xfrm>
            <a:off x="2700338" y="3141663"/>
            <a:ext cx="0" cy="358775"/>
          </a:xfrm>
          <a:prstGeom prst="line">
            <a:avLst/>
          </a:prstGeom>
          <a:noFill/>
          <a:ln w="28575">
            <a:solidFill>
              <a:srgbClr val="FF00FF"/>
            </a:solidFill>
            <a:miter lim="800000"/>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nodeType="clickEffect">
                                  <p:stCondLst>
                                    <p:cond delay="0"/>
                                  </p:stCondLst>
                                  <p:iterate type="lt">
                                    <p:tmPct val="50000"/>
                                  </p:iterate>
                                  <p:childTnLst>
                                    <p:set>
                                      <p:cBhvr>
                                        <p:cTn id="6" dur="1" fill="hold">
                                          <p:stCondLst>
                                            <p:cond delay="0"/>
                                          </p:stCondLst>
                                        </p:cTn>
                                        <p:tgtEl>
                                          <p:spTgt spid="92162">
                                            <p:txEl>
                                              <p:pRg st="1" end="1"/>
                                            </p:txEl>
                                          </p:spTgt>
                                        </p:tgtEl>
                                        <p:attrNameLst>
                                          <p:attrName>style.visibility</p:attrName>
                                        </p:attrNameLst>
                                      </p:cBhvr>
                                      <p:to>
                                        <p:strVal val="visible"/>
                                      </p:to>
                                    </p:set>
                                    <p:anim calcmode="discrete" valueType="clr">
                                      <p:cBhvr override="childStyle">
                                        <p:cTn id="7" dur="80"/>
                                        <p:tgtEl>
                                          <p:spTgt spid="92162">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92162">
                                            <p:txEl>
                                              <p:pRg st="1" end="1"/>
                                            </p:txEl>
                                          </p:spTgt>
                                        </p:tgtEl>
                                        <p:attrNameLst>
                                          <p:attrName>fillcolor</p:attrName>
                                        </p:attrNameLst>
                                      </p:cBhvr>
                                      <p:tavLst>
                                        <p:tav tm="0">
                                          <p:val>
                                            <p:clrVal>
                                              <a:schemeClr val="accent2"/>
                                            </p:clrVal>
                                          </p:val>
                                        </p:tav>
                                        <p:tav tm="50000">
                                          <p:val>
                                            <p:clrVal>
                                              <a:schemeClr val="hlink"/>
                                            </p:clrVal>
                                          </p:val>
                                        </p:tav>
                                      </p:tavLst>
                                    </p:anim>
                                    <p:set>
                                      <p:cBhvr>
                                        <p:cTn id="9" dur="80"/>
                                        <p:tgtEl>
                                          <p:spTgt spid="92162">
                                            <p:txEl>
                                              <p:pRg st="1" end="1"/>
                                            </p:txEl>
                                          </p:spTgt>
                                        </p:tgtEl>
                                        <p:attrNameLst>
                                          <p:attrName>fill.type</p:attrName>
                                        </p:attrNameLst>
                                      </p:cBhvr>
                                      <p:to>
                                        <p:strVal val="solid"/>
                                      </p:to>
                                    </p:set>
                                  </p:childTnLst>
                                </p:cTn>
                              </p:par>
                            </p:childTnLst>
                          </p:cTn>
                        </p:par>
                        <p:par>
                          <p:cTn id="10" fill="hold">
                            <p:stCondLst>
                              <p:cond delay="1480"/>
                            </p:stCondLst>
                            <p:childTnLst>
                              <p:par>
                                <p:cTn id="11" presetID="1" presetClass="entr" presetSubtype="0" fill="hold" nodeType="afterEffect">
                                  <p:stCondLst>
                                    <p:cond delay="0"/>
                                  </p:stCondLst>
                                  <p:childTnLst>
                                    <p:set>
                                      <p:cBhvr>
                                        <p:cTn id="12" dur="1" fill="hold">
                                          <p:stCondLst>
                                            <p:cond delay="0"/>
                                          </p:stCondLst>
                                        </p:cTn>
                                        <p:tgtEl>
                                          <p:spTgt spid="9219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7" presetClass="entr" presetSubtype="0" fill="hold" nodeType="clickEffect">
                                  <p:stCondLst>
                                    <p:cond delay="0"/>
                                  </p:stCondLst>
                                  <p:iterate type="lt">
                                    <p:tmPct val="50000"/>
                                  </p:iterate>
                                  <p:childTnLst>
                                    <p:set>
                                      <p:cBhvr>
                                        <p:cTn id="16" dur="1" fill="hold">
                                          <p:stCondLst>
                                            <p:cond delay="0"/>
                                          </p:stCondLst>
                                        </p:cTn>
                                        <p:tgtEl>
                                          <p:spTgt spid="92162">
                                            <p:txEl>
                                              <p:pRg st="2" end="2"/>
                                            </p:txEl>
                                          </p:spTgt>
                                        </p:tgtEl>
                                        <p:attrNameLst>
                                          <p:attrName>style.visibility</p:attrName>
                                        </p:attrNameLst>
                                      </p:cBhvr>
                                      <p:to>
                                        <p:strVal val="visible"/>
                                      </p:to>
                                    </p:set>
                                    <p:anim calcmode="discrete" valueType="clr">
                                      <p:cBhvr override="childStyle">
                                        <p:cTn id="17" dur="80"/>
                                        <p:tgtEl>
                                          <p:spTgt spid="92162">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8" dur="80"/>
                                        <p:tgtEl>
                                          <p:spTgt spid="92162">
                                            <p:txEl>
                                              <p:pRg st="2" end="2"/>
                                            </p:txEl>
                                          </p:spTgt>
                                        </p:tgtEl>
                                        <p:attrNameLst>
                                          <p:attrName>fillcolor</p:attrName>
                                        </p:attrNameLst>
                                      </p:cBhvr>
                                      <p:tavLst>
                                        <p:tav tm="0">
                                          <p:val>
                                            <p:clrVal>
                                              <a:schemeClr val="accent2"/>
                                            </p:clrVal>
                                          </p:val>
                                        </p:tav>
                                        <p:tav tm="50000">
                                          <p:val>
                                            <p:clrVal>
                                              <a:schemeClr val="hlink"/>
                                            </p:clrVal>
                                          </p:val>
                                        </p:tav>
                                      </p:tavLst>
                                    </p:anim>
                                    <p:set>
                                      <p:cBhvr>
                                        <p:cTn id="19" dur="80"/>
                                        <p:tgtEl>
                                          <p:spTgt spid="92162">
                                            <p:txEl>
                                              <p:pRg st="2" end="2"/>
                                            </p:txEl>
                                          </p:spTgt>
                                        </p:tgtEl>
                                        <p:attrNameLst>
                                          <p:attrName>fill.type</p:attrName>
                                        </p:attrNameLst>
                                      </p:cBhvr>
                                      <p:to>
                                        <p:strVal val="solid"/>
                                      </p:to>
                                    </p:set>
                                  </p:childTnLst>
                                </p:cTn>
                              </p:par>
                            </p:childTnLst>
                          </p:cTn>
                        </p:par>
                        <p:par>
                          <p:cTn id="20" fill="hold">
                            <p:stCondLst>
                              <p:cond delay="1480"/>
                            </p:stCondLst>
                            <p:childTnLst>
                              <p:par>
                                <p:cTn id="21" presetID="1" presetClass="entr" presetSubtype="0" fill="hold" nodeType="afterEffect">
                                  <p:stCondLst>
                                    <p:cond delay="0"/>
                                  </p:stCondLst>
                                  <p:childTnLst>
                                    <p:set>
                                      <p:cBhvr>
                                        <p:cTn id="22" dur="1" fill="hold">
                                          <p:stCondLst>
                                            <p:cond delay="0"/>
                                          </p:stCondLst>
                                        </p:cTn>
                                        <p:tgtEl>
                                          <p:spTgt spid="921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Text Box 2"/>
          <p:cNvSpPr txBox="1">
            <a:spLocks noChangeArrowheads="1"/>
          </p:cNvSpPr>
          <p:nvPr/>
        </p:nvSpPr>
        <p:spPr bwMode="auto">
          <a:xfrm>
            <a:off x="249239" y="333375"/>
            <a:ext cx="8680479" cy="2093595"/>
          </a:xfrm>
          <a:prstGeom prst="rect">
            <a:avLst/>
          </a:prstGeom>
          <a:gradFill flip="none"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2700000" scaled="1"/>
            <a:tileRect/>
          </a:gradFill>
        </p:spPr>
        <p:style>
          <a:lnRef idx="1">
            <a:schemeClr val="accent3"/>
          </a:lnRef>
          <a:fillRef idx="2">
            <a:schemeClr val="accent3"/>
          </a:fillRef>
          <a:effectRef idx="1">
            <a:schemeClr val="accent3"/>
          </a:effectRef>
          <a:fontRef idx="minor">
            <a:schemeClr val="dk1"/>
          </a:fontRef>
        </p:style>
        <p:txBody>
          <a:bodyPr wrap="square" lIns="180000" tIns="216000" rIns="144000" bIns="216000">
            <a:spAutoFit/>
          </a:bodyPr>
          <a:lstStyle/>
          <a:p>
            <a:pPr algn="l" eaLnBrk="1" latinLnBrk="0" hangingPunct="1">
              <a:spcBef>
                <a:spcPts val="0"/>
              </a:spcBef>
            </a:pPr>
            <a:r>
              <a:rPr kumimoji="1"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void</a:t>
            </a:r>
            <a:r>
              <a:rPr kumimoji="1" lang="en-US" altLang="zh-CN" sz="1800">
                <a:solidFill>
                  <a:schemeClr val="tx2"/>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a:solidFill>
                  <a:srgbClr val="FF0000"/>
                </a:solidFill>
                <a:latin typeface="Consolas" panose="020B0609020204030204" pitchFamily="49" charset="0"/>
                <a:ea typeface="仿宋" panose="02010609060101010101" pitchFamily="49" charset="-122"/>
                <a:cs typeface="Consolas" panose="020B0609020204030204" pitchFamily="49" charset="0"/>
              </a:rPr>
              <a:t>split</a:t>
            </a:r>
            <a:r>
              <a:rPr kumimoji="1"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(LinkNode *&amp;L</a:t>
            </a:r>
            <a:r>
              <a:rPr kumimoji="1"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kumimoji="1"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LinkNode *&amp;L1</a:t>
            </a:r>
            <a:r>
              <a:rPr kumimoji="1"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kumimoji="1"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LinkNode </a:t>
            </a: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*&amp;</a:t>
            </a:r>
            <a:r>
              <a:rPr kumimoji="1"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L2</a:t>
            </a: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spcBef>
                <a:spcPts val="0"/>
              </a:spcBef>
            </a:pPr>
            <a:r>
              <a:rPr kumimoji="1"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LinkNode </a:t>
            </a: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*p=L-</a:t>
            </a:r>
            <a:r>
              <a:rPr kumimoji="1"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&gt;next</a:t>
            </a:r>
            <a:r>
              <a:rPr kumimoji="1"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kumimoji="1"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*q</a:t>
            </a:r>
            <a:r>
              <a:rPr kumimoji="1"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kumimoji="1"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kumimoji="1"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r1</a:t>
            </a: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dirty="0">
                <a:solidFill>
                  <a:srgbClr val="0070C0"/>
                </a:solidFill>
                <a:latin typeface="Consolas" panose="020B0609020204030204" pitchFamily="49" charset="0"/>
                <a:ea typeface="仿宋" panose="02010609060101010101" pitchFamily="49" charset="-122"/>
                <a:cs typeface="Consolas" panose="020B0609020204030204" pitchFamily="49" charset="0"/>
              </a:rPr>
              <a:t>//p</a:t>
            </a:r>
            <a:r>
              <a:rPr kumimoji="1" lang="zh-CN" altLang="en-US" sz="1800" dirty="0">
                <a:solidFill>
                  <a:srgbClr val="0070C0"/>
                </a:solidFill>
                <a:latin typeface="Consolas" panose="020B0609020204030204" pitchFamily="49" charset="0"/>
                <a:ea typeface="仿宋" panose="02010609060101010101" pitchFamily="49" charset="-122"/>
                <a:cs typeface="Consolas" panose="020B0609020204030204" pitchFamily="49" charset="0"/>
              </a:rPr>
              <a:t>指向第</a:t>
            </a:r>
            <a:r>
              <a:rPr kumimoji="1" lang="en-US" altLang="zh-CN" sz="1800" dirty="0">
                <a:solidFill>
                  <a:srgbClr val="0070C0"/>
                </a:solidFill>
                <a:latin typeface="Consolas" panose="020B0609020204030204" pitchFamily="49" charset="0"/>
                <a:ea typeface="仿宋" panose="02010609060101010101" pitchFamily="49" charset="-122"/>
                <a:cs typeface="Consolas" panose="020B0609020204030204" pitchFamily="49" charset="0"/>
              </a:rPr>
              <a:t>1</a:t>
            </a:r>
            <a:r>
              <a:rPr kumimoji="1" lang="zh-CN" altLang="en-US" sz="1800">
                <a:solidFill>
                  <a:srgbClr val="0070C0"/>
                </a:solidFill>
                <a:latin typeface="Consolas" panose="020B0609020204030204" pitchFamily="49" charset="0"/>
                <a:ea typeface="仿宋" panose="02010609060101010101" pitchFamily="49" charset="-122"/>
                <a:cs typeface="Consolas" panose="020B0609020204030204" pitchFamily="49" charset="0"/>
              </a:rPr>
              <a:t>个数据结点</a:t>
            </a:r>
            <a:endParaRPr kumimoji="1" lang="zh-CN" altLang="en-US" sz="1800" dirty="0">
              <a:solidFill>
                <a:srgbClr val="0070C0"/>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spcBef>
                <a:spcPts val="0"/>
              </a:spcBef>
            </a:pPr>
            <a:r>
              <a:rPr kumimoji="1"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L1=L</a:t>
            </a: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a:solidFill>
                  <a:srgbClr val="0070C0"/>
                </a:solidFill>
                <a:latin typeface="Consolas" panose="020B0609020204030204" pitchFamily="49" charset="0"/>
                <a:ea typeface="仿宋" panose="02010609060101010101" pitchFamily="49" charset="-122"/>
                <a:cs typeface="Consolas" panose="020B0609020204030204" pitchFamily="49" charset="0"/>
              </a:rPr>
              <a:t>//</a:t>
            </a:r>
            <a:r>
              <a:rPr kumimoji="1" lang="en-US" altLang="zh-CN" sz="1800" dirty="0" err="1">
                <a:solidFill>
                  <a:srgbClr val="0070C0"/>
                </a:solidFill>
                <a:latin typeface="Consolas" panose="020B0609020204030204" pitchFamily="49" charset="0"/>
                <a:ea typeface="仿宋" panose="02010609060101010101" pitchFamily="49" charset="-122"/>
                <a:cs typeface="Consolas" panose="020B0609020204030204" pitchFamily="49" charset="0"/>
              </a:rPr>
              <a:t>L1</a:t>
            </a:r>
            <a:r>
              <a:rPr kumimoji="1" lang="zh-CN" altLang="en-US" sz="1800" dirty="0">
                <a:solidFill>
                  <a:srgbClr val="0070C0"/>
                </a:solidFill>
                <a:latin typeface="Consolas" panose="020B0609020204030204" pitchFamily="49" charset="0"/>
                <a:ea typeface="仿宋" panose="02010609060101010101" pitchFamily="49" charset="-122"/>
                <a:cs typeface="Consolas" panose="020B0609020204030204" pitchFamily="49" charset="0"/>
              </a:rPr>
              <a:t>利用原来</a:t>
            </a:r>
            <a:r>
              <a:rPr kumimoji="1" lang="en-US" altLang="zh-CN" sz="1800" dirty="0">
                <a:solidFill>
                  <a:srgbClr val="0070C0"/>
                </a:solidFill>
                <a:latin typeface="Consolas" panose="020B0609020204030204" pitchFamily="49" charset="0"/>
                <a:ea typeface="仿宋" panose="02010609060101010101" pitchFamily="49" charset="-122"/>
                <a:cs typeface="Consolas" panose="020B0609020204030204" pitchFamily="49" charset="0"/>
              </a:rPr>
              <a:t>L</a:t>
            </a:r>
            <a:r>
              <a:rPr kumimoji="1" lang="zh-CN" altLang="en-US" sz="1800">
                <a:solidFill>
                  <a:srgbClr val="0070C0"/>
                </a:solidFill>
                <a:latin typeface="Consolas" panose="020B0609020204030204" pitchFamily="49" charset="0"/>
                <a:ea typeface="仿宋" panose="02010609060101010101" pitchFamily="49" charset="-122"/>
                <a:cs typeface="Consolas" panose="020B0609020204030204" pitchFamily="49" charset="0"/>
              </a:rPr>
              <a:t>的头结点</a:t>
            </a:r>
            <a:endParaRPr kumimoji="1" lang="zh-CN" altLang="en-US" sz="1800" dirty="0">
              <a:solidFill>
                <a:srgbClr val="0070C0"/>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spcBef>
                <a:spcPts val="0"/>
              </a:spcBef>
            </a:pPr>
            <a:r>
              <a:rPr kumimoji="1" lang="zh-CN" altLang="en-US" sz="1800">
                <a:solidFill>
                  <a:srgbClr val="C00000"/>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a:solidFill>
                  <a:srgbClr val="000000"/>
                </a:solidFill>
                <a:latin typeface="Consolas" panose="020B0609020204030204" pitchFamily="49" charset="0"/>
                <a:ea typeface="仿宋" panose="02010609060101010101" pitchFamily="49" charset="-122"/>
                <a:cs typeface="Consolas" panose="020B0609020204030204" pitchFamily="49" charset="0"/>
              </a:rPr>
              <a:t>r1=L1</a:t>
            </a:r>
            <a:r>
              <a:rPr kumimoji="1" lang="en-US" altLang="zh-CN" sz="1800" dirty="0">
                <a:solidFill>
                  <a:srgbClr val="000000"/>
                </a:solidFill>
                <a:latin typeface="Consolas" panose="020B0609020204030204" pitchFamily="49" charset="0"/>
                <a:ea typeface="仿宋" panose="02010609060101010101" pitchFamily="49" charset="-122"/>
                <a:cs typeface="Consolas" panose="020B0609020204030204" pitchFamily="49" charset="0"/>
              </a:rPr>
              <a:t>;</a:t>
            </a:r>
            <a:r>
              <a:rPr kumimoji="1" lang="en-US" altLang="zh-CN" sz="1800" dirty="0">
                <a:solidFill>
                  <a:srgbClr val="00B0F0"/>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a:solidFill>
                  <a:srgbClr val="0070C0"/>
                </a:solidFill>
                <a:latin typeface="Consolas" panose="020B0609020204030204" pitchFamily="49" charset="0"/>
                <a:ea typeface="仿宋" panose="02010609060101010101" pitchFamily="49" charset="-122"/>
                <a:cs typeface="Consolas" panose="020B0609020204030204" pitchFamily="49" charset="0"/>
              </a:rPr>
              <a:t>//</a:t>
            </a:r>
            <a:r>
              <a:rPr kumimoji="1" lang="en-US" altLang="zh-CN" sz="1800" dirty="0" err="1">
                <a:solidFill>
                  <a:srgbClr val="0070C0"/>
                </a:solidFill>
                <a:latin typeface="Consolas" panose="020B0609020204030204" pitchFamily="49" charset="0"/>
                <a:ea typeface="仿宋" panose="02010609060101010101" pitchFamily="49" charset="-122"/>
                <a:cs typeface="Consolas" panose="020B0609020204030204" pitchFamily="49" charset="0"/>
              </a:rPr>
              <a:t>r1</a:t>
            </a:r>
            <a:r>
              <a:rPr kumimoji="1" lang="zh-CN" altLang="en-US" sz="1800" dirty="0">
                <a:solidFill>
                  <a:srgbClr val="0070C0"/>
                </a:solidFill>
                <a:latin typeface="Consolas" panose="020B0609020204030204" pitchFamily="49" charset="0"/>
                <a:ea typeface="仿宋" panose="02010609060101010101" pitchFamily="49" charset="-122"/>
                <a:cs typeface="Consolas" panose="020B0609020204030204" pitchFamily="49" charset="0"/>
              </a:rPr>
              <a:t>始终指向</a:t>
            </a:r>
            <a:r>
              <a:rPr kumimoji="1" lang="en-US" altLang="zh-CN" sz="1800" dirty="0" err="1">
                <a:solidFill>
                  <a:srgbClr val="0070C0"/>
                </a:solidFill>
                <a:latin typeface="Consolas" panose="020B0609020204030204" pitchFamily="49" charset="0"/>
                <a:ea typeface="仿宋" panose="02010609060101010101" pitchFamily="49" charset="-122"/>
                <a:cs typeface="Consolas" panose="020B0609020204030204" pitchFamily="49" charset="0"/>
              </a:rPr>
              <a:t>L1</a:t>
            </a:r>
            <a:r>
              <a:rPr kumimoji="1" lang="zh-CN" altLang="en-US" sz="1800">
                <a:solidFill>
                  <a:srgbClr val="0070C0"/>
                </a:solidFill>
                <a:latin typeface="Consolas" panose="020B0609020204030204" pitchFamily="49" charset="0"/>
                <a:ea typeface="仿宋" panose="02010609060101010101" pitchFamily="49" charset="-122"/>
                <a:cs typeface="Consolas" panose="020B0609020204030204" pitchFamily="49" charset="0"/>
              </a:rPr>
              <a:t>的尾结点</a:t>
            </a:r>
            <a:endParaRPr kumimoji="1" lang="zh-CN" altLang="en-US" sz="1800" dirty="0">
              <a:solidFill>
                <a:srgbClr val="0070C0"/>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spcBef>
                <a:spcPts val="0"/>
              </a:spcBef>
            </a:pPr>
            <a:r>
              <a:rPr kumimoji="1" lang="zh-CN" altLang="en-US" sz="1800">
                <a:solidFill>
                  <a:schemeClr val="tx2"/>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L2=(LinkNode *)malloc(sizeof(LinkNode));    </a:t>
            </a:r>
            <a:r>
              <a:rPr kumimoji="1" lang="en-US" altLang="zh-CN" sz="1800">
                <a:solidFill>
                  <a:srgbClr val="0070C0"/>
                </a:solidFill>
                <a:latin typeface="Consolas" panose="020B0609020204030204" pitchFamily="49" charset="0"/>
                <a:ea typeface="仿宋" panose="02010609060101010101" pitchFamily="49" charset="-122"/>
                <a:cs typeface="Consolas" panose="020B0609020204030204" pitchFamily="49" charset="0"/>
              </a:rPr>
              <a:t>//</a:t>
            </a:r>
            <a:r>
              <a:rPr kumimoji="1" lang="zh-CN" altLang="en-US" sz="1800" dirty="0">
                <a:solidFill>
                  <a:srgbClr val="0070C0"/>
                </a:solidFill>
                <a:latin typeface="Consolas" panose="020B0609020204030204" pitchFamily="49" charset="0"/>
                <a:ea typeface="仿宋" panose="02010609060101010101" pitchFamily="49" charset="-122"/>
                <a:cs typeface="Consolas" panose="020B0609020204030204" pitchFamily="49" charset="0"/>
              </a:rPr>
              <a:t>创建</a:t>
            </a:r>
            <a:r>
              <a:rPr kumimoji="1" lang="en-US" altLang="zh-CN" sz="1800" dirty="0" err="1">
                <a:solidFill>
                  <a:srgbClr val="0070C0"/>
                </a:solidFill>
                <a:latin typeface="Consolas" panose="020B0609020204030204" pitchFamily="49" charset="0"/>
                <a:ea typeface="仿宋" panose="02010609060101010101" pitchFamily="49" charset="-122"/>
                <a:cs typeface="Consolas" panose="020B0609020204030204" pitchFamily="49" charset="0"/>
              </a:rPr>
              <a:t>L2</a:t>
            </a:r>
            <a:r>
              <a:rPr kumimoji="1" lang="zh-CN" altLang="en-US" sz="1800">
                <a:solidFill>
                  <a:srgbClr val="0070C0"/>
                </a:solidFill>
                <a:latin typeface="Consolas" panose="020B0609020204030204" pitchFamily="49" charset="0"/>
                <a:ea typeface="仿宋" panose="02010609060101010101" pitchFamily="49" charset="-122"/>
                <a:cs typeface="Consolas" panose="020B0609020204030204" pitchFamily="49" charset="0"/>
              </a:rPr>
              <a:t>的头结点</a:t>
            </a:r>
            <a:endParaRPr kumimoji="1" lang="zh-CN" altLang="en-US" sz="1800" dirty="0">
              <a:solidFill>
                <a:srgbClr val="0070C0"/>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spcBef>
                <a:spcPts val="0"/>
              </a:spcBef>
            </a:pPr>
            <a:r>
              <a:rPr kumimoji="1" lang="zh-CN" altLang="en-US" sz="1800">
                <a:solidFill>
                  <a:schemeClr val="tx2"/>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a:solidFill>
                  <a:srgbClr val="FF00FF"/>
                </a:solidFill>
                <a:latin typeface="Consolas" panose="020B0609020204030204" pitchFamily="49" charset="0"/>
                <a:ea typeface="仿宋" panose="02010609060101010101" pitchFamily="49" charset="-122"/>
                <a:cs typeface="Consolas" panose="020B0609020204030204" pitchFamily="49" charset="0"/>
              </a:rPr>
              <a:t>L2-</a:t>
            </a:r>
            <a:r>
              <a:rPr kumimoji="1" lang="en-US" altLang="zh-CN" sz="1800" dirty="0">
                <a:solidFill>
                  <a:srgbClr val="FF00FF"/>
                </a:solidFill>
                <a:latin typeface="Consolas" panose="020B0609020204030204" pitchFamily="49" charset="0"/>
                <a:ea typeface="仿宋" panose="02010609060101010101" pitchFamily="49" charset="-122"/>
                <a:cs typeface="Consolas" panose="020B0609020204030204" pitchFamily="49" charset="0"/>
              </a:rPr>
              <a:t>&gt;next=NULL;	</a:t>
            </a:r>
            <a:r>
              <a:rPr kumimoji="1" lang="en-US" altLang="zh-CN" sz="1800">
                <a:solidFill>
                  <a:srgbClr val="FF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a:solidFill>
                  <a:srgbClr val="0070C0"/>
                </a:solidFill>
                <a:latin typeface="Consolas" panose="020B0609020204030204" pitchFamily="49" charset="0"/>
                <a:ea typeface="仿宋" panose="02010609060101010101" pitchFamily="49" charset="-122"/>
                <a:cs typeface="Consolas" panose="020B0609020204030204" pitchFamily="49" charset="0"/>
              </a:rPr>
              <a:t>//</a:t>
            </a:r>
            <a:r>
              <a:rPr kumimoji="1" lang="zh-CN" altLang="en-US" sz="1800" dirty="0">
                <a:solidFill>
                  <a:srgbClr val="0070C0"/>
                </a:solidFill>
                <a:latin typeface="Consolas" panose="020B0609020204030204" pitchFamily="49" charset="0"/>
                <a:ea typeface="仿宋" panose="02010609060101010101" pitchFamily="49" charset="-122"/>
                <a:cs typeface="Consolas" panose="020B0609020204030204" pitchFamily="49" charset="0"/>
              </a:rPr>
              <a:t>置</a:t>
            </a:r>
            <a:r>
              <a:rPr kumimoji="1" lang="en-US" altLang="zh-CN" sz="1800" dirty="0" err="1">
                <a:solidFill>
                  <a:srgbClr val="0070C0"/>
                </a:solidFill>
                <a:latin typeface="Consolas" panose="020B0609020204030204" pitchFamily="49" charset="0"/>
                <a:ea typeface="仿宋" panose="02010609060101010101" pitchFamily="49" charset="-122"/>
                <a:cs typeface="Consolas" panose="020B0609020204030204" pitchFamily="49" charset="0"/>
              </a:rPr>
              <a:t>L2</a:t>
            </a:r>
            <a:r>
              <a:rPr kumimoji="1" lang="zh-CN" altLang="en-US" sz="1800" dirty="0">
                <a:solidFill>
                  <a:srgbClr val="0070C0"/>
                </a:solidFill>
                <a:latin typeface="Consolas" panose="020B0609020204030204" pitchFamily="49" charset="0"/>
                <a:ea typeface="仿宋" panose="02010609060101010101" pitchFamily="49" charset="-122"/>
                <a:cs typeface="Consolas" panose="020B0609020204030204" pitchFamily="49" charset="0"/>
              </a:rPr>
              <a:t>的指针域为</a:t>
            </a:r>
            <a:r>
              <a:rPr kumimoji="1" lang="en-US" altLang="zh-CN" sz="1800" dirty="0">
                <a:solidFill>
                  <a:srgbClr val="0070C0"/>
                </a:solidFill>
                <a:latin typeface="Consolas" panose="020B0609020204030204" pitchFamily="49" charset="0"/>
                <a:ea typeface="仿宋" panose="02010609060101010101" pitchFamily="49" charset="-122"/>
                <a:cs typeface="Consolas" panose="020B0609020204030204" pitchFamily="49" charset="0"/>
              </a:rPr>
              <a:t>NULL  </a:t>
            </a:r>
            <a:r>
              <a:rPr kumimoji="1" lang="en-US" altLang="zh-CN" sz="1800" dirty="0">
                <a:solidFill>
                  <a:schemeClr val="tx2"/>
                </a:solidFill>
                <a:latin typeface="Consolas" panose="020B0609020204030204" pitchFamily="49" charset="0"/>
                <a:ea typeface="仿宋" panose="02010609060101010101" pitchFamily="49" charset="-122"/>
                <a:cs typeface="Consolas" panose="020B0609020204030204" pitchFamily="49" charset="0"/>
              </a:rPr>
              <a:t>    </a:t>
            </a:r>
            <a:endParaRPr kumimoji="1" lang="en-US" altLang="zh-CN" sz="1800" dirty="0">
              <a:solidFill>
                <a:schemeClr val="tx2"/>
              </a:solidFill>
              <a:latin typeface="Consolas" panose="020B0609020204030204" pitchFamily="49" charset="0"/>
              <a:ea typeface="仿宋" panose="02010609060101010101" pitchFamily="49" charset="-122"/>
              <a:cs typeface="Consolas" panose="020B0609020204030204" pitchFamily="49" charset="0"/>
            </a:endParaRPr>
          </a:p>
        </p:txBody>
      </p:sp>
      <p:sp>
        <p:nvSpPr>
          <p:cNvPr id="3" name="Rectangle 4"/>
          <p:cNvSpPr>
            <a:spLocks noChangeArrowheads="1"/>
          </p:cNvSpPr>
          <p:nvPr/>
        </p:nvSpPr>
        <p:spPr bwMode="auto">
          <a:xfrm>
            <a:off x="1952625" y="4579938"/>
            <a:ext cx="360363" cy="360362"/>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1800" b="0">
              <a:latin typeface="Consolas" panose="020B0609020204030204" pitchFamily="49" charset="0"/>
              <a:ea typeface="宋体" panose="02010600030101010101" pitchFamily="2" charset="-122"/>
              <a:cs typeface="Consolas" panose="020B0609020204030204" pitchFamily="49" charset="0"/>
            </a:endParaRPr>
          </a:p>
        </p:txBody>
      </p:sp>
      <p:sp>
        <p:nvSpPr>
          <p:cNvPr id="4" name="Rectangle 5"/>
          <p:cNvSpPr>
            <a:spLocks noChangeArrowheads="1"/>
          </p:cNvSpPr>
          <p:nvPr/>
        </p:nvSpPr>
        <p:spPr bwMode="auto">
          <a:xfrm>
            <a:off x="2312988" y="4579938"/>
            <a:ext cx="360362" cy="360362"/>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1800">
              <a:latin typeface="Consolas" panose="020B0609020204030204" pitchFamily="49" charset="0"/>
              <a:ea typeface="宋体" panose="02010600030101010101" pitchFamily="2" charset="-122"/>
              <a:cs typeface="Consolas" panose="020B0609020204030204" pitchFamily="49" charset="0"/>
            </a:endParaRPr>
          </a:p>
        </p:txBody>
      </p:sp>
      <p:sp>
        <p:nvSpPr>
          <p:cNvPr id="5" name="Line 6"/>
          <p:cNvSpPr>
            <a:spLocks noChangeShapeType="1"/>
          </p:cNvSpPr>
          <p:nvPr/>
        </p:nvSpPr>
        <p:spPr bwMode="auto">
          <a:xfrm>
            <a:off x="1604963" y="4759325"/>
            <a:ext cx="360362" cy="0"/>
          </a:xfrm>
          <a:prstGeom prst="line">
            <a:avLst/>
          </a:prstGeom>
          <a:noFill/>
          <a:ln w="28575">
            <a:solidFill>
              <a:srgbClr val="7030A0"/>
            </a:solidFill>
            <a:miter lim="800000"/>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6" name="Text Box 7"/>
          <p:cNvSpPr txBox="1">
            <a:spLocks noChangeArrowheads="1"/>
          </p:cNvSpPr>
          <p:nvPr/>
        </p:nvSpPr>
        <p:spPr bwMode="auto">
          <a:xfrm>
            <a:off x="1162050" y="4579938"/>
            <a:ext cx="503238" cy="366712"/>
          </a:xfrm>
          <a:prstGeom prst="rect">
            <a:avLst/>
          </a:prstGeom>
          <a:noFill/>
          <a:ln w="9525">
            <a:noFill/>
            <a:miter lim="800000"/>
          </a:ln>
          <a:effectLst/>
        </p:spPr>
        <p:txBody>
          <a:bodyPr>
            <a:spAutoFit/>
          </a:bodyPr>
          <a:lstStyle/>
          <a:p>
            <a:pPr algn="l">
              <a:spcBef>
                <a:spcPct val="50000"/>
              </a:spcBef>
            </a:pPr>
            <a:r>
              <a:rPr lang="en-US" altLang="zh-CN" sz="1800" dirty="0" err="1">
                <a:latin typeface="Consolas" panose="020B0609020204030204" pitchFamily="49" charset="0"/>
                <a:ea typeface="宋体" panose="02010600030101010101" pitchFamily="2" charset="-122"/>
                <a:cs typeface="Consolas" panose="020B0609020204030204" pitchFamily="49" charset="0"/>
              </a:rPr>
              <a:t>L1</a:t>
            </a:r>
            <a:endParaRPr lang="en-US" altLang="zh-CN" sz="1800" dirty="0">
              <a:latin typeface="Consolas" panose="020B0609020204030204" pitchFamily="49" charset="0"/>
              <a:ea typeface="宋体" panose="02010600030101010101" pitchFamily="2" charset="-122"/>
              <a:cs typeface="Consolas" panose="020B0609020204030204" pitchFamily="49" charset="0"/>
            </a:endParaRPr>
          </a:p>
        </p:txBody>
      </p:sp>
      <p:sp>
        <p:nvSpPr>
          <p:cNvPr id="7" name="Rectangle 8"/>
          <p:cNvSpPr>
            <a:spLocks noChangeArrowheads="1"/>
          </p:cNvSpPr>
          <p:nvPr/>
        </p:nvSpPr>
        <p:spPr bwMode="auto">
          <a:xfrm>
            <a:off x="2530475" y="3854456"/>
            <a:ext cx="3603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latin typeface="Consolas" panose="020B0609020204030204" pitchFamily="49" charset="0"/>
              <a:ea typeface="宋体" panose="02010600030101010101" pitchFamily="2" charset="-122"/>
              <a:cs typeface="Consolas" panose="020B0609020204030204" pitchFamily="49" charset="0"/>
            </a:endParaRPr>
          </a:p>
        </p:txBody>
      </p:sp>
      <p:sp>
        <p:nvSpPr>
          <p:cNvPr id="8" name="Rectangle 9"/>
          <p:cNvSpPr>
            <a:spLocks noChangeArrowheads="1"/>
          </p:cNvSpPr>
          <p:nvPr/>
        </p:nvSpPr>
        <p:spPr bwMode="auto">
          <a:xfrm>
            <a:off x="2890838" y="3854456"/>
            <a:ext cx="360362"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latin typeface="Consolas" panose="020B0609020204030204" pitchFamily="49" charset="0"/>
              <a:ea typeface="宋体" panose="02010600030101010101" pitchFamily="2" charset="-122"/>
              <a:cs typeface="Consolas" panose="020B0609020204030204" pitchFamily="49" charset="0"/>
            </a:endParaRPr>
          </a:p>
        </p:txBody>
      </p:sp>
      <p:sp>
        <p:nvSpPr>
          <p:cNvPr id="9" name="Rectangle 11"/>
          <p:cNvSpPr>
            <a:spLocks noChangeArrowheads="1"/>
          </p:cNvSpPr>
          <p:nvPr/>
        </p:nvSpPr>
        <p:spPr bwMode="auto">
          <a:xfrm>
            <a:off x="3598863" y="3854456"/>
            <a:ext cx="360362"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latin typeface="Consolas" panose="020B0609020204030204" pitchFamily="49" charset="0"/>
              <a:ea typeface="宋体" panose="02010600030101010101" pitchFamily="2" charset="-122"/>
              <a:cs typeface="Consolas" panose="020B0609020204030204" pitchFamily="49" charset="0"/>
            </a:endParaRPr>
          </a:p>
        </p:txBody>
      </p:sp>
      <p:sp>
        <p:nvSpPr>
          <p:cNvPr id="10" name="Rectangle 12"/>
          <p:cNvSpPr>
            <a:spLocks noChangeArrowheads="1"/>
          </p:cNvSpPr>
          <p:nvPr/>
        </p:nvSpPr>
        <p:spPr bwMode="auto">
          <a:xfrm>
            <a:off x="3959225" y="3854456"/>
            <a:ext cx="3603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latin typeface="Consolas" panose="020B0609020204030204" pitchFamily="49" charset="0"/>
              <a:ea typeface="宋体" panose="02010600030101010101" pitchFamily="2" charset="-122"/>
              <a:cs typeface="Consolas" panose="020B0609020204030204" pitchFamily="49" charset="0"/>
            </a:endParaRPr>
          </a:p>
        </p:txBody>
      </p:sp>
      <p:sp>
        <p:nvSpPr>
          <p:cNvPr id="11" name="Line 13"/>
          <p:cNvSpPr>
            <a:spLocks noChangeShapeType="1"/>
          </p:cNvSpPr>
          <p:nvPr/>
        </p:nvSpPr>
        <p:spPr bwMode="auto">
          <a:xfrm>
            <a:off x="3251200" y="4033843"/>
            <a:ext cx="360363" cy="0"/>
          </a:xfrm>
          <a:prstGeom prst="line">
            <a:avLst/>
          </a:prstGeom>
          <a:noFill/>
          <a:ln w="9525">
            <a:solidFill>
              <a:schemeClr val="tx1"/>
            </a:solidFill>
            <a:miter lim="800000"/>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12" name="Rectangle 14"/>
          <p:cNvSpPr>
            <a:spLocks noChangeArrowheads="1"/>
          </p:cNvSpPr>
          <p:nvPr/>
        </p:nvSpPr>
        <p:spPr bwMode="auto">
          <a:xfrm>
            <a:off x="6011863" y="3854456"/>
            <a:ext cx="360362"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latin typeface="Consolas" panose="020B0609020204030204" pitchFamily="49" charset="0"/>
              <a:ea typeface="宋体" panose="02010600030101010101" pitchFamily="2" charset="-122"/>
              <a:cs typeface="Consolas" panose="020B0609020204030204" pitchFamily="49" charset="0"/>
            </a:endParaRPr>
          </a:p>
        </p:txBody>
      </p:sp>
      <p:sp>
        <p:nvSpPr>
          <p:cNvPr id="13" name="Rectangle 15"/>
          <p:cNvSpPr>
            <a:spLocks noChangeArrowheads="1"/>
          </p:cNvSpPr>
          <p:nvPr/>
        </p:nvSpPr>
        <p:spPr bwMode="auto">
          <a:xfrm>
            <a:off x="6372225" y="3854456"/>
            <a:ext cx="3603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dirty="0">
                <a:solidFill>
                  <a:srgbClr val="0000FF"/>
                </a:solidFill>
                <a:latin typeface="Consolas" panose="020B0609020204030204" pitchFamily="49" charset="0"/>
                <a:ea typeface="宋体" panose="02010600030101010101" pitchFamily="2" charset="-122"/>
                <a:cs typeface="Consolas" panose="020B0609020204030204" pitchFamily="49" charset="0"/>
              </a:rPr>
              <a:t>∧</a:t>
            </a:r>
            <a:endParaRPr lang="en-US" altLang="zh-CN" sz="1800" dirty="0">
              <a:solidFill>
                <a:srgbClr val="0000FF"/>
              </a:solidFill>
              <a:latin typeface="Consolas" panose="020B0609020204030204" pitchFamily="49" charset="0"/>
              <a:ea typeface="宋体" panose="02010600030101010101" pitchFamily="2" charset="-122"/>
              <a:cs typeface="Consolas" panose="020B0609020204030204" pitchFamily="49" charset="0"/>
            </a:endParaRPr>
          </a:p>
        </p:txBody>
      </p:sp>
      <p:sp>
        <p:nvSpPr>
          <p:cNvPr id="14" name="Freeform 16"/>
          <p:cNvSpPr/>
          <p:nvPr/>
        </p:nvSpPr>
        <p:spPr bwMode="auto">
          <a:xfrm>
            <a:off x="5537200" y="4032256"/>
            <a:ext cx="487363" cy="3175"/>
          </a:xfrm>
          <a:custGeom>
            <a:avLst/>
            <a:gdLst/>
            <a:ahLst/>
            <a:cxnLst>
              <a:cxn ang="0">
                <a:pos x="0" y="0"/>
              </a:cxn>
              <a:cxn ang="0">
                <a:pos x="307" y="2"/>
              </a:cxn>
            </a:cxnLst>
            <a:rect l="0" t="0" r="r" b="b"/>
            <a:pathLst>
              <a:path w="307" h="2">
                <a:moveTo>
                  <a:pt x="0" y="0"/>
                </a:moveTo>
                <a:lnTo>
                  <a:pt x="307"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15" name="Freeform 20"/>
          <p:cNvSpPr/>
          <p:nvPr/>
        </p:nvSpPr>
        <p:spPr bwMode="auto">
          <a:xfrm>
            <a:off x="4068763" y="4033843"/>
            <a:ext cx="487362" cy="3175"/>
          </a:xfrm>
          <a:custGeom>
            <a:avLst/>
            <a:gdLst/>
            <a:ahLst/>
            <a:cxnLst>
              <a:cxn ang="0">
                <a:pos x="0" y="0"/>
              </a:cxn>
              <a:cxn ang="0">
                <a:pos x="307" y="2"/>
              </a:cxn>
            </a:cxnLst>
            <a:rect l="0" t="0" r="r" b="b"/>
            <a:pathLst>
              <a:path w="307" h="2">
                <a:moveTo>
                  <a:pt x="0" y="0"/>
                </a:moveTo>
                <a:lnTo>
                  <a:pt x="307"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16" name="Text Box 21"/>
          <p:cNvSpPr txBox="1">
            <a:spLocks noChangeArrowheads="1"/>
          </p:cNvSpPr>
          <p:nvPr/>
        </p:nvSpPr>
        <p:spPr bwMode="auto">
          <a:xfrm>
            <a:off x="4716463" y="3613156"/>
            <a:ext cx="720725" cy="579437"/>
          </a:xfrm>
          <a:prstGeom prst="rect">
            <a:avLst/>
          </a:prstGeom>
          <a:noFill/>
          <a:ln w="9525">
            <a:noFill/>
            <a:miter lim="800000"/>
          </a:ln>
          <a:effectLst/>
        </p:spPr>
        <p:txBody>
          <a:bodyPr>
            <a:spAutoFit/>
          </a:bodyPr>
          <a:lstStyle/>
          <a:p>
            <a:pPr algn="l">
              <a:spcBef>
                <a:spcPct val="50000"/>
              </a:spcBef>
            </a:pPr>
            <a:r>
              <a:rPr lang="en-US" altLang="zh-CN" sz="3200" b="0">
                <a:latin typeface="Consolas" panose="020B0609020204030204" pitchFamily="49" charset="0"/>
                <a:ea typeface="宋体" panose="02010600030101010101" pitchFamily="2" charset="-122"/>
                <a:cs typeface="Consolas" panose="020B0609020204030204" pitchFamily="49" charset="0"/>
              </a:rPr>
              <a:t>…</a:t>
            </a:r>
            <a:endParaRPr lang="en-US" altLang="zh-CN" sz="3200" b="0">
              <a:latin typeface="Consolas" panose="020B0609020204030204" pitchFamily="49" charset="0"/>
              <a:ea typeface="宋体" panose="02010600030101010101" pitchFamily="2" charset="-122"/>
              <a:cs typeface="Consolas" panose="020B0609020204030204" pitchFamily="49" charset="0"/>
            </a:endParaRPr>
          </a:p>
        </p:txBody>
      </p:sp>
      <p:sp>
        <p:nvSpPr>
          <p:cNvPr id="17" name="Rectangle 23"/>
          <p:cNvSpPr>
            <a:spLocks noChangeArrowheads="1"/>
          </p:cNvSpPr>
          <p:nvPr/>
        </p:nvSpPr>
        <p:spPr bwMode="auto">
          <a:xfrm>
            <a:off x="1952625" y="5221288"/>
            <a:ext cx="360363" cy="360362"/>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1800" b="0">
              <a:latin typeface="Consolas" panose="020B0609020204030204" pitchFamily="49" charset="0"/>
              <a:ea typeface="宋体" panose="02010600030101010101" pitchFamily="2" charset="-122"/>
              <a:cs typeface="Consolas" panose="020B0609020204030204" pitchFamily="49" charset="0"/>
            </a:endParaRPr>
          </a:p>
        </p:txBody>
      </p:sp>
      <p:sp>
        <p:nvSpPr>
          <p:cNvPr id="18" name="Rectangle 24"/>
          <p:cNvSpPr>
            <a:spLocks noChangeArrowheads="1"/>
          </p:cNvSpPr>
          <p:nvPr/>
        </p:nvSpPr>
        <p:spPr bwMode="auto">
          <a:xfrm>
            <a:off x="2312988" y="5221288"/>
            <a:ext cx="360362" cy="360362"/>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r>
              <a:rPr lang="zh-CN" altLang="en-US" sz="1800" dirty="0">
                <a:solidFill>
                  <a:srgbClr val="0000FF"/>
                </a:solidFill>
                <a:latin typeface="Consolas" panose="020B0609020204030204" pitchFamily="49" charset="0"/>
                <a:ea typeface="宋体" panose="02010600030101010101" pitchFamily="2" charset="-122"/>
                <a:cs typeface="Consolas" panose="020B0609020204030204" pitchFamily="49" charset="0"/>
              </a:rPr>
              <a:t>∧</a:t>
            </a:r>
            <a:endParaRPr lang="zh-CN" altLang="zh-CN" sz="1800" dirty="0">
              <a:solidFill>
                <a:srgbClr val="0000FF"/>
              </a:solidFill>
              <a:latin typeface="Consolas" panose="020B0609020204030204" pitchFamily="49" charset="0"/>
              <a:ea typeface="宋体" panose="02010600030101010101" pitchFamily="2" charset="-122"/>
              <a:cs typeface="Consolas" panose="020B0609020204030204" pitchFamily="49" charset="0"/>
            </a:endParaRPr>
          </a:p>
        </p:txBody>
      </p:sp>
      <p:sp>
        <p:nvSpPr>
          <p:cNvPr id="19" name="Line 25"/>
          <p:cNvSpPr>
            <a:spLocks noChangeShapeType="1"/>
          </p:cNvSpPr>
          <p:nvPr/>
        </p:nvSpPr>
        <p:spPr bwMode="auto">
          <a:xfrm>
            <a:off x="1604963" y="5400675"/>
            <a:ext cx="360362" cy="0"/>
          </a:xfrm>
          <a:prstGeom prst="line">
            <a:avLst/>
          </a:prstGeom>
          <a:noFill/>
          <a:ln w="28575">
            <a:solidFill>
              <a:srgbClr val="7030A0"/>
            </a:solidFill>
            <a:miter lim="800000"/>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20" name="Text Box 26"/>
          <p:cNvSpPr txBox="1">
            <a:spLocks noChangeArrowheads="1"/>
          </p:cNvSpPr>
          <p:nvPr/>
        </p:nvSpPr>
        <p:spPr bwMode="auto">
          <a:xfrm>
            <a:off x="1162050" y="5221288"/>
            <a:ext cx="503238" cy="366712"/>
          </a:xfrm>
          <a:prstGeom prst="rect">
            <a:avLst/>
          </a:prstGeom>
          <a:noFill/>
          <a:ln w="9525">
            <a:noFill/>
            <a:miter lim="800000"/>
          </a:ln>
          <a:effectLst/>
        </p:spPr>
        <p:txBody>
          <a:bodyPr>
            <a:spAutoFit/>
          </a:bodyPr>
          <a:lstStyle/>
          <a:p>
            <a:pPr algn="l">
              <a:spcBef>
                <a:spcPct val="50000"/>
              </a:spcBef>
            </a:pPr>
            <a:r>
              <a:rPr lang="en-US" altLang="zh-CN" sz="1800">
                <a:latin typeface="Consolas" panose="020B0609020204030204" pitchFamily="49" charset="0"/>
                <a:ea typeface="宋体" panose="02010600030101010101" pitchFamily="2" charset="-122"/>
                <a:cs typeface="Consolas" panose="020B0609020204030204" pitchFamily="49" charset="0"/>
              </a:rPr>
              <a:t>L2</a:t>
            </a:r>
            <a:endParaRPr lang="en-US" altLang="zh-CN" sz="1800">
              <a:latin typeface="Consolas" panose="020B0609020204030204" pitchFamily="49" charset="0"/>
              <a:ea typeface="宋体" panose="02010600030101010101" pitchFamily="2" charset="-122"/>
              <a:cs typeface="Consolas" panose="020B0609020204030204" pitchFamily="49" charset="0"/>
            </a:endParaRPr>
          </a:p>
        </p:txBody>
      </p:sp>
      <p:sp>
        <p:nvSpPr>
          <p:cNvPr id="27" name="Line 31"/>
          <p:cNvSpPr>
            <a:spLocks noChangeShapeType="1"/>
          </p:cNvSpPr>
          <p:nvPr/>
        </p:nvSpPr>
        <p:spPr bwMode="auto">
          <a:xfrm>
            <a:off x="2700338" y="3470281"/>
            <a:ext cx="0" cy="358775"/>
          </a:xfrm>
          <a:prstGeom prst="line">
            <a:avLst/>
          </a:prstGeom>
          <a:noFill/>
          <a:ln w="28575">
            <a:solidFill>
              <a:srgbClr val="FF00FF"/>
            </a:solidFill>
            <a:miter lim="800000"/>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28" name="Text Box 19"/>
          <p:cNvSpPr txBox="1">
            <a:spLocks noChangeArrowheads="1"/>
          </p:cNvSpPr>
          <p:nvPr/>
        </p:nvSpPr>
        <p:spPr bwMode="auto">
          <a:xfrm>
            <a:off x="2339975" y="3325818"/>
            <a:ext cx="360363" cy="366713"/>
          </a:xfrm>
          <a:prstGeom prst="rect">
            <a:avLst/>
          </a:prstGeom>
          <a:noFill/>
          <a:ln w="9525">
            <a:noFill/>
            <a:miter lim="800000"/>
          </a:ln>
          <a:effectLst/>
        </p:spPr>
        <p:txBody>
          <a:bodyPr>
            <a:spAutoFit/>
          </a:bodyPr>
          <a:lstStyle/>
          <a:p>
            <a:pPr algn="l">
              <a:spcBef>
                <a:spcPct val="50000"/>
              </a:spcBef>
            </a:pPr>
            <a:r>
              <a:rPr lang="en-US" altLang="zh-CN" sz="1800" i="1" dirty="0">
                <a:latin typeface="Consolas" panose="020B0609020204030204" pitchFamily="49" charset="0"/>
                <a:ea typeface="宋体" panose="02010600030101010101" pitchFamily="2" charset="-122"/>
                <a:cs typeface="Consolas" panose="020B0609020204030204" pitchFamily="49" charset="0"/>
              </a:rPr>
              <a:t>p</a:t>
            </a:r>
            <a:endParaRPr lang="en-US" altLang="zh-CN" sz="1800" i="1" dirty="0">
              <a:latin typeface="Consolas" panose="020B0609020204030204" pitchFamily="49" charset="0"/>
              <a:ea typeface="宋体" panose="02010600030101010101" pitchFamily="2" charset="-122"/>
              <a:cs typeface="Consolas" panose="020B0609020204030204" pitchFamily="49" charset="0"/>
            </a:endParaRPr>
          </a:p>
        </p:txBody>
      </p:sp>
      <p:sp>
        <p:nvSpPr>
          <p:cNvPr id="29" name="下箭头 28"/>
          <p:cNvSpPr/>
          <p:nvPr/>
        </p:nvSpPr>
        <p:spPr>
          <a:xfrm>
            <a:off x="3571868" y="2571744"/>
            <a:ext cx="357190" cy="857256"/>
          </a:xfrm>
          <a:prstGeom prst="down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sp>
        <p:nvSpPr>
          <p:cNvPr id="30" name="TextBox 29"/>
          <p:cNvSpPr txBox="1"/>
          <p:nvPr/>
        </p:nvSpPr>
        <p:spPr>
          <a:xfrm>
            <a:off x="4071934" y="2786058"/>
            <a:ext cx="2357454" cy="400110"/>
          </a:xfrm>
          <a:prstGeom prst="rect">
            <a:avLst/>
          </a:prstGeom>
          <a:noFill/>
        </p:spPr>
        <p:txBody>
          <a:bodyPr wrap="square" rtlCol="0">
            <a:spAutoFit/>
          </a:bodyPr>
          <a:lstStyle/>
          <a:p>
            <a:pPr algn="l"/>
            <a:r>
              <a:rPr lang="zh-CN" altLang="en-US" sz="2000" dirty="0">
                <a:latin typeface="Consolas" panose="020B0609020204030204" pitchFamily="49" charset="0"/>
                <a:ea typeface="楷体" panose="02010609060101010101" pitchFamily="49" charset="-122"/>
                <a:cs typeface="Consolas" panose="020B0609020204030204" pitchFamily="49" charset="0"/>
              </a:rPr>
              <a:t>建表的准备工作</a:t>
            </a:r>
            <a:endParaRPr lang="zh-CN" altLang="en-US" sz="2000" dirty="0">
              <a:latin typeface="Consolas" panose="020B0609020204030204" pitchFamily="49" charset="0"/>
              <a:ea typeface="楷体" panose="02010609060101010101" pitchFamily="49" charset="-122"/>
              <a:cs typeface="Consolas" panose="020B0609020204030204" pitchFamily="49" charset="0"/>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Text Box 2"/>
          <p:cNvSpPr txBox="1">
            <a:spLocks noChangeArrowheads="1"/>
          </p:cNvSpPr>
          <p:nvPr/>
        </p:nvSpPr>
        <p:spPr bwMode="auto">
          <a:xfrm>
            <a:off x="285720" y="235341"/>
            <a:ext cx="8680479" cy="3262630"/>
          </a:xfrm>
          <a:prstGeom prst="rect">
            <a:avLst/>
          </a:prstGeom>
          <a:gradFill flip="none"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2700000" scaled="1"/>
            <a:tileRect/>
          </a:gradFill>
        </p:spPr>
        <p:style>
          <a:lnRef idx="1">
            <a:schemeClr val="accent3"/>
          </a:lnRef>
          <a:fillRef idx="2">
            <a:schemeClr val="accent3"/>
          </a:fillRef>
          <a:effectRef idx="1">
            <a:schemeClr val="accent3"/>
          </a:effectRef>
          <a:fontRef idx="minor">
            <a:schemeClr val="dk1"/>
          </a:fontRef>
        </p:style>
        <p:txBody>
          <a:bodyPr wrap="square" lIns="144000" tIns="108000" rIns="144000" bIns="108000">
            <a:spAutoFit/>
          </a:bodyPr>
          <a:lstStyle/>
          <a:p>
            <a:pPr algn="l" eaLnBrk="1" latinLnBrk="0" hangingPunct="1">
              <a:spcBef>
                <a:spcPts val="0"/>
              </a:spcBef>
            </a:pPr>
            <a:r>
              <a:rPr kumimoji="1"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while </a:t>
            </a: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(p!=NULL)</a:t>
            </a:r>
            <a:endPar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spcBef>
                <a:spcPts val="0"/>
              </a:spcBef>
            </a:pPr>
            <a:r>
              <a:rPr kumimoji="1"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dirty="0">
                <a:solidFill>
                  <a:schemeClr val="tx2"/>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dirty="0" err="1">
                <a:solidFill>
                  <a:srgbClr val="000000"/>
                </a:solidFill>
                <a:latin typeface="Consolas" panose="020B0609020204030204" pitchFamily="49" charset="0"/>
                <a:ea typeface="仿宋" panose="02010609060101010101" pitchFamily="49" charset="-122"/>
                <a:cs typeface="Consolas" panose="020B0609020204030204" pitchFamily="49" charset="0"/>
              </a:rPr>
              <a:t>r1</a:t>
            </a:r>
            <a:r>
              <a:rPr kumimoji="1" lang="en-US" altLang="zh-CN" sz="1800" dirty="0">
                <a:solidFill>
                  <a:srgbClr val="000000"/>
                </a:solidFill>
                <a:latin typeface="Consolas" panose="020B0609020204030204" pitchFamily="49" charset="0"/>
                <a:ea typeface="仿宋" panose="02010609060101010101" pitchFamily="49" charset="-122"/>
                <a:cs typeface="Consolas" panose="020B0609020204030204" pitchFamily="49" charset="0"/>
              </a:rPr>
              <a:t>-&gt;next=p;</a:t>
            </a:r>
            <a:r>
              <a:rPr kumimoji="1" lang="en-US" altLang="zh-CN" sz="1800" dirty="0">
                <a:solidFill>
                  <a:srgbClr val="00B0F0"/>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dirty="0">
                <a:solidFill>
                  <a:srgbClr val="0070C0"/>
                </a:solidFill>
                <a:latin typeface="Consolas" panose="020B0609020204030204" pitchFamily="49" charset="0"/>
                <a:ea typeface="仿宋" panose="02010609060101010101" pitchFamily="49" charset="-122"/>
                <a:cs typeface="Consolas" panose="020B0609020204030204" pitchFamily="49" charset="0"/>
              </a:rPr>
              <a:t>//</a:t>
            </a:r>
            <a:r>
              <a:rPr kumimoji="1" lang="zh-CN" altLang="en-US" sz="1800" dirty="0">
                <a:solidFill>
                  <a:srgbClr val="0070C0"/>
                </a:solidFill>
                <a:latin typeface="Consolas" panose="020B0609020204030204" pitchFamily="49" charset="0"/>
                <a:ea typeface="仿宋" panose="02010609060101010101" pitchFamily="49" charset="-122"/>
                <a:cs typeface="Consolas" panose="020B0609020204030204" pitchFamily="49" charset="0"/>
              </a:rPr>
              <a:t>采用尾插</a:t>
            </a:r>
            <a:r>
              <a:rPr kumimoji="1" lang="zh-CN" altLang="en-US" sz="1800">
                <a:solidFill>
                  <a:srgbClr val="0070C0"/>
                </a:solidFill>
                <a:latin typeface="Consolas" panose="020B0609020204030204" pitchFamily="49" charset="0"/>
                <a:ea typeface="仿宋" panose="02010609060101010101" pitchFamily="49" charset="-122"/>
                <a:cs typeface="Consolas" panose="020B0609020204030204" pitchFamily="49" charset="0"/>
              </a:rPr>
              <a:t>法将</a:t>
            </a:r>
            <a:r>
              <a:rPr kumimoji="1" lang="en-US" altLang="zh-CN" sz="1800">
                <a:solidFill>
                  <a:srgbClr val="0070C0"/>
                </a:solidFill>
                <a:latin typeface="Consolas" panose="020B0609020204030204" pitchFamily="49" charset="0"/>
                <a:ea typeface="仿宋" panose="02010609060101010101" pitchFamily="49" charset="-122"/>
                <a:cs typeface="Consolas" panose="020B0609020204030204" pitchFamily="49" charset="0"/>
              </a:rPr>
              <a:t>p(data</a:t>
            </a:r>
            <a:r>
              <a:rPr kumimoji="1" lang="zh-CN" altLang="en-US" sz="1800" dirty="0">
                <a:solidFill>
                  <a:srgbClr val="0070C0"/>
                </a:solidFill>
                <a:latin typeface="Consolas" panose="020B0609020204030204" pitchFamily="49" charset="0"/>
                <a:ea typeface="仿宋" panose="02010609060101010101" pitchFamily="49" charset="-122"/>
                <a:cs typeface="Consolas" panose="020B0609020204030204" pitchFamily="49" charset="0"/>
              </a:rPr>
              <a:t>值为</a:t>
            </a:r>
            <a:r>
              <a:rPr kumimoji="1" lang="en-US" altLang="zh-CN" sz="1800" dirty="0" err="1">
                <a:solidFill>
                  <a:srgbClr val="0070C0"/>
                </a:solidFill>
                <a:latin typeface="Consolas" panose="020B0609020204030204" pitchFamily="49" charset="0"/>
                <a:ea typeface="仿宋" panose="02010609060101010101" pitchFamily="49" charset="-122"/>
                <a:cs typeface="Consolas" panose="020B0609020204030204" pitchFamily="49" charset="0"/>
              </a:rPr>
              <a:t>a</a:t>
            </a:r>
            <a:r>
              <a:rPr kumimoji="1" lang="en-US" altLang="zh-CN" sz="1800" baseline="-25000" dirty="0" err="1">
                <a:solidFill>
                  <a:srgbClr val="0070C0"/>
                </a:solidFill>
                <a:latin typeface="Consolas" panose="020B0609020204030204" pitchFamily="49" charset="0"/>
                <a:ea typeface="仿宋" panose="02010609060101010101" pitchFamily="49" charset="-122"/>
                <a:cs typeface="Consolas" panose="020B0609020204030204" pitchFamily="49" charset="0"/>
              </a:rPr>
              <a:t>i</a:t>
            </a:r>
            <a:r>
              <a:rPr kumimoji="1" lang="en-US" altLang="zh-CN" sz="1800" dirty="0">
                <a:solidFill>
                  <a:srgbClr val="0070C0"/>
                </a:solidFill>
                <a:latin typeface="Consolas" panose="020B0609020204030204" pitchFamily="49" charset="0"/>
                <a:ea typeface="仿宋" panose="02010609060101010101" pitchFamily="49" charset="-122"/>
                <a:cs typeface="Consolas" panose="020B0609020204030204" pitchFamily="49" charset="0"/>
              </a:rPr>
              <a:t>)</a:t>
            </a:r>
            <a:r>
              <a:rPr kumimoji="1" lang="zh-CN" altLang="en-US" sz="1800" dirty="0">
                <a:solidFill>
                  <a:srgbClr val="0070C0"/>
                </a:solidFill>
                <a:latin typeface="Consolas" panose="020B0609020204030204" pitchFamily="49" charset="0"/>
                <a:ea typeface="仿宋" panose="02010609060101010101" pitchFamily="49" charset="-122"/>
                <a:cs typeface="Consolas" panose="020B0609020204030204" pitchFamily="49" charset="0"/>
              </a:rPr>
              <a:t>插入</a:t>
            </a:r>
            <a:r>
              <a:rPr kumimoji="1" lang="en-US" altLang="zh-CN" sz="1800" dirty="0" err="1">
                <a:solidFill>
                  <a:srgbClr val="0070C0"/>
                </a:solidFill>
                <a:latin typeface="Consolas" panose="020B0609020204030204" pitchFamily="49" charset="0"/>
                <a:ea typeface="仿宋" panose="02010609060101010101" pitchFamily="49" charset="-122"/>
                <a:cs typeface="Consolas" panose="020B0609020204030204" pitchFamily="49" charset="0"/>
              </a:rPr>
              <a:t>L1</a:t>
            </a:r>
            <a:r>
              <a:rPr kumimoji="1" lang="zh-CN" altLang="en-US" sz="1800" dirty="0">
                <a:solidFill>
                  <a:srgbClr val="0070C0"/>
                </a:solidFill>
                <a:latin typeface="Consolas" panose="020B0609020204030204" pitchFamily="49" charset="0"/>
                <a:ea typeface="仿宋" panose="02010609060101010101" pitchFamily="49" charset="-122"/>
                <a:cs typeface="Consolas" panose="020B0609020204030204" pitchFamily="49" charset="0"/>
              </a:rPr>
              <a:t>中</a:t>
            </a:r>
            <a:endParaRPr kumimoji="1" lang="zh-CN" altLang="en-US" sz="1800" dirty="0">
              <a:solidFill>
                <a:srgbClr val="0070C0"/>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spcBef>
                <a:spcPts val="0"/>
              </a:spcBef>
            </a:pPr>
            <a:r>
              <a:rPr kumimoji="1" lang="zh-CN" altLang="en-US" sz="1800" dirty="0">
                <a:solidFill>
                  <a:srgbClr val="00B0F0"/>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dirty="0" err="1">
                <a:solidFill>
                  <a:srgbClr val="000000"/>
                </a:solidFill>
                <a:latin typeface="Consolas" panose="020B0609020204030204" pitchFamily="49" charset="0"/>
                <a:ea typeface="仿宋" panose="02010609060101010101" pitchFamily="49" charset="-122"/>
                <a:cs typeface="Consolas" panose="020B0609020204030204" pitchFamily="49" charset="0"/>
              </a:rPr>
              <a:t>r1</a:t>
            </a:r>
            <a:r>
              <a:rPr kumimoji="1" lang="en-US" altLang="zh-CN" sz="1800" dirty="0">
                <a:solidFill>
                  <a:srgbClr val="000000"/>
                </a:solidFill>
                <a:latin typeface="Consolas" panose="020B0609020204030204" pitchFamily="49" charset="0"/>
                <a:ea typeface="仿宋" panose="02010609060101010101" pitchFamily="49" charset="-122"/>
                <a:cs typeface="Consolas" panose="020B0609020204030204" pitchFamily="49" charset="0"/>
              </a:rPr>
              <a:t>=p;</a:t>
            </a:r>
            <a:endParaRPr kumimoji="1" lang="en-US" altLang="zh-CN" sz="1800" dirty="0">
              <a:solidFill>
                <a:srgbClr val="000000"/>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spcBef>
                <a:spcPts val="0"/>
              </a:spcBef>
            </a:pPr>
            <a:r>
              <a:rPr kumimoji="1" lang="en-US" altLang="zh-CN" sz="1800" dirty="0">
                <a:solidFill>
                  <a:schemeClr val="tx2"/>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p=p-&gt;next;		</a:t>
            </a:r>
            <a:r>
              <a:rPr kumimoji="1" lang="en-US" altLang="zh-CN" sz="1800" dirty="0">
                <a:solidFill>
                  <a:srgbClr val="0070C0"/>
                </a:solidFill>
                <a:latin typeface="Consolas" panose="020B0609020204030204" pitchFamily="49" charset="0"/>
                <a:ea typeface="仿宋" panose="02010609060101010101" pitchFamily="49" charset="-122"/>
                <a:cs typeface="Consolas" panose="020B0609020204030204" pitchFamily="49" charset="0"/>
              </a:rPr>
              <a:t>//p</a:t>
            </a:r>
            <a:r>
              <a:rPr kumimoji="1" lang="zh-CN" altLang="en-US" sz="1800" dirty="0">
                <a:solidFill>
                  <a:srgbClr val="0070C0"/>
                </a:solidFill>
                <a:latin typeface="Consolas" panose="020B0609020204030204" pitchFamily="49" charset="0"/>
                <a:ea typeface="仿宋" panose="02010609060101010101" pitchFamily="49" charset="-122"/>
                <a:cs typeface="Consolas" panose="020B0609020204030204" pitchFamily="49" charset="0"/>
              </a:rPr>
              <a:t>移向下</a:t>
            </a:r>
            <a:r>
              <a:rPr kumimoji="1" lang="zh-CN" altLang="en-US" sz="1800">
                <a:solidFill>
                  <a:srgbClr val="0070C0"/>
                </a:solidFill>
                <a:latin typeface="Consolas" panose="020B0609020204030204" pitchFamily="49" charset="0"/>
                <a:ea typeface="仿宋" panose="02010609060101010101" pitchFamily="49" charset="-122"/>
                <a:cs typeface="Consolas" panose="020B0609020204030204" pitchFamily="49" charset="0"/>
              </a:rPr>
              <a:t>一个结点</a:t>
            </a:r>
            <a:r>
              <a:rPr kumimoji="1" lang="en-US" altLang="zh-CN" sz="1800">
                <a:solidFill>
                  <a:srgbClr val="0070C0"/>
                </a:solidFill>
                <a:latin typeface="Consolas" panose="020B0609020204030204" pitchFamily="49" charset="0"/>
                <a:ea typeface="仿宋" panose="02010609060101010101" pitchFamily="49" charset="-122"/>
                <a:cs typeface="Consolas" panose="020B0609020204030204" pitchFamily="49" charset="0"/>
              </a:rPr>
              <a:t>(</a:t>
            </a:r>
            <a:r>
              <a:rPr kumimoji="1" lang="en-US" altLang="zh-CN" sz="1800" dirty="0">
                <a:solidFill>
                  <a:srgbClr val="0070C0"/>
                </a:solidFill>
                <a:latin typeface="Consolas" panose="020B0609020204030204" pitchFamily="49" charset="0"/>
                <a:ea typeface="仿宋" panose="02010609060101010101" pitchFamily="49" charset="-122"/>
                <a:cs typeface="Consolas" panose="020B0609020204030204" pitchFamily="49" charset="0"/>
              </a:rPr>
              <a:t>data</a:t>
            </a:r>
            <a:r>
              <a:rPr kumimoji="1" lang="zh-CN" altLang="en-US" sz="1800" dirty="0">
                <a:solidFill>
                  <a:srgbClr val="0070C0"/>
                </a:solidFill>
                <a:latin typeface="Consolas" panose="020B0609020204030204" pitchFamily="49" charset="0"/>
                <a:ea typeface="仿宋" panose="02010609060101010101" pitchFamily="49" charset="-122"/>
                <a:cs typeface="Consolas" panose="020B0609020204030204" pitchFamily="49" charset="0"/>
              </a:rPr>
              <a:t>值为</a:t>
            </a:r>
            <a:r>
              <a:rPr kumimoji="1" lang="en-US" altLang="zh-CN" sz="1800" dirty="0">
                <a:solidFill>
                  <a:srgbClr val="0070C0"/>
                </a:solidFill>
                <a:latin typeface="Consolas" panose="020B0609020204030204" pitchFamily="49" charset="0"/>
                <a:ea typeface="仿宋" panose="02010609060101010101" pitchFamily="49" charset="-122"/>
                <a:cs typeface="Consolas" panose="020B0609020204030204" pitchFamily="49" charset="0"/>
              </a:rPr>
              <a:t>b</a:t>
            </a:r>
            <a:r>
              <a:rPr kumimoji="1" lang="en-US" altLang="zh-CN" sz="1800" baseline="-25000" dirty="0">
                <a:solidFill>
                  <a:srgbClr val="0070C0"/>
                </a:solidFill>
                <a:latin typeface="Consolas" panose="020B0609020204030204" pitchFamily="49" charset="0"/>
                <a:ea typeface="仿宋" panose="02010609060101010101" pitchFamily="49" charset="-122"/>
                <a:cs typeface="Consolas" panose="020B0609020204030204" pitchFamily="49" charset="0"/>
              </a:rPr>
              <a:t>i</a:t>
            </a:r>
            <a:r>
              <a:rPr kumimoji="1" lang="en-US" altLang="zh-CN" sz="1800" dirty="0">
                <a:solidFill>
                  <a:srgbClr val="0070C0"/>
                </a:solidFill>
                <a:latin typeface="Consolas" panose="020B0609020204030204" pitchFamily="49" charset="0"/>
                <a:ea typeface="仿宋" panose="02010609060101010101" pitchFamily="49" charset="-122"/>
                <a:cs typeface="Consolas" panose="020B0609020204030204" pitchFamily="49" charset="0"/>
              </a:rPr>
              <a:t>)</a:t>
            </a:r>
            <a:endParaRPr kumimoji="1" lang="en-US" altLang="zh-CN" sz="1800" dirty="0">
              <a:solidFill>
                <a:srgbClr val="0070C0"/>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spcBef>
                <a:spcPts val="0"/>
              </a:spcBef>
            </a:pP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q=p-&gt;next</a:t>
            </a:r>
            <a:r>
              <a:rPr kumimoji="1"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a:solidFill>
                  <a:srgbClr val="0070C0"/>
                </a:solidFill>
                <a:latin typeface="Consolas" panose="020B0609020204030204" pitchFamily="49" charset="0"/>
                <a:ea typeface="仿宋" panose="02010609060101010101" pitchFamily="49" charset="-122"/>
                <a:cs typeface="Consolas" panose="020B0609020204030204" pitchFamily="49" charset="0"/>
              </a:rPr>
              <a:t>//</a:t>
            </a:r>
            <a:r>
              <a:rPr kumimoji="1" lang="zh-CN" altLang="en-US" sz="1800">
                <a:solidFill>
                  <a:srgbClr val="0070C0"/>
                </a:solidFill>
                <a:latin typeface="Consolas" panose="020B0609020204030204" pitchFamily="49" charset="0"/>
                <a:ea typeface="仿宋" panose="02010609060101010101" pitchFamily="49" charset="-122"/>
                <a:cs typeface="Consolas" panose="020B0609020204030204" pitchFamily="49" charset="0"/>
              </a:rPr>
              <a:t>用</a:t>
            </a:r>
            <a:r>
              <a:rPr kumimoji="1" lang="en-US" altLang="zh-CN" sz="1800">
                <a:solidFill>
                  <a:srgbClr val="0070C0"/>
                </a:solidFill>
                <a:latin typeface="Consolas" panose="020B0609020204030204" pitchFamily="49" charset="0"/>
                <a:ea typeface="仿宋" panose="02010609060101010101" pitchFamily="49" charset="-122"/>
                <a:cs typeface="Consolas" panose="020B0609020204030204" pitchFamily="49" charset="0"/>
              </a:rPr>
              <a:t>q</a:t>
            </a:r>
            <a:r>
              <a:rPr kumimoji="1" lang="zh-CN" altLang="en-US" sz="1800">
                <a:solidFill>
                  <a:srgbClr val="0070C0"/>
                </a:solidFill>
                <a:latin typeface="Consolas" panose="020B0609020204030204" pitchFamily="49" charset="0"/>
                <a:ea typeface="仿宋" panose="02010609060101010101" pitchFamily="49" charset="-122"/>
                <a:cs typeface="Consolas" panose="020B0609020204030204" pitchFamily="49" charset="0"/>
              </a:rPr>
              <a:t>保存</a:t>
            </a:r>
            <a:r>
              <a:rPr kumimoji="1" lang="en-US" altLang="zh-CN" sz="1800">
                <a:solidFill>
                  <a:srgbClr val="0070C0"/>
                </a:solidFill>
                <a:latin typeface="Consolas" panose="020B0609020204030204" pitchFamily="49" charset="0"/>
                <a:ea typeface="仿宋" panose="02010609060101010101" pitchFamily="49" charset="-122"/>
                <a:cs typeface="Consolas" panose="020B0609020204030204" pitchFamily="49" charset="0"/>
              </a:rPr>
              <a:t>p</a:t>
            </a:r>
            <a:r>
              <a:rPr kumimoji="1" lang="zh-CN" altLang="en-US" sz="1800">
                <a:solidFill>
                  <a:srgbClr val="0070C0"/>
                </a:solidFill>
                <a:latin typeface="Consolas" panose="020B0609020204030204" pitchFamily="49" charset="0"/>
                <a:ea typeface="仿宋" panose="02010609060101010101" pitchFamily="49" charset="-122"/>
                <a:cs typeface="Consolas" panose="020B0609020204030204" pitchFamily="49" charset="0"/>
              </a:rPr>
              <a:t>的后继结点</a:t>
            </a:r>
            <a:endParaRPr kumimoji="1" lang="zh-CN" altLang="en-US" sz="1800" dirty="0">
              <a:solidFill>
                <a:srgbClr val="0070C0"/>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spcBef>
                <a:spcPts val="0"/>
              </a:spcBef>
            </a:pPr>
            <a:r>
              <a:rPr kumimoji="1" lang="zh-CN" altLang="en-US" sz="1800" dirty="0">
                <a:solidFill>
                  <a:schemeClr val="tx2"/>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dirty="0">
                <a:solidFill>
                  <a:srgbClr val="FF00FF"/>
                </a:solidFill>
                <a:latin typeface="Consolas" panose="020B0609020204030204" pitchFamily="49" charset="0"/>
                <a:ea typeface="仿宋" panose="02010609060101010101" pitchFamily="49" charset="-122"/>
                <a:cs typeface="Consolas" panose="020B0609020204030204" pitchFamily="49" charset="0"/>
              </a:rPr>
              <a:t>p-&gt;next=</a:t>
            </a:r>
            <a:r>
              <a:rPr kumimoji="1" lang="en-US" altLang="zh-CN" sz="1800" dirty="0" err="1">
                <a:solidFill>
                  <a:srgbClr val="FF00FF"/>
                </a:solidFill>
                <a:latin typeface="Consolas" panose="020B0609020204030204" pitchFamily="49" charset="0"/>
                <a:ea typeface="仿宋" panose="02010609060101010101" pitchFamily="49" charset="-122"/>
                <a:cs typeface="Consolas" panose="020B0609020204030204" pitchFamily="49" charset="0"/>
              </a:rPr>
              <a:t>L2</a:t>
            </a:r>
            <a:r>
              <a:rPr kumimoji="1" lang="en-US" altLang="zh-CN" sz="1800" dirty="0">
                <a:solidFill>
                  <a:srgbClr val="FF00FF"/>
                </a:solidFill>
                <a:latin typeface="Consolas" panose="020B0609020204030204" pitchFamily="49" charset="0"/>
                <a:ea typeface="仿宋" panose="02010609060101010101" pitchFamily="49" charset="-122"/>
                <a:cs typeface="Consolas" panose="020B0609020204030204" pitchFamily="49" charset="0"/>
              </a:rPr>
              <a:t>-&gt;next;	</a:t>
            </a:r>
            <a:r>
              <a:rPr kumimoji="1" lang="en-US" altLang="zh-CN" sz="1800" dirty="0">
                <a:solidFill>
                  <a:srgbClr val="0070C0"/>
                </a:solidFill>
                <a:latin typeface="Consolas" panose="020B0609020204030204" pitchFamily="49" charset="0"/>
                <a:ea typeface="仿宋" panose="02010609060101010101" pitchFamily="49" charset="-122"/>
                <a:cs typeface="Consolas" panose="020B0609020204030204" pitchFamily="49" charset="0"/>
              </a:rPr>
              <a:t>//</a:t>
            </a:r>
            <a:r>
              <a:rPr kumimoji="1" lang="zh-CN" altLang="en-US" sz="1800" dirty="0">
                <a:solidFill>
                  <a:srgbClr val="0070C0"/>
                </a:solidFill>
                <a:latin typeface="Consolas" panose="020B0609020204030204" pitchFamily="49" charset="0"/>
                <a:ea typeface="仿宋" panose="02010609060101010101" pitchFamily="49" charset="-122"/>
                <a:cs typeface="Consolas" panose="020B0609020204030204" pitchFamily="49" charset="0"/>
              </a:rPr>
              <a:t>采用头插</a:t>
            </a:r>
            <a:r>
              <a:rPr kumimoji="1" lang="zh-CN" altLang="en-US" sz="1800">
                <a:solidFill>
                  <a:srgbClr val="0070C0"/>
                </a:solidFill>
                <a:latin typeface="Consolas" panose="020B0609020204030204" pitchFamily="49" charset="0"/>
                <a:ea typeface="仿宋" panose="02010609060101010101" pitchFamily="49" charset="-122"/>
                <a:cs typeface="Consolas" panose="020B0609020204030204" pitchFamily="49" charset="0"/>
              </a:rPr>
              <a:t>法将</a:t>
            </a:r>
            <a:r>
              <a:rPr kumimoji="1" lang="en-US" altLang="zh-CN" sz="1800">
                <a:solidFill>
                  <a:srgbClr val="0070C0"/>
                </a:solidFill>
                <a:latin typeface="Consolas" panose="020B0609020204030204" pitchFamily="49" charset="0"/>
                <a:ea typeface="仿宋" panose="02010609060101010101" pitchFamily="49" charset="-122"/>
                <a:cs typeface="Consolas" panose="020B0609020204030204" pitchFamily="49" charset="0"/>
              </a:rPr>
              <a:t>p</a:t>
            </a:r>
            <a:r>
              <a:rPr kumimoji="1" lang="zh-CN" altLang="en-US" sz="1800" dirty="0">
                <a:solidFill>
                  <a:srgbClr val="0070C0"/>
                </a:solidFill>
                <a:latin typeface="Consolas" panose="020B0609020204030204" pitchFamily="49" charset="0"/>
                <a:ea typeface="仿宋" panose="02010609060101010101" pitchFamily="49" charset="-122"/>
                <a:cs typeface="Consolas" panose="020B0609020204030204" pitchFamily="49" charset="0"/>
              </a:rPr>
              <a:t>插入</a:t>
            </a:r>
            <a:r>
              <a:rPr kumimoji="1" lang="en-US" altLang="zh-CN" sz="1800" dirty="0" err="1">
                <a:solidFill>
                  <a:srgbClr val="0070C0"/>
                </a:solidFill>
                <a:latin typeface="Consolas" panose="020B0609020204030204" pitchFamily="49" charset="0"/>
                <a:ea typeface="仿宋" panose="02010609060101010101" pitchFamily="49" charset="-122"/>
                <a:cs typeface="Consolas" panose="020B0609020204030204" pitchFamily="49" charset="0"/>
              </a:rPr>
              <a:t>L2</a:t>
            </a:r>
            <a:r>
              <a:rPr kumimoji="1" lang="zh-CN" altLang="en-US" sz="1800" dirty="0">
                <a:solidFill>
                  <a:srgbClr val="0070C0"/>
                </a:solidFill>
                <a:latin typeface="Consolas" panose="020B0609020204030204" pitchFamily="49" charset="0"/>
                <a:ea typeface="仿宋" panose="02010609060101010101" pitchFamily="49" charset="-122"/>
                <a:cs typeface="Consolas" panose="020B0609020204030204" pitchFamily="49" charset="0"/>
              </a:rPr>
              <a:t>中</a:t>
            </a:r>
            <a:endParaRPr kumimoji="1" lang="zh-CN" altLang="en-US" sz="1800" dirty="0">
              <a:solidFill>
                <a:srgbClr val="0070C0"/>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spcBef>
                <a:spcPts val="0"/>
              </a:spcBef>
            </a:pPr>
            <a:r>
              <a:rPr kumimoji="1" lang="zh-CN" altLang="en-US" sz="1800" dirty="0">
                <a:solidFill>
                  <a:srgbClr val="FF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dirty="0" err="1">
                <a:solidFill>
                  <a:srgbClr val="FF00FF"/>
                </a:solidFill>
                <a:latin typeface="Consolas" panose="020B0609020204030204" pitchFamily="49" charset="0"/>
                <a:ea typeface="仿宋" panose="02010609060101010101" pitchFamily="49" charset="-122"/>
                <a:cs typeface="Consolas" panose="020B0609020204030204" pitchFamily="49" charset="0"/>
              </a:rPr>
              <a:t>L2</a:t>
            </a:r>
            <a:r>
              <a:rPr kumimoji="1" lang="en-US" altLang="zh-CN" sz="1800" dirty="0">
                <a:solidFill>
                  <a:srgbClr val="FF00FF"/>
                </a:solidFill>
                <a:latin typeface="Consolas" panose="020B0609020204030204" pitchFamily="49" charset="0"/>
                <a:ea typeface="仿宋" panose="02010609060101010101" pitchFamily="49" charset="-122"/>
                <a:cs typeface="Consolas" panose="020B0609020204030204" pitchFamily="49" charset="0"/>
              </a:rPr>
              <a:t>-&gt;next=p;</a:t>
            </a:r>
            <a:endParaRPr kumimoji="1" lang="en-US" altLang="zh-CN" sz="1800" dirty="0">
              <a:solidFill>
                <a:srgbClr val="FF00FF"/>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spcBef>
                <a:spcPts val="0"/>
              </a:spcBef>
            </a:pPr>
            <a:r>
              <a:rPr kumimoji="1" lang="en-US" altLang="zh-CN" sz="1800" dirty="0">
                <a:solidFill>
                  <a:schemeClr val="tx2"/>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p=q;			</a:t>
            </a:r>
            <a:r>
              <a:rPr kumimoji="1" lang="en-US" altLang="zh-CN" sz="1800" dirty="0">
                <a:solidFill>
                  <a:srgbClr val="0070C0"/>
                </a:solidFill>
                <a:latin typeface="Consolas" panose="020B0609020204030204" pitchFamily="49" charset="0"/>
                <a:ea typeface="仿宋" panose="02010609060101010101" pitchFamily="49" charset="-122"/>
                <a:cs typeface="Consolas" panose="020B0609020204030204" pitchFamily="49" charset="0"/>
              </a:rPr>
              <a:t>//p</a:t>
            </a:r>
            <a:r>
              <a:rPr kumimoji="1" lang="zh-CN" altLang="en-US" sz="1800" dirty="0">
                <a:solidFill>
                  <a:srgbClr val="0070C0"/>
                </a:solidFill>
                <a:latin typeface="Consolas" panose="020B0609020204030204" pitchFamily="49" charset="0"/>
                <a:ea typeface="仿宋" panose="02010609060101010101" pitchFamily="49" charset="-122"/>
                <a:cs typeface="Consolas" panose="020B0609020204030204" pitchFamily="49" charset="0"/>
              </a:rPr>
              <a:t>重新指向</a:t>
            </a:r>
            <a:r>
              <a:rPr kumimoji="1" lang="en-US" altLang="zh-CN" sz="1800" i="1" err="1">
                <a:solidFill>
                  <a:srgbClr val="0070C0"/>
                </a:solidFill>
                <a:latin typeface="Consolas" panose="020B0609020204030204" pitchFamily="49" charset="0"/>
                <a:ea typeface="仿宋" panose="02010609060101010101" pitchFamily="49" charset="-122"/>
                <a:cs typeface="Consolas" panose="020B0609020204030204" pitchFamily="49" charset="0"/>
              </a:rPr>
              <a:t>a</a:t>
            </a:r>
            <a:r>
              <a:rPr kumimoji="1" lang="en-US" altLang="zh-CN" sz="1800" baseline="-25000" err="1">
                <a:solidFill>
                  <a:srgbClr val="0070C0"/>
                </a:solidFill>
                <a:latin typeface="Consolas" panose="020B0609020204030204" pitchFamily="49" charset="0"/>
                <a:ea typeface="仿宋" panose="02010609060101010101" pitchFamily="49" charset="-122"/>
                <a:cs typeface="Consolas" panose="020B0609020204030204" pitchFamily="49" charset="0"/>
              </a:rPr>
              <a:t>i+1</a:t>
            </a:r>
            <a:r>
              <a:rPr kumimoji="1" lang="zh-CN" altLang="en-US" sz="1800">
                <a:solidFill>
                  <a:srgbClr val="0070C0"/>
                </a:solidFill>
                <a:latin typeface="Consolas" panose="020B0609020204030204" pitchFamily="49" charset="0"/>
                <a:ea typeface="仿宋" panose="02010609060101010101" pitchFamily="49" charset="-122"/>
                <a:cs typeface="Consolas" panose="020B0609020204030204" pitchFamily="49" charset="0"/>
              </a:rPr>
              <a:t>的结点</a:t>
            </a:r>
            <a:endParaRPr kumimoji="1" lang="zh-CN" altLang="en-US" sz="1800" dirty="0">
              <a:solidFill>
                <a:srgbClr val="0070C0"/>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spcBef>
                <a:spcPts val="0"/>
              </a:spcBef>
            </a:pPr>
            <a:r>
              <a:rPr kumimoji="1"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spcBef>
                <a:spcPts val="0"/>
              </a:spcBef>
            </a:pPr>
            <a:r>
              <a:rPr kumimoji="1" lang="en-US" altLang="zh-CN" sz="1800">
                <a:solidFill>
                  <a:schemeClr val="tx2"/>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a:solidFill>
                  <a:srgbClr val="000000"/>
                </a:solidFill>
                <a:latin typeface="Consolas" panose="020B0609020204030204" pitchFamily="49" charset="0"/>
                <a:ea typeface="仿宋" panose="02010609060101010101" pitchFamily="49" charset="-122"/>
                <a:cs typeface="Consolas" panose="020B0609020204030204" pitchFamily="49" charset="0"/>
              </a:rPr>
              <a:t>r1-</a:t>
            </a:r>
            <a:r>
              <a:rPr kumimoji="1" lang="en-US" altLang="zh-CN" sz="1800" dirty="0">
                <a:solidFill>
                  <a:srgbClr val="000000"/>
                </a:solidFill>
                <a:latin typeface="Consolas" panose="020B0609020204030204" pitchFamily="49" charset="0"/>
                <a:ea typeface="仿宋" panose="02010609060101010101" pitchFamily="49" charset="-122"/>
                <a:cs typeface="Consolas" panose="020B0609020204030204" pitchFamily="49" charset="0"/>
              </a:rPr>
              <a:t>&gt;next=NULL;</a:t>
            </a:r>
            <a:r>
              <a:rPr kumimoji="1" lang="en-US" altLang="zh-CN" sz="1800" dirty="0">
                <a:solidFill>
                  <a:srgbClr val="00B0F0"/>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a:solidFill>
                  <a:srgbClr val="0070C0"/>
                </a:solidFill>
                <a:latin typeface="Consolas" panose="020B0609020204030204" pitchFamily="49" charset="0"/>
                <a:ea typeface="仿宋" panose="02010609060101010101" pitchFamily="49" charset="-122"/>
                <a:cs typeface="Consolas" panose="020B0609020204030204" pitchFamily="49" charset="0"/>
              </a:rPr>
              <a:t>//</a:t>
            </a:r>
            <a:r>
              <a:rPr kumimoji="1" lang="zh-CN" altLang="en-US" sz="1800">
                <a:solidFill>
                  <a:srgbClr val="0070C0"/>
                </a:solidFill>
                <a:latin typeface="Consolas" panose="020B0609020204030204" pitchFamily="49" charset="0"/>
                <a:ea typeface="仿宋" panose="02010609060101010101" pitchFamily="49" charset="-122"/>
                <a:cs typeface="Consolas" panose="020B0609020204030204" pitchFamily="49" charset="0"/>
              </a:rPr>
              <a:t>尾结点</a:t>
            </a:r>
            <a:r>
              <a:rPr kumimoji="1" lang="en-US" altLang="zh-CN" sz="1800">
                <a:solidFill>
                  <a:srgbClr val="0070C0"/>
                </a:solidFill>
                <a:latin typeface="Consolas" panose="020B0609020204030204" pitchFamily="49" charset="0"/>
                <a:ea typeface="仿宋" panose="02010609060101010101" pitchFamily="49" charset="-122"/>
                <a:cs typeface="Consolas" panose="020B0609020204030204" pitchFamily="49" charset="0"/>
              </a:rPr>
              <a:t>next</a:t>
            </a:r>
            <a:r>
              <a:rPr kumimoji="1" lang="zh-CN" altLang="en-US" sz="1800" dirty="0">
                <a:solidFill>
                  <a:srgbClr val="0070C0"/>
                </a:solidFill>
                <a:latin typeface="Consolas" panose="020B0609020204030204" pitchFamily="49" charset="0"/>
                <a:ea typeface="仿宋" panose="02010609060101010101" pitchFamily="49" charset="-122"/>
                <a:cs typeface="Consolas" panose="020B0609020204030204" pitchFamily="49" charset="0"/>
              </a:rPr>
              <a:t>置空</a:t>
            </a:r>
            <a:endParaRPr kumimoji="1" lang="zh-CN" altLang="en-US" sz="1800" dirty="0">
              <a:solidFill>
                <a:srgbClr val="0070C0"/>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spcBef>
                <a:spcPts val="0"/>
              </a:spcBef>
            </a:pP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3" name="Rectangle 4"/>
          <p:cNvSpPr>
            <a:spLocks noChangeArrowheads="1"/>
          </p:cNvSpPr>
          <p:nvPr/>
        </p:nvSpPr>
        <p:spPr bwMode="auto">
          <a:xfrm>
            <a:off x="2647931" y="5440366"/>
            <a:ext cx="360363" cy="360362"/>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1800" b="0">
              <a:latin typeface="Consolas" panose="020B0609020204030204" pitchFamily="49" charset="0"/>
              <a:ea typeface="宋体" panose="02010600030101010101" pitchFamily="2" charset="-122"/>
              <a:cs typeface="Consolas" panose="020B0609020204030204" pitchFamily="49" charset="0"/>
            </a:endParaRPr>
          </a:p>
        </p:txBody>
      </p:sp>
      <p:sp>
        <p:nvSpPr>
          <p:cNvPr id="4" name="Rectangle 5"/>
          <p:cNvSpPr>
            <a:spLocks noChangeArrowheads="1"/>
          </p:cNvSpPr>
          <p:nvPr/>
        </p:nvSpPr>
        <p:spPr bwMode="auto">
          <a:xfrm>
            <a:off x="3008294" y="5440366"/>
            <a:ext cx="360362" cy="360362"/>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1800">
              <a:latin typeface="Consolas" panose="020B0609020204030204" pitchFamily="49" charset="0"/>
              <a:ea typeface="宋体" panose="02010600030101010101" pitchFamily="2" charset="-122"/>
              <a:cs typeface="Consolas" panose="020B0609020204030204" pitchFamily="49" charset="0"/>
            </a:endParaRPr>
          </a:p>
        </p:txBody>
      </p:sp>
      <p:sp>
        <p:nvSpPr>
          <p:cNvPr id="5" name="Line 6"/>
          <p:cNvSpPr>
            <a:spLocks noChangeShapeType="1"/>
          </p:cNvSpPr>
          <p:nvPr/>
        </p:nvSpPr>
        <p:spPr bwMode="auto">
          <a:xfrm>
            <a:off x="2300269" y="5619753"/>
            <a:ext cx="360362" cy="0"/>
          </a:xfrm>
          <a:prstGeom prst="line">
            <a:avLst/>
          </a:prstGeom>
          <a:noFill/>
          <a:ln w="28575">
            <a:solidFill>
              <a:srgbClr val="7030A0"/>
            </a:solidFill>
            <a:miter lim="800000"/>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6" name="Text Box 7"/>
          <p:cNvSpPr txBox="1">
            <a:spLocks noChangeArrowheads="1"/>
          </p:cNvSpPr>
          <p:nvPr/>
        </p:nvSpPr>
        <p:spPr bwMode="auto">
          <a:xfrm>
            <a:off x="1857356" y="5440366"/>
            <a:ext cx="503238" cy="366712"/>
          </a:xfrm>
          <a:prstGeom prst="rect">
            <a:avLst/>
          </a:prstGeom>
          <a:noFill/>
          <a:ln w="9525">
            <a:noFill/>
            <a:miter lim="800000"/>
          </a:ln>
          <a:effectLst/>
        </p:spPr>
        <p:txBody>
          <a:bodyPr>
            <a:spAutoFit/>
          </a:bodyPr>
          <a:lstStyle/>
          <a:p>
            <a:pPr algn="l">
              <a:spcBef>
                <a:spcPct val="50000"/>
              </a:spcBef>
            </a:pPr>
            <a:r>
              <a:rPr lang="en-US" altLang="zh-CN" sz="1800" dirty="0" err="1">
                <a:latin typeface="Consolas" panose="020B0609020204030204" pitchFamily="49" charset="0"/>
                <a:ea typeface="宋体" panose="02010600030101010101" pitchFamily="2" charset="-122"/>
                <a:cs typeface="Consolas" panose="020B0609020204030204" pitchFamily="49" charset="0"/>
              </a:rPr>
              <a:t>L1</a:t>
            </a:r>
            <a:endParaRPr lang="en-US" altLang="zh-CN" sz="1800" dirty="0">
              <a:latin typeface="Consolas" panose="020B0609020204030204" pitchFamily="49" charset="0"/>
              <a:ea typeface="宋体" panose="02010600030101010101" pitchFamily="2" charset="-122"/>
              <a:cs typeface="Consolas" panose="020B0609020204030204" pitchFamily="49" charset="0"/>
            </a:endParaRPr>
          </a:p>
        </p:txBody>
      </p:sp>
      <p:sp>
        <p:nvSpPr>
          <p:cNvPr id="7" name="Rectangle 8"/>
          <p:cNvSpPr>
            <a:spLocks noChangeArrowheads="1"/>
          </p:cNvSpPr>
          <p:nvPr/>
        </p:nvSpPr>
        <p:spPr bwMode="auto">
          <a:xfrm>
            <a:off x="3225781" y="4386266"/>
            <a:ext cx="3603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latin typeface="Consolas" panose="020B0609020204030204" pitchFamily="49" charset="0"/>
              <a:ea typeface="宋体" panose="02010600030101010101" pitchFamily="2" charset="-122"/>
              <a:cs typeface="Consolas" panose="020B0609020204030204" pitchFamily="49" charset="0"/>
            </a:endParaRPr>
          </a:p>
        </p:txBody>
      </p:sp>
      <p:sp>
        <p:nvSpPr>
          <p:cNvPr id="8" name="Rectangle 9"/>
          <p:cNvSpPr>
            <a:spLocks noChangeArrowheads="1"/>
          </p:cNvSpPr>
          <p:nvPr/>
        </p:nvSpPr>
        <p:spPr bwMode="auto">
          <a:xfrm>
            <a:off x="3586144" y="4386266"/>
            <a:ext cx="360362"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latin typeface="Consolas" panose="020B0609020204030204" pitchFamily="49" charset="0"/>
              <a:ea typeface="宋体" panose="02010600030101010101" pitchFamily="2" charset="-122"/>
              <a:cs typeface="Consolas" panose="020B0609020204030204" pitchFamily="49" charset="0"/>
            </a:endParaRPr>
          </a:p>
        </p:txBody>
      </p:sp>
      <p:sp>
        <p:nvSpPr>
          <p:cNvPr id="9" name="Rectangle 11"/>
          <p:cNvSpPr>
            <a:spLocks noChangeArrowheads="1"/>
          </p:cNvSpPr>
          <p:nvPr/>
        </p:nvSpPr>
        <p:spPr bwMode="auto">
          <a:xfrm>
            <a:off x="4294169" y="4386266"/>
            <a:ext cx="360362"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latin typeface="Consolas" panose="020B0609020204030204" pitchFamily="49" charset="0"/>
              <a:ea typeface="宋体" panose="02010600030101010101" pitchFamily="2" charset="-122"/>
              <a:cs typeface="Consolas" panose="020B0609020204030204" pitchFamily="49" charset="0"/>
            </a:endParaRPr>
          </a:p>
        </p:txBody>
      </p:sp>
      <p:sp>
        <p:nvSpPr>
          <p:cNvPr id="10" name="Rectangle 12"/>
          <p:cNvSpPr>
            <a:spLocks noChangeArrowheads="1"/>
          </p:cNvSpPr>
          <p:nvPr/>
        </p:nvSpPr>
        <p:spPr bwMode="auto">
          <a:xfrm>
            <a:off x="4654531" y="4386266"/>
            <a:ext cx="3603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latin typeface="Consolas" panose="020B0609020204030204" pitchFamily="49" charset="0"/>
              <a:ea typeface="宋体" panose="02010600030101010101" pitchFamily="2" charset="-122"/>
              <a:cs typeface="Consolas" panose="020B0609020204030204" pitchFamily="49" charset="0"/>
            </a:endParaRPr>
          </a:p>
        </p:txBody>
      </p:sp>
      <p:sp>
        <p:nvSpPr>
          <p:cNvPr id="11" name="Line 13"/>
          <p:cNvSpPr>
            <a:spLocks noChangeShapeType="1"/>
          </p:cNvSpPr>
          <p:nvPr/>
        </p:nvSpPr>
        <p:spPr bwMode="auto">
          <a:xfrm>
            <a:off x="3946506" y="4565653"/>
            <a:ext cx="360363" cy="0"/>
          </a:xfrm>
          <a:prstGeom prst="line">
            <a:avLst/>
          </a:prstGeom>
          <a:noFill/>
          <a:ln w="9525">
            <a:solidFill>
              <a:schemeClr val="tx1"/>
            </a:solidFill>
            <a:miter lim="800000"/>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12" name="Rectangle 14"/>
          <p:cNvSpPr>
            <a:spLocks noChangeArrowheads="1"/>
          </p:cNvSpPr>
          <p:nvPr/>
        </p:nvSpPr>
        <p:spPr bwMode="auto">
          <a:xfrm>
            <a:off x="6707169" y="4386266"/>
            <a:ext cx="360362"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latin typeface="Consolas" panose="020B0609020204030204" pitchFamily="49" charset="0"/>
              <a:ea typeface="宋体" panose="02010600030101010101" pitchFamily="2" charset="-122"/>
              <a:cs typeface="Consolas" panose="020B0609020204030204" pitchFamily="49" charset="0"/>
            </a:endParaRPr>
          </a:p>
        </p:txBody>
      </p:sp>
      <p:sp>
        <p:nvSpPr>
          <p:cNvPr id="13" name="Rectangle 15"/>
          <p:cNvSpPr>
            <a:spLocks noChangeArrowheads="1"/>
          </p:cNvSpPr>
          <p:nvPr/>
        </p:nvSpPr>
        <p:spPr bwMode="auto">
          <a:xfrm>
            <a:off x="7067531" y="4386266"/>
            <a:ext cx="3603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dirty="0">
                <a:solidFill>
                  <a:srgbClr val="0000FF"/>
                </a:solidFill>
                <a:latin typeface="Consolas" panose="020B0609020204030204" pitchFamily="49" charset="0"/>
                <a:ea typeface="宋体" panose="02010600030101010101" pitchFamily="2" charset="-122"/>
                <a:cs typeface="Consolas" panose="020B0609020204030204" pitchFamily="49" charset="0"/>
              </a:rPr>
              <a:t>∧</a:t>
            </a:r>
            <a:endParaRPr lang="en-US" altLang="zh-CN" sz="1800" dirty="0">
              <a:solidFill>
                <a:srgbClr val="0000FF"/>
              </a:solidFill>
              <a:latin typeface="Consolas" panose="020B0609020204030204" pitchFamily="49" charset="0"/>
              <a:ea typeface="宋体" panose="02010600030101010101" pitchFamily="2" charset="-122"/>
              <a:cs typeface="Consolas" panose="020B0609020204030204" pitchFamily="49" charset="0"/>
            </a:endParaRPr>
          </a:p>
        </p:txBody>
      </p:sp>
      <p:sp>
        <p:nvSpPr>
          <p:cNvPr id="14" name="Freeform 16"/>
          <p:cNvSpPr/>
          <p:nvPr/>
        </p:nvSpPr>
        <p:spPr bwMode="auto">
          <a:xfrm>
            <a:off x="6232506" y="4564066"/>
            <a:ext cx="487363" cy="3175"/>
          </a:xfrm>
          <a:custGeom>
            <a:avLst/>
            <a:gdLst/>
            <a:ahLst/>
            <a:cxnLst>
              <a:cxn ang="0">
                <a:pos x="0" y="0"/>
              </a:cxn>
              <a:cxn ang="0">
                <a:pos x="307" y="2"/>
              </a:cxn>
            </a:cxnLst>
            <a:rect l="0" t="0" r="r" b="b"/>
            <a:pathLst>
              <a:path w="307" h="2">
                <a:moveTo>
                  <a:pt x="0" y="0"/>
                </a:moveTo>
                <a:lnTo>
                  <a:pt x="307"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15" name="Text Box 19"/>
          <p:cNvSpPr txBox="1">
            <a:spLocks noChangeArrowheads="1"/>
          </p:cNvSpPr>
          <p:nvPr/>
        </p:nvSpPr>
        <p:spPr bwMode="auto">
          <a:xfrm>
            <a:off x="3035281" y="3857628"/>
            <a:ext cx="360363" cy="366713"/>
          </a:xfrm>
          <a:prstGeom prst="rect">
            <a:avLst/>
          </a:prstGeom>
          <a:noFill/>
          <a:ln w="9525">
            <a:noFill/>
            <a:miter lim="800000"/>
          </a:ln>
          <a:effectLst/>
        </p:spPr>
        <p:txBody>
          <a:bodyPr>
            <a:spAutoFit/>
          </a:bodyPr>
          <a:lstStyle/>
          <a:p>
            <a:pPr algn="l">
              <a:spcBef>
                <a:spcPct val="50000"/>
              </a:spcBef>
            </a:pPr>
            <a:r>
              <a:rPr lang="en-US" altLang="zh-CN" sz="1800" i="1" dirty="0">
                <a:latin typeface="Consolas" panose="020B0609020204030204" pitchFamily="49" charset="0"/>
                <a:ea typeface="宋体" panose="02010600030101010101" pitchFamily="2" charset="-122"/>
                <a:cs typeface="Consolas" panose="020B0609020204030204" pitchFamily="49" charset="0"/>
              </a:rPr>
              <a:t>p</a:t>
            </a:r>
            <a:endParaRPr lang="en-US" altLang="zh-CN" sz="1800" i="1" dirty="0">
              <a:latin typeface="Consolas" panose="020B0609020204030204" pitchFamily="49" charset="0"/>
              <a:ea typeface="宋体" panose="02010600030101010101" pitchFamily="2" charset="-122"/>
              <a:cs typeface="Consolas" panose="020B0609020204030204" pitchFamily="49" charset="0"/>
            </a:endParaRPr>
          </a:p>
        </p:txBody>
      </p:sp>
      <p:sp>
        <p:nvSpPr>
          <p:cNvPr id="16" name="Freeform 20"/>
          <p:cNvSpPr/>
          <p:nvPr/>
        </p:nvSpPr>
        <p:spPr bwMode="auto">
          <a:xfrm>
            <a:off x="4764069" y="4565653"/>
            <a:ext cx="487362" cy="3175"/>
          </a:xfrm>
          <a:custGeom>
            <a:avLst/>
            <a:gdLst/>
            <a:ahLst/>
            <a:cxnLst>
              <a:cxn ang="0">
                <a:pos x="0" y="0"/>
              </a:cxn>
              <a:cxn ang="0">
                <a:pos x="307" y="2"/>
              </a:cxn>
            </a:cxnLst>
            <a:rect l="0" t="0" r="r" b="b"/>
            <a:pathLst>
              <a:path w="307" h="2">
                <a:moveTo>
                  <a:pt x="0" y="0"/>
                </a:moveTo>
                <a:lnTo>
                  <a:pt x="307"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17" name="Text Box 21"/>
          <p:cNvSpPr txBox="1">
            <a:spLocks noChangeArrowheads="1"/>
          </p:cNvSpPr>
          <p:nvPr/>
        </p:nvSpPr>
        <p:spPr bwMode="auto">
          <a:xfrm>
            <a:off x="5411769" y="4144966"/>
            <a:ext cx="720725" cy="579437"/>
          </a:xfrm>
          <a:prstGeom prst="rect">
            <a:avLst/>
          </a:prstGeom>
          <a:noFill/>
          <a:ln w="9525">
            <a:noFill/>
            <a:miter lim="800000"/>
          </a:ln>
          <a:effectLst/>
        </p:spPr>
        <p:txBody>
          <a:bodyPr>
            <a:spAutoFit/>
          </a:bodyPr>
          <a:lstStyle/>
          <a:p>
            <a:pPr algn="l">
              <a:spcBef>
                <a:spcPct val="50000"/>
              </a:spcBef>
            </a:pPr>
            <a:r>
              <a:rPr lang="en-US" altLang="zh-CN" sz="3200" b="0">
                <a:latin typeface="Consolas" panose="020B0609020204030204" pitchFamily="49" charset="0"/>
                <a:ea typeface="宋体" panose="02010600030101010101" pitchFamily="2" charset="-122"/>
                <a:cs typeface="Consolas" panose="020B0609020204030204" pitchFamily="49" charset="0"/>
              </a:rPr>
              <a:t>…</a:t>
            </a:r>
            <a:endParaRPr lang="en-US" altLang="zh-CN" sz="3200" b="0">
              <a:latin typeface="Consolas" panose="020B0609020204030204" pitchFamily="49" charset="0"/>
              <a:ea typeface="宋体" panose="02010600030101010101" pitchFamily="2" charset="-122"/>
              <a:cs typeface="Consolas" panose="020B0609020204030204" pitchFamily="49" charset="0"/>
            </a:endParaRPr>
          </a:p>
        </p:txBody>
      </p:sp>
      <p:sp>
        <p:nvSpPr>
          <p:cNvPr id="18" name="Rectangle 23"/>
          <p:cNvSpPr>
            <a:spLocks noChangeArrowheads="1"/>
          </p:cNvSpPr>
          <p:nvPr/>
        </p:nvSpPr>
        <p:spPr bwMode="auto">
          <a:xfrm>
            <a:off x="2647931" y="6081716"/>
            <a:ext cx="360363" cy="360362"/>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1800" b="0">
              <a:latin typeface="Consolas" panose="020B0609020204030204" pitchFamily="49" charset="0"/>
              <a:ea typeface="宋体" panose="02010600030101010101" pitchFamily="2" charset="-122"/>
              <a:cs typeface="Consolas" panose="020B0609020204030204" pitchFamily="49" charset="0"/>
            </a:endParaRPr>
          </a:p>
        </p:txBody>
      </p:sp>
      <p:sp>
        <p:nvSpPr>
          <p:cNvPr id="19" name="Rectangle 24"/>
          <p:cNvSpPr>
            <a:spLocks noChangeArrowheads="1"/>
          </p:cNvSpPr>
          <p:nvPr/>
        </p:nvSpPr>
        <p:spPr bwMode="auto">
          <a:xfrm>
            <a:off x="3008294" y="6081716"/>
            <a:ext cx="360362" cy="360362"/>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1800">
              <a:latin typeface="Consolas" panose="020B0609020204030204" pitchFamily="49" charset="0"/>
              <a:ea typeface="宋体" panose="02010600030101010101" pitchFamily="2" charset="-122"/>
              <a:cs typeface="Consolas" panose="020B0609020204030204" pitchFamily="49" charset="0"/>
            </a:endParaRPr>
          </a:p>
        </p:txBody>
      </p:sp>
      <p:sp>
        <p:nvSpPr>
          <p:cNvPr id="20" name="Line 25"/>
          <p:cNvSpPr>
            <a:spLocks noChangeShapeType="1"/>
          </p:cNvSpPr>
          <p:nvPr/>
        </p:nvSpPr>
        <p:spPr bwMode="auto">
          <a:xfrm>
            <a:off x="2300269" y="6261103"/>
            <a:ext cx="360362" cy="0"/>
          </a:xfrm>
          <a:prstGeom prst="line">
            <a:avLst/>
          </a:prstGeom>
          <a:noFill/>
          <a:ln w="28575">
            <a:solidFill>
              <a:srgbClr val="7030A0"/>
            </a:solidFill>
            <a:miter lim="800000"/>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21" name="Text Box 26"/>
          <p:cNvSpPr txBox="1">
            <a:spLocks noChangeArrowheads="1"/>
          </p:cNvSpPr>
          <p:nvPr/>
        </p:nvSpPr>
        <p:spPr bwMode="auto">
          <a:xfrm>
            <a:off x="1857356" y="6081716"/>
            <a:ext cx="503238" cy="366712"/>
          </a:xfrm>
          <a:prstGeom prst="rect">
            <a:avLst/>
          </a:prstGeom>
          <a:noFill/>
          <a:ln w="9525">
            <a:noFill/>
            <a:miter lim="800000"/>
          </a:ln>
          <a:effectLst/>
        </p:spPr>
        <p:txBody>
          <a:bodyPr>
            <a:spAutoFit/>
          </a:bodyPr>
          <a:lstStyle/>
          <a:p>
            <a:pPr algn="l">
              <a:spcBef>
                <a:spcPct val="50000"/>
              </a:spcBef>
            </a:pPr>
            <a:r>
              <a:rPr lang="en-US" altLang="zh-CN" sz="1800">
                <a:latin typeface="Consolas" panose="020B0609020204030204" pitchFamily="49" charset="0"/>
                <a:ea typeface="宋体" panose="02010600030101010101" pitchFamily="2" charset="-122"/>
                <a:cs typeface="Consolas" panose="020B0609020204030204" pitchFamily="49" charset="0"/>
              </a:rPr>
              <a:t>L2</a:t>
            </a:r>
            <a:endParaRPr lang="en-US" altLang="zh-CN" sz="1800">
              <a:latin typeface="Consolas" panose="020B0609020204030204" pitchFamily="49" charset="0"/>
              <a:ea typeface="宋体" panose="02010600030101010101" pitchFamily="2" charset="-122"/>
              <a:cs typeface="Consolas" panose="020B0609020204030204" pitchFamily="49" charset="0"/>
            </a:endParaRPr>
          </a:p>
        </p:txBody>
      </p:sp>
      <p:grpSp>
        <p:nvGrpSpPr>
          <p:cNvPr id="22" name="Group 34"/>
          <p:cNvGrpSpPr/>
          <p:nvPr/>
        </p:nvGrpSpPr>
        <p:grpSpPr bwMode="auto">
          <a:xfrm>
            <a:off x="3441681" y="4792666"/>
            <a:ext cx="2689225" cy="1368425"/>
            <a:chOff x="1730" y="1842"/>
            <a:chExt cx="1694" cy="862"/>
          </a:xfrm>
        </p:grpSpPr>
        <p:sp>
          <p:nvSpPr>
            <p:cNvPr id="23" name="Freeform 28"/>
            <p:cNvSpPr/>
            <p:nvPr/>
          </p:nvSpPr>
          <p:spPr bwMode="auto">
            <a:xfrm>
              <a:off x="1730" y="1842"/>
              <a:ext cx="680" cy="862"/>
            </a:xfrm>
            <a:custGeom>
              <a:avLst/>
              <a:gdLst/>
              <a:ahLst/>
              <a:cxnLst>
                <a:cxn ang="0">
                  <a:pos x="680" y="0"/>
                </a:cxn>
                <a:cxn ang="0">
                  <a:pos x="670" y="202"/>
                </a:cxn>
                <a:cxn ang="0">
                  <a:pos x="646" y="341"/>
                </a:cxn>
                <a:cxn ang="0">
                  <a:pos x="590" y="478"/>
                </a:cxn>
                <a:cxn ang="0">
                  <a:pos x="522" y="594"/>
                </a:cxn>
                <a:cxn ang="0">
                  <a:pos x="438" y="690"/>
                </a:cxn>
                <a:cxn ang="0">
                  <a:pos x="346" y="762"/>
                </a:cxn>
                <a:cxn ang="0">
                  <a:pos x="234" y="814"/>
                </a:cxn>
                <a:cxn ang="0">
                  <a:pos x="0" y="862"/>
                </a:cxn>
              </a:cxnLst>
              <a:rect l="0" t="0" r="r" b="b"/>
              <a:pathLst>
                <a:path w="680" h="862">
                  <a:moveTo>
                    <a:pt x="680" y="0"/>
                  </a:moveTo>
                  <a:lnTo>
                    <a:pt x="670" y="202"/>
                  </a:lnTo>
                  <a:lnTo>
                    <a:pt x="646" y="341"/>
                  </a:lnTo>
                  <a:lnTo>
                    <a:pt x="590" y="478"/>
                  </a:lnTo>
                  <a:lnTo>
                    <a:pt x="522" y="594"/>
                  </a:lnTo>
                  <a:lnTo>
                    <a:pt x="438" y="690"/>
                  </a:lnTo>
                  <a:lnTo>
                    <a:pt x="346" y="762"/>
                  </a:lnTo>
                  <a:lnTo>
                    <a:pt x="234" y="814"/>
                  </a:lnTo>
                  <a:lnTo>
                    <a:pt x="0" y="862"/>
                  </a:lnTo>
                </a:path>
              </a:pathLst>
            </a:custGeom>
            <a:noFill/>
            <a:ln w="38100" cap="flat" cmpd="sng">
              <a:solidFill>
                <a:srgbClr val="C00000"/>
              </a:solidFill>
              <a:prstDash val="solid"/>
              <a:miter lim="800000"/>
              <a:headEnd type="none" w="med" len="med"/>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24" name="Text Box 29"/>
            <p:cNvSpPr txBox="1">
              <a:spLocks noChangeArrowheads="1"/>
            </p:cNvSpPr>
            <p:nvPr/>
          </p:nvSpPr>
          <p:spPr bwMode="auto">
            <a:xfrm>
              <a:off x="2245" y="2296"/>
              <a:ext cx="1179" cy="250"/>
            </a:xfrm>
            <a:prstGeom prst="rect">
              <a:avLst/>
            </a:prstGeom>
            <a:noFill/>
            <a:ln w="9525">
              <a:noFill/>
              <a:miter lim="800000"/>
            </a:ln>
            <a:effectLst/>
          </p:spPr>
          <p:txBody>
            <a:bodyPr>
              <a:spAutoFit/>
            </a:bodyPr>
            <a:lstStyle/>
            <a:p>
              <a:pPr algn="l">
                <a:spcBef>
                  <a:spcPct val="50000"/>
                </a:spcBef>
              </a:pPr>
              <a:r>
                <a:rPr lang="zh-CN" altLang="en-US" sz="2000" dirty="0">
                  <a:latin typeface="Consolas" panose="020B0609020204030204" pitchFamily="49" charset="0"/>
                  <a:ea typeface="楷体" panose="02010609060101010101" pitchFamily="49" charset="-122"/>
                  <a:cs typeface="Consolas" panose="020B0609020204030204" pitchFamily="49" charset="0"/>
                </a:rPr>
                <a:t>头插法建表</a:t>
              </a:r>
              <a:endParaRPr lang="zh-CN" altLang="en-US" sz="2000" dirty="0">
                <a:latin typeface="Consolas" panose="020B0609020204030204" pitchFamily="49" charset="0"/>
                <a:ea typeface="楷体" panose="02010609060101010101" pitchFamily="49" charset="-122"/>
                <a:cs typeface="Consolas" panose="020B0609020204030204" pitchFamily="49" charset="0"/>
              </a:endParaRPr>
            </a:p>
          </p:txBody>
        </p:sp>
      </p:grpSp>
      <p:grpSp>
        <p:nvGrpSpPr>
          <p:cNvPr id="25" name="Group 33"/>
          <p:cNvGrpSpPr/>
          <p:nvPr/>
        </p:nvGrpSpPr>
        <p:grpSpPr bwMode="auto">
          <a:xfrm>
            <a:off x="2387581" y="4864103"/>
            <a:ext cx="1871663" cy="647700"/>
            <a:chOff x="1066" y="1887"/>
            <a:chExt cx="1179" cy="408"/>
          </a:xfrm>
        </p:grpSpPr>
        <p:sp>
          <p:nvSpPr>
            <p:cNvPr id="26" name="Freeform 27"/>
            <p:cNvSpPr/>
            <p:nvPr/>
          </p:nvSpPr>
          <p:spPr bwMode="auto">
            <a:xfrm>
              <a:off x="1730" y="1887"/>
              <a:ext cx="278" cy="408"/>
            </a:xfrm>
            <a:custGeom>
              <a:avLst/>
              <a:gdLst/>
              <a:ahLst/>
              <a:cxnLst>
                <a:cxn ang="0">
                  <a:pos x="272" y="0"/>
                </a:cxn>
                <a:cxn ang="0">
                  <a:pos x="278" y="136"/>
                </a:cxn>
                <a:cxn ang="0">
                  <a:pos x="274" y="197"/>
                </a:cxn>
                <a:cxn ang="0">
                  <a:pos x="254" y="269"/>
                </a:cxn>
                <a:cxn ang="0">
                  <a:pos x="214" y="321"/>
                </a:cxn>
                <a:cxn ang="0">
                  <a:pos x="170" y="369"/>
                </a:cxn>
                <a:cxn ang="0">
                  <a:pos x="0" y="408"/>
                </a:cxn>
              </a:cxnLst>
              <a:rect l="0" t="0" r="r" b="b"/>
              <a:pathLst>
                <a:path w="278" h="408">
                  <a:moveTo>
                    <a:pt x="272" y="0"/>
                  </a:moveTo>
                  <a:lnTo>
                    <a:pt x="278" y="136"/>
                  </a:lnTo>
                  <a:lnTo>
                    <a:pt x="274" y="197"/>
                  </a:lnTo>
                  <a:lnTo>
                    <a:pt x="254" y="269"/>
                  </a:lnTo>
                  <a:lnTo>
                    <a:pt x="214" y="321"/>
                  </a:lnTo>
                  <a:lnTo>
                    <a:pt x="170" y="369"/>
                  </a:lnTo>
                  <a:lnTo>
                    <a:pt x="0" y="408"/>
                  </a:lnTo>
                </a:path>
              </a:pathLst>
            </a:custGeom>
            <a:noFill/>
            <a:ln w="38100" cap="flat" cmpd="sng">
              <a:solidFill>
                <a:srgbClr val="C00000"/>
              </a:solidFill>
              <a:prstDash val="solid"/>
              <a:miter lim="800000"/>
              <a:headEnd type="none" w="med" len="med"/>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27" name="Text Box 30"/>
            <p:cNvSpPr txBox="1">
              <a:spLocks noChangeArrowheads="1"/>
            </p:cNvSpPr>
            <p:nvPr/>
          </p:nvSpPr>
          <p:spPr bwMode="auto">
            <a:xfrm>
              <a:off x="1066" y="1888"/>
              <a:ext cx="1179" cy="250"/>
            </a:xfrm>
            <a:prstGeom prst="rect">
              <a:avLst/>
            </a:prstGeom>
            <a:noFill/>
            <a:ln w="9525">
              <a:noFill/>
              <a:miter lim="800000"/>
            </a:ln>
            <a:effectLst/>
          </p:spPr>
          <p:txBody>
            <a:bodyPr>
              <a:spAutoFit/>
            </a:bodyPr>
            <a:lstStyle/>
            <a:p>
              <a:pPr algn="l">
                <a:spcBef>
                  <a:spcPct val="50000"/>
                </a:spcBef>
              </a:pPr>
              <a:r>
                <a:rPr lang="zh-CN" altLang="en-US" sz="2000" dirty="0">
                  <a:latin typeface="Consolas" panose="020B0609020204030204" pitchFamily="49" charset="0"/>
                  <a:ea typeface="楷体" panose="02010609060101010101" pitchFamily="49" charset="-122"/>
                  <a:cs typeface="Consolas" panose="020B0609020204030204" pitchFamily="49" charset="0"/>
                </a:rPr>
                <a:t>尾插法建表</a:t>
              </a:r>
              <a:endParaRPr lang="zh-CN" altLang="en-US" sz="2000" dirty="0">
                <a:latin typeface="Consolas" panose="020B0609020204030204" pitchFamily="49" charset="0"/>
                <a:ea typeface="楷体" panose="02010609060101010101" pitchFamily="49" charset="-122"/>
                <a:cs typeface="Consolas" panose="020B0609020204030204" pitchFamily="49" charset="0"/>
              </a:endParaRPr>
            </a:p>
          </p:txBody>
        </p:sp>
      </p:grpSp>
      <p:sp>
        <p:nvSpPr>
          <p:cNvPr id="28" name="Line 31"/>
          <p:cNvSpPr>
            <a:spLocks noChangeShapeType="1"/>
          </p:cNvSpPr>
          <p:nvPr/>
        </p:nvSpPr>
        <p:spPr bwMode="auto">
          <a:xfrm>
            <a:off x="3395644" y="4002091"/>
            <a:ext cx="0" cy="358775"/>
          </a:xfrm>
          <a:prstGeom prst="line">
            <a:avLst/>
          </a:prstGeom>
          <a:noFill/>
          <a:ln w="28575">
            <a:solidFill>
              <a:srgbClr val="FF00FF"/>
            </a:solidFill>
            <a:miter lim="800000"/>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29" name="下箭头 28"/>
          <p:cNvSpPr/>
          <p:nvPr/>
        </p:nvSpPr>
        <p:spPr>
          <a:xfrm>
            <a:off x="4071934" y="3643314"/>
            <a:ext cx="285752" cy="428628"/>
          </a:xfrm>
          <a:prstGeom prst="downArrow">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custDataLst>
              <p:tags r:id="rId1"/>
            </p:custDataLst>
          </p:nvPr>
        </p:nvPicPr>
        <p:blipFill>
          <a:blip r:embed="rId2"/>
          <a:stretch>
            <a:fillRect/>
          </a:stretch>
        </p:blipFill>
        <p:spPr>
          <a:xfrm>
            <a:off x="635" y="0"/>
            <a:ext cx="9173845" cy="6731635"/>
          </a:xfrm>
          <a:prstGeom prst="rect">
            <a:avLst/>
          </a:prstGeom>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2" name="Rectangle 5"/>
          <p:cNvSpPr/>
          <p:nvPr/>
        </p:nvSpPr>
        <p:spPr>
          <a:xfrm>
            <a:off x="323850" y="1913573"/>
            <a:ext cx="8208963" cy="829945"/>
          </a:xfrm>
          <a:prstGeom prst="rect">
            <a:avLst/>
          </a:prstGeom>
          <a:noFill/>
          <a:ln w="9525">
            <a:noFill/>
          </a:ln>
        </p:spPr>
        <p:txBody>
          <a:bodyPr>
            <a:spAutoFit/>
          </a:bodyPr>
          <a:lstStyle/>
          <a:p>
            <a:pPr marL="342900" indent="-342900" algn="l" eaLnBrk="0" hangingPunct="0">
              <a:spcBef>
                <a:spcPct val="20000"/>
              </a:spcBef>
            </a:pPr>
            <a:r>
              <a:rPr lang="zh-CN" altLang="en-US" b="1" dirty="0">
                <a:latin typeface="楷体" panose="02010609060101010101" pitchFamily="49" charset="-122"/>
                <a:ea typeface="楷体" panose="02010609060101010101" pitchFamily="49" charset="-122"/>
                <a:cs typeface="楷体" panose="02010609060101010101" pitchFamily="49" charset="-122"/>
              </a:rPr>
              <a:t>（</a:t>
            </a:r>
            <a:r>
              <a:rPr lang="en-US" altLang="zh-CN" b="1" dirty="0">
                <a:latin typeface="楷体" panose="02010609060101010101" pitchFamily="49" charset="-122"/>
                <a:ea typeface="楷体" panose="02010609060101010101" pitchFamily="49" charset="-122"/>
                <a:cs typeface="楷体" panose="02010609060101010101" pitchFamily="49" charset="-122"/>
              </a:rPr>
              <a:t>1</a:t>
            </a:r>
            <a:r>
              <a:rPr lang="zh-CN" altLang="en-US" b="1" dirty="0">
                <a:latin typeface="楷体" panose="02010609060101010101" pitchFamily="49" charset="-122"/>
                <a:ea typeface="楷体" panose="02010609060101010101" pitchFamily="49" charset="-122"/>
                <a:cs typeface="楷体" panose="02010609060101010101" pitchFamily="49" charset="-122"/>
              </a:rPr>
              <a:t>）结点在存储器中的位置是</a:t>
            </a:r>
            <a:r>
              <a:rPr lang="zh-CN" altLang="en-US" b="1" u="sng" dirty="0">
                <a:solidFill>
                  <a:srgbClr val="FF0000"/>
                </a:solidFill>
                <a:latin typeface="楷体" panose="02010609060101010101" pitchFamily="49" charset="-122"/>
                <a:ea typeface="楷体" panose="02010609060101010101" pitchFamily="49" charset="-122"/>
                <a:cs typeface="楷体" panose="02010609060101010101" pitchFamily="49" charset="-122"/>
              </a:rPr>
              <a:t>任意</a:t>
            </a:r>
            <a:r>
              <a:rPr lang="zh-CN" altLang="en-US" b="1" dirty="0">
                <a:latin typeface="楷体" panose="02010609060101010101" pitchFamily="49" charset="-122"/>
                <a:ea typeface="楷体" panose="02010609060101010101" pitchFamily="49" charset="-122"/>
                <a:cs typeface="楷体" panose="02010609060101010101" pitchFamily="49" charset="-122"/>
              </a:rPr>
              <a:t>的，即</a:t>
            </a:r>
            <a:r>
              <a:rPr lang="zh-CN" altLang="en-US" b="1" u="sng" dirty="0">
                <a:solidFill>
                  <a:srgbClr val="FF0000"/>
                </a:solidFill>
                <a:latin typeface="楷体" panose="02010609060101010101" pitchFamily="49" charset="-122"/>
                <a:ea typeface="楷体" panose="02010609060101010101" pitchFamily="49" charset="-122"/>
                <a:cs typeface="楷体" panose="02010609060101010101" pitchFamily="49" charset="-122"/>
              </a:rPr>
              <a:t>逻辑上相邻的数据元素在物理上不一定相邻</a:t>
            </a:r>
            <a:endParaRPr lang="zh-CN" altLang="en-US" b="1" u="sng" dirty="0">
              <a:solidFill>
                <a:srgbClr val="FF0000"/>
              </a:solidFill>
              <a:latin typeface="楷体" panose="02010609060101010101" pitchFamily="49" charset="-122"/>
              <a:ea typeface="楷体" panose="02010609060101010101" pitchFamily="49" charset="-122"/>
              <a:cs typeface="楷体" panose="02010609060101010101" pitchFamily="49" charset="-122"/>
            </a:endParaRPr>
          </a:p>
        </p:txBody>
      </p:sp>
      <p:sp>
        <p:nvSpPr>
          <p:cNvPr id="104453" name="Rectangle 6"/>
          <p:cNvSpPr/>
          <p:nvPr/>
        </p:nvSpPr>
        <p:spPr>
          <a:xfrm>
            <a:off x="0" y="861060"/>
            <a:ext cx="6516688" cy="583565"/>
          </a:xfrm>
          <a:prstGeom prst="rect">
            <a:avLst/>
          </a:prstGeom>
          <a:solidFill>
            <a:srgbClr val="FFFF99"/>
          </a:solidFill>
          <a:ln w="9525">
            <a:noFill/>
          </a:ln>
        </p:spPr>
        <p:txBody>
          <a:bodyPr>
            <a:spAutoFit/>
          </a:bodyPr>
          <a:lstStyle/>
          <a:p>
            <a:pPr marL="342900" indent="-342900" eaLnBrk="0" hangingPunct="0">
              <a:spcBef>
                <a:spcPct val="20000"/>
              </a:spcBef>
            </a:pPr>
            <a:r>
              <a:rPr lang="zh-CN" altLang="en-US" sz="3200" b="1" dirty="0">
                <a:latin typeface="楷体" panose="02010609060101010101" pitchFamily="49" charset="-122"/>
                <a:ea typeface="楷体" panose="02010609060101010101" pitchFamily="49" charset="-122"/>
              </a:rPr>
              <a:t>链表（链式存储结构）的特点</a:t>
            </a:r>
            <a:endParaRPr lang="zh-CN" altLang="en-US" sz="3200" b="1" dirty="0">
              <a:latin typeface="楷体" panose="02010609060101010101" pitchFamily="49" charset="-122"/>
              <a:ea typeface="楷体" panose="02010609060101010101" pitchFamily="49" charset="-122"/>
            </a:endParaRPr>
          </a:p>
        </p:txBody>
      </p:sp>
      <p:sp>
        <p:nvSpPr>
          <p:cNvPr id="478216" name="Rectangle 8"/>
          <p:cNvSpPr/>
          <p:nvPr/>
        </p:nvSpPr>
        <p:spPr>
          <a:xfrm>
            <a:off x="323850" y="3286760"/>
            <a:ext cx="8208963" cy="1198880"/>
          </a:xfrm>
          <a:prstGeom prst="rect">
            <a:avLst/>
          </a:prstGeom>
          <a:noFill/>
          <a:ln w="9525">
            <a:noFill/>
          </a:ln>
        </p:spPr>
        <p:txBody>
          <a:bodyPr>
            <a:spAutoFit/>
          </a:bodyPr>
          <a:lstStyle/>
          <a:p>
            <a:pPr marL="342900" indent="-342900" algn="l" eaLnBrk="0" hangingPunct="0">
              <a:spcBef>
                <a:spcPct val="20000"/>
              </a:spcBef>
            </a:pPr>
            <a:r>
              <a:rPr lang="zh-CN" altLang="en-US" b="1" dirty="0">
                <a:latin typeface="楷体" panose="02010609060101010101" pitchFamily="49" charset="-122"/>
                <a:ea typeface="楷体" panose="02010609060101010101" pitchFamily="49" charset="-122"/>
                <a:cs typeface="楷体" panose="02010609060101010101" pitchFamily="49" charset="-122"/>
              </a:rPr>
              <a:t>（</a:t>
            </a:r>
            <a:r>
              <a:rPr lang="en-US" altLang="zh-CN" b="1" dirty="0">
                <a:latin typeface="楷体" panose="02010609060101010101" pitchFamily="49" charset="-122"/>
                <a:ea typeface="楷体" panose="02010609060101010101" pitchFamily="49" charset="-122"/>
                <a:cs typeface="楷体" panose="02010609060101010101" pitchFamily="49" charset="-122"/>
              </a:rPr>
              <a:t>2</a:t>
            </a:r>
            <a:r>
              <a:rPr lang="zh-CN" altLang="en-US" b="1" dirty="0">
                <a:latin typeface="楷体" panose="02010609060101010101" pitchFamily="49" charset="-122"/>
                <a:ea typeface="楷体" panose="02010609060101010101" pitchFamily="49" charset="-122"/>
                <a:cs typeface="楷体" panose="02010609060101010101" pitchFamily="49" charset="-122"/>
              </a:rPr>
              <a:t>）</a:t>
            </a:r>
            <a:r>
              <a:rPr lang="zh-CN" altLang="en-US" b="1" dirty="0">
                <a:latin typeface="楷体" panose="02010609060101010101" pitchFamily="49" charset="-122"/>
                <a:ea typeface="楷体" panose="02010609060101010101" pitchFamily="49" charset="-122"/>
                <a:cs typeface="楷体" panose="02010609060101010101" pitchFamily="49" charset="-122"/>
              </a:rPr>
              <a:t>访问时只能通过头指针进入链表，并通过每个结点的指针域向后扫描其余结点，所以寻找第一个结点和最后一个结点所花费的时间不等</a:t>
            </a:r>
            <a:endParaRPr lang="zh-CN" altLang="en-US" b="1" dirty="0">
              <a:latin typeface="楷体" panose="02010609060101010101" pitchFamily="49" charset="-122"/>
              <a:ea typeface="楷体" panose="02010609060101010101" pitchFamily="49" charset="-122"/>
              <a:cs typeface="楷体" panose="02010609060101010101" pitchFamily="49" charset="-122"/>
            </a:endParaRPr>
          </a:p>
        </p:txBody>
      </p:sp>
      <p:sp>
        <p:nvSpPr>
          <p:cNvPr id="478218" name="Rectangle 10"/>
          <p:cNvSpPr/>
          <p:nvPr/>
        </p:nvSpPr>
        <p:spPr>
          <a:xfrm>
            <a:off x="323850" y="4866323"/>
            <a:ext cx="8569325" cy="768350"/>
          </a:xfrm>
          <a:prstGeom prst="rect">
            <a:avLst/>
          </a:prstGeom>
          <a:solidFill>
            <a:srgbClr val="CCFFFF"/>
          </a:solidFill>
          <a:ln w="9525">
            <a:noFill/>
          </a:ln>
        </p:spPr>
        <p:txBody>
          <a:bodyPr>
            <a:spAutoFit/>
          </a:bodyPr>
          <a:lstStyle/>
          <a:p>
            <a:pPr marL="342900" indent="-342900" eaLnBrk="0" hangingPunct="0">
              <a:spcBef>
                <a:spcPct val="20000"/>
              </a:spcBef>
            </a:pPr>
            <a:r>
              <a:rPr lang="zh-CN" altLang="en-US" b="1" dirty="0">
                <a:latin typeface="楷体" panose="02010609060101010101" pitchFamily="49" charset="-122"/>
                <a:ea typeface="楷体" panose="02010609060101010101" pitchFamily="49" charset="-122"/>
              </a:rPr>
              <a:t>　这种存取元素的方法被称为</a:t>
            </a:r>
            <a:r>
              <a:rPr lang="zh-CN" altLang="en-US" sz="4400" b="1" dirty="0">
                <a:solidFill>
                  <a:srgbClr val="FF0000"/>
                </a:solidFill>
                <a:latin typeface="楷体" panose="02010609060101010101" pitchFamily="49" charset="-122"/>
                <a:ea typeface="楷体" panose="02010609060101010101" pitchFamily="49" charset="-122"/>
              </a:rPr>
              <a:t>顺序存取法</a:t>
            </a:r>
            <a:endParaRPr lang="zh-CN" altLang="en-US" sz="4400" b="1" dirty="0">
              <a:solidFill>
                <a:srgbClr val="FF0000"/>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78216"/>
                                        </p:tgtEl>
                                        <p:attrNameLst>
                                          <p:attrName>style.visibility</p:attrName>
                                        </p:attrNameLst>
                                      </p:cBhvr>
                                      <p:to>
                                        <p:strVal val="visible"/>
                                      </p:to>
                                    </p:set>
                                    <p:animEffect transition="in" filter="box(in)">
                                      <p:cBhvr>
                                        <p:cTn id="7" dur="500"/>
                                        <p:tgtEl>
                                          <p:spTgt spid="47821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478218"/>
                                        </p:tgtEl>
                                        <p:attrNameLst>
                                          <p:attrName>style.visibility</p:attrName>
                                        </p:attrNameLst>
                                      </p:cBhvr>
                                      <p:to>
                                        <p:strVal val="visible"/>
                                      </p:to>
                                    </p:set>
                                    <p:anim calcmode="lin" valueType="num">
                                      <p:cBhvr additive="base">
                                        <p:cTn id="12" dur="500" fill="hold"/>
                                        <p:tgtEl>
                                          <p:spTgt spid="478218"/>
                                        </p:tgtEl>
                                        <p:attrNameLst>
                                          <p:attrName>ppt_x</p:attrName>
                                        </p:attrNameLst>
                                      </p:cBhvr>
                                      <p:tavLst>
                                        <p:tav tm="0">
                                          <p:val>
                                            <p:strVal val="#ppt_x"/>
                                          </p:val>
                                        </p:tav>
                                        <p:tav tm="100000">
                                          <p:val>
                                            <p:strVal val="#ppt_x"/>
                                          </p:val>
                                        </p:tav>
                                      </p:tavLst>
                                    </p:anim>
                                    <p:anim calcmode="lin" valueType="num">
                                      <p:cBhvr additive="base">
                                        <p:cTn id="13" dur="500" fill="hold"/>
                                        <p:tgtEl>
                                          <p:spTgt spid="478218"/>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mph" presetSubtype="0" grpId="1" nodeType="clickEffect">
                                  <p:stCondLst>
                                    <p:cond delay="0"/>
                                  </p:stCondLst>
                                  <p:childTnLst>
                                    <p:set>
                                      <p:cBhvr override="childStyle">
                                        <p:cTn id="17" dur="indefinite"/>
                                        <p:tgtEl>
                                          <p:spTgt spid="478218"/>
                                        </p:tgtEl>
                                        <p:attrNameLst>
                                          <p:attrName>style.fontFamily</p:attrName>
                                        </p:attrNameLst>
                                      </p:cBhvr>
                                      <p:to>
                                        <p:strVal val="黑体"/>
                                      </p:to>
                                    </p:set>
                                  </p:childTnLst>
                                </p:cTn>
                              </p:par>
                            </p:childTnLst>
                          </p:cTn>
                        </p:par>
                      </p:childTnLst>
                    </p:cTn>
                  </p:par>
                  <p:par>
                    <p:cTn id="18" fill="hold">
                      <p:stCondLst>
                        <p:cond delay="indefinite"/>
                      </p:stCondLst>
                      <p:childTnLst>
                        <p:par>
                          <p:cTn id="19" fill="hold">
                            <p:stCondLst>
                              <p:cond delay="0"/>
                            </p:stCondLst>
                            <p:childTnLst>
                              <p:par>
                                <p:cTn id="20" presetID="8" presetClass="emph" presetSubtype="0" fill="hold" grpId="2" nodeType="clickEffect">
                                  <p:stCondLst>
                                    <p:cond delay="0"/>
                                  </p:stCondLst>
                                  <p:childTnLst>
                                    <p:animRot by="21600000">
                                      <p:cBhvr>
                                        <p:cTn id="21" dur="2000" fill="hold"/>
                                        <p:tgtEl>
                                          <p:spTgt spid="47821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8216" grpId="0"/>
      <p:bldP spid="478218" grpId="0" bldLvl="0" animBg="1"/>
      <p:bldP spid="478218" grpId="1" bldLvl="0" animBg="1"/>
      <p:bldP spid="478218" grpId="2" bldLvl="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4901" name="Rectangle 5"/>
          <p:cNvSpPr/>
          <p:nvPr/>
        </p:nvSpPr>
        <p:spPr>
          <a:xfrm>
            <a:off x="107950" y="1699895"/>
            <a:ext cx="8169275" cy="2135188"/>
          </a:xfrm>
          <a:prstGeom prst="rect">
            <a:avLst/>
          </a:prstGeom>
          <a:noFill/>
          <a:ln w="9525">
            <a:noFill/>
          </a:ln>
        </p:spPr>
        <p:txBody>
          <a:bodyPr/>
          <a:lstStyle/>
          <a:p>
            <a:pPr marL="342900" indent="-342900" algn="l" eaLnBrk="0" hangingPunct="0">
              <a:spcBef>
                <a:spcPct val="20000"/>
              </a:spcBef>
            </a:pPr>
            <a:r>
              <a:rPr lang="zh-CN" altLang="en-US" sz="3200" b="1" dirty="0">
                <a:solidFill>
                  <a:schemeClr val="accent2"/>
                </a:solidFill>
                <a:latin typeface="楷体" panose="02010609060101010101" pitchFamily="49" charset="-122"/>
                <a:ea typeface="楷体" panose="02010609060101010101" pitchFamily="49" charset="-122"/>
              </a:rPr>
              <a:t>优点</a:t>
            </a:r>
            <a:endParaRPr lang="zh-CN" altLang="en-US" sz="3200" b="1" dirty="0">
              <a:solidFill>
                <a:schemeClr val="accent2"/>
              </a:solidFill>
              <a:latin typeface="楷体" panose="02010609060101010101" pitchFamily="49" charset="-122"/>
              <a:ea typeface="楷体" panose="02010609060101010101" pitchFamily="49" charset="-122"/>
            </a:endParaRPr>
          </a:p>
          <a:p>
            <a:pPr marL="742950" lvl="1" indent="-285750" algn="l" eaLnBrk="0" hangingPunct="0">
              <a:spcBef>
                <a:spcPct val="20000"/>
              </a:spcBef>
              <a:buChar char="–"/>
            </a:pPr>
            <a:r>
              <a:rPr lang="zh-CN" altLang="en-US" sz="3200" b="1" dirty="0">
                <a:latin typeface="楷体" panose="02010609060101010101" pitchFamily="49" charset="-122"/>
                <a:ea typeface="楷体" panose="02010609060101010101" pitchFamily="49" charset="-122"/>
              </a:rPr>
              <a:t>数据元素的个数可以自由扩充</a:t>
            </a:r>
            <a:endParaRPr lang="zh-CN" altLang="en-US" sz="3200" b="1" dirty="0">
              <a:latin typeface="楷体" panose="02010609060101010101" pitchFamily="49" charset="-122"/>
              <a:ea typeface="楷体" panose="02010609060101010101" pitchFamily="49" charset="-122"/>
            </a:endParaRPr>
          </a:p>
          <a:p>
            <a:pPr marL="742950" lvl="1" indent="-285750" algn="l" eaLnBrk="0" hangingPunct="0">
              <a:spcBef>
                <a:spcPct val="20000"/>
              </a:spcBef>
              <a:buChar char="–"/>
            </a:pPr>
            <a:r>
              <a:rPr lang="zh-CN" altLang="en-US" sz="3200" b="1" dirty="0">
                <a:latin typeface="楷体" panose="02010609060101010101" pitchFamily="49" charset="-122"/>
                <a:ea typeface="楷体" panose="02010609060101010101" pitchFamily="49" charset="-122"/>
              </a:rPr>
              <a:t>插入、删除等操作不必移动数据，只需修改链接指针，修改效率较高</a:t>
            </a:r>
            <a:endParaRPr lang="zh-CN" altLang="en-US" sz="3200" b="1" dirty="0">
              <a:latin typeface="楷体" panose="02010609060101010101" pitchFamily="49" charset="-122"/>
              <a:ea typeface="楷体" panose="02010609060101010101" pitchFamily="49" charset="-122"/>
            </a:endParaRPr>
          </a:p>
        </p:txBody>
      </p:sp>
      <p:sp>
        <p:nvSpPr>
          <p:cNvPr id="105477" name="Rectangle 7"/>
          <p:cNvSpPr/>
          <p:nvPr/>
        </p:nvSpPr>
        <p:spPr>
          <a:xfrm>
            <a:off x="0" y="287020"/>
            <a:ext cx="5219700" cy="685800"/>
          </a:xfrm>
          <a:prstGeom prst="rect">
            <a:avLst/>
          </a:prstGeom>
          <a:solidFill>
            <a:srgbClr val="CCFFFF"/>
          </a:solidFill>
          <a:ln w="9525">
            <a:noFill/>
          </a:ln>
        </p:spPr>
        <p:txBody>
          <a:bodyPr anchor="ctr"/>
          <a:lstStyle/>
          <a:p>
            <a:pPr eaLnBrk="0" hangingPunct="0"/>
            <a:r>
              <a:rPr lang="zh-CN" altLang="en-US" sz="4000" b="1" dirty="0">
                <a:solidFill>
                  <a:srgbClr val="FF33CC"/>
                </a:solidFill>
                <a:latin typeface="楷体" panose="02010609060101010101" pitchFamily="49" charset="-122"/>
                <a:ea typeface="楷体" panose="02010609060101010101" pitchFamily="49" charset="-122"/>
              </a:rPr>
              <a:t>链表的优缺点</a:t>
            </a:r>
            <a:endParaRPr lang="zh-CN" altLang="en-US" sz="4000" b="1" dirty="0">
              <a:solidFill>
                <a:srgbClr val="FF33CC"/>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64901">
                                            <p:txEl>
                                              <p:pRg st="0" end="0"/>
                                            </p:txEl>
                                          </p:spTgt>
                                        </p:tgtEl>
                                        <p:attrNameLst>
                                          <p:attrName>style.visibility</p:attrName>
                                        </p:attrNameLst>
                                      </p:cBhvr>
                                      <p:to>
                                        <p:strVal val="visible"/>
                                      </p:to>
                                    </p:set>
                                    <p:anim calcmode="lin" valueType="num">
                                      <p:cBhvr additive="base">
                                        <p:cTn id="7" dur="500" fill="hold"/>
                                        <p:tgtEl>
                                          <p:spTgt spid="46490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6490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64901">
                                            <p:txEl>
                                              <p:pRg st="1" end="1"/>
                                            </p:txEl>
                                          </p:spTgt>
                                        </p:tgtEl>
                                        <p:attrNameLst>
                                          <p:attrName>style.visibility</p:attrName>
                                        </p:attrNameLst>
                                      </p:cBhvr>
                                      <p:to>
                                        <p:strVal val="visible"/>
                                      </p:to>
                                    </p:set>
                                    <p:anim calcmode="lin" valueType="num">
                                      <p:cBhvr additive="base">
                                        <p:cTn id="13" dur="500" fill="hold"/>
                                        <p:tgtEl>
                                          <p:spTgt spid="46490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6490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64901">
                                            <p:txEl>
                                              <p:pRg st="2" end="2"/>
                                            </p:txEl>
                                          </p:spTgt>
                                        </p:tgtEl>
                                        <p:attrNameLst>
                                          <p:attrName>style.visibility</p:attrName>
                                        </p:attrNameLst>
                                      </p:cBhvr>
                                      <p:to>
                                        <p:strVal val="visible"/>
                                      </p:to>
                                    </p:set>
                                    <p:anim calcmode="lin" valueType="num">
                                      <p:cBhvr additive="base">
                                        <p:cTn id="19" dur="500" fill="hold"/>
                                        <p:tgtEl>
                                          <p:spTgt spid="464901">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64901">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4901" grpId="0" bldLvl="2"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2309" name="Rectangle 5"/>
          <p:cNvSpPr/>
          <p:nvPr/>
        </p:nvSpPr>
        <p:spPr>
          <a:xfrm>
            <a:off x="215900" y="901065"/>
            <a:ext cx="8235315" cy="3046095"/>
          </a:xfrm>
          <a:prstGeom prst="rect">
            <a:avLst/>
          </a:prstGeom>
          <a:noFill/>
          <a:ln w="9525">
            <a:noFill/>
          </a:ln>
        </p:spPr>
        <p:txBody>
          <a:bodyPr wrap="square">
            <a:spAutoFit/>
          </a:bodyPr>
          <a:lstStyle/>
          <a:p>
            <a:pPr algn="l">
              <a:spcBef>
                <a:spcPct val="50000"/>
              </a:spcBef>
            </a:pPr>
            <a:r>
              <a:rPr lang="zh-CN" altLang="en-US" sz="3200" b="1" dirty="0">
                <a:solidFill>
                  <a:schemeClr val="accent2"/>
                </a:solidFill>
                <a:latin typeface="楷体" panose="02010609060101010101" pitchFamily="49" charset="-122"/>
                <a:ea typeface="楷体" panose="02010609060101010101" pitchFamily="49" charset="-122"/>
              </a:rPr>
              <a:t>缺点</a:t>
            </a:r>
            <a:endParaRPr lang="zh-CN" altLang="en-US" sz="3200" b="1" dirty="0">
              <a:solidFill>
                <a:schemeClr val="accent2"/>
              </a:solidFill>
              <a:latin typeface="楷体" panose="02010609060101010101" pitchFamily="49" charset="-122"/>
              <a:ea typeface="楷体" panose="02010609060101010101" pitchFamily="49" charset="-122"/>
            </a:endParaRPr>
          </a:p>
          <a:p>
            <a:pPr lvl="1" algn="l" eaLnBrk="1" hangingPunct="1">
              <a:spcBef>
                <a:spcPct val="50000"/>
              </a:spcBef>
              <a:buClr>
                <a:srgbClr val="FF3300"/>
              </a:buClr>
              <a:buChar char="•"/>
            </a:pPr>
            <a:r>
              <a:rPr lang="zh-CN" altLang="en-US" sz="3200" b="1" dirty="0">
                <a:latin typeface="楷体" panose="02010609060101010101" pitchFamily="49" charset="-122"/>
                <a:ea typeface="楷体" panose="02010609060101010101" pitchFamily="49" charset="-122"/>
              </a:rPr>
              <a:t>存储密度小</a:t>
            </a:r>
            <a:endParaRPr lang="zh-CN" altLang="en-US" sz="3200" b="1" dirty="0">
              <a:latin typeface="楷体" panose="02010609060101010101" pitchFamily="49" charset="-122"/>
              <a:ea typeface="楷体" panose="02010609060101010101" pitchFamily="49" charset="-122"/>
            </a:endParaRPr>
          </a:p>
          <a:p>
            <a:pPr lvl="1" algn="l" eaLnBrk="1" hangingPunct="1">
              <a:spcBef>
                <a:spcPct val="50000"/>
              </a:spcBef>
              <a:buClr>
                <a:srgbClr val="FF3300"/>
              </a:buClr>
              <a:buChar char="•"/>
            </a:pPr>
            <a:r>
              <a:rPr lang="zh-CN" altLang="en-US" sz="3200" b="1" dirty="0">
                <a:latin typeface="楷体" panose="02010609060101010101" pitchFamily="49" charset="-122"/>
                <a:ea typeface="楷体" panose="02010609060101010101" pitchFamily="49" charset="-122"/>
              </a:rPr>
              <a:t>存取效率不高，必须采用</a:t>
            </a:r>
            <a:r>
              <a:rPr lang="zh-CN" altLang="en-US" sz="3200" b="1" dirty="0">
                <a:solidFill>
                  <a:srgbClr val="FF0000"/>
                </a:solidFill>
                <a:latin typeface="楷体" panose="02010609060101010101" pitchFamily="49" charset="-122"/>
                <a:ea typeface="楷体" panose="02010609060101010101" pitchFamily="49" charset="-122"/>
              </a:rPr>
              <a:t>顺序存取</a:t>
            </a:r>
            <a:r>
              <a:rPr lang="zh-CN" altLang="en-US" sz="3200" b="1" dirty="0">
                <a:latin typeface="楷体" panose="02010609060101010101" pitchFamily="49" charset="-122"/>
                <a:ea typeface="楷体" panose="02010609060101010101" pitchFamily="49" charset="-122"/>
              </a:rPr>
              <a:t>，即存取数据元素时，只能按链表的顺序进行访问</a:t>
            </a:r>
            <a:r>
              <a:rPr lang="zh-CN" altLang="en-US" sz="3200" b="1" dirty="0">
                <a:solidFill>
                  <a:srgbClr val="FF0000"/>
                </a:solidFill>
                <a:latin typeface="楷体" panose="02010609060101010101" pitchFamily="49" charset="-122"/>
                <a:ea typeface="楷体" panose="02010609060101010101" pitchFamily="49" charset="-122"/>
              </a:rPr>
              <a:t>（顺藤摸瓜）</a:t>
            </a:r>
            <a:endParaRPr lang="zh-CN" altLang="en-US" sz="3200" b="1" dirty="0">
              <a:solidFill>
                <a:srgbClr val="FF0000"/>
              </a:solidFill>
              <a:latin typeface="楷体" panose="02010609060101010101" pitchFamily="49" charset="-122"/>
              <a:ea typeface="楷体" panose="02010609060101010101" pitchFamily="49" charset="-122"/>
            </a:endParaRPr>
          </a:p>
        </p:txBody>
      </p:sp>
      <p:grpSp>
        <p:nvGrpSpPr>
          <p:cNvPr id="106501" name="Group 6"/>
          <p:cNvGrpSpPr/>
          <p:nvPr/>
        </p:nvGrpSpPr>
        <p:grpSpPr>
          <a:xfrm>
            <a:off x="107950" y="4145915"/>
            <a:ext cx="8923655" cy="1989455"/>
            <a:chOff x="0" y="1563"/>
            <a:chExt cx="5248" cy="948"/>
          </a:xfrm>
        </p:grpSpPr>
        <p:pic>
          <p:nvPicPr>
            <p:cNvPr id="106503" name="Picture 7" descr="2-1字母链式存储图"/>
            <p:cNvPicPr>
              <a:picLocks noChangeAspect="1"/>
            </p:cNvPicPr>
            <p:nvPr/>
          </p:nvPicPr>
          <p:blipFill>
            <a:blip r:embed="rId1"/>
            <a:srcRect r="29062"/>
            <a:stretch>
              <a:fillRect/>
            </a:stretch>
          </p:blipFill>
          <p:spPr>
            <a:xfrm>
              <a:off x="0" y="1563"/>
              <a:ext cx="5248" cy="948"/>
            </a:xfrm>
            <a:prstGeom prst="rect">
              <a:avLst/>
            </a:prstGeom>
            <a:noFill/>
            <a:ln w="9525">
              <a:noFill/>
            </a:ln>
          </p:spPr>
        </p:pic>
        <p:sp>
          <p:nvSpPr>
            <p:cNvPr id="106504" name="Line 8"/>
            <p:cNvSpPr/>
            <p:nvPr/>
          </p:nvSpPr>
          <p:spPr>
            <a:xfrm>
              <a:off x="3321" y="1805"/>
              <a:ext cx="0" cy="259"/>
            </a:xfrm>
            <a:prstGeom prst="line">
              <a:avLst/>
            </a:prstGeom>
            <a:ln w="9525" cap="flat" cmpd="sng">
              <a:solidFill>
                <a:srgbClr val="000000"/>
              </a:solidFill>
              <a:prstDash val="solid"/>
              <a:headEnd type="none" w="med" len="med"/>
              <a:tailEnd type="none" w="med" len="med"/>
            </a:ln>
          </p:spPr>
        </p:sp>
        <p:sp>
          <p:nvSpPr>
            <p:cNvPr id="106505" name="Line 9"/>
            <p:cNvSpPr/>
            <p:nvPr/>
          </p:nvSpPr>
          <p:spPr>
            <a:xfrm>
              <a:off x="4443" y="1805"/>
              <a:ext cx="0" cy="259"/>
            </a:xfrm>
            <a:prstGeom prst="line">
              <a:avLst/>
            </a:prstGeom>
            <a:ln w="9525" cap="flat" cmpd="sng">
              <a:solidFill>
                <a:srgbClr val="000000"/>
              </a:solidFill>
              <a:prstDash val="solid"/>
              <a:headEnd type="none" w="med" len="med"/>
              <a:tailEnd type="none" w="med" len="med"/>
            </a:ln>
          </p:spPr>
        </p:sp>
        <p:sp>
          <p:nvSpPr>
            <p:cNvPr id="106506" name="Line 10"/>
            <p:cNvSpPr/>
            <p:nvPr/>
          </p:nvSpPr>
          <p:spPr>
            <a:xfrm>
              <a:off x="1191" y="1795"/>
              <a:ext cx="0" cy="259"/>
            </a:xfrm>
            <a:prstGeom prst="line">
              <a:avLst/>
            </a:prstGeom>
            <a:ln w="9525" cap="flat" cmpd="sng">
              <a:solidFill>
                <a:srgbClr val="000000"/>
              </a:solidFill>
              <a:prstDash val="solid"/>
              <a:headEnd type="none" w="med" len="med"/>
              <a:tailEnd type="none" w="med" len="med"/>
            </a:ln>
          </p:spPr>
        </p:sp>
        <p:sp>
          <p:nvSpPr>
            <p:cNvPr id="106507" name="AutoShape 11"/>
            <p:cNvSpPr/>
            <p:nvPr/>
          </p:nvSpPr>
          <p:spPr>
            <a:xfrm>
              <a:off x="4646" y="2064"/>
              <a:ext cx="212" cy="278"/>
            </a:xfrm>
            <a:prstGeom prst="downArrow">
              <a:avLst>
                <a:gd name="adj1" fmla="val 50000"/>
                <a:gd name="adj2" fmla="val 32783"/>
              </a:avLst>
            </a:prstGeom>
            <a:solidFill>
              <a:schemeClr val="accent1"/>
            </a:solidFill>
            <a:ln w="9525" cap="flat" cmpd="sng">
              <a:solidFill>
                <a:schemeClr val="tx1"/>
              </a:solidFill>
              <a:prstDash val="solid"/>
              <a:miter/>
              <a:headEnd type="none" w="med" len="med"/>
              <a:tailEnd type="none" w="med" len="med"/>
            </a:ln>
          </p:spPr>
          <p:txBody>
            <a:bodyPr wrap="none" anchor="ctr"/>
            <a:lstStyle/>
            <a:p>
              <a:pPr eaLnBrk="0" hangingPunct="0">
                <a:spcBef>
                  <a:spcPct val="20000"/>
                </a:spcBef>
              </a:pPr>
              <a:endParaRPr lang="zh-CN" altLang="en-US" dirty="0">
                <a:latin typeface="Times New Roman" panose="02020603050405020304" pitchFamily="18" charset="0"/>
                <a:ea typeface="仿宋_GB2312"/>
              </a:endParaRPr>
            </a:p>
          </p:txBody>
        </p:sp>
      </p:grpSp>
      <p:sp>
        <p:nvSpPr>
          <p:cNvPr id="106502" name="Rectangle 12"/>
          <p:cNvSpPr/>
          <p:nvPr/>
        </p:nvSpPr>
        <p:spPr>
          <a:xfrm>
            <a:off x="0" y="215265"/>
            <a:ext cx="5093970" cy="685800"/>
          </a:xfrm>
          <a:prstGeom prst="rect">
            <a:avLst/>
          </a:prstGeom>
          <a:solidFill>
            <a:srgbClr val="CCFFFF"/>
          </a:solidFill>
          <a:ln w="9525">
            <a:noFill/>
          </a:ln>
        </p:spPr>
        <p:txBody>
          <a:bodyPr anchor="ctr"/>
          <a:lstStyle/>
          <a:p>
            <a:pPr eaLnBrk="0" hangingPunct="0"/>
            <a:r>
              <a:rPr lang="zh-CN" altLang="en-US" sz="4000" b="1" dirty="0">
                <a:solidFill>
                  <a:srgbClr val="FF33CC"/>
                </a:solidFill>
                <a:latin typeface="楷体" panose="02010609060101010101" pitchFamily="49" charset="-122"/>
                <a:ea typeface="楷体" panose="02010609060101010101" pitchFamily="49" charset="-122"/>
              </a:rPr>
              <a:t>链表的优缺点</a:t>
            </a:r>
            <a:endParaRPr lang="zh-CN" altLang="en-US" sz="4000" b="1" dirty="0">
              <a:solidFill>
                <a:srgbClr val="FF33CC"/>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82309">
                                            <p:txEl>
                                              <p:pRg st="0" end="0"/>
                                            </p:txEl>
                                          </p:spTgt>
                                        </p:tgtEl>
                                        <p:attrNameLst>
                                          <p:attrName>style.visibility</p:attrName>
                                        </p:attrNameLst>
                                      </p:cBhvr>
                                      <p:to>
                                        <p:strVal val="visible"/>
                                      </p:to>
                                    </p:set>
                                    <p:anim calcmode="lin" valueType="num">
                                      <p:cBhvr additive="base">
                                        <p:cTn id="7" dur="500" fill="hold"/>
                                        <p:tgtEl>
                                          <p:spTgt spid="48230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8230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82309">
                                            <p:txEl>
                                              <p:pRg st="1" end="1"/>
                                            </p:txEl>
                                          </p:spTgt>
                                        </p:tgtEl>
                                        <p:attrNameLst>
                                          <p:attrName>style.visibility</p:attrName>
                                        </p:attrNameLst>
                                      </p:cBhvr>
                                      <p:to>
                                        <p:strVal val="visible"/>
                                      </p:to>
                                    </p:set>
                                    <p:anim calcmode="lin" valueType="num">
                                      <p:cBhvr additive="base">
                                        <p:cTn id="13" dur="500" fill="hold"/>
                                        <p:tgtEl>
                                          <p:spTgt spid="48230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8230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82309">
                                            <p:txEl>
                                              <p:pRg st="2" end="2"/>
                                            </p:txEl>
                                          </p:spTgt>
                                        </p:tgtEl>
                                        <p:attrNameLst>
                                          <p:attrName>style.visibility</p:attrName>
                                        </p:attrNameLst>
                                      </p:cBhvr>
                                      <p:to>
                                        <p:strVal val="visible"/>
                                      </p:to>
                                    </p:set>
                                    <p:anim calcmode="lin" valueType="num">
                                      <p:cBhvr additive="base">
                                        <p:cTn id="19" dur="500" fill="hold"/>
                                        <p:tgtEl>
                                          <p:spTgt spid="48230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82309">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2309" grpId="0" bldLvl="2"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2"/>
          <p:cNvSpPr>
            <a:spLocks noChangeArrowheads="1"/>
          </p:cNvSpPr>
          <p:nvPr/>
        </p:nvSpPr>
        <p:spPr bwMode="auto">
          <a:xfrm>
            <a:off x="0" y="3781450"/>
            <a:ext cx="9144000" cy="0"/>
          </a:xfrm>
          <a:prstGeom prst="rect">
            <a:avLst/>
          </a:prstGeom>
          <a:noFill/>
          <a:ln w="9525">
            <a:noFill/>
            <a:miter lim="800000"/>
          </a:ln>
          <a:effectLst/>
        </p:spPr>
        <p:txBody>
          <a:bodyPr wrap="none" anchor="ctr">
            <a:spAutoFit/>
          </a:bodyPr>
          <a:lstStyle/>
          <a:p>
            <a:endParaRPr lang="zh-CN" altLang="en-US"/>
          </a:p>
        </p:txBody>
      </p:sp>
      <p:sp>
        <p:nvSpPr>
          <p:cNvPr id="36" name="Text Box 4" descr="蓝色面巾纸"/>
          <p:cNvSpPr txBox="1">
            <a:spLocks noChangeArrowheads="1"/>
          </p:cNvSpPr>
          <p:nvPr/>
        </p:nvSpPr>
        <p:spPr bwMode="auto">
          <a:xfrm>
            <a:off x="571472" y="571480"/>
            <a:ext cx="3214710" cy="584775"/>
          </a:xfrm>
          <a:prstGeom prst="rect">
            <a:avLst/>
          </a:prstGeom>
          <a:blipFill dpi="0" rotWithShape="1">
            <a:blip r:embed="rId1"/>
            <a:srcRect/>
            <a:tile tx="0" ty="0" sx="100000" sy="100000" flip="none" algn="tl"/>
          </a:blipFill>
          <a:ln w="9525">
            <a:noFill/>
            <a:miter lim="800000"/>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spcBef>
                <a:spcPct val="50000"/>
              </a:spcBef>
            </a:pPr>
            <a:r>
              <a:rPr kumimoji="1" lang="en-US" altLang="zh-CN" sz="3200" spc="50" dirty="0">
                <a:ln w="11430"/>
                <a:solidFill>
                  <a:srgbClr val="FF0000"/>
                </a:solidFill>
                <a:effectLst>
                  <a:outerShdw blurRad="76200" dist="50800" dir="5400000" algn="tl" rotWithShape="0">
                    <a:srgbClr val="000000">
                      <a:alpha val="65000"/>
                    </a:srgbClr>
                  </a:outerShdw>
                </a:effectLst>
                <a:ea typeface="隶书" panose="02010509060101010101" pitchFamily="49" charset="-122"/>
              </a:rPr>
              <a:t>2.3.3   </a:t>
            </a:r>
            <a:r>
              <a:rPr kumimoji="1" lang="zh-CN" altLang="en-US" sz="3200" spc="50" dirty="0">
                <a:ln w="11430"/>
                <a:solidFill>
                  <a:srgbClr val="FF0000"/>
                </a:solidFill>
                <a:effectLst>
                  <a:outerShdw blurRad="76200" dist="50800" dir="5400000" algn="tl" rotWithShape="0">
                    <a:srgbClr val="000000">
                      <a:alpha val="65000"/>
                    </a:srgbClr>
                  </a:outerShdw>
                </a:effectLst>
                <a:ea typeface="隶书" panose="02010509060101010101" pitchFamily="49" charset="-122"/>
              </a:rPr>
              <a:t>双链表 </a:t>
            </a:r>
            <a:endParaRPr lang="zh-CN" altLang="en-US" sz="3200" spc="50" dirty="0">
              <a:ln w="11430"/>
              <a:solidFill>
                <a:srgbClr val="FF0000"/>
              </a:solidFill>
              <a:effectLst>
                <a:outerShdw blurRad="76200" dist="50800" dir="5400000" algn="tl" rotWithShape="0">
                  <a:srgbClr val="000000">
                    <a:alpha val="65000"/>
                  </a:srgbClr>
                </a:outerShdw>
              </a:effectLst>
              <a:ea typeface="隶书" panose="02010509060101010101" pitchFamily="49" charset="-122"/>
            </a:endParaRPr>
          </a:p>
        </p:txBody>
      </p:sp>
      <p:sp>
        <p:nvSpPr>
          <p:cNvPr id="37" name="TextBox 36"/>
          <p:cNvSpPr txBox="1"/>
          <p:nvPr/>
        </p:nvSpPr>
        <p:spPr>
          <a:xfrm>
            <a:off x="571472" y="1571612"/>
            <a:ext cx="7858180" cy="1042337"/>
          </a:xfrm>
          <a:prstGeom prst="rect">
            <a:avLst/>
          </a:prstGeom>
          <a:noFill/>
        </p:spPr>
        <p:txBody>
          <a:bodyPr wrap="square" rtlCol="0">
            <a:spAutoFit/>
          </a:bodyPr>
          <a:lstStyle/>
          <a:p>
            <a:pPr algn="l">
              <a:lnSpc>
                <a:spcPct val="150000"/>
              </a:lnSpc>
            </a:pPr>
            <a:r>
              <a:rPr kumimoji="1" lang="zh-CN" altLang="en-US" sz="2200" dirty="0">
                <a:latin typeface="楷体" panose="02010609060101010101" pitchFamily="49" charset="-122"/>
                <a:ea typeface="楷体" panose="02010609060101010101" pitchFamily="49" charset="-122"/>
                <a:cs typeface="Times New Roman" panose="02020603050405020304" pitchFamily="18" charset="0"/>
              </a:rPr>
              <a:t>    在线性表的链式存储</a:t>
            </a:r>
            <a:r>
              <a:rPr kumimoji="1" lang="zh-CN" altLang="en-US" sz="2200">
                <a:latin typeface="楷体" panose="02010609060101010101" pitchFamily="49" charset="-122"/>
                <a:ea typeface="楷体" panose="02010609060101010101" pitchFamily="49" charset="-122"/>
                <a:cs typeface="Times New Roman" panose="02020603050405020304" pitchFamily="18" charset="0"/>
              </a:rPr>
              <a:t>结构中，</a:t>
            </a:r>
            <a:r>
              <a:rPr lang="zh-CN" altLang="en-US" sz="2200">
                <a:latin typeface="楷体" panose="02010609060101010101" pitchFamily="49" charset="-122"/>
                <a:ea typeface="楷体" panose="02010609060101010101" pitchFamily="49" charset="-122"/>
                <a:cs typeface="Times New Roman" panose="02020603050405020304" pitchFamily="18" charset="0"/>
              </a:rPr>
              <a:t>每个物理结点增加</a:t>
            </a:r>
            <a:r>
              <a:rPr lang="zh-CN" altLang="en-US" sz="2200" dirty="0">
                <a:latin typeface="楷体" panose="02010609060101010101" pitchFamily="49" charset="-122"/>
                <a:ea typeface="楷体" panose="02010609060101010101" pitchFamily="49" charset="-122"/>
                <a:cs typeface="Times New Roman" panose="02020603050405020304" pitchFamily="18" charset="0"/>
              </a:rPr>
              <a:t>一个</a:t>
            </a:r>
            <a:r>
              <a:rPr lang="zh-CN" altLang="en-US" sz="2200">
                <a:latin typeface="楷体" panose="02010609060101010101" pitchFamily="49" charset="-122"/>
                <a:ea typeface="楷体" panose="02010609060101010101" pitchFamily="49" charset="-122"/>
                <a:cs typeface="Times New Roman" panose="02020603050405020304" pitchFamily="18" charset="0"/>
              </a:rPr>
              <a:t>指向后继</a:t>
            </a:r>
            <a:r>
              <a:rPr kumimoji="1" lang="zh-CN" altLang="en-US" sz="2200">
                <a:latin typeface="楷体" panose="02010609060101010101" pitchFamily="49" charset="-122"/>
                <a:ea typeface="楷体" panose="02010609060101010101" pitchFamily="49" charset="-122"/>
                <a:cs typeface="Times New Roman" panose="02020603050405020304" pitchFamily="18" charset="0"/>
              </a:rPr>
              <a:t>结点的</a:t>
            </a:r>
            <a:r>
              <a:rPr kumimoji="1" lang="zh-CN" altLang="en-US" sz="2200" dirty="0">
                <a:latin typeface="楷体" panose="02010609060101010101" pitchFamily="49" charset="-122"/>
                <a:ea typeface="楷体" panose="02010609060101010101" pitchFamily="49" charset="-122"/>
                <a:cs typeface="Times New Roman" panose="02020603050405020304" pitchFamily="18" charset="0"/>
              </a:rPr>
              <a:t>指针域和一</a:t>
            </a:r>
            <a:r>
              <a:rPr kumimoji="1" lang="zh-CN" altLang="en-US" sz="2200">
                <a:latin typeface="楷体" panose="02010609060101010101" pitchFamily="49" charset="-122"/>
                <a:ea typeface="楷体" panose="02010609060101010101" pitchFamily="49" charset="-122"/>
                <a:cs typeface="Times New Roman" panose="02020603050405020304" pitchFamily="18" charset="0"/>
              </a:rPr>
              <a:t>个指向前驱结点的</a:t>
            </a:r>
            <a:r>
              <a:rPr kumimoji="1" lang="zh-CN" altLang="en-US" sz="2200" dirty="0">
                <a:latin typeface="楷体" panose="02010609060101010101" pitchFamily="49" charset="-122"/>
                <a:ea typeface="楷体" panose="02010609060101010101" pitchFamily="49" charset="-122"/>
                <a:cs typeface="Times New Roman" panose="02020603050405020304" pitchFamily="18" charset="0"/>
              </a:rPr>
              <a:t>指针域 </a:t>
            </a:r>
            <a:r>
              <a:rPr kumimoji="1" lang="en-US" altLang="zh-CN" sz="2200" dirty="0">
                <a:solidFill>
                  <a:srgbClr val="FF0000"/>
                </a:solidFill>
                <a:latin typeface="楷体" panose="02010609060101010101" pitchFamily="49" charset="-122"/>
                <a:ea typeface="楷体" panose="02010609060101010101" pitchFamily="49" charset="-122"/>
                <a:cs typeface="Times New Roman" panose="02020603050405020304" pitchFamily="18" charset="0"/>
                <a:sym typeface="Wingdings" panose="05000000000000000000"/>
              </a:rPr>
              <a:t></a:t>
            </a:r>
            <a:r>
              <a:rPr kumimoji="1" lang="zh-CN" altLang="en-US" sz="2200" dirty="0">
                <a:solidFill>
                  <a:srgbClr val="FF0000"/>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cs typeface="Times New Roman" panose="02020603050405020304" pitchFamily="18" charset="0"/>
              </a:rPr>
              <a:t>双链表</a:t>
            </a:r>
            <a:r>
              <a:rPr kumimoji="1" lang="zh-CN" altLang="en-US" sz="2200" dirty="0">
                <a:latin typeface="楷体" panose="02010609060101010101" pitchFamily="49" charset="-122"/>
                <a:ea typeface="楷体" panose="02010609060101010101" pitchFamily="49" charset="-122"/>
                <a:cs typeface="Times New Roman" panose="02020603050405020304" pitchFamily="18" charset="0"/>
              </a:rPr>
              <a:t>。</a:t>
            </a:r>
            <a:endParaRPr lang="zh-CN" altLang="en-US" sz="2200" dirty="0">
              <a:latin typeface="楷体" panose="02010609060101010101" pitchFamily="49" charset="-122"/>
              <a:ea typeface="楷体" panose="02010609060101010101" pitchFamily="49"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descr="信纸"/>
          <p:cNvSpPr txBox="1">
            <a:spLocks noChangeArrowheads="1"/>
          </p:cNvSpPr>
          <p:nvPr/>
        </p:nvSpPr>
        <p:spPr bwMode="auto">
          <a:xfrm>
            <a:off x="468313" y="476250"/>
            <a:ext cx="3032117" cy="584775"/>
          </a:xfrm>
          <a:prstGeom prst="rect">
            <a:avLst/>
          </a:prstGeom>
          <a:blipFill dpi="0" rotWithShape="1">
            <a:blip r:embed="rId1"/>
            <a:srcRect/>
            <a:tile tx="0" ty="0" sx="100000" sy="100000" flip="none" algn="tl"/>
          </a:blipFill>
          <a:ln w="9525">
            <a:noFill/>
            <a:miter lim="800000"/>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spcBef>
                <a:spcPct val="50000"/>
              </a:spcBef>
            </a:pPr>
            <a:r>
              <a:rPr kumimoji="1" lang="en-US" altLang="zh-CN"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隶书" panose="02010509060101010101" pitchFamily="49" charset="-122"/>
              </a:rPr>
              <a:t>2.3.2   </a:t>
            </a:r>
            <a:r>
              <a:rPr kumimoji="1" lang="zh-CN" altLang="en-U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隶书" panose="02010509060101010101" pitchFamily="49" charset="-122"/>
              </a:rPr>
              <a:t>单链表</a:t>
            </a:r>
            <a:endParaRPr kumimoji="1" lang="zh-CN" altLang="en-U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5" name="Text Box 2"/>
          <p:cNvSpPr txBox="1">
            <a:spLocks noChangeArrowheads="1"/>
          </p:cNvSpPr>
          <p:nvPr/>
        </p:nvSpPr>
        <p:spPr bwMode="auto">
          <a:xfrm>
            <a:off x="857224" y="1285860"/>
            <a:ext cx="6357982" cy="430887"/>
          </a:xfrm>
          <a:prstGeom prst="rect">
            <a:avLst/>
          </a:prstGeom>
          <a:noFill/>
          <a:ln w="9525">
            <a:noFill/>
            <a:miter lim="800000"/>
          </a:ln>
          <a:effectLst/>
        </p:spPr>
        <p:txBody>
          <a:bodyPr wrap="square">
            <a:spAutoFit/>
          </a:bodyPr>
          <a:lstStyle/>
          <a:p>
            <a:pPr algn="l">
              <a:spcBef>
                <a:spcPct val="50000"/>
              </a:spcBef>
            </a:pPr>
            <a:r>
              <a:rPr kumimoji="1" lang="zh-CN" altLang="en-US" sz="2200">
                <a:latin typeface="Consolas" panose="020B0609020204030204" pitchFamily="49" charset="0"/>
                <a:ea typeface="楷体" panose="02010609060101010101" pitchFamily="49" charset="-122"/>
                <a:cs typeface="Consolas" panose="020B0609020204030204" pitchFamily="49" charset="0"/>
              </a:rPr>
              <a:t>单链表中结点类型</a:t>
            </a:r>
            <a:r>
              <a:rPr kumimoji="1" lang="en-US" altLang="zh-CN" sz="2200">
                <a:latin typeface="Consolas" panose="020B0609020204030204" pitchFamily="49" charset="0"/>
                <a:ea typeface="楷体" panose="02010609060101010101" pitchFamily="49" charset="-122"/>
                <a:cs typeface="Consolas" panose="020B0609020204030204" pitchFamily="49" charset="0"/>
              </a:rPr>
              <a:t>LinkNode</a:t>
            </a:r>
            <a:r>
              <a:rPr kumimoji="1" lang="zh-CN" altLang="en-US" sz="2200">
                <a:latin typeface="Consolas" panose="020B0609020204030204" pitchFamily="49" charset="0"/>
                <a:ea typeface="楷体" panose="02010609060101010101" pitchFamily="49" charset="-122"/>
                <a:cs typeface="Consolas" panose="020B0609020204030204" pitchFamily="49" charset="0"/>
              </a:rPr>
              <a:t>的</a:t>
            </a:r>
            <a:r>
              <a:rPr kumimoji="1" lang="zh-CN" altLang="en-US" sz="2200" dirty="0">
                <a:latin typeface="Consolas" panose="020B0609020204030204" pitchFamily="49" charset="0"/>
                <a:ea typeface="楷体" panose="02010609060101010101" pitchFamily="49" charset="-122"/>
                <a:cs typeface="Consolas" panose="020B0609020204030204" pitchFamily="49" charset="0"/>
              </a:rPr>
              <a:t>定义如下</a:t>
            </a:r>
            <a:r>
              <a:rPr kumimoji="1" lang="en-US" altLang="zh-CN" sz="2200" dirty="0">
                <a:latin typeface="Consolas" panose="020B0609020204030204" pitchFamily="49" charset="0"/>
                <a:ea typeface="楷体" panose="02010609060101010101" pitchFamily="49" charset="-122"/>
                <a:cs typeface="Consolas" panose="020B0609020204030204" pitchFamily="49" charset="0"/>
              </a:rPr>
              <a:t>:</a:t>
            </a:r>
            <a:r>
              <a:rPr kumimoji="1" lang="en-US" altLang="zh-CN" sz="2200" dirty="0">
                <a:solidFill>
                  <a:srgbClr val="FF3300"/>
                </a:solidFill>
                <a:latin typeface="Consolas" panose="020B0609020204030204" pitchFamily="49" charset="0"/>
                <a:ea typeface="楷体" panose="02010609060101010101" pitchFamily="49" charset="-122"/>
                <a:cs typeface="Consolas" panose="020B0609020204030204" pitchFamily="49" charset="0"/>
              </a:rPr>
              <a:t>    </a:t>
            </a:r>
            <a:endParaRPr kumimoji="1" lang="en-US" altLang="zh-CN" sz="2200" dirty="0">
              <a:solidFill>
                <a:schemeClr val="tx2"/>
              </a:solidFill>
              <a:latin typeface="Consolas" panose="020B0609020204030204" pitchFamily="49" charset="0"/>
              <a:ea typeface="楷体" panose="02010609060101010101" pitchFamily="49" charset="-122"/>
              <a:cs typeface="Consolas" panose="020B0609020204030204" pitchFamily="49" charset="0"/>
            </a:endParaRPr>
          </a:p>
        </p:txBody>
      </p:sp>
      <p:sp>
        <p:nvSpPr>
          <p:cNvPr id="6" name="Text Box 4"/>
          <p:cNvSpPr txBox="1">
            <a:spLocks noChangeArrowheads="1"/>
          </p:cNvSpPr>
          <p:nvPr/>
        </p:nvSpPr>
        <p:spPr bwMode="auto">
          <a:xfrm>
            <a:off x="714348" y="1928802"/>
            <a:ext cx="5911844" cy="1753235"/>
          </a:xfrm>
          <a:prstGeom prst="rect">
            <a:avLst/>
          </a:prstGeom>
          <a:scene3d>
            <a:camera prst="perspectiveLeft"/>
            <a:lightRig rig="threePt" dir="t"/>
          </a:scene3d>
        </p:spPr>
        <p:style>
          <a:lnRef idx="1">
            <a:schemeClr val="accent3"/>
          </a:lnRef>
          <a:fillRef idx="2">
            <a:schemeClr val="accent3"/>
          </a:fillRef>
          <a:effectRef idx="1">
            <a:schemeClr val="accent3"/>
          </a:effectRef>
          <a:fontRef idx="minor">
            <a:schemeClr val="dk1"/>
          </a:fontRef>
        </p:style>
        <p:txBody>
          <a:bodyPr wrap="square" lIns="180000">
            <a:spAutoFit/>
          </a:bodyPr>
          <a:lstStyle/>
          <a:p>
            <a:pPr algn="l" eaLnBrk="1" latinLnBrk="0" hangingPunct="1">
              <a:lnSpc>
                <a:spcPct val="150000"/>
              </a:lnSpc>
              <a:spcBef>
                <a:spcPts val="0"/>
              </a:spcBef>
            </a:pPr>
            <a:r>
              <a:rPr kumimoji="1"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typedef</a:t>
            </a: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struct</a:t>
            </a: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err="1">
                <a:solidFill>
                  <a:srgbClr val="0000FF"/>
                </a:solidFill>
                <a:latin typeface="Consolas" panose="020B0609020204030204" pitchFamily="49" charset="0"/>
                <a:ea typeface="仿宋" panose="02010609060101010101" pitchFamily="49" charset="-122"/>
                <a:cs typeface="Consolas" panose="020B0609020204030204" pitchFamily="49" charset="0"/>
              </a:rPr>
              <a:t>LNode</a:t>
            </a:r>
            <a:r>
              <a:rPr kumimoji="1"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a:solidFill>
                  <a:srgbClr val="0070C0"/>
                </a:solidFill>
                <a:latin typeface="Consolas" panose="020B0609020204030204" pitchFamily="49" charset="0"/>
                <a:ea typeface="仿宋" panose="02010609060101010101" pitchFamily="49" charset="-122"/>
                <a:cs typeface="Consolas" panose="020B0609020204030204" pitchFamily="49" charset="0"/>
              </a:rPr>
              <a:t>//</a:t>
            </a:r>
            <a:r>
              <a:rPr kumimoji="1" lang="zh-CN" altLang="en-US" sz="1800" dirty="0">
                <a:solidFill>
                  <a:srgbClr val="0070C0"/>
                </a:solidFill>
                <a:latin typeface="Consolas" panose="020B0609020204030204" pitchFamily="49" charset="0"/>
                <a:ea typeface="仿宋" panose="02010609060101010101" pitchFamily="49" charset="-122"/>
                <a:cs typeface="Consolas" panose="020B0609020204030204" pitchFamily="49" charset="0"/>
              </a:rPr>
              <a:t>定义</a:t>
            </a:r>
            <a:r>
              <a:rPr kumimoji="1" lang="zh-CN" altLang="en-US" sz="1800">
                <a:solidFill>
                  <a:srgbClr val="0070C0"/>
                </a:solidFill>
                <a:latin typeface="Consolas" panose="020B0609020204030204" pitchFamily="49" charset="0"/>
                <a:ea typeface="仿宋" panose="02010609060101010101" pitchFamily="49" charset="-122"/>
                <a:cs typeface="Consolas" panose="020B0609020204030204" pitchFamily="49" charset="0"/>
              </a:rPr>
              <a:t>单链表结点类型</a:t>
            </a:r>
            <a:endParaRPr kumimoji="1" lang="zh-CN" altLang="en-US" sz="1800" dirty="0">
              <a:solidFill>
                <a:srgbClr val="0070C0"/>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lnSpc>
                <a:spcPct val="150000"/>
              </a:lnSpc>
              <a:spcBef>
                <a:spcPts val="0"/>
              </a:spcBef>
            </a:pPr>
            <a:r>
              <a:rPr kumimoji="1"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ElemType </a:t>
            </a: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data;</a:t>
            </a:r>
            <a:endPar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lnSpc>
                <a:spcPct val="150000"/>
              </a:lnSpc>
              <a:spcBef>
                <a:spcPts val="0"/>
              </a:spcBef>
            </a:pPr>
            <a:r>
              <a:rPr kumimoji="1"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struct </a:t>
            </a:r>
            <a:r>
              <a:rPr kumimoji="1"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LNode</a:t>
            </a: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*next</a:t>
            </a:r>
            <a:r>
              <a:rPr kumimoji="1"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a:solidFill>
                  <a:srgbClr val="0070C0"/>
                </a:solidFill>
                <a:latin typeface="Consolas" panose="020B0609020204030204" pitchFamily="49" charset="0"/>
                <a:ea typeface="仿宋" panose="02010609060101010101" pitchFamily="49" charset="-122"/>
                <a:cs typeface="Consolas" panose="020B0609020204030204" pitchFamily="49" charset="0"/>
              </a:rPr>
              <a:t>//</a:t>
            </a:r>
            <a:r>
              <a:rPr kumimoji="1" lang="zh-CN" altLang="en-US" sz="1800">
                <a:solidFill>
                  <a:srgbClr val="0070C0"/>
                </a:solidFill>
                <a:latin typeface="Consolas" panose="020B0609020204030204" pitchFamily="49" charset="0"/>
                <a:ea typeface="仿宋" panose="02010609060101010101" pitchFamily="49" charset="-122"/>
                <a:cs typeface="Consolas" panose="020B0609020204030204" pitchFamily="49" charset="0"/>
              </a:rPr>
              <a:t>指向后继结点</a:t>
            </a:r>
            <a:endParaRPr kumimoji="1" lang="zh-CN" altLang="en-US" sz="1800" dirty="0">
              <a:solidFill>
                <a:srgbClr val="0070C0"/>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lnSpc>
                <a:spcPct val="150000"/>
              </a:lnSpc>
              <a:spcBef>
                <a:spcPts val="0"/>
              </a:spcBef>
            </a:pPr>
            <a:r>
              <a:rPr kumimoji="1"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a:solidFill>
                  <a:srgbClr val="FF0000"/>
                </a:solidFill>
                <a:latin typeface="Consolas" panose="020B0609020204030204" pitchFamily="49" charset="0"/>
                <a:ea typeface="仿宋" panose="02010609060101010101" pitchFamily="49" charset="-122"/>
                <a:cs typeface="Consolas" panose="020B0609020204030204" pitchFamily="49" charset="0"/>
              </a:rPr>
              <a:t>LinkNode</a:t>
            </a:r>
            <a:r>
              <a:rPr kumimoji="1"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grpSp>
        <p:nvGrpSpPr>
          <p:cNvPr id="15" name="组合 14"/>
          <p:cNvGrpSpPr/>
          <p:nvPr/>
        </p:nvGrpSpPr>
        <p:grpSpPr>
          <a:xfrm>
            <a:off x="1714480" y="2714620"/>
            <a:ext cx="1571636" cy="2000263"/>
            <a:chOff x="2000232" y="2928935"/>
            <a:chExt cx="1571636" cy="2000263"/>
          </a:xfrm>
        </p:grpSpPr>
        <p:sp>
          <p:nvSpPr>
            <p:cNvPr id="7" name="Rectangle 7"/>
            <p:cNvSpPr>
              <a:spLocks noChangeArrowheads="1"/>
            </p:cNvSpPr>
            <p:nvPr/>
          </p:nvSpPr>
          <p:spPr bwMode="auto">
            <a:xfrm>
              <a:off x="2000232" y="4497398"/>
              <a:ext cx="539750" cy="431800"/>
            </a:xfrm>
            <a:prstGeom prst="rect">
              <a:avLst/>
            </a:prstGeom>
          </p:spPr>
          <p:style>
            <a:lnRef idx="1">
              <a:schemeClr val="accent6"/>
            </a:lnRef>
            <a:fillRef idx="2">
              <a:schemeClr val="accent6"/>
            </a:fillRef>
            <a:effectRef idx="1">
              <a:schemeClr val="accent6"/>
            </a:effectRef>
            <a:fontRef idx="minor">
              <a:schemeClr val="dk1"/>
            </a:fontRef>
          </p:style>
          <p:txBody>
            <a:bodyPr wrap="none" anchor="ctr"/>
            <a:lstStyle/>
            <a:p>
              <a:r>
                <a:rPr lang="en-US" altLang="zh-CN" sz="2000" i="1" dirty="0">
                  <a:solidFill>
                    <a:srgbClr val="3333FF"/>
                  </a:solidFill>
                  <a:latin typeface="Consolas" panose="020B0609020204030204" pitchFamily="49" charset="0"/>
                  <a:cs typeface="Consolas" panose="020B0609020204030204" pitchFamily="49" charset="0"/>
                </a:rPr>
                <a:t>a</a:t>
              </a:r>
              <a:endParaRPr lang="en-US" altLang="zh-CN" sz="2000" baseline="-25000" dirty="0">
                <a:solidFill>
                  <a:srgbClr val="3333FF"/>
                </a:solidFill>
                <a:latin typeface="Consolas" panose="020B0609020204030204" pitchFamily="49" charset="0"/>
                <a:cs typeface="Consolas" panose="020B0609020204030204" pitchFamily="49" charset="0"/>
              </a:endParaRPr>
            </a:p>
          </p:txBody>
        </p:sp>
        <p:sp>
          <p:nvSpPr>
            <p:cNvPr id="9" name="Rectangle 8"/>
            <p:cNvSpPr>
              <a:spLocks noChangeArrowheads="1"/>
            </p:cNvSpPr>
            <p:nvPr/>
          </p:nvSpPr>
          <p:spPr bwMode="auto">
            <a:xfrm>
              <a:off x="2541570" y="4497398"/>
              <a:ext cx="539750" cy="431800"/>
            </a:xfrm>
            <a:prstGeom prst="rect">
              <a:avLst/>
            </a:prstGeom>
          </p:spPr>
          <p:style>
            <a:lnRef idx="1">
              <a:schemeClr val="accent5"/>
            </a:lnRef>
            <a:fillRef idx="2">
              <a:schemeClr val="accent5"/>
            </a:fillRef>
            <a:effectRef idx="1">
              <a:schemeClr val="accent5"/>
            </a:effectRef>
            <a:fontRef idx="minor">
              <a:schemeClr val="dk1"/>
            </a:fontRef>
          </p:style>
          <p:txBody>
            <a:bodyPr wrap="none" anchor="ctr"/>
            <a:lstStyle/>
            <a:p>
              <a:endParaRPr lang="zh-CN" altLang="zh-CN" baseline="-25000">
                <a:solidFill>
                  <a:srgbClr val="3333FF"/>
                </a:solidFill>
                <a:latin typeface="Consolas" panose="020B0609020204030204" pitchFamily="49" charset="0"/>
                <a:cs typeface="Consolas" panose="020B0609020204030204" pitchFamily="49" charset="0"/>
              </a:endParaRPr>
            </a:p>
          </p:txBody>
        </p:sp>
        <p:cxnSp>
          <p:nvCxnSpPr>
            <p:cNvPr id="11" name="直接连接符 10"/>
            <p:cNvCxnSpPr>
              <a:endCxn id="7" idx="0"/>
            </p:cNvCxnSpPr>
            <p:nvPr/>
          </p:nvCxnSpPr>
          <p:spPr>
            <a:xfrm rot="5400000">
              <a:off x="1851004" y="3348038"/>
              <a:ext cx="1568464" cy="730257"/>
            </a:xfrm>
            <a:prstGeom prst="line">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a:endCxn id="9" idx="0"/>
            </p:cNvCxnSpPr>
            <p:nvPr/>
          </p:nvCxnSpPr>
          <p:spPr>
            <a:xfrm rot="5400000">
              <a:off x="2621739" y="3547269"/>
              <a:ext cx="1139836" cy="760423"/>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2"/>
          <p:cNvSpPr>
            <a:spLocks noChangeArrowheads="1"/>
          </p:cNvSpPr>
          <p:nvPr/>
        </p:nvSpPr>
        <p:spPr bwMode="auto">
          <a:xfrm>
            <a:off x="0" y="3781450"/>
            <a:ext cx="184731" cy="461665"/>
          </a:xfrm>
          <a:prstGeom prst="rect">
            <a:avLst/>
          </a:prstGeom>
          <a:noFill/>
          <a:ln w="9525">
            <a:noFill/>
            <a:miter lim="800000"/>
          </a:ln>
          <a:effectLst/>
        </p:spPr>
        <p:txBody>
          <a:bodyPr wrap="none" anchor="ctr">
            <a:spAutoFit/>
          </a:bodyPr>
          <a:lstStyle/>
          <a:p>
            <a:endParaRPr lang="zh-CN" altLang="en-US">
              <a:latin typeface="Consolas" panose="020B0609020204030204" pitchFamily="49" charset="0"/>
              <a:cs typeface="Consolas" panose="020B0609020204030204" pitchFamily="49" charset="0"/>
            </a:endParaRPr>
          </a:p>
        </p:txBody>
      </p:sp>
      <p:sp>
        <p:nvSpPr>
          <p:cNvPr id="264195" name="Rectangle 3"/>
          <p:cNvSpPr>
            <a:spLocks noChangeArrowheads="1"/>
          </p:cNvSpPr>
          <p:nvPr/>
        </p:nvSpPr>
        <p:spPr bwMode="auto">
          <a:xfrm>
            <a:off x="3598831" y="1096893"/>
            <a:ext cx="2665413" cy="936625"/>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r>
              <a:rPr kumimoji="1" lang="zh-CN" altLang="en-US" dirty="0">
                <a:solidFill>
                  <a:srgbClr val="FF00FF"/>
                </a:solidFill>
                <a:latin typeface="Consolas" panose="020B0609020204030204" pitchFamily="49" charset="0"/>
                <a:ea typeface="楷体" panose="02010609060101010101" pitchFamily="49" charset="-122"/>
                <a:cs typeface="Consolas" panose="020B0609020204030204" pitchFamily="49" charset="0"/>
              </a:rPr>
              <a:t>线性表</a:t>
            </a:r>
            <a:endParaRPr kumimoji="1" lang="zh-CN" altLang="en-US" dirty="0">
              <a:solidFill>
                <a:srgbClr val="FF00FF"/>
              </a:solidFill>
              <a:latin typeface="Consolas" panose="020B0609020204030204" pitchFamily="49" charset="0"/>
              <a:ea typeface="楷体" panose="02010609060101010101" pitchFamily="49" charset="-122"/>
              <a:cs typeface="Consolas" panose="020B0609020204030204" pitchFamily="49" charset="0"/>
            </a:endParaRPr>
          </a:p>
          <a:p>
            <a:r>
              <a:rPr kumimoji="1" lang="en-US" altLang="zh-CN" sz="2000">
                <a:solidFill>
                  <a:srgbClr val="3333FF"/>
                </a:solidFill>
                <a:latin typeface="Consolas" panose="020B0609020204030204" pitchFamily="49" charset="0"/>
                <a:ea typeface="楷体" panose="02010609060101010101" pitchFamily="49" charset="-122"/>
                <a:cs typeface="Consolas" panose="020B0609020204030204" pitchFamily="49" charset="0"/>
              </a:rPr>
              <a:t>(</a:t>
            </a:r>
            <a:r>
              <a:rPr kumimoji="1" lang="en-US" altLang="zh-CN" sz="2000" i="1">
                <a:solidFill>
                  <a:srgbClr val="3333FF"/>
                </a:solidFill>
                <a:latin typeface="Consolas" panose="020B0609020204030204" pitchFamily="49" charset="0"/>
                <a:ea typeface="楷体" panose="02010609060101010101" pitchFamily="49" charset="-122"/>
                <a:cs typeface="Consolas" panose="020B0609020204030204" pitchFamily="49" charset="0"/>
              </a:rPr>
              <a:t>a</a:t>
            </a:r>
            <a:r>
              <a:rPr kumimoji="1" lang="en-US" altLang="zh-CN" sz="2000" baseline="-25000">
                <a:solidFill>
                  <a:srgbClr val="3333FF"/>
                </a:solidFill>
                <a:latin typeface="Consolas" panose="020B0609020204030204" pitchFamily="49" charset="0"/>
                <a:ea typeface="楷体" panose="02010609060101010101" pitchFamily="49" charset="-122"/>
                <a:cs typeface="Consolas" panose="020B0609020204030204" pitchFamily="49" charset="0"/>
              </a:rPr>
              <a:t>1</a:t>
            </a:r>
            <a:r>
              <a:rPr kumimoji="1" lang="zh-CN" altLang="en-US" sz="2000">
                <a:solidFill>
                  <a:srgbClr val="3333FF"/>
                </a:solidFill>
                <a:latin typeface="Consolas" panose="020B0609020204030204" pitchFamily="49" charset="0"/>
                <a:ea typeface="楷体" panose="02010609060101010101" pitchFamily="49" charset="-122"/>
                <a:cs typeface="Consolas" panose="020B0609020204030204" pitchFamily="49" charset="0"/>
              </a:rPr>
              <a:t>，</a:t>
            </a:r>
            <a:r>
              <a:rPr kumimoji="1" lang="en-US" altLang="zh-CN" sz="2000" i="1">
                <a:solidFill>
                  <a:srgbClr val="3333FF"/>
                </a:solidFill>
                <a:latin typeface="Consolas" panose="020B0609020204030204" pitchFamily="49" charset="0"/>
                <a:ea typeface="楷体" panose="02010609060101010101" pitchFamily="49" charset="-122"/>
                <a:cs typeface="Consolas" panose="020B0609020204030204" pitchFamily="49" charset="0"/>
              </a:rPr>
              <a:t>a</a:t>
            </a:r>
            <a:r>
              <a:rPr kumimoji="1" lang="en-US" altLang="zh-CN" sz="2000" baseline="-25000">
                <a:solidFill>
                  <a:srgbClr val="3333FF"/>
                </a:solidFill>
                <a:latin typeface="Consolas" panose="020B0609020204030204" pitchFamily="49" charset="0"/>
                <a:ea typeface="楷体" panose="02010609060101010101" pitchFamily="49" charset="-122"/>
                <a:cs typeface="Consolas" panose="020B0609020204030204" pitchFamily="49" charset="0"/>
              </a:rPr>
              <a:t>2</a:t>
            </a:r>
            <a:r>
              <a:rPr kumimoji="1" lang="zh-CN" altLang="en-US" sz="2000">
                <a:solidFill>
                  <a:srgbClr val="3333FF"/>
                </a:solidFill>
                <a:latin typeface="Consolas" panose="020B0609020204030204" pitchFamily="49" charset="0"/>
                <a:ea typeface="楷体" panose="02010609060101010101" pitchFamily="49" charset="-122"/>
                <a:cs typeface="Consolas" panose="020B0609020204030204" pitchFamily="49" charset="0"/>
              </a:rPr>
              <a:t>，</a:t>
            </a:r>
            <a:r>
              <a:rPr kumimoji="1" lang="en-US" altLang="zh-CN" sz="2000">
                <a:solidFill>
                  <a:srgbClr val="3333FF"/>
                </a:solidFill>
                <a:latin typeface="Consolas" panose="020B0609020204030204" pitchFamily="49" charset="0"/>
                <a:ea typeface="楷体" panose="02010609060101010101" pitchFamily="49" charset="-122"/>
                <a:cs typeface="Consolas" panose="020B0609020204030204" pitchFamily="49" charset="0"/>
              </a:rPr>
              <a:t>…</a:t>
            </a:r>
            <a:r>
              <a:rPr kumimoji="1" lang="zh-CN" altLang="en-US" sz="2000">
                <a:solidFill>
                  <a:srgbClr val="3333FF"/>
                </a:solidFill>
                <a:latin typeface="Consolas" panose="020B0609020204030204" pitchFamily="49" charset="0"/>
                <a:ea typeface="楷体" panose="02010609060101010101" pitchFamily="49" charset="-122"/>
                <a:cs typeface="Consolas" panose="020B0609020204030204" pitchFamily="49" charset="0"/>
              </a:rPr>
              <a:t>，</a:t>
            </a:r>
            <a:r>
              <a:rPr kumimoji="1" lang="en-US" altLang="zh-CN" sz="2000" i="1">
                <a:solidFill>
                  <a:srgbClr val="3333FF"/>
                </a:solidFill>
                <a:latin typeface="Consolas" panose="020B0609020204030204" pitchFamily="49" charset="0"/>
                <a:ea typeface="楷体" panose="02010609060101010101" pitchFamily="49" charset="-122"/>
                <a:cs typeface="Consolas" panose="020B0609020204030204" pitchFamily="49" charset="0"/>
              </a:rPr>
              <a:t>a</a:t>
            </a:r>
            <a:r>
              <a:rPr kumimoji="1" lang="en-US" altLang="zh-CN" sz="2000" i="1" baseline="-25000">
                <a:solidFill>
                  <a:srgbClr val="3333FF"/>
                </a:solidFill>
                <a:latin typeface="Consolas" panose="020B0609020204030204" pitchFamily="49" charset="0"/>
                <a:ea typeface="楷体" panose="02010609060101010101" pitchFamily="49" charset="-122"/>
                <a:cs typeface="Consolas" panose="020B0609020204030204" pitchFamily="49" charset="0"/>
              </a:rPr>
              <a:t>i</a:t>
            </a:r>
            <a:r>
              <a:rPr kumimoji="1" lang="zh-CN" altLang="en-US" sz="2000">
                <a:solidFill>
                  <a:srgbClr val="3333FF"/>
                </a:solidFill>
                <a:latin typeface="Consolas" panose="020B0609020204030204" pitchFamily="49" charset="0"/>
                <a:ea typeface="楷体" panose="02010609060101010101" pitchFamily="49" charset="-122"/>
                <a:cs typeface="Consolas" panose="020B0609020204030204" pitchFamily="49" charset="0"/>
              </a:rPr>
              <a:t>，</a:t>
            </a:r>
            <a:r>
              <a:rPr kumimoji="1" lang="en-US" altLang="zh-CN" sz="2000">
                <a:solidFill>
                  <a:srgbClr val="3333FF"/>
                </a:solidFill>
                <a:latin typeface="Consolas" panose="020B0609020204030204" pitchFamily="49" charset="0"/>
                <a:ea typeface="楷体" panose="02010609060101010101" pitchFamily="49" charset="-122"/>
                <a:cs typeface="Consolas" panose="020B0609020204030204" pitchFamily="49" charset="0"/>
              </a:rPr>
              <a:t>…</a:t>
            </a:r>
            <a:r>
              <a:rPr kumimoji="1" lang="en-US" altLang="zh-CN" sz="2000" i="1" dirty="0">
                <a:solidFill>
                  <a:srgbClr val="3333FF"/>
                </a:solidFill>
                <a:latin typeface="Consolas" panose="020B0609020204030204" pitchFamily="49" charset="0"/>
                <a:ea typeface="楷体" panose="02010609060101010101" pitchFamily="49" charset="-122"/>
                <a:cs typeface="Consolas" panose="020B0609020204030204" pitchFamily="49" charset="0"/>
              </a:rPr>
              <a:t>a</a:t>
            </a:r>
            <a:r>
              <a:rPr kumimoji="1" lang="en-US" altLang="zh-CN" sz="2000" i="1" baseline="-25000" dirty="0">
                <a:solidFill>
                  <a:srgbClr val="3333FF"/>
                </a:solidFill>
                <a:latin typeface="Consolas" panose="020B0609020204030204" pitchFamily="49" charset="0"/>
                <a:ea typeface="楷体" panose="02010609060101010101" pitchFamily="49" charset="-122"/>
                <a:cs typeface="Consolas" panose="020B0609020204030204" pitchFamily="49" charset="0"/>
              </a:rPr>
              <a:t>n </a:t>
            </a:r>
            <a:r>
              <a:rPr kumimoji="1" lang="en-US" altLang="zh-CN" sz="2000" dirty="0">
                <a:solidFill>
                  <a:srgbClr val="3333FF"/>
                </a:solidFill>
                <a:latin typeface="Consolas" panose="020B0609020204030204" pitchFamily="49" charset="0"/>
                <a:ea typeface="楷体" panose="02010609060101010101" pitchFamily="49" charset="-122"/>
                <a:cs typeface="Consolas" panose="020B0609020204030204" pitchFamily="49" charset="0"/>
              </a:rPr>
              <a:t>)</a:t>
            </a:r>
            <a:endParaRPr kumimoji="1" lang="en-US" altLang="zh-CN" sz="2000" dirty="0">
              <a:solidFill>
                <a:srgbClr val="3333FF"/>
              </a:solidFill>
              <a:latin typeface="Consolas" panose="020B0609020204030204" pitchFamily="49" charset="0"/>
              <a:ea typeface="楷体" panose="02010609060101010101" pitchFamily="49" charset="-122"/>
              <a:cs typeface="Consolas" panose="020B0609020204030204" pitchFamily="49" charset="0"/>
            </a:endParaRPr>
          </a:p>
        </p:txBody>
      </p:sp>
      <p:sp>
        <p:nvSpPr>
          <p:cNvPr id="264196" name="AutoShape 4"/>
          <p:cNvSpPr>
            <a:spLocks noChangeArrowheads="1"/>
          </p:cNvSpPr>
          <p:nvPr/>
        </p:nvSpPr>
        <p:spPr bwMode="auto">
          <a:xfrm>
            <a:off x="4751356" y="2249418"/>
            <a:ext cx="360363" cy="863600"/>
          </a:xfrm>
          <a:prstGeom prst="downArrow">
            <a:avLst>
              <a:gd name="adj1" fmla="val 50000"/>
              <a:gd name="adj2" fmla="val 59912"/>
            </a:avLst>
          </a:prstGeom>
          <a:solidFill>
            <a:srgbClr val="008000"/>
          </a:solidFill>
          <a:ln w="38100" algn="ctr">
            <a:solidFill>
              <a:schemeClr val="bg1"/>
            </a:solidFill>
            <a:miter lim="800000"/>
          </a:ln>
          <a:effectLst/>
        </p:spPr>
        <p:txBody>
          <a:bodyPr wrap="none" anchor="ctr"/>
          <a:lstStyle/>
          <a:p>
            <a:endParaRPr lang="zh-CN" altLang="en-US">
              <a:latin typeface="Consolas" panose="020B0609020204030204" pitchFamily="49" charset="0"/>
              <a:cs typeface="Consolas" panose="020B0609020204030204" pitchFamily="49" charset="0"/>
            </a:endParaRPr>
          </a:p>
        </p:txBody>
      </p:sp>
      <p:sp>
        <p:nvSpPr>
          <p:cNvPr id="264197" name="Text Box 5"/>
          <p:cNvSpPr txBox="1">
            <a:spLocks noChangeArrowheads="1"/>
          </p:cNvSpPr>
          <p:nvPr/>
        </p:nvSpPr>
        <p:spPr bwMode="auto">
          <a:xfrm>
            <a:off x="5256182" y="2392293"/>
            <a:ext cx="993788" cy="396875"/>
          </a:xfrm>
          <a:prstGeom prst="rect">
            <a:avLst/>
          </a:prstGeom>
          <a:noFill/>
          <a:ln w="38100" algn="ctr">
            <a:noFill/>
            <a:miter lim="800000"/>
          </a:ln>
          <a:effectLst/>
        </p:spPr>
        <p:txBody>
          <a:bodyPr wrap="square">
            <a:spAutoFit/>
          </a:bodyPr>
          <a:lstStyle/>
          <a:p>
            <a:pPr>
              <a:spcBef>
                <a:spcPct val="50000"/>
              </a:spcBef>
            </a:pPr>
            <a:r>
              <a:rPr lang="zh-CN" altLang="en-US" sz="2000" dirty="0">
                <a:solidFill>
                  <a:srgbClr val="3333FF"/>
                </a:solidFill>
                <a:latin typeface="Consolas" panose="020B0609020204030204" pitchFamily="49" charset="0"/>
                <a:ea typeface="楷体" panose="02010609060101010101" pitchFamily="49" charset="-122"/>
                <a:cs typeface="Consolas" panose="020B0609020204030204" pitchFamily="49" charset="0"/>
              </a:rPr>
              <a:t>映射</a:t>
            </a:r>
            <a:endParaRPr lang="zh-CN" altLang="en-US" sz="2000" dirty="0">
              <a:solidFill>
                <a:srgbClr val="3333FF"/>
              </a:solidFill>
              <a:latin typeface="Consolas" panose="020B0609020204030204" pitchFamily="49" charset="0"/>
              <a:ea typeface="楷体" panose="02010609060101010101" pitchFamily="49" charset="-122"/>
              <a:cs typeface="Consolas" panose="020B0609020204030204" pitchFamily="49" charset="0"/>
            </a:endParaRPr>
          </a:p>
        </p:txBody>
      </p:sp>
      <p:sp>
        <p:nvSpPr>
          <p:cNvPr id="264198" name="Rectangle 6"/>
          <p:cNvSpPr>
            <a:spLocks noChangeArrowheads="1"/>
          </p:cNvSpPr>
          <p:nvPr/>
        </p:nvSpPr>
        <p:spPr bwMode="auto">
          <a:xfrm>
            <a:off x="2089119" y="3451175"/>
            <a:ext cx="539750" cy="431800"/>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baseline="-25000">
              <a:solidFill>
                <a:srgbClr val="3333FF"/>
              </a:solidFill>
              <a:latin typeface="Consolas" panose="020B0609020204030204" pitchFamily="49" charset="0"/>
              <a:cs typeface="Consolas" panose="020B0609020204030204" pitchFamily="49" charset="0"/>
            </a:endParaRPr>
          </a:p>
        </p:txBody>
      </p:sp>
      <p:sp>
        <p:nvSpPr>
          <p:cNvPr id="264199" name="Rectangle 7"/>
          <p:cNvSpPr>
            <a:spLocks noChangeArrowheads="1"/>
          </p:cNvSpPr>
          <p:nvPr/>
        </p:nvSpPr>
        <p:spPr bwMode="auto">
          <a:xfrm>
            <a:off x="2630456" y="3451175"/>
            <a:ext cx="539750" cy="431800"/>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baseline="-25000">
              <a:solidFill>
                <a:srgbClr val="3333FF"/>
              </a:solidFill>
              <a:latin typeface="Consolas" panose="020B0609020204030204" pitchFamily="49" charset="0"/>
              <a:cs typeface="Consolas" panose="020B0609020204030204" pitchFamily="49" charset="0"/>
            </a:endParaRPr>
          </a:p>
        </p:txBody>
      </p:sp>
      <p:sp>
        <p:nvSpPr>
          <p:cNvPr id="264217" name="Text Box 25"/>
          <p:cNvSpPr txBox="1">
            <a:spLocks noChangeArrowheads="1"/>
          </p:cNvSpPr>
          <p:nvPr/>
        </p:nvSpPr>
        <p:spPr bwMode="auto">
          <a:xfrm>
            <a:off x="142844" y="1454083"/>
            <a:ext cx="1728787" cy="430887"/>
          </a:xfrm>
          <a:prstGeom prst="rect">
            <a:avLst/>
          </a:prstGeom>
          <a:noFill/>
          <a:ln w="38100" algn="ctr">
            <a:noFill/>
            <a:miter lim="800000"/>
          </a:ln>
          <a:effectLst/>
        </p:spPr>
        <p:txBody>
          <a:bodyPr>
            <a:spAutoFit/>
          </a:bodyPr>
          <a:lstStyle/>
          <a:p>
            <a:pPr>
              <a:spcBef>
                <a:spcPct val="50000"/>
              </a:spcBef>
            </a:pPr>
            <a:r>
              <a:rPr kumimoji="1" lang="zh-CN" altLang="en-US" sz="2200" dirty="0">
                <a:solidFill>
                  <a:srgbClr val="3333FF"/>
                </a:solidFill>
                <a:latin typeface="Consolas" panose="020B0609020204030204" pitchFamily="49" charset="0"/>
                <a:ea typeface="楷体" panose="02010609060101010101" pitchFamily="49" charset="-122"/>
                <a:cs typeface="Consolas" panose="020B0609020204030204" pitchFamily="49" charset="0"/>
              </a:rPr>
              <a:t>逻辑结构</a:t>
            </a:r>
            <a:endParaRPr kumimoji="1" lang="zh-CN" altLang="en-US" sz="2200" dirty="0">
              <a:solidFill>
                <a:srgbClr val="3333FF"/>
              </a:solidFill>
              <a:latin typeface="Consolas" panose="020B0609020204030204" pitchFamily="49" charset="0"/>
              <a:ea typeface="楷体" panose="02010609060101010101" pitchFamily="49" charset="-122"/>
              <a:cs typeface="Consolas" panose="020B0609020204030204" pitchFamily="49" charset="0"/>
            </a:endParaRPr>
          </a:p>
        </p:txBody>
      </p:sp>
      <p:sp>
        <p:nvSpPr>
          <p:cNvPr id="264218" name="Text Box 26"/>
          <p:cNvSpPr txBox="1">
            <a:spLocks noChangeArrowheads="1"/>
          </p:cNvSpPr>
          <p:nvPr/>
        </p:nvSpPr>
        <p:spPr bwMode="auto">
          <a:xfrm>
            <a:off x="142844" y="3379735"/>
            <a:ext cx="1728787" cy="430887"/>
          </a:xfrm>
          <a:prstGeom prst="rect">
            <a:avLst/>
          </a:prstGeom>
          <a:noFill/>
          <a:ln w="38100" algn="ctr">
            <a:noFill/>
            <a:miter lim="800000"/>
          </a:ln>
          <a:effectLst/>
        </p:spPr>
        <p:txBody>
          <a:bodyPr>
            <a:spAutoFit/>
          </a:bodyPr>
          <a:lstStyle/>
          <a:p>
            <a:pPr>
              <a:spcBef>
                <a:spcPct val="50000"/>
              </a:spcBef>
            </a:pPr>
            <a:r>
              <a:rPr kumimoji="1" lang="zh-CN" altLang="en-US" sz="2200" dirty="0">
                <a:solidFill>
                  <a:srgbClr val="3333FF"/>
                </a:solidFill>
                <a:latin typeface="Consolas" panose="020B0609020204030204" pitchFamily="49" charset="0"/>
                <a:ea typeface="楷体" panose="02010609060101010101" pitchFamily="49" charset="-122"/>
                <a:cs typeface="Consolas" panose="020B0609020204030204" pitchFamily="49" charset="0"/>
              </a:rPr>
              <a:t>存储结构</a:t>
            </a:r>
            <a:endParaRPr kumimoji="1" lang="zh-CN" altLang="en-US" sz="2200" dirty="0">
              <a:solidFill>
                <a:srgbClr val="3333FF"/>
              </a:solidFill>
              <a:latin typeface="Consolas" panose="020B0609020204030204" pitchFamily="49" charset="0"/>
              <a:ea typeface="楷体" panose="02010609060101010101" pitchFamily="49" charset="-122"/>
              <a:cs typeface="Consolas" panose="020B0609020204030204" pitchFamily="49" charset="0"/>
            </a:endParaRPr>
          </a:p>
        </p:txBody>
      </p:sp>
      <p:sp>
        <p:nvSpPr>
          <p:cNvPr id="264219" name="AutoShape 27"/>
          <p:cNvSpPr>
            <a:spLocks noChangeArrowheads="1"/>
          </p:cNvSpPr>
          <p:nvPr/>
        </p:nvSpPr>
        <p:spPr bwMode="auto">
          <a:xfrm>
            <a:off x="861981" y="2168463"/>
            <a:ext cx="215900" cy="935037"/>
          </a:xfrm>
          <a:prstGeom prst="downArrow">
            <a:avLst>
              <a:gd name="adj1" fmla="val 50000"/>
              <a:gd name="adj2" fmla="val 108272"/>
            </a:avLst>
          </a:prstGeom>
          <a:solidFill>
            <a:srgbClr val="008000"/>
          </a:solidFill>
          <a:ln w="38100" algn="ctr">
            <a:noFill/>
            <a:miter lim="800000"/>
          </a:ln>
          <a:effectLst/>
        </p:spPr>
        <p:txBody>
          <a:bodyPr wrap="none" anchor="ctr"/>
          <a:lstStyle/>
          <a:p>
            <a:endParaRPr lang="zh-CN" altLang="zh-CN">
              <a:solidFill>
                <a:srgbClr val="660066"/>
              </a:solidFill>
              <a:latin typeface="Consolas" panose="020B0609020204030204" pitchFamily="49" charset="0"/>
              <a:cs typeface="Consolas" panose="020B0609020204030204" pitchFamily="49" charset="0"/>
            </a:endParaRPr>
          </a:p>
        </p:txBody>
      </p:sp>
      <p:sp>
        <p:nvSpPr>
          <p:cNvPr id="264220" name="Rectangle 28"/>
          <p:cNvSpPr>
            <a:spLocks noChangeArrowheads="1"/>
          </p:cNvSpPr>
          <p:nvPr/>
        </p:nvSpPr>
        <p:spPr bwMode="auto">
          <a:xfrm>
            <a:off x="4597405" y="3455932"/>
            <a:ext cx="539750" cy="431800"/>
          </a:xfrm>
          <a:prstGeom prst="rect">
            <a:avLst/>
          </a:prstGeom>
        </p:spPr>
        <p:style>
          <a:lnRef idx="1">
            <a:schemeClr val="accent2"/>
          </a:lnRef>
          <a:fillRef idx="2">
            <a:schemeClr val="accent2"/>
          </a:fillRef>
          <a:effectRef idx="1">
            <a:schemeClr val="accent2"/>
          </a:effectRef>
          <a:fontRef idx="minor">
            <a:schemeClr val="dk1"/>
          </a:fontRef>
        </p:style>
        <p:txBody>
          <a:bodyPr wrap="none" anchor="ctr"/>
          <a:lstStyle/>
          <a:p>
            <a:r>
              <a:rPr lang="en-US" altLang="zh-CN" i="1" dirty="0" err="1">
                <a:solidFill>
                  <a:srgbClr val="3333FF"/>
                </a:solidFill>
                <a:latin typeface="Consolas" panose="020B0609020204030204" pitchFamily="49" charset="0"/>
                <a:cs typeface="Consolas" panose="020B0609020204030204" pitchFamily="49" charset="0"/>
              </a:rPr>
              <a:t>a</a:t>
            </a:r>
            <a:r>
              <a:rPr lang="en-US" altLang="zh-CN" baseline="-25000" dirty="0" err="1">
                <a:solidFill>
                  <a:srgbClr val="3333FF"/>
                </a:solidFill>
                <a:latin typeface="Consolas" panose="020B0609020204030204" pitchFamily="49" charset="0"/>
                <a:cs typeface="Consolas" panose="020B0609020204030204" pitchFamily="49" charset="0"/>
              </a:rPr>
              <a:t>1</a:t>
            </a:r>
            <a:endParaRPr lang="en-US" altLang="zh-CN" baseline="-25000" dirty="0">
              <a:solidFill>
                <a:srgbClr val="3333FF"/>
              </a:solidFill>
              <a:latin typeface="Consolas" panose="020B0609020204030204" pitchFamily="49" charset="0"/>
              <a:cs typeface="Consolas" panose="020B0609020204030204" pitchFamily="49" charset="0"/>
            </a:endParaRPr>
          </a:p>
        </p:txBody>
      </p:sp>
      <p:sp>
        <p:nvSpPr>
          <p:cNvPr id="264221" name="Rectangle 29"/>
          <p:cNvSpPr>
            <a:spLocks noChangeArrowheads="1"/>
          </p:cNvSpPr>
          <p:nvPr/>
        </p:nvSpPr>
        <p:spPr bwMode="auto">
          <a:xfrm>
            <a:off x="5138742" y="3455932"/>
            <a:ext cx="539750" cy="431800"/>
          </a:xfrm>
          <a:prstGeom prst="rect">
            <a:avLst/>
          </a:prstGeom>
        </p:spPr>
        <p:style>
          <a:lnRef idx="1">
            <a:schemeClr val="accent2"/>
          </a:lnRef>
          <a:fillRef idx="2">
            <a:schemeClr val="accent2"/>
          </a:fillRef>
          <a:effectRef idx="1">
            <a:schemeClr val="accent2"/>
          </a:effectRef>
          <a:fontRef idx="minor">
            <a:schemeClr val="dk1"/>
          </a:fontRef>
        </p:style>
        <p:txBody>
          <a:bodyPr wrap="none" anchor="ctr"/>
          <a:lstStyle/>
          <a:p>
            <a:endParaRPr lang="zh-CN" altLang="zh-CN" baseline="-25000">
              <a:solidFill>
                <a:srgbClr val="3333FF"/>
              </a:solidFill>
              <a:latin typeface="Consolas" panose="020B0609020204030204" pitchFamily="49" charset="0"/>
              <a:cs typeface="Consolas" panose="020B0609020204030204" pitchFamily="49" charset="0"/>
            </a:endParaRPr>
          </a:p>
        </p:txBody>
      </p:sp>
      <p:sp>
        <p:nvSpPr>
          <p:cNvPr id="264224" name="Rectangle 32"/>
          <p:cNvSpPr>
            <a:spLocks noChangeArrowheads="1"/>
          </p:cNvSpPr>
          <p:nvPr/>
        </p:nvSpPr>
        <p:spPr bwMode="auto">
          <a:xfrm>
            <a:off x="7848630" y="3455932"/>
            <a:ext cx="539750" cy="431800"/>
          </a:xfrm>
          <a:prstGeom prst="rect">
            <a:avLst/>
          </a:prstGeom>
        </p:spPr>
        <p:style>
          <a:lnRef idx="1">
            <a:schemeClr val="accent2"/>
          </a:lnRef>
          <a:fillRef idx="2">
            <a:schemeClr val="accent2"/>
          </a:fillRef>
          <a:effectRef idx="1">
            <a:schemeClr val="accent2"/>
          </a:effectRef>
          <a:fontRef idx="minor">
            <a:schemeClr val="dk1"/>
          </a:fontRef>
        </p:style>
        <p:txBody>
          <a:bodyPr wrap="none" anchor="ctr"/>
          <a:lstStyle/>
          <a:p>
            <a:r>
              <a:rPr lang="en-US" altLang="zh-CN" i="1" dirty="0">
                <a:solidFill>
                  <a:srgbClr val="3333FF"/>
                </a:solidFill>
                <a:latin typeface="Consolas" panose="020B0609020204030204" pitchFamily="49" charset="0"/>
                <a:cs typeface="Consolas" panose="020B0609020204030204" pitchFamily="49" charset="0"/>
              </a:rPr>
              <a:t>a</a:t>
            </a:r>
            <a:r>
              <a:rPr lang="en-US" altLang="zh-CN" i="1" baseline="-25000" dirty="0">
                <a:solidFill>
                  <a:srgbClr val="3333FF"/>
                </a:solidFill>
                <a:latin typeface="Consolas" panose="020B0609020204030204" pitchFamily="49" charset="0"/>
                <a:cs typeface="Consolas" panose="020B0609020204030204" pitchFamily="49" charset="0"/>
              </a:rPr>
              <a:t>n</a:t>
            </a:r>
            <a:endParaRPr lang="en-US" altLang="zh-CN" i="1" baseline="-25000" dirty="0">
              <a:solidFill>
                <a:srgbClr val="3333FF"/>
              </a:solidFill>
              <a:latin typeface="Consolas" panose="020B0609020204030204" pitchFamily="49" charset="0"/>
              <a:cs typeface="Consolas" panose="020B0609020204030204" pitchFamily="49" charset="0"/>
            </a:endParaRPr>
          </a:p>
        </p:txBody>
      </p:sp>
      <p:sp>
        <p:nvSpPr>
          <p:cNvPr id="264225" name="Rectangle 33"/>
          <p:cNvSpPr>
            <a:spLocks noChangeArrowheads="1"/>
          </p:cNvSpPr>
          <p:nvPr/>
        </p:nvSpPr>
        <p:spPr bwMode="auto">
          <a:xfrm>
            <a:off x="8389968" y="3455932"/>
            <a:ext cx="539750" cy="431800"/>
          </a:xfrm>
          <a:prstGeom prst="rect">
            <a:avLst/>
          </a:prstGeom>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2000" dirty="0">
                <a:solidFill>
                  <a:srgbClr val="0000FF"/>
                </a:solidFill>
                <a:latin typeface="Consolas" panose="020B0609020204030204" pitchFamily="49" charset="0"/>
                <a:cs typeface="Consolas" panose="020B0609020204030204" pitchFamily="49" charset="0"/>
              </a:rPr>
              <a:t>∧</a:t>
            </a:r>
            <a:endParaRPr lang="en-US" altLang="zh-CN" sz="2000" dirty="0">
              <a:solidFill>
                <a:srgbClr val="0000FF"/>
              </a:solidFill>
              <a:latin typeface="Consolas" panose="020B0609020204030204" pitchFamily="49" charset="0"/>
              <a:cs typeface="Consolas" panose="020B0609020204030204" pitchFamily="49" charset="0"/>
            </a:endParaRPr>
          </a:p>
        </p:txBody>
      </p:sp>
      <p:sp>
        <p:nvSpPr>
          <p:cNvPr id="264226" name="Text Box 34"/>
          <p:cNvSpPr txBox="1">
            <a:spLocks noChangeArrowheads="1"/>
          </p:cNvSpPr>
          <p:nvPr/>
        </p:nvSpPr>
        <p:spPr bwMode="auto">
          <a:xfrm>
            <a:off x="6215074" y="3455932"/>
            <a:ext cx="576263" cy="457200"/>
          </a:xfrm>
          <a:prstGeom prst="rect">
            <a:avLst/>
          </a:prstGeom>
          <a:noFill/>
          <a:ln w="38100" algn="ctr">
            <a:noFill/>
            <a:miter lim="800000"/>
          </a:ln>
          <a:effectLst/>
        </p:spPr>
        <p:txBody>
          <a:bodyPr>
            <a:spAutoFit/>
          </a:bodyPr>
          <a:lstStyle/>
          <a:p>
            <a:pPr>
              <a:spcBef>
                <a:spcPct val="50000"/>
              </a:spcBef>
            </a:pPr>
            <a:r>
              <a:rPr kumimoji="1" lang="en-US" altLang="zh-CN" dirty="0">
                <a:solidFill>
                  <a:srgbClr val="3333FF"/>
                </a:solidFill>
                <a:latin typeface="Consolas" panose="020B0609020204030204" pitchFamily="49" charset="0"/>
                <a:ea typeface="宋体" panose="02010600030101010101" pitchFamily="2" charset="-122"/>
                <a:cs typeface="Consolas" panose="020B0609020204030204" pitchFamily="49" charset="0"/>
              </a:rPr>
              <a:t>…</a:t>
            </a:r>
            <a:endParaRPr kumimoji="1" lang="en-US" altLang="zh-CN" dirty="0">
              <a:solidFill>
                <a:srgbClr val="3333FF"/>
              </a:solidFill>
              <a:latin typeface="Consolas" panose="020B0609020204030204" pitchFamily="49" charset="0"/>
              <a:ea typeface="宋体" panose="02010600030101010101" pitchFamily="2" charset="-122"/>
              <a:cs typeface="Consolas" panose="020B0609020204030204" pitchFamily="49" charset="0"/>
            </a:endParaRPr>
          </a:p>
        </p:txBody>
      </p:sp>
      <p:sp>
        <p:nvSpPr>
          <p:cNvPr id="264227" name="Arc 35"/>
          <p:cNvSpPr/>
          <p:nvPr/>
        </p:nvSpPr>
        <p:spPr bwMode="auto">
          <a:xfrm>
            <a:off x="1931967" y="3097157"/>
            <a:ext cx="360362" cy="35877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rgbClr val="C00000"/>
            </a:solidFill>
            <a:miter lim="800000"/>
            <a:tailEnd type="stealth" w="lg" len="lg"/>
          </a:ln>
          <a:effectLst/>
        </p:spPr>
        <p:txBody>
          <a:bodyPr wrap="none" anchor="ctr"/>
          <a:lstStyle/>
          <a:p>
            <a:endParaRPr lang="zh-CN" altLang="en-US">
              <a:latin typeface="Consolas" panose="020B0609020204030204" pitchFamily="49" charset="0"/>
              <a:cs typeface="Consolas" panose="020B0609020204030204" pitchFamily="49" charset="0"/>
            </a:endParaRPr>
          </a:p>
        </p:txBody>
      </p:sp>
      <p:sp>
        <p:nvSpPr>
          <p:cNvPr id="264228" name="Text Box 36"/>
          <p:cNvSpPr txBox="1">
            <a:spLocks noChangeArrowheads="1"/>
          </p:cNvSpPr>
          <p:nvPr/>
        </p:nvSpPr>
        <p:spPr bwMode="auto">
          <a:xfrm>
            <a:off x="1571604" y="3041580"/>
            <a:ext cx="431800" cy="457200"/>
          </a:xfrm>
          <a:prstGeom prst="rect">
            <a:avLst/>
          </a:prstGeom>
          <a:noFill/>
          <a:ln w="9525">
            <a:noFill/>
            <a:miter lim="800000"/>
          </a:ln>
          <a:effectLst/>
        </p:spPr>
        <p:txBody>
          <a:bodyPr>
            <a:spAutoFit/>
          </a:bodyPr>
          <a:lstStyle/>
          <a:p>
            <a:pPr algn="l">
              <a:spcBef>
                <a:spcPct val="50000"/>
              </a:spcBef>
            </a:pPr>
            <a:r>
              <a:rPr lang="en-US" altLang="zh-CN" dirty="0">
                <a:latin typeface="Consolas" panose="020B0609020204030204" pitchFamily="49" charset="0"/>
                <a:cs typeface="Consolas" panose="020B0609020204030204" pitchFamily="49" charset="0"/>
              </a:rPr>
              <a:t>L</a:t>
            </a:r>
            <a:endParaRPr lang="en-US" altLang="zh-CN" dirty="0">
              <a:latin typeface="Consolas" panose="020B0609020204030204" pitchFamily="49" charset="0"/>
              <a:cs typeface="Consolas" panose="020B0609020204030204" pitchFamily="49" charset="0"/>
            </a:endParaRPr>
          </a:p>
        </p:txBody>
      </p:sp>
      <p:sp>
        <p:nvSpPr>
          <p:cNvPr id="264233" name="Text Box 41"/>
          <p:cNvSpPr txBox="1">
            <a:spLocks noChangeArrowheads="1"/>
          </p:cNvSpPr>
          <p:nvPr/>
        </p:nvSpPr>
        <p:spPr bwMode="auto">
          <a:xfrm>
            <a:off x="3286116" y="4171898"/>
            <a:ext cx="3352800" cy="400110"/>
          </a:xfrm>
          <a:prstGeom prst="rect">
            <a:avLst/>
          </a:prstGeom>
          <a:noFill/>
          <a:ln w="9525">
            <a:noFill/>
            <a:miter lim="800000"/>
          </a:ln>
          <a:effectLst/>
        </p:spPr>
        <p:txBody>
          <a:bodyPr>
            <a:spAutoFit/>
          </a:bodyPr>
          <a:lstStyle/>
          <a:p>
            <a:pPr>
              <a:spcBef>
                <a:spcPct val="50000"/>
              </a:spcBef>
            </a:pPr>
            <a:r>
              <a:rPr kumimoji="1" lang="zh-CN" altLang="en-US" sz="2000">
                <a:latin typeface="Consolas" panose="020B0609020204030204" pitchFamily="49" charset="0"/>
                <a:ea typeface="楷体" panose="02010609060101010101" pitchFamily="49" charset="-122"/>
                <a:cs typeface="Consolas" panose="020B0609020204030204" pitchFamily="49" charset="0"/>
              </a:rPr>
              <a:t>带头结点</a:t>
            </a:r>
            <a:r>
              <a:rPr kumimoji="1" lang="zh-CN" altLang="en-US" sz="2000">
                <a:solidFill>
                  <a:srgbClr val="FF00FF"/>
                </a:solidFill>
                <a:latin typeface="Consolas" panose="020B0609020204030204" pitchFamily="49" charset="0"/>
                <a:ea typeface="楷体" panose="02010609060101010101" pitchFamily="49" charset="-122"/>
                <a:cs typeface="Consolas" panose="020B0609020204030204" pitchFamily="49" charset="0"/>
              </a:rPr>
              <a:t>双</a:t>
            </a:r>
            <a:r>
              <a:rPr kumimoji="1" lang="zh-CN" altLang="en-US" sz="2000" dirty="0">
                <a:solidFill>
                  <a:srgbClr val="FF00FF"/>
                </a:solidFill>
                <a:latin typeface="Consolas" panose="020B0609020204030204" pitchFamily="49" charset="0"/>
                <a:ea typeface="楷体" panose="02010609060101010101" pitchFamily="49" charset="-122"/>
                <a:cs typeface="Consolas" panose="020B0609020204030204" pitchFamily="49" charset="0"/>
              </a:rPr>
              <a:t>链表</a:t>
            </a:r>
            <a:r>
              <a:rPr kumimoji="1" lang="zh-CN" altLang="en-US" sz="2000" dirty="0">
                <a:latin typeface="Consolas" panose="020B0609020204030204" pitchFamily="49" charset="0"/>
                <a:ea typeface="楷体" panose="02010609060101010101" pitchFamily="49" charset="-122"/>
                <a:cs typeface="Consolas" panose="020B0609020204030204" pitchFamily="49" charset="0"/>
              </a:rPr>
              <a:t>示意图</a:t>
            </a:r>
            <a:endParaRPr kumimoji="1" lang="zh-CN" altLang="en-US" sz="2000" dirty="0">
              <a:latin typeface="Consolas" panose="020B0609020204030204" pitchFamily="49" charset="0"/>
              <a:ea typeface="楷体" panose="02010609060101010101" pitchFamily="49" charset="-122"/>
              <a:cs typeface="Consolas" panose="020B0609020204030204" pitchFamily="49" charset="0"/>
            </a:endParaRPr>
          </a:p>
        </p:txBody>
      </p:sp>
      <p:sp>
        <p:nvSpPr>
          <p:cNvPr id="28" name="Rectangle 6"/>
          <p:cNvSpPr>
            <a:spLocks noChangeArrowheads="1"/>
          </p:cNvSpPr>
          <p:nvPr/>
        </p:nvSpPr>
        <p:spPr bwMode="auto">
          <a:xfrm>
            <a:off x="3143240" y="3451175"/>
            <a:ext cx="539750" cy="431800"/>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baseline="-25000" dirty="0">
              <a:solidFill>
                <a:srgbClr val="3333FF"/>
              </a:solidFill>
              <a:latin typeface="Consolas" panose="020B0609020204030204" pitchFamily="49" charset="0"/>
              <a:cs typeface="Consolas" panose="020B0609020204030204" pitchFamily="49" charset="0"/>
            </a:endParaRPr>
          </a:p>
        </p:txBody>
      </p:sp>
      <p:sp>
        <p:nvSpPr>
          <p:cNvPr id="29" name="Rectangle 6"/>
          <p:cNvSpPr>
            <a:spLocks noChangeArrowheads="1"/>
          </p:cNvSpPr>
          <p:nvPr/>
        </p:nvSpPr>
        <p:spPr bwMode="auto">
          <a:xfrm>
            <a:off x="4067172" y="3454347"/>
            <a:ext cx="539750" cy="431800"/>
          </a:xfrm>
          <a:prstGeom prst="rect">
            <a:avLst/>
          </a:prstGeom>
        </p:spPr>
        <p:style>
          <a:lnRef idx="1">
            <a:schemeClr val="accent2"/>
          </a:lnRef>
          <a:fillRef idx="2">
            <a:schemeClr val="accent2"/>
          </a:fillRef>
          <a:effectRef idx="1">
            <a:schemeClr val="accent2"/>
          </a:effectRef>
          <a:fontRef idx="minor">
            <a:schemeClr val="dk1"/>
          </a:fontRef>
        </p:style>
        <p:txBody>
          <a:bodyPr wrap="none" anchor="ctr"/>
          <a:lstStyle/>
          <a:p>
            <a:endParaRPr lang="zh-CN" altLang="zh-CN" baseline="-25000" dirty="0">
              <a:solidFill>
                <a:srgbClr val="3333FF"/>
              </a:solidFill>
              <a:latin typeface="Consolas" panose="020B0609020204030204" pitchFamily="49" charset="0"/>
              <a:cs typeface="Consolas" panose="020B0609020204030204" pitchFamily="49" charset="0"/>
            </a:endParaRPr>
          </a:p>
        </p:txBody>
      </p:sp>
      <p:sp>
        <p:nvSpPr>
          <p:cNvPr id="264229" name="Line 37"/>
          <p:cNvSpPr>
            <a:spLocks noChangeShapeType="1"/>
          </p:cNvSpPr>
          <p:nvPr/>
        </p:nvSpPr>
        <p:spPr bwMode="auto">
          <a:xfrm>
            <a:off x="3500430" y="3740099"/>
            <a:ext cx="576263" cy="0"/>
          </a:xfrm>
          <a:prstGeom prst="line">
            <a:avLst/>
          </a:prstGeom>
          <a:noFill/>
          <a:ln w="38100">
            <a:solidFill>
              <a:schemeClr val="tx1"/>
            </a:solidFill>
            <a:miter lim="800000"/>
            <a:tailEnd type="triangle" w="med" len="med"/>
          </a:ln>
          <a:effectLst/>
        </p:spPr>
        <p:txBody>
          <a:bodyPr wrap="none"/>
          <a:lstStyle/>
          <a:p>
            <a:endParaRPr lang="zh-CN" altLang="en-US" dirty="0">
              <a:latin typeface="Consolas" panose="020B0609020204030204" pitchFamily="49" charset="0"/>
              <a:cs typeface="Consolas" panose="020B0609020204030204" pitchFamily="49" charset="0"/>
            </a:endParaRPr>
          </a:p>
        </p:txBody>
      </p:sp>
      <p:sp>
        <p:nvSpPr>
          <p:cNvPr id="30" name="Line 37"/>
          <p:cNvSpPr>
            <a:spLocks noChangeShapeType="1"/>
          </p:cNvSpPr>
          <p:nvPr/>
        </p:nvSpPr>
        <p:spPr bwMode="auto">
          <a:xfrm>
            <a:off x="3684585" y="3597223"/>
            <a:ext cx="576263" cy="0"/>
          </a:xfrm>
          <a:prstGeom prst="line">
            <a:avLst/>
          </a:prstGeom>
          <a:noFill/>
          <a:ln w="38100">
            <a:solidFill>
              <a:schemeClr val="tx1"/>
            </a:solidFill>
            <a:miter lim="800000"/>
            <a:headEnd type="triangle"/>
            <a:tailEnd type="none" w="med" len="med"/>
          </a:ln>
          <a:effectLst/>
        </p:spPr>
        <p:txBody>
          <a:bodyPr wrap="none"/>
          <a:lstStyle/>
          <a:p>
            <a:endParaRPr lang="zh-CN" altLang="en-US" dirty="0">
              <a:latin typeface="Consolas" panose="020B0609020204030204" pitchFamily="49" charset="0"/>
              <a:cs typeface="Consolas" panose="020B0609020204030204" pitchFamily="49" charset="0"/>
            </a:endParaRPr>
          </a:p>
        </p:txBody>
      </p:sp>
      <p:sp>
        <p:nvSpPr>
          <p:cNvPr id="31" name="Line 37"/>
          <p:cNvSpPr>
            <a:spLocks noChangeShapeType="1"/>
          </p:cNvSpPr>
          <p:nvPr/>
        </p:nvSpPr>
        <p:spPr bwMode="auto">
          <a:xfrm>
            <a:off x="5513394" y="3740099"/>
            <a:ext cx="576263" cy="0"/>
          </a:xfrm>
          <a:prstGeom prst="line">
            <a:avLst/>
          </a:prstGeom>
          <a:noFill/>
          <a:ln w="38100">
            <a:solidFill>
              <a:schemeClr val="tx1"/>
            </a:solidFill>
            <a:miter lim="800000"/>
            <a:tailEnd type="triangle" w="med" len="med"/>
          </a:ln>
          <a:effectLst/>
        </p:spPr>
        <p:txBody>
          <a:bodyPr wrap="none"/>
          <a:lstStyle/>
          <a:p>
            <a:endParaRPr lang="zh-CN" altLang="en-US" dirty="0">
              <a:latin typeface="Consolas" panose="020B0609020204030204" pitchFamily="49" charset="0"/>
              <a:cs typeface="Consolas" panose="020B0609020204030204" pitchFamily="49" charset="0"/>
            </a:endParaRPr>
          </a:p>
        </p:txBody>
      </p:sp>
      <p:sp>
        <p:nvSpPr>
          <p:cNvPr id="32" name="Line 37"/>
          <p:cNvSpPr>
            <a:spLocks noChangeShapeType="1"/>
          </p:cNvSpPr>
          <p:nvPr/>
        </p:nvSpPr>
        <p:spPr bwMode="auto">
          <a:xfrm>
            <a:off x="5697549" y="3597223"/>
            <a:ext cx="576263" cy="0"/>
          </a:xfrm>
          <a:prstGeom prst="line">
            <a:avLst/>
          </a:prstGeom>
          <a:noFill/>
          <a:ln w="38100">
            <a:solidFill>
              <a:schemeClr val="tx1"/>
            </a:solidFill>
            <a:miter lim="800000"/>
            <a:headEnd type="triangle"/>
            <a:tailEnd type="none" w="med" len="med"/>
          </a:ln>
          <a:effectLst/>
        </p:spPr>
        <p:txBody>
          <a:bodyPr wrap="none"/>
          <a:lstStyle/>
          <a:p>
            <a:endParaRPr lang="zh-CN" altLang="en-US" dirty="0">
              <a:latin typeface="Consolas" panose="020B0609020204030204" pitchFamily="49" charset="0"/>
              <a:cs typeface="Consolas" panose="020B0609020204030204" pitchFamily="49" charset="0"/>
            </a:endParaRPr>
          </a:p>
        </p:txBody>
      </p:sp>
      <p:sp>
        <p:nvSpPr>
          <p:cNvPr id="33" name="Rectangle 29"/>
          <p:cNvSpPr>
            <a:spLocks noChangeArrowheads="1"/>
          </p:cNvSpPr>
          <p:nvPr/>
        </p:nvSpPr>
        <p:spPr bwMode="auto">
          <a:xfrm>
            <a:off x="7318459" y="3454347"/>
            <a:ext cx="539750" cy="431800"/>
          </a:xfrm>
          <a:prstGeom prst="rect">
            <a:avLst/>
          </a:prstGeom>
        </p:spPr>
        <p:style>
          <a:lnRef idx="1">
            <a:schemeClr val="accent2"/>
          </a:lnRef>
          <a:fillRef idx="2">
            <a:schemeClr val="accent2"/>
          </a:fillRef>
          <a:effectRef idx="1">
            <a:schemeClr val="accent2"/>
          </a:effectRef>
          <a:fontRef idx="minor">
            <a:schemeClr val="dk1"/>
          </a:fontRef>
        </p:style>
        <p:txBody>
          <a:bodyPr wrap="none" anchor="ctr"/>
          <a:lstStyle/>
          <a:p>
            <a:endParaRPr lang="zh-CN" altLang="zh-CN" baseline="-25000">
              <a:solidFill>
                <a:srgbClr val="3333FF"/>
              </a:solidFill>
              <a:latin typeface="Consolas" panose="020B0609020204030204" pitchFamily="49" charset="0"/>
              <a:cs typeface="Consolas" panose="020B0609020204030204" pitchFamily="49" charset="0"/>
            </a:endParaRPr>
          </a:p>
        </p:txBody>
      </p:sp>
      <p:sp>
        <p:nvSpPr>
          <p:cNvPr id="34" name="Line 37"/>
          <p:cNvSpPr>
            <a:spLocks noChangeShapeType="1"/>
          </p:cNvSpPr>
          <p:nvPr/>
        </p:nvSpPr>
        <p:spPr bwMode="auto">
          <a:xfrm>
            <a:off x="6735839" y="3740099"/>
            <a:ext cx="576263" cy="0"/>
          </a:xfrm>
          <a:prstGeom prst="line">
            <a:avLst/>
          </a:prstGeom>
          <a:noFill/>
          <a:ln w="38100">
            <a:solidFill>
              <a:schemeClr val="tx1"/>
            </a:solidFill>
            <a:miter lim="800000"/>
            <a:tailEnd type="triangle" w="med" len="med"/>
          </a:ln>
          <a:effectLst/>
        </p:spPr>
        <p:txBody>
          <a:bodyPr wrap="none"/>
          <a:lstStyle/>
          <a:p>
            <a:endParaRPr lang="zh-CN" altLang="en-US" dirty="0">
              <a:latin typeface="Consolas" panose="020B0609020204030204" pitchFamily="49" charset="0"/>
              <a:cs typeface="Consolas" panose="020B0609020204030204" pitchFamily="49" charset="0"/>
            </a:endParaRPr>
          </a:p>
        </p:txBody>
      </p:sp>
      <p:sp>
        <p:nvSpPr>
          <p:cNvPr id="35" name="Line 37"/>
          <p:cNvSpPr>
            <a:spLocks noChangeShapeType="1"/>
          </p:cNvSpPr>
          <p:nvPr/>
        </p:nvSpPr>
        <p:spPr bwMode="auto">
          <a:xfrm>
            <a:off x="6919994" y="3597223"/>
            <a:ext cx="576263" cy="0"/>
          </a:xfrm>
          <a:prstGeom prst="line">
            <a:avLst/>
          </a:prstGeom>
          <a:noFill/>
          <a:ln w="38100">
            <a:solidFill>
              <a:schemeClr val="tx1"/>
            </a:solidFill>
            <a:miter lim="800000"/>
            <a:headEnd type="triangle"/>
            <a:tailEnd type="none" w="med" len="med"/>
          </a:ln>
          <a:effectLst/>
        </p:spPr>
        <p:txBody>
          <a:bodyPr wrap="none"/>
          <a:lstStyle/>
          <a:p>
            <a:endParaRPr lang="zh-CN" altLang="en-US" dirty="0">
              <a:latin typeface="Consolas" panose="020B0609020204030204" pitchFamily="49" charset="0"/>
              <a:cs typeface="Consolas" panose="020B0609020204030204" pitchFamily="49" charset="0"/>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2"/>
          <p:cNvSpPr>
            <a:spLocks noChangeArrowheads="1"/>
          </p:cNvSpPr>
          <p:nvPr/>
        </p:nvSpPr>
        <p:spPr bwMode="auto">
          <a:xfrm>
            <a:off x="0" y="3781450"/>
            <a:ext cx="184731" cy="461665"/>
          </a:xfrm>
          <a:prstGeom prst="rect">
            <a:avLst/>
          </a:prstGeom>
          <a:noFill/>
          <a:ln w="9525">
            <a:noFill/>
            <a:miter lim="800000"/>
          </a:ln>
          <a:effectLst/>
        </p:spPr>
        <p:txBody>
          <a:bodyPr wrap="none" anchor="ctr">
            <a:spAutoFit/>
          </a:bodyPr>
          <a:lstStyle/>
          <a:p>
            <a:endParaRPr lang="zh-CN" altLang="en-US">
              <a:latin typeface="Consolas" panose="020B0609020204030204" pitchFamily="49" charset="0"/>
              <a:cs typeface="Consolas" panose="020B0609020204030204" pitchFamily="49" charset="0"/>
            </a:endParaRPr>
          </a:p>
        </p:txBody>
      </p:sp>
      <p:sp>
        <p:nvSpPr>
          <p:cNvPr id="25" name="Text Box 7"/>
          <p:cNvSpPr txBox="1">
            <a:spLocks noChangeArrowheads="1"/>
          </p:cNvSpPr>
          <p:nvPr/>
        </p:nvSpPr>
        <p:spPr bwMode="auto">
          <a:xfrm>
            <a:off x="714348" y="1714488"/>
            <a:ext cx="7920037" cy="1015663"/>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marL="457200" indent="-457200" algn="l">
              <a:lnSpc>
                <a:spcPct val="150000"/>
              </a:lnSpc>
              <a:buFontTx/>
              <a:buBlip>
                <a:blip r:embed="rId1"/>
              </a:buBlip>
            </a:pPr>
            <a:r>
              <a:rPr kumimoji="1" lang="zh-CN" altLang="en-US" sz="2000" dirty="0">
                <a:solidFill>
                  <a:srgbClr val="FF00FF"/>
                </a:solidFill>
                <a:latin typeface="Consolas" panose="020B0609020204030204" pitchFamily="49" charset="0"/>
                <a:ea typeface="楷体" panose="02010609060101010101" pitchFamily="49" charset="-122"/>
                <a:cs typeface="Consolas" panose="020B0609020204030204" pitchFamily="49" charset="0"/>
              </a:rPr>
              <a:t>从</a:t>
            </a:r>
            <a:r>
              <a:rPr kumimoji="1" lang="zh-CN" altLang="en-US" sz="2000">
                <a:solidFill>
                  <a:srgbClr val="FF00FF"/>
                </a:solidFill>
                <a:latin typeface="Consolas" panose="020B0609020204030204" pitchFamily="49" charset="0"/>
                <a:ea typeface="楷体" panose="02010609060101010101" pitchFamily="49" charset="-122"/>
                <a:cs typeface="Consolas" panose="020B0609020204030204" pitchFamily="49" charset="0"/>
              </a:rPr>
              <a:t>任一结点出发</a:t>
            </a:r>
            <a:r>
              <a:rPr kumimoji="1" lang="zh-CN" altLang="en-US" sz="2000" dirty="0">
                <a:solidFill>
                  <a:srgbClr val="FF00FF"/>
                </a:solidFill>
                <a:latin typeface="Consolas" panose="020B0609020204030204" pitchFamily="49" charset="0"/>
                <a:ea typeface="楷体" panose="02010609060101010101" pitchFamily="49" charset="-122"/>
                <a:cs typeface="Consolas" panose="020B0609020204030204" pitchFamily="49" charset="0"/>
              </a:rPr>
              <a:t>可以快速</a:t>
            </a:r>
            <a:r>
              <a:rPr kumimoji="1" lang="zh-CN" altLang="en-US" sz="2000">
                <a:solidFill>
                  <a:srgbClr val="FF00FF"/>
                </a:solidFill>
                <a:latin typeface="Consolas" panose="020B0609020204030204" pitchFamily="49" charset="0"/>
                <a:ea typeface="楷体" panose="02010609060101010101" pitchFamily="49" charset="-122"/>
                <a:cs typeface="Consolas" panose="020B0609020204030204" pitchFamily="49" charset="0"/>
              </a:rPr>
              <a:t>找到其前驱结点和后继结点；</a:t>
            </a:r>
            <a:endParaRPr kumimoji="1" lang="en-US" altLang="zh-CN" sz="2000" dirty="0">
              <a:solidFill>
                <a:srgbClr val="FF00FF"/>
              </a:solidFill>
              <a:latin typeface="Consolas" panose="020B0609020204030204" pitchFamily="49" charset="0"/>
              <a:ea typeface="楷体" panose="02010609060101010101" pitchFamily="49" charset="-122"/>
              <a:cs typeface="Consolas" panose="020B0609020204030204" pitchFamily="49" charset="0"/>
            </a:endParaRPr>
          </a:p>
          <a:p>
            <a:pPr marL="457200" indent="-457200" algn="l">
              <a:lnSpc>
                <a:spcPct val="150000"/>
              </a:lnSpc>
              <a:buBlip>
                <a:blip r:embed="rId1"/>
              </a:buBlip>
            </a:pPr>
            <a:r>
              <a:rPr kumimoji="1" lang="zh-CN" altLang="en-US" sz="2000" dirty="0">
                <a:solidFill>
                  <a:srgbClr val="FF00FF"/>
                </a:solidFill>
                <a:latin typeface="Consolas" panose="020B0609020204030204" pitchFamily="49" charset="0"/>
                <a:ea typeface="楷体" panose="02010609060101010101" pitchFamily="49" charset="-122"/>
                <a:cs typeface="Consolas" panose="020B0609020204030204" pitchFamily="49" charset="0"/>
              </a:rPr>
              <a:t>从</a:t>
            </a:r>
            <a:r>
              <a:rPr kumimoji="1" lang="zh-CN" altLang="en-US" sz="2000">
                <a:solidFill>
                  <a:srgbClr val="FF00FF"/>
                </a:solidFill>
                <a:latin typeface="Consolas" panose="020B0609020204030204" pitchFamily="49" charset="0"/>
                <a:ea typeface="楷体" panose="02010609060101010101" pitchFamily="49" charset="-122"/>
                <a:cs typeface="Consolas" panose="020B0609020204030204" pitchFamily="49" charset="0"/>
              </a:rPr>
              <a:t>任一结点出发</a:t>
            </a:r>
            <a:r>
              <a:rPr kumimoji="1" lang="zh-CN" altLang="en-US" sz="2000" dirty="0">
                <a:solidFill>
                  <a:srgbClr val="FF00FF"/>
                </a:solidFill>
                <a:latin typeface="Consolas" panose="020B0609020204030204" pitchFamily="49" charset="0"/>
                <a:ea typeface="楷体" panose="02010609060101010101" pitchFamily="49" charset="-122"/>
                <a:cs typeface="Consolas" panose="020B0609020204030204" pitchFamily="49" charset="0"/>
              </a:rPr>
              <a:t>可以</a:t>
            </a:r>
            <a:r>
              <a:rPr kumimoji="1" lang="zh-CN" altLang="en-US" sz="2000">
                <a:solidFill>
                  <a:srgbClr val="FF00FF"/>
                </a:solidFill>
                <a:latin typeface="Consolas" panose="020B0609020204030204" pitchFamily="49" charset="0"/>
                <a:ea typeface="楷体" panose="02010609060101010101" pitchFamily="49" charset="-122"/>
                <a:cs typeface="Consolas" panose="020B0609020204030204" pitchFamily="49" charset="0"/>
              </a:rPr>
              <a:t>访问其他结点。</a:t>
            </a:r>
            <a:endParaRPr kumimoji="1" lang="en-US" altLang="zh-CN" sz="2000" dirty="0">
              <a:latin typeface="Consolas" panose="020B0609020204030204" pitchFamily="49" charset="0"/>
              <a:ea typeface="楷体" panose="02010609060101010101" pitchFamily="49" charset="-122"/>
              <a:cs typeface="Consolas" panose="020B0609020204030204" pitchFamily="49" charset="0"/>
            </a:endParaRPr>
          </a:p>
        </p:txBody>
      </p:sp>
      <p:sp>
        <p:nvSpPr>
          <p:cNvPr id="26" name="Text Box 8"/>
          <p:cNvSpPr txBox="1">
            <a:spLocks noChangeArrowheads="1"/>
          </p:cNvSpPr>
          <p:nvPr/>
        </p:nvSpPr>
        <p:spPr bwMode="auto">
          <a:xfrm>
            <a:off x="714348" y="928670"/>
            <a:ext cx="4968875" cy="430887"/>
          </a:xfrm>
          <a:prstGeom prst="rect">
            <a:avLst/>
          </a:prstGeom>
          <a:noFill/>
          <a:ln w="38100" algn="ctr">
            <a:noFill/>
            <a:miter lim="800000"/>
          </a:ln>
          <a:effectLst/>
        </p:spPr>
        <p:txBody>
          <a:bodyPr>
            <a:spAutoFit/>
          </a:bodyPr>
          <a:lstStyle/>
          <a:p>
            <a:pPr algn="l"/>
            <a:r>
              <a:rPr kumimoji="1" lang="zh-CN" altLang="en-US" sz="2200" dirty="0">
                <a:solidFill>
                  <a:srgbClr val="FF0000"/>
                </a:solidFill>
                <a:latin typeface="Consolas" panose="020B0609020204030204" pitchFamily="49" charset="0"/>
                <a:ea typeface="微软雅黑" panose="020B0503020204020204" pitchFamily="34" charset="-122"/>
                <a:cs typeface="Consolas" panose="020B0609020204030204" pitchFamily="49" charset="0"/>
              </a:rPr>
              <a:t>双链表</a:t>
            </a:r>
            <a:r>
              <a:rPr kumimoji="1" lang="zh-CN" altLang="en-US" sz="2200">
                <a:solidFill>
                  <a:srgbClr val="FF0000"/>
                </a:solidFill>
                <a:latin typeface="Consolas" panose="020B0609020204030204" pitchFamily="49" charset="0"/>
                <a:ea typeface="微软雅黑" panose="020B0503020204020204" pitchFamily="34" charset="-122"/>
                <a:cs typeface="Consolas" panose="020B0609020204030204" pitchFamily="49" charset="0"/>
              </a:rPr>
              <a:t>的优点：</a:t>
            </a:r>
            <a:endParaRPr lang="zh-CN" altLang="en-US" sz="2200" dirty="0">
              <a:solidFill>
                <a:srgbClr val="FF0000"/>
              </a:solidFill>
              <a:latin typeface="Consolas" panose="020B0609020204030204" pitchFamily="49" charset="0"/>
              <a:ea typeface="微软雅黑" panose="020B0503020204020204" pitchFamily="34" charset="-122"/>
              <a:cs typeface="Consolas" panose="020B0609020204030204" pitchFamily="49" charset="0"/>
            </a:endParaRPr>
          </a:p>
        </p:txBody>
      </p:sp>
      <p:sp>
        <p:nvSpPr>
          <p:cNvPr id="6" name="Rectangle 6"/>
          <p:cNvSpPr>
            <a:spLocks noChangeArrowheads="1"/>
          </p:cNvSpPr>
          <p:nvPr/>
        </p:nvSpPr>
        <p:spPr bwMode="auto">
          <a:xfrm>
            <a:off x="1017549" y="3681423"/>
            <a:ext cx="539750" cy="431800"/>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baseline="-25000">
              <a:solidFill>
                <a:srgbClr val="3333FF"/>
              </a:solidFill>
              <a:latin typeface="Consolas" panose="020B0609020204030204" pitchFamily="49" charset="0"/>
              <a:cs typeface="Consolas" panose="020B0609020204030204" pitchFamily="49" charset="0"/>
            </a:endParaRPr>
          </a:p>
        </p:txBody>
      </p:sp>
      <p:sp>
        <p:nvSpPr>
          <p:cNvPr id="7" name="Rectangle 7"/>
          <p:cNvSpPr>
            <a:spLocks noChangeArrowheads="1"/>
          </p:cNvSpPr>
          <p:nvPr/>
        </p:nvSpPr>
        <p:spPr bwMode="auto">
          <a:xfrm>
            <a:off x="1558886" y="3681423"/>
            <a:ext cx="539750" cy="431800"/>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baseline="-25000">
              <a:solidFill>
                <a:srgbClr val="3333FF"/>
              </a:solidFill>
              <a:latin typeface="Consolas" panose="020B0609020204030204" pitchFamily="49" charset="0"/>
              <a:cs typeface="Consolas" panose="020B0609020204030204" pitchFamily="49" charset="0"/>
            </a:endParaRPr>
          </a:p>
        </p:txBody>
      </p:sp>
      <p:sp>
        <p:nvSpPr>
          <p:cNvPr id="9" name="Rectangle 28"/>
          <p:cNvSpPr>
            <a:spLocks noChangeArrowheads="1"/>
          </p:cNvSpPr>
          <p:nvPr/>
        </p:nvSpPr>
        <p:spPr bwMode="auto">
          <a:xfrm>
            <a:off x="3525835" y="3686180"/>
            <a:ext cx="539750" cy="431800"/>
          </a:xfrm>
          <a:prstGeom prst="rect">
            <a:avLst/>
          </a:prstGeom>
        </p:spPr>
        <p:style>
          <a:lnRef idx="1">
            <a:schemeClr val="accent2"/>
          </a:lnRef>
          <a:fillRef idx="2">
            <a:schemeClr val="accent2"/>
          </a:fillRef>
          <a:effectRef idx="1">
            <a:schemeClr val="accent2"/>
          </a:effectRef>
          <a:fontRef idx="minor">
            <a:schemeClr val="dk1"/>
          </a:fontRef>
        </p:style>
        <p:txBody>
          <a:bodyPr wrap="none" anchor="ctr"/>
          <a:lstStyle/>
          <a:p>
            <a:r>
              <a:rPr lang="en-US" altLang="zh-CN" i="1" dirty="0" err="1">
                <a:solidFill>
                  <a:srgbClr val="3333FF"/>
                </a:solidFill>
                <a:latin typeface="Consolas" panose="020B0609020204030204" pitchFamily="49" charset="0"/>
                <a:cs typeface="Consolas" panose="020B0609020204030204" pitchFamily="49" charset="0"/>
              </a:rPr>
              <a:t>a</a:t>
            </a:r>
            <a:r>
              <a:rPr lang="en-US" altLang="zh-CN" baseline="-25000" dirty="0" err="1">
                <a:solidFill>
                  <a:srgbClr val="3333FF"/>
                </a:solidFill>
                <a:latin typeface="Consolas" panose="020B0609020204030204" pitchFamily="49" charset="0"/>
                <a:cs typeface="Consolas" panose="020B0609020204030204" pitchFamily="49" charset="0"/>
              </a:rPr>
              <a:t>1</a:t>
            </a:r>
            <a:endParaRPr lang="en-US" altLang="zh-CN" baseline="-25000" dirty="0">
              <a:solidFill>
                <a:srgbClr val="3333FF"/>
              </a:solidFill>
              <a:latin typeface="Consolas" panose="020B0609020204030204" pitchFamily="49" charset="0"/>
              <a:cs typeface="Consolas" panose="020B0609020204030204" pitchFamily="49" charset="0"/>
            </a:endParaRPr>
          </a:p>
        </p:txBody>
      </p:sp>
      <p:sp>
        <p:nvSpPr>
          <p:cNvPr id="10" name="Rectangle 29"/>
          <p:cNvSpPr>
            <a:spLocks noChangeArrowheads="1"/>
          </p:cNvSpPr>
          <p:nvPr/>
        </p:nvSpPr>
        <p:spPr bwMode="auto">
          <a:xfrm>
            <a:off x="4067172" y="3686180"/>
            <a:ext cx="539750" cy="431800"/>
          </a:xfrm>
          <a:prstGeom prst="rect">
            <a:avLst/>
          </a:prstGeom>
        </p:spPr>
        <p:style>
          <a:lnRef idx="1">
            <a:schemeClr val="accent2"/>
          </a:lnRef>
          <a:fillRef idx="2">
            <a:schemeClr val="accent2"/>
          </a:fillRef>
          <a:effectRef idx="1">
            <a:schemeClr val="accent2"/>
          </a:effectRef>
          <a:fontRef idx="minor">
            <a:schemeClr val="dk1"/>
          </a:fontRef>
        </p:style>
        <p:txBody>
          <a:bodyPr wrap="none" anchor="ctr"/>
          <a:lstStyle/>
          <a:p>
            <a:endParaRPr lang="zh-CN" altLang="zh-CN" baseline="-25000">
              <a:solidFill>
                <a:srgbClr val="3333FF"/>
              </a:solidFill>
              <a:latin typeface="Consolas" panose="020B0609020204030204" pitchFamily="49" charset="0"/>
              <a:cs typeface="Consolas" panose="020B0609020204030204" pitchFamily="49" charset="0"/>
            </a:endParaRPr>
          </a:p>
        </p:txBody>
      </p:sp>
      <p:sp>
        <p:nvSpPr>
          <p:cNvPr id="11" name="Rectangle 32"/>
          <p:cNvSpPr>
            <a:spLocks noChangeArrowheads="1"/>
          </p:cNvSpPr>
          <p:nvPr/>
        </p:nvSpPr>
        <p:spPr bwMode="auto">
          <a:xfrm>
            <a:off x="6777060" y="3686180"/>
            <a:ext cx="539750" cy="431800"/>
          </a:xfrm>
          <a:prstGeom prst="rect">
            <a:avLst/>
          </a:prstGeom>
        </p:spPr>
        <p:style>
          <a:lnRef idx="1">
            <a:schemeClr val="accent2"/>
          </a:lnRef>
          <a:fillRef idx="2">
            <a:schemeClr val="accent2"/>
          </a:fillRef>
          <a:effectRef idx="1">
            <a:schemeClr val="accent2"/>
          </a:effectRef>
          <a:fontRef idx="minor">
            <a:schemeClr val="dk1"/>
          </a:fontRef>
        </p:style>
        <p:txBody>
          <a:bodyPr wrap="none" anchor="ctr"/>
          <a:lstStyle/>
          <a:p>
            <a:r>
              <a:rPr lang="en-US" altLang="zh-CN" i="1" dirty="0">
                <a:solidFill>
                  <a:srgbClr val="3333FF"/>
                </a:solidFill>
                <a:latin typeface="Consolas" panose="020B0609020204030204" pitchFamily="49" charset="0"/>
                <a:cs typeface="Consolas" panose="020B0609020204030204" pitchFamily="49" charset="0"/>
              </a:rPr>
              <a:t>a</a:t>
            </a:r>
            <a:r>
              <a:rPr lang="en-US" altLang="zh-CN" i="1" baseline="-25000" dirty="0">
                <a:solidFill>
                  <a:srgbClr val="3333FF"/>
                </a:solidFill>
                <a:latin typeface="Consolas" panose="020B0609020204030204" pitchFamily="49" charset="0"/>
                <a:cs typeface="Consolas" panose="020B0609020204030204" pitchFamily="49" charset="0"/>
              </a:rPr>
              <a:t>n</a:t>
            </a:r>
            <a:endParaRPr lang="en-US" altLang="zh-CN" i="1" baseline="-25000" dirty="0">
              <a:solidFill>
                <a:srgbClr val="3333FF"/>
              </a:solidFill>
              <a:latin typeface="Consolas" panose="020B0609020204030204" pitchFamily="49" charset="0"/>
              <a:cs typeface="Consolas" panose="020B0609020204030204" pitchFamily="49" charset="0"/>
            </a:endParaRPr>
          </a:p>
        </p:txBody>
      </p:sp>
      <p:sp>
        <p:nvSpPr>
          <p:cNvPr id="12" name="Rectangle 33"/>
          <p:cNvSpPr>
            <a:spLocks noChangeArrowheads="1"/>
          </p:cNvSpPr>
          <p:nvPr/>
        </p:nvSpPr>
        <p:spPr bwMode="auto">
          <a:xfrm>
            <a:off x="7318398" y="3686180"/>
            <a:ext cx="539750" cy="431800"/>
          </a:xfrm>
          <a:prstGeom prst="rect">
            <a:avLst/>
          </a:prstGeom>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2000" dirty="0">
                <a:solidFill>
                  <a:srgbClr val="0000FF"/>
                </a:solidFill>
                <a:latin typeface="Consolas" panose="020B0609020204030204" pitchFamily="49" charset="0"/>
                <a:cs typeface="Consolas" panose="020B0609020204030204" pitchFamily="49" charset="0"/>
              </a:rPr>
              <a:t>∧</a:t>
            </a:r>
            <a:endParaRPr lang="en-US" altLang="zh-CN" sz="2000" dirty="0">
              <a:solidFill>
                <a:srgbClr val="0000FF"/>
              </a:solidFill>
              <a:latin typeface="Consolas" panose="020B0609020204030204" pitchFamily="49" charset="0"/>
              <a:cs typeface="Consolas" panose="020B0609020204030204" pitchFamily="49" charset="0"/>
            </a:endParaRPr>
          </a:p>
        </p:txBody>
      </p:sp>
      <p:sp>
        <p:nvSpPr>
          <p:cNvPr id="13" name="Text Box 34"/>
          <p:cNvSpPr txBox="1">
            <a:spLocks noChangeArrowheads="1"/>
          </p:cNvSpPr>
          <p:nvPr/>
        </p:nvSpPr>
        <p:spPr bwMode="auto">
          <a:xfrm>
            <a:off x="5143504" y="3686180"/>
            <a:ext cx="576263" cy="457200"/>
          </a:xfrm>
          <a:prstGeom prst="rect">
            <a:avLst/>
          </a:prstGeom>
          <a:noFill/>
          <a:ln w="38100" algn="ctr">
            <a:noFill/>
            <a:miter lim="800000"/>
          </a:ln>
          <a:effectLst/>
        </p:spPr>
        <p:txBody>
          <a:bodyPr>
            <a:spAutoFit/>
          </a:bodyPr>
          <a:lstStyle/>
          <a:p>
            <a:pPr>
              <a:spcBef>
                <a:spcPct val="50000"/>
              </a:spcBef>
            </a:pPr>
            <a:r>
              <a:rPr kumimoji="1" lang="en-US" altLang="zh-CN" dirty="0">
                <a:solidFill>
                  <a:srgbClr val="3333FF"/>
                </a:solidFill>
                <a:latin typeface="Consolas" panose="020B0609020204030204" pitchFamily="49" charset="0"/>
                <a:ea typeface="宋体" panose="02010600030101010101" pitchFamily="2" charset="-122"/>
                <a:cs typeface="Consolas" panose="020B0609020204030204" pitchFamily="49" charset="0"/>
              </a:rPr>
              <a:t>…</a:t>
            </a:r>
            <a:endParaRPr kumimoji="1" lang="en-US" altLang="zh-CN" dirty="0">
              <a:solidFill>
                <a:srgbClr val="3333FF"/>
              </a:solidFill>
              <a:latin typeface="Consolas" panose="020B0609020204030204" pitchFamily="49" charset="0"/>
              <a:ea typeface="宋体" panose="02010600030101010101" pitchFamily="2" charset="-122"/>
              <a:cs typeface="Consolas" panose="020B0609020204030204" pitchFamily="49" charset="0"/>
            </a:endParaRPr>
          </a:p>
        </p:txBody>
      </p:sp>
      <p:sp>
        <p:nvSpPr>
          <p:cNvPr id="14" name="Arc 35"/>
          <p:cNvSpPr/>
          <p:nvPr/>
        </p:nvSpPr>
        <p:spPr bwMode="auto">
          <a:xfrm>
            <a:off x="860397" y="3327405"/>
            <a:ext cx="360362" cy="35877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rgbClr val="C00000"/>
            </a:solidFill>
            <a:miter lim="800000"/>
            <a:tailEnd type="stealth" w="lg" len="lg"/>
          </a:ln>
          <a:effectLst/>
        </p:spPr>
        <p:txBody>
          <a:bodyPr wrap="none" anchor="ctr"/>
          <a:lstStyle/>
          <a:p>
            <a:endParaRPr lang="zh-CN" altLang="en-US">
              <a:latin typeface="Consolas" panose="020B0609020204030204" pitchFamily="49" charset="0"/>
              <a:cs typeface="Consolas" panose="020B0609020204030204" pitchFamily="49" charset="0"/>
            </a:endParaRPr>
          </a:p>
        </p:txBody>
      </p:sp>
      <p:sp>
        <p:nvSpPr>
          <p:cNvPr id="15" name="Text Box 36"/>
          <p:cNvSpPr txBox="1">
            <a:spLocks noChangeArrowheads="1"/>
          </p:cNvSpPr>
          <p:nvPr/>
        </p:nvSpPr>
        <p:spPr bwMode="auto">
          <a:xfrm>
            <a:off x="568300" y="3143248"/>
            <a:ext cx="431800" cy="457200"/>
          </a:xfrm>
          <a:prstGeom prst="rect">
            <a:avLst/>
          </a:prstGeom>
          <a:noFill/>
          <a:ln w="9525">
            <a:noFill/>
            <a:miter lim="800000"/>
          </a:ln>
          <a:effectLst/>
        </p:spPr>
        <p:txBody>
          <a:bodyPr>
            <a:spAutoFit/>
          </a:bodyPr>
          <a:lstStyle/>
          <a:p>
            <a:pPr algn="l">
              <a:spcBef>
                <a:spcPct val="50000"/>
              </a:spcBef>
            </a:pPr>
            <a:r>
              <a:rPr lang="en-US" altLang="zh-CN" dirty="0">
                <a:latin typeface="Consolas" panose="020B0609020204030204" pitchFamily="49" charset="0"/>
                <a:cs typeface="Consolas" panose="020B0609020204030204" pitchFamily="49" charset="0"/>
              </a:rPr>
              <a:t>L</a:t>
            </a:r>
            <a:endParaRPr lang="en-US" altLang="zh-CN" dirty="0">
              <a:latin typeface="Consolas" panose="020B0609020204030204" pitchFamily="49" charset="0"/>
              <a:cs typeface="Consolas" panose="020B0609020204030204" pitchFamily="49" charset="0"/>
            </a:endParaRPr>
          </a:p>
        </p:txBody>
      </p:sp>
      <p:sp>
        <p:nvSpPr>
          <p:cNvPr id="16" name="Rectangle 6"/>
          <p:cNvSpPr>
            <a:spLocks noChangeArrowheads="1"/>
          </p:cNvSpPr>
          <p:nvPr/>
        </p:nvSpPr>
        <p:spPr bwMode="auto">
          <a:xfrm>
            <a:off x="2071670" y="3681423"/>
            <a:ext cx="539750" cy="431800"/>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baseline="-25000" dirty="0">
              <a:solidFill>
                <a:srgbClr val="3333FF"/>
              </a:solidFill>
              <a:latin typeface="Consolas" panose="020B0609020204030204" pitchFamily="49" charset="0"/>
              <a:cs typeface="Consolas" panose="020B0609020204030204" pitchFamily="49" charset="0"/>
            </a:endParaRPr>
          </a:p>
        </p:txBody>
      </p:sp>
      <p:sp>
        <p:nvSpPr>
          <p:cNvPr id="17" name="Rectangle 6"/>
          <p:cNvSpPr>
            <a:spLocks noChangeArrowheads="1"/>
          </p:cNvSpPr>
          <p:nvPr/>
        </p:nvSpPr>
        <p:spPr bwMode="auto">
          <a:xfrm>
            <a:off x="2995602" y="3684595"/>
            <a:ext cx="539750" cy="431800"/>
          </a:xfrm>
          <a:prstGeom prst="rect">
            <a:avLst/>
          </a:prstGeom>
        </p:spPr>
        <p:style>
          <a:lnRef idx="1">
            <a:schemeClr val="accent2"/>
          </a:lnRef>
          <a:fillRef idx="2">
            <a:schemeClr val="accent2"/>
          </a:fillRef>
          <a:effectRef idx="1">
            <a:schemeClr val="accent2"/>
          </a:effectRef>
          <a:fontRef idx="minor">
            <a:schemeClr val="dk1"/>
          </a:fontRef>
        </p:style>
        <p:txBody>
          <a:bodyPr wrap="none" anchor="ctr"/>
          <a:lstStyle/>
          <a:p>
            <a:endParaRPr lang="zh-CN" altLang="zh-CN" baseline="-25000" dirty="0">
              <a:solidFill>
                <a:srgbClr val="3333FF"/>
              </a:solidFill>
              <a:latin typeface="Consolas" panose="020B0609020204030204" pitchFamily="49" charset="0"/>
              <a:cs typeface="Consolas" panose="020B0609020204030204" pitchFamily="49" charset="0"/>
            </a:endParaRPr>
          </a:p>
        </p:txBody>
      </p:sp>
      <p:sp>
        <p:nvSpPr>
          <p:cNvPr id="18" name="Line 37"/>
          <p:cNvSpPr>
            <a:spLocks noChangeShapeType="1"/>
          </p:cNvSpPr>
          <p:nvPr/>
        </p:nvSpPr>
        <p:spPr bwMode="auto">
          <a:xfrm>
            <a:off x="2428860" y="3970347"/>
            <a:ext cx="576263" cy="0"/>
          </a:xfrm>
          <a:prstGeom prst="line">
            <a:avLst/>
          </a:prstGeom>
          <a:noFill/>
          <a:ln w="38100">
            <a:solidFill>
              <a:schemeClr val="tx1"/>
            </a:solidFill>
            <a:miter lim="800000"/>
            <a:tailEnd type="triangle" w="med" len="med"/>
          </a:ln>
          <a:effectLst/>
        </p:spPr>
        <p:txBody>
          <a:bodyPr wrap="none"/>
          <a:lstStyle/>
          <a:p>
            <a:endParaRPr lang="zh-CN" altLang="en-US" dirty="0">
              <a:latin typeface="Consolas" panose="020B0609020204030204" pitchFamily="49" charset="0"/>
              <a:cs typeface="Consolas" panose="020B0609020204030204" pitchFamily="49" charset="0"/>
            </a:endParaRPr>
          </a:p>
        </p:txBody>
      </p:sp>
      <p:sp>
        <p:nvSpPr>
          <p:cNvPr id="19" name="Line 37"/>
          <p:cNvSpPr>
            <a:spLocks noChangeShapeType="1"/>
          </p:cNvSpPr>
          <p:nvPr/>
        </p:nvSpPr>
        <p:spPr bwMode="auto">
          <a:xfrm>
            <a:off x="2613015" y="3827471"/>
            <a:ext cx="576263" cy="0"/>
          </a:xfrm>
          <a:prstGeom prst="line">
            <a:avLst/>
          </a:prstGeom>
          <a:noFill/>
          <a:ln w="38100">
            <a:solidFill>
              <a:schemeClr val="tx1"/>
            </a:solidFill>
            <a:miter lim="800000"/>
            <a:headEnd type="triangle"/>
            <a:tailEnd type="none" w="med" len="med"/>
          </a:ln>
          <a:effectLst/>
        </p:spPr>
        <p:txBody>
          <a:bodyPr wrap="none"/>
          <a:lstStyle/>
          <a:p>
            <a:endParaRPr lang="zh-CN" altLang="en-US" dirty="0">
              <a:latin typeface="Consolas" panose="020B0609020204030204" pitchFamily="49" charset="0"/>
              <a:cs typeface="Consolas" panose="020B0609020204030204" pitchFamily="49" charset="0"/>
            </a:endParaRPr>
          </a:p>
        </p:txBody>
      </p:sp>
      <p:sp>
        <p:nvSpPr>
          <p:cNvPr id="20" name="Line 37"/>
          <p:cNvSpPr>
            <a:spLocks noChangeShapeType="1"/>
          </p:cNvSpPr>
          <p:nvPr/>
        </p:nvSpPr>
        <p:spPr bwMode="auto">
          <a:xfrm>
            <a:off x="4441824" y="3970347"/>
            <a:ext cx="576263" cy="0"/>
          </a:xfrm>
          <a:prstGeom prst="line">
            <a:avLst/>
          </a:prstGeom>
          <a:noFill/>
          <a:ln w="38100">
            <a:solidFill>
              <a:schemeClr val="tx1"/>
            </a:solidFill>
            <a:miter lim="800000"/>
            <a:tailEnd type="triangle" w="med" len="med"/>
          </a:ln>
          <a:effectLst/>
        </p:spPr>
        <p:txBody>
          <a:bodyPr wrap="none"/>
          <a:lstStyle/>
          <a:p>
            <a:endParaRPr lang="zh-CN" altLang="en-US" dirty="0">
              <a:latin typeface="Consolas" panose="020B0609020204030204" pitchFamily="49" charset="0"/>
              <a:cs typeface="Consolas" panose="020B0609020204030204" pitchFamily="49" charset="0"/>
            </a:endParaRPr>
          </a:p>
        </p:txBody>
      </p:sp>
      <p:sp>
        <p:nvSpPr>
          <p:cNvPr id="21" name="Line 37"/>
          <p:cNvSpPr>
            <a:spLocks noChangeShapeType="1"/>
          </p:cNvSpPr>
          <p:nvPr/>
        </p:nvSpPr>
        <p:spPr bwMode="auto">
          <a:xfrm>
            <a:off x="4625979" y="3827471"/>
            <a:ext cx="576263" cy="0"/>
          </a:xfrm>
          <a:prstGeom prst="line">
            <a:avLst/>
          </a:prstGeom>
          <a:noFill/>
          <a:ln w="38100">
            <a:solidFill>
              <a:schemeClr val="tx1"/>
            </a:solidFill>
            <a:miter lim="800000"/>
            <a:headEnd type="triangle"/>
            <a:tailEnd type="none" w="med" len="med"/>
          </a:ln>
          <a:effectLst/>
        </p:spPr>
        <p:txBody>
          <a:bodyPr wrap="none"/>
          <a:lstStyle/>
          <a:p>
            <a:endParaRPr lang="zh-CN" altLang="en-US" dirty="0">
              <a:latin typeface="Consolas" panose="020B0609020204030204" pitchFamily="49" charset="0"/>
              <a:cs typeface="Consolas" panose="020B0609020204030204" pitchFamily="49" charset="0"/>
            </a:endParaRPr>
          </a:p>
        </p:txBody>
      </p:sp>
      <p:sp>
        <p:nvSpPr>
          <p:cNvPr id="22" name="Rectangle 29"/>
          <p:cNvSpPr>
            <a:spLocks noChangeArrowheads="1"/>
          </p:cNvSpPr>
          <p:nvPr/>
        </p:nvSpPr>
        <p:spPr bwMode="auto">
          <a:xfrm>
            <a:off x="6246889" y="3684595"/>
            <a:ext cx="539750" cy="431800"/>
          </a:xfrm>
          <a:prstGeom prst="rect">
            <a:avLst/>
          </a:prstGeom>
        </p:spPr>
        <p:style>
          <a:lnRef idx="1">
            <a:schemeClr val="accent2"/>
          </a:lnRef>
          <a:fillRef idx="2">
            <a:schemeClr val="accent2"/>
          </a:fillRef>
          <a:effectRef idx="1">
            <a:schemeClr val="accent2"/>
          </a:effectRef>
          <a:fontRef idx="minor">
            <a:schemeClr val="dk1"/>
          </a:fontRef>
        </p:style>
        <p:txBody>
          <a:bodyPr wrap="none" anchor="ctr"/>
          <a:lstStyle/>
          <a:p>
            <a:endParaRPr lang="zh-CN" altLang="zh-CN" baseline="-25000">
              <a:solidFill>
                <a:srgbClr val="3333FF"/>
              </a:solidFill>
              <a:latin typeface="Consolas" panose="020B0609020204030204" pitchFamily="49" charset="0"/>
              <a:cs typeface="Consolas" panose="020B0609020204030204" pitchFamily="49" charset="0"/>
            </a:endParaRPr>
          </a:p>
        </p:txBody>
      </p:sp>
      <p:sp>
        <p:nvSpPr>
          <p:cNvPr id="23" name="Line 37"/>
          <p:cNvSpPr>
            <a:spLocks noChangeShapeType="1"/>
          </p:cNvSpPr>
          <p:nvPr/>
        </p:nvSpPr>
        <p:spPr bwMode="auto">
          <a:xfrm>
            <a:off x="5664269" y="3970347"/>
            <a:ext cx="576263" cy="0"/>
          </a:xfrm>
          <a:prstGeom prst="line">
            <a:avLst/>
          </a:prstGeom>
          <a:noFill/>
          <a:ln w="38100">
            <a:solidFill>
              <a:schemeClr val="tx1"/>
            </a:solidFill>
            <a:miter lim="800000"/>
            <a:tailEnd type="triangle" w="med" len="med"/>
          </a:ln>
          <a:effectLst/>
        </p:spPr>
        <p:txBody>
          <a:bodyPr wrap="none"/>
          <a:lstStyle/>
          <a:p>
            <a:endParaRPr lang="zh-CN" altLang="en-US" dirty="0">
              <a:latin typeface="Consolas" panose="020B0609020204030204" pitchFamily="49" charset="0"/>
              <a:cs typeface="Consolas" panose="020B0609020204030204" pitchFamily="49" charset="0"/>
            </a:endParaRPr>
          </a:p>
        </p:txBody>
      </p:sp>
      <p:sp>
        <p:nvSpPr>
          <p:cNvPr id="24" name="Line 37"/>
          <p:cNvSpPr>
            <a:spLocks noChangeShapeType="1"/>
          </p:cNvSpPr>
          <p:nvPr/>
        </p:nvSpPr>
        <p:spPr bwMode="auto">
          <a:xfrm>
            <a:off x="5848424" y="3827471"/>
            <a:ext cx="576263" cy="0"/>
          </a:xfrm>
          <a:prstGeom prst="line">
            <a:avLst/>
          </a:prstGeom>
          <a:noFill/>
          <a:ln w="38100">
            <a:solidFill>
              <a:schemeClr val="tx1"/>
            </a:solidFill>
            <a:miter lim="800000"/>
            <a:headEnd type="triangle"/>
            <a:tailEnd type="none" w="med" len="med"/>
          </a:ln>
          <a:effectLst/>
        </p:spPr>
        <p:txBody>
          <a:bodyPr wrap="none"/>
          <a:lstStyle/>
          <a:p>
            <a:endParaRPr lang="zh-CN" altLang="en-US" dirty="0">
              <a:latin typeface="Consolas" panose="020B0609020204030204" pitchFamily="49" charset="0"/>
              <a:cs typeface="Consolas" panose="020B0609020204030204" pitchFamily="49" charset="0"/>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Text Box 3"/>
          <p:cNvSpPr txBox="1">
            <a:spLocks noChangeArrowheads="1"/>
          </p:cNvSpPr>
          <p:nvPr/>
        </p:nvSpPr>
        <p:spPr bwMode="auto">
          <a:xfrm>
            <a:off x="1357290" y="1741382"/>
            <a:ext cx="6215106" cy="2046302"/>
          </a:xfrm>
          <a:prstGeom prst="rect">
            <a:avLst/>
          </a:prstGeom>
        </p:spPr>
        <p:style>
          <a:lnRef idx="1">
            <a:schemeClr val="accent3"/>
          </a:lnRef>
          <a:fillRef idx="2">
            <a:schemeClr val="accent3"/>
          </a:fillRef>
          <a:effectRef idx="1">
            <a:schemeClr val="accent3"/>
          </a:effectRef>
          <a:fontRef idx="minor">
            <a:schemeClr val="dk1"/>
          </a:fontRef>
        </p:style>
        <p:txBody>
          <a:bodyPr wrap="square" lIns="180000" tIns="108000" bIns="108000">
            <a:spAutoFit/>
          </a:bodyPr>
          <a:lstStyle/>
          <a:p>
            <a:pPr algn="l">
              <a:spcBef>
                <a:spcPct val="50000"/>
              </a:spcBef>
            </a:pPr>
            <a:r>
              <a:rPr kumimoji="1"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typedef </a:t>
            </a:r>
            <a:r>
              <a:rPr kumimoji="1"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struct</a:t>
            </a: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DNode</a:t>
            </a: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dirty="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kumimoji="1" lang="zh-CN" altLang="en-US" sz="1800">
                <a:solidFill>
                  <a:srgbClr val="00B0F0"/>
                </a:solidFill>
                <a:latin typeface="Consolas" panose="020B0609020204030204" pitchFamily="49" charset="0"/>
                <a:ea typeface="仿宋" panose="02010609060101010101" pitchFamily="49" charset="-122"/>
                <a:cs typeface="Consolas" panose="020B0609020204030204" pitchFamily="49" charset="0"/>
              </a:rPr>
              <a:t>双链表结点类型</a:t>
            </a:r>
            <a:endParaRPr kumimoji="1" lang="zh-CN" altLang="en-US" sz="1800" dirty="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just">
              <a:lnSpc>
                <a:spcPct val="90000"/>
              </a:lnSpc>
              <a:spcBef>
                <a:spcPct val="50000"/>
              </a:spcBef>
            </a:pPr>
            <a:r>
              <a:rPr kumimoji="1"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ElemType </a:t>
            </a: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data;</a:t>
            </a:r>
            <a:endPar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just">
              <a:lnSpc>
                <a:spcPct val="90000"/>
              </a:lnSpc>
              <a:spcBef>
                <a:spcPct val="50000"/>
              </a:spcBef>
            </a:pPr>
            <a:r>
              <a:rPr kumimoji="1"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struct </a:t>
            </a:r>
            <a:r>
              <a:rPr kumimoji="1"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DNode</a:t>
            </a: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*prior;    	</a:t>
            </a:r>
            <a:r>
              <a:rPr kumimoji="1" lang="en-US"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kumimoji="1" lang="zh-CN" altLang="en-US" sz="1800">
                <a:solidFill>
                  <a:srgbClr val="00B0F0"/>
                </a:solidFill>
                <a:latin typeface="Consolas" panose="020B0609020204030204" pitchFamily="49" charset="0"/>
                <a:ea typeface="仿宋" panose="02010609060101010101" pitchFamily="49" charset="-122"/>
                <a:cs typeface="Consolas" panose="020B0609020204030204" pitchFamily="49" charset="0"/>
              </a:rPr>
              <a:t>指向前驱结点</a:t>
            </a:r>
            <a:endParaRPr kumimoji="1" lang="zh-CN" altLang="en-US" sz="1800" dirty="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just">
              <a:lnSpc>
                <a:spcPct val="90000"/>
              </a:lnSpc>
              <a:spcBef>
                <a:spcPct val="50000"/>
              </a:spcBef>
            </a:pPr>
            <a:r>
              <a:rPr kumimoji="1"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struct </a:t>
            </a:r>
            <a:r>
              <a:rPr kumimoji="1"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DNode</a:t>
            </a: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*next;     	</a:t>
            </a:r>
            <a:r>
              <a:rPr kumimoji="1" lang="en-US" altLang="zh-CN" sz="1800" dirty="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kumimoji="1" lang="zh-CN" altLang="en-US" sz="1800">
                <a:solidFill>
                  <a:srgbClr val="00B0F0"/>
                </a:solidFill>
                <a:latin typeface="Consolas" panose="020B0609020204030204" pitchFamily="49" charset="0"/>
                <a:ea typeface="仿宋" panose="02010609060101010101" pitchFamily="49" charset="-122"/>
                <a:cs typeface="Consolas" panose="020B0609020204030204" pitchFamily="49" charset="0"/>
              </a:rPr>
              <a:t>指向后继结点</a:t>
            </a:r>
            <a:endParaRPr kumimoji="1" lang="en-US" altLang="zh-CN" sz="1800" dirty="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just">
              <a:lnSpc>
                <a:spcPct val="90000"/>
              </a:lnSpc>
              <a:spcBef>
                <a:spcPct val="50000"/>
              </a:spcBef>
            </a:pPr>
            <a:r>
              <a:rPr kumimoji="1"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a:solidFill>
                  <a:srgbClr val="FF0000"/>
                </a:solidFill>
                <a:latin typeface="Consolas" panose="020B0609020204030204" pitchFamily="49" charset="0"/>
                <a:ea typeface="仿宋" panose="02010609060101010101" pitchFamily="49" charset="-122"/>
                <a:cs typeface="Consolas" panose="020B0609020204030204" pitchFamily="49" charset="0"/>
              </a:rPr>
              <a:t>DLinkNode</a:t>
            </a:r>
            <a:r>
              <a:rPr kumimoji="1"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51205" name="Text Box 5"/>
          <p:cNvSpPr txBox="1">
            <a:spLocks noChangeArrowheads="1"/>
          </p:cNvSpPr>
          <p:nvPr/>
        </p:nvSpPr>
        <p:spPr bwMode="auto">
          <a:xfrm>
            <a:off x="428596" y="357166"/>
            <a:ext cx="8001056" cy="1107996"/>
          </a:xfrm>
          <a:prstGeom prst="rect">
            <a:avLst/>
          </a:prstGeom>
          <a:noFill/>
          <a:ln w="9525">
            <a:noFill/>
            <a:miter lim="800000"/>
          </a:ln>
          <a:effectLst/>
        </p:spPr>
        <p:txBody>
          <a:bodyPr wrap="square">
            <a:spAutoFit/>
          </a:bodyPr>
          <a:lstStyle/>
          <a:p>
            <a:pPr algn="l">
              <a:lnSpc>
                <a:spcPct val="150000"/>
              </a:lnSpc>
              <a:spcBef>
                <a:spcPts val="0"/>
              </a:spcBef>
            </a:pPr>
            <a:r>
              <a:rPr kumimoji="1" lang="en-US" altLang="zh-CN" sz="2200">
                <a:latin typeface="Consolas" panose="020B0609020204030204" pitchFamily="49" charset="0"/>
                <a:ea typeface="楷体" panose="02010609060101010101" pitchFamily="49" charset="-122"/>
                <a:cs typeface="Consolas" panose="020B0609020204030204" pitchFamily="49" charset="0"/>
              </a:rPr>
              <a:t>    </a:t>
            </a:r>
            <a:r>
              <a:rPr kumimoji="1" lang="zh-CN" altLang="en-US" sz="2200">
                <a:latin typeface="Consolas" panose="020B0609020204030204" pitchFamily="49" charset="0"/>
                <a:ea typeface="楷体" panose="02010609060101010101" pitchFamily="49" charset="-122"/>
                <a:cs typeface="Consolas" panose="020B0609020204030204" pitchFamily="49" charset="0"/>
              </a:rPr>
              <a:t>对于双链表，采用</a:t>
            </a:r>
            <a:r>
              <a:rPr kumimoji="1" lang="zh-CN" altLang="en-US" sz="2200" dirty="0">
                <a:latin typeface="Consolas" panose="020B0609020204030204" pitchFamily="49" charset="0"/>
                <a:ea typeface="楷体" panose="02010609060101010101" pitchFamily="49" charset="-122"/>
                <a:cs typeface="Consolas" panose="020B0609020204030204" pitchFamily="49" charset="0"/>
              </a:rPr>
              <a:t>类似于单链表的</a:t>
            </a:r>
            <a:r>
              <a:rPr kumimoji="1" lang="zh-CN" altLang="en-US" sz="2200">
                <a:latin typeface="Consolas" panose="020B0609020204030204" pitchFamily="49" charset="0"/>
                <a:ea typeface="楷体" panose="02010609060101010101" pitchFamily="49" charset="-122"/>
                <a:cs typeface="Consolas" panose="020B0609020204030204" pitchFamily="49" charset="0"/>
              </a:rPr>
              <a:t>类型定义，其结点类型</a:t>
            </a:r>
            <a:r>
              <a:rPr kumimoji="1" lang="en-US" altLang="zh-CN" sz="2200">
                <a:latin typeface="Consolas" panose="020B0609020204030204" pitchFamily="49" charset="0"/>
                <a:ea typeface="楷体" panose="02010609060101010101" pitchFamily="49" charset="-122"/>
                <a:cs typeface="Consolas" panose="020B0609020204030204" pitchFamily="49" charset="0"/>
              </a:rPr>
              <a:t>DLinkNode</a:t>
            </a:r>
            <a:r>
              <a:rPr kumimoji="1" lang="zh-CN" altLang="en-US" sz="2200">
                <a:latin typeface="Consolas" panose="020B0609020204030204" pitchFamily="49" charset="0"/>
                <a:ea typeface="楷体" panose="02010609060101010101" pitchFamily="49" charset="-122"/>
                <a:cs typeface="Consolas" panose="020B0609020204030204" pitchFamily="49" charset="0"/>
              </a:rPr>
              <a:t>声明如下</a:t>
            </a:r>
            <a:r>
              <a:rPr kumimoji="1" lang="zh-CN" altLang="en-US" sz="2200" dirty="0">
                <a:latin typeface="Consolas" panose="020B0609020204030204" pitchFamily="49" charset="0"/>
                <a:ea typeface="楷体" panose="02010609060101010101" pitchFamily="49" charset="-122"/>
                <a:cs typeface="Consolas" panose="020B0609020204030204" pitchFamily="49" charset="0"/>
              </a:rPr>
              <a:t>：</a:t>
            </a:r>
            <a:endParaRPr lang="zh-CN" altLang="en-US" sz="2200" dirty="0">
              <a:latin typeface="Consolas" panose="020B0609020204030204" pitchFamily="49" charset="0"/>
              <a:ea typeface="楷体" panose="02010609060101010101" pitchFamily="49" charset="-122"/>
              <a:cs typeface="Consolas" panose="020B0609020204030204" pitchFamily="49" charset="0"/>
            </a:endParaRPr>
          </a:p>
        </p:txBody>
      </p:sp>
      <p:grpSp>
        <p:nvGrpSpPr>
          <p:cNvPr id="16" name="组合 15"/>
          <p:cNvGrpSpPr/>
          <p:nvPr/>
        </p:nvGrpSpPr>
        <p:grpSpPr>
          <a:xfrm>
            <a:off x="2571736" y="2501890"/>
            <a:ext cx="1611320" cy="2355870"/>
            <a:chOff x="2714612" y="2500305"/>
            <a:chExt cx="1611320" cy="2355870"/>
          </a:xfrm>
        </p:grpSpPr>
        <p:sp>
          <p:nvSpPr>
            <p:cNvPr id="6" name="Rectangle 28"/>
            <p:cNvSpPr>
              <a:spLocks noChangeArrowheads="1"/>
            </p:cNvSpPr>
            <p:nvPr/>
          </p:nvSpPr>
          <p:spPr bwMode="auto">
            <a:xfrm>
              <a:off x="3244845" y="4424375"/>
              <a:ext cx="539750" cy="431800"/>
            </a:xfrm>
            <a:prstGeom prst="rect">
              <a:avLst/>
            </a:prstGeom>
          </p:spPr>
          <p:style>
            <a:lnRef idx="1">
              <a:schemeClr val="accent5"/>
            </a:lnRef>
            <a:fillRef idx="2">
              <a:schemeClr val="accent5"/>
            </a:fillRef>
            <a:effectRef idx="1">
              <a:schemeClr val="accent5"/>
            </a:effectRef>
            <a:fontRef idx="minor">
              <a:schemeClr val="dk1"/>
            </a:fontRef>
          </p:style>
          <p:txBody>
            <a:bodyPr wrap="none" anchor="ctr"/>
            <a:lstStyle/>
            <a:p>
              <a:endParaRPr lang="en-US" altLang="zh-CN" baseline="-25000" dirty="0">
                <a:solidFill>
                  <a:srgbClr val="3333FF"/>
                </a:solidFill>
                <a:latin typeface="Consolas" panose="020B0609020204030204" pitchFamily="49" charset="0"/>
                <a:cs typeface="Consolas" panose="020B0609020204030204" pitchFamily="49" charset="0"/>
              </a:endParaRPr>
            </a:p>
          </p:txBody>
        </p:sp>
        <p:sp>
          <p:nvSpPr>
            <p:cNvPr id="7" name="Rectangle 29"/>
            <p:cNvSpPr>
              <a:spLocks noChangeArrowheads="1"/>
            </p:cNvSpPr>
            <p:nvPr/>
          </p:nvSpPr>
          <p:spPr bwMode="auto">
            <a:xfrm>
              <a:off x="3786182" y="4424375"/>
              <a:ext cx="539750" cy="431800"/>
            </a:xfrm>
            <a:prstGeom prst="rect">
              <a:avLst/>
            </a:prstGeom>
          </p:spPr>
          <p:style>
            <a:lnRef idx="1">
              <a:schemeClr val="accent2"/>
            </a:lnRef>
            <a:fillRef idx="2">
              <a:schemeClr val="accent2"/>
            </a:fillRef>
            <a:effectRef idx="1">
              <a:schemeClr val="accent2"/>
            </a:effectRef>
            <a:fontRef idx="minor">
              <a:schemeClr val="dk1"/>
            </a:fontRef>
          </p:style>
          <p:txBody>
            <a:bodyPr wrap="none" anchor="ctr"/>
            <a:lstStyle/>
            <a:p>
              <a:endParaRPr lang="zh-CN" altLang="zh-CN" baseline="-25000">
                <a:solidFill>
                  <a:srgbClr val="3333FF"/>
                </a:solidFill>
                <a:latin typeface="Consolas" panose="020B0609020204030204" pitchFamily="49" charset="0"/>
                <a:cs typeface="Consolas" panose="020B0609020204030204" pitchFamily="49" charset="0"/>
              </a:endParaRPr>
            </a:p>
          </p:txBody>
        </p:sp>
        <p:sp>
          <p:nvSpPr>
            <p:cNvPr id="8" name="Rectangle 6"/>
            <p:cNvSpPr>
              <a:spLocks noChangeArrowheads="1"/>
            </p:cNvSpPr>
            <p:nvPr/>
          </p:nvSpPr>
          <p:spPr bwMode="auto">
            <a:xfrm>
              <a:off x="2714612" y="4424375"/>
              <a:ext cx="539750" cy="431800"/>
            </a:xfrm>
            <a:prstGeom prst="rect">
              <a:avLst/>
            </a:prstGeom>
          </p:spPr>
          <p:style>
            <a:lnRef idx="1">
              <a:schemeClr val="accent2"/>
            </a:lnRef>
            <a:fillRef idx="2">
              <a:schemeClr val="accent2"/>
            </a:fillRef>
            <a:effectRef idx="1">
              <a:schemeClr val="accent2"/>
            </a:effectRef>
            <a:fontRef idx="minor">
              <a:schemeClr val="dk1"/>
            </a:fontRef>
          </p:style>
          <p:txBody>
            <a:bodyPr wrap="none" anchor="ctr"/>
            <a:lstStyle/>
            <a:p>
              <a:endParaRPr lang="zh-CN" altLang="zh-CN" baseline="-25000" dirty="0">
                <a:solidFill>
                  <a:srgbClr val="3333FF"/>
                </a:solidFill>
                <a:latin typeface="Consolas" panose="020B0609020204030204" pitchFamily="49" charset="0"/>
                <a:cs typeface="Consolas" panose="020B0609020204030204" pitchFamily="49" charset="0"/>
              </a:endParaRPr>
            </a:p>
          </p:txBody>
        </p:sp>
        <p:cxnSp>
          <p:nvCxnSpPr>
            <p:cNvPr id="10" name="直接箭头连接符 9"/>
            <p:cNvCxnSpPr>
              <a:endCxn id="6" idx="0"/>
            </p:cNvCxnSpPr>
            <p:nvPr/>
          </p:nvCxnSpPr>
          <p:spPr>
            <a:xfrm rot="16200000" flipH="1">
              <a:off x="2509823" y="3419477"/>
              <a:ext cx="1924069" cy="85726"/>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a:endCxn id="8" idx="0"/>
            </p:cNvCxnSpPr>
            <p:nvPr/>
          </p:nvCxnSpPr>
          <p:spPr>
            <a:xfrm rot="5400000">
              <a:off x="2744773" y="3168649"/>
              <a:ext cx="1495441" cy="1016011"/>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endCxn id="7" idx="0"/>
            </p:cNvCxnSpPr>
            <p:nvPr/>
          </p:nvCxnSpPr>
          <p:spPr>
            <a:xfrm rot="16200000" flipH="1">
              <a:off x="3459151" y="3827468"/>
              <a:ext cx="1138251" cy="55562"/>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8" name="Rectangle 6"/>
          <p:cNvSpPr>
            <a:spLocks noChangeArrowheads="1"/>
          </p:cNvSpPr>
          <p:nvPr/>
        </p:nvSpPr>
        <p:spPr bwMode="auto">
          <a:xfrm>
            <a:off x="2954338" y="2483322"/>
            <a:ext cx="539750" cy="431800"/>
          </a:xfrm>
          <a:prstGeom prst="rect">
            <a:avLst/>
          </a:prstGeom>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dirty="0">
                <a:solidFill>
                  <a:srgbClr val="3333FF"/>
                </a:solidFill>
                <a:latin typeface="Consolas" panose="020B0609020204030204" pitchFamily="49" charset="0"/>
                <a:cs typeface="Consolas" panose="020B0609020204030204" pitchFamily="49" charset="0"/>
              </a:rPr>
              <a:t>a</a:t>
            </a:r>
            <a:endParaRPr lang="en-US" altLang="zh-CN" sz="2000" i="1" dirty="0">
              <a:solidFill>
                <a:srgbClr val="3333FF"/>
              </a:solidFill>
              <a:latin typeface="Consolas" panose="020B0609020204030204" pitchFamily="49" charset="0"/>
              <a:cs typeface="Consolas" panose="020B0609020204030204" pitchFamily="49" charset="0"/>
            </a:endParaRPr>
          </a:p>
        </p:txBody>
      </p:sp>
      <p:sp>
        <p:nvSpPr>
          <p:cNvPr id="274439" name="Rectangle 7"/>
          <p:cNvSpPr>
            <a:spLocks noChangeArrowheads="1"/>
          </p:cNvSpPr>
          <p:nvPr/>
        </p:nvSpPr>
        <p:spPr bwMode="auto">
          <a:xfrm>
            <a:off x="3495675" y="2483322"/>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latin typeface="Consolas" panose="020B0609020204030204" pitchFamily="49" charset="0"/>
              <a:cs typeface="Consolas" panose="020B0609020204030204" pitchFamily="49" charset="0"/>
            </a:endParaRPr>
          </a:p>
        </p:txBody>
      </p:sp>
      <p:sp>
        <p:nvSpPr>
          <p:cNvPr id="274440" name="Rectangle 8"/>
          <p:cNvSpPr>
            <a:spLocks noChangeArrowheads="1"/>
          </p:cNvSpPr>
          <p:nvPr/>
        </p:nvSpPr>
        <p:spPr bwMode="auto">
          <a:xfrm>
            <a:off x="4967288" y="2483322"/>
            <a:ext cx="539750" cy="431800"/>
          </a:xfrm>
          <a:prstGeom prst="rect">
            <a:avLst/>
          </a:prstGeom>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dirty="0">
                <a:solidFill>
                  <a:srgbClr val="3333FF"/>
                </a:solidFill>
                <a:latin typeface="Consolas" panose="020B0609020204030204" pitchFamily="49" charset="0"/>
                <a:cs typeface="Consolas" panose="020B0609020204030204" pitchFamily="49" charset="0"/>
              </a:rPr>
              <a:t>b</a:t>
            </a:r>
            <a:endParaRPr lang="en-US" altLang="zh-CN" sz="2000" i="1" dirty="0">
              <a:solidFill>
                <a:srgbClr val="3333FF"/>
              </a:solidFill>
              <a:latin typeface="Consolas" panose="020B0609020204030204" pitchFamily="49" charset="0"/>
              <a:cs typeface="Consolas" panose="020B0609020204030204" pitchFamily="49" charset="0"/>
            </a:endParaRPr>
          </a:p>
        </p:txBody>
      </p:sp>
      <p:sp>
        <p:nvSpPr>
          <p:cNvPr id="274441" name="Rectangle 9"/>
          <p:cNvSpPr>
            <a:spLocks noChangeArrowheads="1"/>
          </p:cNvSpPr>
          <p:nvPr/>
        </p:nvSpPr>
        <p:spPr bwMode="auto">
          <a:xfrm>
            <a:off x="5508625" y="2483322"/>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latin typeface="Consolas" panose="020B0609020204030204" pitchFamily="49" charset="0"/>
              <a:cs typeface="Consolas" panose="020B0609020204030204" pitchFamily="49" charset="0"/>
            </a:endParaRPr>
          </a:p>
        </p:txBody>
      </p:sp>
      <p:sp>
        <p:nvSpPr>
          <p:cNvPr id="274442" name="Rectangle 10"/>
          <p:cNvSpPr>
            <a:spLocks noChangeArrowheads="1"/>
          </p:cNvSpPr>
          <p:nvPr/>
        </p:nvSpPr>
        <p:spPr bwMode="auto">
          <a:xfrm>
            <a:off x="4211638" y="4067647"/>
            <a:ext cx="539750" cy="431800"/>
          </a:xfrm>
          <a:prstGeom prst="rect">
            <a:avLst/>
          </a:prstGeom>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dirty="0">
                <a:solidFill>
                  <a:srgbClr val="3333FF"/>
                </a:solidFill>
                <a:latin typeface="Consolas" panose="020B0609020204030204" pitchFamily="49" charset="0"/>
                <a:cs typeface="Consolas" panose="020B0609020204030204" pitchFamily="49" charset="0"/>
              </a:rPr>
              <a:t>c</a:t>
            </a:r>
            <a:endParaRPr lang="en-US" altLang="zh-CN" sz="2000" i="1" dirty="0">
              <a:solidFill>
                <a:srgbClr val="3333FF"/>
              </a:solidFill>
              <a:latin typeface="Consolas" panose="020B0609020204030204" pitchFamily="49" charset="0"/>
              <a:cs typeface="Consolas" panose="020B0609020204030204" pitchFamily="49" charset="0"/>
            </a:endParaRPr>
          </a:p>
        </p:txBody>
      </p:sp>
      <p:sp>
        <p:nvSpPr>
          <p:cNvPr id="274443" name="Rectangle 11"/>
          <p:cNvSpPr>
            <a:spLocks noChangeArrowheads="1"/>
          </p:cNvSpPr>
          <p:nvPr/>
        </p:nvSpPr>
        <p:spPr bwMode="auto">
          <a:xfrm>
            <a:off x="4752975" y="4067647"/>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a:latin typeface="Consolas" panose="020B0609020204030204" pitchFamily="49" charset="0"/>
              <a:cs typeface="Consolas" panose="020B0609020204030204" pitchFamily="49" charset="0"/>
            </a:endParaRPr>
          </a:p>
        </p:txBody>
      </p:sp>
      <p:sp>
        <p:nvSpPr>
          <p:cNvPr id="274444" name="Text Box 12"/>
          <p:cNvSpPr txBox="1">
            <a:spLocks noChangeArrowheads="1"/>
          </p:cNvSpPr>
          <p:nvPr/>
        </p:nvSpPr>
        <p:spPr bwMode="auto">
          <a:xfrm>
            <a:off x="6343650" y="2483322"/>
            <a:ext cx="576263" cy="457200"/>
          </a:xfrm>
          <a:prstGeom prst="rect">
            <a:avLst/>
          </a:prstGeom>
          <a:noFill/>
          <a:ln w="38100" algn="ctr">
            <a:noFill/>
            <a:miter lim="800000"/>
          </a:ln>
          <a:effectLst/>
        </p:spPr>
        <p:txBody>
          <a:bodyPr>
            <a:spAutoFit/>
          </a:bodyPr>
          <a:lstStyle/>
          <a:p>
            <a:pPr>
              <a:spcBef>
                <a:spcPct val="50000"/>
              </a:spcBef>
            </a:pPr>
            <a:r>
              <a:rPr kumimoji="1" lang="en-US" altLang="zh-CN">
                <a:solidFill>
                  <a:srgbClr val="3333FF"/>
                </a:solidFill>
                <a:latin typeface="Consolas" panose="020B0609020204030204" pitchFamily="49" charset="0"/>
                <a:ea typeface="宋体" panose="02010600030101010101" pitchFamily="2" charset="-122"/>
                <a:cs typeface="Consolas" panose="020B0609020204030204" pitchFamily="49" charset="0"/>
              </a:rPr>
              <a:t>…</a:t>
            </a:r>
            <a:endParaRPr kumimoji="1" lang="en-US" altLang="zh-CN">
              <a:solidFill>
                <a:srgbClr val="3333FF"/>
              </a:solidFill>
              <a:latin typeface="Consolas" panose="020B0609020204030204" pitchFamily="49" charset="0"/>
              <a:ea typeface="宋体" panose="02010600030101010101" pitchFamily="2" charset="-122"/>
              <a:cs typeface="Consolas" panose="020B0609020204030204" pitchFamily="49" charset="0"/>
            </a:endParaRPr>
          </a:p>
        </p:txBody>
      </p:sp>
      <p:sp>
        <p:nvSpPr>
          <p:cNvPr id="274447" name="Line 15"/>
          <p:cNvSpPr>
            <a:spLocks noChangeShapeType="1"/>
          </p:cNvSpPr>
          <p:nvPr/>
        </p:nvSpPr>
        <p:spPr bwMode="auto">
          <a:xfrm>
            <a:off x="1873250" y="2615085"/>
            <a:ext cx="576263" cy="0"/>
          </a:xfrm>
          <a:prstGeom prst="line">
            <a:avLst/>
          </a:prstGeom>
          <a:noFill/>
          <a:ln w="38100">
            <a:solidFill>
              <a:schemeClr val="tx1"/>
            </a:solidFill>
            <a:miter lim="800000"/>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274448" name="Line 16"/>
          <p:cNvSpPr>
            <a:spLocks noChangeShapeType="1"/>
          </p:cNvSpPr>
          <p:nvPr/>
        </p:nvSpPr>
        <p:spPr bwMode="auto">
          <a:xfrm>
            <a:off x="3830638" y="2640485"/>
            <a:ext cx="576262" cy="0"/>
          </a:xfrm>
          <a:prstGeom prst="line">
            <a:avLst/>
          </a:prstGeom>
          <a:noFill/>
          <a:ln w="38100">
            <a:solidFill>
              <a:schemeClr val="tx1"/>
            </a:solidFill>
            <a:miter lim="800000"/>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274449" name="Line 17"/>
          <p:cNvSpPr>
            <a:spLocks noChangeShapeType="1"/>
          </p:cNvSpPr>
          <p:nvPr/>
        </p:nvSpPr>
        <p:spPr bwMode="auto">
          <a:xfrm>
            <a:off x="5761038" y="2640485"/>
            <a:ext cx="576262" cy="0"/>
          </a:xfrm>
          <a:prstGeom prst="line">
            <a:avLst/>
          </a:prstGeom>
          <a:noFill/>
          <a:ln w="38100">
            <a:solidFill>
              <a:schemeClr val="tx1"/>
            </a:solidFill>
            <a:miter lim="800000"/>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274451" name="Rectangle 19"/>
          <p:cNvSpPr>
            <a:spLocks noChangeArrowheads="1"/>
          </p:cNvSpPr>
          <p:nvPr/>
        </p:nvSpPr>
        <p:spPr bwMode="auto">
          <a:xfrm>
            <a:off x="3673475" y="4067647"/>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latin typeface="Consolas" panose="020B0609020204030204" pitchFamily="49" charset="0"/>
              <a:cs typeface="Consolas" panose="020B0609020204030204" pitchFamily="49" charset="0"/>
            </a:endParaRPr>
          </a:p>
        </p:txBody>
      </p:sp>
      <p:sp>
        <p:nvSpPr>
          <p:cNvPr id="274452" name="Rectangle 20"/>
          <p:cNvSpPr>
            <a:spLocks noChangeArrowheads="1"/>
          </p:cNvSpPr>
          <p:nvPr/>
        </p:nvSpPr>
        <p:spPr bwMode="auto">
          <a:xfrm>
            <a:off x="4427538" y="2483322"/>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latin typeface="Consolas" panose="020B0609020204030204" pitchFamily="49" charset="0"/>
              <a:cs typeface="Consolas" panose="020B0609020204030204" pitchFamily="49" charset="0"/>
            </a:endParaRPr>
          </a:p>
        </p:txBody>
      </p:sp>
      <p:sp>
        <p:nvSpPr>
          <p:cNvPr id="274454" name="Rectangle 22"/>
          <p:cNvSpPr>
            <a:spLocks noChangeArrowheads="1"/>
          </p:cNvSpPr>
          <p:nvPr/>
        </p:nvSpPr>
        <p:spPr bwMode="auto">
          <a:xfrm>
            <a:off x="2449513" y="2483322"/>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latin typeface="Consolas" panose="020B0609020204030204" pitchFamily="49" charset="0"/>
              <a:cs typeface="Consolas" panose="020B0609020204030204" pitchFamily="49" charset="0"/>
            </a:endParaRPr>
          </a:p>
        </p:txBody>
      </p:sp>
      <p:sp>
        <p:nvSpPr>
          <p:cNvPr id="274455" name="Line 23"/>
          <p:cNvSpPr>
            <a:spLocks noChangeShapeType="1"/>
          </p:cNvSpPr>
          <p:nvPr/>
        </p:nvSpPr>
        <p:spPr bwMode="auto">
          <a:xfrm flipH="1">
            <a:off x="2160588" y="2772247"/>
            <a:ext cx="576262" cy="0"/>
          </a:xfrm>
          <a:prstGeom prst="line">
            <a:avLst/>
          </a:prstGeom>
          <a:noFill/>
          <a:ln w="38100">
            <a:solidFill>
              <a:schemeClr val="tx1"/>
            </a:solidFill>
            <a:miter lim="800000"/>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274456" name="Line 24"/>
          <p:cNvSpPr>
            <a:spLocks noChangeShapeType="1"/>
          </p:cNvSpPr>
          <p:nvPr/>
        </p:nvSpPr>
        <p:spPr bwMode="auto">
          <a:xfrm flipH="1">
            <a:off x="4032250" y="2772247"/>
            <a:ext cx="576263" cy="0"/>
          </a:xfrm>
          <a:prstGeom prst="line">
            <a:avLst/>
          </a:prstGeom>
          <a:noFill/>
          <a:ln w="38100">
            <a:solidFill>
              <a:schemeClr val="tx1"/>
            </a:solidFill>
            <a:miter lim="800000"/>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274457" name="Line 25"/>
          <p:cNvSpPr>
            <a:spLocks noChangeShapeType="1"/>
          </p:cNvSpPr>
          <p:nvPr/>
        </p:nvSpPr>
        <p:spPr bwMode="auto">
          <a:xfrm flipH="1">
            <a:off x="6048375" y="2797647"/>
            <a:ext cx="360363" cy="0"/>
          </a:xfrm>
          <a:prstGeom prst="line">
            <a:avLst/>
          </a:prstGeom>
          <a:noFill/>
          <a:ln w="38100">
            <a:solidFill>
              <a:schemeClr val="tx1"/>
            </a:solidFill>
            <a:miter lim="800000"/>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274459" name="Arc 27"/>
          <p:cNvSpPr/>
          <p:nvPr/>
        </p:nvSpPr>
        <p:spPr bwMode="auto">
          <a:xfrm>
            <a:off x="2339975" y="2124547"/>
            <a:ext cx="360363" cy="35877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chemeClr val="tx1"/>
            </a:solidFill>
            <a:miter lim="800000"/>
            <a:tailEnd type="stealth" w="lg" len="lg"/>
          </a:ln>
          <a:effectLst/>
        </p:spPr>
        <p:txBody>
          <a:bodyPr wrap="none" anchor="ctr"/>
          <a:lstStyle/>
          <a:p>
            <a:endParaRPr lang="zh-CN" altLang="en-US">
              <a:latin typeface="Consolas" panose="020B0609020204030204" pitchFamily="49" charset="0"/>
              <a:cs typeface="Consolas" panose="020B0609020204030204" pitchFamily="49" charset="0"/>
            </a:endParaRPr>
          </a:p>
        </p:txBody>
      </p:sp>
      <p:sp>
        <p:nvSpPr>
          <p:cNvPr id="274460" name="Text Box 28"/>
          <p:cNvSpPr txBox="1">
            <a:spLocks noChangeArrowheads="1"/>
          </p:cNvSpPr>
          <p:nvPr/>
        </p:nvSpPr>
        <p:spPr bwMode="auto">
          <a:xfrm>
            <a:off x="1979613" y="1764185"/>
            <a:ext cx="431800" cy="430887"/>
          </a:xfrm>
          <a:prstGeom prst="rect">
            <a:avLst/>
          </a:prstGeom>
          <a:noFill/>
          <a:ln w="9525">
            <a:noFill/>
            <a:miter lim="800000"/>
          </a:ln>
          <a:effectLst/>
        </p:spPr>
        <p:txBody>
          <a:bodyPr>
            <a:spAutoFit/>
          </a:bodyPr>
          <a:lstStyle/>
          <a:p>
            <a:pPr algn="l">
              <a:spcBef>
                <a:spcPct val="50000"/>
              </a:spcBef>
            </a:pPr>
            <a:r>
              <a:rPr lang="en-US" altLang="zh-CN" sz="2200">
                <a:latin typeface="Consolas" panose="020B0609020204030204" pitchFamily="49" charset="0"/>
                <a:cs typeface="Consolas" panose="020B0609020204030204" pitchFamily="49" charset="0"/>
              </a:rPr>
              <a:t>p</a:t>
            </a:r>
            <a:endParaRPr lang="en-US" altLang="zh-CN" sz="2200">
              <a:latin typeface="Consolas" panose="020B0609020204030204" pitchFamily="49" charset="0"/>
              <a:cs typeface="Consolas" panose="020B0609020204030204" pitchFamily="49" charset="0"/>
            </a:endParaRPr>
          </a:p>
        </p:txBody>
      </p:sp>
      <p:sp>
        <p:nvSpPr>
          <p:cNvPr id="274461" name="Line 29"/>
          <p:cNvSpPr>
            <a:spLocks noChangeShapeType="1"/>
          </p:cNvSpPr>
          <p:nvPr/>
        </p:nvSpPr>
        <p:spPr bwMode="auto">
          <a:xfrm>
            <a:off x="3059113" y="4283547"/>
            <a:ext cx="576262" cy="0"/>
          </a:xfrm>
          <a:prstGeom prst="line">
            <a:avLst/>
          </a:prstGeom>
          <a:noFill/>
          <a:ln w="38100">
            <a:solidFill>
              <a:schemeClr val="tx1"/>
            </a:solidFill>
            <a:miter lim="800000"/>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274462" name="Text Box 30"/>
          <p:cNvSpPr txBox="1">
            <a:spLocks noChangeArrowheads="1"/>
          </p:cNvSpPr>
          <p:nvPr/>
        </p:nvSpPr>
        <p:spPr bwMode="auto">
          <a:xfrm>
            <a:off x="2627313" y="4042247"/>
            <a:ext cx="431800" cy="457200"/>
          </a:xfrm>
          <a:prstGeom prst="rect">
            <a:avLst/>
          </a:prstGeom>
          <a:noFill/>
          <a:ln w="9525">
            <a:noFill/>
            <a:miter lim="800000"/>
          </a:ln>
          <a:effectLst/>
        </p:spPr>
        <p:txBody>
          <a:bodyPr>
            <a:spAutoFit/>
          </a:bodyPr>
          <a:lstStyle/>
          <a:p>
            <a:pPr algn="l">
              <a:spcBef>
                <a:spcPct val="50000"/>
              </a:spcBef>
            </a:pPr>
            <a:r>
              <a:rPr lang="en-US" altLang="zh-CN">
                <a:latin typeface="Consolas" panose="020B0609020204030204" pitchFamily="49" charset="0"/>
                <a:cs typeface="Consolas" panose="020B0609020204030204" pitchFamily="49" charset="0"/>
              </a:rPr>
              <a:t>s</a:t>
            </a:r>
            <a:endParaRPr lang="en-US" altLang="zh-CN">
              <a:latin typeface="Consolas" panose="020B0609020204030204" pitchFamily="49" charset="0"/>
              <a:cs typeface="Consolas" panose="020B0609020204030204" pitchFamily="49" charset="0"/>
            </a:endParaRPr>
          </a:p>
        </p:txBody>
      </p:sp>
      <p:sp>
        <p:nvSpPr>
          <p:cNvPr id="274465" name="Text Box 33"/>
          <p:cNvSpPr txBox="1">
            <a:spLocks noChangeArrowheads="1"/>
          </p:cNvSpPr>
          <p:nvPr/>
        </p:nvSpPr>
        <p:spPr bwMode="auto">
          <a:xfrm>
            <a:off x="1857357" y="4713766"/>
            <a:ext cx="3571900" cy="1879554"/>
          </a:xfrm>
          <a:prstGeom prst="rect">
            <a:avLst/>
          </a:prstGeom>
          <a:noFill/>
          <a:ln w="9525">
            <a:noFill/>
            <a:miter lim="800000"/>
          </a:ln>
          <a:effectLst/>
        </p:spPr>
        <p:txBody>
          <a:bodyPr wrap="square">
            <a:spAutoFit/>
          </a:bodyPr>
          <a:lstStyle/>
          <a:p>
            <a:pPr algn="l">
              <a:lnSpc>
                <a:spcPts val="1600"/>
              </a:lnSpc>
              <a:spcBef>
                <a:spcPct val="50000"/>
              </a:spcBef>
            </a:pPr>
            <a:r>
              <a:rPr lang="zh-CN" altLang="en-US" sz="2200" dirty="0">
                <a:latin typeface="Consolas" panose="020B0609020204030204" pitchFamily="49" charset="0"/>
                <a:ea typeface="楷体" panose="02010609060101010101" pitchFamily="49" charset="-122"/>
                <a:cs typeface="Consolas" panose="020B0609020204030204" pitchFamily="49" charset="0"/>
              </a:rPr>
              <a:t>操作语句：</a:t>
            </a:r>
            <a:endParaRPr lang="zh-CN" altLang="en-US" sz="2200" dirty="0">
              <a:latin typeface="Consolas" panose="020B0609020204030204" pitchFamily="49" charset="0"/>
              <a:ea typeface="楷体" panose="02010609060101010101" pitchFamily="49" charset="-122"/>
              <a:cs typeface="Consolas" panose="020B0609020204030204" pitchFamily="49" charset="0"/>
            </a:endParaRPr>
          </a:p>
          <a:p>
            <a:pPr algn="l">
              <a:lnSpc>
                <a:spcPts val="1600"/>
              </a:lnSpc>
              <a:spcBef>
                <a:spcPct val="50000"/>
              </a:spcBef>
            </a:pPr>
            <a:r>
              <a:rPr lang="zh-CN" altLang="en-US" dirty="0">
                <a:solidFill>
                  <a:srgbClr val="339933"/>
                </a:solidFill>
                <a:latin typeface="Consolas" panose="020B0609020204030204" pitchFamily="49" charset="0"/>
                <a:ea typeface="楷体" panose="02010609060101010101" pitchFamily="49" charset="-122"/>
                <a:cs typeface="Consolas" panose="020B0609020204030204" pitchFamily="49" charset="0"/>
                <a:sym typeface="Wingdings 2" panose="05020102010507070707" pitchFamily="18" charset="2"/>
              </a:rPr>
              <a:t></a:t>
            </a:r>
            <a:r>
              <a:rPr lang="zh-CN" altLang="en-US" sz="2000" dirty="0">
                <a:solidFill>
                  <a:srgbClr val="339933"/>
                </a:solidFill>
                <a:latin typeface="Consolas" panose="020B0609020204030204" pitchFamily="49" charset="0"/>
                <a:ea typeface="楷体" panose="02010609060101010101" pitchFamily="49" charset="-122"/>
                <a:cs typeface="Consolas" panose="020B0609020204030204" pitchFamily="49" charset="0"/>
              </a:rPr>
              <a:t> </a:t>
            </a:r>
            <a:r>
              <a:rPr lang="en-US" altLang="zh-CN" sz="2000" dirty="0">
                <a:solidFill>
                  <a:srgbClr val="339933"/>
                </a:solidFill>
                <a:latin typeface="Consolas" panose="020B0609020204030204" pitchFamily="49" charset="0"/>
                <a:ea typeface="楷体" panose="02010609060101010101" pitchFamily="49" charset="-122"/>
                <a:cs typeface="Consolas" panose="020B0609020204030204" pitchFamily="49" charset="0"/>
              </a:rPr>
              <a:t>s</a:t>
            </a:r>
            <a:r>
              <a:rPr lang="en-US" altLang="zh-CN" sz="2000" dirty="0">
                <a:solidFill>
                  <a:srgbClr val="339933"/>
                </a:solidFill>
                <a:latin typeface="Consolas" panose="020B0609020204030204" pitchFamily="49" charset="0"/>
                <a:ea typeface="+mj-ea"/>
                <a:cs typeface="Consolas" panose="020B0609020204030204" pitchFamily="49" charset="0"/>
              </a:rPr>
              <a:t>-</a:t>
            </a:r>
            <a:r>
              <a:rPr lang="en-US" altLang="zh-CN" sz="2000">
                <a:solidFill>
                  <a:srgbClr val="339933"/>
                </a:solidFill>
                <a:latin typeface="Consolas" panose="020B0609020204030204" pitchFamily="49" charset="0"/>
                <a:ea typeface="楷体" panose="02010609060101010101" pitchFamily="49" charset="-122"/>
                <a:cs typeface="Consolas" panose="020B0609020204030204" pitchFamily="49" charset="0"/>
              </a:rPr>
              <a:t>&gt;next = p</a:t>
            </a:r>
            <a:r>
              <a:rPr lang="en-US" altLang="zh-CN" sz="2000">
                <a:solidFill>
                  <a:srgbClr val="339933"/>
                </a:solidFill>
                <a:latin typeface="Consolas" panose="020B0609020204030204" pitchFamily="49" charset="0"/>
                <a:ea typeface="+mj-ea"/>
                <a:cs typeface="Consolas" panose="020B0609020204030204" pitchFamily="49" charset="0"/>
              </a:rPr>
              <a:t>-</a:t>
            </a:r>
            <a:r>
              <a:rPr lang="en-US" altLang="zh-CN" sz="2000" dirty="0">
                <a:solidFill>
                  <a:srgbClr val="339933"/>
                </a:solidFill>
                <a:latin typeface="Consolas" panose="020B0609020204030204" pitchFamily="49" charset="0"/>
                <a:ea typeface="楷体" panose="02010609060101010101" pitchFamily="49" charset="-122"/>
                <a:cs typeface="Consolas" panose="020B0609020204030204" pitchFamily="49" charset="0"/>
              </a:rPr>
              <a:t>&gt;next</a:t>
            </a:r>
            <a:endParaRPr lang="en-US" altLang="zh-CN" sz="2000" dirty="0">
              <a:solidFill>
                <a:srgbClr val="339933"/>
              </a:solidFill>
              <a:latin typeface="Consolas" panose="020B0609020204030204" pitchFamily="49" charset="0"/>
              <a:ea typeface="楷体" panose="02010609060101010101" pitchFamily="49" charset="-122"/>
              <a:cs typeface="Consolas" panose="020B0609020204030204" pitchFamily="49" charset="0"/>
            </a:endParaRPr>
          </a:p>
          <a:p>
            <a:pPr algn="l">
              <a:lnSpc>
                <a:spcPts val="1600"/>
              </a:lnSpc>
              <a:spcBef>
                <a:spcPct val="50000"/>
              </a:spcBef>
            </a:pPr>
            <a:r>
              <a:rPr lang="en-US" altLang="zh-CN" dirty="0">
                <a:solidFill>
                  <a:srgbClr val="339933"/>
                </a:solidFill>
                <a:latin typeface="Consolas" panose="020B0609020204030204" pitchFamily="49" charset="0"/>
                <a:ea typeface="楷体" panose="02010609060101010101" pitchFamily="49" charset="-122"/>
                <a:cs typeface="Consolas" panose="020B0609020204030204" pitchFamily="49" charset="0"/>
                <a:sym typeface="Wingdings 2" panose="05020102010507070707" pitchFamily="18" charset="2"/>
              </a:rPr>
              <a:t></a:t>
            </a:r>
            <a:r>
              <a:rPr lang="en-US" altLang="zh-CN" sz="2000" dirty="0">
                <a:solidFill>
                  <a:srgbClr val="339933"/>
                </a:solidFill>
                <a:latin typeface="Consolas" panose="020B0609020204030204" pitchFamily="49" charset="0"/>
                <a:ea typeface="楷体" panose="02010609060101010101" pitchFamily="49" charset="-122"/>
                <a:cs typeface="Consolas" panose="020B0609020204030204" pitchFamily="49" charset="0"/>
              </a:rPr>
              <a:t> p</a:t>
            </a:r>
            <a:r>
              <a:rPr lang="en-US" altLang="zh-CN" sz="2000" dirty="0">
                <a:solidFill>
                  <a:srgbClr val="339933"/>
                </a:solidFill>
                <a:latin typeface="Consolas" panose="020B0609020204030204" pitchFamily="49" charset="0"/>
                <a:ea typeface="+mj-ea"/>
                <a:cs typeface="Consolas" panose="020B0609020204030204" pitchFamily="49" charset="0"/>
              </a:rPr>
              <a:t>-</a:t>
            </a:r>
            <a:r>
              <a:rPr lang="en-US" altLang="zh-CN" sz="2000" dirty="0">
                <a:solidFill>
                  <a:srgbClr val="339933"/>
                </a:solidFill>
                <a:latin typeface="Consolas" panose="020B0609020204030204" pitchFamily="49" charset="0"/>
                <a:ea typeface="楷体" panose="02010609060101010101" pitchFamily="49" charset="-122"/>
                <a:cs typeface="Consolas" panose="020B0609020204030204" pitchFamily="49" charset="0"/>
              </a:rPr>
              <a:t>&gt;next</a:t>
            </a:r>
            <a:r>
              <a:rPr lang="en-US" altLang="zh-CN" sz="2000" dirty="0">
                <a:solidFill>
                  <a:srgbClr val="339933"/>
                </a:solidFill>
                <a:latin typeface="Consolas" panose="020B0609020204030204" pitchFamily="49" charset="0"/>
                <a:ea typeface="+mn-ea"/>
                <a:cs typeface="Consolas" panose="020B0609020204030204" pitchFamily="49" charset="0"/>
              </a:rPr>
              <a:t>-</a:t>
            </a:r>
            <a:r>
              <a:rPr lang="en-US" altLang="zh-CN" sz="2000">
                <a:solidFill>
                  <a:srgbClr val="339933"/>
                </a:solidFill>
                <a:latin typeface="Consolas" panose="020B0609020204030204" pitchFamily="49" charset="0"/>
                <a:ea typeface="楷体" panose="02010609060101010101" pitchFamily="49" charset="-122"/>
                <a:cs typeface="Consolas" panose="020B0609020204030204" pitchFamily="49" charset="0"/>
              </a:rPr>
              <a:t>&gt;prior = s</a:t>
            </a:r>
            <a:endParaRPr lang="en-US" altLang="zh-CN" sz="2000" dirty="0">
              <a:solidFill>
                <a:srgbClr val="339933"/>
              </a:solidFill>
              <a:latin typeface="Consolas" panose="020B0609020204030204" pitchFamily="49" charset="0"/>
              <a:ea typeface="楷体" panose="02010609060101010101" pitchFamily="49" charset="-122"/>
              <a:cs typeface="Consolas" panose="020B0609020204030204" pitchFamily="49" charset="0"/>
            </a:endParaRPr>
          </a:p>
          <a:p>
            <a:pPr algn="l">
              <a:lnSpc>
                <a:spcPts val="1600"/>
              </a:lnSpc>
              <a:spcBef>
                <a:spcPct val="50000"/>
              </a:spcBef>
            </a:pPr>
            <a:r>
              <a:rPr lang="en-US" altLang="zh-CN" dirty="0">
                <a:solidFill>
                  <a:srgbClr val="339933"/>
                </a:solidFill>
                <a:latin typeface="Consolas" panose="020B0609020204030204" pitchFamily="49" charset="0"/>
                <a:ea typeface="楷体" panose="02010609060101010101" pitchFamily="49" charset="-122"/>
                <a:cs typeface="Consolas" panose="020B0609020204030204" pitchFamily="49" charset="0"/>
                <a:sym typeface="Wingdings 2" panose="05020102010507070707" pitchFamily="18" charset="2"/>
              </a:rPr>
              <a:t></a:t>
            </a:r>
            <a:r>
              <a:rPr lang="en-US" altLang="zh-CN" sz="2000" dirty="0">
                <a:solidFill>
                  <a:srgbClr val="339933"/>
                </a:solidFill>
                <a:latin typeface="Consolas" panose="020B0609020204030204" pitchFamily="49" charset="0"/>
                <a:ea typeface="楷体" panose="02010609060101010101" pitchFamily="49" charset="-122"/>
                <a:cs typeface="Consolas" panose="020B0609020204030204" pitchFamily="49" charset="0"/>
              </a:rPr>
              <a:t> s</a:t>
            </a:r>
            <a:r>
              <a:rPr lang="en-US" altLang="zh-CN" sz="2000" dirty="0">
                <a:solidFill>
                  <a:srgbClr val="339933"/>
                </a:solidFill>
                <a:latin typeface="Consolas" panose="020B0609020204030204" pitchFamily="49" charset="0"/>
                <a:ea typeface="+mn-ea"/>
                <a:cs typeface="Consolas" panose="020B0609020204030204" pitchFamily="49" charset="0"/>
              </a:rPr>
              <a:t>-</a:t>
            </a:r>
            <a:r>
              <a:rPr lang="en-US" altLang="zh-CN" sz="2000">
                <a:solidFill>
                  <a:srgbClr val="339933"/>
                </a:solidFill>
                <a:latin typeface="Consolas" panose="020B0609020204030204" pitchFamily="49" charset="0"/>
                <a:ea typeface="楷体" panose="02010609060101010101" pitchFamily="49" charset="-122"/>
                <a:cs typeface="Consolas" panose="020B0609020204030204" pitchFamily="49" charset="0"/>
              </a:rPr>
              <a:t>&gt;prior = p</a:t>
            </a:r>
            <a:endParaRPr lang="en-US" altLang="zh-CN" sz="2000" dirty="0">
              <a:solidFill>
                <a:srgbClr val="339933"/>
              </a:solidFill>
              <a:latin typeface="Consolas" panose="020B0609020204030204" pitchFamily="49" charset="0"/>
              <a:ea typeface="楷体" panose="02010609060101010101" pitchFamily="49" charset="-122"/>
              <a:cs typeface="Consolas" panose="020B0609020204030204" pitchFamily="49" charset="0"/>
            </a:endParaRPr>
          </a:p>
          <a:p>
            <a:pPr algn="l">
              <a:lnSpc>
                <a:spcPts val="1600"/>
              </a:lnSpc>
              <a:spcBef>
                <a:spcPct val="50000"/>
              </a:spcBef>
            </a:pPr>
            <a:r>
              <a:rPr lang="en-US" altLang="zh-CN" dirty="0">
                <a:solidFill>
                  <a:srgbClr val="339933"/>
                </a:solidFill>
                <a:latin typeface="Consolas" panose="020B0609020204030204" pitchFamily="49" charset="0"/>
                <a:ea typeface="楷体" panose="02010609060101010101" pitchFamily="49" charset="-122"/>
                <a:cs typeface="Consolas" panose="020B0609020204030204" pitchFamily="49" charset="0"/>
                <a:sym typeface="Wingdings 2" panose="05020102010507070707" pitchFamily="18" charset="2"/>
              </a:rPr>
              <a:t></a:t>
            </a:r>
            <a:r>
              <a:rPr lang="en-US" altLang="zh-CN" sz="2000" dirty="0">
                <a:solidFill>
                  <a:srgbClr val="339933"/>
                </a:solidFill>
                <a:latin typeface="Consolas" panose="020B0609020204030204" pitchFamily="49" charset="0"/>
                <a:ea typeface="楷体" panose="02010609060101010101" pitchFamily="49" charset="-122"/>
                <a:cs typeface="Consolas" panose="020B0609020204030204" pitchFamily="49" charset="0"/>
              </a:rPr>
              <a:t> p</a:t>
            </a:r>
            <a:r>
              <a:rPr lang="en-US" altLang="zh-CN" sz="2000" dirty="0">
                <a:solidFill>
                  <a:srgbClr val="339933"/>
                </a:solidFill>
                <a:latin typeface="Consolas" panose="020B0609020204030204" pitchFamily="49" charset="0"/>
                <a:ea typeface="+mj-ea"/>
                <a:cs typeface="Consolas" panose="020B0609020204030204" pitchFamily="49" charset="0"/>
              </a:rPr>
              <a:t>-</a:t>
            </a:r>
            <a:r>
              <a:rPr lang="en-US" altLang="zh-CN" sz="2000">
                <a:solidFill>
                  <a:srgbClr val="339933"/>
                </a:solidFill>
                <a:latin typeface="Consolas" panose="020B0609020204030204" pitchFamily="49" charset="0"/>
                <a:ea typeface="楷体" panose="02010609060101010101" pitchFamily="49" charset="-122"/>
                <a:cs typeface="Consolas" panose="020B0609020204030204" pitchFamily="49" charset="0"/>
              </a:rPr>
              <a:t>&gt;next = s</a:t>
            </a:r>
            <a:endParaRPr lang="en-US" altLang="zh-CN" sz="2000" dirty="0">
              <a:solidFill>
                <a:srgbClr val="339933"/>
              </a:solidFill>
              <a:latin typeface="Consolas" panose="020B0609020204030204" pitchFamily="49" charset="0"/>
              <a:ea typeface="楷体" panose="02010609060101010101" pitchFamily="49" charset="-122"/>
              <a:cs typeface="Consolas" panose="020B0609020204030204" pitchFamily="49" charset="0"/>
            </a:endParaRPr>
          </a:p>
        </p:txBody>
      </p:sp>
      <p:grpSp>
        <p:nvGrpSpPr>
          <p:cNvPr id="274474" name="Group 42"/>
          <p:cNvGrpSpPr/>
          <p:nvPr/>
        </p:nvGrpSpPr>
        <p:grpSpPr bwMode="auto">
          <a:xfrm rot="20520000">
            <a:off x="4772025" y="2988945"/>
            <a:ext cx="932180" cy="1244600"/>
            <a:chOff x="3176" y="1168"/>
            <a:chExt cx="510" cy="848"/>
          </a:xfrm>
        </p:grpSpPr>
        <p:sp>
          <p:nvSpPr>
            <p:cNvPr id="274464" name="Freeform 32"/>
            <p:cNvSpPr/>
            <p:nvPr/>
          </p:nvSpPr>
          <p:spPr bwMode="auto">
            <a:xfrm>
              <a:off x="3176" y="1168"/>
              <a:ext cx="416" cy="848"/>
            </a:xfrm>
            <a:custGeom>
              <a:avLst/>
              <a:gdLst/>
              <a:ahLst/>
              <a:cxnLst>
                <a:cxn ang="0">
                  <a:pos x="0" y="848"/>
                </a:cxn>
                <a:cxn ang="0">
                  <a:pos x="416" y="0"/>
                </a:cxn>
              </a:cxnLst>
              <a:rect l="0" t="0" r="r" b="b"/>
              <a:pathLst>
                <a:path w="416" h="848">
                  <a:moveTo>
                    <a:pt x="0" y="848"/>
                  </a:moveTo>
                  <a:lnTo>
                    <a:pt x="416" y="0"/>
                  </a:lnTo>
                </a:path>
              </a:pathLst>
            </a:custGeom>
            <a:noFill/>
            <a:ln w="38100" cap="flat" cmpd="sng">
              <a:solidFill>
                <a:srgbClr val="FF00FF"/>
              </a:solidFill>
              <a:prstDash val="solid"/>
              <a:miter lim="800000"/>
              <a:headEnd type="none" w="med" len="med"/>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274470" name="Text Box 38"/>
            <p:cNvSpPr txBox="1">
              <a:spLocks noChangeArrowheads="1"/>
            </p:cNvSpPr>
            <p:nvPr/>
          </p:nvSpPr>
          <p:spPr bwMode="auto">
            <a:xfrm>
              <a:off x="3414" y="1480"/>
              <a:ext cx="272" cy="314"/>
            </a:xfrm>
            <a:prstGeom prst="rect">
              <a:avLst/>
            </a:prstGeom>
            <a:noFill/>
            <a:ln w="9525">
              <a:noFill/>
              <a:miter lim="800000"/>
            </a:ln>
            <a:effectLst/>
          </p:spPr>
          <p:txBody>
            <a:bodyPr>
              <a:spAutoFit/>
            </a:bodyPr>
            <a:lstStyle/>
            <a:p>
              <a:pPr algn="l">
                <a:spcBef>
                  <a:spcPct val="50000"/>
                </a:spcBef>
              </a:pPr>
              <a:r>
                <a:rPr lang="en-US" altLang="zh-CN">
                  <a:latin typeface="Consolas" panose="020B0609020204030204" pitchFamily="49" charset="0"/>
                  <a:ea typeface="宋体" panose="02010600030101010101" pitchFamily="2" charset="-122"/>
                  <a:cs typeface="Consolas" panose="020B0609020204030204" pitchFamily="49" charset="0"/>
                  <a:sym typeface="Wingdings 2" panose="05020102010507070707" pitchFamily="18" charset="2"/>
                </a:rPr>
                <a:t></a:t>
              </a:r>
              <a:endParaRPr lang="en-US" altLang="zh-CN">
                <a:latin typeface="Consolas" panose="020B0609020204030204" pitchFamily="49" charset="0"/>
                <a:cs typeface="Consolas" panose="020B0609020204030204" pitchFamily="49" charset="0"/>
                <a:sym typeface="Wingdings 2" panose="05020102010507070707" pitchFamily="18" charset="2"/>
              </a:endParaRPr>
            </a:p>
          </p:txBody>
        </p:sp>
      </p:grpSp>
      <p:grpSp>
        <p:nvGrpSpPr>
          <p:cNvPr id="274481" name="Group 49"/>
          <p:cNvGrpSpPr/>
          <p:nvPr/>
        </p:nvGrpSpPr>
        <p:grpSpPr bwMode="auto">
          <a:xfrm>
            <a:off x="4500563" y="2770660"/>
            <a:ext cx="574675" cy="1296987"/>
            <a:chOff x="2835" y="1521"/>
            <a:chExt cx="362" cy="817"/>
          </a:xfrm>
        </p:grpSpPr>
        <p:sp>
          <p:nvSpPr>
            <p:cNvPr id="274467" name="Line 35"/>
            <p:cNvSpPr>
              <a:spLocks noChangeShapeType="1"/>
            </p:cNvSpPr>
            <p:nvPr/>
          </p:nvSpPr>
          <p:spPr bwMode="auto">
            <a:xfrm flipH="1">
              <a:off x="2835" y="1521"/>
              <a:ext cx="181" cy="817"/>
            </a:xfrm>
            <a:prstGeom prst="line">
              <a:avLst/>
            </a:prstGeom>
            <a:noFill/>
            <a:ln w="38100">
              <a:solidFill>
                <a:srgbClr val="FF00FF"/>
              </a:solidFill>
              <a:round/>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274471" name="Text Box 39"/>
            <p:cNvSpPr txBox="1">
              <a:spLocks noChangeArrowheads="1"/>
            </p:cNvSpPr>
            <p:nvPr/>
          </p:nvSpPr>
          <p:spPr bwMode="auto">
            <a:xfrm>
              <a:off x="2925" y="1839"/>
              <a:ext cx="272" cy="288"/>
            </a:xfrm>
            <a:prstGeom prst="rect">
              <a:avLst/>
            </a:prstGeom>
            <a:noFill/>
            <a:ln w="9525">
              <a:noFill/>
              <a:miter lim="800000"/>
            </a:ln>
            <a:effectLst/>
          </p:spPr>
          <p:txBody>
            <a:bodyPr>
              <a:spAutoFit/>
            </a:bodyPr>
            <a:lstStyle/>
            <a:p>
              <a:pPr algn="l">
                <a:spcBef>
                  <a:spcPct val="50000"/>
                </a:spcBef>
              </a:pPr>
              <a:r>
                <a:rPr lang="en-US" altLang="zh-CN">
                  <a:latin typeface="Consolas" panose="020B0609020204030204" pitchFamily="49" charset="0"/>
                  <a:ea typeface="宋体" panose="02010600030101010101" pitchFamily="2" charset="-122"/>
                  <a:cs typeface="Consolas" panose="020B0609020204030204" pitchFamily="49" charset="0"/>
                  <a:sym typeface="Wingdings 2" panose="05020102010507070707" pitchFamily="18" charset="2"/>
                </a:rPr>
                <a:t></a:t>
              </a:r>
              <a:endParaRPr lang="en-US" altLang="zh-CN">
                <a:latin typeface="Consolas" panose="020B0609020204030204" pitchFamily="49" charset="0"/>
                <a:ea typeface="宋体" panose="02010600030101010101" pitchFamily="2" charset="-122"/>
                <a:cs typeface="Consolas" panose="020B0609020204030204" pitchFamily="49" charset="0"/>
                <a:sym typeface="Wingdings 2" panose="05020102010507070707" pitchFamily="18" charset="2"/>
              </a:endParaRPr>
            </a:p>
          </p:txBody>
        </p:sp>
      </p:grpSp>
      <p:grpSp>
        <p:nvGrpSpPr>
          <p:cNvPr id="274476" name="Group 44"/>
          <p:cNvGrpSpPr/>
          <p:nvPr/>
        </p:nvGrpSpPr>
        <p:grpSpPr bwMode="auto">
          <a:xfrm rot="1440000">
            <a:off x="2951480" y="3124200"/>
            <a:ext cx="1247775" cy="1050290"/>
            <a:chOff x="1747" y="1163"/>
            <a:chExt cx="725" cy="885"/>
          </a:xfrm>
        </p:grpSpPr>
        <p:sp>
          <p:nvSpPr>
            <p:cNvPr id="274469" name="Freeform 37"/>
            <p:cNvSpPr/>
            <p:nvPr/>
          </p:nvSpPr>
          <p:spPr bwMode="auto">
            <a:xfrm>
              <a:off x="1747" y="1163"/>
              <a:ext cx="725" cy="885"/>
            </a:xfrm>
            <a:custGeom>
              <a:avLst/>
              <a:gdLst/>
              <a:ahLst/>
              <a:cxnLst>
                <a:cxn ang="0">
                  <a:pos x="725" y="885"/>
                </a:cxn>
                <a:cxn ang="0">
                  <a:pos x="0" y="0"/>
                </a:cxn>
              </a:cxnLst>
              <a:rect l="0" t="0" r="r" b="b"/>
              <a:pathLst>
                <a:path w="725" h="885">
                  <a:moveTo>
                    <a:pt x="725" y="885"/>
                  </a:moveTo>
                  <a:lnTo>
                    <a:pt x="0" y="0"/>
                  </a:lnTo>
                </a:path>
              </a:pathLst>
            </a:custGeom>
            <a:noFill/>
            <a:ln w="38100" cap="flat" cmpd="sng">
              <a:solidFill>
                <a:srgbClr val="FF00FF"/>
              </a:solidFill>
              <a:prstDash val="solid"/>
              <a:round/>
              <a:headEnd type="none" w="med" len="med"/>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274472" name="Text Box 40"/>
            <p:cNvSpPr txBox="1">
              <a:spLocks noChangeArrowheads="1"/>
            </p:cNvSpPr>
            <p:nvPr/>
          </p:nvSpPr>
          <p:spPr bwMode="auto">
            <a:xfrm>
              <a:off x="1837" y="1480"/>
              <a:ext cx="272" cy="388"/>
            </a:xfrm>
            <a:prstGeom prst="rect">
              <a:avLst/>
            </a:prstGeom>
            <a:noFill/>
            <a:ln w="9525">
              <a:noFill/>
              <a:miter lim="800000"/>
            </a:ln>
            <a:effectLst/>
          </p:spPr>
          <p:txBody>
            <a:bodyPr>
              <a:spAutoFit/>
            </a:bodyPr>
            <a:lstStyle/>
            <a:p>
              <a:pPr algn="l">
                <a:spcBef>
                  <a:spcPct val="50000"/>
                </a:spcBef>
              </a:pPr>
              <a:r>
                <a:rPr lang="en-US" altLang="zh-CN">
                  <a:latin typeface="Consolas" panose="020B0609020204030204" pitchFamily="49" charset="0"/>
                  <a:ea typeface="宋体" panose="02010600030101010101" pitchFamily="2" charset="-122"/>
                  <a:cs typeface="Consolas" panose="020B0609020204030204" pitchFamily="49" charset="0"/>
                  <a:sym typeface="Wingdings 2" panose="05020102010507070707" pitchFamily="18" charset="2"/>
                </a:rPr>
                <a:t></a:t>
              </a:r>
              <a:endParaRPr lang="en-US" altLang="zh-CN">
                <a:latin typeface="Consolas" panose="020B0609020204030204" pitchFamily="49" charset="0"/>
                <a:ea typeface="宋体" panose="02010600030101010101" pitchFamily="2" charset="-122"/>
                <a:cs typeface="Consolas" panose="020B0609020204030204" pitchFamily="49" charset="0"/>
                <a:sym typeface="Wingdings 2" panose="05020102010507070707" pitchFamily="18" charset="2"/>
              </a:endParaRPr>
            </a:p>
          </p:txBody>
        </p:sp>
      </p:grpSp>
      <p:grpSp>
        <p:nvGrpSpPr>
          <p:cNvPr id="274482" name="Group 50"/>
          <p:cNvGrpSpPr/>
          <p:nvPr/>
        </p:nvGrpSpPr>
        <p:grpSpPr bwMode="auto">
          <a:xfrm>
            <a:off x="3708400" y="2770660"/>
            <a:ext cx="574675" cy="1296987"/>
            <a:chOff x="2336" y="1521"/>
            <a:chExt cx="362" cy="817"/>
          </a:xfrm>
        </p:grpSpPr>
        <p:sp>
          <p:nvSpPr>
            <p:cNvPr id="274468" name="Line 36"/>
            <p:cNvSpPr>
              <a:spLocks noChangeShapeType="1"/>
            </p:cNvSpPr>
            <p:nvPr/>
          </p:nvSpPr>
          <p:spPr bwMode="auto">
            <a:xfrm>
              <a:off x="2336" y="1521"/>
              <a:ext cx="181" cy="817"/>
            </a:xfrm>
            <a:prstGeom prst="line">
              <a:avLst/>
            </a:prstGeom>
            <a:noFill/>
            <a:ln w="38100">
              <a:solidFill>
                <a:srgbClr val="FF00FF"/>
              </a:solidFill>
              <a:round/>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274473" name="Text Box 41"/>
            <p:cNvSpPr txBox="1">
              <a:spLocks noChangeArrowheads="1"/>
            </p:cNvSpPr>
            <p:nvPr/>
          </p:nvSpPr>
          <p:spPr bwMode="auto">
            <a:xfrm>
              <a:off x="2426" y="1794"/>
              <a:ext cx="272" cy="288"/>
            </a:xfrm>
            <a:prstGeom prst="rect">
              <a:avLst/>
            </a:prstGeom>
            <a:noFill/>
            <a:ln w="9525">
              <a:noFill/>
              <a:miter lim="800000"/>
            </a:ln>
            <a:effectLst/>
          </p:spPr>
          <p:txBody>
            <a:bodyPr>
              <a:spAutoFit/>
            </a:bodyPr>
            <a:lstStyle/>
            <a:p>
              <a:pPr algn="l">
                <a:spcBef>
                  <a:spcPct val="50000"/>
                </a:spcBef>
              </a:pPr>
              <a:r>
                <a:rPr lang="en-US" altLang="zh-CN">
                  <a:latin typeface="Consolas" panose="020B0609020204030204" pitchFamily="49" charset="0"/>
                  <a:ea typeface="宋体" panose="02010600030101010101" pitchFamily="2" charset="-122"/>
                  <a:cs typeface="Consolas" panose="020B0609020204030204" pitchFamily="49" charset="0"/>
                  <a:sym typeface="Wingdings 2" panose="05020102010507070707" pitchFamily="18" charset="2"/>
                </a:rPr>
                <a:t></a:t>
              </a:r>
              <a:endParaRPr lang="en-US" altLang="zh-CN">
                <a:latin typeface="Consolas" panose="020B0609020204030204" pitchFamily="49" charset="0"/>
                <a:ea typeface="宋体" panose="02010600030101010101" pitchFamily="2" charset="-122"/>
                <a:cs typeface="Consolas" panose="020B0609020204030204" pitchFamily="49" charset="0"/>
                <a:sym typeface="Wingdings 2" panose="05020102010507070707" pitchFamily="18" charset="2"/>
              </a:endParaRPr>
            </a:p>
          </p:txBody>
        </p:sp>
      </p:grpSp>
      <p:sp>
        <p:nvSpPr>
          <p:cNvPr id="274478" name="Text Box 46"/>
          <p:cNvSpPr txBox="1">
            <a:spLocks noChangeArrowheads="1"/>
          </p:cNvSpPr>
          <p:nvPr/>
        </p:nvSpPr>
        <p:spPr bwMode="auto">
          <a:xfrm>
            <a:off x="428596" y="1471602"/>
            <a:ext cx="3960811" cy="430887"/>
          </a:xfrm>
          <a:prstGeom prst="rect">
            <a:avLst/>
          </a:prstGeom>
          <a:noFill/>
          <a:ln w="9525">
            <a:noFill/>
            <a:miter lim="800000"/>
          </a:ln>
          <a:effectLst/>
        </p:spPr>
        <p:txBody>
          <a:bodyPr wrap="square">
            <a:spAutoFit/>
          </a:bodyPr>
          <a:lstStyle/>
          <a:p>
            <a:pPr algn="l">
              <a:spcBef>
                <a:spcPct val="50000"/>
              </a:spcBef>
            </a:pPr>
            <a:r>
              <a:rPr lang="zh-CN" altLang="en-US" sz="2200">
                <a:latin typeface="Consolas" panose="020B0609020204030204" pitchFamily="49" charset="0"/>
                <a:ea typeface="楷体" panose="02010609060101010101" pitchFamily="49" charset="-122"/>
                <a:cs typeface="Consolas" panose="020B0609020204030204" pitchFamily="49" charset="0"/>
              </a:rPr>
              <a:t>在</a:t>
            </a:r>
            <a:r>
              <a:rPr lang="en-US" altLang="zh-CN" sz="2200">
                <a:latin typeface="Consolas" panose="020B0609020204030204" pitchFamily="49" charset="0"/>
                <a:ea typeface="楷体" panose="02010609060101010101" pitchFamily="49" charset="-122"/>
                <a:cs typeface="Consolas" panose="020B0609020204030204" pitchFamily="49" charset="0"/>
              </a:rPr>
              <a:t>p</a:t>
            </a:r>
            <a:r>
              <a:rPr lang="zh-CN" altLang="en-US" sz="2200">
                <a:latin typeface="Consolas" panose="020B0609020204030204" pitchFamily="49" charset="0"/>
                <a:ea typeface="楷体" panose="02010609060101010101" pitchFamily="49" charset="-122"/>
                <a:cs typeface="Consolas" panose="020B0609020204030204" pitchFamily="49" charset="0"/>
              </a:rPr>
              <a:t>结点之后插入结点</a:t>
            </a:r>
            <a:r>
              <a:rPr lang="en-US" altLang="zh-CN" sz="2200">
                <a:latin typeface="Consolas" panose="020B0609020204030204" pitchFamily="49" charset="0"/>
                <a:ea typeface="楷体" panose="02010609060101010101" pitchFamily="49" charset="-122"/>
                <a:cs typeface="Consolas" panose="020B0609020204030204" pitchFamily="49" charset="0"/>
              </a:rPr>
              <a:t>s</a:t>
            </a:r>
            <a:endParaRPr lang="en-US" altLang="zh-CN" sz="2200" dirty="0">
              <a:latin typeface="Consolas" panose="020B0609020204030204" pitchFamily="49" charset="0"/>
              <a:ea typeface="楷体" panose="02010609060101010101" pitchFamily="49" charset="-122"/>
              <a:cs typeface="Consolas" panose="020B0609020204030204" pitchFamily="49" charset="0"/>
            </a:endParaRPr>
          </a:p>
        </p:txBody>
      </p:sp>
      <p:sp>
        <p:nvSpPr>
          <p:cNvPr id="274479" name="Text Box 47"/>
          <p:cNvSpPr txBox="1">
            <a:spLocks noChangeArrowheads="1"/>
          </p:cNvSpPr>
          <p:nvPr/>
        </p:nvSpPr>
        <p:spPr bwMode="auto">
          <a:xfrm>
            <a:off x="1187450" y="2483322"/>
            <a:ext cx="576263" cy="457200"/>
          </a:xfrm>
          <a:prstGeom prst="rect">
            <a:avLst/>
          </a:prstGeom>
          <a:noFill/>
          <a:ln w="38100" algn="ctr">
            <a:noFill/>
            <a:miter lim="800000"/>
          </a:ln>
          <a:effectLst/>
        </p:spPr>
        <p:txBody>
          <a:bodyPr>
            <a:spAutoFit/>
          </a:bodyPr>
          <a:lstStyle/>
          <a:p>
            <a:pPr>
              <a:spcBef>
                <a:spcPct val="50000"/>
              </a:spcBef>
            </a:pPr>
            <a:r>
              <a:rPr kumimoji="1" lang="en-US" altLang="zh-CN">
                <a:solidFill>
                  <a:srgbClr val="3333FF"/>
                </a:solidFill>
                <a:latin typeface="Consolas" panose="020B0609020204030204" pitchFamily="49" charset="0"/>
                <a:ea typeface="宋体" panose="02010600030101010101" pitchFamily="2" charset="-122"/>
                <a:cs typeface="Consolas" panose="020B0609020204030204" pitchFamily="49" charset="0"/>
              </a:rPr>
              <a:t>…</a:t>
            </a:r>
            <a:endParaRPr kumimoji="1" lang="en-US" altLang="zh-CN">
              <a:solidFill>
                <a:srgbClr val="3333FF"/>
              </a:solidFill>
              <a:latin typeface="Consolas" panose="020B0609020204030204" pitchFamily="49" charset="0"/>
              <a:ea typeface="宋体" panose="02010600030101010101" pitchFamily="2" charset="-122"/>
              <a:cs typeface="Consolas" panose="020B0609020204030204" pitchFamily="49" charset="0"/>
            </a:endParaRPr>
          </a:p>
        </p:txBody>
      </p:sp>
      <p:sp>
        <p:nvSpPr>
          <p:cNvPr id="274480" name="Text Box 48"/>
          <p:cNvSpPr txBox="1">
            <a:spLocks noChangeArrowheads="1"/>
          </p:cNvSpPr>
          <p:nvPr/>
        </p:nvSpPr>
        <p:spPr bwMode="auto">
          <a:xfrm>
            <a:off x="428596" y="786836"/>
            <a:ext cx="3643338" cy="587441"/>
          </a:xfrm>
          <a:prstGeom prst="rect">
            <a:avLst/>
          </a:prstGeom>
          <a:solidFill>
            <a:srgbClr val="6600CC"/>
          </a:solidFill>
          <a:ln w="28575" algn="ctr">
            <a:noFill/>
            <a:miter lim="800000"/>
          </a:ln>
          <a:effectLst/>
        </p:spPr>
        <p:txBody>
          <a:bodyPr wrap="square" lIns="72000" tIns="72000" rIns="162000" bIns="144000">
            <a:spAutoFit/>
          </a:bodyPr>
          <a:lstStyle/>
          <a:p>
            <a:pPr algn="l"/>
            <a:r>
              <a:rPr lang="zh-CN" altLang="en-US">
                <a:solidFill>
                  <a:schemeClr val="bg1"/>
                </a:solidFill>
                <a:latin typeface="Consolas" panose="020B0609020204030204" pitchFamily="49" charset="0"/>
                <a:ea typeface="楷体" panose="02010609060101010101" pitchFamily="49" charset="-122"/>
                <a:cs typeface="Consolas" panose="020B0609020204030204" pitchFamily="49" charset="0"/>
              </a:rPr>
              <a:t> 双链表插入结点的</a:t>
            </a:r>
            <a:r>
              <a:rPr lang="zh-CN" altLang="en-US" dirty="0">
                <a:solidFill>
                  <a:schemeClr val="bg1"/>
                </a:solidFill>
                <a:latin typeface="Consolas" panose="020B0609020204030204" pitchFamily="49" charset="0"/>
                <a:ea typeface="楷体" panose="02010609060101010101" pitchFamily="49" charset="-122"/>
                <a:cs typeface="Consolas" panose="020B0609020204030204" pitchFamily="49" charset="0"/>
              </a:rPr>
              <a:t>演示</a:t>
            </a:r>
            <a:endParaRPr lang="zh-CN" altLang="en-US" dirty="0">
              <a:latin typeface="Consolas" panose="020B0609020204030204" pitchFamily="49" charset="0"/>
              <a:ea typeface="楷体" panose="02010609060101010101" pitchFamily="49" charset="-122"/>
              <a:cs typeface="Consolas" panose="020B0609020204030204" pitchFamily="49" charset="0"/>
            </a:endParaRPr>
          </a:p>
        </p:txBody>
      </p:sp>
      <p:sp>
        <p:nvSpPr>
          <p:cNvPr id="274483" name="Text Box 51"/>
          <p:cNvSpPr txBox="1">
            <a:spLocks noChangeArrowheads="1"/>
          </p:cNvSpPr>
          <p:nvPr/>
        </p:nvSpPr>
        <p:spPr bwMode="auto">
          <a:xfrm>
            <a:off x="5286380" y="5357826"/>
            <a:ext cx="2087562" cy="430887"/>
          </a:xfrm>
          <a:prstGeom prst="rect">
            <a:avLst/>
          </a:prstGeom>
          <a:noFill/>
          <a:ln w="38100" algn="ctr">
            <a:noFill/>
            <a:miter lim="800000"/>
          </a:ln>
          <a:effectLst/>
        </p:spPr>
        <p:txBody>
          <a:bodyPr>
            <a:spAutoFit/>
          </a:bodyPr>
          <a:lstStyle/>
          <a:p>
            <a:pPr>
              <a:spcBef>
                <a:spcPct val="50000"/>
              </a:spcBef>
            </a:pPr>
            <a:r>
              <a:rPr lang="zh-CN" altLang="en-US" sz="2200" dirty="0">
                <a:solidFill>
                  <a:srgbClr val="FF00FF"/>
                </a:solidFill>
                <a:latin typeface="Consolas" panose="020B0609020204030204" pitchFamily="49" charset="0"/>
                <a:ea typeface="黑体" panose="02010609060101010101" pitchFamily="49" charset="-122"/>
                <a:cs typeface="Consolas" panose="020B0609020204030204" pitchFamily="49" charset="0"/>
              </a:rPr>
              <a:t>插入完毕</a:t>
            </a:r>
            <a:endParaRPr lang="zh-CN" altLang="en-US" sz="2200" dirty="0">
              <a:solidFill>
                <a:srgbClr val="FF00FF"/>
              </a:solidFill>
              <a:latin typeface="Consolas" panose="020B0609020204030204" pitchFamily="49" charset="0"/>
              <a:ea typeface="黑体" panose="02010609060101010101" pitchFamily="49" charset="-122"/>
              <a:cs typeface="Consolas" panose="020B0609020204030204" pitchFamily="49" charset="0"/>
            </a:endParaRPr>
          </a:p>
        </p:txBody>
      </p:sp>
      <p:sp>
        <p:nvSpPr>
          <p:cNvPr id="41" name="Text Box 4"/>
          <p:cNvSpPr txBox="1">
            <a:spLocks noChangeArrowheads="1"/>
          </p:cNvSpPr>
          <p:nvPr/>
        </p:nvSpPr>
        <p:spPr bwMode="auto">
          <a:xfrm>
            <a:off x="142844" y="119698"/>
            <a:ext cx="5318134" cy="461665"/>
          </a:xfrm>
          <a:prstGeom prst="rect">
            <a:avLst/>
          </a:prstGeom>
        </p:spPr>
        <p:style>
          <a:lnRef idx="1">
            <a:schemeClr val="accent6"/>
          </a:lnRef>
          <a:fillRef idx="3">
            <a:schemeClr val="accent6"/>
          </a:fillRef>
          <a:effectRef idx="2">
            <a:schemeClr val="accent6"/>
          </a:effectRef>
          <a:fontRef idx="minor">
            <a:schemeClr val="lt1"/>
          </a:fontRef>
        </p:style>
        <p:txBody>
          <a:bodyPr wrap="square">
            <a:spAutoFit/>
          </a:bodyPr>
          <a:lstStyle/>
          <a:p>
            <a:pPr algn="l"/>
            <a:r>
              <a:rPr lang="en-US" altLang="zh-CN">
                <a:solidFill>
                  <a:schemeClr val="bg1"/>
                </a:solidFill>
                <a:latin typeface="Consolas" panose="020B0609020204030204" pitchFamily="49" charset="0"/>
                <a:ea typeface="微软雅黑" panose="020B0503020204020204" pitchFamily="34" charset="-122"/>
                <a:cs typeface="Consolas" panose="020B0609020204030204" pitchFamily="49" charset="0"/>
              </a:rPr>
              <a:t> 1</a:t>
            </a:r>
            <a:r>
              <a:rPr lang="zh-CN" altLang="en-US">
                <a:solidFill>
                  <a:schemeClr val="bg1"/>
                </a:solidFill>
                <a:latin typeface="Consolas" panose="020B0609020204030204" pitchFamily="49" charset="0"/>
                <a:ea typeface="微软雅黑" panose="020B0503020204020204" pitchFamily="34" charset="-122"/>
                <a:cs typeface="Consolas" panose="020B0609020204030204" pitchFamily="49" charset="0"/>
              </a:rPr>
              <a:t>、双链表中结点的插入和删除</a:t>
            </a:r>
            <a:endParaRPr lang="zh-CN" altLang="en-US" dirty="0">
              <a:solidFill>
                <a:schemeClr val="bg1"/>
              </a:solidFill>
              <a:latin typeface="Consolas" panose="020B0609020204030204" pitchFamily="49" charset="0"/>
              <a:ea typeface="微软雅黑" panose="020B0503020204020204" pitchFamily="34" charset="-122"/>
              <a:cs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74474"/>
                                        </p:tgtEl>
                                        <p:attrNameLst>
                                          <p:attrName>style.visibility</p:attrName>
                                        </p:attrNameLst>
                                      </p:cBhvr>
                                      <p:to>
                                        <p:strVal val="visible"/>
                                      </p:to>
                                    </p:set>
                                    <p:animEffect transition="in" filter="wipe(down)">
                                      <p:cBhvr>
                                        <p:cTn id="7" dur="500"/>
                                        <p:tgtEl>
                                          <p:spTgt spid="27447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xit" presetSubtype="4" fill="hold" grpId="0" nodeType="clickEffect">
                                  <p:stCondLst>
                                    <p:cond delay="0"/>
                                  </p:stCondLst>
                                  <p:childTnLst>
                                    <p:animEffect transition="out" filter="wipe(down)">
                                      <p:cBhvr>
                                        <p:cTn id="11" dur="500"/>
                                        <p:tgtEl>
                                          <p:spTgt spid="274456"/>
                                        </p:tgtEl>
                                      </p:cBhvr>
                                    </p:animEffect>
                                    <p:set>
                                      <p:cBhvr>
                                        <p:cTn id="12" dur="1" fill="hold">
                                          <p:stCondLst>
                                            <p:cond delay="499"/>
                                          </p:stCondLst>
                                        </p:cTn>
                                        <p:tgtEl>
                                          <p:spTgt spid="274456"/>
                                        </p:tgtEl>
                                        <p:attrNameLst>
                                          <p:attrName>style.visibility</p:attrName>
                                        </p:attrNameLst>
                                      </p:cBhvr>
                                      <p:to>
                                        <p:strVal val="hidden"/>
                                      </p:to>
                                    </p:set>
                                  </p:childTnLst>
                                </p:cTn>
                              </p:par>
                            </p:childTnLst>
                          </p:cTn>
                        </p:par>
                        <p:par>
                          <p:cTn id="13" fill="hold">
                            <p:stCondLst>
                              <p:cond delay="500"/>
                            </p:stCondLst>
                            <p:childTnLst>
                              <p:par>
                                <p:cTn id="14" presetID="22" presetClass="entr" presetSubtype="1" fill="hold" nodeType="afterEffect">
                                  <p:stCondLst>
                                    <p:cond delay="0"/>
                                  </p:stCondLst>
                                  <p:childTnLst>
                                    <p:set>
                                      <p:cBhvr>
                                        <p:cTn id="15" dur="1" fill="hold">
                                          <p:stCondLst>
                                            <p:cond delay="0"/>
                                          </p:stCondLst>
                                        </p:cTn>
                                        <p:tgtEl>
                                          <p:spTgt spid="274481"/>
                                        </p:tgtEl>
                                        <p:attrNameLst>
                                          <p:attrName>style.visibility</p:attrName>
                                        </p:attrNameLst>
                                      </p:cBhvr>
                                      <p:to>
                                        <p:strVal val="visible"/>
                                      </p:to>
                                    </p:set>
                                    <p:animEffect transition="in" filter="wipe(up)">
                                      <p:cBhvr>
                                        <p:cTn id="16" dur="500"/>
                                        <p:tgtEl>
                                          <p:spTgt spid="274481"/>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274476"/>
                                        </p:tgtEl>
                                        <p:attrNameLst>
                                          <p:attrName>style.visibility</p:attrName>
                                        </p:attrNameLst>
                                      </p:cBhvr>
                                      <p:to>
                                        <p:strVal val="visible"/>
                                      </p:to>
                                    </p:set>
                                    <p:animEffect transition="in" filter="wipe(down)">
                                      <p:cBhvr>
                                        <p:cTn id="21" dur="500"/>
                                        <p:tgtEl>
                                          <p:spTgt spid="274476"/>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xit" presetSubtype="4" fill="hold" grpId="0" nodeType="clickEffect">
                                  <p:stCondLst>
                                    <p:cond delay="0"/>
                                  </p:stCondLst>
                                  <p:childTnLst>
                                    <p:animEffect transition="out" filter="wipe(down)">
                                      <p:cBhvr>
                                        <p:cTn id="25" dur="500"/>
                                        <p:tgtEl>
                                          <p:spTgt spid="274448"/>
                                        </p:tgtEl>
                                      </p:cBhvr>
                                    </p:animEffect>
                                    <p:set>
                                      <p:cBhvr>
                                        <p:cTn id="26" dur="1" fill="hold">
                                          <p:stCondLst>
                                            <p:cond delay="499"/>
                                          </p:stCondLst>
                                        </p:cTn>
                                        <p:tgtEl>
                                          <p:spTgt spid="274448"/>
                                        </p:tgtEl>
                                        <p:attrNameLst>
                                          <p:attrName>style.visibility</p:attrName>
                                        </p:attrNameLst>
                                      </p:cBhvr>
                                      <p:to>
                                        <p:strVal val="hidden"/>
                                      </p:to>
                                    </p:set>
                                  </p:childTnLst>
                                </p:cTn>
                              </p:par>
                            </p:childTnLst>
                          </p:cTn>
                        </p:par>
                        <p:par>
                          <p:cTn id="27" fill="hold">
                            <p:stCondLst>
                              <p:cond delay="500"/>
                            </p:stCondLst>
                            <p:childTnLst>
                              <p:par>
                                <p:cTn id="28" presetID="22" presetClass="entr" presetSubtype="1" fill="hold" nodeType="afterEffect">
                                  <p:stCondLst>
                                    <p:cond delay="0"/>
                                  </p:stCondLst>
                                  <p:childTnLst>
                                    <p:set>
                                      <p:cBhvr>
                                        <p:cTn id="29" dur="1" fill="hold">
                                          <p:stCondLst>
                                            <p:cond delay="0"/>
                                          </p:stCondLst>
                                        </p:cTn>
                                        <p:tgtEl>
                                          <p:spTgt spid="274482"/>
                                        </p:tgtEl>
                                        <p:attrNameLst>
                                          <p:attrName>style.visibility</p:attrName>
                                        </p:attrNameLst>
                                      </p:cBhvr>
                                      <p:to>
                                        <p:strVal val="visible"/>
                                      </p:to>
                                    </p:set>
                                    <p:animEffect transition="in" filter="wipe(up)">
                                      <p:cBhvr>
                                        <p:cTn id="30" dur="500"/>
                                        <p:tgtEl>
                                          <p:spTgt spid="274482"/>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274483"/>
                                        </p:tgtEl>
                                        <p:attrNameLst>
                                          <p:attrName>style.visibility</p:attrName>
                                        </p:attrNameLst>
                                      </p:cBhvr>
                                      <p:to>
                                        <p:strVal val="visible"/>
                                      </p:to>
                                    </p:set>
                                    <p:animEffect transition="in" filter="wipe(left)">
                                      <p:cBhvr>
                                        <p:cTn id="35" dur="500"/>
                                        <p:tgtEl>
                                          <p:spTgt spid="2744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4448" grpId="0" animBg="1"/>
      <p:bldP spid="274456" grpId="0" animBg="1"/>
      <p:bldP spid="274483"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Rectangle 2"/>
          <p:cNvSpPr>
            <a:spLocks noChangeArrowheads="1"/>
          </p:cNvSpPr>
          <p:nvPr/>
        </p:nvSpPr>
        <p:spPr bwMode="auto">
          <a:xfrm>
            <a:off x="2090738" y="2524125"/>
            <a:ext cx="539750" cy="431800"/>
          </a:xfrm>
          <a:prstGeom prst="rect">
            <a:avLst/>
          </a:prstGeom>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dirty="0">
                <a:solidFill>
                  <a:srgbClr val="3333FF"/>
                </a:solidFill>
                <a:latin typeface="Consolas" panose="020B0609020204030204" pitchFamily="49" charset="0"/>
                <a:cs typeface="Consolas" panose="020B0609020204030204" pitchFamily="49" charset="0"/>
              </a:rPr>
              <a:t>a</a:t>
            </a:r>
            <a:endParaRPr lang="en-US" altLang="zh-CN" sz="2000" baseline="-25000" dirty="0">
              <a:solidFill>
                <a:srgbClr val="3333FF"/>
              </a:solidFill>
              <a:latin typeface="Consolas" panose="020B0609020204030204" pitchFamily="49" charset="0"/>
              <a:cs typeface="Consolas" panose="020B0609020204030204" pitchFamily="49" charset="0"/>
            </a:endParaRPr>
          </a:p>
        </p:txBody>
      </p:sp>
      <p:sp>
        <p:nvSpPr>
          <p:cNvPr id="276483" name="Rectangle 3"/>
          <p:cNvSpPr>
            <a:spLocks noChangeArrowheads="1"/>
          </p:cNvSpPr>
          <p:nvPr/>
        </p:nvSpPr>
        <p:spPr bwMode="auto">
          <a:xfrm>
            <a:off x="2632075" y="2524125"/>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latin typeface="Consolas" panose="020B0609020204030204" pitchFamily="49" charset="0"/>
              <a:cs typeface="Consolas" panose="020B0609020204030204" pitchFamily="49" charset="0"/>
            </a:endParaRPr>
          </a:p>
        </p:txBody>
      </p:sp>
      <p:sp>
        <p:nvSpPr>
          <p:cNvPr id="276484" name="Rectangle 4"/>
          <p:cNvSpPr>
            <a:spLocks noChangeArrowheads="1"/>
          </p:cNvSpPr>
          <p:nvPr/>
        </p:nvSpPr>
        <p:spPr bwMode="auto">
          <a:xfrm>
            <a:off x="4103688" y="2524125"/>
            <a:ext cx="539750" cy="431800"/>
          </a:xfrm>
          <a:prstGeom prst="rect">
            <a:avLst/>
          </a:prstGeom>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dirty="0">
                <a:solidFill>
                  <a:srgbClr val="3333FF"/>
                </a:solidFill>
                <a:latin typeface="Consolas" panose="020B0609020204030204" pitchFamily="49" charset="0"/>
                <a:cs typeface="Consolas" panose="020B0609020204030204" pitchFamily="49" charset="0"/>
              </a:rPr>
              <a:t>b</a:t>
            </a:r>
            <a:endParaRPr lang="en-US" altLang="zh-CN" sz="2000" i="1" dirty="0">
              <a:solidFill>
                <a:srgbClr val="3333FF"/>
              </a:solidFill>
              <a:latin typeface="Consolas" panose="020B0609020204030204" pitchFamily="49" charset="0"/>
              <a:cs typeface="Consolas" panose="020B0609020204030204" pitchFamily="49" charset="0"/>
            </a:endParaRPr>
          </a:p>
        </p:txBody>
      </p:sp>
      <p:sp>
        <p:nvSpPr>
          <p:cNvPr id="276485" name="Rectangle 5"/>
          <p:cNvSpPr>
            <a:spLocks noChangeArrowheads="1"/>
          </p:cNvSpPr>
          <p:nvPr/>
        </p:nvSpPr>
        <p:spPr bwMode="auto">
          <a:xfrm>
            <a:off x="4645025" y="2524125"/>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latin typeface="Consolas" panose="020B0609020204030204" pitchFamily="49" charset="0"/>
              <a:cs typeface="Consolas" panose="020B0609020204030204" pitchFamily="49" charset="0"/>
            </a:endParaRPr>
          </a:p>
        </p:txBody>
      </p:sp>
      <p:sp>
        <p:nvSpPr>
          <p:cNvPr id="276486" name="Rectangle 6"/>
          <p:cNvSpPr>
            <a:spLocks noChangeArrowheads="1"/>
          </p:cNvSpPr>
          <p:nvPr/>
        </p:nvSpPr>
        <p:spPr bwMode="auto">
          <a:xfrm>
            <a:off x="6067425" y="2524125"/>
            <a:ext cx="539750" cy="431800"/>
          </a:xfrm>
          <a:prstGeom prst="rect">
            <a:avLst/>
          </a:prstGeom>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dirty="0">
                <a:solidFill>
                  <a:srgbClr val="3333FF"/>
                </a:solidFill>
                <a:latin typeface="Consolas" panose="020B0609020204030204" pitchFamily="49" charset="0"/>
                <a:cs typeface="Consolas" panose="020B0609020204030204" pitchFamily="49" charset="0"/>
              </a:rPr>
              <a:t>c</a:t>
            </a:r>
            <a:endParaRPr lang="en-US" altLang="zh-CN" sz="2000" i="1" dirty="0">
              <a:solidFill>
                <a:srgbClr val="3333FF"/>
              </a:solidFill>
              <a:latin typeface="Consolas" panose="020B0609020204030204" pitchFamily="49" charset="0"/>
              <a:cs typeface="Consolas" panose="020B0609020204030204" pitchFamily="49" charset="0"/>
            </a:endParaRPr>
          </a:p>
        </p:txBody>
      </p:sp>
      <p:sp>
        <p:nvSpPr>
          <p:cNvPr id="276487" name="Rectangle 7"/>
          <p:cNvSpPr>
            <a:spLocks noChangeArrowheads="1"/>
          </p:cNvSpPr>
          <p:nvPr/>
        </p:nvSpPr>
        <p:spPr bwMode="auto">
          <a:xfrm>
            <a:off x="6608763" y="2524125"/>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a:latin typeface="Consolas" panose="020B0609020204030204" pitchFamily="49" charset="0"/>
              <a:cs typeface="Consolas" panose="020B0609020204030204" pitchFamily="49" charset="0"/>
            </a:endParaRPr>
          </a:p>
        </p:txBody>
      </p:sp>
      <p:sp>
        <p:nvSpPr>
          <p:cNvPr id="276489" name="Line 9"/>
          <p:cNvSpPr>
            <a:spLocks noChangeShapeType="1"/>
          </p:cNvSpPr>
          <p:nvPr/>
        </p:nvSpPr>
        <p:spPr bwMode="auto">
          <a:xfrm>
            <a:off x="1009650" y="2655888"/>
            <a:ext cx="576263" cy="0"/>
          </a:xfrm>
          <a:prstGeom prst="line">
            <a:avLst/>
          </a:prstGeom>
          <a:noFill/>
          <a:ln w="38100">
            <a:solidFill>
              <a:schemeClr val="tx1"/>
            </a:solidFill>
            <a:miter lim="800000"/>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276490" name="Line 10"/>
          <p:cNvSpPr>
            <a:spLocks noChangeShapeType="1"/>
          </p:cNvSpPr>
          <p:nvPr/>
        </p:nvSpPr>
        <p:spPr bwMode="auto">
          <a:xfrm>
            <a:off x="2967038" y="2681288"/>
            <a:ext cx="576262" cy="0"/>
          </a:xfrm>
          <a:prstGeom prst="line">
            <a:avLst/>
          </a:prstGeom>
          <a:noFill/>
          <a:ln w="38100">
            <a:solidFill>
              <a:schemeClr val="tx1"/>
            </a:solidFill>
            <a:miter lim="800000"/>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276491" name="Line 11"/>
          <p:cNvSpPr>
            <a:spLocks noChangeShapeType="1"/>
          </p:cNvSpPr>
          <p:nvPr/>
        </p:nvSpPr>
        <p:spPr bwMode="auto">
          <a:xfrm>
            <a:off x="4897438" y="2681288"/>
            <a:ext cx="576262" cy="0"/>
          </a:xfrm>
          <a:prstGeom prst="line">
            <a:avLst/>
          </a:prstGeom>
          <a:noFill/>
          <a:ln w="38100">
            <a:solidFill>
              <a:schemeClr val="tx1"/>
            </a:solidFill>
            <a:miter lim="800000"/>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276492" name="Rectangle 12"/>
          <p:cNvSpPr>
            <a:spLocks noChangeArrowheads="1"/>
          </p:cNvSpPr>
          <p:nvPr/>
        </p:nvSpPr>
        <p:spPr bwMode="auto">
          <a:xfrm>
            <a:off x="5529263" y="2524125"/>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latin typeface="Consolas" panose="020B0609020204030204" pitchFamily="49" charset="0"/>
              <a:cs typeface="Consolas" panose="020B0609020204030204" pitchFamily="49" charset="0"/>
            </a:endParaRPr>
          </a:p>
        </p:txBody>
      </p:sp>
      <p:sp>
        <p:nvSpPr>
          <p:cNvPr id="276493" name="Rectangle 13"/>
          <p:cNvSpPr>
            <a:spLocks noChangeArrowheads="1"/>
          </p:cNvSpPr>
          <p:nvPr/>
        </p:nvSpPr>
        <p:spPr bwMode="auto">
          <a:xfrm>
            <a:off x="3563938" y="2524125"/>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latin typeface="Consolas" panose="020B0609020204030204" pitchFamily="49" charset="0"/>
              <a:cs typeface="Consolas" panose="020B0609020204030204" pitchFamily="49" charset="0"/>
            </a:endParaRPr>
          </a:p>
        </p:txBody>
      </p:sp>
      <p:sp>
        <p:nvSpPr>
          <p:cNvPr id="276494" name="Rectangle 14"/>
          <p:cNvSpPr>
            <a:spLocks noChangeArrowheads="1"/>
          </p:cNvSpPr>
          <p:nvPr/>
        </p:nvSpPr>
        <p:spPr bwMode="auto">
          <a:xfrm>
            <a:off x="1585913" y="2524125"/>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latin typeface="Consolas" panose="020B0609020204030204" pitchFamily="49" charset="0"/>
              <a:cs typeface="Consolas" panose="020B0609020204030204" pitchFamily="49" charset="0"/>
            </a:endParaRPr>
          </a:p>
        </p:txBody>
      </p:sp>
      <p:sp>
        <p:nvSpPr>
          <p:cNvPr id="276495" name="Line 15"/>
          <p:cNvSpPr>
            <a:spLocks noChangeShapeType="1"/>
          </p:cNvSpPr>
          <p:nvPr/>
        </p:nvSpPr>
        <p:spPr bwMode="auto">
          <a:xfrm flipH="1">
            <a:off x="1116013" y="2811463"/>
            <a:ext cx="576262" cy="0"/>
          </a:xfrm>
          <a:prstGeom prst="line">
            <a:avLst/>
          </a:prstGeom>
          <a:noFill/>
          <a:ln w="38100">
            <a:solidFill>
              <a:schemeClr val="tx1"/>
            </a:solidFill>
            <a:miter lim="800000"/>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276498" name="Arc 18"/>
          <p:cNvSpPr/>
          <p:nvPr/>
        </p:nvSpPr>
        <p:spPr bwMode="auto">
          <a:xfrm>
            <a:off x="1476375" y="2165350"/>
            <a:ext cx="360363" cy="35877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chemeClr val="tx1"/>
            </a:solidFill>
            <a:miter lim="800000"/>
            <a:tailEnd type="stealth" w="lg" len="lg"/>
          </a:ln>
          <a:effectLst/>
        </p:spPr>
        <p:txBody>
          <a:bodyPr wrap="none" anchor="ctr"/>
          <a:lstStyle/>
          <a:p>
            <a:endParaRPr lang="zh-CN" altLang="en-US">
              <a:latin typeface="Consolas" panose="020B0609020204030204" pitchFamily="49" charset="0"/>
              <a:cs typeface="Consolas" panose="020B0609020204030204" pitchFamily="49" charset="0"/>
            </a:endParaRPr>
          </a:p>
        </p:txBody>
      </p:sp>
      <p:sp>
        <p:nvSpPr>
          <p:cNvPr id="276499" name="Text Box 19"/>
          <p:cNvSpPr txBox="1">
            <a:spLocks noChangeArrowheads="1"/>
          </p:cNvSpPr>
          <p:nvPr/>
        </p:nvSpPr>
        <p:spPr bwMode="auto">
          <a:xfrm>
            <a:off x="1116013" y="1804988"/>
            <a:ext cx="431800" cy="457200"/>
          </a:xfrm>
          <a:prstGeom prst="rect">
            <a:avLst/>
          </a:prstGeom>
          <a:noFill/>
          <a:ln w="9525">
            <a:noFill/>
            <a:miter lim="800000"/>
          </a:ln>
          <a:effectLst/>
        </p:spPr>
        <p:txBody>
          <a:bodyPr>
            <a:spAutoFit/>
          </a:bodyPr>
          <a:lstStyle/>
          <a:p>
            <a:pPr algn="l">
              <a:spcBef>
                <a:spcPct val="50000"/>
              </a:spcBef>
            </a:pPr>
            <a:r>
              <a:rPr lang="en-US" altLang="zh-CN">
                <a:latin typeface="Consolas" panose="020B0609020204030204" pitchFamily="49" charset="0"/>
                <a:cs typeface="Consolas" panose="020B0609020204030204" pitchFamily="49" charset="0"/>
              </a:rPr>
              <a:t>p</a:t>
            </a:r>
            <a:endParaRPr lang="en-US" altLang="zh-CN">
              <a:latin typeface="Consolas" panose="020B0609020204030204" pitchFamily="49" charset="0"/>
              <a:cs typeface="Consolas" panose="020B0609020204030204" pitchFamily="49" charset="0"/>
            </a:endParaRPr>
          </a:p>
        </p:txBody>
      </p:sp>
      <p:sp>
        <p:nvSpPr>
          <p:cNvPr id="276502" name="Text Box 22"/>
          <p:cNvSpPr txBox="1">
            <a:spLocks noChangeArrowheads="1"/>
          </p:cNvSpPr>
          <p:nvPr/>
        </p:nvSpPr>
        <p:spPr bwMode="auto">
          <a:xfrm>
            <a:off x="1258888" y="3989388"/>
            <a:ext cx="4608512" cy="1384995"/>
          </a:xfrm>
          <a:prstGeom prst="rect">
            <a:avLst/>
          </a:prstGeom>
          <a:noFill/>
          <a:ln w="9525">
            <a:noFill/>
            <a:miter lim="800000"/>
          </a:ln>
          <a:effectLst/>
        </p:spPr>
        <p:txBody>
          <a:bodyPr>
            <a:spAutoFit/>
          </a:bodyPr>
          <a:lstStyle/>
          <a:p>
            <a:pPr algn="l">
              <a:lnSpc>
                <a:spcPts val="2400"/>
              </a:lnSpc>
              <a:spcBef>
                <a:spcPct val="50000"/>
              </a:spcBef>
            </a:pPr>
            <a:r>
              <a:rPr lang="zh-CN" altLang="en-US" sz="2200" dirty="0">
                <a:latin typeface="Consolas" panose="020B0609020204030204" pitchFamily="49" charset="0"/>
                <a:ea typeface="楷体" panose="02010609060101010101" pitchFamily="49" charset="-122"/>
                <a:cs typeface="Consolas" panose="020B0609020204030204" pitchFamily="49" charset="0"/>
              </a:rPr>
              <a:t>操作语句：</a:t>
            </a:r>
            <a:endParaRPr lang="zh-CN" altLang="en-US" sz="2200" dirty="0">
              <a:latin typeface="Consolas" panose="020B0609020204030204" pitchFamily="49" charset="0"/>
              <a:ea typeface="楷体" panose="02010609060101010101" pitchFamily="49" charset="-122"/>
              <a:cs typeface="Consolas" panose="020B0609020204030204" pitchFamily="49" charset="0"/>
            </a:endParaRPr>
          </a:p>
          <a:p>
            <a:pPr algn="l">
              <a:lnSpc>
                <a:spcPts val="2400"/>
              </a:lnSpc>
              <a:spcBef>
                <a:spcPct val="50000"/>
              </a:spcBef>
            </a:pPr>
            <a:r>
              <a:rPr lang="zh-CN" altLang="en-US" dirty="0">
                <a:solidFill>
                  <a:srgbClr val="339933"/>
                </a:solidFill>
                <a:latin typeface="Consolas" panose="020B0609020204030204" pitchFamily="49" charset="0"/>
                <a:ea typeface="楷体" panose="02010609060101010101" pitchFamily="49" charset="-122"/>
                <a:cs typeface="Consolas" panose="020B0609020204030204" pitchFamily="49" charset="0"/>
                <a:sym typeface="Wingdings 2" panose="05020102010507070707" pitchFamily="18" charset="2"/>
              </a:rPr>
              <a:t></a:t>
            </a:r>
            <a:r>
              <a:rPr lang="zh-CN" altLang="en-US" sz="2000" dirty="0">
                <a:solidFill>
                  <a:srgbClr val="339933"/>
                </a:solidFill>
                <a:latin typeface="Consolas" panose="020B0609020204030204" pitchFamily="49" charset="0"/>
                <a:ea typeface="楷体" panose="02010609060101010101" pitchFamily="49" charset="-122"/>
                <a:cs typeface="Consolas" panose="020B0609020204030204" pitchFamily="49" charset="0"/>
              </a:rPr>
              <a:t> </a:t>
            </a:r>
            <a:r>
              <a:rPr lang="en-US" altLang="zh-CN" sz="2000" dirty="0">
                <a:solidFill>
                  <a:srgbClr val="339933"/>
                </a:solidFill>
                <a:latin typeface="Consolas" panose="020B0609020204030204" pitchFamily="49" charset="0"/>
                <a:ea typeface="楷体" panose="02010609060101010101" pitchFamily="49" charset="-122"/>
                <a:cs typeface="Consolas" panose="020B0609020204030204" pitchFamily="49" charset="0"/>
              </a:rPr>
              <a:t>p</a:t>
            </a:r>
            <a:r>
              <a:rPr lang="en-US" altLang="zh-CN" sz="2000" dirty="0">
                <a:solidFill>
                  <a:srgbClr val="339933"/>
                </a:solidFill>
                <a:latin typeface="Consolas" panose="020B0609020204030204" pitchFamily="49" charset="0"/>
                <a:ea typeface="+mn-ea"/>
                <a:cs typeface="Consolas" panose="020B0609020204030204" pitchFamily="49" charset="0"/>
              </a:rPr>
              <a:t>-</a:t>
            </a:r>
            <a:r>
              <a:rPr lang="en-US" altLang="zh-CN" sz="2000" dirty="0">
                <a:solidFill>
                  <a:srgbClr val="339933"/>
                </a:solidFill>
                <a:latin typeface="Consolas" panose="020B0609020204030204" pitchFamily="49" charset="0"/>
                <a:ea typeface="楷体" panose="02010609060101010101" pitchFamily="49" charset="-122"/>
                <a:cs typeface="Consolas" panose="020B0609020204030204" pitchFamily="49" charset="0"/>
              </a:rPr>
              <a:t>&gt;next</a:t>
            </a:r>
            <a:r>
              <a:rPr lang="en-US" altLang="zh-CN" sz="2000" dirty="0">
                <a:solidFill>
                  <a:srgbClr val="339933"/>
                </a:solidFill>
                <a:latin typeface="Consolas" panose="020B0609020204030204" pitchFamily="49" charset="0"/>
                <a:ea typeface="+mn-ea"/>
                <a:cs typeface="Consolas" panose="020B0609020204030204" pitchFamily="49" charset="0"/>
              </a:rPr>
              <a:t>-</a:t>
            </a:r>
            <a:r>
              <a:rPr lang="en-US" altLang="zh-CN" sz="2000" dirty="0">
                <a:solidFill>
                  <a:srgbClr val="339933"/>
                </a:solidFill>
                <a:latin typeface="Consolas" panose="020B0609020204030204" pitchFamily="49" charset="0"/>
                <a:ea typeface="楷体" panose="02010609060101010101" pitchFamily="49" charset="-122"/>
                <a:cs typeface="Consolas" panose="020B0609020204030204" pitchFamily="49" charset="0"/>
              </a:rPr>
              <a:t>&gt;next</a:t>
            </a:r>
            <a:r>
              <a:rPr lang="en-US" altLang="zh-CN" sz="2000" dirty="0">
                <a:solidFill>
                  <a:srgbClr val="339933"/>
                </a:solidFill>
                <a:latin typeface="Consolas" panose="020B0609020204030204" pitchFamily="49" charset="0"/>
                <a:ea typeface="+mj-ea"/>
                <a:cs typeface="Consolas" panose="020B0609020204030204" pitchFamily="49" charset="0"/>
              </a:rPr>
              <a:t>-</a:t>
            </a:r>
            <a:r>
              <a:rPr lang="en-US" altLang="zh-CN" sz="2000">
                <a:solidFill>
                  <a:srgbClr val="339933"/>
                </a:solidFill>
                <a:latin typeface="Consolas" panose="020B0609020204030204" pitchFamily="49" charset="0"/>
                <a:ea typeface="楷体" panose="02010609060101010101" pitchFamily="49" charset="-122"/>
                <a:cs typeface="Consolas" panose="020B0609020204030204" pitchFamily="49" charset="0"/>
              </a:rPr>
              <a:t>&gt;prior = p</a:t>
            </a:r>
            <a:endParaRPr lang="en-US" altLang="zh-CN" sz="2000" dirty="0">
              <a:solidFill>
                <a:srgbClr val="339933"/>
              </a:solidFill>
              <a:latin typeface="Consolas" panose="020B0609020204030204" pitchFamily="49" charset="0"/>
              <a:ea typeface="楷体" panose="02010609060101010101" pitchFamily="49" charset="-122"/>
              <a:cs typeface="Consolas" panose="020B0609020204030204" pitchFamily="49" charset="0"/>
            </a:endParaRPr>
          </a:p>
          <a:p>
            <a:pPr algn="l">
              <a:lnSpc>
                <a:spcPts val="2400"/>
              </a:lnSpc>
              <a:spcBef>
                <a:spcPct val="50000"/>
              </a:spcBef>
            </a:pPr>
            <a:r>
              <a:rPr lang="en-US" altLang="zh-CN" dirty="0">
                <a:solidFill>
                  <a:srgbClr val="339933"/>
                </a:solidFill>
                <a:latin typeface="Consolas" panose="020B0609020204030204" pitchFamily="49" charset="0"/>
                <a:ea typeface="楷体" panose="02010609060101010101" pitchFamily="49" charset="-122"/>
                <a:cs typeface="Consolas" panose="020B0609020204030204" pitchFamily="49" charset="0"/>
                <a:sym typeface="Wingdings 2" panose="05020102010507070707" pitchFamily="18" charset="2"/>
              </a:rPr>
              <a:t></a:t>
            </a:r>
            <a:r>
              <a:rPr lang="en-US" altLang="zh-CN" sz="2000" dirty="0">
                <a:solidFill>
                  <a:srgbClr val="339933"/>
                </a:solidFill>
                <a:latin typeface="Consolas" panose="020B0609020204030204" pitchFamily="49" charset="0"/>
                <a:ea typeface="楷体" panose="02010609060101010101" pitchFamily="49" charset="-122"/>
                <a:cs typeface="Consolas" panose="020B0609020204030204" pitchFamily="49" charset="0"/>
              </a:rPr>
              <a:t> p</a:t>
            </a:r>
            <a:r>
              <a:rPr lang="en-US" altLang="zh-CN" sz="2000" dirty="0">
                <a:solidFill>
                  <a:srgbClr val="339933"/>
                </a:solidFill>
                <a:latin typeface="Consolas" panose="020B0609020204030204" pitchFamily="49" charset="0"/>
                <a:ea typeface="+mn-ea"/>
                <a:cs typeface="Consolas" panose="020B0609020204030204" pitchFamily="49" charset="0"/>
              </a:rPr>
              <a:t>-</a:t>
            </a:r>
            <a:r>
              <a:rPr lang="en-US" altLang="zh-CN" sz="2000">
                <a:solidFill>
                  <a:srgbClr val="339933"/>
                </a:solidFill>
                <a:latin typeface="Consolas" panose="020B0609020204030204" pitchFamily="49" charset="0"/>
                <a:ea typeface="楷体" panose="02010609060101010101" pitchFamily="49" charset="-122"/>
                <a:cs typeface="Consolas" panose="020B0609020204030204" pitchFamily="49" charset="0"/>
              </a:rPr>
              <a:t>&gt;next = p</a:t>
            </a:r>
            <a:r>
              <a:rPr lang="en-US" altLang="zh-CN" sz="2000">
                <a:solidFill>
                  <a:srgbClr val="339933"/>
                </a:solidFill>
                <a:latin typeface="Consolas" panose="020B0609020204030204" pitchFamily="49" charset="0"/>
                <a:ea typeface="+mj-ea"/>
                <a:cs typeface="Consolas" panose="020B0609020204030204" pitchFamily="49" charset="0"/>
              </a:rPr>
              <a:t>-</a:t>
            </a:r>
            <a:r>
              <a:rPr lang="en-US" altLang="zh-CN" sz="2000" dirty="0">
                <a:solidFill>
                  <a:srgbClr val="339933"/>
                </a:solidFill>
                <a:latin typeface="Consolas" panose="020B0609020204030204" pitchFamily="49" charset="0"/>
                <a:ea typeface="楷体" panose="02010609060101010101" pitchFamily="49" charset="-122"/>
                <a:cs typeface="Consolas" panose="020B0609020204030204" pitchFamily="49" charset="0"/>
              </a:rPr>
              <a:t>&gt;next</a:t>
            </a:r>
            <a:r>
              <a:rPr lang="en-US" altLang="zh-CN" sz="2000" dirty="0">
                <a:solidFill>
                  <a:srgbClr val="339933"/>
                </a:solidFill>
                <a:latin typeface="Consolas" panose="020B0609020204030204" pitchFamily="49" charset="0"/>
                <a:ea typeface="+mj-ea"/>
                <a:cs typeface="Consolas" panose="020B0609020204030204" pitchFamily="49" charset="0"/>
              </a:rPr>
              <a:t>-</a:t>
            </a:r>
            <a:r>
              <a:rPr lang="en-US" altLang="zh-CN" sz="2000" dirty="0">
                <a:solidFill>
                  <a:srgbClr val="339933"/>
                </a:solidFill>
                <a:latin typeface="Consolas" panose="020B0609020204030204" pitchFamily="49" charset="0"/>
                <a:ea typeface="楷体" panose="02010609060101010101" pitchFamily="49" charset="-122"/>
                <a:cs typeface="Consolas" panose="020B0609020204030204" pitchFamily="49" charset="0"/>
              </a:rPr>
              <a:t>&gt;next</a:t>
            </a:r>
            <a:endParaRPr lang="en-US" altLang="zh-CN" sz="2000" dirty="0">
              <a:solidFill>
                <a:srgbClr val="339933"/>
              </a:solidFill>
              <a:latin typeface="Consolas" panose="020B0609020204030204" pitchFamily="49" charset="0"/>
              <a:ea typeface="楷体" panose="02010609060101010101" pitchFamily="49" charset="-122"/>
              <a:cs typeface="Consolas" panose="020B0609020204030204" pitchFamily="49" charset="0"/>
            </a:endParaRPr>
          </a:p>
        </p:txBody>
      </p:sp>
      <p:sp>
        <p:nvSpPr>
          <p:cNvPr id="276518" name="Text Box 38"/>
          <p:cNvSpPr txBox="1">
            <a:spLocks noChangeArrowheads="1"/>
          </p:cNvSpPr>
          <p:nvPr/>
        </p:nvSpPr>
        <p:spPr bwMode="auto">
          <a:xfrm>
            <a:off x="323850" y="2452688"/>
            <a:ext cx="576263" cy="457200"/>
          </a:xfrm>
          <a:prstGeom prst="rect">
            <a:avLst/>
          </a:prstGeom>
          <a:noFill/>
          <a:ln w="38100" algn="ctr">
            <a:noFill/>
            <a:miter lim="800000"/>
          </a:ln>
          <a:effectLst/>
        </p:spPr>
        <p:txBody>
          <a:bodyPr>
            <a:spAutoFit/>
          </a:bodyPr>
          <a:lstStyle/>
          <a:p>
            <a:pPr>
              <a:spcBef>
                <a:spcPct val="50000"/>
              </a:spcBef>
            </a:pPr>
            <a:r>
              <a:rPr kumimoji="1" lang="en-US" altLang="zh-CN">
                <a:solidFill>
                  <a:srgbClr val="3333FF"/>
                </a:solidFill>
                <a:latin typeface="Consolas" panose="020B0609020204030204" pitchFamily="49" charset="0"/>
                <a:ea typeface="宋体" panose="02010600030101010101" pitchFamily="2" charset="-122"/>
                <a:cs typeface="Consolas" panose="020B0609020204030204" pitchFamily="49" charset="0"/>
              </a:rPr>
              <a:t>…</a:t>
            </a:r>
            <a:endParaRPr kumimoji="1" lang="en-US" altLang="zh-CN">
              <a:solidFill>
                <a:srgbClr val="3333FF"/>
              </a:solidFill>
              <a:latin typeface="Consolas" panose="020B0609020204030204" pitchFamily="49" charset="0"/>
              <a:ea typeface="宋体" panose="02010600030101010101" pitchFamily="2" charset="-122"/>
              <a:cs typeface="Consolas" panose="020B0609020204030204" pitchFamily="49" charset="0"/>
            </a:endParaRPr>
          </a:p>
        </p:txBody>
      </p:sp>
      <p:sp>
        <p:nvSpPr>
          <p:cNvPr id="276519" name="Line 39"/>
          <p:cNvSpPr>
            <a:spLocks noChangeShapeType="1"/>
          </p:cNvSpPr>
          <p:nvPr/>
        </p:nvSpPr>
        <p:spPr bwMode="auto">
          <a:xfrm flipH="1">
            <a:off x="3132138" y="2811463"/>
            <a:ext cx="576262" cy="0"/>
          </a:xfrm>
          <a:prstGeom prst="line">
            <a:avLst/>
          </a:prstGeom>
          <a:noFill/>
          <a:ln w="38100">
            <a:solidFill>
              <a:schemeClr val="tx1"/>
            </a:solidFill>
            <a:miter lim="800000"/>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276520" name="Line 40"/>
          <p:cNvSpPr>
            <a:spLocks noChangeShapeType="1"/>
          </p:cNvSpPr>
          <p:nvPr/>
        </p:nvSpPr>
        <p:spPr bwMode="auto">
          <a:xfrm flipH="1">
            <a:off x="5194300" y="2811463"/>
            <a:ext cx="576263" cy="0"/>
          </a:xfrm>
          <a:prstGeom prst="line">
            <a:avLst/>
          </a:prstGeom>
          <a:noFill/>
          <a:ln w="38100">
            <a:solidFill>
              <a:schemeClr val="tx1"/>
            </a:solidFill>
            <a:miter lim="800000"/>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grpSp>
        <p:nvGrpSpPr>
          <p:cNvPr id="276534" name="Group 54"/>
          <p:cNvGrpSpPr/>
          <p:nvPr/>
        </p:nvGrpSpPr>
        <p:grpSpPr bwMode="auto">
          <a:xfrm>
            <a:off x="2555875" y="2763838"/>
            <a:ext cx="3246438" cy="1106487"/>
            <a:chOff x="1610" y="1741"/>
            <a:chExt cx="2045" cy="697"/>
          </a:xfrm>
        </p:grpSpPr>
        <p:sp>
          <p:nvSpPr>
            <p:cNvPr id="276509" name="Text Box 29"/>
            <p:cNvSpPr txBox="1">
              <a:spLocks noChangeArrowheads="1"/>
            </p:cNvSpPr>
            <p:nvPr/>
          </p:nvSpPr>
          <p:spPr bwMode="auto">
            <a:xfrm>
              <a:off x="2426" y="2150"/>
              <a:ext cx="272" cy="288"/>
            </a:xfrm>
            <a:prstGeom prst="rect">
              <a:avLst/>
            </a:prstGeom>
            <a:noFill/>
            <a:ln w="9525">
              <a:noFill/>
              <a:miter lim="800000"/>
            </a:ln>
            <a:effectLst/>
          </p:spPr>
          <p:txBody>
            <a:bodyPr>
              <a:spAutoFit/>
            </a:bodyPr>
            <a:lstStyle/>
            <a:p>
              <a:pPr algn="l">
                <a:spcBef>
                  <a:spcPct val="50000"/>
                </a:spcBef>
              </a:pPr>
              <a:r>
                <a:rPr lang="en-US" altLang="zh-CN">
                  <a:latin typeface="Consolas" panose="020B0609020204030204" pitchFamily="49" charset="0"/>
                  <a:ea typeface="宋体" panose="02010600030101010101" pitchFamily="2" charset="-122"/>
                  <a:cs typeface="Consolas" panose="020B0609020204030204" pitchFamily="49" charset="0"/>
                  <a:sym typeface="Wingdings 2" panose="05020102010507070707" pitchFamily="18" charset="2"/>
                </a:rPr>
                <a:t></a:t>
              </a:r>
              <a:endParaRPr lang="en-US" altLang="zh-CN">
                <a:latin typeface="Consolas" panose="020B0609020204030204" pitchFamily="49" charset="0"/>
                <a:ea typeface="宋体" panose="02010600030101010101" pitchFamily="2" charset="-122"/>
                <a:cs typeface="Consolas" panose="020B0609020204030204" pitchFamily="49" charset="0"/>
                <a:sym typeface="Wingdings 2" panose="05020102010507070707" pitchFamily="18" charset="2"/>
              </a:endParaRPr>
            </a:p>
          </p:txBody>
        </p:sp>
        <p:sp>
          <p:nvSpPr>
            <p:cNvPr id="276525" name="Line 45"/>
            <p:cNvSpPr>
              <a:spLocks noChangeShapeType="1"/>
            </p:cNvSpPr>
            <p:nvPr/>
          </p:nvSpPr>
          <p:spPr bwMode="auto">
            <a:xfrm>
              <a:off x="3651" y="1741"/>
              <a:ext cx="0" cy="363"/>
            </a:xfrm>
            <a:prstGeom prst="line">
              <a:avLst/>
            </a:prstGeom>
            <a:noFill/>
            <a:ln w="38100">
              <a:solidFill>
                <a:srgbClr val="FF00FF"/>
              </a:solidFill>
              <a:roun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276526" name="Line 46"/>
            <p:cNvSpPr>
              <a:spLocks noChangeShapeType="1"/>
            </p:cNvSpPr>
            <p:nvPr/>
          </p:nvSpPr>
          <p:spPr bwMode="auto">
            <a:xfrm flipV="1">
              <a:off x="1615" y="2104"/>
              <a:ext cx="2040" cy="0"/>
            </a:xfrm>
            <a:prstGeom prst="line">
              <a:avLst/>
            </a:prstGeom>
            <a:noFill/>
            <a:ln w="38100">
              <a:solidFill>
                <a:srgbClr val="FF00FF"/>
              </a:solidFill>
              <a:roun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276527" name="Line 47"/>
            <p:cNvSpPr>
              <a:spLocks noChangeShapeType="1"/>
            </p:cNvSpPr>
            <p:nvPr/>
          </p:nvSpPr>
          <p:spPr bwMode="auto">
            <a:xfrm flipV="1">
              <a:off x="1610" y="1832"/>
              <a:ext cx="0" cy="272"/>
            </a:xfrm>
            <a:prstGeom prst="line">
              <a:avLst/>
            </a:prstGeom>
            <a:noFill/>
            <a:ln w="38100">
              <a:solidFill>
                <a:srgbClr val="FF00FF"/>
              </a:solidFill>
              <a:round/>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grpSp>
      <p:grpSp>
        <p:nvGrpSpPr>
          <p:cNvPr id="276535" name="Group 55"/>
          <p:cNvGrpSpPr/>
          <p:nvPr/>
        </p:nvGrpSpPr>
        <p:grpSpPr bwMode="auto">
          <a:xfrm>
            <a:off x="2843213" y="1684338"/>
            <a:ext cx="3241675" cy="1008062"/>
            <a:chOff x="1791" y="1061"/>
            <a:chExt cx="2042" cy="635"/>
          </a:xfrm>
        </p:grpSpPr>
        <p:sp>
          <p:nvSpPr>
            <p:cNvPr id="276522" name="Line 42"/>
            <p:cNvSpPr>
              <a:spLocks noChangeShapeType="1"/>
            </p:cNvSpPr>
            <p:nvPr/>
          </p:nvSpPr>
          <p:spPr bwMode="auto">
            <a:xfrm flipV="1">
              <a:off x="1791" y="1333"/>
              <a:ext cx="0" cy="363"/>
            </a:xfrm>
            <a:prstGeom prst="line">
              <a:avLst/>
            </a:prstGeom>
            <a:noFill/>
            <a:ln w="38100">
              <a:solidFill>
                <a:srgbClr val="FF00FF"/>
              </a:solidFill>
              <a:roun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276523" name="Line 43"/>
            <p:cNvSpPr>
              <a:spLocks noChangeShapeType="1"/>
            </p:cNvSpPr>
            <p:nvPr/>
          </p:nvSpPr>
          <p:spPr bwMode="auto">
            <a:xfrm>
              <a:off x="1791" y="1333"/>
              <a:ext cx="2042" cy="0"/>
            </a:xfrm>
            <a:prstGeom prst="line">
              <a:avLst/>
            </a:prstGeom>
            <a:noFill/>
            <a:ln w="38100">
              <a:solidFill>
                <a:srgbClr val="FF00FF"/>
              </a:solidFill>
              <a:roun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276524" name="Line 44"/>
            <p:cNvSpPr>
              <a:spLocks noChangeShapeType="1"/>
            </p:cNvSpPr>
            <p:nvPr/>
          </p:nvSpPr>
          <p:spPr bwMode="auto">
            <a:xfrm>
              <a:off x="3833" y="1333"/>
              <a:ext cx="0" cy="249"/>
            </a:xfrm>
            <a:prstGeom prst="line">
              <a:avLst/>
            </a:prstGeom>
            <a:noFill/>
            <a:ln w="38100">
              <a:solidFill>
                <a:srgbClr val="FF00FF"/>
              </a:solidFill>
              <a:round/>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276528" name="Text Box 48"/>
            <p:cNvSpPr txBox="1">
              <a:spLocks noChangeArrowheads="1"/>
            </p:cNvSpPr>
            <p:nvPr/>
          </p:nvSpPr>
          <p:spPr bwMode="auto">
            <a:xfrm>
              <a:off x="2381" y="1061"/>
              <a:ext cx="272" cy="288"/>
            </a:xfrm>
            <a:prstGeom prst="rect">
              <a:avLst/>
            </a:prstGeom>
            <a:noFill/>
            <a:ln w="9525">
              <a:noFill/>
              <a:miter lim="800000"/>
            </a:ln>
            <a:effectLst/>
          </p:spPr>
          <p:txBody>
            <a:bodyPr>
              <a:spAutoFit/>
            </a:bodyPr>
            <a:lstStyle/>
            <a:p>
              <a:pPr algn="l">
                <a:spcBef>
                  <a:spcPct val="50000"/>
                </a:spcBef>
              </a:pPr>
              <a:r>
                <a:rPr lang="en-US" altLang="zh-CN">
                  <a:latin typeface="Consolas" panose="020B0609020204030204" pitchFamily="49" charset="0"/>
                  <a:ea typeface="宋体" panose="02010600030101010101" pitchFamily="2" charset="-122"/>
                  <a:cs typeface="Consolas" panose="020B0609020204030204" pitchFamily="49" charset="0"/>
                  <a:sym typeface="Wingdings 2" panose="05020102010507070707" pitchFamily="18" charset="2"/>
                </a:rPr>
                <a:t></a:t>
              </a:r>
              <a:endParaRPr lang="en-US" altLang="zh-CN">
                <a:latin typeface="Consolas" panose="020B0609020204030204" pitchFamily="49" charset="0"/>
                <a:ea typeface="宋体" panose="02010600030101010101" pitchFamily="2" charset="-122"/>
                <a:cs typeface="Consolas" panose="020B0609020204030204" pitchFamily="49" charset="0"/>
                <a:sym typeface="Wingdings 2" panose="05020102010507070707" pitchFamily="18" charset="2"/>
              </a:endParaRPr>
            </a:p>
          </p:txBody>
        </p:sp>
      </p:grpSp>
      <p:sp>
        <p:nvSpPr>
          <p:cNvPr id="276531" name="Text Box 51"/>
          <p:cNvSpPr txBox="1">
            <a:spLocks noChangeArrowheads="1"/>
          </p:cNvSpPr>
          <p:nvPr/>
        </p:nvSpPr>
        <p:spPr bwMode="auto">
          <a:xfrm>
            <a:off x="611188" y="1036638"/>
            <a:ext cx="4968875" cy="430887"/>
          </a:xfrm>
          <a:prstGeom prst="rect">
            <a:avLst/>
          </a:prstGeom>
          <a:noFill/>
          <a:ln w="9525">
            <a:noFill/>
            <a:miter lim="800000"/>
          </a:ln>
          <a:effectLst/>
        </p:spPr>
        <p:txBody>
          <a:bodyPr>
            <a:spAutoFit/>
          </a:bodyPr>
          <a:lstStyle/>
          <a:p>
            <a:pPr algn="l">
              <a:spcBef>
                <a:spcPct val="50000"/>
              </a:spcBef>
            </a:pPr>
            <a:r>
              <a:rPr lang="zh-CN" altLang="en-US" sz="2200">
                <a:latin typeface="Consolas" panose="020B0609020204030204" pitchFamily="49" charset="0"/>
                <a:ea typeface="楷体" panose="02010609060101010101" pitchFamily="49" charset="-122"/>
                <a:cs typeface="Consolas" panose="020B0609020204030204" pitchFamily="49" charset="0"/>
              </a:rPr>
              <a:t>删除</a:t>
            </a:r>
            <a:r>
              <a:rPr lang="en-US" altLang="zh-CN" sz="2200">
                <a:latin typeface="Consolas" panose="020B0609020204030204" pitchFamily="49" charset="0"/>
                <a:ea typeface="楷体" panose="02010609060101010101" pitchFamily="49" charset="-122"/>
                <a:cs typeface="Consolas" panose="020B0609020204030204" pitchFamily="49" charset="0"/>
              </a:rPr>
              <a:t>p</a:t>
            </a:r>
            <a:r>
              <a:rPr lang="zh-CN" altLang="en-US" sz="2200">
                <a:latin typeface="Consolas" panose="020B0609020204030204" pitchFamily="49" charset="0"/>
                <a:ea typeface="楷体" panose="02010609060101010101" pitchFamily="49" charset="-122"/>
                <a:cs typeface="Consolas" panose="020B0609020204030204" pitchFamily="49" charset="0"/>
              </a:rPr>
              <a:t>结点之后</a:t>
            </a:r>
            <a:r>
              <a:rPr lang="zh-CN" altLang="en-US" sz="2200" dirty="0">
                <a:latin typeface="Consolas" panose="020B0609020204030204" pitchFamily="49" charset="0"/>
                <a:ea typeface="楷体" panose="02010609060101010101" pitchFamily="49" charset="-122"/>
                <a:cs typeface="Consolas" panose="020B0609020204030204" pitchFamily="49" charset="0"/>
              </a:rPr>
              <a:t>的</a:t>
            </a:r>
            <a:r>
              <a:rPr lang="zh-CN" altLang="en-US" sz="2200">
                <a:latin typeface="Consolas" panose="020B0609020204030204" pitchFamily="49" charset="0"/>
                <a:ea typeface="楷体" panose="02010609060101010101" pitchFamily="49" charset="-122"/>
                <a:cs typeface="Consolas" panose="020B0609020204030204" pitchFamily="49" charset="0"/>
              </a:rPr>
              <a:t>一个结点</a:t>
            </a:r>
            <a:endParaRPr lang="zh-CN" altLang="en-US" sz="2200" dirty="0">
              <a:latin typeface="Consolas" panose="020B0609020204030204" pitchFamily="49" charset="0"/>
              <a:ea typeface="楷体" panose="02010609060101010101" pitchFamily="49" charset="-122"/>
              <a:cs typeface="Consolas" panose="020B0609020204030204" pitchFamily="49" charset="0"/>
            </a:endParaRPr>
          </a:p>
        </p:txBody>
      </p:sp>
      <p:sp>
        <p:nvSpPr>
          <p:cNvPr id="276532" name="Text Box 52"/>
          <p:cNvSpPr txBox="1">
            <a:spLocks noChangeArrowheads="1"/>
          </p:cNvSpPr>
          <p:nvPr/>
        </p:nvSpPr>
        <p:spPr bwMode="auto">
          <a:xfrm>
            <a:off x="395289" y="260350"/>
            <a:ext cx="3748084" cy="587441"/>
          </a:xfrm>
          <a:prstGeom prst="rect">
            <a:avLst/>
          </a:prstGeom>
          <a:solidFill>
            <a:srgbClr val="6600CC"/>
          </a:solidFill>
          <a:ln w="28575" algn="ctr">
            <a:noFill/>
            <a:miter lim="800000"/>
          </a:ln>
          <a:effectLst/>
        </p:spPr>
        <p:txBody>
          <a:bodyPr wrap="square" lIns="162000" tIns="108000" rIns="162000" bIns="108000">
            <a:spAutoFit/>
          </a:bodyPr>
          <a:lstStyle/>
          <a:p>
            <a:r>
              <a:rPr lang="zh-CN" altLang="en-US" dirty="0">
                <a:solidFill>
                  <a:schemeClr val="bg1"/>
                </a:solidFill>
                <a:latin typeface="Consolas" panose="020B0609020204030204" pitchFamily="49" charset="0"/>
                <a:ea typeface="楷体" panose="02010609060101010101" pitchFamily="49" charset="-122"/>
                <a:cs typeface="Consolas" panose="020B0609020204030204" pitchFamily="49" charset="0"/>
              </a:rPr>
              <a:t>双</a:t>
            </a:r>
            <a:r>
              <a:rPr lang="zh-CN" altLang="en-US">
                <a:solidFill>
                  <a:schemeClr val="bg1"/>
                </a:solidFill>
                <a:latin typeface="Consolas" panose="020B0609020204030204" pitchFamily="49" charset="0"/>
                <a:ea typeface="楷体" panose="02010609060101010101" pitchFamily="49" charset="-122"/>
                <a:cs typeface="Consolas" panose="020B0609020204030204" pitchFamily="49" charset="0"/>
              </a:rPr>
              <a:t>链表删除结点的</a:t>
            </a:r>
            <a:r>
              <a:rPr lang="zh-CN" altLang="en-US" dirty="0">
                <a:solidFill>
                  <a:schemeClr val="bg1"/>
                </a:solidFill>
                <a:latin typeface="Consolas" panose="020B0609020204030204" pitchFamily="49" charset="0"/>
                <a:ea typeface="楷体" panose="02010609060101010101" pitchFamily="49" charset="-122"/>
                <a:cs typeface="Consolas" panose="020B0609020204030204" pitchFamily="49" charset="0"/>
              </a:rPr>
              <a:t>演示</a:t>
            </a:r>
            <a:endParaRPr lang="zh-CN" altLang="en-US" dirty="0">
              <a:latin typeface="Consolas" panose="020B0609020204030204" pitchFamily="49" charset="0"/>
              <a:ea typeface="楷体" panose="02010609060101010101" pitchFamily="49" charset="-122"/>
              <a:cs typeface="Consolas" panose="020B0609020204030204" pitchFamily="49" charset="0"/>
            </a:endParaRPr>
          </a:p>
        </p:txBody>
      </p:sp>
      <p:sp>
        <p:nvSpPr>
          <p:cNvPr id="276533" name="Text Box 53"/>
          <p:cNvSpPr txBox="1">
            <a:spLocks noChangeArrowheads="1"/>
          </p:cNvSpPr>
          <p:nvPr/>
        </p:nvSpPr>
        <p:spPr bwMode="auto">
          <a:xfrm>
            <a:off x="5867400" y="4797425"/>
            <a:ext cx="2087563" cy="430887"/>
          </a:xfrm>
          <a:prstGeom prst="rect">
            <a:avLst/>
          </a:prstGeom>
          <a:noFill/>
          <a:ln w="38100" algn="ctr">
            <a:noFill/>
            <a:miter lim="800000"/>
          </a:ln>
          <a:effectLst/>
        </p:spPr>
        <p:txBody>
          <a:bodyPr>
            <a:spAutoFit/>
          </a:bodyPr>
          <a:lstStyle/>
          <a:p>
            <a:pPr>
              <a:spcBef>
                <a:spcPct val="50000"/>
              </a:spcBef>
            </a:pPr>
            <a:r>
              <a:rPr lang="zh-CN" altLang="en-US" sz="2200" dirty="0">
                <a:solidFill>
                  <a:srgbClr val="FF00FF"/>
                </a:solidFill>
                <a:latin typeface="Consolas" panose="020B0609020204030204" pitchFamily="49" charset="0"/>
                <a:ea typeface="黑体" panose="02010609060101010101" pitchFamily="49" charset="-122"/>
                <a:cs typeface="Consolas" panose="020B0609020204030204" pitchFamily="49" charset="0"/>
              </a:rPr>
              <a:t>删除完毕</a:t>
            </a:r>
            <a:endParaRPr lang="zh-CN" altLang="en-US" sz="2200" dirty="0">
              <a:solidFill>
                <a:srgbClr val="FF00FF"/>
              </a:solidFill>
              <a:latin typeface="Consolas" panose="020B0609020204030204" pitchFamily="49" charset="0"/>
              <a:ea typeface="黑体" panose="02010609060101010101" pitchFamily="49" charset="-122"/>
              <a:cs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4" fill="hold" grpId="0" nodeType="clickEffect">
                                  <p:stCondLst>
                                    <p:cond delay="0"/>
                                  </p:stCondLst>
                                  <p:childTnLst>
                                    <p:animEffect transition="out" filter="wipe(down)">
                                      <p:cBhvr>
                                        <p:cTn id="6" dur="500"/>
                                        <p:tgtEl>
                                          <p:spTgt spid="276520"/>
                                        </p:tgtEl>
                                      </p:cBhvr>
                                    </p:animEffect>
                                    <p:set>
                                      <p:cBhvr>
                                        <p:cTn id="7" dur="1" fill="hold">
                                          <p:stCondLst>
                                            <p:cond delay="499"/>
                                          </p:stCondLst>
                                        </p:cTn>
                                        <p:tgtEl>
                                          <p:spTgt spid="276520"/>
                                        </p:tgtEl>
                                        <p:attrNameLst>
                                          <p:attrName>style.visibility</p:attrName>
                                        </p:attrNameLst>
                                      </p:cBhvr>
                                      <p:to>
                                        <p:strVal val="hidden"/>
                                      </p:to>
                                    </p:set>
                                  </p:childTnLst>
                                </p:cTn>
                              </p:par>
                            </p:childTnLst>
                          </p:cTn>
                        </p:par>
                        <p:par>
                          <p:cTn id="8" fill="hold">
                            <p:stCondLst>
                              <p:cond delay="500"/>
                            </p:stCondLst>
                            <p:childTnLst>
                              <p:par>
                                <p:cTn id="9" presetID="22" presetClass="entr" presetSubtype="2" fill="hold" nodeType="afterEffect">
                                  <p:stCondLst>
                                    <p:cond delay="0"/>
                                  </p:stCondLst>
                                  <p:childTnLst>
                                    <p:set>
                                      <p:cBhvr>
                                        <p:cTn id="10" dur="1" fill="hold">
                                          <p:stCondLst>
                                            <p:cond delay="0"/>
                                          </p:stCondLst>
                                        </p:cTn>
                                        <p:tgtEl>
                                          <p:spTgt spid="276534"/>
                                        </p:tgtEl>
                                        <p:attrNameLst>
                                          <p:attrName>style.visibility</p:attrName>
                                        </p:attrNameLst>
                                      </p:cBhvr>
                                      <p:to>
                                        <p:strVal val="visible"/>
                                      </p:to>
                                    </p:set>
                                    <p:animEffect transition="in" filter="wipe(right)">
                                      <p:cBhvr>
                                        <p:cTn id="11" dur="500"/>
                                        <p:tgtEl>
                                          <p:spTgt spid="276534"/>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xit" presetSubtype="4" fill="hold" grpId="0" nodeType="clickEffect">
                                  <p:stCondLst>
                                    <p:cond delay="0"/>
                                  </p:stCondLst>
                                  <p:childTnLst>
                                    <p:animEffect transition="out" filter="wipe(down)">
                                      <p:cBhvr>
                                        <p:cTn id="15" dur="500"/>
                                        <p:tgtEl>
                                          <p:spTgt spid="276490"/>
                                        </p:tgtEl>
                                      </p:cBhvr>
                                    </p:animEffect>
                                    <p:set>
                                      <p:cBhvr>
                                        <p:cTn id="16" dur="1" fill="hold">
                                          <p:stCondLst>
                                            <p:cond delay="499"/>
                                          </p:stCondLst>
                                        </p:cTn>
                                        <p:tgtEl>
                                          <p:spTgt spid="276490"/>
                                        </p:tgtEl>
                                        <p:attrNameLst>
                                          <p:attrName>style.visibility</p:attrName>
                                        </p:attrNameLst>
                                      </p:cBhvr>
                                      <p:to>
                                        <p:strVal val="hidden"/>
                                      </p:to>
                                    </p:se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276535"/>
                                        </p:tgtEl>
                                        <p:attrNameLst>
                                          <p:attrName>style.visibility</p:attrName>
                                        </p:attrNameLst>
                                      </p:cBhvr>
                                      <p:to>
                                        <p:strVal val="visible"/>
                                      </p:to>
                                    </p:set>
                                    <p:animEffect transition="in" filter="wipe(left)">
                                      <p:cBhvr>
                                        <p:cTn id="20" dur="500"/>
                                        <p:tgtEl>
                                          <p:spTgt spid="276535"/>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276533"/>
                                        </p:tgtEl>
                                        <p:attrNameLst>
                                          <p:attrName>style.visibility</p:attrName>
                                        </p:attrNameLst>
                                      </p:cBhvr>
                                      <p:to>
                                        <p:strVal val="visible"/>
                                      </p:to>
                                    </p:set>
                                    <p:animEffect transition="in" filter="wipe(left)">
                                      <p:cBhvr>
                                        <p:cTn id="25" dur="500"/>
                                        <p:tgtEl>
                                          <p:spTgt spid="2765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490" grpId="0" animBg="1"/>
      <p:bldP spid="276520" grpId="0" animBg="1"/>
      <p:bldP spid="276533"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71472" y="1000108"/>
            <a:ext cx="8358246" cy="2169825"/>
          </a:xfrm>
          <a:prstGeom prst="rect">
            <a:avLst/>
          </a:prstGeom>
          <a:gradFill flip="none" rotWithShape="1">
            <a:gsLst>
              <a:gs pos="0">
                <a:schemeClr val="accent5">
                  <a:tint val="50000"/>
                  <a:satMod val="300000"/>
                </a:schemeClr>
              </a:gs>
              <a:gs pos="35000">
                <a:schemeClr val="accent5">
                  <a:tint val="37000"/>
                  <a:satMod val="300000"/>
                </a:schemeClr>
              </a:gs>
              <a:gs pos="100000">
                <a:schemeClr val="accent5">
                  <a:tint val="15000"/>
                  <a:satMod val="350000"/>
                </a:schemeClr>
              </a:gs>
            </a:gsLst>
            <a:lin ang="8100000" scaled="1"/>
            <a:tileRect/>
          </a:gradFill>
          <a:scene3d>
            <a:camera prst="perspectiveRight"/>
            <a:lightRig rig="threePt" dir="t"/>
          </a:scene3d>
        </p:spPr>
        <p:style>
          <a:lnRef idx="1">
            <a:schemeClr val="accent5"/>
          </a:lnRef>
          <a:fillRef idx="2">
            <a:schemeClr val="accent5"/>
          </a:fillRef>
          <a:effectRef idx="1">
            <a:schemeClr val="accent5"/>
          </a:effectRef>
          <a:fontRef idx="minor">
            <a:schemeClr val="dk1"/>
          </a:fontRef>
        </p:style>
        <p:txBody>
          <a:bodyPr wrap="square" rtlCol="0">
            <a:spAutoFit/>
          </a:bodyPr>
          <a:lstStyle/>
          <a:p>
            <a:pPr algn="l">
              <a:lnSpc>
                <a:spcPct val="150000"/>
              </a:lnSpc>
            </a:pPr>
            <a:r>
              <a:rPr lang="zh-CN" altLang="en-US">
                <a:solidFill>
                  <a:srgbClr val="FF0000"/>
                </a:solidFill>
                <a:latin typeface="黑体" panose="02010609060101010101" pitchFamily="49" charset="-122"/>
                <a:ea typeface="黑体" panose="02010609060101010101" pitchFamily="49" charset="-122"/>
              </a:rPr>
              <a:t>思考题</a:t>
            </a:r>
            <a:endParaRPr lang="en-US" altLang="zh-CN">
              <a:solidFill>
                <a:srgbClr val="FF0000"/>
              </a:solidFill>
              <a:latin typeface="黑体" panose="02010609060101010101" pitchFamily="49" charset="-122"/>
              <a:ea typeface="黑体" panose="02010609060101010101" pitchFamily="49" charset="-122"/>
            </a:endParaRPr>
          </a:p>
          <a:p>
            <a:pPr algn="l">
              <a:lnSpc>
                <a:spcPct val="150000"/>
              </a:lnSpc>
            </a:pPr>
            <a:r>
              <a:rPr lang="zh-CN" altLang="en-US" sz="2200">
                <a:latin typeface="Consolas" panose="020B0609020204030204" pitchFamily="49" charset="0"/>
                <a:ea typeface="楷体" panose="02010609060101010101" pitchFamily="49" charset="-122"/>
                <a:cs typeface="Consolas" panose="020B0609020204030204" pitchFamily="49" charset="0"/>
              </a:rPr>
              <a:t>    </a:t>
            </a:r>
            <a:r>
              <a:rPr lang="zh-CN" altLang="en-US" sz="2200">
                <a:solidFill>
                  <a:srgbClr val="0000FF"/>
                </a:solidFill>
                <a:latin typeface="Consolas" panose="020B0609020204030204" pitchFamily="49" charset="0"/>
                <a:ea typeface="楷体" panose="02010609060101010101" pitchFamily="49" charset="-122"/>
                <a:cs typeface="Consolas" panose="020B0609020204030204" pitchFamily="49" charset="0"/>
              </a:rPr>
              <a:t>一个带头结点的双链表</a:t>
            </a:r>
            <a:r>
              <a:rPr lang="en-US" altLang="zh-CN" sz="2200">
                <a:solidFill>
                  <a:srgbClr val="0000FF"/>
                </a:solidFill>
                <a:latin typeface="Consolas" panose="020B0609020204030204" pitchFamily="49" charset="0"/>
                <a:ea typeface="楷体" panose="02010609060101010101" pitchFamily="49" charset="-122"/>
                <a:cs typeface="Consolas" panose="020B0609020204030204" pitchFamily="49" charset="0"/>
              </a:rPr>
              <a:t>L</a:t>
            </a:r>
            <a:r>
              <a:rPr lang="zh-CN" altLang="en-US" sz="2200">
                <a:solidFill>
                  <a:srgbClr val="0000FF"/>
                </a:solidFill>
                <a:latin typeface="Consolas" panose="020B0609020204030204" pitchFamily="49" charset="0"/>
                <a:ea typeface="楷体" panose="02010609060101010101" pitchFamily="49" charset="-122"/>
                <a:cs typeface="Consolas" panose="020B0609020204030204" pitchFamily="49" charset="0"/>
              </a:rPr>
              <a:t>（结点个数大于</a:t>
            </a:r>
            <a:r>
              <a:rPr lang="en-US" altLang="zh-CN" sz="220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en-US" sz="2200">
                <a:solidFill>
                  <a:srgbClr val="0000FF"/>
                </a:solidFill>
                <a:latin typeface="Consolas" panose="020B0609020204030204" pitchFamily="49" charset="0"/>
                <a:ea typeface="楷体" panose="02010609060101010101" pitchFamily="49" charset="-122"/>
                <a:cs typeface="Consolas" panose="020B0609020204030204" pitchFamily="49" charset="0"/>
              </a:rPr>
              <a:t>），插入一个非尾结点的结点，需要修改</a:t>
            </a:r>
            <a:r>
              <a:rPr lang="zh-CN" altLang="en-US" sz="2200" u="sng">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en-US" sz="2200">
                <a:solidFill>
                  <a:srgbClr val="0000FF"/>
                </a:solidFill>
                <a:latin typeface="Consolas" panose="020B0609020204030204" pitchFamily="49" charset="0"/>
                <a:ea typeface="楷体" panose="02010609060101010101" pitchFamily="49" charset="-122"/>
                <a:cs typeface="Consolas" panose="020B0609020204030204" pitchFamily="49" charset="0"/>
              </a:rPr>
              <a:t>个指针域，删除一个非尾结点的结点，需要修改</a:t>
            </a:r>
            <a:r>
              <a:rPr lang="zh-CN" altLang="en-US" sz="2200" u="sng">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en-US" sz="2200">
                <a:solidFill>
                  <a:srgbClr val="0000FF"/>
                </a:solidFill>
                <a:latin typeface="Consolas" panose="020B0609020204030204" pitchFamily="49" charset="0"/>
                <a:ea typeface="楷体" panose="02010609060101010101" pitchFamily="49" charset="-122"/>
                <a:cs typeface="Consolas" panose="020B0609020204030204" pitchFamily="49" charset="0"/>
              </a:rPr>
              <a:t>个指针域。</a:t>
            </a:r>
            <a:r>
              <a:rPr lang="en-US" altLang="zh-CN" sz="2200">
                <a:solidFill>
                  <a:srgbClr val="0000FF"/>
                </a:solidFill>
                <a:latin typeface="Consolas" panose="020B0609020204030204" pitchFamily="49" charset="0"/>
                <a:ea typeface="楷体" panose="02010609060101010101" pitchFamily="49" charset="-122"/>
                <a:cs typeface="Consolas" panose="020B0609020204030204" pitchFamily="49" charset="0"/>
              </a:rPr>
              <a:t>      </a:t>
            </a:r>
            <a:endParaRPr lang="zh-CN" altLang="en-US" sz="22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71472" y="1000108"/>
            <a:ext cx="8358246" cy="2168525"/>
          </a:xfrm>
          <a:prstGeom prst="rect">
            <a:avLst/>
          </a:prstGeom>
          <a:gradFill flip="none" rotWithShape="1">
            <a:gsLst>
              <a:gs pos="0">
                <a:schemeClr val="accent5">
                  <a:tint val="50000"/>
                  <a:satMod val="300000"/>
                </a:schemeClr>
              </a:gs>
              <a:gs pos="35000">
                <a:schemeClr val="accent5">
                  <a:tint val="37000"/>
                  <a:satMod val="300000"/>
                </a:schemeClr>
              </a:gs>
              <a:gs pos="100000">
                <a:schemeClr val="accent5">
                  <a:tint val="15000"/>
                  <a:satMod val="350000"/>
                </a:schemeClr>
              </a:gs>
            </a:gsLst>
            <a:lin ang="8100000" scaled="1"/>
            <a:tileRect/>
          </a:gradFill>
          <a:scene3d>
            <a:camera prst="perspectiveRight"/>
            <a:lightRig rig="threePt" dir="t"/>
          </a:scene3d>
        </p:spPr>
        <p:style>
          <a:lnRef idx="1">
            <a:schemeClr val="accent5"/>
          </a:lnRef>
          <a:fillRef idx="2">
            <a:schemeClr val="accent5"/>
          </a:fillRef>
          <a:effectRef idx="1">
            <a:schemeClr val="accent5"/>
          </a:effectRef>
          <a:fontRef idx="minor">
            <a:schemeClr val="dk1"/>
          </a:fontRef>
        </p:style>
        <p:txBody>
          <a:bodyPr wrap="square" rtlCol="0">
            <a:spAutoFit/>
          </a:bodyPr>
          <a:lstStyle/>
          <a:p>
            <a:pPr algn="l">
              <a:lnSpc>
                <a:spcPct val="150000"/>
              </a:lnSpc>
            </a:pPr>
            <a:r>
              <a:rPr lang="zh-CN" altLang="en-US">
                <a:solidFill>
                  <a:srgbClr val="FF0000"/>
                </a:solidFill>
                <a:latin typeface="黑体" panose="02010609060101010101" pitchFamily="49" charset="-122"/>
                <a:ea typeface="黑体" panose="02010609060101010101" pitchFamily="49" charset="-122"/>
              </a:rPr>
              <a:t>思考题</a:t>
            </a:r>
            <a:endParaRPr lang="en-US" altLang="zh-CN">
              <a:solidFill>
                <a:srgbClr val="FF0000"/>
              </a:solidFill>
              <a:latin typeface="黑体" panose="02010609060101010101" pitchFamily="49" charset="-122"/>
              <a:ea typeface="黑体" panose="02010609060101010101" pitchFamily="49" charset="-122"/>
            </a:endParaRPr>
          </a:p>
          <a:p>
            <a:pPr algn="l">
              <a:lnSpc>
                <a:spcPct val="150000"/>
              </a:lnSpc>
            </a:pPr>
            <a:r>
              <a:rPr lang="zh-CN" altLang="en-US" sz="2200">
                <a:latin typeface="Consolas" panose="020B0609020204030204" pitchFamily="49" charset="0"/>
                <a:ea typeface="楷体" panose="02010609060101010101" pitchFamily="49" charset="-122"/>
                <a:cs typeface="Consolas" panose="020B0609020204030204" pitchFamily="49" charset="0"/>
              </a:rPr>
              <a:t>    </a:t>
            </a:r>
            <a:r>
              <a:rPr lang="zh-CN" altLang="en-US" sz="2200">
                <a:solidFill>
                  <a:srgbClr val="0000FF"/>
                </a:solidFill>
                <a:latin typeface="Consolas" panose="020B0609020204030204" pitchFamily="49" charset="0"/>
                <a:ea typeface="楷体" panose="02010609060101010101" pitchFamily="49" charset="-122"/>
                <a:cs typeface="Consolas" panose="020B0609020204030204" pitchFamily="49" charset="0"/>
              </a:rPr>
              <a:t>一个带头结点的双链表</a:t>
            </a:r>
            <a:r>
              <a:rPr lang="en-US" altLang="zh-CN" sz="2200">
                <a:solidFill>
                  <a:srgbClr val="0000FF"/>
                </a:solidFill>
                <a:latin typeface="Consolas" panose="020B0609020204030204" pitchFamily="49" charset="0"/>
                <a:ea typeface="楷体" panose="02010609060101010101" pitchFamily="49" charset="-122"/>
                <a:cs typeface="Consolas" panose="020B0609020204030204" pitchFamily="49" charset="0"/>
              </a:rPr>
              <a:t>L</a:t>
            </a:r>
            <a:r>
              <a:rPr lang="zh-CN" altLang="en-US" sz="2200">
                <a:solidFill>
                  <a:srgbClr val="0000FF"/>
                </a:solidFill>
                <a:latin typeface="Consolas" panose="020B0609020204030204" pitchFamily="49" charset="0"/>
                <a:ea typeface="楷体" panose="02010609060101010101" pitchFamily="49" charset="-122"/>
                <a:cs typeface="Consolas" panose="020B0609020204030204" pitchFamily="49" charset="0"/>
              </a:rPr>
              <a:t>（结点个数大于</a:t>
            </a:r>
            <a:r>
              <a:rPr lang="en-US" altLang="zh-CN" sz="220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en-US" sz="2200">
                <a:solidFill>
                  <a:srgbClr val="0000FF"/>
                </a:solidFill>
                <a:latin typeface="Consolas" panose="020B0609020204030204" pitchFamily="49" charset="0"/>
                <a:ea typeface="楷体" panose="02010609060101010101" pitchFamily="49" charset="-122"/>
                <a:cs typeface="Consolas" panose="020B0609020204030204" pitchFamily="49" charset="0"/>
              </a:rPr>
              <a:t>），插入一个非尾结点的结点，需要修改</a:t>
            </a:r>
            <a:r>
              <a:rPr lang="zh-CN" altLang="en-US" sz="2200" u="sng">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2200" u="sng">
                <a:solidFill>
                  <a:srgbClr val="FF0000"/>
                </a:solidFill>
                <a:latin typeface="Consolas" panose="020B0609020204030204" pitchFamily="49" charset="0"/>
                <a:ea typeface="楷体" panose="02010609060101010101" pitchFamily="49" charset="-122"/>
                <a:cs typeface="Consolas" panose="020B0609020204030204" pitchFamily="49" charset="0"/>
              </a:rPr>
              <a:t>4</a:t>
            </a:r>
            <a:r>
              <a:rPr lang="zh-CN" altLang="en-US" sz="2200" u="sng">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en-US" sz="2200">
                <a:solidFill>
                  <a:srgbClr val="0000FF"/>
                </a:solidFill>
                <a:latin typeface="Consolas" panose="020B0609020204030204" pitchFamily="49" charset="0"/>
                <a:ea typeface="楷体" panose="02010609060101010101" pitchFamily="49" charset="-122"/>
                <a:cs typeface="Consolas" panose="020B0609020204030204" pitchFamily="49" charset="0"/>
              </a:rPr>
              <a:t>个指针域，删除一个非尾结点的结点，需要修改</a:t>
            </a:r>
            <a:r>
              <a:rPr lang="zh-CN" altLang="en-US" sz="2200" u="sng">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2200" u="sng">
                <a:solidFill>
                  <a:srgbClr val="FF0000"/>
                </a:solidFill>
                <a:latin typeface="Consolas" panose="020B0609020204030204" pitchFamily="49" charset="0"/>
                <a:ea typeface="楷体" panose="02010609060101010101" pitchFamily="49" charset="-122"/>
                <a:cs typeface="Consolas" panose="020B0609020204030204" pitchFamily="49" charset="0"/>
              </a:rPr>
              <a:t>2</a:t>
            </a:r>
            <a:r>
              <a:rPr lang="zh-CN" altLang="en-US" sz="2200" u="sng">
                <a:solidFill>
                  <a:srgbClr val="FF0000"/>
                </a:solidFill>
                <a:latin typeface="Consolas" panose="020B0609020204030204" pitchFamily="49" charset="0"/>
                <a:ea typeface="楷体" panose="02010609060101010101" pitchFamily="49" charset="-122"/>
                <a:cs typeface="Consolas" panose="020B0609020204030204" pitchFamily="49" charset="0"/>
              </a:rPr>
              <a:t> </a:t>
            </a:r>
            <a:r>
              <a:rPr lang="zh-CN" altLang="en-US" sz="2200" u="sng">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en-US" sz="2200">
                <a:solidFill>
                  <a:srgbClr val="0000FF"/>
                </a:solidFill>
                <a:latin typeface="Consolas" panose="020B0609020204030204" pitchFamily="49" charset="0"/>
                <a:ea typeface="楷体" panose="02010609060101010101" pitchFamily="49" charset="-122"/>
                <a:cs typeface="Consolas" panose="020B0609020204030204" pitchFamily="49" charset="0"/>
              </a:rPr>
              <a:t>个指针域。</a:t>
            </a:r>
            <a:r>
              <a:rPr lang="en-US" altLang="zh-CN" sz="2200">
                <a:solidFill>
                  <a:srgbClr val="0000FF"/>
                </a:solidFill>
                <a:latin typeface="Consolas" panose="020B0609020204030204" pitchFamily="49" charset="0"/>
                <a:ea typeface="楷体" panose="02010609060101010101" pitchFamily="49" charset="-122"/>
                <a:cs typeface="Consolas" panose="020B0609020204030204" pitchFamily="49" charset="0"/>
              </a:rPr>
              <a:t>      </a:t>
            </a:r>
            <a:endParaRPr lang="zh-CN" altLang="en-US" sz="22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Text Box 3"/>
          <p:cNvSpPr txBox="1">
            <a:spLocks noChangeArrowheads="1"/>
          </p:cNvSpPr>
          <p:nvPr/>
        </p:nvSpPr>
        <p:spPr bwMode="auto">
          <a:xfrm>
            <a:off x="395288" y="1484313"/>
            <a:ext cx="8424862" cy="925253"/>
          </a:xfrm>
          <a:prstGeom prst="rect">
            <a:avLst/>
          </a:prstGeom>
          <a:noFill/>
          <a:ln w="9525">
            <a:noFill/>
            <a:miter lim="800000"/>
          </a:ln>
          <a:effectLst/>
        </p:spPr>
        <p:txBody>
          <a:bodyPr>
            <a:spAutoFit/>
          </a:bodyPr>
          <a:lstStyle/>
          <a:p>
            <a:pPr algn="l">
              <a:lnSpc>
                <a:spcPct val="130000"/>
              </a:lnSpc>
            </a:pPr>
            <a:r>
              <a:rPr lang="zh-CN" altLang="en-US" sz="2200" dirty="0">
                <a:ea typeface="楷体" panose="02010609060101010101" pitchFamily="49" charset="-122"/>
                <a:cs typeface="Times New Roman" panose="02020603050405020304" pitchFamily="18" charset="0"/>
              </a:rPr>
              <a:t>　　整体建立双链表也有两种方法：头插法和尾插法。与单</a:t>
            </a:r>
            <a:r>
              <a:rPr lang="zh-CN" altLang="en-US" sz="2200">
                <a:ea typeface="楷体" panose="02010609060101010101" pitchFamily="49" charset="-122"/>
                <a:cs typeface="Times New Roman" panose="02020603050405020304" pitchFamily="18" charset="0"/>
              </a:rPr>
              <a:t>链表的建表算法相似，</a:t>
            </a:r>
            <a:r>
              <a:rPr lang="zh-CN" altLang="en-US" sz="2200">
                <a:solidFill>
                  <a:srgbClr val="FF00FF"/>
                </a:solidFill>
                <a:ea typeface="楷体" panose="02010609060101010101" pitchFamily="49" charset="-122"/>
                <a:cs typeface="Times New Roman" panose="02020603050405020304" pitchFamily="18" charset="0"/>
              </a:rPr>
              <a:t>主要</a:t>
            </a:r>
            <a:r>
              <a:rPr lang="zh-CN" altLang="en-US" sz="2200" dirty="0">
                <a:solidFill>
                  <a:srgbClr val="FF00FF"/>
                </a:solidFill>
                <a:ea typeface="楷体" panose="02010609060101010101" pitchFamily="49" charset="-122"/>
                <a:cs typeface="Times New Roman" panose="02020603050405020304" pitchFamily="18" charset="0"/>
              </a:rPr>
              <a:t>是插入和删除的不同</a:t>
            </a:r>
            <a:r>
              <a:rPr lang="zh-CN" altLang="en-US" sz="2200" dirty="0">
                <a:ea typeface="楷体" panose="02010609060101010101" pitchFamily="49" charset="-122"/>
                <a:cs typeface="Times New Roman" panose="02020603050405020304" pitchFamily="18" charset="0"/>
              </a:rPr>
              <a:t>。</a:t>
            </a:r>
            <a:endParaRPr lang="zh-CN" altLang="en-US" sz="2200" dirty="0">
              <a:ea typeface="楷体" panose="02010609060101010101" pitchFamily="49" charset="-122"/>
              <a:cs typeface="Times New Roman" panose="02020603050405020304" pitchFamily="18" charset="0"/>
            </a:endParaRPr>
          </a:p>
        </p:txBody>
      </p:sp>
      <p:sp>
        <p:nvSpPr>
          <p:cNvPr id="52228" name="Text Box 4"/>
          <p:cNvSpPr txBox="1">
            <a:spLocks noChangeArrowheads="1"/>
          </p:cNvSpPr>
          <p:nvPr/>
        </p:nvSpPr>
        <p:spPr bwMode="auto">
          <a:xfrm>
            <a:off x="468312" y="620713"/>
            <a:ext cx="3032117" cy="461665"/>
          </a:xfrm>
          <a:prstGeom prst="rect">
            <a:avLst/>
          </a:prstGeom>
        </p:spPr>
        <p:style>
          <a:lnRef idx="1">
            <a:schemeClr val="accent6"/>
          </a:lnRef>
          <a:fillRef idx="3">
            <a:schemeClr val="accent6"/>
          </a:fillRef>
          <a:effectRef idx="2">
            <a:schemeClr val="accent6"/>
          </a:effectRef>
          <a:fontRef idx="minor">
            <a:schemeClr val="lt1"/>
          </a:fontRef>
        </p:style>
        <p:txBody>
          <a:bodyPr wrap="square">
            <a:spAutoFit/>
          </a:bodyPr>
          <a:lstStyle/>
          <a:p>
            <a:pPr algn="l"/>
            <a:r>
              <a:rPr lang="en-US" altLang="zh-CN">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 2</a:t>
            </a:r>
            <a:r>
              <a:rPr lang="zh-CN" altLang="en-US">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建立双链表</a:t>
            </a:r>
            <a:endParaRPr lang="zh-CN" altLang="en-US"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Text Box 2"/>
          <p:cNvSpPr txBox="1">
            <a:spLocks noChangeArrowheads="1"/>
          </p:cNvSpPr>
          <p:nvPr/>
        </p:nvSpPr>
        <p:spPr bwMode="auto">
          <a:xfrm>
            <a:off x="573089" y="1000108"/>
            <a:ext cx="8213753" cy="4241500"/>
          </a:xfrm>
          <a:prstGeom prst="rect">
            <a:avLst/>
          </a:prstGeom>
          <a:gradFill flip="none" rotWithShape="1">
            <a:gsLst>
              <a:gs pos="0">
                <a:schemeClr val="accent3">
                  <a:tint val="50000"/>
                  <a:satMod val="300000"/>
                </a:schemeClr>
              </a:gs>
              <a:gs pos="35000">
                <a:schemeClr val="accent3">
                  <a:tint val="37000"/>
                  <a:satMod val="300000"/>
                </a:schemeClr>
              </a:gs>
              <a:gs pos="100000">
                <a:schemeClr val="accent3">
                  <a:tint val="15000"/>
                  <a:satMod val="350000"/>
                </a:schemeClr>
              </a:gs>
            </a:gsLst>
            <a:path path="circle">
              <a:fillToRect l="100000" t="100000"/>
            </a:path>
            <a:tileRect r="-100000" b="-100000"/>
          </a:gradFill>
        </p:spPr>
        <p:style>
          <a:lnRef idx="1">
            <a:schemeClr val="accent3"/>
          </a:lnRef>
          <a:fillRef idx="2">
            <a:schemeClr val="accent3"/>
          </a:fillRef>
          <a:effectRef idx="1">
            <a:schemeClr val="accent3"/>
          </a:effectRef>
          <a:fontRef idx="minor">
            <a:schemeClr val="dk1"/>
          </a:fontRef>
        </p:style>
        <p:txBody>
          <a:bodyPr wrap="square" lIns="144000" tIns="180000" bIns="180000">
            <a:spAutoFit/>
          </a:bodyPr>
          <a:lstStyle/>
          <a:p>
            <a:pPr algn="l"/>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void </a:t>
            </a:r>
            <a:r>
              <a:rPr lang="en-US" altLang="zh-CN" sz="1800">
                <a:solidFill>
                  <a:srgbClr val="FF0000"/>
                </a:solidFill>
                <a:latin typeface="Consolas" panose="020B0609020204030204" pitchFamily="49" charset="0"/>
                <a:ea typeface="仿宋" panose="02010609060101010101" pitchFamily="49" charset="-122"/>
                <a:cs typeface="Consolas" panose="020B0609020204030204" pitchFamily="49" charset="0"/>
              </a:rPr>
              <a:t>CreateListF</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(DLinkNode *&amp;L</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ElemType a[]</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int </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n)</a:t>
            </a:r>
            <a:endPar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DLinkNode </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*s; </a:t>
            </a:r>
            <a:r>
              <a:rPr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int</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L=(DLinkNode *)malloc(sizeof(DLinkNode)); </a:t>
            </a:r>
            <a:r>
              <a:rPr lang="en-US"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en-US" sz="1800">
                <a:solidFill>
                  <a:srgbClr val="00B0F0"/>
                </a:solidFill>
                <a:latin typeface="Consolas" panose="020B0609020204030204" pitchFamily="49" charset="0"/>
                <a:ea typeface="仿宋" panose="02010609060101010101" pitchFamily="49" charset="-122"/>
                <a:cs typeface="Consolas" panose="020B0609020204030204" pitchFamily="49" charset="0"/>
              </a:rPr>
              <a:t>创建头结点</a:t>
            </a:r>
            <a:endParaRPr lang="zh-CN" altLang="en-US" sz="1800" dirty="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r>
              <a:rPr lang="zh-CN" altLang="en-US" sz="1800">
                <a:solidFill>
                  <a:srgbClr val="FF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a:solidFill>
                  <a:srgbClr val="FF00FF"/>
                </a:solidFill>
                <a:latin typeface="Consolas" panose="020B0609020204030204" pitchFamily="49" charset="0"/>
                <a:ea typeface="仿宋" panose="02010609060101010101" pitchFamily="49" charset="-122"/>
                <a:cs typeface="Consolas" panose="020B0609020204030204" pitchFamily="49" charset="0"/>
              </a:rPr>
              <a:t>L-</a:t>
            </a:r>
            <a:r>
              <a:rPr lang="en-US" altLang="zh-CN" sz="1800" dirty="0">
                <a:solidFill>
                  <a:srgbClr val="FF00FF"/>
                </a:solidFill>
                <a:latin typeface="Consolas" panose="020B0609020204030204" pitchFamily="49" charset="0"/>
                <a:ea typeface="仿宋" panose="02010609060101010101" pitchFamily="49" charset="-122"/>
                <a:cs typeface="Consolas" panose="020B0609020204030204" pitchFamily="49" charset="0"/>
              </a:rPr>
              <a:t>&gt;prior=L-&gt;next=NULL;	</a:t>
            </a:r>
            <a:r>
              <a:rPr lang="en-US" altLang="zh-CN" sz="1800" dirty="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en-US" sz="1800" dirty="0">
                <a:solidFill>
                  <a:srgbClr val="00B0F0"/>
                </a:solidFill>
                <a:latin typeface="Consolas" panose="020B0609020204030204" pitchFamily="49" charset="0"/>
                <a:ea typeface="仿宋" panose="02010609060101010101" pitchFamily="49" charset="-122"/>
                <a:cs typeface="Consolas" panose="020B0609020204030204" pitchFamily="49" charset="0"/>
              </a:rPr>
              <a:t>前后指针域置为</a:t>
            </a:r>
            <a:r>
              <a:rPr lang="en-US" altLang="zh-CN" sz="1800" dirty="0">
                <a:solidFill>
                  <a:srgbClr val="00B0F0"/>
                </a:solidFill>
                <a:latin typeface="Consolas" panose="020B0609020204030204" pitchFamily="49" charset="0"/>
                <a:ea typeface="仿宋" panose="02010609060101010101" pitchFamily="49" charset="-122"/>
                <a:cs typeface="Consolas" panose="020B0609020204030204" pitchFamily="49" charset="0"/>
              </a:rPr>
              <a:t>NULL</a:t>
            </a:r>
            <a:endParaRPr lang="en-US" altLang="zh-CN" sz="1800" dirty="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for </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0;i</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&lt;</a:t>
            </a:r>
            <a:r>
              <a:rPr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n;i</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en-US" sz="1800" dirty="0">
                <a:solidFill>
                  <a:srgbClr val="00B0F0"/>
                </a:solidFill>
                <a:latin typeface="Consolas" panose="020B0609020204030204" pitchFamily="49" charset="0"/>
                <a:ea typeface="仿宋" panose="02010609060101010101" pitchFamily="49" charset="-122"/>
                <a:cs typeface="Consolas" panose="020B0609020204030204" pitchFamily="49" charset="0"/>
              </a:rPr>
              <a:t>循环</a:t>
            </a:r>
            <a:r>
              <a:rPr lang="zh-CN" altLang="en-US" sz="1800">
                <a:solidFill>
                  <a:srgbClr val="00B0F0"/>
                </a:solidFill>
                <a:latin typeface="Consolas" panose="020B0609020204030204" pitchFamily="49" charset="0"/>
                <a:ea typeface="仿宋" panose="02010609060101010101" pitchFamily="49" charset="-122"/>
                <a:cs typeface="Consolas" panose="020B0609020204030204" pitchFamily="49" charset="0"/>
              </a:rPr>
              <a:t>建立数据结点</a:t>
            </a:r>
            <a:endParaRPr lang="zh-CN" altLang="en-US" sz="1800" dirty="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s</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=(DLinkNode *)malloc(sizeof(DLinkNode));</a:t>
            </a:r>
            <a:endPar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s-&gt;data=a[</a:t>
            </a:r>
            <a:r>
              <a:rPr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en-US" sz="1800">
                <a:solidFill>
                  <a:srgbClr val="00B0F0"/>
                </a:solidFill>
                <a:latin typeface="Consolas" panose="020B0609020204030204" pitchFamily="49" charset="0"/>
                <a:ea typeface="仿宋" panose="02010609060101010101" pitchFamily="49" charset="-122"/>
                <a:cs typeface="Consolas" panose="020B0609020204030204" pitchFamily="49" charset="0"/>
              </a:rPr>
              <a:t>创建数据结点</a:t>
            </a:r>
            <a:r>
              <a:rPr lang="en-US"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s</a:t>
            </a:r>
            <a:endParaRPr lang="en-US" altLang="zh-CN" sz="1800" dirty="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s-&gt;next=L-&gt;next;	</a:t>
            </a:r>
            <a:r>
              <a:rPr lang="en-US"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en-US" sz="1800">
                <a:solidFill>
                  <a:srgbClr val="00B0F0"/>
                </a:solidFill>
                <a:latin typeface="Consolas" panose="020B0609020204030204" pitchFamily="49" charset="0"/>
                <a:ea typeface="仿宋" panose="02010609060101010101" pitchFamily="49" charset="-122"/>
                <a:cs typeface="Consolas" panose="020B0609020204030204" pitchFamily="49" charset="0"/>
              </a:rPr>
              <a:t>将</a:t>
            </a:r>
            <a:r>
              <a:rPr lang="en-US"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s</a:t>
            </a:r>
            <a:r>
              <a:rPr lang="zh-CN" altLang="en-US" sz="1800">
                <a:solidFill>
                  <a:srgbClr val="00B0F0"/>
                </a:solidFill>
                <a:latin typeface="Consolas" panose="020B0609020204030204" pitchFamily="49" charset="0"/>
                <a:ea typeface="仿宋" panose="02010609060101010101" pitchFamily="49" charset="-122"/>
                <a:cs typeface="Consolas" panose="020B0609020204030204" pitchFamily="49" charset="0"/>
              </a:rPr>
              <a:t>插入到头结点之后</a:t>
            </a:r>
            <a:endParaRPr lang="zh-CN" altLang="en-US" sz="1800" dirty="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r>
              <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if (L-&gt;next!=NULL</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en-US" sz="1800" dirty="0">
                <a:solidFill>
                  <a:srgbClr val="00B0F0"/>
                </a:solidFill>
                <a:latin typeface="Consolas" panose="020B0609020204030204" pitchFamily="49" charset="0"/>
                <a:ea typeface="仿宋" panose="02010609060101010101" pitchFamily="49" charset="-122"/>
                <a:cs typeface="Consolas" panose="020B0609020204030204" pitchFamily="49" charset="0"/>
              </a:rPr>
              <a:t>若</a:t>
            </a:r>
            <a:r>
              <a:rPr lang="en-US" altLang="zh-CN" sz="1800" dirty="0">
                <a:solidFill>
                  <a:srgbClr val="00B0F0"/>
                </a:solidFill>
                <a:latin typeface="Consolas" panose="020B0609020204030204" pitchFamily="49" charset="0"/>
                <a:ea typeface="仿宋" panose="02010609060101010101" pitchFamily="49" charset="-122"/>
                <a:cs typeface="Consolas" panose="020B0609020204030204" pitchFamily="49" charset="0"/>
              </a:rPr>
              <a:t>L</a:t>
            </a:r>
            <a:r>
              <a:rPr lang="zh-CN" altLang="en-US" sz="1800">
                <a:solidFill>
                  <a:srgbClr val="00B0F0"/>
                </a:solidFill>
                <a:latin typeface="Consolas" panose="020B0609020204030204" pitchFamily="49" charset="0"/>
                <a:ea typeface="仿宋" panose="02010609060101010101" pitchFamily="49" charset="-122"/>
                <a:cs typeface="Consolas" panose="020B0609020204030204" pitchFamily="49" charset="0"/>
              </a:rPr>
              <a:t>存在数据结点，修改前驱指针</a:t>
            </a:r>
            <a:endParaRPr lang="zh-CN" altLang="en-US" sz="1800" dirty="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r>
              <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L-&gt;next-&gt;prior=s;</a:t>
            </a:r>
            <a:endPar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r>
              <a:rPr lang="en-US" altLang="zh-CN" sz="1800">
                <a:solidFill>
                  <a:srgbClr val="FF00FF"/>
                </a:solidFill>
                <a:latin typeface="Consolas" panose="020B0609020204030204" pitchFamily="49" charset="0"/>
                <a:ea typeface="仿宋" panose="02010609060101010101" pitchFamily="49" charset="-122"/>
                <a:cs typeface="Consolas" panose="020B0609020204030204" pitchFamily="49" charset="0"/>
              </a:rPr>
              <a:t>       L-&gt;</a:t>
            </a:r>
            <a:r>
              <a:rPr lang="en-US" altLang="zh-CN" sz="1800" dirty="0">
                <a:solidFill>
                  <a:srgbClr val="FF00FF"/>
                </a:solidFill>
                <a:latin typeface="Consolas" panose="020B0609020204030204" pitchFamily="49" charset="0"/>
                <a:ea typeface="仿宋" panose="02010609060101010101" pitchFamily="49" charset="-122"/>
                <a:cs typeface="Consolas" panose="020B0609020204030204" pitchFamily="49" charset="0"/>
              </a:rPr>
              <a:t>next=s;</a:t>
            </a:r>
            <a:endParaRPr lang="en-US" altLang="zh-CN" sz="1800" dirty="0">
              <a:solidFill>
                <a:srgbClr val="FF00FF"/>
              </a:solidFill>
              <a:latin typeface="Consolas" panose="020B0609020204030204" pitchFamily="49" charset="0"/>
              <a:ea typeface="仿宋" panose="02010609060101010101" pitchFamily="49" charset="-122"/>
              <a:cs typeface="Consolas" panose="020B0609020204030204" pitchFamily="49" charset="0"/>
            </a:endParaRPr>
          </a:p>
          <a:p>
            <a:pPr algn="l"/>
            <a:r>
              <a:rPr lang="en-US" altLang="zh-CN" sz="1800">
                <a:solidFill>
                  <a:srgbClr val="FF00FF"/>
                </a:solidFill>
                <a:latin typeface="Consolas" panose="020B0609020204030204" pitchFamily="49" charset="0"/>
                <a:ea typeface="仿宋" panose="02010609060101010101" pitchFamily="49" charset="-122"/>
                <a:cs typeface="Consolas" panose="020B0609020204030204" pitchFamily="49" charset="0"/>
              </a:rPr>
              <a:t>       s-</a:t>
            </a:r>
            <a:r>
              <a:rPr lang="en-US" altLang="zh-CN" sz="1800" dirty="0">
                <a:solidFill>
                  <a:srgbClr val="FF00FF"/>
                </a:solidFill>
                <a:latin typeface="Consolas" panose="020B0609020204030204" pitchFamily="49" charset="0"/>
                <a:ea typeface="仿宋" panose="02010609060101010101" pitchFamily="49" charset="-122"/>
                <a:cs typeface="Consolas" panose="020B0609020204030204" pitchFamily="49" charset="0"/>
              </a:rPr>
              <a:t>&gt;prior=L;</a:t>
            </a:r>
            <a:endParaRPr lang="en-US" altLang="zh-CN" sz="1800" dirty="0">
              <a:solidFill>
                <a:srgbClr val="FF00FF"/>
              </a:solidFill>
              <a:latin typeface="Consolas" panose="020B0609020204030204" pitchFamily="49" charset="0"/>
              <a:ea typeface="仿宋" panose="02010609060101010101" pitchFamily="49" charset="-122"/>
              <a:cs typeface="Consolas" panose="020B0609020204030204" pitchFamily="49" charset="0"/>
            </a:endParaRPr>
          </a:p>
          <a:p>
            <a:pPr algn="l"/>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3" name="TextBox 2"/>
          <p:cNvSpPr txBox="1"/>
          <p:nvPr/>
        </p:nvSpPr>
        <p:spPr>
          <a:xfrm>
            <a:off x="285720" y="97673"/>
            <a:ext cx="8429684" cy="769441"/>
          </a:xfrm>
          <a:prstGeom prst="rect">
            <a:avLst/>
          </a:prstGeom>
          <a:noFill/>
        </p:spPr>
        <p:txBody>
          <a:bodyPr wrap="square" rtlCol="0">
            <a:spAutoFit/>
          </a:bodyPr>
          <a:lstStyle/>
          <a:p>
            <a:pPr algn="l"/>
            <a:r>
              <a:rPr lang="zh-CN" altLang="en-US" sz="2200">
                <a:latin typeface="Consolas" panose="020B0609020204030204" pitchFamily="49" charset="0"/>
                <a:ea typeface="楷体" panose="02010609060101010101" pitchFamily="49" charset="-122"/>
                <a:cs typeface="Consolas" panose="020B0609020204030204" pitchFamily="49" charset="0"/>
              </a:rPr>
              <a:t>    </a:t>
            </a:r>
            <a:r>
              <a:rPr lang="zh-CN" altLang="en-US" sz="2200">
                <a:solidFill>
                  <a:srgbClr val="FF0000"/>
                </a:solidFill>
                <a:latin typeface="Consolas" panose="020B0609020204030204" pitchFamily="49" charset="0"/>
                <a:ea typeface="楷体" panose="02010609060101010101" pitchFamily="49" charset="-122"/>
                <a:cs typeface="Consolas" panose="020B0609020204030204" pitchFamily="49" charset="0"/>
              </a:rPr>
              <a:t>头</a:t>
            </a:r>
            <a:r>
              <a:rPr lang="zh-CN" altLang="en-US" sz="2200" dirty="0">
                <a:solidFill>
                  <a:srgbClr val="FF0000"/>
                </a:solidFill>
                <a:latin typeface="Consolas" panose="020B0609020204030204" pitchFamily="49" charset="0"/>
                <a:ea typeface="楷体" panose="02010609060101010101" pitchFamily="49" charset="-122"/>
                <a:cs typeface="Consolas" panose="020B0609020204030204" pitchFamily="49" charset="0"/>
              </a:rPr>
              <a:t>插法</a:t>
            </a:r>
            <a:r>
              <a:rPr lang="zh-CN" altLang="en-US" sz="2200" dirty="0">
                <a:latin typeface="Consolas" panose="020B0609020204030204" pitchFamily="49" charset="0"/>
                <a:ea typeface="楷体" panose="02010609060101010101" pitchFamily="49" charset="-122"/>
                <a:cs typeface="Consolas" panose="020B0609020204030204" pitchFamily="49" charset="0"/>
              </a:rPr>
              <a:t>建立双链表：由含有</a:t>
            </a:r>
            <a:r>
              <a:rPr lang="en-US" altLang="zh-CN" sz="2200" i="1" dirty="0">
                <a:latin typeface="Consolas" panose="020B0609020204030204" pitchFamily="49" charset="0"/>
                <a:ea typeface="楷体" panose="02010609060101010101" pitchFamily="49" charset="-122"/>
                <a:cs typeface="Consolas" panose="020B0609020204030204" pitchFamily="49" charset="0"/>
              </a:rPr>
              <a:t>n</a:t>
            </a:r>
            <a:r>
              <a:rPr lang="zh-CN" altLang="en-US" sz="2200" dirty="0">
                <a:latin typeface="Consolas" panose="020B0609020204030204" pitchFamily="49" charset="0"/>
                <a:ea typeface="楷体" panose="02010609060101010101" pitchFamily="49" charset="-122"/>
                <a:cs typeface="Consolas" panose="020B0609020204030204" pitchFamily="49" charset="0"/>
              </a:rPr>
              <a:t>个元素的数组</a:t>
            </a:r>
            <a:r>
              <a:rPr lang="en-US" altLang="zh-CN" sz="2200" i="1" dirty="0">
                <a:latin typeface="Consolas" panose="020B0609020204030204" pitchFamily="49" charset="0"/>
                <a:ea typeface="楷体" panose="02010609060101010101" pitchFamily="49" charset="-122"/>
                <a:cs typeface="Consolas" panose="020B0609020204030204" pitchFamily="49" charset="0"/>
              </a:rPr>
              <a:t>a</a:t>
            </a:r>
            <a:r>
              <a:rPr lang="zh-CN" altLang="en-US" sz="2200">
                <a:latin typeface="Consolas" panose="020B0609020204030204" pitchFamily="49" charset="0"/>
                <a:ea typeface="楷体" panose="02010609060101010101" pitchFamily="49" charset="-122"/>
                <a:cs typeface="Consolas" panose="020B0609020204030204" pitchFamily="49" charset="0"/>
              </a:rPr>
              <a:t>创建带头结点的</a:t>
            </a:r>
            <a:r>
              <a:rPr lang="zh-CN" altLang="en-US" sz="2200" dirty="0">
                <a:latin typeface="Consolas" panose="020B0609020204030204" pitchFamily="49" charset="0"/>
                <a:ea typeface="楷体" panose="02010609060101010101" pitchFamily="49" charset="-122"/>
                <a:cs typeface="Consolas" panose="020B0609020204030204" pitchFamily="49" charset="0"/>
              </a:rPr>
              <a:t>双链表</a:t>
            </a:r>
            <a:r>
              <a:rPr lang="en-US" altLang="zh-CN" sz="2200" dirty="0">
                <a:latin typeface="Consolas" panose="020B0609020204030204" pitchFamily="49" charset="0"/>
                <a:ea typeface="楷体" panose="02010609060101010101" pitchFamily="49" charset="-122"/>
                <a:cs typeface="Consolas" panose="020B0609020204030204" pitchFamily="49" charset="0"/>
              </a:rPr>
              <a:t>L</a:t>
            </a:r>
            <a:r>
              <a:rPr lang="zh-CN" altLang="en-US" sz="2200" dirty="0">
                <a:latin typeface="Consolas" panose="020B0609020204030204" pitchFamily="49" charset="0"/>
                <a:ea typeface="楷体" panose="02010609060101010101" pitchFamily="49" charset="-122"/>
                <a:cs typeface="Consolas" panose="020B0609020204030204" pitchFamily="49" charset="0"/>
              </a:rPr>
              <a:t>。</a:t>
            </a:r>
            <a:endParaRPr lang="zh-CN" altLang="en-US" sz="2200" dirty="0">
              <a:latin typeface="Consolas" panose="020B0609020204030204" pitchFamily="49" charset="0"/>
              <a:ea typeface="楷体" panose="02010609060101010101" pitchFamily="49" charset="-122"/>
              <a:cs typeface="Consolas" panose="020B0609020204030204" pitchFamily="49" charset="0"/>
            </a:endParaRPr>
          </a:p>
        </p:txBody>
      </p:sp>
      <p:grpSp>
        <p:nvGrpSpPr>
          <p:cNvPr id="17" name="组合 16"/>
          <p:cNvGrpSpPr/>
          <p:nvPr/>
        </p:nvGrpSpPr>
        <p:grpSpPr>
          <a:xfrm>
            <a:off x="1571604" y="5572140"/>
            <a:ext cx="2111386" cy="841395"/>
            <a:chOff x="1571604" y="5572140"/>
            <a:chExt cx="2111386" cy="841395"/>
          </a:xfrm>
        </p:grpSpPr>
        <p:sp>
          <p:nvSpPr>
            <p:cNvPr id="4" name="Rectangle 6"/>
            <p:cNvSpPr>
              <a:spLocks noChangeArrowheads="1"/>
            </p:cNvSpPr>
            <p:nvPr/>
          </p:nvSpPr>
          <p:spPr bwMode="auto">
            <a:xfrm>
              <a:off x="2089119" y="5981735"/>
              <a:ext cx="539750" cy="431800"/>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r>
                <a:rPr lang="zh-CN" altLang="en-US" sz="2000" dirty="0">
                  <a:solidFill>
                    <a:srgbClr val="0000FF"/>
                  </a:solidFill>
                  <a:latin typeface="Consolas" panose="020B0609020204030204" pitchFamily="49" charset="0"/>
                  <a:cs typeface="Consolas" panose="020B0609020204030204" pitchFamily="49" charset="0"/>
                </a:rPr>
                <a:t>∧</a:t>
              </a:r>
              <a:endParaRPr lang="zh-CN" altLang="zh-CN" sz="2000" dirty="0">
                <a:solidFill>
                  <a:srgbClr val="0000FF"/>
                </a:solidFill>
                <a:latin typeface="Consolas" panose="020B0609020204030204" pitchFamily="49" charset="0"/>
                <a:cs typeface="Consolas" panose="020B0609020204030204" pitchFamily="49" charset="0"/>
              </a:endParaRPr>
            </a:p>
          </p:txBody>
        </p:sp>
        <p:sp>
          <p:nvSpPr>
            <p:cNvPr id="5" name="Rectangle 7"/>
            <p:cNvSpPr>
              <a:spLocks noChangeArrowheads="1"/>
            </p:cNvSpPr>
            <p:nvPr/>
          </p:nvSpPr>
          <p:spPr bwMode="auto">
            <a:xfrm>
              <a:off x="2630456" y="5981735"/>
              <a:ext cx="539750" cy="431800"/>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baseline="-25000">
                <a:solidFill>
                  <a:srgbClr val="3333FF"/>
                </a:solidFill>
                <a:latin typeface="Consolas" panose="020B0609020204030204" pitchFamily="49" charset="0"/>
                <a:cs typeface="Consolas" panose="020B0609020204030204" pitchFamily="49" charset="0"/>
              </a:endParaRPr>
            </a:p>
          </p:txBody>
        </p:sp>
        <p:sp>
          <p:nvSpPr>
            <p:cNvPr id="6" name="Arc 35"/>
            <p:cNvSpPr/>
            <p:nvPr/>
          </p:nvSpPr>
          <p:spPr bwMode="auto">
            <a:xfrm>
              <a:off x="1931967" y="5627717"/>
              <a:ext cx="360362" cy="35877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rgbClr val="7030A0"/>
              </a:solidFill>
              <a:miter lim="800000"/>
              <a:tailEnd type="stealth" w="lg" len="lg"/>
            </a:ln>
            <a:effectLst/>
          </p:spPr>
          <p:txBody>
            <a:bodyPr wrap="none" anchor="ctr"/>
            <a:lstStyle/>
            <a:p>
              <a:endParaRPr lang="zh-CN" altLang="en-US">
                <a:latin typeface="Consolas" panose="020B0609020204030204" pitchFamily="49" charset="0"/>
                <a:cs typeface="Consolas" panose="020B0609020204030204" pitchFamily="49" charset="0"/>
              </a:endParaRPr>
            </a:p>
          </p:txBody>
        </p:sp>
        <p:sp>
          <p:nvSpPr>
            <p:cNvPr id="7" name="Text Box 36"/>
            <p:cNvSpPr txBox="1">
              <a:spLocks noChangeArrowheads="1"/>
            </p:cNvSpPr>
            <p:nvPr/>
          </p:nvSpPr>
          <p:spPr bwMode="auto">
            <a:xfrm>
              <a:off x="1571604" y="5572140"/>
              <a:ext cx="431800" cy="457200"/>
            </a:xfrm>
            <a:prstGeom prst="rect">
              <a:avLst/>
            </a:prstGeom>
            <a:noFill/>
            <a:ln w="9525">
              <a:noFill/>
              <a:miter lim="800000"/>
            </a:ln>
            <a:effectLst/>
          </p:spPr>
          <p:txBody>
            <a:bodyPr>
              <a:spAutoFit/>
            </a:bodyPr>
            <a:lstStyle/>
            <a:p>
              <a:pPr algn="l">
                <a:spcBef>
                  <a:spcPct val="50000"/>
                </a:spcBef>
              </a:pPr>
              <a:r>
                <a:rPr lang="en-US" altLang="zh-CN" dirty="0">
                  <a:latin typeface="Consolas" panose="020B0609020204030204" pitchFamily="49" charset="0"/>
                  <a:cs typeface="Consolas" panose="020B0609020204030204" pitchFamily="49" charset="0"/>
                </a:rPr>
                <a:t>L</a:t>
              </a:r>
              <a:endParaRPr lang="en-US" altLang="zh-CN" dirty="0">
                <a:latin typeface="Consolas" panose="020B0609020204030204" pitchFamily="49" charset="0"/>
                <a:cs typeface="Consolas" panose="020B0609020204030204" pitchFamily="49" charset="0"/>
              </a:endParaRPr>
            </a:p>
          </p:txBody>
        </p:sp>
        <p:sp>
          <p:nvSpPr>
            <p:cNvPr id="8" name="Rectangle 6"/>
            <p:cNvSpPr>
              <a:spLocks noChangeArrowheads="1"/>
            </p:cNvSpPr>
            <p:nvPr/>
          </p:nvSpPr>
          <p:spPr bwMode="auto">
            <a:xfrm>
              <a:off x="3143240" y="5981735"/>
              <a:ext cx="539750" cy="431800"/>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r>
                <a:rPr lang="zh-CN" altLang="en-US" sz="2000" dirty="0">
                  <a:solidFill>
                    <a:srgbClr val="0000FF"/>
                  </a:solidFill>
                  <a:latin typeface="Consolas" panose="020B0609020204030204" pitchFamily="49" charset="0"/>
                  <a:cs typeface="Consolas" panose="020B0609020204030204" pitchFamily="49" charset="0"/>
                </a:rPr>
                <a:t>∧</a:t>
              </a:r>
              <a:endParaRPr lang="zh-CN" altLang="zh-CN" baseline="-25000" dirty="0">
                <a:solidFill>
                  <a:srgbClr val="3333FF"/>
                </a:solidFill>
                <a:latin typeface="Consolas" panose="020B0609020204030204" pitchFamily="49" charset="0"/>
                <a:cs typeface="Consolas" panose="020B0609020204030204" pitchFamily="49" charset="0"/>
              </a:endParaRPr>
            </a:p>
          </p:txBody>
        </p:sp>
      </p:grpSp>
      <p:grpSp>
        <p:nvGrpSpPr>
          <p:cNvPr id="18" name="组合 17"/>
          <p:cNvGrpSpPr/>
          <p:nvPr/>
        </p:nvGrpSpPr>
        <p:grpSpPr>
          <a:xfrm>
            <a:off x="5407021" y="5500702"/>
            <a:ext cx="1593871" cy="912833"/>
            <a:chOff x="5407021" y="5500702"/>
            <a:chExt cx="1593871" cy="912833"/>
          </a:xfrm>
        </p:grpSpPr>
        <p:sp>
          <p:nvSpPr>
            <p:cNvPr id="9" name="Rectangle 6"/>
            <p:cNvSpPr>
              <a:spLocks noChangeArrowheads="1"/>
            </p:cNvSpPr>
            <p:nvPr/>
          </p:nvSpPr>
          <p:spPr bwMode="auto">
            <a:xfrm>
              <a:off x="5407021" y="5981735"/>
              <a:ext cx="539750" cy="431800"/>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2000" dirty="0">
                <a:solidFill>
                  <a:srgbClr val="0000FF"/>
                </a:solidFill>
                <a:latin typeface="Consolas" panose="020B0609020204030204" pitchFamily="49" charset="0"/>
                <a:cs typeface="Consolas" panose="020B0609020204030204" pitchFamily="49" charset="0"/>
              </a:endParaRPr>
            </a:p>
          </p:txBody>
        </p:sp>
        <p:sp>
          <p:nvSpPr>
            <p:cNvPr id="10" name="Rectangle 7"/>
            <p:cNvSpPr>
              <a:spLocks noChangeArrowheads="1"/>
            </p:cNvSpPr>
            <p:nvPr/>
          </p:nvSpPr>
          <p:spPr bwMode="auto">
            <a:xfrm>
              <a:off x="5948358" y="5981735"/>
              <a:ext cx="539750" cy="431800"/>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r>
                <a:rPr lang="en-US" altLang="zh-CN" sz="2000" i="1" dirty="0" err="1">
                  <a:solidFill>
                    <a:srgbClr val="3333FF"/>
                  </a:solidFill>
                  <a:latin typeface="Consolas" panose="020B0609020204030204" pitchFamily="49" charset="0"/>
                  <a:cs typeface="Consolas" panose="020B0609020204030204" pitchFamily="49" charset="0"/>
                </a:rPr>
                <a:t>a</a:t>
              </a:r>
              <a:r>
                <a:rPr lang="en-US" altLang="zh-CN" sz="2000" i="1" baseline="-25000" dirty="0" err="1">
                  <a:solidFill>
                    <a:srgbClr val="3333FF"/>
                  </a:solidFill>
                  <a:latin typeface="Consolas" panose="020B0609020204030204" pitchFamily="49" charset="0"/>
                  <a:cs typeface="Consolas" panose="020B0609020204030204" pitchFamily="49" charset="0"/>
                </a:rPr>
                <a:t>i</a:t>
              </a:r>
              <a:endParaRPr lang="zh-CN" altLang="zh-CN" sz="2000" i="1" baseline="-25000" dirty="0">
                <a:solidFill>
                  <a:srgbClr val="3333FF"/>
                </a:solidFill>
                <a:latin typeface="Consolas" panose="020B0609020204030204" pitchFamily="49" charset="0"/>
                <a:cs typeface="Consolas" panose="020B0609020204030204" pitchFamily="49" charset="0"/>
              </a:endParaRPr>
            </a:p>
          </p:txBody>
        </p:sp>
        <p:sp>
          <p:nvSpPr>
            <p:cNvPr id="11" name="Arc 35"/>
            <p:cNvSpPr/>
            <p:nvPr/>
          </p:nvSpPr>
          <p:spPr bwMode="auto">
            <a:xfrm>
              <a:off x="5854712" y="5627717"/>
              <a:ext cx="360362" cy="35877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rgbClr val="7030A0"/>
              </a:solidFill>
              <a:miter lim="800000"/>
              <a:tailEnd type="stealth" w="lg" len="lg"/>
            </a:ln>
            <a:effectLst/>
          </p:spPr>
          <p:txBody>
            <a:bodyPr wrap="none" anchor="ctr"/>
            <a:lstStyle/>
            <a:p>
              <a:endParaRPr lang="zh-CN" altLang="en-US">
                <a:latin typeface="Consolas" panose="020B0609020204030204" pitchFamily="49" charset="0"/>
                <a:cs typeface="Consolas" panose="020B0609020204030204" pitchFamily="49" charset="0"/>
              </a:endParaRPr>
            </a:p>
          </p:txBody>
        </p:sp>
        <p:sp>
          <p:nvSpPr>
            <p:cNvPr id="12" name="Text Box 36"/>
            <p:cNvSpPr txBox="1">
              <a:spLocks noChangeArrowheads="1"/>
            </p:cNvSpPr>
            <p:nvPr/>
          </p:nvSpPr>
          <p:spPr bwMode="auto">
            <a:xfrm>
              <a:off x="5673737" y="5500702"/>
              <a:ext cx="431800" cy="461665"/>
            </a:xfrm>
            <a:prstGeom prst="rect">
              <a:avLst/>
            </a:prstGeom>
            <a:noFill/>
            <a:ln w="9525">
              <a:noFill/>
              <a:miter lim="800000"/>
            </a:ln>
            <a:effectLst/>
          </p:spPr>
          <p:txBody>
            <a:bodyPr>
              <a:spAutoFit/>
            </a:bodyPr>
            <a:lstStyle/>
            <a:p>
              <a:pPr algn="l">
                <a:spcBef>
                  <a:spcPct val="50000"/>
                </a:spcBef>
              </a:pPr>
              <a:r>
                <a:rPr lang="en-US" altLang="zh-CN" dirty="0">
                  <a:latin typeface="Consolas" panose="020B0609020204030204" pitchFamily="49" charset="0"/>
                  <a:cs typeface="Consolas" panose="020B0609020204030204" pitchFamily="49" charset="0"/>
                </a:rPr>
                <a:t>s</a:t>
              </a:r>
              <a:endParaRPr lang="en-US" altLang="zh-CN" dirty="0">
                <a:latin typeface="Consolas" panose="020B0609020204030204" pitchFamily="49" charset="0"/>
                <a:cs typeface="Consolas" panose="020B0609020204030204" pitchFamily="49" charset="0"/>
              </a:endParaRPr>
            </a:p>
          </p:txBody>
        </p:sp>
        <p:sp>
          <p:nvSpPr>
            <p:cNvPr id="13" name="Rectangle 6"/>
            <p:cNvSpPr>
              <a:spLocks noChangeArrowheads="1"/>
            </p:cNvSpPr>
            <p:nvPr/>
          </p:nvSpPr>
          <p:spPr bwMode="auto">
            <a:xfrm>
              <a:off x="6461142" y="5981735"/>
              <a:ext cx="539750" cy="431800"/>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baseline="-25000" dirty="0">
                <a:solidFill>
                  <a:srgbClr val="3333FF"/>
                </a:solidFill>
                <a:latin typeface="Consolas" panose="020B0609020204030204" pitchFamily="49" charset="0"/>
                <a:cs typeface="Consolas" panose="020B0609020204030204" pitchFamily="49" charset="0"/>
              </a:endParaRPr>
            </a:p>
          </p:txBody>
        </p:sp>
      </p:grpSp>
      <p:grpSp>
        <p:nvGrpSpPr>
          <p:cNvPr id="19" name="组合 18"/>
          <p:cNvGrpSpPr/>
          <p:nvPr/>
        </p:nvGrpSpPr>
        <p:grpSpPr>
          <a:xfrm>
            <a:off x="3857621" y="5429264"/>
            <a:ext cx="3500461" cy="1285860"/>
            <a:chOff x="3857621" y="5429264"/>
            <a:chExt cx="3500461" cy="1285860"/>
          </a:xfrm>
        </p:grpSpPr>
        <p:sp>
          <p:nvSpPr>
            <p:cNvPr id="16" name="椭圆 15"/>
            <p:cNvSpPr/>
            <p:nvPr/>
          </p:nvSpPr>
          <p:spPr>
            <a:xfrm>
              <a:off x="4929190" y="5429264"/>
              <a:ext cx="2428892" cy="1285860"/>
            </a:xfrm>
            <a:prstGeom prst="ellipse">
              <a:avLst/>
            </a:prstGeom>
            <a:solidFill>
              <a:schemeClr val="accent1">
                <a:alpha val="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sp>
          <p:nvSpPr>
            <p:cNvPr id="14" name="下弧形箭头 13"/>
            <p:cNvSpPr/>
            <p:nvPr/>
          </p:nvSpPr>
          <p:spPr>
            <a:xfrm rot="10800000">
              <a:off x="3857621" y="5572140"/>
              <a:ext cx="1071569" cy="357191"/>
            </a:xfrm>
            <a:prstGeom prst="curvedUp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solidFill>
                  <a:schemeClr val="tx1"/>
                </a:solidFill>
                <a:latin typeface="Consolas" panose="020B0609020204030204" pitchFamily="49" charset="0"/>
                <a:cs typeface="Consolas" panose="020B0609020204030204" pitchFamily="49" charset="0"/>
              </a:endParaRPr>
            </a:p>
          </p:txBody>
        </p:sp>
        <p:sp>
          <p:nvSpPr>
            <p:cNvPr id="15" name="TextBox 14"/>
            <p:cNvSpPr txBox="1"/>
            <p:nvPr/>
          </p:nvSpPr>
          <p:spPr>
            <a:xfrm>
              <a:off x="3929058" y="5786454"/>
              <a:ext cx="1000132" cy="400110"/>
            </a:xfrm>
            <a:prstGeom prst="rect">
              <a:avLst/>
            </a:prstGeom>
            <a:noFill/>
          </p:spPr>
          <p:txBody>
            <a:bodyPr wrap="square" rtlCol="0">
              <a:spAutoFit/>
            </a:bodyPr>
            <a:lstStyle/>
            <a:p>
              <a:r>
                <a:rPr lang="zh-CN" altLang="en-US" sz="2000" dirty="0">
                  <a:latin typeface="Consolas" panose="020B0609020204030204" pitchFamily="49" charset="0"/>
                  <a:ea typeface="楷体" panose="02010609060101010101" pitchFamily="49" charset="-122"/>
                  <a:cs typeface="Consolas" panose="020B0609020204030204" pitchFamily="49" charset="0"/>
                </a:rPr>
                <a:t>插入</a:t>
              </a:r>
              <a:endParaRPr lang="zh-CN" altLang="en-US" sz="2000" dirty="0">
                <a:latin typeface="Consolas" panose="020B0609020204030204" pitchFamily="49" charset="0"/>
                <a:ea typeface="楷体" panose="02010609060101010101" pitchFamily="49" charset="-122"/>
                <a:cs typeface="Consolas" panose="020B0609020204030204" pitchFamily="49"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3778">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3778">
                                            <p:txEl>
                                              <p:pRg st="3" end="3"/>
                                            </p:txEl>
                                          </p:spTgt>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nodeType="afterEffect">
                                  <p:stCondLst>
                                    <p:cond delay="0"/>
                                  </p:stCondLst>
                                  <p:childTnLst>
                                    <p:set>
                                      <p:cBhvr>
                                        <p:cTn id="11" dur="1" fill="hold">
                                          <p:stCondLst>
                                            <p:cond delay="0"/>
                                          </p:stCondLst>
                                        </p:cTn>
                                        <p:tgtEl>
                                          <p:spTgt spid="17"/>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203778">
                                            <p:txEl>
                                              <p:pRg st="4" end="4"/>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203778">
                                            <p:txEl>
                                              <p:pRg st="5" end="5"/>
                                            </p:txEl>
                                          </p:spTgt>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203778">
                                            <p:txEl>
                                              <p:pRg st="6" end="6"/>
                                            </p:txEl>
                                          </p:spTgt>
                                        </p:tgtEl>
                                        <p:attrNameLst>
                                          <p:attrName>style.visibility</p:attrName>
                                        </p:attrNameLst>
                                      </p:cBhvr>
                                      <p:to>
                                        <p:strVal val="visible"/>
                                      </p:to>
                                    </p:set>
                                  </p:childTnLst>
                                </p:cTn>
                              </p:par>
                            </p:childTnLst>
                          </p:cTn>
                        </p:par>
                        <p:par>
                          <p:cTn id="22" fill="hold">
                            <p:stCondLst>
                              <p:cond delay="0"/>
                            </p:stCondLst>
                            <p:childTnLst>
                              <p:par>
                                <p:cTn id="23" presetID="1" presetClass="entr" presetSubtype="0" fill="hold" nodeType="after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03778">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03778">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03778">
                                            <p:txEl>
                                              <p:pRg st="9" end="9"/>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03778">
                                            <p:txEl>
                                              <p:pRg st="10" end="1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03778">
                                            <p:txEl>
                                              <p:pRg st="11" end="1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03778">
                                            <p:txEl>
                                              <p:pRg st="12" end="12"/>
                                            </p:txEl>
                                          </p:spTgt>
                                        </p:tgtEl>
                                        <p:attrNameLst>
                                          <p:attrName>style.visibility</p:attrName>
                                        </p:attrNameLst>
                                      </p:cBhvr>
                                      <p:to>
                                        <p:strVal val="visible"/>
                                      </p:to>
                                    </p:set>
                                  </p:childTnLst>
                                </p:cTn>
                              </p:par>
                            </p:childTnLst>
                          </p:cTn>
                        </p:par>
                        <p:par>
                          <p:cTn id="39" fill="hold">
                            <p:stCondLst>
                              <p:cond delay="0"/>
                            </p:stCondLst>
                            <p:childTnLst>
                              <p:par>
                                <p:cTn id="40" presetID="1" presetClass="entr" presetSubtype="0" fill="hold" nodeType="afterEffect">
                                  <p:stCondLst>
                                    <p:cond delay="0"/>
                                  </p:stCondLst>
                                  <p:childTnLst>
                                    <p:set>
                                      <p:cBhvr>
                                        <p:cTn id="41"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Text Box 2"/>
          <p:cNvSpPr txBox="1">
            <a:spLocks noChangeArrowheads="1"/>
          </p:cNvSpPr>
          <p:nvPr/>
        </p:nvSpPr>
        <p:spPr bwMode="auto">
          <a:xfrm>
            <a:off x="500034" y="928670"/>
            <a:ext cx="8429684" cy="3964501"/>
          </a:xfrm>
          <a:prstGeom prst="rect">
            <a:avLst/>
          </a:prstGeom>
          <a:gradFill flip="none"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2700000" scaled="1"/>
            <a:tileRect/>
          </a:gradFill>
        </p:spPr>
        <p:style>
          <a:lnRef idx="1">
            <a:schemeClr val="accent3"/>
          </a:lnRef>
          <a:fillRef idx="2">
            <a:schemeClr val="accent3"/>
          </a:fillRef>
          <a:effectRef idx="1">
            <a:schemeClr val="accent3"/>
          </a:effectRef>
          <a:fontRef idx="minor">
            <a:schemeClr val="dk1"/>
          </a:fontRef>
        </p:style>
        <p:txBody>
          <a:bodyPr wrap="square" lIns="144000" tIns="180000" bIns="180000">
            <a:spAutoFit/>
          </a:bodyPr>
          <a:lstStyle/>
          <a:p>
            <a:pPr algn="l"/>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void </a:t>
            </a:r>
            <a:r>
              <a:rPr lang="en-US" altLang="zh-CN" sz="1800">
                <a:solidFill>
                  <a:srgbClr val="FF0000"/>
                </a:solidFill>
                <a:latin typeface="Consolas" panose="020B0609020204030204" pitchFamily="49" charset="0"/>
                <a:ea typeface="仿宋" panose="02010609060101010101" pitchFamily="49" charset="-122"/>
                <a:cs typeface="Consolas" panose="020B0609020204030204" pitchFamily="49" charset="0"/>
              </a:rPr>
              <a:t>CreateListR</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(DLinkNode *&amp;L</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ElemType a[]</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int </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n)</a:t>
            </a:r>
            <a:endPar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DLinkNode *s</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r;</a:t>
            </a:r>
            <a:endPar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int </a:t>
            </a:r>
            <a:r>
              <a:rPr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L=(DLinkNode *)malloc(sizeof(DLinkNode));    </a:t>
            </a:r>
            <a:r>
              <a:rPr lang="en-US" altLang="zh-CN" sz="1800" dirty="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en-US" sz="1800">
                <a:solidFill>
                  <a:srgbClr val="00B0F0"/>
                </a:solidFill>
                <a:latin typeface="Consolas" panose="020B0609020204030204" pitchFamily="49" charset="0"/>
                <a:ea typeface="仿宋" panose="02010609060101010101" pitchFamily="49" charset="-122"/>
                <a:cs typeface="Consolas" panose="020B0609020204030204" pitchFamily="49" charset="0"/>
              </a:rPr>
              <a:t>创建头结点</a:t>
            </a:r>
            <a:endParaRPr lang="zh-CN" altLang="en-US" sz="1800" dirty="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a:solidFill>
                  <a:srgbClr val="FF00FF"/>
                </a:solidFill>
                <a:latin typeface="Consolas" panose="020B0609020204030204" pitchFamily="49" charset="0"/>
                <a:ea typeface="仿宋" panose="02010609060101010101" pitchFamily="49" charset="-122"/>
                <a:cs typeface="Consolas" panose="020B0609020204030204" pitchFamily="49" charset="0"/>
              </a:rPr>
              <a:t>r=L</a:t>
            </a:r>
            <a:r>
              <a:rPr lang="en-US" altLang="zh-CN" sz="1800" dirty="0">
                <a:solidFill>
                  <a:srgbClr val="FF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a:solidFill>
                  <a:srgbClr val="FF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en-US" altLang="zh-CN" sz="1800" dirty="0">
                <a:solidFill>
                  <a:srgbClr val="00B0F0"/>
                </a:solidFill>
                <a:latin typeface="Consolas" panose="020B0609020204030204" pitchFamily="49" charset="0"/>
                <a:ea typeface="仿宋" panose="02010609060101010101" pitchFamily="49" charset="-122"/>
                <a:cs typeface="Consolas" panose="020B0609020204030204" pitchFamily="49" charset="0"/>
              </a:rPr>
              <a:t>r</a:t>
            </a:r>
            <a:r>
              <a:rPr lang="zh-CN" altLang="en-US" sz="1800" dirty="0">
                <a:solidFill>
                  <a:srgbClr val="00B0F0"/>
                </a:solidFill>
                <a:latin typeface="Consolas" panose="020B0609020204030204" pitchFamily="49" charset="0"/>
                <a:ea typeface="仿宋" panose="02010609060101010101" pitchFamily="49" charset="-122"/>
                <a:cs typeface="Consolas" panose="020B0609020204030204" pitchFamily="49" charset="0"/>
              </a:rPr>
              <a:t>始终</a:t>
            </a:r>
            <a:r>
              <a:rPr lang="zh-CN" altLang="en-US" sz="1800">
                <a:solidFill>
                  <a:srgbClr val="00B0F0"/>
                </a:solidFill>
                <a:latin typeface="Consolas" panose="020B0609020204030204" pitchFamily="49" charset="0"/>
                <a:ea typeface="仿宋" panose="02010609060101010101" pitchFamily="49" charset="-122"/>
                <a:cs typeface="Consolas" panose="020B0609020204030204" pitchFamily="49" charset="0"/>
              </a:rPr>
              <a:t>指向尾结点，开始</a:t>
            </a:r>
            <a:r>
              <a:rPr lang="zh-CN" altLang="en-US" sz="1800" dirty="0">
                <a:solidFill>
                  <a:srgbClr val="00B0F0"/>
                </a:solidFill>
                <a:latin typeface="Consolas" panose="020B0609020204030204" pitchFamily="49" charset="0"/>
                <a:ea typeface="仿宋" panose="02010609060101010101" pitchFamily="49" charset="-122"/>
                <a:cs typeface="Consolas" panose="020B0609020204030204" pitchFamily="49" charset="0"/>
              </a:rPr>
              <a:t>时</a:t>
            </a:r>
            <a:r>
              <a:rPr lang="zh-CN" altLang="en-US" sz="1800">
                <a:solidFill>
                  <a:srgbClr val="00B0F0"/>
                </a:solidFill>
                <a:latin typeface="Consolas" panose="020B0609020204030204" pitchFamily="49" charset="0"/>
                <a:ea typeface="仿宋" panose="02010609060101010101" pitchFamily="49" charset="-122"/>
                <a:cs typeface="Consolas" panose="020B0609020204030204" pitchFamily="49" charset="0"/>
              </a:rPr>
              <a:t>指向头结点</a:t>
            </a:r>
            <a:endParaRPr lang="zh-CN" altLang="en-US" sz="1800" dirty="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for </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0;i</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&lt;</a:t>
            </a:r>
            <a:r>
              <a:rPr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n;i</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en-US" sz="1800" dirty="0">
                <a:solidFill>
                  <a:srgbClr val="00B0F0"/>
                </a:solidFill>
                <a:latin typeface="Consolas" panose="020B0609020204030204" pitchFamily="49" charset="0"/>
                <a:ea typeface="仿宋" panose="02010609060101010101" pitchFamily="49" charset="-122"/>
                <a:cs typeface="Consolas" panose="020B0609020204030204" pitchFamily="49" charset="0"/>
              </a:rPr>
              <a:t>循环</a:t>
            </a:r>
            <a:r>
              <a:rPr lang="zh-CN" altLang="en-US" sz="1800">
                <a:solidFill>
                  <a:srgbClr val="00B0F0"/>
                </a:solidFill>
                <a:latin typeface="Consolas" panose="020B0609020204030204" pitchFamily="49" charset="0"/>
                <a:ea typeface="仿宋" panose="02010609060101010101" pitchFamily="49" charset="-122"/>
                <a:cs typeface="Consolas" panose="020B0609020204030204" pitchFamily="49" charset="0"/>
              </a:rPr>
              <a:t>建立数据结点</a:t>
            </a:r>
            <a:endParaRPr lang="zh-CN" altLang="en-US" sz="1800" dirty="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s=(DLinkNode *)malloc(sizeof(DLinkNode));</a:t>
            </a:r>
            <a:endPar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s-</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&gt;data=a[</a:t>
            </a:r>
            <a:r>
              <a:rPr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en-US" sz="1800">
                <a:solidFill>
                  <a:srgbClr val="00B0F0"/>
                </a:solidFill>
                <a:latin typeface="Consolas" panose="020B0609020204030204" pitchFamily="49" charset="0"/>
                <a:ea typeface="仿宋" panose="02010609060101010101" pitchFamily="49" charset="-122"/>
                <a:cs typeface="Consolas" panose="020B0609020204030204" pitchFamily="49" charset="0"/>
              </a:rPr>
              <a:t>创建数据结点</a:t>
            </a:r>
            <a:r>
              <a:rPr lang="en-US"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s</a:t>
            </a:r>
            <a:endParaRPr lang="en-US" altLang="zh-CN" sz="1800" dirty="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a:solidFill>
                  <a:srgbClr val="FF00FF"/>
                </a:solidFill>
                <a:latin typeface="Consolas" panose="020B0609020204030204" pitchFamily="49" charset="0"/>
                <a:ea typeface="仿宋" panose="02010609060101010101" pitchFamily="49" charset="-122"/>
                <a:cs typeface="Consolas" panose="020B0609020204030204" pitchFamily="49" charset="0"/>
              </a:rPr>
              <a:t>r-</a:t>
            </a:r>
            <a:r>
              <a:rPr lang="en-US" altLang="zh-CN" sz="1800" dirty="0">
                <a:solidFill>
                  <a:srgbClr val="FF00FF"/>
                </a:solidFill>
                <a:latin typeface="Consolas" panose="020B0609020204030204" pitchFamily="49" charset="0"/>
                <a:ea typeface="仿宋" panose="02010609060101010101" pitchFamily="49" charset="-122"/>
                <a:cs typeface="Consolas" panose="020B0609020204030204" pitchFamily="49" charset="0"/>
              </a:rPr>
              <a:t>&gt;next=</a:t>
            </a:r>
            <a:r>
              <a:rPr lang="en-US" altLang="zh-CN" sz="1800" dirty="0" err="1">
                <a:solidFill>
                  <a:srgbClr val="FF00FF"/>
                </a:solidFill>
                <a:latin typeface="Consolas" panose="020B0609020204030204" pitchFamily="49" charset="0"/>
                <a:ea typeface="仿宋" panose="02010609060101010101" pitchFamily="49" charset="-122"/>
                <a:cs typeface="Consolas" panose="020B0609020204030204" pitchFamily="49" charset="0"/>
              </a:rPr>
              <a:t>s;s</a:t>
            </a:r>
            <a:r>
              <a:rPr lang="en-US" altLang="zh-CN" sz="1800" dirty="0">
                <a:solidFill>
                  <a:srgbClr val="FF00FF"/>
                </a:solidFill>
                <a:latin typeface="Consolas" panose="020B0609020204030204" pitchFamily="49" charset="0"/>
                <a:ea typeface="仿宋" panose="02010609060101010101" pitchFamily="49" charset="-122"/>
                <a:cs typeface="Consolas" panose="020B0609020204030204" pitchFamily="49" charset="0"/>
              </a:rPr>
              <a:t>-&gt;prior=r;	</a:t>
            </a:r>
            <a:r>
              <a:rPr lang="en-US"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en-US" sz="1800">
                <a:solidFill>
                  <a:srgbClr val="00B0F0"/>
                </a:solidFill>
                <a:latin typeface="Consolas" panose="020B0609020204030204" pitchFamily="49" charset="0"/>
                <a:ea typeface="仿宋" panose="02010609060101010101" pitchFamily="49" charset="-122"/>
                <a:cs typeface="Consolas" panose="020B0609020204030204" pitchFamily="49" charset="0"/>
              </a:rPr>
              <a:t>将</a:t>
            </a:r>
            <a:r>
              <a:rPr lang="en-US"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s</a:t>
            </a:r>
            <a:r>
              <a:rPr lang="zh-CN" altLang="en-US" sz="1800">
                <a:solidFill>
                  <a:srgbClr val="00B0F0"/>
                </a:solidFill>
                <a:latin typeface="Consolas" panose="020B0609020204030204" pitchFamily="49" charset="0"/>
                <a:ea typeface="仿宋" panose="02010609060101010101" pitchFamily="49" charset="-122"/>
                <a:cs typeface="Consolas" panose="020B0609020204030204" pitchFamily="49" charset="0"/>
              </a:rPr>
              <a:t>插入</a:t>
            </a:r>
            <a:r>
              <a:rPr lang="en-US"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r</a:t>
            </a:r>
            <a:r>
              <a:rPr lang="zh-CN" altLang="en-US" sz="1800" dirty="0">
                <a:solidFill>
                  <a:srgbClr val="00B0F0"/>
                </a:solidFill>
                <a:latin typeface="Consolas" panose="020B0609020204030204" pitchFamily="49" charset="0"/>
                <a:ea typeface="仿宋" panose="02010609060101010101" pitchFamily="49" charset="-122"/>
                <a:cs typeface="Consolas" panose="020B0609020204030204" pitchFamily="49" charset="0"/>
              </a:rPr>
              <a:t>之后</a:t>
            </a:r>
            <a:endParaRPr lang="zh-CN" altLang="en-US" sz="1800" dirty="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r>
              <a:rPr lang="zh-CN" altLang="en-US" sz="1800">
                <a:solidFill>
                  <a:srgbClr val="FF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a:solidFill>
                  <a:srgbClr val="FF00FF"/>
                </a:solidFill>
                <a:latin typeface="Consolas" panose="020B0609020204030204" pitchFamily="49" charset="0"/>
                <a:ea typeface="仿宋" panose="02010609060101010101" pitchFamily="49" charset="-122"/>
                <a:cs typeface="Consolas" panose="020B0609020204030204" pitchFamily="49" charset="0"/>
              </a:rPr>
              <a:t>r=s</a:t>
            </a:r>
            <a:r>
              <a:rPr lang="en-US" altLang="zh-CN" sz="1800" dirty="0">
                <a:solidFill>
                  <a:srgbClr val="FF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a:solidFill>
                  <a:srgbClr val="00B0F0"/>
                </a:solidFill>
                <a:latin typeface="Consolas" panose="020B0609020204030204" pitchFamily="49" charset="0"/>
                <a:ea typeface="仿宋" panose="02010609060101010101" pitchFamily="49" charset="-122"/>
                <a:cs typeface="Consolas" panose="020B0609020204030204" pitchFamily="49" charset="0"/>
              </a:rPr>
              <a:t>//r</a:t>
            </a:r>
            <a:r>
              <a:rPr lang="zh-CN" altLang="en-US" sz="1800">
                <a:solidFill>
                  <a:srgbClr val="00B0F0"/>
                </a:solidFill>
                <a:latin typeface="Consolas" panose="020B0609020204030204" pitchFamily="49" charset="0"/>
                <a:ea typeface="仿宋" panose="02010609060101010101" pitchFamily="49" charset="-122"/>
                <a:cs typeface="Consolas" panose="020B0609020204030204" pitchFamily="49" charset="0"/>
              </a:rPr>
              <a:t>指向尾结点</a:t>
            </a:r>
            <a:endParaRPr lang="zh-CN" altLang="en-US" sz="1800" dirty="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a:solidFill>
                  <a:srgbClr val="FF00FF"/>
                </a:solidFill>
                <a:latin typeface="Consolas" panose="020B0609020204030204" pitchFamily="49" charset="0"/>
                <a:ea typeface="仿宋" panose="02010609060101010101" pitchFamily="49" charset="-122"/>
                <a:cs typeface="Consolas" panose="020B0609020204030204" pitchFamily="49" charset="0"/>
              </a:rPr>
              <a:t>r-</a:t>
            </a:r>
            <a:r>
              <a:rPr lang="en-US" altLang="zh-CN" sz="1800" dirty="0">
                <a:solidFill>
                  <a:srgbClr val="FF00FF"/>
                </a:solidFill>
                <a:latin typeface="Consolas" panose="020B0609020204030204" pitchFamily="49" charset="0"/>
                <a:ea typeface="仿宋" panose="02010609060101010101" pitchFamily="49" charset="-122"/>
                <a:cs typeface="Consolas" panose="020B0609020204030204" pitchFamily="49" charset="0"/>
              </a:rPr>
              <a:t>&gt;next=NULL;		</a:t>
            </a:r>
            <a:r>
              <a:rPr lang="en-US"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en-US" sz="1800">
                <a:solidFill>
                  <a:srgbClr val="00B0F0"/>
                </a:solidFill>
                <a:latin typeface="Consolas" panose="020B0609020204030204" pitchFamily="49" charset="0"/>
                <a:ea typeface="仿宋" panose="02010609060101010101" pitchFamily="49" charset="-122"/>
                <a:cs typeface="Consolas" panose="020B0609020204030204" pitchFamily="49" charset="0"/>
              </a:rPr>
              <a:t>尾结点</a:t>
            </a:r>
            <a:r>
              <a:rPr lang="en-US"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next</a:t>
            </a:r>
            <a:r>
              <a:rPr lang="zh-CN" altLang="en-US" sz="1800" dirty="0">
                <a:solidFill>
                  <a:srgbClr val="00B0F0"/>
                </a:solidFill>
                <a:latin typeface="Consolas" panose="020B0609020204030204" pitchFamily="49" charset="0"/>
                <a:ea typeface="仿宋" panose="02010609060101010101" pitchFamily="49" charset="-122"/>
                <a:cs typeface="Consolas" panose="020B0609020204030204" pitchFamily="49" charset="0"/>
              </a:rPr>
              <a:t>域置为</a:t>
            </a:r>
            <a:r>
              <a:rPr lang="en-US" altLang="zh-CN" sz="1800" dirty="0">
                <a:solidFill>
                  <a:srgbClr val="00B0F0"/>
                </a:solidFill>
                <a:latin typeface="Consolas" panose="020B0609020204030204" pitchFamily="49" charset="0"/>
                <a:ea typeface="仿宋" panose="02010609060101010101" pitchFamily="49" charset="-122"/>
                <a:cs typeface="Consolas" panose="020B0609020204030204" pitchFamily="49" charset="0"/>
              </a:rPr>
              <a:t>NULL</a:t>
            </a:r>
            <a:endParaRPr lang="en-US" altLang="zh-CN" sz="1800" dirty="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3" name="TextBox 2"/>
          <p:cNvSpPr txBox="1"/>
          <p:nvPr/>
        </p:nvSpPr>
        <p:spPr>
          <a:xfrm>
            <a:off x="285720" y="97673"/>
            <a:ext cx="8429684" cy="769441"/>
          </a:xfrm>
          <a:prstGeom prst="rect">
            <a:avLst/>
          </a:prstGeom>
          <a:noFill/>
        </p:spPr>
        <p:txBody>
          <a:bodyPr wrap="square" rtlCol="0">
            <a:spAutoFit/>
          </a:bodyPr>
          <a:lstStyle/>
          <a:p>
            <a:pPr algn="l"/>
            <a:r>
              <a:rPr lang="zh-CN" altLang="en-US" sz="2200">
                <a:latin typeface="Consolas" panose="020B0609020204030204" pitchFamily="49" charset="0"/>
                <a:ea typeface="楷体" panose="02010609060101010101" pitchFamily="49" charset="-122"/>
                <a:cs typeface="Consolas" panose="020B0609020204030204" pitchFamily="49" charset="0"/>
              </a:rPr>
              <a:t>    </a:t>
            </a:r>
            <a:r>
              <a:rPr lang="zh-CN" altLang="en-US" sz="2200">
                <a:solidFill>
                  <a:srgbClr val="FF0000"/>
                </a:solidFill>
                <a:latin typeface="Consolas" panose="020B0609020204030204" pitchFamily="49" charset="0"/>
                <a:ea typeface="楷体" panose="02010609060101010101" pitchFamily="49" charset="-122"/>
                <a:cs typeface="Consolas" panose="020B0609020204030204" pitchFamily="49" charset="0"/>
              </a:rPr>
              <a:t>尾</a:t>
            </a:r>
            <a:r>
              <a:rPr lang="zh-CN" altLang="en-US" sz="2200" dirty="0">
                <a:solidFill>
                  <a:srgbClr val="FF0000"/>
                </a:solidFill>
                <a:latin typeface="Consolas" panose="020B0609020204030204" pitchFamily="49" charset="0"/>
                <a:ea typeface="楷体" panose="02010609060101010101" pitchFamily="49" charset="-122"/>
                <a:cs typeface="Consolas" panose="020B0609020204030204" pitchFamily="49" charset="0"/>
              </a:rPr>
              <a:t>插法</a:t>
            </a:r>
            <a:r>
              <a:rPr lang="zh-CN" altLang="en-US" sz="2200" dirty="0">
                <a:latin typeface="Consolas" panose="020B0609020204030204" pitchFamily="49" charset="0"/>
                <a:ea typeface="楷体" panose="02010609060101010101" pitchFamily="49" charset="-122"/>
                <a:cs typeface="Consolas" panose="020B0609020204030204" pitchFamily="49" charset="0"/>
              </a:rPr>
              <a:t>建立双链表：由含有</a:t>
            </a:r>
            <a:r>
              <a:rPr lang="en-US" altLang="zh-CN" sz="2200" i="1" dirty="0">
                <a:latin typeface="Consolas" panose="020B0609020204030204" pitchFamily="49" charset="0"/>
                <a:ea typeface="楷体" panose="02010609060101010101" pitchFamily="49" charset="-122"/>
                <a:cs typeface="Consolas" panose="020B0609020204030204" pitchFamily="49" charset="0"/>
              </a:rPr>
              <a:t>n</a:t>
            </a:r>
            <a:r>
              <a:rPr lang="zh-CN" altLang="en-US" sz="2200" dirty="0">
                <a:latin typeface="Consolas" panose="020B0609020204030204" pitchFamily="49" charset="0"/>
                <a:ea typeface="楷体" panose="02010609060101010101" pitchFamily="49" charset="-122"/>
                <a:cs typeface="Consolas" panose="020B0609020204030204" pitchFamily="49" charset="0"/>
              </a:rPr>
              <a:t>个元素的数组</a:t>
            </a:r>
            <a:r>
              <a:rPr lang="en-US" altLang="zh-CN" sz="2200" i="1" dirty="0">
                <a:latin typeface="Consolas" panose="020B0609020204030204" pitchFamily="49" charset="0"/>
                <a:ea typeface="楷体" panose="02010609060101010101" pitchFamily="49" charset="-122"/>
                <a:cs typeface="Consolas" panose="020B0609020204030204" pitchFamily="49" charset="0"/>
              </a:rPr>
              <a:t>a</a:t>
            </a:r>
            <a:r>
              <a:rPr lang="zh-CN" altLang="en-US" sz="2200">
                <a:latin typeface="Consolas" panose="020B0609020204030204" pitchFamily="49" charset="0"/>
                <a:ea typeface="楷体" panose="02010609060101010101" pitchFamily="49" charset="-122"/>
                <a:cs typeface="Consolas" panose="020B0609020204030204" pitchFamily="49" charset="0"/>
              </a:rPr>
              <a:t>创建带头结点的</a:t>
            </a:r>
            <a:r>
              <a:rPr lang="zh-CN" altLang="en-US" sz="2200" dirty="0">
                <a:latin typeface="Consolas" panose="020B0609020204030204" pitchFamily="49" charset="0"/>
                <a:ea typeface="楷体" panose="02010609060101010101" pitchFamily="49" charset="-122"/>
                <a:cs typeface="Consolas" panose="020B0609020204030204" pitchFamily="49" charset="0"/>
              </a:rPr>
              <a:t>双链表</a:t>
            </a:r>
            <a:r>
              <a:rPr lang="en-US" altLang="zh-CN" sz="2200" dirty="0">
                <a:latin typeface="Consolas" panose="020B0609020204030204" pitchFamily="49" charset="0"/>
                <a:ea typeface="楷体" panose="02010609060101010101" pitchFamily="49" charset="-122"/>
                <a:cs typeface="Consolas" panose="020B0609020204030204" pitchFamily="49" charset="0"/>
              </a:rPr>
              <a:t>L</a:t>
            </a:r>
            <a:r>
              <a:rPr lang="zh-CN" altLang="en-US" sz="2200" dirty="0">
                <a:latin typeface="Consolas" panose="020B0609020204030204" pitchFamily="49" charset="0"/>
                <a:ea typeface="楷体" panose="02010609060101010101" pitchFamily="49" charset="-122"/>
                <a:cs typeface="Consolas" panose="020B0609020204030204" pitchFamily="49" charset="0"/>
              </a:rPr>
              <a:t>。</a:t>
            </a:r>
            <a:endParaRPr lang="zh-CN" altLang="en-US" sz="2200" dirty="0">
              <a:latin typeface="Consolas" panose="020B0609020204030204" pitchFamily="49" charset="0"/>
              <a:ea typeface="楷体" panose="02010609060101010101" pitchFamily="49" charset="-122"/>
              <a:cs typeface="Consolas" panose="020B0609020204030204" pitchFamily="49" charset="0"/>
            </a:endParaRPr>
          </a:p>
        </p:txBody>
      </p:sp>
      <p:grpSp>
        <p:nvGrpSpPr>
          <p:cNvPr id="10" name="组合 9"/>
          <p:cNvGrpSpPr/>
          <p:nvPr/>
        </p:nvGrpSpPr>
        <p:grpSpPr>
          <a:xfrm>
            <a:off x="5407021" y="5357826"/>
            <a:ext cx="1593871" cy="912833"/>
            <a:chOff x="5407021" y="5500702"/>
            <a:chExt cx="1593871" cy="912833"/>
          </a:xfrm>
        </p:grpSpPr>
        <p:sp>
          <p:nvSpPr>
            <p:cNvPr id="11" name="Rectangle 6"/>
            <p:cNvSpPr>
              <a:spLocks noChangeArrowheads="1"/>
            </p:cNvSpPr>
            <p:nvPr/>
          </p:nvSpPr>
          <p:spPr bwMode="auto">
            <a:xfrm>
              <a:off x="5407021" y="5981735"/>
              <a:ext cx="539750" cy="431800"/>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2000" dirty="0">
                <a:solidFill>
                  <a:srgbClr val="0000FF"/>
                </a:solidFill>
                <a:latin typeface="Consolas" panose="020B0609020204030204" pitchFamily="49" charset="0"/>
                <a:cs typeface="Consolas" panose="020B0609020204030204" pitchFamily="49" charset="0"/>
              </a:endParaRPr>
            </a:p>
          </p:txBody>
        </p:sp>
        <p:sp>
          <p:nvSpPr>
            <p:cNvPr id="12" name="Rectangle 7"/>
            <p:cNvSpPr>
              <a:spLocks noChangeArrowheads="1"/>
            </p:cNvSpPr>
            <p:nvPr/>
          </p:nvSpPr>
          <p:spPr bwMode="auto">
            <a:xfrm>
              <a:off x="5948358" y="5981735"/>
              <a:ext cx="539750" cy="431800"/>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r>
                <a:rPr lang="en-US" altLang="zh-CN" sz="2000" i="1" dirty="0" err="1">
                  <a:solidFill>
                    <a:srgbClr val="3333FF"/>
                  </a:solidFill>
                  <a:latin typeface="Consolas" panose="020B0609020204030204" pitchFamily="49" charset="0"/>
                  <a:cs typeface="Consolas" panose="020B0609020204030204" pitchFamily="49" charset="0"/>
                </a:rPr>
                <a:t>a</a:t>
              </a:r>
              <a:r>
                <a:rPr lang="en-US" altLang="zh-CN" sz="2000" i="1" baseline="-25000" dirty="0" err="1">
                  <a:solidFill>
                    <a:srgbClr val="3333FF"/>
                  </a:solidFill>
                  <a:latin typeface="Consolas" panose="020B0609020204030204" pitchFamily="49" charset="0"/>
                  <a:cs typeface="Consolas" panose="020B0609020204030204" pitchFamily="49" charset="0"/>
                </a:rPr>
                <a:t>i</a:t>
              </a:r>
              <a:endParaRPr lang="zh-CN" altLang="zh-CN" sz="2000" i="1" baseline="-25000" dirty="0">
                <a:solidFill>
                  <a:srgbClr val="3333FF"/>
                </a:solidFill>
                <a:latin typeface="Consolas" panose="020B0609020204030204" pitchFamily="49" charset="0"/>
                <a:cs typeface="Consolas" panose="020B0609020204030204" pitchFamily="49" charset="0"/>
              </a:endParaRPr>
            </a:p>
          </p:txBody>
        </p:sp>
        <p:sp>
          <p:nvSpPr>
            <p:cNvPr id="13" name="Arc 35"/>
            <p:cNvSpPr/>
            <p:nvPr/>
          </p:nvSpPr>
          <p:spPr bwMode="auto">
            <a:xfrm>
              <a:off x="5854712" y="5627717"/>
              <a:ext cx="360362" cy="35877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rgbClr val="7030A0"/>
              </a:solidFill>
              <a:miter lim="800000"/>
              <a:tailEnd type="stealth" w="lg" len="lg"/>
            </a:ln>
            <a:effectLst/>
          </p:spPr>
          <p:txBody>
            <a:bodyPr wrap="none" anchor="ctr"/>
            <a:lstStyle/>
            <a:p>
              <a:endParaRPr lang="zh-CN" altLang="en-US">
                <a:latin typeface="Consolas" panose="020B0609020204030204" pitchFamily="49" charset="0"/>
                <a:cs typeface="Consolas" panose="020B0609020204030204" pitchFamily="49" charset="0"/>
              </a:endParaRPr>
            </a:p>
          </p:txBody>
        </p:sp>
        <p:sp>
          <p:nvSpPr>
            <p:cNvPr id="14" name="Text Box 36"/>
            <p:cNvSpPr txBox="1">
              <a:spLocks noChangeArrowheads="1"/>
            </p:cNvSpPr>
            <p:nvPr/>
          </p:nvSpPr>
          <p:spPr bwMode="auto">
            <a:xfrm>
              <a:off x="5673737" y="5500702"/>
              <a:ext cx="431800" cy="461665"/>
            </a:xfrm>
            <a:prstGeom prst="rect">
              <a:avLst/>
            </a:prstGeom>
            <a:noFill/>
            <a:ln w="9525">
              <a:noFill/>
              <a:miter lim="800000"/>
            </a:ln>
            <a:effectLst/>
          </p:spPr>
          <p:txBody>
            <a:bodyPr>
              <a:spAutoFit/>
            </a:bodyPr>
            <a:lstStyle/>
            <a:p>
              <a:pPr algn="l">
                <a:spcBef>
                  <a:spcPct val="50000"/>
                </a:spcBef>
              </a:pPr>
              <a:r>
                <a:rPr lang="en-US" altLang="zh-CN" dirty="0">
                  <a:latin typeface="Consolas" panose="020B0609020204030204" pitchFamily="49" charset="0"/>
                  <a:cs typeface="Consolas" panose="020B0609020204030204" pitchFamily="49" charset="0"/>
                </a:rPr>
                <a:t>s</a:t>
              </a:r>
              <a:endParaRPr lang="en-US" altLang="zh-CN" dirty="0">
                <a:latin typeface="Consolas" panose="020B0609020204030204" pitchFamily="49" charset="0"/>
                <a:cs typeface="Consolas" panose="020B0609020204030204" pitchFamily="49" charset="0"/>
              </a:endParaRPr>
            </a:p>
          </p:txBody>
        </p:sp>
        <p:sp>
          <p:nvSpPr>
            <p:cNvPr id="15" name="Rectangle 6"/>
            <p:cNvSpPr>
              <a:spLocks noChangeArrowheads="1"/>
            </p:cNvSpPr>
            <p:nvPr/>
          </p:nvSpPr>
          <p:spPr bwMode="auto">
            <a:xfrm>
              <a:off x="6461142" y="5981735"/>
              <a:ext cx="539750" cy="431800"/>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baseline="-25000" dirty="0">
                <a:solidFill>
                  <a:srgbClr val="3333FF"/>
                </a:solidFill>
                <a:latin typeface="Consolas" panose="020B0609020204030204" pitchFamily="49" charset="0"/>
                <a:cs typeface="Consolas" panose="020B0609020204030204" pitchFamily="49" charset="0"/>
              </a:endParaRPr>
            </a:p>
          </p:txBody>
        </p:sp>
      </p:grpSp>
      <p:grpSp>
        <p:nvGrpSpPr>
          <p:cNvPr id="16" name="组合 15"/>
          <p:cNvGrpSpPr/>
          <p:nvPr/>
        </p:nvGrpSpPr>
        <p:grpSpPr>
          <a:xfrm>
            <a:off x="3857620" y="5286388"/>
            <a:ext cx="3500461" cy="1285860"/>
            <a:chOff x="3857621" y="5429264"/>
            <a:chExt cx="3500461" cy="1285860"/>
          </a:xfrm>
        </p:grpSpPr>
        <p:sp>
          <p:nvSpPr>
            <p:cNvPr id="17" name="椭圆 16"/>
            <p:cNvSpPr/>
            <p:nvPr/>
          </p:nvSpPr>
          <p:spPr>
            <a:xfrm>
              <a:off x="4929190" y="5429264"/>
              <a:ext cx="2428892" cy="1285860"/>
            </a:xfrm>
            <a:prstGeom prst="ellipse">
              <a:avLst/>
            </a:prstGeom>
            <a:solidFill>
              <a:schemeClr val="accent1">
                <a:alpha val="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sp>
          <p:nvSpPr>
            <p:cNvPr id="18" name="下弧形箭头 17"/>
            <p:cNvSpPr/>
            <p:nvPr/>
          </p:nvSpPr>
          <p:spPr>
            <a:xfrm rot="10800000">
              <a:off x="3857621" y="5572140"/>
              <a:ext cx="1071569" cy="357191"/>
            </a:xfrm>
            <a:prstGeom prst="curvedUp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solidFill>
                  <a:schemeClr val="tx1"/>
                </a:solidFill>
                <a:latin typeface="Consolas" panose="020B0609020204030204" pitchFamily="49" charset="0"/>
                <a:cs typeface="Consolas" panose="020B0609020204030204" pitchFamily="49" charset="0"/>
              </a:endParaRPr>
            </a:p>
          </p:txBody>
        </p:sp>
        <p:sp>
          <p:nvSpPr>
            <p:cNvPr id="19" name="TextBox 18"/>
            <p:cNvSpPr txBox="1"/>
            <p:nvPr/>
          </p:nvSpPr>
          <p:spPr>
            <a:xfrm>
              <a:off x="3929058" y="5786454"/>
              <a:ext cx="1000132" cy="400110"/>
            </a:xfrm>
            <a:prstGeom prst="rect">
              <a:avLst/>
            </a:prstGeom>
            <a:noFill/>
          </p:spPr>
          <p:txBody>
            <a:bodyPr wrap="square" rtlCol="0">
              <a:spAutoFit/>
            </a:bodyPr>
            <a:lstStyle/>
            <a:p>
              <a:r>
                <a:rPr lang="zh-CN" altLang="en-US" sz="2000" dirty="0">
                  <a:latin typeface="Consolas" panose="020B0609020204030204" pitchFamily="49" charset="0"/>
                  <a:ea typeface="楷体" panose="02010609060101010101" pitchFamily="49" charset="-122"/>
                  <a:cs typeface="Consolas" panose="020B0609020204030204" pitchFamily="49" charset="0"/>
                </a:rPr>
                <a:t>插入</a:t>
              </a:r>
              <a:endParaRPr lang="zh-CN" altLang="en-US" sz="2000" dirty="0">
                <a:latin typeface="Consolas" panose="020B0609020204030204" pitchFamily="49" charset="0"/>
                <a:ea typeface="楷体" panose="02010609060101010101" pitchFamily="49" charset="-122"/>
                <a:cs typeface="Consolas" panose="020B0609020204030204" pitchFamily="49" charset="0"/>
              </a:endParaRPr>
            </a:p>
          </p:txBody>
        </p:sp>
      </p:grpSp>
      <p:grpSp>
        <p:nvGrpSpPr>
          <p:cNvPr id="22" name="组合 21"/>
          <p:cNvGrpSpPr/>
          <p:nvPr/>
        </p:nvGrpSpPr>
        <p:grpSpPr>
          <a:xfrm>
            <a:off x="1571604" y="5214950"/>
            <a:ext cx="2111386" cy="1055709"/>
            <a:chOff x="1571604" y="5214950"/>
            <a:chExt cx="2111386" cy="1055709"/>
          </a:xfrm>
        </p:grpSpPr>
        <p:sp>
          <p:nvSpPr>
            <p:cNvPr id="5" name="Rectangle 6"/>
            <p:cNvSpPr>
              <a:spLocks noChangeArrowheads="1"/>
            </p:cNvSpPr>
            <p:nvPr/>
          </p:nvSpPr>
          <p:spPr bwMode="auto">
            <a:xfrm>
              <a:off x="2089119" y="5838859"/>
              <a:ext cx="539750" cy="431800"/>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2000" dirty="0">
                <a:solidFill>
                  <a:srgbClr val="0000FF"/>
                </a:solidFill>
                <a:latin typeface="Consolas" panose="020B0609020204030204" pitchFamily="49" charset="0"/>
                <a:cs typeface="Consolas" panose="020B0609020204030204" pitchFamily="49" charset="0"/>
              </a:endParaRPr>
            </a:p>
          </p:txBody>
        </p:sp>
        <p:sp>
          <p:nvSpPr>
            <p:cNvPr id="6" name="Rectangle 7"/>
            <p:cNvSpPr>
              <a:spLocks noChangeArrowheads="1"/>
            </p:cNvSpPr>
            <p:nvPr/>
          </p:nvSpPr>
          <p:spPr bwMode="auto">
            <a:xfrm>
              <a:off x="2630456" y="5838859"/>
              <a:ext cx="539750" cy="431800"/>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baseline="-25000">
                <a:solidFill>
                  <a:srgbClr val="3333FF"/>
                </a:solidFill>
                <a:latin typeface="Consolas" panose="020B0609020204030204" pitchFamily="49" charset="0"/>
                <a:cs typeface="Consolas" panose="020B0609020204030204" pitchFamily="49" charset="0"/>
              </a:endParaRPr>
            </a:p>
          </p:txBody>
        </p:sp>
        <p:sp>
          <p:nvSpPr>
            <p:cNvPr id="7" name="Arc 35"/>
            <p:cNvSpPr/>
            <p:nvPr/>
          </p:nvSpPr>
          <p:spPr bwMode="auto">
            <a:xfrm>
              <a:off x="1931967" y="5484841"/>
              <a:ext cx="360362" cy="35877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rgbClr val="7030A0"/>
              </a:solidFill>
              <a:miter lim="800000"/>
              <a:tailEnd type="stealth" w="lg" len="lg"/>
            </a:ln>
            <a:effectLst/>
          </p:spPr>
          <p:txBody>
            <a:bodyPr wrap="none" anchor="ctr"/>
            <a:lstStyle/>
            <a:p>
              <a:endParaRPr lang="zh-CN" altLang="en-US">
                <a:latin typeface="Consolas" panose="020B0609020204030204" pitchFamily="49" charset="0"/>
                <a:cs typeface="Consolas" panose="020B0609020204030204" pitchFamily="49" charset="0"/>
              </a:endParaRPr>
            </a:p>
          </p:txBody>
        </p:sp>
        <p:sp>
          <p:nvSpPr>
            <p:cNvPr id="8" name="Text Box 36"/>
            <p:cNvSpPr txBox="1">
              <a:spLocks noChangeArrowheads="1"/>
            </p:cNvSpPr>
            <p:nvPr/>
          </p:nvSpPr>
          <p:spPr bwMode="auto">
            <a:xfrm>
              <a:off x="1571604" y="5429264"/>
              <a:ext cx="431800" cy="457200"/>
            </a:xfrm>
            <a:prstGeom prst="rect">
              <a:avLst/>
            </a:prstGeom>
            <a:noFill/>
            <a:ln w="9525">
              <a:noFill/>
              <a:miter lim="800000"/>
            </a:ln>
            <a:effectLst/>
          </p:spPr>
          <p:txBody>
            <a:bodyPr>
              <a:spAutoFit/>
            </a:bodyPr>
            <a:lstStyle/>
            <a:p>
              <a:pPr algn="l">
                <a:spcBef>
                  <a:spcPct val="50000"/>
                </a:spcBef>
              </a:pPr>
              <a:r>
                <a:rPr lang="en-US" altLang="zh-CN" dirty="0">
                  <a:latin typeface="Consolas" panose="020B0609020204030204" pitchFamily="49" charset="0"/>
                  <a:cs typeface="Consolas" panose="020B0609020204030204" pitchFamily="49" charset="0"/>
                </a:rPr>
                <a:t>L</a:t>
              </a:r>
              <a:endParaRPr lang="en-US" altLang="zh-CN" dirty="0">
                <a:latin typeface="Consolas" panose="020B0609020204030204" pitchFamily="49" charset="0"/>
                <a:cs typeface="Consolas" panose="020B0609020204030204" pitchFamily="49" charset="0"/>
              </a:endParaRPr>
            </a:p>
          </p:txBody>
        </p:sp>
        <p:sp>
          <p:nvSpPr>
            <p:cNvPr id="9" name="Rectangle 6"/>
            <p:cNvSpPr>
              <a:spLocks noChangeArrowheads="1"/>
            </p:cNvSpPr>
            <p:nvPr/>
          </p:nvSpPr>
          <p:spPr bwMode="auto">
            <a:xfrm>
              <a:off x="3143240" y="5838859"/>
              <a:ext cx="539750" cy="431800"/>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baseline="-25000" dirty="0">
                <a:solidFill>
                  <a:srgbClr val="3333FF"/>
                </a:solidFill>
                <a:latin typeface="Consolas" panose="020B0609020204030204" pitchFamily="49" charset="0"/>
                <a:cs typeface="Consolas" panose="020B0609020204030204" pitchFamily="49" charset="0"/>
              </a:endParaRPr>
            </a:p>
          </p:txBody>
        </p:sp>
        <p:sp>
          <p:nvSpPr>
            <p:cNvPr id="20" name="Arc 35"/>
            <p:cNvSpPr/>
            <p:nvPr/>
          </p:nvSpPr>
          <p:spPr bwMode="auto">
            <a:xfrm>
              <a:off x="2711440" y="5484841"/>
              <a:ext cx="360362" cy="35877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rgbClr val="7030A0"/>
              </a:solidFill>
              <a:miter lim="800000"/>
              <a:tailEnd type="stealth" w="lg" len="lg"/>
            </a:ln>
            <a:effectLst/>
          </p:spPr>
          <p:txBody>
            <a:bodyPr wrap="none" anchor="ctr"/>
            <a:lstStyle/>
            <a:p>
              <a:endParaRPr lang="zh-CN" altLang="en-US">
                <a:latin typeface="Consolas" panose="020B0609020204030204" pitchFamily="49" charset="0"/>
                <a:cs typeface="Consolas" panose="020B0609020204030204" pitchFamily="49" charset="0"/>
              </a:endParaRPr>
            </a:p>
          </p:txBody>
        </p:sp>
        <p:sp>
          <p:nvSpPr>
            <p:cNvPr id="21" name="Text Box 36"/>
            <p:cNvSpPr txBox="1">
              <a:spLocks noChangeArrowheads="1"/>
            </p:cNvSpPr>
            <p:nvPr/>
          </p:nvSpPr>
          <p:spPr bwMode="auto">
            <a:xfrm>
              <a:off x="2425688" y="5214950"/>
              <a:ext cx="431800" cy="457200"/>
            </a:xfrm>
            <a:prstGeom prst="rect">
              <a:avLst/>
            </a:prstGeom>
            <a:noFill/>
            <a:ln w="9525">
              <a:noFill/>
              <a:miter lim="800000"/>
            </a:ln>
            <a:effectLst/>
          </p:spPr>
          <p:txBody>
            <a:bodyPr>
              <a:spAutoFit/>
            </a:bodyPr>
            <a:lstStyle/>
            <a:p>
              <a:pPr algn="l">
                <a:spcBef>
                  <a:spcPct val="50000"/>
                </a:spcBef>
              </a:pPr>
              <a:r>
                <a:rPr lang="en-US" altLang="zh-CN" dirty="0">
                  <a:latin typeface="Consolas" panose="020B0609020204030204" pitchFamily="49" charset="0"/>
                  <a:cs typeface="Consolas" panose="020B0609020204030204" pitchFamily="49" charset="0"/>
                </a:rPr>
                <a:t>r</a:t>
              </a:r>
              <a:endParaRPr lang="en-US" altLang="zh-CN" dirty="0">
                <a:latin typeface="Consolas" panose="020B0609020204030204" pitchFamily="49" charset="0"/>
                <a:cs typeface="Consolas" panose="020B0609020204030204" pitchFamily="49"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6850">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6850">
                                            <p:txEl>
                                              <p:pRg st="4" end="4"/>
                                            </p:txEl>
                                          </p:spTgt>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nodeType="afterEffect">
                                  <p:stCondLst>
                                    <p:cond delay="0"/>
                                  </p:stCondLst>
                                  <p:childTnLst>
                                    <p:set>
                                      <p:cBhvr>
                                        <p:cTn id="11" dur="1" fill="hold">
                                          <p:stCondLst>
                                            <p:cond delay="0"/>
                                          </p:stCondLst>
                                        </p:cTn>
                                        <p:tgtEl>
                                          <p:spTgt spid="22"/>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206850">
                                            <p:txEl>
                                              <p:pRg st="5" end="5"/>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206850">
                                            <p:txEl>
                                              <p:pRg st="6" end="6"/>
                                            </p:txEl>
                                          </p:spTgt>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206850">
                                            <p:txEl>
                                              <p:pRg st="7" end="7"/>
                                            </p:txEl>
                                          </p:spTgt>
                                        </p:tgtEl>
                                        <p:attrNameLst>
                                          <p:attrName>style.visibility</p:attrName>
                                        </p:attrNameLst>
                                      </p:cBhvr>
                                      <p:to>
                                        <p:strVal val="visible"/>
                                      </p:to>
                                    </p:set>
                                  </p:childTnLst>
                                </p:cTn>
                              </p:par>
                            </p:childTnLst>
                          </p:cTn>
                        </p:par>
                        <p:par>
                          <p:cTn id="22" fill="hold">
                            <p:stCondLst>
                              <p:cond delay="0"/>
                            </p:stCondLst>
                            <p:childTnLst>
                              <p:par>
                                <p:cTn id="23" presetID="1" presetClass="entr" presetSubtype="0" fill="hold" nodeType="after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06850">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06850">
                                            <p:txEl>
                                              <p:pRg st="9" end="9"/>
                                            </p:txEl>
                                          </p:spTgt>
                                        </p:tgtEl>
                                        <p:attrNameLst>
                                          <p:attrName>style.visibility</p:attrName>
                                        </p:attrNameLst>
                                      </p:cBhvr>
                                      <p:to>
                                        <p:strVal val="visible"/>
                                      </p:to>
                                    </p:set>
                                  </p:childTnLst>
                                </p:cTn>
                              </p:par>
                            </p:childTnLst>
                          </p:cTn>
                        </p:par>
                        <p:par>
                          <p:cTn id="31" fill="hold">
                            <p:stCondLst>
                              <p:cond delay="0"/>
                            </p:stCondLst>
                            <p:childTnLst>
                              <p:par>
                                <p:cTn id="32" presetID="1" presetClass="entr" presetSubtype="0" fill="hold" nodeType="afterEffect">
                                  <p:stCondLst>
                                    <p:cond delay="0"/>
                                  </p:stCondLst>
                                  <p:childTnLst>
                                    <p:set>
                                      <p:cBhvr>
                                        <p:cTn id="33" dur="1" fill="hold">
                                          <p:stCondLst>
                                            <p:cond delay="0"/>
                                          </p:stCondLst>
                                        </p:cTn>
                                        <p:tgtEl>
                                          <p:spTgt spid="16"/>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206850">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2"/>
          <p:cNvSpPr>
            <a:spLocks noChangeArrowheads="1"/>
          </p:cNvSpPr>
          <p:nvPr/>
        </p:nvSpPr>
        <p:spPr bwMode="auto">
          <a:xfrm>
            <a:off x="0" y="3024188"/>
            <a:ext cx="184731" cy="461665"/>
          </a:xfrm>
          <a:prstGeom prst="rect">
            <a:avLst/>
          </a:prstGeom>
          <a:noFill/>
          <a:ln w="9525">
            <a:noFill/>
            <a:miter lim="800000"/>
          </a:ln>
          <a:effectLst/>
        </p:spPr>
        <p:txBody>
          <a:bodyPr wrap="none" anchor="ctr">
            <a:spAutoFit/>
          </a:bodyPr>
          <a:lstStyle/>
          <a:p>
            <a:endParaRPr lang="zh-CN" altLang="en-US">
              <a:latin typeface="Consolas" panose="020B0609020204030204" pitchFamily="49" charset="0"/>
              <a:cs typeface="Consolas" panose="020B0609020204030204" pitchFamily="49" charset="0"/>
            </a:endParaRPr>
          </a:p>
        </p:txBody>
      </p:sp>
      <p:sp>
        <p:nvSpPr>
          <p:cNvPr id="264195" name="Rectangle 3"/>
          <p:cNvSpPr>
            <a:spLocks noChangeArrowheads="1"/>
          </p:cNvSpPr>
          <p:nvPr/>
        </p:nvSpPr>
        <p:spPr bwMode="auto">
          <a:xfrm>
            <a:off x="3598831" y="1000108"/>
            <a:ext cx="2665413" cy="936625"/>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r>
              <a:rPr kumimoji="1" lang="zh-CN" altLang="en-US" sz="2000" dirty="0">
                <a:solidFill>
                  <a:srgbClr val="FF00FF"/>
                </a:solidFill>
                <a:latin typeface="Consolas" panose="020B0609020204030204" pitchFamily="49" charset="0"/>
                <a:ea typeface="楷体" panose="02010609060101010101" pitchFamily="49" charset="-122"/>
                <a:cs typeface="Consolas" panose="020B0609020204030204" pitchFamily="49" charset="0"/>
              </a:rPr>
              <a:t>线性表</a:t>
            </a:r>
            <a:endParaRPr kumimoji="1" lang="zh-CN" altLang="en-US" sz="2000" dirty="0">
              <a:solidFill>
                <a:srgbClr val="FF00FF"/>
              </a:solidFill>
              <a:latin typeface="Consolas" panose="020B0609020204030204" pitchFamily="49" charset="0"/>
              <a:ea typeface="楷体" panose="02010609060101010101" pitchFamily="49" charset="-122"/>
              <a:cs typeface="Consolas" panose="020B0609020204030204" pitchFamily="49" charset="0"/>
            </a:endParaRPr>
          </a:p>
          <a:p>
            <a:r>
              <a:rPr kumimoji="1" lang="en-US" altLang="zh-CN" sz="2000">
                <a:solidFill>
                  <a:srgbClr val="3333FF"/>
                </a:solidFill>
                <a:latin typeface="Consolas" panose="020B0609020204030204" pitchFamily="49" charset="0"/>
                <a:ea typeface="楷体" panose="02010609060101010101" pitchFamily="49" charset="-122"/>
                <a:cs typeface="Consolas" panose="020B0609020204030204" pitchFamily="49" charset="0"/>
              </a:rPr>
              <a:t>(</a:t>
            </a:r>
            <a:r>
              <a:rPr kumimoji="1" lang="en-US" altLang="zh-CN" sz="2000" i="1">
                <a:solidFill>
                  <a:srgbClr val="3333FF"/>
                </a:solidFill>
                <a:latin typeface="Consolas" panose="020B0609020204030204" pitchFamily="49" charset="0"/>
                <a:ea typeface="楷体" panose="02010609060101010101" pitchFamily="49" charset="-122"/>
                <a:cs typeface="Consolas" panose="020B0609020204030204" pitchFamily="49" charset="0"/>
              </a:rPr>
              <a:t>a</a:t>
            </a:r>
            <a:r>
              <a:rPr kumimoji="1" lang="en-US" altLang="zh-CN" sz="2000" baseline="-25000">
                <a:solidFill>
                  <a:srgbClr val="3333FF"/>
                </a:solidFill>
                <a:latin typeface="Consolas" panose="020B0609020204030204" pitchFamily="49" charset="0"/>
                <a:ea typeface="楷体" panose="02010609060101010101" pitchFamily="49" charset="-122"/>
                <a:cs typeface="Consolas" panose="020B0609020204030204" pitchFamily="49" charset="0"/>
              </a:rPr>
              <a:t>1</a:t>
            </a:r>
            <a:r>
              <a:rPr kumimoji="1" lang="zh-CN" altLang="en-US" sz="2000">
                <a:solidFill>
                  <a:srgbClr val="3333FF"/>
                </a:solidFill>
                <a:latin typeface="Consolas" panose="020B0609020204030204" pitchFamily="49" charset="0"/>
                <a:ea typeface="楷体" panose="02010609060101010101" pitchFamily="49" charset="-122"/>
                <a:cs typeface="Consolas" panose="020B0609020204030204" pitchFamily="49" charset="0"/>
              </a:rPr>
              <a:t>，</a:t>
            </a:r>
            <a:r>
              <a:rPr kumimoji="1" lang="en-US" altLang="zh-CN" sz="2000" i="1">
                <a:solidFill>
                  <a:srgbClr val="3333FF"/>
                </a:solidFill>
                <a:latin typeface="Consolas" panose="020B0609020204030204" pitchFamily="49" charset="0"/>
                <a:ea typeface="楷体" panose="02010609060101010101" pitchFamily="49" charset="-122"/>
                <a:cs typeface="Consolas" panose="020B0609020204030204" pitchFamily="49" charset="0"/>
              </a:rPr>
              <a:t>a</a:t>
            </a:r>
            <a:r>
              <a:rPr kumimoji="1" lang="en-US" altLang="zh-CN" sz="2000" baseline="-25000">
                <a:solidFill>
                  <a:srgbClr val="3333FF"/>
                </a:solidFill>
                <a:latin typeface="Consolas" panose="020B0609020204030204" pitchFamily="49" charset="0"/>
                <a:ea typeface="楷体" panose="02010609060101010101" pitchFamily="49" charset="-122"/>
                <a:cs typeface="Consolas" panose="020B0609020204030204" pitchFamily="49" charset="0"/>
              </a:rPr>
              <a:t>2</a:t>
            </a:r>
            <a:r>
              <a:rPr kumimoji="1" lang="zh-CN" altLang="en-US" sz="2000">
                <a:solidFill>
                  <a:srgbClr val="3333FF"/>
                </a:solidFill>
                <a:latin typeface="Consolas" panose="020B0609020204030204" pitchFamily="49" charset="0"/>
                <a:ea typeface="楷体" panose="02010609060101010101" pitchFamily="49" charset="-122"/>
                <a:cs typeface="Consolas" panose="020B0609020204030204" pitchFamily="49" charset="0"/>
              </a:rPr>
              <a:t>，</a:t>
            </a:r>
            <a:r>
              <a:rPr kumimoji="1" lang="en-US" altLang="zh-CN" sz="2000">
                <a:solidFill>
                  <a:srgbClr val="3333FF"/>
                </a:solidFill>
                <a:latin typeface="Consolas" panose="020B0609020204030204" pitchFamily="49" charset="0"/>
                <a:ea typeface="楷体" panose="02010609060101010101" pitchFamily="49" charset="-122"/>
                <a:cs typeface="Consolas" panose="020B0609020204030204" pitchFamily="49" charset="0"/>
              </a:rPr>
              <a:t>…</a:t>
            </a:r>
            <a:r>
              <a:rPr kumimoji="1" lang="zh-CN" altLang="en-US" sz="2000">
                <a:solidFill>
                  <a:srgbClr val="3333FF"/>
                </a:solidFill>
                <a:latin typeface="Consolas" panose="020B0609020204030204" pitchFamily="49" charset="0"/>
                <a:ea typeface="楷体" panose="02010609060101010101" pitchFamily="49" charset="-122"/>
                <a:cs typeface="Consolas" panose="020B0609020204030204" pitchFamily="49" charset="0"/>
              </a:rPr>
              <a:t>，</a:t>
            </a:r>
            <a:r>
              <a:rPr kumimoji="1" lang="en-US" altLang="zh-CN" sz="2000" i="1">
                <a:solidFill>
                  <a:srgbClr val="3333FF"/>
                </a:solidFill>
                <a:latin typeface="Consolas" panose="020B0609020204030204" pitchFamily="49" charset="0"/>
                <a:ea typeface="楷体" panose="02010609060101010101" pitchFamily="49" charset="-122"/>
                <a:cs typeface="Consolas" panose="020B0609020204030204" pitchFamily="49" charset="0"/>
              </a:rPr>
              <a:t>a</a:t>
            </a:r>
            <a:r>
              <a:rPr kumimoji="1" lang="en-US" altLang="zh-CN" sz="2000" i="1" baseline="-25000">
                <a:solidFill>
                  <a:srgbClr val="3333FF"/>
                </a:solidFill>
                <a:latin typeface="Consolas" panose="020B0609020204030204" pitchFamily="49" charset="0"/>
                <a:ea typeface="楷体" panose="02010609060101010101" pitchFamily="49" charset="-122"/>
                <a:cs typeface="Consolas" panose="020B0609020204030204" pitchFamily="49" charset="0"/>
              </a:rPr>
              <a:t>i</a:t>
            </a:r>
            <a:r>
              <a:rPr kumimoji="1" lang="zh-CN" altLang="en-US" sz="2000">
                <a:solidFill>
                  <a:srgbClr val="3333FF"/>
                </a:solidFill>
                <a:latin typeface="Consolas" panose="020B0609020204030204" pitchFamily="49" charset="0"/>
                <a:ea typeface="楷体" panose="02010609060101010101" pitchFamily="49" charset="-122"/>
                <a:cs typeface="Consolas" panose="020B0609020204030204" pitchFamily="49" charset="0"/>
              </a:rPr>
              <a:t>，</a:t>
            </a:r>
            <a:r>
              <a:rPr kumimoji="1" lang="en-US" altLang="zh-CN" sz="2000">
                <a:solidFill>
                  <a:srgbClr val="3333FF"/>
                </a:solidFill>
                <a:latin typeface="Consolas" panose="020B0609020204030204" pitchFamily="49" charset="0"/>
                <a:ea typeface="楷体" panose="02010609060101010101" pitchFamily="49" charset="-122"/>
                <a:cs typeface="Consolas" panose="020B0609020204030204" pitchFamily="49" charset="0"/>
              </a:rPr>
              <a:t>…</a:t>
            </a:r>
            <a:r>
              <a:rPr kumimoji="1" lang="en-US" altLang="zh-CN" sz="2000" i="1" dirty="0">
                <a:solidFill>
                  <a:srgbClr val="3333FF"/>
                </a:solidFill>
                <a:latin typeface="Consolas" panose="020B0609020204030204" pitchFamily="49" charset="0"/>
                <a:ea typeface="楷体" panose="02010609060101010101" pitchFamily="49" charset="-122"/>
                <a:cs typeface="Consolas" panose="020B0609020204030204" pitchFamily="49" charset="0"/>
              </a:rPr>
              <a:t>a</a:t>
            </a:r>
            <a:r>
              <a:rPr kumimoji="1" lang="en-US" altLang="zh-CN" sz="2000" i="1" baseline="-25000" dirty="0">
                <a:solidFill>
                  <a:srgbClr val="3333FF"/>
                </a:solidFill>
                <a:latin typeface="Consolas" panose="020B0609020204030204" pitchFamily="49" charset="0"/>
                <a:ea typeface="楷体" panose="02010609060101010101" pitchFamily="49" charset="-122"/>
                <a:cs typeface="Consolas" panose="020B0609020204030204" pitchFamily="49" charset="0"/>
              </a:rPr>
              <a:t>n </a:t>
            </a:r>
            <a:r>
              <a:rPr kumimoji="1" lang="en-US" altLang="zh-CN" sz="2000" dirty="0">
                <a:solidFill>
                  <a:srgbClr val="3333FF"/>
                </a:solidFill>
                <a:latin typeface="Consolas" panose="020B0609020204030204" pitchFamily="49" charset="0"/>
                <a:ea typeface="楷体" panose="02010609060101010101" pitchFamily="49" charset="-122"/>
                <a:cs typeface="Consolas" panose="020B0609020204030204" pitchFamily="49" charset="0"/>
              </a:rPr>
              <a:t>)</a:t>
            </a:r>
            <a:endParaRPr kumimoji="1" lang="en-US" altLang="zh-CN" sz="2000" dirty="0">
              <a:solidFill>
                <a:srgbClr val="3333FF"/>
              </a:solidFill>
              <a:latin typeface="Consolas" panose="020B0609020204030204" pitchFamily="49" charset="0"/>
              <a:ea typeface="楷体" panose="02010609060101010101" pitchFamily="49" charset="-122"/>
              <a:cs typeface="Consolas" panose="020B0609020204030204" pitchFamily="49" charset="0"/>
            </a:endParaRPr>
          </a:p>
        </p:txBody>
      </p:sp>
      <p:sp>
        <p:nvSpPr>
          <p:cNvPr id="264196" name="AutoShape 4"/>
          <p:cNvSpPr>
            <a:spLocks noChangeArrowheads="1"/>
          </p:cNvSpPr>
          <p:nvPr/>
        </p:nvSpPr>
        <p:spPr bwMode="auto">
          <a:xfrm>
            <a:off x="4751356" y="2152633"/>
            <a:ext cx="360363" cy="863600"/>
          </a:xfrm>
          <a:prstGeom prst="downArrow">
            <a:avLst>
              <a:gd name="adj1" fmla="val 50000"/>
              <a:gd name="adj2" fmla="val 59912"/>
            </a:avLst>
          </a:prstGeom>
          <a:solidFill>
            <a:srgbClr val="008000"/>
          </a:solidFill>
          <a:ln w="38100" algn="ctr">
            <a:solidFill>
              <a:schemeClr val="bg1"/>
            </a:solidFill>
            <a:miter lim="800000"/>
          </a:ln>
          <a:effectLst/>
        </p:spPr>
        <p:txBody>
          <a:bodyPr wrap="none" anchor="ctr"/>
          <a:lstStyle/>
          <a:p>
            <a:endParaRPr lang="zh-CN" altLang="en-US">
              <a:latin typeface="Consolas" panose="020B0609020204030204" pitchFamily="49" charset="0"/>
              <a:cs typeface="Consolas" panose="020B0609020204030204" pitchFamily="49" charset="0"/>
            </a:endParaRPr>
          </a:p>
        </p:txBody>
      </p:sp>
      <p:sp>
        <p:nvSpPr>
          <p:cNvPr id="264197" name="Text Box 5"/>
          <p:cNvSpPr txBox="1">
            <a:spLocks noChangeArrowheads="1"/>
          </p:cNvSpPr>
          <p:nvPr/>
        </p:nvSpPr>
        <p:spPr bwMode="auto">
          <a:xfrm>
            <a:off x="5256182" y="2295508"/>
            <a:ext cx="993788" cy="396875"/>
          </a:xfrm>
          <a:prstGeom prst="rect">
            <a:avLst/>
          </a:prstGeom>
          <a:noFill/>
          <a:ln w="38100" algn="ctr">
            <a:noFill/>
            <a:miter lim="800000"/>
          </a:ln>
          <a:effectLst/>
        </p:spPr>
        <p:txBody>
          <a:bodyPr wrap="square">
            <a:spAutoFit/>
          </a:bodyPr>
          <a:lstStyle/>
          <a:p>
            <a:pPr>
              <a:spcBef>
                <a:spcPct val="50000"/>
              </a:spcBef>
            </a:pPr>
            <a:r>
              <a:rPr lang="zh-CN" altLang="en-US" sz="2000" dirty="0">
                <a:solidFill>
                  <a:srgbClr val="3333FF"/>
                </a:solidFill>
                <a:latin typeface="Consolas" panose="020B0609020204030204" pitchFamily="49" charset="0"/>
                <a:ea typeface="楷体" panose="02010609060101010101" pitchFamily="49" charset="-122"/>
                <a:cs typeface="Consolas" panose="020B0609020204030204" pitchFamily="49" charset="0"/>
              </a:rPr>
              <a:t>映射</a:t>
            </a:r>
            <a:endParaRPr lang="zh-CN" altLang="en-US" sz="2000" dirty="0">
              <a:solidFill>
                <a:srgbClr val="3333FF"/>
              </a:solidFill>
              <a:latin typeface="Consolas" panose="020B0609020204030204" pitchFamily="49" charset="0"/>
              <a:ea typeface="楷体" panose="02010609060101010101" pitchFamily="49" charset="-122"/>
              <a:cs typeface="Consolas" panose="020B0609020204030204" pitchFamily="49" charset="0"/>
            </a:endParaRPr>
          </a:p>
        </p:txBody>
      </p:sp>
      <p:sp>
        <p:nvSpPr>
          <p:cNvPr id="264198" name="Rectangle 6"/>
          <p:cNvSpPr>
            <a:spLocks noChangeArrowheads="1"/>
          </p:cNvSpPr>
          <p:nvPr/>
        </p:nvSpPr>
        <p:spPr bwMode="auto">
          <a:xfrm>
            <a:off x="2089119" y="3359147"/>
            <a:ext cx="539750" cy="431800"/>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baseline="-25000">
              <a:solidFill>
                <a:srgbClr val="3333FF"/>
              </a:solidFill>
              <a:latin typeface="Consolas" panose="020B0609020204030204" pitchFamily="49" charset="0"/>
              <a:cs typeface="Consolas" panose="020B0609020204030204" pitchFamily="49" charset="0"/>
            </a:endParaRPr>
          </a:p>
        </p:txBody>
      </p:sp>
      <p:sp>
        <p:nvSpPr>
          <p:cNvPr id="264199" name="Rectangle 7"/>
          <p:cNvSpPr>
            <a:spLocks noChangeArrowheads="1"/>
          </p:cNvSpPr>
          <p:nvPr/>
        </p:nvSpPr>
        <p:spPr bwMode="auto">
          <a:xfrm>
            <a:off x="2630456" y="3359147"/>
            <a:ext cx="539750" cy="431800"/>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baseline="-25000">
              <a:solidFill>
                <a:srgbClr val="3333FF"/>
              </a:solidFill>
              <a:latin typeface="Consolas" panose="020B0609020204030204" pitchFamily="49" charset="0"/>
              <a:cs typeface="Consolas" panose="020B0609020204030204" pitchFamily="49" charset="0"/>
            </a:endParaRPr>
          </a:p>
        </p:txBody>
      </p:sp>
      <p:sp>
        <p:nvSpPr>
          <p:cNvPr id="264217" name="Text Box 25"/>
          <p:cNvSpPr txBox="1">
            <a:spLocks noChangeArrowheads="1"/>
          </p:cNvSpPr>
          <p:nvPr/>
        </p:nvSpPr>
        <p:spPr bwMode="auto">
          <a:xfrm>
            <a:off x="142844" y="1428736"/>
            <a:ext cx="1728787" cy="430887"/>
          </a:xfrm>
          <a:prstGeom prst="rect">
            <a:avLst/>
          </a:prstGeom>
          <a:noFill/>
          <a:ln w="38100" algn="ctr">
            <a:noFill/>
            <a:miter lim="800000"/>
          </a:ln>
          <a:effectLst/>
        </p:spPr>
        <p:txBody>
          <a:bodyPr>
            <a:spAutoFit/>
          </a:bodyPr>
          <a:lstStyle/>
          <a:p>
            <a:pPr>
              <a:spcBef>
                <a:spcPct val="50000"/>
              </a:spcBef>
            </a:pPr>
            <a:r>
              <a:rPr kumimoji="1" lang="zh-CN" altLang="en-US" sz="2200" dirty="0">
                <a:solidFill>
                  <a:srgbClr val="3333FF"/>
                </a:solidFill>
                <a:latin typeface="Consolas" panose="020B0609020204030204" pitchFamily="49" charset="0"/>
                <a:ea typeface="楷体" panose="02010609060101010101" pitchFamily="49" charset="-122"/>
                <a:cs typeface="Consolas" panose="020B0609020204030204" pitchFamily="49" charset="0"/>
              </a:rPr>
              <a:t>逻辑结构</a:t>
            </a:r>
            <a:endParaRPr kumimoji="1" lang="zh-CN" altLang="en-US" sz="2200" dirty="0">
              <a:solidFill>
                <a:srgbClr val="3333FF"/>
              </a:solidFill>
              <a:latin typeface="Consolas" panose="020B0609020204030204" pitchFamily="49" charset="0"/>
              <a:ea typeface="楷体" panose="02010609060101010101" pitchFamily="49" charset="-122"/>
              <a:cs typeface="Consolas" panose="020B0609020204030204" pitchFamily="49" charset="0"/>
            </a:endParaRPr>
          </a:p>
        </p:txBody>
      </p:sp>
      <p:sp>
        <p:nvSpPr>
          <p:cNvPr id="264218" name="Text Box 26"/>
          <p:cNvSpPr txBox="1">
            <a:spLocks noChangeArrowheads="1"/>
          </p:cNvSpPr>
          <p:nvPr/>
        </p:nvSpPr>
        <p:spPr bwMode="auto">
          <a:xfrm>
            <a:off x="142844" y="3282950"/>
            <a:ext cx="1728787" cy="430887"/>
          </a:xfrm>
          <a:prstGeom prst="rect">
            <a:avLst/>
          </a:prstGeom>
          <a:noFill/>
          <a:ln w="38100" algn="ctr">
            <a:noFill/>
            <a:miter lim="800000"/>
          </a:ln>
          <a:effectLst/>
        </p:spPr>
        <p:txBody>
          <a:bodyPr>
            <a:spAutoFit/>
          </a:bodyPr>
          <a:lstStyle/>
          <a:p>
            <a:pPr>
              <a:spcBef>
                <a:spcPct val="50000"/>
              </a:spcBef>
            </a:pPr>
            <a:r>
              <a:rPr kumimoji="1" lang="zh-CN" altLang="en-US" sz="2200">
                <a:solidFill>
                  <a:srgbClr val="3333FF"/>
                </a:solidFill>
                <a:latin typeface="Consolas" panose="020B0609020204030204" pitchFamily="49" charset="0"/>
                <a:ea typeface="楷体" panose="02010609060101010101" pitchFamily="49" charset="-122"/>
                <a:cs typeface="Consolas" panose="020B0609020204030204" pitchFamily="49" charset="0"/>
              </a:rPr>
              <a:t>存储结构</a:t>
            </a:r>
            <a:endParaRPr kumimoji="1" lang="zh-CN" altLang="en-US" sz="2200">
              <a:solidFill>
                <a:srgbClr val="3333FF"/>
              </a:solidFill>
              <a:latin typeface="Consolas" panose="020B0609020204030204" pitchFamily="49" charset="0"/>
              <a:ea typeface="楷体" panose="02010609060101010101" pitchFamily="49" charset="-122"/>
              <a:cs typeface="Consolas" panose="020B0609020204030204" pitchFamily="49" charset="0"/>
            </a:endParaRPr>
          </a:p>
        </p:txBody>
      </p:sp>
      <p:sp>
        <p:nvSpPr>
          <p:cNvPr id="264219" name="AutoShape 27"/>
          <p:cNvSpPr>
            <a:spLocks noChangeArrowheads="1"/>
          </p:cNvSpPr>
          <p:nvPr/>
        </p:nvSpPr>
        <p:spPr bwMode="auto">
          <a:xfrm>
            <a:off x="861981" y="2071678"/>
            <a:ext cx="215900" cy="935037"/>
          </a:xfrm>
          <a:prstGeom prst="downArrow">
            <a:avLst>
              <a:gd name="adj1" fmla="val 50000"/>
              <a:gd name="adj2" fmla="val 108272"/>
            </a:avLst>
          </a:prstGeom>
          <a:solidFill>
            <a:srgbClr val="008000"/>
          </a:solidFill>
          <a:ln w="38100" algn="ctr">
            <a:noFill/>
            <a:miter lim="800000"/>
          </a:ln>
          <a:effectLst/>
        </p:spPr>
        <p:txBody>
          <a:bodyPr wrap="none" anchor="ctr"/>
          <a:lstStyle/>
          <a:p>
            <a:endParaRPr lang="zh-CN" altLang="zh-CN">
              <a:solidFill>
                <a:srgbClr val="660066"/>
              </a:solidFill>
              <a:latin typeface="Consolas" panose="020B0609020204030204" pitchFamily="49" charset="0"/>
              <a:cs typeface="Consolas" panose="020B0609020204030204" pitchFamily="49" charset="0"/>
            </a:endParaRPr>
          </a:p>
        </p:txBody>
      </p:sp>
      <p:sp>
        <p:nvSpPr>
          <p:cNvPr id="264220" name="Rectangle 28"/>
          <p:cNvSpPr>
            <a:spLocks noChangeArrowheads="1"/>
          </p:cNvSpPr>
          <p:nvPr/>
        </p:nvSpPr>
        <p:spPr bwMode="auto">
          <a:xfrm>
            <a:off x="3457544" y="3359147"/>
            <a:ext cx="539750" cy="431800"/>
          </a:xfrm>
          <a:prstGeom prst="rect">
            <a:avLst/>
          </a:prstGeom>
        </p:spPr>
        <p:style>
          <a:lnRef idx="1">
            <a:schemeClr val="accent2"/>
          </a:lnRef>
          <a:fillRef idx="2">
            <a:schemeClr val="accent2"/>
          </a:fillRef>
          <a:effectRef idx="1">
            <a:schemeClr val="accent2"/>
          </a:effectRef>
          <a:fontRef idx="minor">
            <a:schemeClr val="dk1"/>
          </a:fontRef>
        </p:style>
        <p:txBody>
          <a:bodyPr wrap="none" anchor="ctr"/>
          <a:lstStyle/>
          <a:p>
            <a:r>
              <a:rPr lang="en-US" altLang="zh-CN" i="1" dirty="0" err="1">
                <a:solidFill>
                  <a:srgbClr val="3333FF"/>
                </a:solidFill>
                <a:latin typeface="Consolas" panose="020B0609020204030204" pitchFamily="49" charset="0"/>
                <a:cs typeface="Consolas" panose="020B0609020204030204" pitchFamily="49" charset="0"/>
              </a:rPr>
              <a:t>a</a:t>
            </a:r>
            <a:r>
              <a:rPr lang="en-US" altLang="zh-CN" baseline="-25000" dirty="0" err="1">
                <a:solidFill>
                  <a:srgbClr val="3333FF"/>
                </a:solidFill>
                <a:latin typeface="Consolas" panose="020B0609020204030204" pitchFamily="49" charset="0"/>
                <a:cs typeface="Consolas" panose="020B0609020204030204" pitchFamily="49" charset="0"/>
              </a:rPr>
              <a:t>1</a:t>
            </a:r>
            <a:endParaRPr lang="en-US" altLang="zh-CN" baseline="-25000" dirty="0">
              <a:solidFill>
                <a:srgbClr val="3333FF"/>
              </a:solidFill>
              <a:latin typeface="Consolas" panose="020B0609020204030204" pitchFamily="49" charset="0"/>
              <a:cs typeface="Consolas" panose="020B0609020204030204" pitchFamily="49" charset="0"/>
            </a:endParaRPr>
          </a:p>
        </p:txBody>
      </p:sp>
      <p:sp>
        <p:nvSpPr>
          <p:cNvPr id="264221" name="Rectangle 29"/>
          <p:cNvSpPr>
            <a:spLocks noChangeArrowheads="1"/>
          </p:cNvSpPr>
          <p:nvPr/>
        </p:nvSpPr>
        <p:spPr bwMode="auto">
          <a:xfrm>
            <a:off x="3998881" y="3359147"/>
            <a:ext cx="539750" cy="431800"/>
          </a:xfrm>
          <a:prstGeom prst="rect">
            <a:avLst/>
          </a:prstGeom>
        </p:spPr>
        <p:style>
          <a:lnRef idx="1">
            <a:schemeClr val="accent2"/>
          </a:lnRef>
          <a:fillRef idx="2">
            <a:schemeClr val="accent2"/>
          </a:fillRef>
          <a:effectRef idx="1">
            <a:schemeClr val="accent2"/>
          </a:effectRef>
          <a:fontRef idx="minor">
            <a:schemeClr val="dk1"/>
          </a:fontRef>
        </p:style>
        <p:txBody>
          <a:bodyPr wrap="none" anchor="ctr"/>
          <a:lstStyle/>
          <a:p>
            <a:endParaRPr lang="zh-CN" altLang="zh-CN" baseline="-25000">
              <a:solidFill>
                <a:srgbClr val="3333FF"/>
              </a:solidFill>
              <a:latin typeface="Consolas" panose="020B0609020204030204" pitchFamily="49" charset="0"/>
              <a:cs typeface="Consolas" panose="020B0609020204030204" pitchFamily="49" charset="0"/>
            </a:endParaRPr>
          </a:p>
        </p:txBody>
      </p:sp>
      <p:sp>
        <p:nvSpPr>
          <p:cNvPr id="264222" name="Rectangle 30"/>
          <p:cNvSpPr>
            <a:spLocks noChangeArrowheads="1"/>
          </p:cNvSpPr>
          <p:nvPr/>
        </p:nvSpPr>
        <p:spPr bwMode="auto">
          <a:xfrm>
            <a:off x="4895819" y="3359147"/>
            <a:ext cx="539750" cy="431800"/>
          </a:xfrm>
          <a:prstGeom prst="rect">
            <a:avLst/>
          </a:prstGeom>
        </p:spPr>
        <p:style>
          <a:lnRef idx="1">
            <a:schemeClr val="accent2"/>
          </a:lnRef>
          <a:fillRef idx="2">
            <a:schemeClr val="accent2"/>
          </a:fillRef>
          <a:effectRef idx="1">
            <a:schemeClr val="accent2"/>
          </a:effectRef>
          <a:fontRef idx="minor">
            <a:schemeClr val="dk1"/>
          </a:fontRef>
        </p:style>
        <p:txBody>
          <a:bodyPr wrap="none" anchor="ctr"/>
          <a:lstStyle/>
          <a:p>
            <a:r>
              <a:rPr lang="en-US" altLang="zh-CN" i="1" dirty="0" err="1">
                <a:solidFill>
                  <a:srgbClr val="3333FF"/>
                </a:solidFill>
                <a:latin typeface="Consolas" panose="020B0609020204030204" pitchFamily="49" charset="0"/>
                <a:cs typeface="Consolas" panose="020B0609020204030204" pitchFamily="49" charset="0"/>
              </a:rPr>
              <a:t>a</a:t>
            </a:r>
            <a:r>
              <a:rPr lang="en-US" altLang="zh-CN" baseline="-25000" dirty="0" err="1">
                <a:solidFill>
                  <a:srgbClr val="3333FF"/>
                </a:solidFill>
                <a:latin typeface="Consolas" panose="020B0609020204030204" pitchFamily="49" charset="0"/>
                <a:cs typeface="Consolas" panose="020B0609020204030204" pitchFamily="49" charset="0"/>
              </a:rPr>
              <a:t>2</a:t>
            </a:r>
            <a:endParaRPr lang="en-US" altLang="zh-CN" baseline="-25000" dirty="0">
              <a:solidFill>
                <a:srgbClr val="3333FF"/>
              </a:solidFill>
              <a:latin typeface="Consolas" panose="020B0609020204030204" pitchFamily="49" charset="0"/>
              <a:cs typeface="Consolas" panose="020B0609020204030204" pitchFamily="49" charset="0"/>
            </a:endParaRPr>
          </a:p>
        </p:txBody>
      </p:sp>
      <p:sp>
        <p:nvSpPr>
          <p:cNvPr id="264223" name="Rectangle 31"/>
          <p:cNvSpPr>
            <a:spLocks noChangeArrowheads="1"/>
          </p:cNvSpPr>
          <p:nvPr/>
        </p:nvSpPr>
        <p:spPr bwMode="auto">
          <a:xfrm>
            <a:off x="5437156" y="3359147"/>
            <a:ext cx="539750" cy="431800"/>
          </a:xfrm>
          <a:prstGeom prst="rect">
            <a:avLst/>
          </a:prstGeom>
        </p:spPr>
        <p:style>
          <a:lnRef idx="1">
            <a:schemeClr val="accent2"/>
          </a:lnRef>
          <a:fillRef idx="2">
            <a:schemeClr val="accent2"/>
          </a:fillRef>
          <a:effectRef idx="1">
            <a:schemeClr val="accent2"/>
          </a:effectRef>
          <a:fontRef idx="minor">
            <a:schemeClr val="dk1"/>
          </a:fontRef>
        </p:style>
        <p:txBody>
          <a:bodyPr wrap="none" anchor="ctr"/>
          <a:lstStyle/>
          <a:p>
            <a:endParaRPr lang="zh-CN" altLang="zh-CN" baseline="-25000">
              <a:solidFill>
                <a:srgbClr val="3333FF"/>
              </a:solidFill>
              <a:latin typeface="Consolas" panose="020B0609020204030204" pitchFamily="49" charset="0"/>
              <a:cs typeface="Consolas" panose="020B0609020204030204" pitchFamily="49" charset="0"/>
            </a:endParaRPr>
          </a:p>
        </p:txBody>
      </p:sp>
      <p:sp>
        <p:nvSpPr>
          <p:cNvPr id="264224" name="Rectangle 32"/>
          <p:cNvSpPr>
            <a:spLocks noChangeArrowheads="1"/>
          </p:cNvSpPr>
          <p:nvPr/>
        </p:nvSpPr>
        <p:spPr bwMode="auto">
          <a:xfrm>
            <a:off x="7777131" y="3359147"/>
            <a:ext cx="539750" cy="431800"/>
          </a:xfrm>
          <a:prstGeom prst="rect">
            <a:avLst/>
          </a:prstGeom>
        </p:spPr>
        <p:style>
          <a:lnRef idx="1">
            <a:schemeClr val="accent2"/>
          </a:lnRef>
          <a:fillRef idx="2">
            <a:schemeClr val="accent2"/>
          </a:fillRef>
          <a:effectRef idx="1">
            <a:schemeClr val="accent2"/>
          </a:effectRef>
          <a:fontRef idx="minor">
            <a:schemeClr val="dk1"/>
          </a:fontRef>
        </p:style>
        <p:txBody>
          <a:bodyPr wrap="none" anchor="ctr"/>
          <a:lstStyle/>
          <a:p>
            <a:r>
              <a:rPr lang="en-US" altLang="zh-CN" i="1" dirty="0">
                <a:solidFill>
                  <a:srgbClr val="3333FF"/>
                </a:solidFill>
                <a:latin typeface="Consolas" panose="020B0609020204030204" pitchFamily="49" charset="0"/>
                <a:cs typeface="Consolas" panose="020B0609020204030204" pitchFamily="49" charset="0"/>
              </a:rPr>
              <a:t>a</a:t>
            </a:r>
            <a:r>
              <a:rPr lang="en-US" altLang="zh-CN" i="1" baseline="-25000" dirty="0">
                <a:solidFill>
                  <a:srgbClr val="3333FF"/>
                </a:solidFill>
                <a:latin typeface="Consolas" panose="020B0609020204030204" pitchFamily="49" charset="0"/>
                <a:cs typeface="Consolas" panose="020B0609020204030204" pitchFamily="49" charset="0"/>
              </a:rPr>
              <a:t>n</a:t>
            </a:r>
            <a:endParaRPr lang="en-US" altLang="zh-CN" i="1" baseline="-25000" dirty="0">
              <a:solidFill>
                <a:srgbClr val="3333FF"/>
              </a:solidFill>
              <a:latin typeface="Consolas" panose="020B0609020204030204" pitchFamily="49" charset="0"/>
              <a:cs typeface="Consolas" panose="020B0609020204030204" pitchFamily="49" charset="0"/>
            </a:endParaRPr>
          </a:p>
        </p:txBody>
      </p:sp>
      <p:sp>
        <p:nvSpPr>
          <p:cNvPr id="264225" name="Rectangle 33"/>
          <p:cNvSpPr>
            <a:spLocks noChangeArrowheads="1"/>
          </p:cNvSpPr>
          <p:nvPr/>
        </p:nvSpPr>
        <p:spPr bwMode="auto">
          <a:xfrm>
            <a:off x="8318469" y="3359147"/>
            <a:ext cx="539750" cy="431800"/>
          </a:xfrm>
          <a:prstGeom prst="rect">
            <a:avLst/>
          </a:prstGeom>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2000">
                <a:latin typeface="Consolas" panose="020B0609020204030204" pitchFamily="49" charset="0"/>
                <a:cs typeface="Consolas" panose="020B0609020204030204" pitchFamily="49" charset="0"/>
              </a:rPr>
              <a:t>∧</a:t>
            </a:r>
            <a:endParaRPr lang="en-US" altLang="zh-CN" sz="2000">
              <a:latin typeface="Consolas" panose="020B0609020204030204" pitchFamily="49" charset="0"/>
              <a:cs typeface="Consolas" panose="020B0609020204030204" pitchFamily="49" charset="0"/>
            </a:endParaRPr>
          </a:p>
        </p:txBody>
      </p:sp>
      <p:sp>
        <p:nvSpPr>
          <p:cNvPr id="264226" name="Text Box 34"/>
          <p:cNvSpPr txBox="1">
            <a:spLocks noChangeArrowheads="1"/>
          </p:cNvSpPr>
          <p:nvPr/>
        </p:nvSpPr>
        <p:spPr bwMode="auto">
          <a:xfrm>
            <a:off x="6481731" y="3359147"/>
            <a:ext cx="576263" cy="457200"/>
          </a:xfrm>
          <a:prstGeom prst="rect">
            <a:avLst/>
          </a:prstGeom>
          <a:noFill/>
          <a:ln w="38100" algn="ctr">
            <a:noFill/>
            <a:miter lim="800000"/>
          </a:ln>
          <a:effectLst/>
        </p:spPr>
        <p:txBody>
          <a:bodyPr>
            <a:spAutoFit/>
          </a:bodyPr>
          <a:lstStyle/>
          <a:p>
            <a:pPr>
              <a:spcBef>
                <a:spcPct val="50000"/>
              </a:spcBef>
            </a:pPr>
            <a:r>
              <a:rPr kumimoji="1" lang="en-US" altLang="zh-CN">
                <a:solidFill>
                  <a:srgbClr val="3333FF"/>
                </a:solidFill>
                <a:latin typeface="Consolas" panose="020B0609020204030204" pitchFamily="49" charset="0"/>
                <a:ea typeface="宋体" panose="02010600030101010101" pitchFamily="2" charset="-122"/>
                <a:cs typeface="Consolas" panose="020B0609020204030204" pitchFamily="49" charset="0"/>
              </a:rPr>
              <a:t>…</a:t>
            </a:r>
            <a:endParaRPr kumimoji="1" lang="en-US" altLang="zh-CN">
              <a:solidFill>
                <a:srgbClr val="3333FF"/>
              </a:solidFill>
              <a:latin typeface="Consolas" panose="020B0609020204030204" pitchFamily="49" charset="0"/>
              <a:ea typeface="宋体" panose="02010600030101010101" pitchFamily="2" charset="-122"/>
              <a:cs typeface="Consolas" panose="020B0609020204030204" pitchFamily="49" charset="0"/>
            </a:endParaRPr>
          </a:p>
        </p:txBody>
      </p:sp>
      <p:sp>
        <p:nvSpPr>
          <p:cNvPr id="264227" name="Arc 35"/>
          <p:cNvSpPr/>
          <p:nvPr/>
        </p:nvSpPr>
        <p:spPr bwMode="auto">
          <a:xfrm>
            <a:off x="2003405" y="3000372"/>
            <a:ext cx="360362" cy="35877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chemeClr val="tx1"/>
            </a:solidFill>
            <a:miter lim="800000"/>
            <a:tailEnd type="stealth" w="lg" len="lg"/>
          </a:ln>
          <a:effectLst/>
        </p:spPr>
        <p:txBody>
          <a:bodyPr wrap="none" anchor="ctr"/>
          <a:lstStyle/>
          <a:p>
            <a:endParaRPr lang="zh-CN" altLang="en-US">
              <a:latin typeface="Consolas" panose="020B0609020204030204" pitchFamily="49" charset="0"/>
              <a:cs typeface="Consolas" panose="020B0609020204030204" pitchFamily="49" charset="0"/>
            </a:endParaRPr>
          </a:p>
        </p:txBody>
      </p:sp>
      <p:sp>
        <p:nvSpPr>
          <p:cNvPr id="264228" name="Text Box 36"/>
          <p:cNvSpPr txBox="1">
            <a:spLocks noChangeArrowheads="1"/>
          </p:cNvSpPr>
          <p:nvPr/>
        </p:nvSpPr>
        <p:spPr bwMode="auto">
          <a:xfrm>
            <a:off x="1643042" y="2686048"/>
            <a:ext cx="431800" cy="457200"/>
          </a:xfrm>
          <a:prstGeom prst="rect">
            <a:avLst/>
          </a:prstGeom>
          <a:noFill/>
          <a:ln w="9525">
            <a:noFill/>
            <a:miter lim="800000"/>
          </a:ln>
          <a:effectLst/>
        </p:spPr>
        <p:txBody>
          <a:bodyPr>
            <a:spAutoFit/>
          </a:bodyPr>
          <a:lstStyle/>
          <a:p>
            <a:pPr algn="l">
              <a:spcBef>
                <a:spcPct val="50000"/>
              </a:spcBef>
            </a:pPr>
            <a:r>
              <a:rPr lang="en-US" altLang="zh-CN" dirty="0">
                <a:latin typeface="Consolas" panose="020B0609020204030204" pitchFamily="49" charset="0"/>
                <a:cs typeface="Consolas" panose="020B0609020204030204" pitchFamily="49" charset="0"/>
              </a:rPr>
              <a:t>L</a:t>
            </a:r>
            <a:endParaRPr lang="en-US" altLang="zh-CN" dirty="0">
              <a:latin typeface="Consolas" panose="020B0609020204030204" pitchFamily="49" charset="0"/>
              <a:cs typeface="Consolas" panose="020B0609020204030204" pitchFamily="49" charset="0"/>
            </a:endParaRPr>
          </a:p>
        </p:txBody>
      </p:sp>
      <p:sp>
        <p:nvSpPr>
          <p:cNvPr id="264229" name="Line 37"/>
          <p:cNvSpPr>
            <a:spLocks noChangeShapeType="1"/>
          </p:cNvSpPr>
          <p:nvPr/>
        </p:nvSpPr>
        <p:spPr bwMode="auto">
          <a:xfrm>
            <a:off x="2881281" y="3575047"/>
            <a:ext cx="576263" cy="0"/>
          </a:xfrm>
          <a:prstGeom prst="line">
            <a:avLst/>
          </a:prstGeom>
          <a:noFill/>
          <a:ln w="38100">
            <a:solidFill>
              <a:schemeClr val="tx1"/>
            </a:solidFill>
            <a:miter lim="800000"/>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264230" name="Line 38"/>
          <p:cNvSpPr>
            <a:spLocks noChangeShapeType="1"/>
          </p:cNvSpPr>
          <p:nvPr/>
        </p:nvSpPr>
        <p:spPr bwMode="auto">
          <a:xfrm>
            <a:off x="4321144" y="3575047"/>
            <a:ext cx="576262" cy="0"/>
          </a:xfrm>
          <a:prstGeom prst="line">
            <a:avLst/>
          </a:prstGeom>
          <a:noFill/>
          <a:ln w="38100">
            <a:solidFill>
              <a:schemeClr val="tx1"/>
            </a:solidFill>
            <a:miter lim="800000"/>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264231" name="Line 39"/>
          <p:cNvSpPr>
            <a:spLocks noChangeShapeType="1"/>
          </p:cNvSpPr>
          <p:nvPr/>
        </p:nvSpPr>
        <p:spPr bwMode="auto">
          <a:xfrm>
            <a:off x="5762594" y="3575047"/>
            <a:ext cx="576262" cy="0"/>
          </a:xfrm>
          <a:prstGeom prst="line">
            <a:avLst/>
          </a:prstGeom>
          <a:noFill/>
          <a:ln w="38100">
            <a:solidFill>
              <a:schemeClr val="tx1"/>
            </a:solidFill>
            <a:miter lim="800000"/>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264232" name="Line 40"/>
          <p:cNvSpPr>
            <a:spLocks noChangeShapeType="1"/>
          </p:cNvSpPr>
          <p:nvPr/>
        </p:nvSpPr>
        <p:spPr bwMode="auto">
          <a:xfrm>
            <a:off x="7202456" y="3575047"/>
            <a:ext cx="576263" cy="0"/>
          </a:xfrm>
          <a:prstGeom prst="line">
            <a:avLst/>
          </a:prstGeom>
          <a:noFill/>
          <a:ln w="38100">
            <a:solidFill>
              <a:schemeClr val="tx1"/>
            </a:solidFill>
            <a:miter lim="800000"/>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264233" name="Text Box 41"/>
          <p:cNvSpPr txBox="1">
            <a:spLocks noChangeArrowheads="1"/>
          </p:cNvSpPr>
          <p:nvPr/>
        </p:nvSpPr>
        <p:spPr bwMode="auto">
          <a:xfrm>
            <a:off x="3286116" y="4075113"/>
            <a:ext cx="3352800" cy="400110"/>
          </a:xfrm>
          <a:prstGeom prst="rect">
            <a:avLst/>
          </a:prstGeom>
          <a:noFill/>
          <a:ln w="9525">
            <a:noFill/>
            <a:miter lim="800000"/>
          </a:ln>
          <a:effectLst/>
        </p:spPr>
        <p:txBody>
          <a:bodyPr>
            <a:spAutoFit/>
          </a:bodyPr>
          <a:lstStyle/>
          <a:p>
            <a:pPr>
              <a:spcBef>
                <a:spcPct val="50000"/>
              </a:spcBef>
            </a:pPr>
            <a:r>
              <a:rPr kumimoji="1" lang="zh-CN" altLang="en-US" sz="2000">
                <a:latin typeface="Consolas" panose="020B0609020204030204" pitchFamily="49" charset="0"/>
                <a:ea typeface="楷体" panose="02010609060101010101" pitchFamily="49" charset="-122"/>
                <a:cs typeface="Consolas" panose="020B0609020204030204" pitchFamily="49" charset="0"/>
              </a:rPr>
              <a:t>带头结点</a:t>
            </a:r>
            <a:r>
              <a:rPr kumimoji="1" lang="zh-CN" altLang="en-US" sz="2000">
                <a:solidFill>
                  <a:srgbClr val="FF00FF"/>
                </a:solidFill>
                <a:latin typeface="Consolas" panose="020B0609020204030204" pitchFamily="49" charset="0"/>
                <a:ea typeface="楷体" panose="02010609060101010101" pitchFamily="49" charset="-122"/>
                <a:cs typeface="Consolas" panose="020B0609020204030204" pitchFamily="49" charset="0"/>
              </a:rPr>
              <a:t>单</a:t>
            </a:r>
            <a:r>
              <a:rPr kumimoji="1" lang="zh-CN" altLang="en-US" sz="2000" dirty="0">
                <a:solidFill>
                  <a:srgbClr val="FF00FF"/>
                </a:solidFill>
                <a:latin typeface="Consolas" panose="020B0609020204030204" pitchFamily="49" charset="0"/>
                <a:ea typeface="楷体" panose="02010609060101010101" pitchFamily="49" charset="-122"/>
                <a:cs typeface="Consolas" panose="020B0609020204030204" pitchFamily="49" charset="0"/>
              </a:rPr>
              <a:t>链表</a:t>
            </a:r>
            <a:r>
              <a:rPr kumimoji="1" lang="zh-CN" altLang="en-US" sz="2000" dirty="0">
                <a:latin typeface="Consolas" panose="020B0609020204030204" pitchFamily="49" charset="0"/>
                <a:ea typeface="楷体" panose="02010609060101010101" pitchFamily="49" charset="-122"/>
                <a:cs typeface="Consolas" panose="020B0609020204030204" pitchFamily="49" charset="0"/>
              </a:rPr>
              <a:t>示意图</a:t>
            </a:r>
            <a:endParaRPr kumimoji="1" lang="zh-CN" altLang="en-US" sz="2000" dirty="0">
              <a:latin typeface="Consolas" panose="020B0609020204030204" pitchFamily="49" charset="0"/>
              <a:ea typeface="楷体" panose="02010609060101010101" pitchFamily="49" charset="-122"/>
              <a:cs typeface="Consolas" panose="020B0609020204030204" pitchFamily="49" charset="0"/>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Text Box 2"/>
          <p:cNvSpPr txBox="1">
            <a:spLocks noChangeArrowheads="1"/>
          </p:cNvSpPr>
          <p:nvPr/>
        </p:nvSpPr>
        <p:spPr bwMode="auto">
          <a:xfrm>
            <a:off x="357158" y="571480"/>
            <a:ext cx="6602432" cy="461665"/>
          </a:xfrm>
          <a:prstGeom prst="rect">
            <a:avLst/>
          </a:prstGeom>
        </p:spPr>
        <p:style>
          <a:lnRef idx="1">
            <a:schemeClr val="accent6"/>
          </a:lnRef>
          <a:fillRef idx="3">
            <a:schemeClr val="accent6"/>
          </a:fillRef>
          <a:effectRef idx="2">
            <a:schemeClr val="accent6"/>
          </a:effectRef>
          <a:fontRef idx="minor">
            <a:schemeClr val="lt1"/>
          </a:fontRef>
        </p:style>
        <p:txBody>
          <a:bodyPr wrap="square">
            <a:spAutoFit/>
          </a:bodyPr>
          <a:lstStyle/>
          <a:p>
            <a:pPr algn="just">
              <a:spcBef>
                <a:spcPct val="50000"/>
              </a:spcBef>
            </a:pPr>
            <a:r>
              <a:rPr lang="en-US" altLang="zh-CN">
                <a:solidFill>
                  <a:schemeClr val="bg1"/>
                </a:solidFill>
                <a:latin typeface="Consolas" panose="020B0609020204030204" pitchFamily="49" charset="0"/>
                <a:ea typeface="微软雅黑" panose="020B0503020204020204" pitchFamily="34" charset="-122"/>
                <a:cs typeface="Consolas" panose="020B0609020204030204" pitchFamily="49" charset="0"/>
              </a:rPr>
              <a:t>  3</a:t>
            </a:r>
            <a:r>
              <a:rPr lang="zh-CN" altLang="en-US">
                <a:solidFill>
                  <a:schemeClr val="bg1"/>
                </a:solidFill>
                <a:latin typeface="Consolas" panose="020B0609020204030204" pitchFamily="49" charset="0"/>
                <a:ea typeface="微软雅黑" panose="020B0503020204020204" pitchFamily="34" charset="-122"/>
                <a:cs typeface="Consolas" panose="020B0609020204030204" pitchFamily="49" charset="0"/>
              </a:rPr>
              <a:t>、</a:t>
            </a:r>
            <a:r>
              <a:rPr lang="zh-CN" altLang="en-US" dirty="0">
                <a:solidFill>
                  <a:schemeClr val="bg1"/>
                </a:solidFill>
                <a:latin typeface="Consolas" panose="020B0609020204030204" pitchFamily="49" charset="0"/>
                <a:ea typeface="微软雅黑" panose="020B0503020204020204" pitchFamily="34" charset="-122"/>
                <a:cs typeface="Consolas" panose="020B0609020204030204" pitchFamily="49" charset="0"/>
              </a:rPr>
              <a:t>线性表基本运算在双链表中的实现</a:t>
            </a:r>
            <a:endParaRPr lang="zh-CN" altLang="en-US" dirty="0">
              <a:solidFill>
                <a:schemeClr val="bg1"/>
              </a:solidFill>
              <a:latin typeface="Consolas" panose="020B0609020204030204" pitchFamily="49" charset="0"/>
              <a:ea typeface="微软雅黑" panose="020B0503020204020204" pitchFamily="34" charset="-122"/>
              <a:cs typeface="Consolas" panose="020B0609020204030204" pitchFamily="49" charset="0"/>
            </a:endParaRPr>
          </a:p>
        </p:txBody>
      </p:sp>
      <p:sp>
        <p:nvSpPr>
          <p:cNvPr id="205827" name="Text Box 3"/>
          <p:cNvSpPr txBox="1">
            <a:spLocks noChangeArrowheads="1"/>
          </p:cNvSpPr>
          <p:nvPr/>
        </p:nvSpPr>
        <p:spPr bwMode="auto">
          <a:xfrm>
            <a:off x="357158" y="1467137"/>
            <a:ext cx="7358114" cy="430887"/>
          </a:xfrm>
          <a:prstGeom prst="rect">
            <a:avLst/>
          </a:prstGeom>
          <a:noFill/>
          <a:ln w="9525">
            <a:noFill/>
            <a:miter lim="800000"/>
          </a:ln>
          <a:effectLst/>
        </p:spPr>
        <p:txBody>
          <a:bodyPr wrap="square">
            <a:spAutoFit/>
          </a:bodyPr>
          <a:lstStyle/>
          <a:p>
            <a:pPr algn="l">
              <a:spcBef>
                <a:spcPct val="50000"/>
              </a:spcBef>
            </a:pPr>
            <a:r>
              <a:rPr lang="zh-CN" altLang="en-US" sz="2200" dirty="0">
                <a:latin typeface="Consolas" panose="020B0609020204030204" pitchFamily="49" charset="0"/>
                <a:ea typeface="楷体" panose="02010609060101010101" pitchFamily="49" charset="-122"/>
                <a:cs typeface="Consolas" panose="020B0609020204030204" pitchFamily="49" charset="0"/>
              </a:rPr>
              <a:t>和单</a:t>
            </a:r>
            <a:r>
              <a:rPr lang="zh-CN" altLang="en-US" sz="2200">
                <a:latin typeface="Consolas" panose="020B0609020204030204" pitchFamily="49" charset="0"/>
                <a:ea typeface="楷体" panose="02010609060101010101" pitchFamily="49" charset="-122"/>
                <a:cs typeface="Consolas" panose="020B0609020204030204" pitchFamily="49" charset="0"/>
              </a:rPr>
              <a:t>链表相比，双</a:t>
            </a:r>
            <a:r>
              <a:rPr lang="zh-CN" altLang="en-US" sz="2200" dirty="0">
                <a:latin typeface="Consolas" panose="020B0609020204030204" pitchFamily="49" charset="0"/>
                <a:ea typeface="楷体" panose="02010609060101010101" pitchFamily="49" charset="-122"/>
                <a:cs typeface="Consolas" panose="020B0609020204030204" pitchFamily="49" charset="0"/>
              </a:rPr>
              <a:t>链表</a:t>
            </a:r>
            <a:r>
              <a:rPr lang="zh-CN" altLang="en-US" sz="2200" dirty="0">
                <a:solidFill>
                  <a:srgbClr val="FF00FF"/>
                </a:solidFill>
                <a:latin typeface="Consolas" panose="020B0609020204030204" pitchFamily="49" charset="0"/>
                <a:ea typeface="楷体" panose="02010609060101010101" pitchFamily="49" charset="-122"/>
                <a:cs typeface="Consolas" panose="020B0609020204030204" pitchFamily="49" charset="0"/>
              </a:rPr>
              <a:t>主要是插入和删除运算不同</a:t>
            </a:r>
            <a:r>
              <a:rPr lang="zh-CN" altLang="en-US" sz="2200" dirty="0">
                <a:latin typeface="Consolas" panose="020B0609020204030204" pitchFamily="49" charset="0"/>
                <a:ea typeface="楷体" panose="02010609060101010101" pitchFamily="49" charset="-122"/>
                <a:cs typeface="Consolas" panose="020B0609020204030204" pitchFamily="49" charset="0"/>
              </a:rPr>
              <a:t>。</a:t>
            </a:r>
            <a:endParaRPr lang="zh-CN" altLang="en-US" sz="2200" dirty="0">
              <a:latin typeface="Consolas" panose="020B0609020204030204" pitchFamily="49" charset="0"/>
              <a:ea typeface="楷体" panose="02010609060101010101" pitchFamily="49" charset="-122"/>
              <a:cs typeface="Consolas" panose="020B0609020204030204" pitchFamily="49" charset="0"/>
            </a:endParaRPr>
          </a:p>
        </p:txBody>
      </p:sp>
      <p:sp>
        <p:nvSpPr>
          <p:cNvPr id="4" name="Text Box 4"/>
          <p:cNvSpPr txBox="1">
            <a:spLocks noChangeArrowheads="1"/>
          </p:cNvSpPr>
          <p:nvPr/>
        </p:nvSpPr>
        <p:spPr bwMode="auto">
          <a:xfrm>
            <a:off x="360393" y="2857496"/>
            <a:ext cx="7712069" cy="2338860"/>
          </a:xfrm>
          <a:prstGeom prst="rect">
            <a:avLst/>
          </a:prstGeom>
          <a:gradFill flip="none"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2700000" scaled="1"/>
            <a:tileRect/>
          </a:gradFill>
        </p:spPr>
        <p:style>
          <a:lnRef idx="1">
            <a:schemeClr val="accent3"/>
          </a:lnRef>
          <a:fillRef idx="2">
            <a:schemeClr val="accent3"/>
          </a:fillRef>
          <a:effectRef idx="1">
            <a:schemeClr val="accent3"/>
          </a:effectRef>
          <a:fontRef idx="minor">
            <a:schemeClr val="dk1"/>
          </a:fontRef>
        </p:style>
        <p:txBody>
          <a:bodyPr wrap="square" lIns="180000" tIns="180000" rIns="144000" bIns="216000">
            <a:spAutoFit/>
          </a:bodyPr>
          <a:lstStyle/>
          <a:p>
            <a:pPr algn="l"/>
            <a:r>
              <a:rPr lang="en-US" altLang="zh-CN" sz="1800" err="1">
                <a:solidFill>
                  <a:srgbClr val="0000FF"/>
                </a:solidFill>
                <a:latin typeface="Consolas" panose="020B0609020204030204" pitchFamily="49" charset="0"/>
                <a:ea typeface="仿宋" panose="02010609060101010101" pitchFamily="49" charset="-122"/>
                <a:cs typeface="Consolas" panose="020B0609020204030204" pitchFamily="49" charset="0"/>
              </a:rPr>
              <a:t>bool</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a:solidFill>
                  <a:srgbClr val="FF0000"/>
                </a:solidFill>
                <a:latin typeface="Consolas" panose="020B0609020204030204" pitchFamily="49" charset="0"/>
                <a:ea typeface="仿宋" panose="02010609060101010101" pitchFamily="49" charset="-122"/>
                <a:cs typeface="Consolas" panose="020B0609020204030204" pitchFamily="49" charset="0"/>
              </a:rPr>
              <a:t>ListInsert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(DLinkNode *&amp;L</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int i</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ElemType </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e)</a:t>
            </a:r>
            <a:endPar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int j=0;</a:t>
            </a:r>
            <a:endPar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DLinkNode *p=L</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s;	      	</a:t>
            </a:r>
            <a:r>
              <a:rPr lang="en-US" altLang="zh-CN" sz="1800" dirty="0">
                <a:solidFill>
                  <a:srgbClr val="00B0F0"/>
                </a:solidFill>
                <a:latin typeface="Consolas" panose="020B0609020204030204" pitchFamily="49" charset="0"/>
                <a:ea typeface="仿宋" panose="02010609060101010101" pitchFamily="49" charset="-122"/>
                <a:cs typeface="Consolas" panose="020B0609020204030204" pitchFamily="49" charset="0"/>
              </a:rPr>
              <a:t>//p</a:t>
            </a:r>
            <a:r>
              <a:rPr lang="zh-CN" altLang="en-US" sz="1800">
                <a:solidFill>
                  <a:srgbClr val="00B0F0"/>
                </a:solidFill>
                <a:latin typeface="Consolas" panose="020B0609020204030204" pitchFamily="49" charset="0"/>
                <a:ea typeface="仿宋" panose="02010609060101010101" pitchFamily="49" charset="-122"/>
                <a:cs typeface="Consolas" panose="020B0609020204030204" pitchFamily="49" charset="0"/>
              </a:rPr>
              <a:t>指向头结点，</a:t>
            </a:r>
            <a:r>
              <a:rPr lang="en-US"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j</a:t>
            </a:r>
            <a:r>
              <a:rPr lang="zh-CN" altLang="en-US" sz="1800" dirty="0">
                <a:solidFill>
                  <a:srgbClr val="00B0F0"/>
                </a:solidFill>
                <a:latin typeface="Consolas" panose="020B0609020204030204" pitchFamily="49" charset="0"/>
                <a:ea typeface="仿宋" panose="02010609060101010101" pitchFamily="49" charset="-122"/>
                <a:cs typeface="Consolas" panose="020B0609020204030204" pitchFamily="49" charset="0"/>
              </a:rPr>
              <a:t>设置为</a:t>
            </a:r>
            <a:r>
              <a:rPr lang="en-US" altLang="zh-CN" sz="1800" dirty="0">
                <a:solidFill>
                  <a:srgbClr val="00B0F0"/>
                </a:solidFill>
                <a:latin typeface="Consolas" panose="020B0609020204030204" pitchFamily="49" charset="0"/>
                <a:ea typeface="仿宋" panose="02010609060101010101" pitchFamily="49" charset="-122"/>
                <a:cs typeface="Consolas" panose="020B0609020204030204" pitchFamily="49" charset="0"/>
              </a:rPr>
              <a:t>0</a:t>
            </a:r>
            <a:endParaRPr lang="en-US" altLang="zh-CN" sz="1800" dirty="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a:solidFill>
                  <a:srgbClr val="FF00FF"/>
                </a:solidFill>
                <a:latin typeface="Consolas" panose="020B0609020204030204" pitchFamily="49" charset="0"/>
                <a:ea typeface="仿宋" panose="02010609060101010101" pitchFamily="49" charset="-122"/>
                <a:cs typeface="Consolas" panose="020B0609020204030204" pitchFamily="49" charset="0"/>
              </a:rPr>
              <a:t>while </a:t>
            </a:r>
            <a:r>
              <a:rPr lang="en-US" altLang="zh-CN" sz="1800" dirty="0">
                <a:solidFill>
                  <a:srgbClr val="FF00FF"/>
                </a:solidFill>
                <a:latin typeface="Consolas" panose="020B0609020204030204" pitchFamily="49" charset="0"/>
                <a:ea typeface="仿宋" panose="02010609060101010101" pitchFamily="49" charset="-122"/>
                <a:cs typeface="Consolas" panose="020B0609020204030204" pitchFamily="49" charset="0"/>
              </a:rPr>
              <a:t>(j&lt;</a:t>
            </a:r>
            <a:r>
              <a:rPr lang="en-US" altLang="zh-CN" sz="1800" dirty="0" err="1">
                <a:solidFill>
                  <a:srgbClr val="FF00FF"/>
                </a:solidFill>
                <a:latin typeface="Consolas" panose="020B0609020204030204" pitchFamily="49" charset="0"/>
                <a:ea typeface="仿宋" panose="02010609060101010101" pitchFamily="49" charset="-122"/>
                <a:cs typeface="Consolas" panose="020B0609020204030204" pitchFamily="49" charset="0"/>
              </a:rPr>
              <a:t>i</a:t>
            </a:r>
            <a:r>
              <a:rPr lang="en-US" altLang="zh-CN" sz="1800" dirty="0">
                <a:solidFill>
                  <a:srgbClr val="FF00FF"/>
                </a:solidFill>
                <a:latin typeface="Consolas" panose="020B0609020204030204" pitchFamily="49" charset="0"/>
                <a:ea typeface="仿宋" panose="02010609060101010101" pitchFamily="49" charset="-122"/>
                <a:cs typeface="Consolas" panose="020B0609020204030204" pitchFamily="49" charset="0"/>
              </a:rPr>
              <a:t>-1 &amp;&amp; p!=NULL)	</a:t>
            </a:r>
            <a:r>
              <a:rPr lang="en-US" altLang="zh-CN" sz="1800" dirty="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en-US" sz="1800" dirty="0">
                <a:solidFill>
                  <a:srgbClr val="00B0F0"/>
                </a:solidFill>
                <a:latin typeface="Consolas" panose="020B0609020204030204" pitchFamily="49" charset="0"/>
                <a:ea typeface="仿宋" panose="02010609060101010101" pitchFamily="49" charset="-122"/>
                <a:cs typeface="Consolas" panose="020B0609020204030204" pitchFamily="49" charset="0"/>
              </a:rPr>
              <a:t>查找第</a:t>
            </a:r>
            <a:r>
              <a:rPr lang="en-US" altLang="zh-CN" sz="1800" err="1">
                <a:solidFill>
                  <a:srgbClr val="00B0F0"/>
                </a:solidFill>
                <a:latin typeface="Consolas" panose="020B0609020204030204" pitchFamily="49" charset="0"/>
                <a:ea typeface="仿宋" panose="02010609060101010101" pitchFamily="49" charset="-122"/>
                <a:cs typeface="Consolas" panose="020B0609020204030204" pitchFamily="49" charset="0"/>
              </a:rPr>
              <a:t>i</a:t>
            </a:r>
            <a:r>
              <a:rPr lang="en-US"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-1</a:t>
            </a:r>
            <a:r>
              <a:rPr lang="zh-CN" altLang="en-US" sz="1800">
                <a:solidFill>
                  <a:srgbClr val="00B0F0"/>
                </a:solidFill>
                <a:latin typeface="Consolas" panose="020B0609020204030204" pitchFamily="49" charset="0"/>
                <a:ea typeface="仿宋" panose="02010609060101010101" pitchFamily="49" charset="-122"/>
                <a:cs typeface="Consolas" panose="020B0609020204030204" pitchFamily="49" charset="0"/>
              </a:rPr>
              <a:t>个结点</a:t>
            </a:r>
            <a:endParaRPr lang="zh-CN" altLang="en-US" sz="1800" dirty="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r>
              <a:rPr lang="zh-CN" altLang="en-US" sz="1800">
                <a:solidFill>
                  <a:srgbClr val="FF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a:solidFill>
                  <a:srgbClr val="FF00FF"/>
                </a:solidFill>
                <a:latin typeface="Consolas" panose="020B0609020204030204" pitchFamily="49" charset="0"/>
                <a:ea typeface="仿宋" panose="02010609060101010101" pitchFamily="49" charset="-122"/>
                <a:cs typeface="Consolas" panose="020B0609020204030204" pitchFamily="49" charset="0"/>
              </a:rPr>
              <a:t>{  j++;</a:t>
            </a:r>
            <a:endParaRPr lang="en-US" altLang="zh-CN" sz="1800" dirty="0">
              <a:solidFill>
                <a:srgbClr val="FF00FF"/>
              </a:solidFill>
              <a:latin typeface="Consolas" panose="020B0609020204030204" pitchFamily="49" charset="0"/>
              <a:ea typeface="仿宋" panose="02010609060101010101" pitchFamily="49" charset="-122"/>
              <a:cs typeface="Consolas" panose="020B0609020204030204" pitchFamily="49" charset="0"/>
            </a:endParaRPr>
          </a:p>
          <a:p>
            <a:pPr algn="l"/>
            <a:r>
              <a:rPr lang="en-US" altLang="zh-CN" sz="1800">
                <a:solidFill>
                  <a:srgbClr val="FF00FF"/>
                </a:solidFill>
                <a:latin typeface="Consolas" panose="020B0609020204030204" pitchFamily="49" charset="0"/>
                <a:ea typeface="仿宋" panose="02010609060101010101" pitchFamily="49" charset="-122"/>
                <a:cs typeface="Consolas" panose="020B0609020204030204" pitchFamily="49" charset="0"/>
              </a:rPr>
              <a:t>      p=p-</a:t>
            </a:r>
            <a:r>
              <a:rPr lang="en-US" altLang="zh-CN" sz="1800" dirty="0">
                <a:solidFill>
                  <a:srgbClr val="FF00FF"/>
                </a:solidFill>
                <a:latin typeface="Consolas" panose="020B0609020204030204" pitchFamily="49" charset="0"/>
                <a:ea typeface="仿宋" panose="02010609060101010101" pitchFamily="49" charset="-122"/>
                <a:cs typeface="Consolas" panose="020B0609020204030204" pitchFamily="49" charset="0"/>
              </a:rPr>
              <a:t>&gt;next;</a:t>
            </a:r>
            <a:endParaRPr lang="en-US" altLang="zh-CN" sz="1800" dirty="0">
              <a:solidFill>
                <a:srgbClr val="FF00FF"/>
              </a:solidFill>
              <a:latin typeface="Consolas" panose="020B0609020204030204" pitchFamily="49" charset="0"/>
              <a:ea typeface="仿宋" panose="02010609060101010101" pitchFamily="49" charset="-122"/>
              <a:cs typeface="Consolas" panose="020B0609020204030204" pitchFamily="49" charset="0"/>
            </a:endParaRPr>
          </a:p>
          <a:p>
            <a:pPr algn="l"/>
            <a:r>
              <a:rPr lang="en-US" altLang="zh-CN" sz="1800">
                <a:solidFill>
                  <a:srgbClr val="FF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5" name="TextBox 4"/>
          <p:cNvSpPr txBox="1"/>
          <p:nvPr/>
        </p:nvSpPr>
        <p:spPr>
          <a:xfrm>
            <a:off x="431831" y="2214554"/>
            <a:ext cx="3357586" cy="430887"/>
          </a:xfrm>
          <a:prstGeom prst="rect">
            <a:avLst/>
          </a:prstGeom>
          <a:noFill/>
        </p:spPr>
        <p:txBody>
          <a:bodyPr wrap="square" rtlCol="0">
            <a:spAutoFit/>
          </a:bodyPr>
          <a:lstStyle/>
          <a:p>
            <a:pPr algn="l"/>
            <a:r>
              <a:rPr lang="zh-CN" altLang="en-US" sz="2200">
                <a:latin typeface="Consolas" panose="020B0609020204030204" pitchFamily="49" charset="0"/>
                <a:ea typeface="楷体" panose="02010609060101010101" pitchFamily="49" charset="-122"/>
                <a:cs typeface="Consolas" panose="020B0609020204030204" pitchFamily="49" charset="0"/>
                <a:sym typeface="Wingdings" panose="05000000000000000000"/>
              </a:rPr>
              <a:t> </a:t>
            </a:r>
            <a:r>
              <a:rPr lang="zh-CN" altLang="en-US" sz="2200">
                <a:latin typeface="Consolas" panose="020B0609020204030204" pitchFamily="49" charset="0"/>
                <a:ea typeface="楷体" panose="02010609060101010101" pitchFamily="49" charset="-122"/>
                <a:cs typeface="Consolas" panose="020B0609020204030204" pitchFamily="49" charset="0"/>
              </a:rPr>
              <a:t>双</a:t>
            </a:r>
            <a:r>
              <a:rPr lang="zh-CN" altLang="en-US" sz="2200" dirty="0">
                <a:latin typeface="Consolas" panose="020B0609020204030204" pitchFamily="49" charset="0"/>
                <a:ea typeface="楷体" panose="02010609060101010101" pitchFamily="49" charset="-122"/>
                <a:cs typeface="Consolas" panose="020B0609020204030204" pitchFamily="49" charset="0"/>
              </a:rPr>
              <a:t>链表的插入算法：</a:t>
            </a:r>
            <a:endParaRPr lang="zh-CN" altLang="en-US" sz="2200" dirty="0">
              <a:latin typeface="Consolas" panose="020B0609020204030204" pitchFamily="49" charset="0"/>
              <a:cs typeface="Consolas" panose="020B0609020204030204" pitchFamily="49" charset="0"/>
            </a:endParaRPr>
          </a:p>
        </p:txBody>
      </p:sp>
      <p:sp>
        <p:nvSpPr>
          <p:cNvPr id="6" name="TextBox 5"/>
          <p:cNvSpPr txBox="1"/>
          <p:nvPr/>
        </p:nvSpPr>
        <p:spPr>
          <a:xfrm>
            <a:off x="2717848" y="5672096"/>
            <a:ext cx="2571768" cy="400110"/>
          </a:xfrm>
          <a:prstGeom prst="rect">
            <a:avLst/>
          </a:prstGeom>
          <a:noFill/>
        </p:spPr>
        <p:txBody>
          <a:bodyPr wrap="square" rtlCol="0">
            <a:spAutoFit/>
          </a:bodyPr>
          <a:lstStyle/>
          <a:p>
            <a:pPr algn="l"/>
            <a:r>
              <a:rPr lang="zh-CN" altLang="en-US" sz="2000" dirty="0">
                <a:latin typeface="Consolas" panose="020B0609020204030204" pitchFamily="49" charset="0"/>
                <a:ea typeface="楷体" panose="02010609060101010101" pitchFamily="49" charset="-122"/>
                <a:cs typeface="Consolas" panose="020B0609020204030204" pitchFamily="49" charset="0"/>
              </a:rPr>
              <a:t>查找第</a:t>
            </a:r>
            <a:r>
              <a:rPr lang="en-US" altLang="zh-CN" sz="2000" i="1" err="1">
                <a:latin typeface="Consolas" panose="020B0609020204030204" pitchFamily="49" charset="0"/>
                <a:ea typeface="楷体" panose="02010609060101010101" pitchFamily="49" charset="-122"/>
                <a:cs typeface="Consolas" panose="020B0609020204030204" pitchFamily="49" charset="0"/>
              </a:rPr>
              <a:t>i</a:t>
            </a:r>
            <a:r>
              <a:rPr lang="en-US" altLang="zh-CN" sz="2000">
                <a:latin typeface="Consolas" panose="020B0609020204030204" pitchFamily="49" charset="0"/>
                <a:cs typeface="Consolas" panose="020B0609020204030204" pitchFamily="49" charset="0"/>
              </a:rPr>
              <a:t>-</a:t>
            </a:r>
            <a:r>
              <a:rPr lang="en-US" altLang="zh-CN" sz="2000">
                <a:latin typeface="Consolas" panose="020B0609020204030204" pitchFamily="49" charset="0"/>
                <a:ea typeface="楷体" panose="02010609060101010101" pitchFamily="49" charset="-122"/>
                <a:cs typeface="Consolas" panose="020B0609020204030204" pitchFamily="49" charset="0"/>
              </a:rPr>
              <a:t>1</a:t>
            </a:r>
            <a:r>
              <a:rPr lang="zh-CN" altLang="en-US" sz="2000">
                <a:latin typeface="Consolas" panose="020B0609020204030204" pitchFamily="49" charset="0"/>
                <a:ea typeface="楷体" panose="02010609060101010101" pitchFamily="49" charset="-122"/>
                <a:cs typeface="Consolas" panose="020B0609020204030204" pitchFamily="49" charset="0"/>
              </a:rPr>
              <a:t>个结点</a:t>
            </a:r>
            <a:r>
              <a:rPr lang="en-US" altLang="zh-CN" sz="2000">
                <a:latin typeface="Consolas" panose="020B0609020204030204" pitchFamily="49" charset="0"/>
                <a:ea typeface="楷体" panose="02010609060101010101" pitchFamily="49" charset="-122"/>
                <a:cs typeface="Consolas" panose="020B0609020204030204" pitchFamily="49" charset="0"/>
              </a:rPr>
              <a:t>p</a:t>
            </a:r>
            <a:endParaRPr lang="zh-CN" altLang="en-US" sz="2000" dirty="0">
              <a:latin typeface="Consolas" panose="020B0609020204030204" pitchFamily="49" charset="0"/>
              <a:cs typeface="Consolas" panose="020B0609020204030204" pitchFamily="49" charset="0"/>
            </a:endParaRPr>
          </a:p>
        </p:txBody>
      </p:sp>
      <p:sp>
        <p:nvSpPr>
          <p:cNvPr id="7" name="左大括号 6"/>
          <p:cNvSpPr/>
          <p:nvPr/>
        </p:nvSpPr>
        <p:spPr>
          <a:xfrm rot="16200000">
            <a:off x="3432228" y="2814576"/>
            <a:ext cx="285752" cy="5286412"/>
          </a:xfrm>
          <a:prstGeom prst="leftBrace">
            <a:avLst/>
          </a:prstGeom>
          <a:ln w="28575">
            <a:solidFill>
              <a:srgbClr val="FF00FF"/>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6" name="Text Box 4"/>
          <p:cNvSpPr txBox="1">
            <a:spLocks noChangeArrowheads="1"/>
          </p:cNvSpPr>
          <p:nvPr/>
        </p:nvSpPr>
        <p:spPr bwMode="auto">
          <a:xfrm>
            <a:off x="250825" y="260350"/>
            <a:ext cx="8569325" cy="4241500"/>
          </a:xfrm>
          <a:prstGeom prst="rect">
            <a:avLst/>
          </a:prstGeom>
          <a:gradFill flip="none"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2700000" scaled="1"/>
            <a:tileRect/>
          </a:gradFill>
        </p:spPr>
        <p:style>
          <a:lnRef idx="1">
            <a:schemeClr val="accent3"/>
          </a:lnRef>
          <a:fillRef idx="2">
            <a:schemeClr val="accent3"/>
          </a:fillRef>
          <a:effectRef idx="1">
            <a:schemeClr val="accent3"/>
          </a:effectRef>
          <a:fontRef idx="minor">
            <a:schemeClr val="dk1"/>
          </a:fontRef>
        </p:style>
        <p:txBody>
          <a:bodyPr lIns="180000" tIns="180000" bIns="180000">
            <a:spAutoFit/>
          </a:bodyPr>
          <a:lstStyle/>
          <a:p>
            <a:pPr algn="l"/>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if </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(p==NULL)	</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en-US" sz="1800" dirty="0">
                <a:solidFill>
                  <a:srgbClr val="00B0F0"/>
                </a:solidFill>
                <a:latin typeface="Consolas" panose="020B0609020204030204" pitchFamily="49" charset="0"/>
                <a:ea typeface="仿宋" panose="02010609060101010101" pitchFamily="49" charset="-122"/>
                <a:cs typeface="Consolas" panose="020B0609020204030204" pitchFamily="49" charset="0"/>
              </a:rPr>
              <a:t>未找到第</a:t>
            </a:r>
            <a:r>
              <a:rPr lang="en-US" altLang="zh-CN" sz="1800" i="1" err="1">
                <a:solidFill>
                  <a:srgbClr val="00B0F0"/>
                </a:solidFill>
                <a:latin typeface="Consolas" panose="020B0609020204030204" pitchFamily="49" charset="0"/>
                <a:ea typeface="仿宋" panose="02010609060101010101" pitchFamily="49" charset="-122"/>
                <a:cs typeface="Consolas" panose="020B0609020204030204" pitchFamily="49" charset="0"/>
              </a:rPr>
              <a:t>i</a:t>
            </a:r>
            <a:r>
              <a:rPr lang="en-US"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-1</a:t>
            </a:r>
            <a:r>
              <a:rPr lang="zh-CN" altLang="en-US" sz="1800">
                <a:solidFill>
                  <a:srgbClr val="00B0F0"/>
                </a:solidFill>
                <a:latin typeface="Consolas" panose="020B0609020204030204" pitchFamily="49" charset="0"/>
                <a:ea typeface="仿宋" panose="02010609060101010101" pitchFamily="49" charset="-122"/>
                <a:cs typeface="Consolas" panose="020B0609020204030204" pitchFamily="49" charset="0"/>
              </a:rPr>
              <a:t>个结点，返回</a:t>
            </a:r>
            <a:r>
              <a:rPr lang="en-US" altLang="zh-CN" sz="1800" dirty="0">
                <a:solidFill>
                  <a:srgbClr val="00B0F0"/>
                </a:solidFill>
                <a:latin typeface="Consolas" panose="020B0609020204030204" pitchFamily="49" charset="0"/>
                <a:ea typeface="仿宋" panose="02010609060101010101" pitchFamily="49" charset="-122"/>
                <a:cs typeface="Consolas" panose="020B0609020204030204" pitchFamily="49" charset="0"/>
              </a:rPr>
              <a:t>false</a:t>
            </a:r>
            <a:endParaRPr lang="en-US" altLang="zh-CN" sz="1800" dirty="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return </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false;</a:t>
            </a:r>
            <a:endPar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else</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en-US" sz="1800" dirty="0">
                <a:solidFill>
                  <a:srgbClr val="00B0F0"/>
                </a:solidFill>
                <a:latin typeface="Consolas" panose="020B0609020204030204" pitchFamily="49" charset="0"/>
                <a:ea typeface="仿宋" panose="02010609060101010101" pitchFamily="49" charset="-122"/>
                <a:cs typeface="Consolas" panose="020B0609020204030204" pitchFamily="49" charset="0"/>
              </a:rPr>
              <a:t>找到第</a:t>
            </a:r>
            <a:r>
              <a:rPr lang="en-US" altLang="zh-CN" sz="1800" i="1" err="1">
                <a:solidFill>
                  <a:srgbClr val="00B0F0"/>
                </a:solidFill>
                <a:latin typeface="Consolas" panose="020B0609020204030204" pitchFamily="49" charset="0"/>
                <a:ea typeface="仿宋" panose="02010609060101010101" pitchFamily="49" charset="-122"/>
                <a:cs typeface="Consolas" panose="020B0609020204030204" pitchFamily="49" charset="0"/>
              </a:rPr>
              <a:t>i</a:t>
            </a:r>
            <a:r>
              <a:rPr lang="en-US"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-1</a:t>
            </a:r>
            <a:r>
              <a:rPr lang="zh-CN" altLang="en-US" sz="1800">
                <a:solidFill>
                  <a:srgbClr val="00B0F0"/>
                </a:solidFill>
                <a:latin typeface="Consolas" panose="020B0609020204030204" pitchFamily="49" charset="0"/>
                <a:ea typeface="仿宋" panose="02010609060101010101" pitchFamily="49" charset="-122"/>
                <a:cs typeface="Consolas" panose="020B0609020204030204" pitchFamily="49" charset="0"/>
              </a:rPr>
              <a:t>个结点</a:t>
            </a:r>
            <a:r>
              <a:rPr lang="en-US"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p</a:t>
            </a:r>
            <a:r>
              <a:rPr lang="zh-CN" altLang="en-US" sz="1800">
                <a:solidFill>
                  <a:srgbClr val="00B0F0"/>
                </a:solidFill>
                <a:latin typeface="Consolas" panose="020B0609020204030204" pitchFamily="49" charset="0"/>
                <a:ea typeface="仿宋" panose="02010609060101010101" pitchFamily="49" charset="-122"/>
                <a:cs typeface="Consolas" panose="020B0609020204030204" pitchFamily="49" charset="0"/>
              </a:rPr>
              <a:t>，在</a:t>
            </a:r>
            <a:r>
              <a:rPr lang="zh-CN" altLang="en-US" sz="1800" dirty="0">
                <a:solidFill>
                  <a:srgbClr val="00B0F0"/>
                </a:solidFill>
                <a:latin typeface="Consolas" panose="020B0609020204030204" pitchFamily="49" charset="0"/>
                <a:ea typeface="仿宋" panose="02010609060101010101" pitchFamily="49" charset="-122"/>
                <a:cs typeface="Consolas" panose="020B0609020204030204" pitchFamily="49" charset="0"/>
              </a:rPr>
              <a:t>其后</a:t>
            </a:r>
            <a:r>
              <a:rPr lang="zh-CN" altLang="en-US" sz="1800">
                <a:solidFill>
                  <a:srgbClr val="00B0F0"/>
                </a:solidFill>
                <a:latin typeface="Consolas" panose="020B0609020204030204" pitchFamily="49" charset="0"/>
                <a:ea typeface="仿宋" panose="02010609060101010101" pitchFamily="49" charset="-122"/>
                <a:cs typeface="Consolas" panose="020B0609020204030204" pitchFamily="49" charset="0"/>
              </a:rPr>
              <a:t>插入新结点</a:t>
            </a:r>
            <a:r>
              <a:rPr lang="en-US"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s</a:t>
            </a:r>
            <a:endParaRPr lang="en-US" altLang="zh-CN" sz="1800" dirty="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s</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=(DLinkNode *)malloc(sizeof(DLinkNode));</a:t>
            </a:r>
            <a:endPar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s-&gt;data=e;		</a:t>
            </a:r>
            <a:r>
              <a:rPr lang="en-US" altLang="zh-CN" sz="1800" dirty="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en-US" sz="1800">
                <a:solidFill>
                  <a:srgbClr val="00B0F0"/>
                </a:solidFill>
                <a:latin typeface="Consolas" panose="020B0609020204030204" pitchFamily="49" charset="0"/>
                <a:ea typeface="仿宋" panose="02010609060101010101" pitchFamily="49" charset="-122"/>
                <a:cs typeface="Consolas" panose="020B0609020204030204" pitchFamily="49" charset="0"/>
              </a:rPr>
              <a:t>创建新结点</a:t>
            </a:r>
            <a:r>
              <a:rPr lang="en-US"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s</a:t>
            </a:r>
            <a:endParaRPr lang="en-US" altLang="zh-CN" sz="1800" dirty="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s-&gt;next=p-&gt;next;	</a:t>
            </a:r>
            <a:r>
              <a:rPr lang="en-US"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en-US" sz="1800">
                <a:solidFill>
                  <a:srgbClr val="00B0F0"/>
                </a:solidFill>
                <a:latin typeface="Consolas" panose="020B0609020204030204" pitchFamily="49" charset="0"/>
                <a:ea typeface="仿宋" panose="02010609060101010101" pitchFamily="49" charset="-122"/>
                <a:cs typeface="Consolas" panose="020B0609020204030204" pitchFamily="49" charset="0"/>
              </a:rPr>
              <a:t>在</a:t>
            </a:r>
            <a:r>
              <a:rPr lang="en-US"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p</a:t>
            </a:r>
            <a:r>
              <a:rPr lang="zh-CN" altLang="en-US" sz="1800">
                <a:solidFill>
                  <a:srgbClr val="00B0F0"/>
                </a:solidFill>
                <a:latin typeface="Consolas" panose="020B0609020204030204" pitchFamily="49" charset="0"/>
                <a:ea typeface="仿宋" panose="02010609060101010101" pitchFamily="49" charset="-122"/>
                <a:cs typeface="Consolas" panose="020B0609020204030204" pitchFamily="49" charset="0"/>
              </a:rPr>
              <a:t>之后插入</a:t>
            </a:r>
            <a:r>
              <a:rPr lang="en-US"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s</a:t>
            </a:r>
            <a:r>
              <a:rPr lang="zh-CN" altLang="en-US" sz="1800">
                <a:solidFill>
                  <a:srgbClr val="00B0F0"/>
                </a:solidFill>
                <a:latin typeface="Consolas" panose="020B0609020204030204" pitchFamily="49" charset="0"/>
                <a:ea typeface="仿宋" panose="02010609060101010101" pitchFamily="49" charset="-122"/>
                <a:cs typeface="Consolas" panose="020B0609020204030204" pitchFamily="49" charset="0"/>
              </a:rPr>
              <a:t>结点</a:t>
            </a:r>
            <a:endParaRPr lang="zh-CN" altLang="en-US" sz="1800" dirty="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r>
              <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if (p-&gt;next!=NULL)	</a:t>
            </a:r>
            <a:r>
              <a:rPr lang="en-US" altLang="zh-CN" sz="1800" dirty="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en-US" sz="1800" dirty="0">
                <a:solidFill>
                  <a:srgbClr val="00B0F0"/>
                </a:solidFill>
                <a:latin typeface="Consolas" panose="020B0609020204030204" pitchFamily="49" charset="0"/>
                <a:ea typeface="仿宋" panose="02010609060101010101" pitchFamily="49" charset="-122"/>
                <a:cs typeface="Consolas" panose="020B0609020204030204" pitchFamily="49" charset="0"/>
              </a:rPr>
              <a:t>若</a:t>
            </a:r>
            <a:r>
              <a:rPr lang="zh-CN" altLang="en-US" sz="1800">
                <a:solidFill>
                  <a:srgbClr val="00B0F0"/>
                </a:solidFill>
                <a:latin typeface="Consolas" panose="020B0609020204030204" pitchFamily="49" charset="0"/>
                <a:ea typeface="仿宋" panose="02010609060101010101" pitchFamily="49" charset="-122"/>
                <a:cs typeface="Consolas" panose="020B0609020204030204" pitchFamily="49" charset="0"/>
              </a:rPr>
              <a:t>存在后继结点，修改其前驱指针</a:t>
            </a:r>
            <a:endParaRPr lang="zh-CN" altLang="en-US" sz="1800" dirty="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r>
              <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p-&gt;next-&gt;prior=s;</a:t>
            </a:r>
            <a:endPar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s-&gt;prior=p;</a:t>
            </a:r>
            <a:endPar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p-&gt;next=s;</a:t>
            </a:r>
            <a:endPar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return true;</a:t>
            </a:r>
            <a:endPar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grpSp>
        <p:nvGrpSpPr>
          <p:cNvPr id="8" name="组合 7"/>
          <p:cNvGrpSpPr/>
          <p:nvPr/>
        </p:nvGrpSpPr>
        <p:grpSpPr>
          <a:xfrm>
            <a:off x="1000100" y="1385816"/>
            <a:ext cx="7000924" cy="3900572"/>
            <a:chOff x="1071538" y="1214422"/>
            <a:chExt cx="7000924" cy="3900572"/>
          </a:xfrm>
        </p:grpSpPr>
        <p:sp>
          <p:nvSpPr>
            <p:cNvPr id="3" name="TextBox 2"/>
            <p:cNvSpPr txBox="1"/>
            <p:nvPr/>
          </p:nvSpPr>
          <p:spPr>
            <a:xfrm>
              <a:off x="2500298" y="4714884"/>
              <a:ext cx="4572032" cy="400110"/>
            </a:xfrm>
            <a:prstGeom prst="rect">
              <a:avLst/>
            </a:prstGeom>
            <a:noFill/>
          </p:spPr>
          <p:txBody>
            <a:bodyPr wrap="square" rtlCol="0">
              <a:spAutoFit/>
            </a:bodyPr>
            <a:lstStyle/>
            <a:p>
              <a:pPr algn="l"/>
              <a:r>
                <a:rPr lang="zh-CN" altLang="en-US" sz="2000">
                  <a:solidFill>
                    <a:srgbClr val="FF00FF"/>
                  </a:solidFill>
                  <a:latin typeface="Consolas" panose="020B0609020204030204" pitchFamily="49" charset="0"/>
                  <a:ea typeface="微软雅黑" panose="020B0503020204020204" pitchFamily="34" charset="-122"/>
                  <a:cs typeface="Consolas" panose="020B0609020204030204" pitchFamily="49" charset="0"/>
                </a:rPr>
                <a:t>新建结点</a:t>
              </a:r>
              <a:r>
                <a:rPr lang="en-US" altLang="zh-CN" sz="2000">
                  <a:solidFill>
                    <a:srgbClr val="FF00FF"/>
                  </a:solidFill>
                  <a:latin typeface="Consolas" panose="020B0609020204030204" pitchFamily="49" charset="0"/>
                  <a:ea typeface="微软雅黑" panose="020B0503020204020204" pitchFamily="34" charset="-122"/>
                  <a:cs typeface="Consolas" panose="020B0609020204030204" pitchFamily="49" charset="0"/>
                </a:rPr>
                <a:t>s</a:t>
              </a:r>
              <a:r>
                <a:rPr lang="zh-CN" altLang="en-US" sz="2000">
                  <a:solidFill>
                    <a:srgbClr val="FF00FF"/>
                  </a:solidFill>
                  <a:latin typeface="Consolas" panose="020B0609020204030204" pitchFamily="49" charset="0"/>
                  <a:ea typeface="微软雅黑" panose="020B0503020204020204" pitchFamily="34" charset="-122"/>
                  <a:cs typeface="Consolas" panose="020B0609020204030204" pitchFamily="49" charset="0"/>
                </a:rPr>
                <a:t>，将</a:t>
              </a:r>
              <a:r>
                <a:rPr lang="zh-CN" altLang="en-US" sz="2000" dirty="0">
                  <a:solidFill>
                    <a:srgbClr val="FF00FF"/>
                  </a:solidFill>
                  <a:latin typeface="Consolas" panose="020B0609020204030204" pitchFamily="49" charset="0"/>
                  <a:ea typeface="微软雅黑" panose="020B0503020204020204" pitchFamily="34" charset="-122"/>
                  <a:cs typeface="Consolas" panose="020B0609020204030204" pitchFamily="49" charset="0"/>
                </a:rPr>
                <a:t>其</a:t>
              </a:r>
              <a:r>
                <a:rPr lang="zh-CN" altLang="en-US" sz="2000">
                  <a:solidFill>
                    <a:srgbClr val="FF00FF"/>
                  </a:solidFill>
                  <a:latin typeface="Consolas" panose="020B0609020204030204" pitchFamily="49" charset="0"/>
                  <a:ea typeface="微软雅黑" panose="020B0503020204020204" pitchFamily="34" charset="-122"/>
                  <a:cs typeface="Consolas" panose="020B0609020204030204" pitchFamily="49" charset="0"/>
                </a:rPr>
                <a:t>插入到</a:t>
              </a:r>
              <a:r>
                <a:rPr lang="en-US" altLang="zh-CN" sz="2000">
                  <a:solidFill>
                    <a:srgbClr val="FF00FF"/>
                  </a:solidFill>
                  <a:latin typeface="Consolas" panose="020B0609020204030204" pitchFamily="49" charset="0"/>
                  <a:ea typeface="微软雅黑" panose="020B0503020204020204" pitchFamily="34" charset="-122"/>
                  <a:cs typeface="Consolas" panose="020B0609020204030204" pitchFamily="49" charset="0"/>
                </a:rPr>
                <a:t>p</a:t>
              </a:r>
              <a:r>
                <a:rPr lang="zh-CN" altLang="en-US" sz="2000">
                  <a:solidFill>
                    <a:srgbClr val="FF00FF"/>
                  </a:solidFill>
                  <a:latin typeface="Consolas" panose="020B0609020204030204" pitchFamily="49" charset="0"/>
                  <a:ea typeface="微软雅黑" panose="020B0503020204020204" pitchFamily="34" charset="-122"/>
                  <a:cs typeface="Consolas" panose="020B0609020204030204" pitchFamily="49" charset="0"/>
                </a:rPr>
                <a:t>结点之后</a:t>
              </a:r>
              <a:endParaRPr lang="zh-CN" altLang="en-US" sz="2000" dirty="0">
                <a:solidFill>
                  <a:srgbClr val="FF00FF"/>
                </a:solidFill>
                <a:latin typeface="Consolas" panose="020B0609020204030204" pitchFamily="49" charset="0"/>
                <a:ea typeface="微软雅黑" panose="020B0503020204020204" pitchFamily="34" charset="-122"/>
                <a:cs typeface="Consolas" panose="020B0609020204030204" pitchFamily="49" charset="0"/>
              </a:endParaRPr>
            </a:p>
          </p:txBody>
        </p:sp>
        <p:sp>
          <p:nvSpPr>
            <p:cNvPr id="5" name="矩形 4"/>
            <p:cNvSpPr/>
            <p:nvPr/>
          </p:nvSpPr>
          <p:spPr>
            <a:xfrm>
              <a:off x="1071538" y="1214422"/>
              <a:ext cx="7000924" cy="2643206"/>
            </a:xfrm>
            <a:prstGeom prst="rect">
              <a:avLst/>
            </a:prstGeom>
            <a:solidFill>
              <a:schemeClr val="accent1">
                <a:alpha val="0"/>
              </a:schemeClr>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cxnSp>
          <p:nvCxnSpPr>
            <p:cNvPr id="7" name="直接连接符 6"/>
            <p:cNvCxnSpPr>
              <a:stCxn id="5" idx="2"/>
            </p:cNvCxnSpPr>
            <p:nvPr/>
          </p:nvCxnSpPr>
          <p:spPr>
            <a:xfrm rot="5400000">
              <a:off x="4143372" y="4286256"/>
              <a:ext cx="857256" cy="1588"/>
            </a:xfrm>
            <a:prstGeom prst="line">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sp>
        <p:nvSpPr>
          <p:cNvPr id="9" name="TextBox 8"/>
          <p:cNvSpPr txBox="1"/>
          <p:nvPr/>
        </p:nvSpPr>
        <p:spPr>
          <a:xfrm>
            <a:off x="428596" y="5539103"/>
            <a:ext cx="8429684" cy="769441"/>
          </a:xfrm>
          <a:prstGeom prst="rect">
            <a:avLst/>
          </a:prstGeom>
          <a:noFill/>
        </p:spPr>
        <p:txBody>
          <a:bodyPr wrap="square" rtlCol="0">
            <a:spAutoFit/>
          </a:bodyPr>
          <a:lstStyle/>
          <a:p>
            <a:pPr algn="l"/>
            <a:r>
              <a:rPr lang="zh-CN" altLang="en-US" sz="2200">
                <a:latin typeface="Consolas" panose="020B0609020204030204" pitchFamily="49" charset="0"/>
                <a:ea typeface="微软雅黑" panose="020B0503020204020204" pitchFamily="34" charset="-122"/>
                <a:cs typeface="Consolas" panose="020B0609020204030204" pitchFamily="49" charset="0"/>
              </a:rPr>
              <a:t>   </a:t>
            </a:r>
            <a:r>
              <a:rPr lang="zh-CN" altLang="en-US" sz="2200">
                <a:solidFill>
                  <a:srgbClr val="FF0000"/>
                </a:solidFill>
                <a:latin typeface="Consolas" panose="020B0609020204030204" pitchFamily="49" charset="0"/>
                <a:ea typeface="微软雅黑" panose="020B0503020204020204" pitchFamily="34" charset="-122"/>
                <a:cs typeface="Consolas" panose="020B0609020204030204" pitchFamily="49" charset="0"/>
              </a:rPr>
              <a:t>另外解法</a:t>
            </a:r>
            <a:r>
              <a:rPr lang="zh-CN" altLang="en-US" sz="2200">
                <a:latin typeface="Consolas" panose="020B0609020204030204" pitchFamily="49" charset="0"/>
                <a:ea typeface="楷体" panose="02010609060101010101" pitchFamily="49" charset="-122"/>
                <a:cs typeface="Consolas" panose="020B0609020204030204" pitchFamily="49" charset="0"/>
              </a:rPr>
              <a:t>：在</a:t>
            </a:r>
            <a:r>
              <a:rPr lang="zh-CN" altLang="en-US" sz="2200" dirty="0">
                <a:latin typeface="Consolas" panose="020B0609020204030204" pitchFamily="49" charset="0"/>
                <a:ea typeface="楷体" panose="02010609060101010101" pitchFamily="49" charset="-122"/>
                <a:cs typeface="Consolas" panose="020B0609020204030204" pitchFamily="49" charset="0"/>
              </a:rPr>
              <a:t>双</a:t>
            </a:r>
            <a:r>
              <a:rPr lang="zh-CN" altLang="en-US" sz="2200">
                <a:latin typeface="Consolas" panose="020B0609020204030204" pitchFamily="49" charset="0"/>
                <a:ea typeface="楷体" panose="02010609060101010101" pitchFamily="49" charset="-122"/>
                <a:cs typeface="Consolas" panose="020B0609020204030204" pitchFamily="49" charset="0"/>
              </a:rPr>
              <a:t>链表中，可以</a:t>
            </a:r>
            <a:r>
              <a:rPr lang="zh-CN" altLang="en-US" sz="2200" dirty="0">
                <a:latin typeface="Consolas" panose="020B0609020204030204" pitchFamily="49" charset="0"/>
                <a:ea typeface="楷体" panose="02010609060101010101" pitchFamily="49" charset="-122"/>
                <a:cs typeface="Consolas" panose="020B0609020204030204" pitchFamily="49" charset="0"/>
              </a:rPr>
              <a:t>查找第</a:t>
            </a:r>
            <a:r>
              <a:rPr lang="en-US" altLang="zh-CN" sz="2200" i="1" err="1">
                <a:latin typeface="Consolas" panose="020B0609020204030204" pitchFamily="49" charset="0"/>
                <a:ea typeface="楷体" panose="02010609060101010101" pitchFamily="49" charset="-122"/>
                <a:cs typeface="Consolas" panose="020B0609020204030204" pitchFamily="49" charset="0"/>
              </a:rPr>
              <a:t>i</a:t>
            </a:r>
            <a:r>
              <a:rPr lang="zh-CN" altLang="en-US" sz="2200">
                <a:latin typeface="Consolas" panose="020B0609020204030204" pitchFamily="49" charset="0"/>
                <a:ea typeface="楷体" panose="02010609060101010101" pitchFamily="49" charset="-122"/>
                <a:cs typeface="Consolas" panose="020B0609020204030204" pitchFamily="49" charset="0"/>
              </a:rPr>
              <a:t>个结点，并</a:t>
            </a:r>
            <a:r>
              <a:rPr lang="zh-CN" altLang="en-US" sz="2200" dirty="0">
                <a:latin typeface="Consolas" panose="020B0609020204030204" pitchFamily="49" charset="0"/>
                <a:ea typeface="楷体" panose="02010609060101010101" pitchFamily="49" charset="-122"/>
                <a:cs typeface="Consolas" panose="020B0609020204030204" pitchFamily="49" charset="0"/>
              </a:rPr>
              <a:t>在它前面插入</a:t>
            </a:r>
            <a:r>
              <a:rPr lang="zh-CN" altLang="en-US" sz="2200">
                <a:latin typeface="Consolas" panose="020B0609020204030204" pitchFamily="49" charset="0"/>
                <a:ea typeface="楷体" panose="02010609060101010101" pitchFamily="49" charset="-122"/>
                <a:cs typeface="Consolas" panose="020B0609020204030204" pitchFamily="49" charset="0"/>
              </a:rPr>
              <a:t>一个结点。</a:t>
            </a:r>
            <a:endParaRPr lang="zh-CN" altLang="en-US" sz="2200" dirty="0">
              <a:latin typeface="Consolas" panose="020B0609020204030204" pitchFamily="49" charset="0"/>
              <a:cs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0787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787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7876">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07876">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07876">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07876">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07876">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07876">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07876">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07876">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07876">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07876">
                                            <p:txEl>
                                              <p:pRg st="12" end="12"/>
                                            </p:txEl>
                                          </p:spTgt>
                                        </p:tgtEl>
                                        <p:attrNameLst>
                                          <p:attrName>style.visibility</p:attrName>
                                        </p:attrNameLst>
                                      </p:cBhvr>
                                      <p:to>
                                        <p:strVal val="visible"/>
                                      </p:to>
                                    </p:set>
                                  </p:childTnLst>
                                </p:cTn>
                              </p:par>
                            </p:childTnLst>
                          </p:cTn>
                        </p:par>
                        <p:par>
                          <p:cTn id="31" fill="hold">
                            <p:stCondLst>
                              <p:cond delay="0"/>
                            </p:stCondLst>
                            <p:childTnLst>
                              <p:par>
                                <p:cTn id="32" presetID="1" presetClass="entr" presetSubtype="0" fill="hold" nodeType="afterEffect">
                                  <p:stCondLst>
                                    <p:cond delay="0"/>
                                  </p:stCondLst>
                                  <p:childTnLst>
                                    <p:set>
                                      <p:cBhvr>
                                        <p:cTn id="33" dur="1" fill="hold">
                                          <p:stCondLst>
                                            <p:cond delay="0"/>
                                          </p:stCondLst>
                                        </p:cTn>
                                        <p:tgtEl>
                                          <p:spTgt spid="8"/>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Text Box 2"/>
          <p:cNvSpPr txBox="1">
            <a:spLocks noChangeArrowheads="1"/>
          </p:cNvSpPr>
          <p:nvPr/>
        </p:nvSpPr>
        <p:spPr bwMode="auto">
          <a:xfrm>
            <a:off x="428596" y="1142984"/>
            <a:ext cx="8353425" cy="2513711"/>
          </a:xfrm>
          <a:prstGeom prst="rect">
            <a:avLst/>
          </a:prstGeom>
          <a:gradFill flip="none"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2700000" scaled="1"/>
            <a:tileRect/>
          </a:gradFill>
        </p:spPr>
        <p:style>
          <a:lnRef idx="1">
            <a:schemeClr val="accent3"/>
          </a:lnRef>
          <a:fillRef idx="2">
            <a:schemeClr val="accent3"/>
          </a:fillRef>
          <a:effectRef idx="1">
            <a:schemeClr val="accent3"/>
          </a:effectRef>
          <a:fontRef idx="minor">
            <a:schemeClr val="dk1"/>
          </a:fontRef>
        </p:style>
        <p:txBody>
          <a:bodyPr lIns="180000" tIns="216000" rIns="144000" bIns="216000">
            <a:spAutoFit/>
          </a:bodyPr>
          <a:lstStyle/>
          <a:p>
            <a:pPr algn="l"/>
            <a:r>
              <a:rPr lang="en-US" altLang="zh-CN" sz="1800" err="1">
                <a:solidFill>
                  <a:srgbClr val="0000FF"/>
                </a:solidFill>
                <a:latin typeface="Consolas" panose="020B0609020204030204" pitchFamily="49" charset="0"/>
                <a:ea typeface="仿宋" panose="02010609060101010101" pitchFamily="49" charset="-122"/>
                <a:cs typeface="Consolas" panose="020B0609020204030204" pitchFamily="49" charset="0"/>
              </a:rPr>
              <a:t>bool</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a:solidFill>
                  <a:srgbClr val="FF0000"/>
                </a:solidFill>
                <a:latin typeface="Consolas" panose="020B0609020204030204" pitchFamily="49" charset="0"/>
                <a:ea typeface="仿宋" panose="02010609060101010101" pitchFamily="49" charset="-122"/>
                <a:cs typeface="Consolas" panose="020B0609020204030204" pitchFamily="49" charset="0"/>
              </a:rPr>
              <a:t>ListDelete</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(DLinkNode *&amp;L</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int i</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ElemType </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&amp;e)</a:t>
            </a:r>
            <a:endPar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int </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j=0</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DLinkNode *p=L</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q</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en-US" altLang="zh-CN" sz="1800" dirty="0">
                <a:solidFill>
                  <a:srgbClr val="00B0F0"/>
                </a:solidFill>
                <a:latin typeface="Consolas" panose="020B0609020204030204" pitchFamily="49" charset="0"/>
                <a:ea typeface="仿宋" panose="02010609060101010101" pitchFamily="49" charset="-122"/>
                <a:cs typeface="Consolas" panose="020B0609020204030204" pitchFamily="49" charset="0"/>
              </a:rPr>
              <a:t>p</a:t>
            </a:r>
            <a:r>
              <a:rPr lang="zh-CN" altLang="en-US" sz="1800">
                <a:solidFill>
                  <a:srgbClr val="00B0F0"/>
                </a:solidFill>
                <a:latin typeface="Consolas" panose="020B0609020204030204" pitchFamily="49" charset="0"/>
                <a:ea typeface="仿宋" panose="02010609060101010101" pitchFamily="49" charset="-122"/>
                <a:cs typeface="Consolas" panose="020B0609020204030204" pitchFamily="49" charset="0"/>
              </a:rPr>
              <a:t>指向头结点，</a:t>
            </a:r>
            <a:r>
              <a:rPr lang="en-US"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j</a:t>
            </a:r>
            <a:r>
              <a:rPr lang="zh-CN" altLang="en-US" sz="1800" dirty="0">
                <a:solidFill>
                  <a:srgbClr val="00B0F0"/>
                </a:solidFill>
                <a:latin typeface="Consolas" panose="020B0609020204030204" pitchFamily="49" charset="0"/>
                <a:ea typeface="仿宋" panose="02010609060101010101" pitchFamily="49" charset="-122"/>
                <a:cs typeface="Consolas" panose="020B0609020204030204" pitchFamily="49" charset="0"/>
              </a:rPr>
              <a:t>设置为</a:t>
            </a:r>
            <a:r>
              <a:rPr lang="en-US" altLang="zh-CN" sz="1800" dirty="0">
                <a:solidFill>
                  <a:srgbClr val="00B0F0"/>
                </a:solidFill>
                <a:latin typeface="Consolas" panose="020B0609020204030204" pitchFamily="49" charset="0"/>
                <a:ea typeface="仿宋" panose="02010609060101010101" pitchFamily="49" charset="-122"/>
                <a:cs typeface="Consolas" panose="020B0609020204030204" pitchFamily="49" charset="0"/>
              </a:rPr>
              <a:t>0</a:t>
            </a:r>
            <a:endParaRPr lang="en-US" altLang="zh-CN" sz="1800" dirty="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lnSpc>
                <a:spcPct val="150000"/>
              </a:lnSpc>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while </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(j&lt;</a:t>
            </a:r>
            <a:r>
              <a:rPr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-1 &amp;&amp; p!=NULL)	  	</a:t>
            </a:r>
            <a:r>
              <a:rPr lang="en-US" altLang="zh-CN" sz="1800" dirty="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en-US" sz="1800" dirty="0">
                <a:solidFill>
                  <a:srgbClr val="00B0F0"/>
                </a:solidFill>
                <a:latin typeface="Consolas" panose="020B0609020204030204" pitchFamily="49" charset="0"/>
                <a:ea typeface="仿宋" panose="02010609060101010101" pitchFamily="49" charset="-122"/>
                <a:cs typeface="Consolas" panose="020B0609020204030204" pitchFamily="49" charset="0"/>
              </a:rPr>
              <a:t>查找第</a:t>
            </a:r>
            <a:r>
              <a:rPr lang="en-US" altLang="zh-CN" sz="1800" err="1">
                <a:solidFill>
                  <a:srgbClr val="00B0F0"/>
                </a:solidFill>
                <a:latin typeface="Consolas" panose="020B0609020204030204" pitchFamily="49" charset="0"/>
                <a:ea typeface="仿宋" panose="02010609060101010101" pitchFamily="49" charset="-122"/>
                <a:cs typeface="Consolas" panose="020B0609020204030204" pitchFamily="49" charset="0"/>
              </a:rPr>
              <a:t>i</a:t>
            </a:r>
            <a:r>
              <a:rPr lang="en-US"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-1</a:t>
            </a:r>
            <a:r>
              <a:rPr lang="zh-CN" altLang="en-US" sz="1800">
                <a:solidFill>
                  <a:srgbClr val="00B0F0"/>
                </a:solidFill>
                <a:latin typeface="Consolas" panose="020B0609020204030204" pitchFamily="49" charset="0"/>
                <a:ea typeface="仿宋" panose="02010609060101010101" pitchFamily="49" charset="-122"/>
                <a:cs typeface="Consolas" panose="020B0609020204030204" pitchFamily="49" charset="0"/>
              </a:rPr>
              <a:t>个结点</a:t>
            </a:r>
            <a:endParaRPr lang="zh-CN" altLang="en-US" sz="1800" dirty="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j++;</a:t>
            </a:r>
            <a:endPar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p=p-</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&gt;next;</a:t>
            </a:r>
            <a:endPar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3" name="TextBox 2"/>
          <p:cNvSpPr txBox="1"/>
          <p:nvPr/>
        </p:nvSpPr>
        <p:spPr>
          <a:xfrm>
            <a:off x="357158" y="500042"/>
            <a:ext cx="3357586" cy="430887"/>
          </a:xfrm>
          <a:prstGeom prst="rect">
            <a:avLst/>
          </a:prstGeom>
          <a:noFill/>
        </p:spPr>
        <p:txBody>
          <a:bodyPr wrap="square" rtlCol="0">
            <a:spAutoFit/>
          </a:bodyPr>
          <a:lstStyle/>
          <a:p>
            <a:pPr algn="l"/>
            <a:r>
              <a:rPr lang="zh-CN" altLang="en-US" sz="2200">
                <a:latin typeface="Consolas" panose="020B0609020204030204" pitchFamily="49" charset="0"/>
                <a:ea typeface="楷体" panose="02010609060101010101" pitchFamily="49" charset="-122"/>
                <a:cs typeface="Consolas" panose="020B0609020204030204" pitchFamily="49" charset="0"/>
                <a:sym typeface="Wingdings" panose="05000000000000000000"/>
              </a:rPr>
              <a:t> </a:t>
            </a:r>
            <a:r>
              <a:rPr lang="zh-CN" altLang="en-US" sz="2200">
                <a:latin typeface="Consolas" panose="020B0609020204030204" pitchFamily="49" charset="0"/>
                <a:ea typeface="楷体" panose="02010609060101010101" pitchFamily="49" charset="-122"/>
                <a:cs typeface="Consolas" panose="020B0609020204030204" pitchFamily="49" charset="0"/>
              </a:rPr>
              <a:t>双</a:t>
            </a:r>
            <a:r>
              <a:rPr lang="zh-CN" altLang="en-US" sz="2200" dirty="0">
                <a:latin typeface="Consolas" panose="020B0609020204030204" pitchFamily="49" charset="0"/>
                <a:ea typeface="楷体" panose="02010609060101010101" pitchFamily="49" charset="-122"/>
                <a:cs typeface="Consolas" panose="020B0609020204030204" pitchFamily="49" charset="0"/>
              </a:rPr>
              <a:t>链表的删除算法：</a:t>
            </a:r>
            <a:endParaRPr lang="zh-CN" altLang="en-US" sz="2200" dirty="0">
              <a:latin typeface="Consolas" panose="020B0609020204030204" pitchFamily="49" charset="0"/>
              <a:cs typeface="Consolas" panose="020B0609020204030204" pitchFamily="49" charset="0"/>
            </a:endParaRPr>
          </a:p>
        </p:txBody>
      </p:sp>
      <p:grpSp>
        <p:nvGrpSpPr>
          <p:cNvPr id="7" name="组合 6"/>
          <p:cNvGrpSpPr/>
          <p:nvPr/>
        </p:nvGrpSpPr>
        <p:grpSpPr>
          <a:xfrm>
            <a:off x="928662" y="3814708"/>
            <a:ext cx="5286412" cy="757300"/>
            <a:chOff x="928662" y="3814708"/>
            <a:chExt cx="5286412" cy="757300"/>
          </a:xfrm>
        </p:grpSpPr>
        <p:sp>
          <p:nvSpPr>
            <p:cNvPr id="4" name="TextBox 3"/>
            <p:cNvSpPr txBox="1"/>
            <p:nvPr/>
          </p:nvSpPr>
          <p:spPr>
            <a:xfrm>
              <a:off x="2714612" y="4171898"/>
              <a:ext cx="2571768" cy="400110"/>
            </a:xfrm>
            <a:prstGeom prst="rect">
              <a:avLst/>
            </a:prstGeom>
            <a:noFill/>
          </p:spPr>
          <p:txBody>
            <a:bodyPr wrap="square" rtlCol="0">
              <a:spAutoFit/>
            </a:bodyPr>
            <a:lstStyle/>
            <a:p>
              <a:pPr algn="l"/>
              <a:r>
                <a:rPr lang="zh-CN" altLang="en-US" sz="2000" dirty="0">
                  <a:solidFill>
                    <a:srgbClr val="FF00FF"/>
                  </a:solidFill>
                  <a:latin typeface="Consolas" panose="020B0609020204030204" pitchFamily="49" charset="0"/>
                  <a:ea typeface="微软雅黑" panose="020B0503020204020204" pitchFamily="34" charset="-122"/>
                  <a:cs typeface="Consolas" panose="020B0609020204030204" pitchFamily="49" charset="0"/>
                </a:rPr>
                <a:t>查找第</a:t>
              </a:r>
              <a:r>
                <a:rPr lang="en-US" altLang="zh-CN" sz="2000" i="1" err="1">
                  <a:solidFill>
                    <a:srgbClr val="FF00FF"/>
                  </a:solidFill>
                  <a:latin typeface="Consolas" panose="020B0609020204030204" pitchFamily="49" charset="0"/>
                  <a:ea typeface="微软雅黑" panose="020B0503020204020204" pitchFamily="34" charset="-122"/>
                  <a:cs typeface="Consolas" panose="020B0609020204030204" pitchFamily="49" charset="0"/>
                </a:rPr>
                <a:t>i</a:t>
              </a:r>
              <a:r>
                <a:rPr lang="en-US" altLang="zh-CN" sz="2000">
                  <a:solidFill>
                    <a:srgbClr val="FF00FF"/>
                  </a:solidFill>
                  <a:latin typeface="Consolas" panose="020B0609020204030204" pitchFamily="49" charset="0"/>
                  <a:ea typeface="微软雅黑" panose="020B0503020204020204" pitchFamily="34" charset="-122"/>
                  <a:cs typeface="Consolas" panose="020B0609020204030204" pitchFamily="49" charset="0"/>
                </a:rPr>
                <a:t>-1</a:t>
              </a:r>
              <a:r>
                <a:rPr lang="zh-CN" altLang="en-US" sz="2000">
                  <a:solidFill>
                    <a:srgbClr val="FF00FF"/>
                  </a:solidFill>
                  <a:latin typeface="Consolas" panose="020B0609020204030204" pitchFamily="49" charset="0"/>
                  <a:ea typeface="微软雅黑" panose="020B0503020204020204" pitchFamily="34" charset="-122"/>
                  <a:cs typeface="Consolas" panose="020B0609020204030204" pitchFamily="49" charset="0"/>
                </a:rPr>
                <a:t>个结点</a:t>
              </a:r>
              <a:r>
                <a:rPr lang="en-US" altLang="zh-CN" sz="2000">
                  <a:solidFill>
                    <a:srgbClr val="FF00FF"/>
                  </a:solidFill>
                  <a:latin typeface="Consolas" panose="020B0609020204030204" pitchFamily="49" charset="0"/>
                  <a:ea typeface="微软雅黑" panose="020B0503020204020204" pitchFamily="34" charset="-122"/>
                  <a:cs typeface="Consolas" panose="020B0609020204030204" pitchFamily="49" charset="0"/>
                </a:rPr>
                <a:t>p</a:t>
              </a:r>
              <a:endParaRPr lang="zh-CN" altLang="en-US" sz="2000" dirty="0">
                <a:solidFill>
                  <a:srgbClr val="FF00FF"/>
                </a:solidFill>
                <a:latin typeface="Consolas" panose="020B0609020204030204" pitchFamily="49" charset="0"/>
                <a:ea typeface="微软雅黑" panose="020B0503020204020204" pitchFamily="34" charset="-122"/>
                <a:cs typeface="Consolas" panose="020B0609020204030204" pitchFamily="49" charset="0"/>
              </a:endParaRPr>
            </a:p>
          </p:txBody>
        </p:sp>
        <p:sp>
          <p:nvSpPr>
            <p:cNvPr id="5" name="左大括号 4"/>
            <p:cNvSpPr/>
            <p:nvPr/>
          </p:nvSpPr>
          <p:spPr>
            <a:xfrm rot="16200000">
              <a:off x="3428992" y="1314378"/>
              <a:ext cx="285752" cy="5286412"/>
            </a:xfrm>
            <a:prstGeom prst="leftBrace">
              <a:avLst/>
            </a:prstGeom>
            <a:ln w="28575">
              <a:solidFill>
                <a:srgbClr val="FF00FF"/>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9922">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9922">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9922">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9922">
                                            <p:txEl>
                                              <p:pRg st="5" end="5"/>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nodeType="afterEffect">
                                  <p:stCondLst>
                                    <p:cond delay="0"/>
                                  </p:stCondLst>
                                  <p:childTnLst>
                                    <p:set>
                                      <p:cBhvr>
                                        <p:cTn id="15"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Text Box 2"/>
          <p:cNvSpPr txBox="1">
            <a:spLocks noChangeArrowheads="1"/>
          </p:cNvSpPr>
          <p:nvPr/>
        </p:nvSpPr>
        <p:spPr bwMode="auto">
          <a:xfrm>
            <a:off x="250825" y="333375"/>
            <a:ext cx="8536017" cy="4514215"/>
          </a:xfrm>
          <a:prstGeom prst="rect">
            <a:avLst/>
          </a:prstGeom>
          <a:gradFill flip="none"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2700000" scaled="1"/>
            <a:tileRect/>
          </a:gradFill>
        </p:spPr>
        <p:style>
          <a:lnRef idx="1">
            <a:schemeClr val="accent3"/>
          </a:lnRef>
          <a:fillRef idx="2">
            <a:schemeClr val="accent3"/>
          </a:fillRef>
          <a:effectRef idx="1">
            <a:schemeClr val="accent3"/>
          </a:effectRef>
          <a:fontRef idx="minor">
            <a:schemeClr val="dk1"/>
          </a:fontRef>
        </p:style>
        <p:txBody>
          <a:bodyPr wrap="square" lIns="180000" tIns="180000" bIns="180000">
            <a:spAutoFit/>
          </a:bodyPr>
          <a:lstStyle/>
          <a:p>
            <a:pPr algn="l"/>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   if </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(p==NULL)	</a:t>
            </a: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1800">
                <a:solidFill>
                  <a:srgbClr val="00B0F0"/>
                </a:solidFill>
                <a:latin typeface="Consolas" panose="020B0609020204030204" pitchFamily="49" charset="0"/>
                <a:ea typeface="楷体" panose="02010609060101010101" pitchFamily="49" charset="-122"/>
                <a:cs typeface="Consolas" panose="020B0609020204030204" pitchFamily="49" charset="0"/>
              </a:rPr>
              <a:t>//</a:t>
            </a:r>
            <a:r>
              <a:rPr lang="zh-CN" altLang="en-US" sz="1800" dirty="0">
                <a:solidFill>
                  <a:srgbClr val="00B0F0"/>
                </a:solidFill>
                <a:latin typeface="Consolas" panose="020B0609020204030204" pitchFamily="49" charset="0"/>
                <a:ea typeface="楷体" panose="02010609060101010101" pitchFamily="49" charset="-122"/>
                <a:cs typeface="Consolas" panose="020B0609020204030204" pitchFamily="49" charset="0"/>
              </a:rPr>
              <a:t>未找到第</a:t>
            </a:r>
            <a:r>
              <a:rPr lang="en-US" altLang="zh-CN" sz="1800" err="1">
                <a:solidFill>
                  <a:srgbClr val="00B0F0"/>
                </a:solidFill>
                <a:latin typeface="Consolas" panose="020B0609020204030204" pitchFamily="49" charset="0"/>
                <a:ea typeface="楷体" panose="02010609060101010101" pitchFamily="49" charset="-122"/>
                <a:cs typeface="Consolas" panose="020B0609020204030204" pitchFamily="49" charset="0"/>
              </a:rPr>
              <a:t>i</a:t>
            </a:r>
            <a:r>
              <a:rPr lang="en-US" altLang="zh-CN" sz="1800">
                <a:solidFill>
                  <a:srgbClr val="00B0F0"/>
                </a:solidFill>
                <a:latin typeface="Consolas" panose="020B0609020204030204" pitchFamily="49" charset="0"/>
                <a:ea typeface="楷体" panose="02010609060101010101" pitchFamily="49" charset="-122"/>
                <a:cs typeface="Consolas" panose="020B0609020204030204" pitchFamily="49" charset="0"/>
              </a:rPr>
              <a:t>-1</a:t>
            </a:r>
            <a:r>
              <a:rPr lang="zh-CN" altLang="en-US" sz="1800">
                <a:solidFill>
                  <a:srgbClr val="00B0F0"/>
                </a:solidFill>
                <a:latin typeface="Consolas" panose="020B0609020204030204" pitchFamily="49" charset="0"/>
                <a:ea typeface="楷体" panose="02010609060101010101" pitchFamily="49" charset="-122"/>
                <a:cs typeface="Consolas" panose="020B0609020204030204" pitchFamily="49" charset="0"/>
              </a:rPr>
              <a:t>个结点</a:t>
            </a:r>
            <a:endParaRPr lang="zh-CN" altLang="en-US" sz="1800" dirty="0">
              <a:solidFill>
                <a:srgbClr val="00B0F0"/>
              </a:solidFill>
              <a:latin typeface="Consolas" panose="020B0609020204030204" pitchFamily="49" charset="0"/>
              <a:ea typeface="楷体" panose="02010609060101010101" pitchFamily="49" charset="-122"/>
              <a:cs typeface="Consolas" panose="020B0609020204030204" pitchFamily="49" charset="0"/>
            </a:endParaRPr>
          </a:p>
          <a:p>
            <a:pPr algn="l"/>
            <a:r>
              <a:rPr lang="zh-CN" altLang="en-US" sz="1800"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return false;</a:t>
            </a:r>
            <a:endPar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gn="l"/>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   else</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1800">
                <a:solidFill>
                  <a:srgbClr val="00B0F0"/>
                </a:solidFill>
                <a:latin typeface="Consolas" panose="020B0609020204030204" pitchFamily="49" charset="0"/>
                <a:ea typeface="楷体" panose="02010609060101010101" pitchFamily="49" charset="-122"/>
                <a:cs typeface="Consolas" panose="020B0609020204030204" pitchFamily="49" charset="0"/>
              </a:rPr>
              <a:t>//</a:t>
            </a:r>
            <a:r>
              <a:rPr lang="zh-CN" altLang="en-US" sz="1800" dirty="0">
                <a:solidFill>
                  <a:srgbClr val="00B0F0"/>
                </a:solidFill>
                <a:latin typeface="Consolas" panose="020B0609020204030204" pitchFamily="49" charset="0"/>
                <a:ea typeface="楷体" panose="02010609060101010101" pitchFamily="49" charset="-122"/>
                <a:cs typeface="Consolas" panose="020B0609020204030204" pitchFamily="49" charset="0"/>
              </a:rPr>
              <a:t>找到第</a:t>
            </a:r>
            <a:r>
              <a:rPr lang="en-US" altLang="zh-CN" sz="1800" err="1">
                <a:solidFill>
                  <a:srgbClr val="00B0F0"/>
                </a:solidFill>
                <a:latin typeface="Consolas" panose="020B0609020204030204" pitchFamily="49" charset="0"/>
                <a:ea typeface="楷体" panose="02010609060101010101" pitchFamily="49" charset="-122"/>
                <a:cs typeface="Consolas" panose="020B0609020204030204" pitchFamily="49" charset="0"/>
              </a:rPr>
              <a:t>i</a:t>
            </a:r>
            <a:r>
              <a:rPr lang="en-US" altLang="zh-CN" sz="1800">
                <a:solidFill>
                  <a:srgbClr val="00B0F0"/>
                </a:solidFill>
                <a:latin typeface="Consolas" panose="020B0609020204030204" pitchFamily="49" charset="0"/>
                <a:ea typeface="楷体" panose="02010609060101010101" pitchFamily="49" charset="-122"/>
                <a:cs typeface="Consolas" panose="020B0609020204030204" pitchFamily="49" charset="0"/>
              </a:rPr>
              <a:t>-1</a:t>
            </a:r>
            <a:r>
              <a:rPr lang="zh-CN" altLang="en-US" sz="1800">
                <a:solidFill>
                  <a:srgbClr val="00B0F0"/>
                </a:solidFill>
                <a:latin typeface="Consolas" panose="020B0609020204030204" pitchFamily="49" charset="0"/>
                <a:ea typeface="楷体" panose="02010609060101010101" pitchFamily="49" charset="-122"/>
                <a:cs typeface="Consolas" panose="020B0609020204030204" pitchFamily="49" charset="0"/>
              </a:rPr>
              <a:t>个结点</a:t>
            </a:r>
            <a:r>
              <a:rPr lang="en-US" altLang="zh-CN" sz="1800">
                <a:solidFill>
                  <a:srgbClr val="00B0F0"/>
                </a:solidFill>
                <a:latin typeface="Consolas" panose="020B0609020204030204" pitchFamily="49" charset="0"/>
                <a:ea typeface="楷体" panose="02010609060101010101" pitchFamily="49" charset="-122"/>
                <a:cs typeface="Consolas" panose="020B0609020204030204" pitchFamily="49" charset="0"/>
              </a:rPr>
              <a:t>p</a:t>
            </a:r>
            <a:endParaRPr lang="en-US" altLang="zh-CN" sz="1800" dirty="0">
              <a:solidFill>
                <a:srgbClr val="00B0F0"/>
              </a:solidFill>
              <a:latin typeface="Consolas" panose="020B0609020204030204" pitchFamily="49" charset="0"/>
              <a:ea typeface="楷体" panose="02010609060101010101" pitchFamily="49" charset="-122"/>
              <a:cs typeface="Consolas" panose="020B0609020204030204" pitchFamily="49" charset="0"/>
            </a:endParaRPr>
          </a:p>
          <a:p>
            <a:pPr algn="l"/>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	q=p-&gt;next;	</a:t>
            </a: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1800">
                <a:solidFill>
                  <a:srgbClr val="00B0F0"/>
                </a:solidFill>
                <a:latin typeface="Consolas" panose="020B0609020204030204" pitchFamily="49" charset="0"/>
                <a:ea typeface="楷体" panose="02010609060101010101" pitchFamily="49" charset="-122"/>
                <a:cs typeface="Consolas" panose="020B0609020204030204" pitchFamily="49" charset="0"/>
              </a:rPr>
              <a:t>//</a:t>
            </a:r>
            <a:r>
              <a:rPr lang="en-US" altLang="zh-CN" sz="1800" dirty="0">
                <a:solidFill>
                  <a:srgbClr val="00B0F0"/>
                </a:solidFill>
                <a:latin typeface="Consolas" panose="020B0609020204030204" pitchFamily="49" charset="0"/>
                <a:ea typeface="楷体" panose="02010609060101010101" pitchFamily="49" charset="-122"/>
                <a:cs typeface="Consolas" panose="020B0609020204030204" pitchFamily="49" charset="0"/>
              </a:rPr>
              <a:t>q</a:t>
            </a:r>
            <a:r>
              <a:rPr lang="zh-CN" altLang="en-US" sz="1800" dirty="0">
                <a:solidFill>
                  <a:srgbClr val="00B0F0"/>
                </a:solidFill>
                <a:latin typeface="Consolas" panose="020B0609020204030204" pitchFamily="49" charset="0"/>
                <a:ea typeface="楷体" panose="02010609060101010101" pitchFamily="49" charset="-122"/>
                <a:cs typeface="Consolas" panose="020B0609020204030204" pitchFamily="49" charset="0"/>
              </a:rPr>
              <a:t>指向第</a:t>
            </a:r>
            <a:r>
              <a:rPr lang="en-US" altLang="zh-CN" sz="1800" err="1">
                <a:solidFill>
                  <a:srgbClr val="00B0F0"/>
                </a:solidFill>
                <a:latin typeface="Consolas" panose="020B0609020204030204" pitchFamily="49" charset="0"/>
                <a:ea typeface="楷体" panose="02010609060101010101" pitchFamily="49" charset="-122"/>
                <a:cs typeface="Consolas" panose="020B0609020204030204" pitchFamily="49" charset="0"/>
              </a:rPr>
              <a:t>i</a:t>
            </a:r>
            <a:r>
              <a:rPr lang="zh-CN" altLang="en-US" sz="1800">
                <a:solidFill>
                  <a:srgbClr val="00B0F0"/>
                </a:solidFill>
                <a:latin typeface="Consolas" panose="020B0609020204030204" pitchFamily="49" charset="0"/>
                <a:ea typeface="楷体" panose="02010609060101010101" pitchFamily="49" charset="-122"/>
                <a:cs typeface="Consolas" panose="020B0609020204030204" pitchFamily="49" charset="0"/>
              </a:rPr>
              <a:t>个结点</a:t>
            </a:r>
            <a:endParaRPr lang="zh-CN" altLang="en-US" sz="1800" dirty="0">
              <a:solidFill>
                <a:srgbClr val="00B0F0"/>
              </a:solidFill>
              <a:latin typeface="Consolas" panose="020B0609020204030204" pitchFamily="49" charset="0"/>
              <a:ea typeface="楷体" panose="02010609060101010101" pitchFamily="49" charset="-122"/>
              <a:cs typeface="Consolas" panose="020B0609020204030204" pitchFamily="49" charset="0"/>
            </a:endParaRPr>
          </a:p>
          <a:p>
            <a:pPr algn="l"/>
            <a:r>
              <a:rPr lang="zh-CN" altLang="en-US" sz="1800"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if (</a:t>
            </a:r>
            <a:r>
              <a:rPr lang="en-US" altLang="zh-CN" sz="1800" dirty="0">
                <a:solidFill>
                  <a:srgbClr val="FF00FF"/>
                </a:solidFill>
                <a:latin typeface="Consolas" panose="020B0609020204030204" pitchFamily="49" charset="0"/>
                <a:ea typeface="楷体" panose="02010609060101010101" pitchFamily="49" charset="-122"/>
                <a:cs typeface="Consolas" panose="020B0609020204030204" pitchFamily="49" charset="0"/>
              </a:rPr>
              <a:t>q==NULL</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1800">
                <a:solidFill>
                  <a:srgbClr val="00B0F0"/>
                </a:solidFill>
                <a:latin typeface="Consolas" panose="020B0609020204030204" pitchFamily="49" charset="0"/>
                <a:ea typeface="楷体" panose="02010609060101010101" pitchFamily="49" charset="-122"/>
                <a:cs typeface="Consolas" panose="020B0609020204030204" pitchFamily="49" charset="0"/>
              </a:rPr>
              <a:t>//</a:t>
            </a:r>
            <a:r>
              <a:rPr lang="zh-CN" altLang="en-US" sz="1800" dirty="0">
                <a:solidFill>
                  <a:srgbClr val="00B0F0"/>
                </a:solidFill>
                <a:latin typeface="Consolas" panose="020B0609020204030204" pitchFamily="49" charset="0"/>
                <a:ea typeface="楷体" panose="02010609060101010101" pitchFamily="49" charset="-122"/>
                <a:cs typeface="Consolas" panose="020B0609020204030204" pitchFamily="49" charset="0"/>
              </a:rPr>
              <a:t>当不存在第</a:t>
            </a:r>
            <a:r>
              <a:rPr lang="en-US" altLang="zh-CN" sz="1800" err="1">
                <a:solidFill>
                  <a:srgbClr val="00B0F0"/>
                </a:solidFill>
                <a:latin typeface="Consolas" panose="020B0609020204030204" pitchFamily="49" charset="0"/>
                <a:ea typeface="楷体" panose="02010609060101010101" pitchFamily="49" charset="-122"/>
                <a:cs typeface="Consolas" panose="020B0609020204030204" pitchFamily="49" charset="0"/>
              </a:rPr>
              <a:t>i</a:t>
            </a:r>
            <a:r>
              <a:rPr lang="zh-CN" altLang="en-US" sz="1800">
                <a:solidFill>
                  <a:srgbClr val="00B0F0"/>
                </a:solidFill>
                <a:latin typeface="Consolas" panose="020B0609020204030204" pitchFamily="49" charset="0"/>
                <a:ea typeface="楷体" panose="02010609060101010101" pitchFamily="49" charset="-122"/>
                <a:cs typeface="Consolas" panose="020B0609020204030204" pitchFamily="49" charset="0"/>
              </a:rPr>
              <a:t>个结点时</a:t>
            </a:r>
            <a:r>
              <a:rPr lang="zh-CN" altLang="en-US" sz="1800" dirty="0">
                <a:solidFill>
                  <a:srgbClr val="00B0F0"/>
                </a:solidFill>
                <a:latin typeface="Consolas" panose="020B0609020204030204" pitchFamily="49" charset="0"/>
                <a:ea typeface="楷体" panose="02010609060101010101" pitchFamily="49" charset="-122"/>
                <a:cs typeface="Consolas" panose="020B0609020204030204" pitchFamily="49" charset="0"/>
              </a:rPr>
              <a:t>返回</a:t>
            </a:r>
            <a:r>
              <a:rPr lang="en-US" altLang="zh-CN" sz="1800" dirty="0">
                <a:solidFill>
                  <a:srgbClr val="00B0F0"/>
                </a:solidFill>
                <a:latin typeface="Consolas" panose="020B0609020204030204" pitchFamily="49" charset="0"/>
                <a:ea typeface="楷体" panose="02010609060101010101" pitchFamily="49" charset="-122"/>
                <a:cs typeface="Consolas" panose="020B0609020204030204" pitchFamily="49" charset="0"/>
              </a:rPr>
              <a:t>false</a:t>
            </a:r>
            <a:endParaRPr lang="en-US" altLang="zh-CN" sz="1800" dirty="0">
              <a:solidFill>
                <a:srgbClr val="00B0F0"/>
              </a:solidFill>
              <a:latin typeface="Consolas" panose="020B0609020204030204" pitchFamily="49" charset="0"/>
              <a:ea typeface="楷体" panose="02010609060101010101" pitchFamily="49" charset="-122"/>
              <a:cs typeface="Consolas" panose="020B0609020204030204" pitchFamily="49" charset="0"/>
            </a:endParaRPr>
          </a:p>
          <a:p>
            <a:pPr algn="l"/>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   return </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false;</a:t>
            </a:r>
            <a:endPar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gn="l"/>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	e=q-&gt;data;</a:t>
            </a:r>
            <a:endPar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gn="l">
              <a:lnSpc>
                <a:spcPct val="150000"/>
              </a:lnSpc>
            </a:pP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	p-&gt;next=q-&gt;next;</a:t>
            </a: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1800">
                <a:solidFill>
                  <a:srgbClr val="00B0F0"/>
                </a:solidFill>
                <a:latin typeface="Consolas" panose="020B0609020204030204" pitchFamily="49" charset="0"/>
                <a:ea typeface="楷体" panose="02010609060101010101" pitchFamily="49" charset="-122"/>
                <a:cs typeface="Consolas" panose="020B0609020204030204" pitchFamily="49" charset="0"/>
              </a:rPr>
              <a:t>//</a:t>
            </a:r>
            <a:r>
              <a:rPr lang="zh-CN" altLang="en-US" sz="1800">
                <a:solidFill>
                  <a:srgbClr val="00B0F0"/>
                </a:solidFill>
                <a:latin typeface="Consolas" panose="020B0609020204030204" pitchFamily="49" charset="0"/>
                <a:ea typeface="楷体" panose="02010609060101010101" pitchFamily="49" charset="-122"/>
                <a:cs typeface="Consolas" panose="020B0609020204030204" pitchFamily="49" charset="0"/>
              </a:rPr>
              <a:t>从</a:t>
            </a:r>
            <a:r>
              <a:rPr kumimoji="1" lang="zh-CN" altLang="en-US" sz="1800">
                <a:solidFill>
                  <a:srgbClr val="00B0F0"/>
                </a:solidFill>
                <a:latin typeface="Consolas" panose="020B0609020204030204" pitchFamily="49" charset="0"/>
                <a:ea typeface="楷体" panose="02010609060101010101" pitchFamily="49" charset="-122"/>
                <a:cs typeface="Consolas" panose="020B0609020204030204" pitchFamily="49" charset="0"/>
              </a:rPr>
              <a:t>双</a:t>
            </a:r>
            <a:r>
              <a:rPr lang="zh-CN" altLang="en-US" sz="1800">
                <a:solidFill>
                  <a:srgbClr val="00B0F0"/>
                </a:solidFill>
                <a:latin typeface="Consolas" panose="020B0609020204030204" pitchFamily="49" charset="0"/>
                <a:ea typeface="楷体" panose="02010609060101010101" pitchFamily="49" charset="-122"/>
                <a:cs typeface="Consolas" panose="020B0609020204030204" pitchFamily="49" charset="0"/>
              </a:rPr>
              <a:t>单</a:t>
            </a:r>
            <a:r>
              <a:rPr lang="zh-CN" altLang="en-US" sz="1800" dirty="0">
                <a:solidFill>
                  <a:srgbClr val="00B0F0"/>
                </a:solidFill>
                <a:latin typeface="Consolas" panose="020B0609020204030204" pitchFamily="49" charset="0"/>
                <a:ea typeface="楷体" panose="02010609060101010101" pitchFamily="49" charset="-122"/>
                <a:cs typeface="Consolas" panose="020B0609020204030204" pitchFamily="49" charset="0"/>
              </a:rPr>
              <a:t>链表</a:t>
            </a:r>
            <a:r>
              <a:rPr lang="zh-CN" altLang="en-US" sz="1800">
                <a:solidFill>
                  <a:srgbClr val="00B0F0"/>
                </a:solidFill>
                <a:latin typeface="Consolas" panose="020B0609020204030204" pitchFamily="49" charset="0"/>
                <a:ea typeface="楷体" panose="02010609060101010101" pitchFamily="49" charset="-122"/>
                <a:cs typeface="Consolas" panose="020B0609020204030204" pitchFamily="49" charset="0"/>
              </a:rPr>
              <a:t>中删除</a:t>
            </a:r>
            <a:r>
              <a:rPr lang="en-US" altLang="zh-CN" sz="1800">
                <a:solidFill>
                  <a:srgbClr val="00B0F0"/>
                </a:solidFill>
                <a:latin typeface="Consolas" panose="020B0609020204030204" pitchFamily="49" charset="0"/>
                <a:ea typeface="楷体" panose="02010609060101010101" pitchFamily="49" charset="-122"/>
                <a:cs typeface="Consolas" panose="020B0609020204030204" pitchFamily="49" charset="0"/>
              </a:rPr>
              <a:t>q</a:t>
            </a:r>
            <a:r>
              <a:rPr lang="zh-CN" altLang="en-US" sz="1800">
                <a:solidFill>
                  <a:srgbClr val="00B0F0"/>
                </a:solidFill>
                <a:latin typeface="Consolas" panose="020B0609020204030204" pitchFamily="49" charset="0"/>
                <a:ea typeface="楷体" panose="02010609060101010101" pitchFamily="49" charset="-122"/>
                <a:cs typeface="Consolas" panose="020B0609020204030204" pitchFamily="49" charset="0"/>
              </a:rPr>
              <a:t>结点</a:t>
            </a:r>
            <a:endParaRPr lang="zh-CN" altLang="en-US" sz="1800" dirty="0">
              <a:solidFill>
                <a:srgbClr val="00B0F0"/>
              </a:solidFill>
              <a:latin typeface="Consolas" panose="020B0609020204030204" pitchFamily="49" charset="0"/>
              <a:ea typeface="楷体" panose="02010609060101010101" pitchFamily="49" charset="-122"/>
              <a:cs typeface="Consolas" panose="020B0609020204030204" pitchFamily="49" charset="0"/>
            </a:endParaRPr>
          </a:p>
          <a:p>
            <a:pPr algn="l"/>
            <a:r>
              <a:rPr lang="zh-CN" altLang="en-US" sz="1800"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if (p-&gt;next!=NULL)    	</a:t>
            </a:r>
            <a:r>
              <a:rPr lang="en-US" altLang="zh-CN" sz="1800" dirty="0">
                <a:solidFill>
                  <a:srgbClr val="00B0F0"/>
                </a:solidFill>
                <a:latin typeface="Consolas" panose="020B0609020204030204" pitchFamily="49" charset="0"/>
                <a:ea typeface="楷体" panose="02010609060101010101" pitchFamily="49" charset="-122"/>
                <a:cs typeface="Consolas" panose="020B0609020204030204" pitchFamily="49" charset="0"/>
              </a:rPr>
              <a:t>//</a:t>
            </a:r>
            <a:r>
              <a:rPr lang="zh-CN" altLang="en-US" sz="1800">
                <a:solidFill>
                  <a:srgbClr val="00B0F0"/>
                </a:solidFill>
                <a:latin typeface="Consolas" panose="020B0609020204030204" pitchFamily="49" charset="0"/>
                <a:ea typeface="楷体" panose="02010609060101010101" pitchFamily="49" charset="-122"/>
                <a:cs typeface="Consolas" panose="020B0609020204030204" pitchFamily="49" charset="0"/>
              </a:rPr>
              <a:t>修改其前驱指针</a:t>
            </a:r>
            <a:endParaRPr lang="zh-CN" altLang="en-US" sz="1800" dirty="0">
              <a:solidFill>
                <a:srgbClr val="00B0F0"/>
              </a:solidFill>
              <a:latin typeface="Consolas" panose="020B0609020204030204" pitchFamily="49" charset="0"/>
              <a:ea typeface="楷体" panose="02010609060101010101" pitchFamily="49" charset="-122"/>
              <a:cs typeface="Consolas" panose="020B0609020204030204" pitchFamily="49" charset="0"/>
            </a:endParaRPr>
          </a:p>
          <a:p>
            <a:pPr algn="l"/>
            <a:r>
              <a:rPr lang="zh-CN" altLang="en-US" sz="1800"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		p-&gt;next-&gt;prior=p;</a:t>
            </a:r>
            <a:endPar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gn="l"/>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	free(q);		   	</a:t>
            </a:r>
            <a:r>
              <a:rPr lang="en-US" altLang="zh-CN" sz="1800">
                <a:solidFill>
                  <a:srgbClr val="00B0F0"/>
                </a:solidFill>
                <a:latin typeface="Consolas" panose="020B0609020204030204" pitchFamily="49" charset="0"/>
                <a:ea typeface="楷体" panose="02010609060101010101" pitchFamily="49" charset="-122"/>
                <a:cs typeface="Consolas" panose="020B0609020204030204" pitchFamily="49" charset="0"/>
              </a:rPr>
              <a:t>//</a:t>
            </a:r>
            <a:r>
              <a:rPr lang="zh-CN" altLang="en-US" sz="1800">
                <a:solidFill>
                  <a:srgbClr val="00B0F0"/>
                </a:solidFill>
                <a:latin typeface="Consolas" panose="020B0609020204030204" pitchFamily="49" charset="0"/>
                <a:ea typeface="楷体" panose="02010609060101010101" pitchFamily="49" charset="-122"/>
                <a:cs typeface="Consolas" panose="020B0609020204030204" pitchFamily="49" charset="0"/>
              </a:rPr>
              <a:t>释放</a:t>
            </a:r>
            <a:r>
              <a:rPr lang="en-US" altLang="zh-CN" sz="1800">
                <a:solidFill>
                  <a:srgbClr val="00B0F0"/>
                </a:solidFill>
                <a:latin typeface="Consolas" panose="020B0609020204030204" pitchFamily="49" charset="0"/>
                <a:ea typeface="楷体" panose="02010609060101010101" pitchFamily="49" charset="-122"/>
                <a:cs typeface="Consolas" panose="020B0609020204030204" pitchFamily="49" charset="0"/>
              </a:rPr>
              <a:t>q</a:t>
            </a:r>
            <a:r>
              <a:rPr lang="zh-CN" altLang="en-US" sz="1800">
                <a:solidFill>
                  <a:srgbClr val="00B0F0"/>
                </a:solidFill>
                <a:latin typeface="Consolas" panose="020B0609020204030204" pitchFamily="49" charset="0"/>
                <a:ea typeface="楷体" panose="02010609060101010101" pitchFamily="49" charset="-122"/>
                <a:cs typeface="Consolas" panose="020B0609020204030204" pitchFamily="49" charset="0"/>
              </a:rPr>
              <a:t>结点</a:t>
            </a:r>
            <a:endParaRPr lang="zh-CN" altLang="en-US" sz="1800" dirty="0">
              <a:solidFill>
                <a:srgbClr val="00B0F0"/>
              </a:solidFill>
              <a:latin typeface="Consolas" panose="020B0609020204030204" pitchFamily="49" charset="0"/>
              <a:ea typeface="楷体" panose="02010609060101010101" pitchFamily="49" charset="-122"/>
              <a:cs typeface="Consolas" panose="020B0609020204030204" pitchFamily="49" charset="0"/>
            </a:endParaRPr>
          </a:p>
          <a:p>
            <a:pPr algn="l">
              <a:lnSpc>
                <a:spcPct val="150000"/>
              </a:lnSpc>
            </a:pPr>
            <a:r>
              <a:rPr lang="zh-CN" altLang="en-US" sz="1800"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return true;</a:t>
            </a:r>
            <a:endPar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gn="l"/>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   }</a:t>
            </a:r>
            <a:endPar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gn="l"/>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7" name="TextBox 6"/>
          <p:cNvSpPr txBox="1"/>
          <p:nvPr/>
        </p:nvSpPr>
        <p:spPr>
          <a:xfrm>
            <a:off x="500034" y="5500702"/>
            <a:ext cx="7929618" cy="430887"/>
          </a:xfrm>
          <a:prstGeom prst="rect">
            <a:avLst/>
          </a:prstGeom>
          <a:noFill/>
        </p:spPr>
        <p:txBody>
          <a:bodyPr wrap="square" rtlCol="0">
            <a:spAutoFit/>
          </a:bodyPr>
          <a:lstStyle/>
          <a:p>
            <a:pPr algn="l"/>
            <a:r>
              <a:rPr lang="zh-CN" altLang="en-US" sz="2200">
                <a:solidFill>
                  <a:srgbClr val="FF0000"/>
                </a:solidFill>
                <a:latin typeface="微软雅黑" panose="020B0503020204020204" pitchFamily="34" charset="-122"/>
                <a:ea typeface="微软雅黑" panose="020B0503020204020204" pitchFamily="34" charset="-122"/>
                <a:cs typeface="Consolas" panose="020B0609020204030204" pitchFamily="49" charset="0"/>
              </a:rPr>
              <a:t>另外解法</a:t>
            </a:r>
            <a:r>
              <a:rPr lang="zh-CN" altLang="en-US" sz="2200">
                <a:latin typeface="Consolas" panose="020B0609020204030204" pitchFamily="49" charset="0"/>
                <a:ea typeface="楷体" panose="02010609060101010101" pitchFamily="49" charset="-122"/>
                <a:cs typeface="Consolas" panose="020B0609020204030204" pitchFamily="49" charset="0"/>
              </a:rPr>
              <a:t>：在</a:t>
            </a:r>
            <a:r>
              <a:rPr lang="zh-CN" altLang="en-US" sz="2200" dirty="0">
                <a:latin typeface="Consolas" panose="020B0609020204030204" pitchFamily="49" charset="0"/>
                <a:ea typeface="楷体" panose="02010609060101010101" pitchFamily="49" charset="-122"/>
                <a:cs typeface="Consolas" panose="020B0609020204030204" pitchFamily="49" charset="0"/>
              </a:rPr>
              <a:t>双</a:t>
            </a:r>
            <a:r>
              <a:rPr lang="zh-CN" altLang="en-US" sz="2200">
                <a:latin typeface="Consolas" panose="020B0609020204030204" pitchFamily="49" charset="0"/>
                <a:ea typeface="楷体" panose="02010609060101010101" pitchFamily="49" charset="-122"/>
                <a:cs typeface="Consolas" panose="020B0609020204030204" pitchFamily="49" charset="0"/>
              </a:rPr>
              <a:t>链表中，可以</a:t>
            </a:r>
            <a:r>
              <a:rPr lang="zh-CN" altLang="en-US" sz="2200" dirty="0">
                <a:latin typeface="Consolas" panose="020B0609020204030204" pitchFamily="49" charset="0"/>
                <a:ea typeface="楷体" panose="02010609060101010101" pitchFamily="49" charset="-122"/>
                <a:cs typeface="Consolas" panose="020B0609020204030204" pitchFamily="49" charset="0"/>
              </a:rPr>
              <a:t>查找第</a:t>
            </a:r>
            <a:r>
              <a:rPr lang="en-US" altLang="zh-CN" sz="2200" i="1" err="1">
                <a:latin typeface="Consolas" panose="020B0609020204030204" pitchFamily="49" charset="0"/>
                <a:ea typeface="楷体" panose="02010609060101010101" pitchFamily="49" charset="-122"/>
                <a:cs typeface="Consolas" panose="020B0609020204030204" pitchFamily="49" charset="0"/>
              </a:rPr>
              <a:t>i</a:t>
            </a:r>
            <a:r>
              <a:rPr lang="zh-CN" altLang="en-US" sz="2200">
                <a:latin typeface="Consolas" panose="020B0609020204030204" pitchFamily="49" charset="0"/>
                <a:ea typeface="楷体" panose="02010609060101010101" pitchFamily="49" charset="-122"/>
                <a:cs typeface="Consolas" panose="020B0609020204030204" pitchFamily="49" charset="0"/>
              </a:rPr>
              <a:t>个结点，并</a:t>
            </a:r>
            <a:r>
              <a:rPr lang="zh-CN" altLang="en-US" sz="2200" dirty="0">
                <a:latin typeface="Consolas" panose="020B0609020204030204" pitchFamily="49" charset="0"/>
                <a:ea typeface="楷体" panose="02010609060101010101" pitchFamily="49" charset="-122"/>
                <a:cs typeface="Consolas" panose="020B0609020204030204" pitchFamily="49" charset="0"/>
              </a:rPr>
              <a:t>将它删除。</a:t>
            </a:r>
            <a:endParaRPr lang="zh-CN" altLang="en-US" sz="2200" dirty="0">
              <a:latin typeface="Consolas" panose="020B0609020204030204" pitchFamily="49" charset="0"/>
              <a:cs typeface="Consolas" panose="020B0609020204030204" pitchFamily="49" charset="0"/>
            </a:endParaRPr>
          </a:p>
        </p:txBody>
      </p:sp>
      <p:grpSp>
        <p:nvGrpSpPr>
          <p:cNvPr id="2" name="组合 1"/>
          <p:cNvGrpSpPr/>
          <p:nvPr/>
        </p:nvGrpSpPr>
        <p:grpSpPr>
          <a:xfrm>
            <a:off x="1071856" y="2594489"/>
            <a:ext cx="7000924" cy="2892560"/>
            <a:chOff x="1142976" y="2265354"/>
            <a:chExt cx="7000924" cy="2892560"/>
          </a:xfrm>
        </p:grpSpPr>
        <p:sp>
          <p:nvSpPr>
            <p:cNvPr id="3" name="TextBox 3"/>
            <p:cNvSpPr txBox="1"/>
            <p:nvPr/>
          </p:nvSpPr>
          <p:spPr>
            <a:xfrm>
              <a:off x="3071802" y="4757804"/>
              <a:ext cx="3143272" cy="400110"/>
            </a:xfrm>
            <a:prstGeom prst="rect">
              <a:avLst/>
            </a:prstGeom>
            <a:noFill/>
          </p:spPr>
          <p:txBody>
            <a:bodyPr wrap="square" rtlCol="0">
              <a:spAutoFit/>
            </a:bodyPr>
            <a:lstStyle/>
            <a:p>
              <a:pPr algn="l"/>
              <a:r>
                <a:rPr lang="zh-CN" altLang="en-US" sz="2000">
                  <a:solidFill>
                    <a:srgbClr val="FF00FF"/>
                  </a:solidFill>
                  <a:latin typeface="Consolas" panose="020B0609020204030204" pitchFamily="49" charset="0"/>
                  <a:ea typeface="微软雅黑" panose="020B0503020204020204" pitchFamily="34" charset="-122"/>
                  <a:cs typeface="Consolas" panose="020B0609020204030204" pitchFamily="49" charset="0"/>
                </a:rPr>
                <a:t>删除</a:t>
              </a:r>
              <a:r>
                <a:rPr lang="en-US" altLang="zh-CN" sz="2000">
                  <a:solidFill>
                    <a:srgbClr val="FF00FF"/>
                  </a:solidFill>
                  <a:latin typeface="Consolas" panose="020B0609020204030204" pitchFamily="49" charset="0"/>
                  <a:ea typeface="微软雅黑" panose="020B0503020204020204" pitchFamily="34" charset="-122"/>
                  <a:cs typeface="Consolas" panose="020B0609020204030204" pitchFamily="49" charset="0"/>
                </a:rPr>
                <a:t>q</a:t>
              </a:r>
              <a:r>
                <a:rPr lang="zh-CN" altLang="en-US" sz="2000">
                  <a:solidFill>
                    <a:srgbClr val="FF00FF"/>
                  </a:solidFill>
                  <a:latin typeface="Consolas" panose="020B0609020204030204" pitchFamily="49" charset="0"/>
                  <a:ea typeface="微软雅黑" panose="020B0503020204020204" pitchFamily="34" charset="-122"/>
                  <a:cs typeface="Consolas" panose="020B0609020204030204" pitchFamily="49" charset="0"/>
                </a:rPr>
                <a:t>结点并</a:t>
              </a:r>
              <a:r>
                <a:rPr lang="zh-CN" altLang="en-US" sz="2000" dirty="0">
                  <a:solidFill>
                    <a:srgbClr val="FF00FF"/>
                  </a:solidFill>
                  <a:latin typeface="Consolas" panose="020B0609020204030204" pitchFamily="49" charset="0"/>
                  <a:ea typeface="微软雅黑" panose="020B0503020204020204" pitchFamily="34" charset="-122"/>
                  <a:cs typeface="Consolas" panose="020B0609020204030204" pitchFamily="49" charset="0"/>
                </a:rPr>
                <a:t>释放其空间</a:t>
              </a:r>
              <a:endParaRPr lang="zh-CN" altLang="en-US" sz="2000" dirty="0">
                <a:solidFill>
                  <a:srgbClr val="FF00FF"/>
                </a:solidFill>
                <a:latin typeface="Consolas" panose="020B0609020204030204" pitchFamily="49" charset="0"/>
                <a:ea typeface="微软雅黑" panose="020B0503020204020204" pitchFamily="34" charset="-122"/>
                <a:cs typeface="Consolas" panose="020B0609020204030204" pitchFamily="49" charset="0"/>
              </a:endParaRPr>
            </a:p>
          </p:txBody>
        </p:sp>
        <p:sp>
          <p:nvSpPr>
            <p:cNvPr id="8" name="矩形 7"/>
            <p:cNvSpPr/>
            <p:nvPr/>
          </p:nvSpPr>
          <p:spPr>
            <a:xfrm>
              <a:off x="1142976" y="2265354"/>
              <a:ext cx="7000924" cy="1206566"/>
            </a:xfrm>
            <a:prstGeom prst="rect">
              <a:avLst/>
            </a:prstGeom>
            <a:solidFill>
              <a:schemeClr val="accent1">
                <a:alpha val="0"/>
              </a:schemeClr>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cxnSp>
          <p:nvCxnSpPr>
            <p:cNvPr id="9" name="直接连接符 8"/>
            <p:cNvCxnSpPr>
              <a:stCxn id="8" idx="2"/>
            </p:cNvCxnSpPr>
            <p:nvPr/>
          </p:nvCxnSpPr>
          <p:spPr>
            <a:xfrm rot="5400000">
              <a:off x="4000496" y="4114862"/>
              <a:ext cx="1285884" cy="1588"/>
            </a:xfrm>
            <a:prstGeom prst="line">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20992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992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09922">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0992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9922">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09922">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09922">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09922">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09922">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09922">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09922">
                                            <p:txEl>
                                              <p:pRg st="10" end="1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09922">
                                            <p:txEl>
                                              <p:pRg st="11" end="11"/>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09922">
                                            <p:txEl>
                                              <p:pRg st="12" end="12"/>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7"/>
                                        </p:tgtEl>
                                        <p:attrNameLst>
                                          <p:attrName>style.visibility</p:attrName>
                                        </p:attrNameLst>
                                      </p:cBhvr>
                                      <p:to>
                                        <p:strVal val="visible"/>
                                      </p:to>
                                    </p:set>
                                  </p:childTnLst>
                                </p:cTn>
                              </p:par>
                            </p:childTnLst>
                          </p:cTn>
                        </p:par>
                        <p:par>
                          <p:cTn id="41" fill="hold">
                            <p:stCondLst>
                              <p:cond delay="0"/>
                            </p:stCondLst>
                            <p:childTnLst>
                              <p:par>
                                <p:cTn id="42" presetID="1" presetClass="entr" presetSubtype="0" fill="hold" nodeType="afterEffect">
                                  <p:stCondLst>
                                    <p:cond delay="0"/>
                                  </p:stCondLst>
                                  <p:childTnLst>
                                    <p:set>
                                      <p:cBhvr>
                                        <p:cTn id="43"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ext Box 2"/>
          <p:cNvSpPr txBox="1">
            <a:spLocks noChangeArrowheads="1"/>
          </p:cNvSpPr>
          <p:nvPr/>
        </p:nvSpPr>
        <p:spPr bwMode="auto">
          <a:xfrm>
            <a:off x="642910" y="1397623"/>
            <a:ext cx="6072230" cy="459741"/>
          </a:xfrm>
          <a:prstGeom prst="rect">
            <a:avLst/>
          </a:prstGeom>
          <a:noFill/>
          <a:ln w="9525">
            <a:noFill/>
            <a:miter lim="800000"/>
          </a:ln>
          <a:effectLst/>
        </p:spPr>
        <p:txBody>
          <a:bodyPr wrap="square">
            <a:spAutoFit/>
          </a:bodyPr>
          <a:lstStyle/>
          <a:p>
            <a:pPr algn="l">
              <a:lnSpc>
                <a:spcPct val="120000"/>
              </a:lnSpc>
              <a:spcBef>
                <a:spcPct val="50000"/>
              </a:spcBef>
            </a:pPr>
            <a:r>
              <a:rPr kumimoji="1" lang="zh-CN" altLang="en-US" sz="2200" dirty="0">
                <a:solidFill>
                  <a:srgbClr val="FF3300"/>
                </a:solidFill>
                <a:ea typeface="楷体" panose="02010609060101010101" pitchFamily="49" charset="-122"/>
                <a:cs typeface="Times New Roman" panose="02020603050405020304" pitchFamily="18" charset="0"/>
              </a:rPr>
              <a:t>循环链表</a:t>
            </a:r>
            <a:r>
              <a:rPr kumimoji="1" lang="zh-CN" altLang="en-US" sz="2200" dirty="0">
                <a:ea typeface="楷体" panose="02010609060101010101" pitchFamily="49" charset="-122"/>
                <a:cs typeface="Times New Roman" panose="02020603050405020304" pitchFamily="18" charset="0"/>
              </a:rPr>
              <a:t>是另一种形式的链式</a:t>
            </a:r>
            <a:r>
              <a:rPr kumimoji="1" lang="zh-CN" altLang="en-US" sz="2200">
                <a:ea typeface="楷体" panose="02010609060101010101" pitchFamily="49" charset="-122"/>
                <a:cs typeface="Times New Roman" panose="02020603050405020304" pitchFamily="18" charset="0"/>
              </a:rPr>
              <a:t>存储结构形式。</a:t>
            </a:r>
            <a:r>
              <a:rPr kumimoji="1" lang="en-US" altLang="zh-CN" sz="2200">
                <a:ea typeface="楷体" panose="02010609060101010101" pitchFamily="49" charset="-122"/>
                <a:cs typeface="Times New Roman" panose="02020603050405020304" pitchFamily="18" charset="0"/>
              </a:rPr>
              <a:t>        </a:t>
            </a:r>
            <a:endParaRPr kumimoji="1" lang="zh-CN" altLang="en-US" sz="2200" dirty="0">
              <a:ea typeface="楷体" panose="02010609060101010101" pitchFamily="49" charset="-122"/>
              <a:cs typeface="Times New Roman" panose="02020603050405020304" pitchFamily="18" charset="0"/>
            </a:endParaRPr>
          </a:p>
        </p:txBody>
      </p:sp>
      <p:sp>
        <p:nvSpPr>
          <p:cNvPr id="55299" name="Text Box 3" descr="粉色面巾纸"/>
          <p:cNvSpPr txBox="1">
            <a:spLocks noChangeArrowheads="1"/>
          </p:cNvSpPr>
          <p:nvPr/>
        </p:nvSpPr>
        <p:spPr bwMode="auto">
          <a:xfrm>
            <a:off x="395288" y="428604"/>
            <a:ext cx="3462332" cy="584775"/>
          </a:xfrm>
          <a:prstGeom prst="rect">
            <a:avLst/>
          </a:prstGeom>
          <a:blipFill dpi="0" rotWithShape="1">
            <a:blip r:embed="rId1"/>
            <a:srcRect/>
            <a:tile tx="0" ty="0" sx="100000" sy="100000" flip="none" algn="tl"/>
          </a:blipFill>
          <a:ln w="9525">
            <a:noFill/>
            <a:miter lim="800000"/>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spcBef>
                <a:spcPct val="50000"/>
              </a:spcBef>
            </a:pPr>
            <a:r>
              <a:rPr kumimoji="1" lang="en-US" altLang="zh-CN"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隶书" panose="02010509060101010101" pitchFamily="49" charset="-122"/>
              </a:rPr>
              <a:t>2.3.4  </a:t>
            </a:r>
            <a:r>
              <a:rPr kumimoji="1" lang="zh-CN" altLang="en-U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隶书" panose="02010509060101010101" pitchFamily="49" charset="-122"/>
              </a:rPr>
              <a:t>循环链表</a:t>
            </a:r>
            <a:endParaRPr lang="zh-CN" altLang="en-U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隶书" panose="02010509060101010101" pitchFamily="49" charset="-122"/>
            </a:endParaRPr>
          </a:p>
        </p:txBody>
      </p:sp>
      <p:sp>
        <p:nvSpPr>
          <p:cNvPr id="4" name="TextBox 3"/>
          <p:cNvSpPr txBox="1"/>
          <p:nvPr/>
        </p:nvSpPr>
        <p:spPr>
          <a:xfrm>
            <a:off x="500034" y="2261255"/>
            <a:ext cx="5857916" cy="2382191"/>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marL="457200" indent="-457200" algn="l">
              <a:lnSpc>
                <a:spcPct val="120000"/>
              </a:lnSpc>
              <a:spcBef>
                <a:spcPct val="50000"/>
              </a:spcBef>
              <a:buBlip>
                <a:blip r:embed="rId2"/>
              </a:buBlip>
            </a:pPr>
            <a:r>
              <a:rPr kumimoji="1" lang="zh-CN" altLang="en-US" dirty="0">
                <a:solidFill>
                  <a:srgbClr val="FF00FF"/>
                </a:solidFill>
                <a:latin typeface="微软雅黑" panose="020B0503020204020204" pitchFamily="34" charset="-122"/>
                <a:ea typeface="微软雅黑" panose="020B0503020204020204" pitchFamily="34" charset="-122"/>
                <a:cs typeface="Times New Roman" panose="02020603050405020304" pitchFamily="18" charset="0"/>
              </a:rPr>
              <a:t>循环单链表</a:t>
            </a:r>
            <a:r>
              <a:rPr kumimoji="1" lang="zh-CN" altLang="en-US" dirty="0">
                <a:solidFill>
                  <a:srgbClr val="0000FF"/>
                </a:solidFill>
                <a:ea typeface="楷体" panose="02010609060101010101" pitchFamily="49" charset="-122"/>
                <a:cs typeface="Times New Roman" panose="02020603050405020304" pitchFamily="18" charset="0"/>
              </a:rPr>
              <a:t>：</a:t>
            </a:r>
            <a:r>
              <a:rPr kumimoji="1" lang="zh-CN" altLang="en-US" sz="2200" dirty="0">
                <a:solidFill>
                  <a:srgbClr val="0000FF"/>
                </a:solidFill>
                <a:ea typeface="楷体" panose="02010609060101010101" pitchFamily="49" charset="-122"/>
                <a:cs typeface="Times New Roman" panose="02020603050405020304" pitchFamily="18" charset="0"/>
              </a:rPr>
              <a:t>将</a:t>
            </a:r>
            <a:r>
              <a:rPr kumimoji="1" lang="zh-CN" altLang="en-US" sz="2200">
                <a:solidFill>
                  <a:srgbClr val="0000FF"/>
                </a:solidFill>
                <a:ea typeface="楷体" panose="02010609060101010101" pitchFamily="49" charset="-122"/>
                <a:cs typeface="Times New Roman" panose="02020603050405020304" pitchFamily="18" charset="0"/>
              </a:rPr>
              <a:t>表中尾结点的指针域改为指向表头结点，整个</a:t>
            </a:r>
            <a:r>
              <a:rPr kumimoji="1" lang="zh-CN" altLang="en-US" sz="2200" dirty="0">
                <a:solidFill>
                  <a:srgbClr val="0000FF"/>
                </a:solidFill>
                <a:ea typeface="楷体" panose="02010609060101010101" pitchFamily="49" charset="-122"/>
                <a:cs typeface="Times New Roman" panose="02020603050405020304" pitchFamily="18" charset="0"/>
              </a:rPr>
              <a:t>链表形成一个环。由此从表中</a:t>
            </a:r>
            <a:r>
              <a:rPr kumimoji="1" lang="zh-CN" altLang="en-US" sz="2200">
                <a:solidFill>
                  <a:srgbClr val="0000FF"/>
                </a:solidFill>
                <a:ea typeface="楷体" panose="02010609060101010101" pitchFamily="49" charset="-122"/>
                <a:cs typeface="Times New Roman" panose="02020603050405020304" pitchFamily="18" charset="0"/>
              </a:rPr>
              <a:t>任一结点出发</a:t>
            </a:r>
            <a:r>
              <a:rPr kumimoji="1" lang="zh-CN" altLang="en-US" sz="2200" dirty="0">
                <a:solidFill>
                  <a:srgbClr val="0000FF"/>
                </a:solidFill>
                <a:ea typeface="楷体" panose="02010609060101010101" pitchFamily="49" charset="-122"/>
                <a:cs typeface="Times New Roman" panose="02020603050405020304" pitchFamily="18" charset="0"/>
              </a:rPr>
              <a:t>均可找到链表</a:t>
            </a:r>
            <a:r>
              <a:rPr kumimoji="1" lang="zh-CN" altLang="en-US" sz="2200">
                <a:solidFill>
                  <a:srgbClr val="0000FF"/>
                </a:solidFill>
                <a:ea typeface="楷体" panose="02010609060101010101" pitchFamily="49" charset="-122"/>
                <a:cs typeface="Times New Roman" panose="02020603050405020304" pitchFamily="18" charset="0"/>
              </a:rPr>
              <a:t>中其他结点。 </a:t>
            </a:r>
            <a:endParaRPr kumimoji="1" lang="en-US" altLang="zh-CN" sz="2200" dirty="0">
              <a:solidFill>
                <a:srgbClr val="0000FF"/>
              </a:solidFill>
              <a:ea typeface="楷体" panose="02010609060101010101" pitchFamily="49" charset="-122"/>
              <a:cs typeface="Times New Roman" panose="02020603050405020304" pitchFamily="18" charset="0"/>
            </a:endParaRPr>
          </a:p>
          <a:p>
            <a:pPr marL="457200" indent="-457200" algn="l">
              <a:lnSpc>
                <a:spcPct val="120000"/>
              </a:lnSpc>
              <a:spcBef>
                <a:spcPct val="50000"/>
              </a:spcBef>
              <a:buBlip>
                <a:blip r:embed="rId2"/>
              </a:buBlip>
            </a:pPr>
            <a:r>
              <a:rPr kumimoji="1" lang="zh-CN" altLang="en-US" dirty="0">
                <a:solidFill>
                  <a:srgbClr val="FF00FF"/>
                </a:solidFill>
                <a:latin typeface="微软雅黑" panose="020B0503020204020204" pitchFamily="34" charset="-122"/>
                <a:ea typeface="微软雅黑" panose="020B0503020204020204" pitchFamily="34" charset="-122"/>
                <a:cs typeface="Times New Roman" panose="02020603050405020304" pitchFamily="18" charset="0"/>
              </a:rPr>
              <a:t>循环双链表</a:t>
            </a:r>
            <a:r>
              <a:rPr kumimoji="1" lang="zh-CN" altLang="en-US" dirty="0">
                <a:solidFill>
                  <a:srgbClr val="0000FF"/>
                </a:solidFill>
                <a:ea typeface="楷体" panose="02010609060101010101" pitchFamily="49" charset="-122"/>
                <a:cs typeface="Times New Roman" panose="02020603050405020304" pitchFamily="18" charset="0"/>
              </a:rPr>
              <a:t>：</a:t>
            </a:r>
            <a:r>
              <a:rPr kumimoji="1" lang="zh-CN" altLang="en-US" sz="2200" dirty="0">
                <a:solidFill>
                  <a:srgbClr val="0000FF"/>
                </a:solidFill>
                <a:ea typeface="楷体" panose="02010609060101010101" pitchFamily="49" charset="-122"/>
                <a:cs typeface="Times New Roman" panose="02020603050405020304" pitchFamily="18" charset="0"/>
              </a:rPr>
              <a:t>形成两个环。</a:t>
            </a:r>
            <a:endParaRPr lang="zh-CN" altLang="en-US" sz="2200" dirty="0">
              <a:solidFill>
                <a:srgbClr val="0000FF"/>
              </a:solidFill>
            </a:endParaRPr>
          </a:p>
        </p:txBody>
      </p:sp>
      <p:sp>
        <p:nvSpPr>
          <p:cNvPr id="5" name="TextBox 4"/>
          <p:cNvSpPr txBox="1"/>
          <p:nvPr/>
        </p:nvSpPr>
        <p:spPr>
          <a:xfrm>
            <a:off x="7072330" y="2199023"/>
            <a:ext cx="1785950" cy="1015663"/>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zh-CN" altLang="en-US" sz="2000">
                <a:solidFill>
                  <a:srgbClr val="0000FF"/>
                </a:solidFill>
                <a:ea typeface="楷体" panose="02010609060101010101" pitchFamily="49" charset="-122"/>
                <a:cs typeface="Times New Roman" panose="02020603050405020304" pitchFamily="18" charset="0"/>
              </a:rPr>
              <a:t>结点类型与非</a:t>
            </a:r>
            <a:r>
              <a:rPr kumimoji="1" lang="zh-CN" altLang="en-US" sz="2000">
                <a:solidFill>
                  <a:srgbClr val="0000FF"/>
                </a:solidFill>
                <a:ea typeface="楷体" panose="02010609060101010101" pitchFamily="49" charset="-122"/>
                <a:cs typeface="Times New Roman" panose="02020603050405020304" pitchFamily="18" charset="0"/>
              </a:rPr>
              <a:t>循环单链表的相同</a:t>
            </a:r>
            <a:endParaRPr lang="zh-CN" altLang="en-US" sz="2000">
              <a:solidFill>
                <a:srgbClr val="0000FF"/>
              </a:solidFill>
              <a:ea typeface="楷体" panose="02010609060101010101" pitchFamily="49" charset="-122"/>
              <a:cs typeface="Times New Roman" panose="02020603050405020304" pitchFamily="18" charset="0"/>
            </a:endParaRPr>
          </a:p>
        </p:txBody>
      </p:sp>
      <p:sp>
        <p:nvSpPr>
          <p:cNvPr id="6" name="TextBox 5"/>
          <p:cNvSpPr txBox="1"/>
          <p:nvPr/>
        </p:nvSpPr>
        <p:spPr>
          <a:xfrm>
            <a:off x="7072330" y="3571876"/>
            <a:ext cx="1785950" cy="1015663"/>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zh-CN" altLang="en-US" sz="2000">
                <a:solidFill>
                  <a:srgbClr val="0000FF"/>
                </a:solidFill>
                <a:ea typeface="楷体" panose="02010609060101010101" pitchFamily="49" charset="-122"/>
                <a:cs typeface="Times New Roman" panose="02020603050405020304" pitchFamily="18" charset="0"/>
              </a:rPr>
              <a:t>结点类型与非</a:t>
            </a:r>
            <a:r>
              <a:rPr kumimoji="1" lang="zh-CN" altLang="en-US" sz="2000">
                <a:solidFill>
                  <a:srgbClr val="0000FF"/>
                </a:solidFill>
                <a:ea typeface="楷体" panose="02010609060101010101" pitchFamily="49" charset="-122"/>
                <a:cs typeface="Times New Roman" panose="02020603050405020304" pitchFamily="18" charset="0"/>
              </a:rPr>
              <a:t>循环双链表的相同</a:t>
            </a:r>
            <a:endParaRPr lang="zh-CN" altLang="en-US" sz="2000">
              <a:solidFill>
                <a:srgbClr val="0000FF"/>
              </a:solidFill>
              <a:ea typeface="楷体" panose="02010609060101010101" pitchFamily="49" charset="-122"/>
              <a:cs typeface="Times New Roman" panose="02020603050405020304" pitchFamily="18" charset="0"/>
            </a:endParaRPr>
          </a:p>
        </p:txBody>
      </p:sp>
      <p:sp>
        <p:nvSpPr>
          <p:cNvPr id="7" name="右箭头 6"/>
          <p:cNvSpPr/>
          <p:nvPr/>
        </p:nvSpPr>
        <p:spPr>
          <a:xfrm>
            <a:off x="6500826" y="2643182"/>
            <a:ext cx="500066" cy="214314"/>
          </a:xfrm>
          <a:prstGeom prst="right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8" name="右箭头 7"/>
          <p:cNvSpPr/>
          <p:nvPr/>
        </p:nvSpPr>
        <p:spPr>
          <a:xfrm>
            <a:off x="6500826" y="4000504"/>
            <a:ext cx="500066" cy="214314"/>
          </a:xfrm>
          <a:prstGeom prst="right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Rectangle 2"/>
          <p:cNvSpPr>
            <a:spLocks noChangeArrowheads="1"/>
          </p:cNvSpPr>
          <p:nvPr/>
        </p:nvSpPr>
        <p:spPr bwMode="auto">
          <a:xfrm>
            <a:off x="0" y="3552772"/>
            <a:ext cx="184731" cy="461665"/>
          </a:xfrm>
          <a:prstGeom prst="rect">
            <a:avLst/>
          </a:prstGeom>
          <a:noFill/>
          <a:ln w="9525">
            <a:noFill/>
            <a:miter lim="800000"/>
          </a:ln>
          <a:effectLst/>
        </p:spPr>
        <p:txBody>
          <a:bodyPr wrap="none" anchor="ctr">
            <a:spAutoFit/>
          </a:bodyPr>
          <a:lstStyle/>
          <a:p>
            <a:endParaRPr lang="zh-CN" altLang="en-US">
              <a:latin typeface="Consolas" panose="020B0609020204030204" pitchFamily="49" charset="0"/>
              <a:cs typeface="Consolas" panose="020B0609020204030204" pitchFamily="49" charset="0"/>
            </a:endParaRPr>
          </a:p>
        </p:txBody>
      </p:sp>
      <p:sp>
        <p:nvSpPr>
          <p:cNvPr id="267267" name="Rectangle 3"/>
          <p:cNvSpPr>
            <a:spLocks noChangeArrowheads="1"/>
          </p:cNvSpPr>
          <p:nvPr/>
        </p:nvSpPr>
        <p:spPr bwMode="auto">
          <a:xfrm>
            <a:off x="3598831" y="1385816"/>
            <a:ext cx="2665413" cy="936625"/>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kumimoji="1" lang="zh-CN" altLang="en-US" dirty="0">
                <a:solidFill>
                  <a:srgbClr val="3333FF"/>
                </a:solidFill>
                <a:latin typeface="Consolas" panose="020B0609020204030204" pitchFamily="49" charset="0"/>
                <a:ea typeface="楷体" panose="02010609060101010101" pitchFamily="49" charset="-122"/>
                <a:cs typeface="Consolas" panose="020B0609020204030204" pitchFamily="49" charset="0"/>
              </a:rPr>
              <a:t>线性表</a:t>
            </a:r>
            <a:endParaRPr kumimoji="1" lang="zh-CN" altLang="en-US" dirty="0">
              <a:solidFill>
                <a:srgbClr val="3333FF"/>
              </a:solidFill>
              <a:latin typeface="Consolas" panose="020B0609020204030204" pitchFamily="49" charset="0"/>
              <a:ea typeface="楷体" panose="02010609060101010101" pitchFamily="49" charset="-122"/>
              <a:cs typeface="Consolas" panose="020B0609020204030204" pitchFamily="49" charset="0"/>
            </a:endParaRPr>
          </a:p>
          <a:p>
            <a:r>
              <a:rPr kumimoji="1" lang="en-US" altLang="zh-CN" sz="2000">
                <a:solidFill>
                  <a:srgbClr val="3333FF"/>
                </a:solidFill>
                <a:latin typeface="Consolas" panose="020B0609020204030204" pitchFamily="49" charset="0"/>
                <a:ea typeface="楷体" panose="02010609060101010101" pitchFamily="49" charset="-122"/>
                <a:cs typeface="Consolas" panose="020B0609020204030204" pitchFamily="49" charset="0"/>
              </a:rPr>
              <a:t>(</a:t>
            </a:r>
            <a:r>
              <a:rPr kumimoji="1" lang="en-US" altLang="zh-CN" sz="2000" i="1">
                <a:solidFill>
                  <a:srgbClr val="3333FF"/>
                </a:solidFill>
                <a:latin typeface="Consolas" panose="020B0609020204030204" pitchFamily="49" charset="0"/>
                <a:ea typeface="楷体" panose="02010609060101010101" pitchFamily="49" charset="-122"/>
                <a:cs typeface="Consolas" panose="020B0609020204030204" pitchFamily="49" charset="0"/>
              </a:rPr>
              <a:t>a</a:t>
            </a:r>
            <a:r>
              <a:rPr kumimoji="1" lang="en-US" altLang="zh-CN" sz="2000" baseline="-25000">
                <a:solidFill>
                  <a:srgbClr val="3333FF"/>
                </a:solidFill>
                <a:latin typeface="Consolas" panose="020B0609020204030204" pitchFamily="49" charset="0"/>
                <a:ea typeface="楷体" panose="02010609060101010101" pitchFamily="49" charset="-122"/>
                <a:cs typeface="Consolas" panose="020B0609020204030204" pitchFamily="49" charset="0"/>
              </a:rPr>
              <a:t>1</a:t>
            </a:r>
            <a:r>
              <a:rPr kumimoji="1" lang="zh-CN" altLang="en-US" sz="2000">
                <a:solidFill>
                  <a:srgbClr val="3333FF"/>
                </a:solidFill>
                <a:latin typeface="Consolas" panose="020B0609020204030204" pitchFamily="49" charset="0"/>
                <a:ea typeface="楷体" panose="02010609060101010101" pitchFamily="49" charset="-122"/>
                <a:cs typeface="Consolas" panose="020B0609020204030204" pitchFamily="49" charset="0"/>
              </a:rPr>
              <a:t>，</a:t>
            </a:r>
            <a:r>
              <a:rPr kumimoji="1" lang="en-US" altLang="zh-CN" sz="2000" i="1">
                <a:solidFill>
                  <a:srgbClr val="3333FF"/>
                </a:solidFill>
                <a:latin typeface="Consolas" panose="020B0609020204030204" pitchFamily="49" charset="0"/>
                <a:ea typeface="楷体" panose="02010609060101010101" pitchFamily="49" charset="-122"/>
                <a:cs typeface="Consolas" panose="020B0609020204030204" pitchFamily="49" charset="0"/>
              </a:rPr>
              <a:t>a</a:t>
            </a:r>
            <a:r>
              <a:rPr kumimoji="1" lang="en-US" altLang="zh-CN" sz="2000" baseline="-25000">
                <a:solidFill>
                  <a:srgbClr val="3333FF"/>
                </a:solidFill>
                <a:latin typeface="Consolas" panose="020B0609020204030204" pitchFamily="49" charset="0"/>
                <a:ea typeface="楷体" panose="02010609060101010101" pitchFamily="49" charset="-122"/>
                <a:cs typeface="Consolas" panose="020B0609020204030204" pitchFamily="49" charset="0"/>
              </a:rPr>
              <a:t>2</a:t>
            </a:r>
            <a:r>
              <a:rPr kumimoji="1" lang="zh-CN" altLang="en-US" sz="2000">
                <a:solidFill>
                  <a:srgbClr val="3333FF"/>
                </a:solidFill>
                <a:latin typeface="Consolas" panose="020B0609020204030204" pitchFamily="49" charset="0"/>
                <a:ea typeface="楷体" panose="02010609060101010101" pitchFamily="49" charset="-122"/>
                <a:cs typeface="Consolas" panose="020B0609020204030204" pitchFamily="49" charset="0"/>
              </a:rPr>
              <a:t>，</a:t>
            </a:r>
            <a:r>
              <a:rPr kumimoji="1" lang="en-US" altLang="zh-CN" sz="2000">
                <a:solidFill>
                  <a:srgbClr val="3333FF"/>
                </a:solidFill>
                <a:latin typeface="Consolas" panose="020B0609020204030204" pitchFamily="49" charset="0"/>
                <a:ea typeface="楷体" panose="02010609060101010101" pitchFamily="49" charset="-122"/>
                <a:cs typeface="Consolas" panose="020B0609020204030204" pitchFamily="49" charset="0"/>
              </a:rPr>
              <a:t>…</a:t>
            </a:r>
            <a:r>
              <a:rPr kumimoji="1" lang="zh-CN" altLang="en-US" sz="2000">
                <a:solidFill>
                  <a:srgbClr val="3333FF"/>
                </a:solidFill>
                <a:latin typeface="Consolas" panose="020B0609020204030204" pitchFamily="49" charset="0"/>
                <a:ea typeface="楷体" panose="02010609060101010101" pitchFamily="49" charset="-122"/>
                <a:cs typeface="Consolas" panose="020B0609020204030204" pitchFamily="49" charset="0"/>
              </a:rPr>
              <a:t>，</a:t>
            </a:r>
            <a:r>
              <a:rPr kumimoji="1" lang="en-US" altLang="zh-CN" sz="2000" i="1">
                <a:solidFill>
                  <a:srgbClr val="3333FF"/>
                </a:solidFill>
                <a:latin typeface="Consolas" panose="020B0609020204030204" pitchFamily="49" charset="0"/>
                <a:ea typeface="楷体" panose="02010609060101010101" pitchFamily="49" charset="-122"/>
                <a:cs typeface="Consolas" panose="020B0609020204030204" pitchFamily="49" charset="0"/>
              </a:rPr>
              <a:t>a</a:t>
            </a:r>
            <a:r>
              <a:rPr kumimoji="1" lang="en-US" altLang="zh-CN" sz="2000" i="1" baseline="-25000">
                <a:solidFill>
                  <a:srgbClr val="3333FF"/>
                </a:solidFill>
                <a:latin typeface="Consolas" panose="020B0609020204030204" pitchFamily="49" charset="0"/>
                <a:ea typeface="楷体" panose="02010609060101010101" pitchFamily="49" charset="-122"/>
                <a:cs typeface="Consolas" panose="020B0609020204030204" pitchFamily="49" charset="0"/>
              </a:rPr>
              <a:t>i</a:t>
            </a:r>
            <a:r>
              <a:rPr kumimoji="1" lang="zh-CN" altLang="en-US" sz="2000">
                <a:solidFill>
                  <a:srgbClr val="3333FF"/>
                </a:solidFill>
                <a:latin typeface="Consolas" panose="020B0609020204030204" pitchFamily="49" charset="0"/>
                <a:ea typeface="楷体" panose="02010609060101010101" pitchFamily="49" charset="-122"/>
                <a:cs typeface="Consolas" panose="020B0609020204030204" pitchFamily="49" charset="0"/>
              </a:rPr>
              <a:t>，</a:t>
            </a:r>
            <a:r>
              <a:rPr kumimoji="1" lang="en-US" altLang="zh-CN" sz="2000">
                <a:solidFill>
                  <a:srgbClr val="3333FF"/>
                </a:solidFill>
                <a:latin typeface="Consolas" panose="020B0609020204030204" pitchFamily="49" charset="0"/>
                <a:ea typeface="楷体" panose="02010609060101010101" pitchFamily="49" charset="-122"/>
                <a:cs typeface="Consolas" panose="020B0609020204030204" pitchFamily="49" charset="0"/>
              </a:rPr>
              <a:t>…</a:t>
            </a:r>
            <a:r>
              <a:rPr kumimoji="1" lang="en-US" altLang="zh-CN" sz="2000" i="1" dirty="0">
                <a:solidFill>
                  <a:srgbClr val="3333FF"/>
                </a:solidFill>
                <a:latin typeface="Consolas" panose="020B0609020204030204" pitchFamily="49" charset="0"/>
                <a:ea typeface="楷体" panose="02010609060101010101" pitchFamily="49" charset="-122"/>
                <a:cs typeface="Consolas" panose="020B0609020204030204" pitchFamily="49" charset="0"/>
              </a:rPr>
              <a:t>a</a:t>
            </a:r>
            <a:r>
              <a:rPr kumimoji="1" lang="en-US" altLang="zh-CN" sz="2000" i="1" baseline="-25000" dirty="0">
                <a:solidFill>
                  <a:srgbClr val="3333FF"/>
                </a:solidFill>
                <a:latin typeface="Consolas" panose="020B0609020204030204" pitchFamily="49" charset="0"/>
                <a:ea typeface="楷体" panose="02010609060101010101" pitchFamily="49" charset="-122"/>
                <a:cs typeface="Consolas" panose="020B0609020204030204" pitchFamily="49" charset="0"/>
              </a:rPr>
              <a:t>n</a:t>
            </a:r>
            <a:r>
              <a:rPr kumimoji="1" lang="en-US" altLang="zh-CN" sz="2000" dirty="0">
                <a:solidFill>
                  <a:srgbClr val="3333FF"/>
                </a:solidFill>
                <a:latin typeface="Consolas" panose="020B0609020204030204" pitchFamily="49" charset="0"/>
                <a:ea typeface="楷体" panose="02010609060101010101" pitchFamily="49" charset="-122"/>
                <a:cs typeface="Consolas" panose="020B0609020204030204" pitchFamily="49" charset="0"/>
              </a:rPr>
              <a:t>)</a:t>
            </a:r>
            <a:endParaRPr kumimoji="1" lang="en-US" altLang="zh-CN" sz="2000" dirty="0">
              <a:solidFill>
                <a:srgbClr val="3333FF"/>
              </a:solidFill>
              <a:latin typeface="Consolas" panose="020B0609020204030204" pitchFamily="49" charset="0"/>
              <a:ea typeface="楷体" panose="02010609060101010101" pitchFamily="49" charset="-122"/>
              <a:cs typeface="Consolas" panose="020B0609020204030204" pitchFamily="49" charset="0"/>
            </a:endParaRPr>
          </a:p>
        </p:txBody>
      </p:sp>
      <p:sp>
        <p:nvSpPr>
          <p:cNvPr id="267268" name="AutoShape 4"/>
          <p:cNvSpPr>
            <a:spLocks noChangeArrowheads="1"/>
          </p:cNvSpPr>
          <p:nvPr/>
        </p:nvSpPr>
        <p:spPr bwMode="auto">
          <a:xfrm>
            <a:off x="4751356" y="2538341"/>
            <a:ext cx="360363" cy="863600"/>
          </a:xfrm>
          <a:prstGeom prst="downArrow">
            <a:avLst>
              <a:gd name="adj1" fmla="val 50000"/>
              <a:gd name="adj2" fmla="val 59912"/>
            </a:avLst>
          </a:prstGeom>
          <a:solidFill>
            <a:srgbClr val="008000"/>
          </a:solidFill>
          <a:ln w="38100" algn="ctr">
            <a:solidFill>
              <a:schemeClr val="bg1"/>
            </a:solidFill>
            <a:miter lim="800000"/>
          </a:ln>
          <a:effectLst/>
        </p:spPr>
        <p:txBody>
          <a:bodyPr wrap="none" anchor="ctr"/>
          <a:lstStyle/>
          <a:p>
            <a:endParaRPr lang="zh-CN" altLang="en-US">
              <a:latin typeface="Consolas" panose="020B0609020204030204" pitchFamily="49" charset="0"/>
              <a:cs typeface="Consolas" panose="020B0609020204030204" pitchFamily="49" charset="0"/>
            </a:endParaRPr>
          </a:p>
        </p:txBody>
      </p:sp>
      <p:sp>
        <p:nvSpPr>
          <p:cNvPr id="267269" name="Text Box 5"/>
          <p:cNvSpPr txBox="1">
            <a:spLocks noChangeArrowheads="1"/>
          </p:cNvSpPr>
          <p:nvPr/>
        </p:nvSpPr>
        <p:spPr bwMode="auto">
          <a:xfrm>
            <a:off x="5214942" y="2743138"/>
            <a:ext cx="958893" cy="396875"/>
          </a:xfrm>
          <a:prstGeom prst="rect">
            <a:avLst/>
          </a:prstGeom>
          <a:noFill/>
          <a:ln w="38100" algn="ctr">
            <a:noFill/>
            <a:miter lim="800000"/>
          </a:ln>
          <a:effectLst/>
        </p:spPr>
        <p:txBody>
          <a:bodyPr wrap="square">
            <a:spAutoFit/>
          </a:bodyPr>
          <a:lstStyle/>
          <a:p>
            <a:pPr>
              <a:spcBef>
                <a:spcPct val="50000"/>
              </a:spcBef>
            </a:pPr>
            <a:r>
              <a:rPr lang="zh-CN" altLang="en-US" sz="2000" dirty="0">
                <a:solidFill>
                  <a:srgbClr val="3333FF"/>
                </a:solidFill>
                <a:latin typeface="Consolas" panose="020B0609020204030204" pitchFamily="49" charset="0"/>
                <a:ea typeface="楷体" panose="02010609060101010101" pitchFamily="49" charset="-122"/>
                <a:cs typeface="Consolas" panose="020B0609020204030204" pitchFamily="49" charset="0"/>
              </a:rPr>
              <a:t>映射</a:t>
            </a:r>
            <a:endParaRPr lang="zh-CN" altLang="en-US" sz="2000" dirty="0">
              <a:solidFill>
                <a:srgbClr val="3333FF"/>
              </a:solidFill>
              <a:latin typeface="Consolas" panose="020B0609020204030204" pitchFamily="49" charset="0"/>
              <a:ea typeface="楷体" panose="02010609060101010101" pitchFamily="49" charset="-122"/>
              <a:cs typeface="Consolas" panose="020B0609020204030204" pitchFamily="49" charset="0"/>
            </a:endParaRPr>
          </a:p>
        </p:txBody>
      </p:sp>
      <p:sp>
        <p:nvSpPr>
          <p:cNvPr id="267270" name="Rectangle 6"/>
          <p:cNvSpPr>
            <a:spLocks noChangeArrowheads="1"/>
          </p:cNvSpPr>
          <p:nvPr/>
        </p:nvSpPr>
        <p:spPr bwMode="auto">
          <a:xfrm>
            <a:off x="2089119" y="3748028"/>
            <a:ext cx="539750" cy="431800"/>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baseline="-25000">
              <a:solidFill>
                <a:srgbClr val="3333FF"/>
              </a:solidFill>
              <a:latin typeface="Consolas" panose="020B0609020204030204" pitchFamily="49" charset="0"/>
              <a:cs typeface="Consolas" panose="020B0609020204030204" pitchFamily="49" charset="0"/>
            </a:endParaRPr>
          </a:p>
        </p:txBody>
      </p:sp>
      <p:sp>
        <p:nvSpPr>
          <p:cNvPr id="267271" name="Rectangle 7"/>
          <p:cNvSpPr>
            <a:spLocks noChangeArrowheads="1"/>
          </p:cNvSpPr>
          <p:nvPr/>
        </p:nvSpPr>
        <p:spPr bwMode="auto">
          <a:xfrm>
            <a:off x="2630456" y="3748028"/>
            <a:ext cx="539750" cy="431800"/>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baseline="-25000">
              <a:solidFill>
                <a:srgbClr val="3333FF"/>
              </a:solidFill>
              <a:latin typeface="Consolas" panose="020B0609020204030204" pitchFamily="49" charset="0"/>
              <a:cs typeface="Consolas" panose="020B0609020204030204" pitchFamily="49" charset="0"/>
            </a:endParaRPr>
          </a:p>
        </p:txBody>
      </p:sp>
      <p:sp>
        <p:nvSpPr>
          <p:cNvPr id="267272" name="Text Box 8"/>
          <p:cNvSpPr txBox="1">
            <a:spLocks noChangeArrowheads="1"/>
          </p:cNvSpPr>
          <p:nvPr/>
        </p:nvSpPr>
        <p:spPr bwMode="auto">
          <a:xfrm>
            <a:off x="142844" y="1962079"/>
            <a:ext cx="1728787" cy="430887"/>
          </a:xfrm>
          <a:prstGeom prst="rect">
            <a:avLst/>
          </a:prstGeom>
          <a:noFill/>
          <a:ln w="38100" algn="ctr">
            <a:noFill/>
            <a:miter lim="800000"/>
          </a:ln>
          <a:effectLst/>
        </p:spPr>
        <p:txBody>
          <a:bodyPr>
            <a:spAutoFit/>
          </a:bodyPr>
          <a:lstStyle/>
          <a:p>
            <a:pPr>
              <a:spcBef>
                <a:spcPct val="50000"/>
              </a:spcBef>
            </a:pPr>
            <a:r>
              <a:rPr kumimoji="1" lang="zh-CN" altLang="en-US" sz="2200" dirty="0">
                <a:solidFill>
                  <a:srgbClr val="3333FF"/>
                </a:solidFill>
                <a:latin typeface="Consolas" panose="020B0609020204030204" pitchFamily="49" charset="0"/>
                <a:ea typeface="楷体" panose="02010609060101010101" pitchFamily="49" charset="-122"/>
                <a:cs typeface="Consolas" panose="020B0609020204030204" pitchFamily="49" charset="0"/>
              </a:rPr>
              <a:t>逻辑结构</a:t>
            </a:r>
            <a:endParaRPr kumimoji="1" lang="zh-CN" altLang="en-US" sz="2200" dirty="0">
              <a:solidFill>
                <a:srgbClr val="3333FF"/>
              </a:solidFill>
              <a:latin typeface="Consolas" panose="020B0609020204030204" pitchFamily="49" charset="0"/>
              <a:ea typeface="楷体" panose="02010609060101010101" pitchFamily="49" charset="-122"/>
              <a:cs typeface="Consolas" panose="020B0609020204030204" pitchFamily="49" charset="0"/>
            </a:endParaRPr>
          </a:p>
        </p:txBody>
      </p:sp>
      <p:sp>
        <p:nvSpPr>
          <p:cNvPr id="267273" name="Text Box 9"/>
          <p:cNvSpPr txBox="1">
            <a:spLocks noChangeArrowheads="1"/>
          </p:cNvSpPr>
          <p:nvPr/>
        </p:nvSpPr>
        <p:spPr bwMode="auto">
          <a:xfrm>
            <a:off x="142844" y="3671832"/>
            <a:ext cx="1728787" cy="430887"/>
          </a:xfrm>
          <a:prstGeom prst="rect">
            <a:avLst/>
          </a:prstGeom>
          <a:noFill/>
          <a:ln w="38100" algn="ctr">
            <a:noFill/>
            <a:miter lim="800000"/>
          </a:ln>
          <a:effectLst/>
        </p:spPr>
        <p:txBody>
          <a:bodyPr>
            <a:spAutoFit/>
          </a:bodyPr>
          <a:lstStyle/>
          <a:p>
            <a:pPr>
              <a:spcBef>
                <a:spcPct val="50000"/>
              </a:spcBef>
            </a:pPr>
            <a:r>
              <a:rPr kumimoji="1" lang="zh-CN" altLang="en-US" sz="2200" dirty="0">
                <a:solidFill>
                  <a:srgbClr val="3333FF"/>
                </a:solidFill>
                <a:latin typeface="Consolas" panose="020B0609020204030204" pitchFamily="49" charset="0"/>
                <a:ea typeface="楷体" panose="02010609060101010101" pitchFamily="49" charset="-122"/>
                <a:cs typeface="Consolas" panose="020B0609020204030204" pitchFamily="49" charset="0"/>
              </a:rPr>
              <a:t>存储结构</a:t>
            </a:r>
            <a:endParaRPr kumimoji="1" lang="zh-CN" altLang="en-US" sz="2200" dirty="0">
              <a:solidFill>
                <a:srgbClr val="3333FF"/>
              </a:solidFill>
              <a:latin typeface="Consolas" panose="020B0609020204030204" pitchFamily="49" charset="0"/>
              <a:ea typeface="楷体" panose="02010609060101010101" pitchFamily="49" charset="-122"/>
              <a:cs typeface="Consolas" panose="020B0609020204030204" pitchFamily="49" charset="0"/>
            </a:endParaRPr>
          </a:p>
        </p:txBody>
      </p:sp>
      <p:sp>
        <p:nvSpPr>
          <p:cNvPr id="267274" name="AutoShape 10"/>
          <p:cNvSpPr>
            <a:spLocks noChangeArrowheads="1"/>
          </p:cNvSpPr>
          <p:nvPr/>
        </p:nvSpPr>
        <p:spPr bwMode="auto">
          <a:xfrm>
            <a:off x="857224" y="2457386"/>
            <a:ext cx="215900" cy="935037"/>
          </a:xfrm>
          <a:prstGeom prst="downArrow">
            <a:avLst>
              <a:gd name="adj1" fmla="val 50000"/>
              <a:gd name="adj2" fmla="val 108272"/>
            </a:avLst>
          </a:prstGeom>
          <a:solidFill>
            <a:srgbClr val="008000"/>
          </a:solidFill>
          <a:ln w="38100" algn="ctr">
            <a:noFill/>
            <a:miter lim="800000"/>
          </a:ln>
          <a:effectLst/>
        </p:spPr>
        <p:txBody>
          <a:bodyPr wrap="none" anchor="ctr"/>
          <a:lstStyle/>
          <a:p>
            <a:endParaRPr lang="zh-CN" altLang="zh-CN">
              <a:solidFill>
                <a:srgbClr val="660066"/>
              </a:solidFill>
              <a:latin typeface="Consolas" panose="020B0609020204030204" pitchFamily="49" charset="0"/>
              <a:cs typeface="Consolas" panose="020B0609020204030204" pitchFamily="49" charset="0"/>
            </a:endParaRPr>
          </a:p>
        </p:txBody>
      </p:sp>
      <p:sp>
        <p:nvSpPr>
          <p:cNvPr id="267275" name="Rectangle 11"/>
          <p:cNvSpPr>
            <a:spLocks noChangeArrowheads="1"/>
          </p:cNvSpPr>
          <p:nvPr/>
        </p:nvSpPr>
        <p:spPr bwMode="auto">
          <a:xfrm>
            <a:off x="3457544" y="3748028"/>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dirty="0" err="1">
                <a:solidFill>
                  <a:srgbClr val="3333FF"/>
                </a:solidFill>
                <a:latin typeface="Consolas" panose="020B0609020204030204" pitchFamily="49" charset="0"/>
                <a:cs typeface="Consolas" panose="020B0609020204030204" pitchFamily="49" charset="0"/>
              </a:rPr>
              <a:t>a</a:t>
            </a:r>
            <a:r>
              <a:rPr lang="en-US" altLang="zh-CN" sz="2000" baseline="-25000" dirty="0" err="1">
                <a:solidFill>
                  <a:srgbClr val="3333FF"/>
                </a:solidFill>
                <a:latin typeface="Consolas" panose="020B0609020204030204" pitchFamily="49" charset="0"/>
                <a:cs typeface="Consolas" panose="020B0609020204030204" pitchFamily="49" charset="0"/>
              </a:rPr>
              <a:t>1</a:t>
            </a:r>
            <a:endParaRPr lang="en-US" altLang="zh-CN" sz="2000" baseline="-25000" dirty="0">
              <a:solidFill>
                <a:srgbClr val="3333FF"/>
              </a:solidFill>
              <a:latin typeface="Consolas" panose="020B0609020204030204" pitchFamily="49" charset="0"/>
              <a:cs typeface="Consolas" panose="020B0609020204030204" pitchFamily="49" charset="0"/>
            </a:endParaRPr>
          </a:p>
        </p:txBody>
      </p:sp>
      <p:sp>
        <p:nvSpPr>
          <p:cNvPr id="267276" name="Rectangle 12"/>
          <p:cNvSpPr>
            <a:spLocks noChangeArrowheads="1"/>
          </p:cNvSpPr>
          <p:nvPr/>
        </p:nvSpPr>
        <p:spPr bwMode="auto">
          <a:xfrm>
            <a:off x="3998881" y="3748028"/>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latin typeface="Consolas" panose="020B0609020204030204" pitchFamily="49" charset="0"/>
              <a:cs typeface="Consolas" panose="020B0609020204030204" pitchFamily="49" charset="0"/>
            </a:endParaRPr>
          </a:p>
        </p:txBody>
      </p:sp>
      <p:sp>
        <p:nvSpPr>
          <p:cNvPr id="267277" name="Rectangle 13"/>
          <p:cNvSpPr>
            <a:spLocks noChangeArrowheads="1"/>
          </p:cNvSpPr>
          <p:nvPr/>
        </p:nvSpPr>
        <p:spPr bwMode="auto">
          <a:xfrm>
            <a:off x="4895819" y="3748028"/>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dirty="0" err="1">
                <a:solidFill>
                  <a:srgbClr val="3333FF"/>
                </a:solidFill>
                <a:latin typeface="Consolas" panose="020B0609020204030204" pitchFamily="49" charset="0"/>
                <a:cs typeface="Consolas" panose="020B0609020204030204" pitchFamily="49" charset="0"/>
              </a:rPr>
              <a:t>a</a:t>
            </a:r>
            <a:r>
              <a:rPr lang="en-US" altLang="zh-CN" sz="2000" baseline="-25000" dirty="0" err="1">
                <a:solidFill>
                  <a:srgbClr val="3333FF"/>
                </a:solidFill>
                <a:latin typeface="Consolas" panose="020B0609020204030204" pitchFamily="49" charset="0"/>
                <a:cs typeface="Consolas" panose="020B0609020204030204" pitchFamily="49" charset="0"/>
              </a:rPr>
              <a:t>2</a:t>
            </a:r>
            <a:endParaRPr lang="en-US" altLang="zh-CN" sz="2000" baseline="-25000" dirty="0">
              <a:solidFill>
                <a:srgbClr val="3333FF"/>
              </a:solidFill>
              <a:latin typeface="Consolas" panose="020B0609020204030204" pitchFamily="49" charset="0"/>
              <a:cs typeface="Consolas" panose="020B0609020204030204" pitchFamily="49" charset="0"/>
            </a:endParaRPr>
          </a:p>
        </p:txBody>
      </p:sp>
      <p:sp>
        <p:nvSpPr>
          <p:cNvPr id="267278" name="Rectangle 14"/>
          <p:cNvSpPr>
            <a:spLocks noChangeArrowheads="1"/>
          </p:cNvSpPr>
          <p:nvPr/>
        </p:nvSpPr>
        <p:spPr bwMode="auto">
          <a:xfrm>
            <a:off x="5437156" y="3748028"/>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latin typeface="Consolas" panose="020B0609020204030204" pitchFamily="49" charset="0"/>
              <a:cs typeface="Consolas" panose="020B0609020204030204" pitchFamily="49" charset="0"/>
            </a:endParaRPr>
          </a:p>
        </p:txBody>
      </p:sp>
      <p:sp>
        <p:nvSpPr>
          <p:cNvPr id="267279" name="Rectangle 15"/>
          <p:cNvSpPr>
            <a:spLocks noChangeArrowheads="1"/>
          </p:cNvSpPr>
          <p:nvPr/>
        </p:nvSpPr>
        <p:spPr bwMode="auto">
          <a:xfrm>
            <a:off x="7777131" y="3748028"/>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dirty="0">
                <a:solidFill>
                  <a:srgbClr val="3333FF"/>
                </a:solidFill>
                <a:latin typeface="Consolas" panose="020B0609020204030204" pitchFamily="49" charset="0"/>
                <a:cs typeface="Consolas" panose="020B0609020204030204" pitchFamily="49" charset="0"/>
              </a:rPr>
              <a:t>a</a:t>
            </a:r>
            <a:r>
              <a:rPr lang="en-US" altLang="zh-CN" sz="2000" i="1" baseline="-25000" dirty="0">
                <a:solidFill>
                  <a:srgbClr val="3333FF"/>
                </a:solidFill>
                <a:latin typeface="Consolas" panose="020B0609020204030204" pitchFamily="49" charset="0"/>
                <a:cs typeface="Consolas" panose="020B0609020204030204" pitchFamily="49" charset="0"/>
              </a:rPr>
              <a:t>n</a:t>
            </a:r>
            <a:endParaRPr lang="en-US" altLang="zh-CN" sz="2000" i="1" baseline="-25000" dirty="0">
              <a:solidFill>
                <a:srgbClr val="3333FF"/>
              </a:solidFill>
              <a:latin typeface="Consolas" panose="020B0609020204030204" pitchFamily="49" charset="0"/>
              <a:cs typeface="Consolas" panose="020B0609020204030204" pitchFamily="49" charset="0"/>
            </a:endParaRPr>
          </a:p>
        </p:txBody>
      </p:sp>
      <p:sp>
        <p:nvSpPr>
          <p:cNvPr id="267280" name="Rectangle 16"/>
          <p:cNvSpPr>
            <a:spLocks noChangeArrowheads="1"/>
          </p:cNvSpPr>
          <p:nvPr/>
        </p:nvSpPr>
        <p:spPr bwMode="auto">
          <a:xfrm>
            <a:off x="8318469" y="3748028"/>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a:latin typeface="Consolas" panose="020B0609020204030204" pitchFamily="49" charset="0"/>
              <a:cs typeface="Consolas" panose="020B0609020204030204" pitchFamily="49" charset="0"/>
            </a:endParaRPr>
          </a:p>
        </p:txBody>
      </p:sp>
      <p:sp>
        <p:nvSpPr>
          <p:cNvPr id="267281" name="Text Box 17"/>
          <p:cNvSpPr txBox="1">
            <a:spLocks noChangeArrowheads="1"/>
          </p:cNvSpPr>
          <p:nvPr/>
        </p:nvSpPr>
        <p:spPr bwMode="auto">
          <a:xfrm>
            <a:off x="6481731" y="3748028"/>
            <a:ext cx="576263" cy="457200"/>
          </a:xfrm>
          <a:prstGeom prst="rect">
            <a:avLst/>
          </a:prstGeom>
          <a:noFill/>
          <a:ln w="38100" algn="ctr">
            <a:noFill/>
            <a:miter lim="800000"/>
          </a:ln>
          <a:effectLst/>
        </p:spPr>
        <p:txBody>
          <a:bodyPr>
            <a:spAutoFit/>
          </a:bodyPr>
          <a:lstStyle/>
          <a:p>
            <a:pPr>
              <a:spcBef>
                <a:spcPct val="50000"/>
              </a:spcBef>
            </a:pPr>
            <a:r>
              <a:rPr kumimoji="1" lang="en-US" altLang="zh-CN">
                <a:solidFill>
                  <a:srgbClr val="3333FF"/>
                </a:solidFill>
                <a:latin typeface="Consolas" panose="020B0609020204030204" pitchFamily="49" charset="0"/>
                <a:ea typeface="宋体" panose="02010600030101010101" pitchFamily="2" charset="-122"/>
                <a:cs typeface="Consolas" panose="020B0609020204030204" pitchFamily="49" charset="0"/>
              </a:rPr>
              <a:t>…</a:t>
            </a:r>
            <a:endParaRPr kumimoji="1" lang="en-US" altLang="zh-CN">
              <a:solidFill>
                <a:srgbClr val="3333FF"/>
              </a:solidFill>
              <a:latin typeface="Consolas" panose="020B0609020204030204" pitchFamily="49" charset="0"/>
              <a:ea typeface="宋体" panose="02010600030101010101" pitchFamily="2" charset="-122"/>
              <a:cs typeface="Consolas" panose="020B0609020204030204" pitchFamily="49" charset="0"/>
            </a:endParaRPr>
          </a:p>
        </p:txBody>
      </p:sp>
      <p:sp>
        <p:nvSpPr>
          <p:cNvPr id="267282" name="Arc 18"/>
          <p:cNvSpPr/>
          <p:nvPr/>
        </p:nvSpPr>
        <p:spPr bwMode="auto">
          <a:xfrm>
            <a:off x="1931967" y="3389253"/>
            <a:ext cx="360362" cy="35877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rgbClr val="C00000"/>
            </a:solidFill>
            <a:miter lim="800000"/>
            <a:tailEnd type="stealth" w="lg" len="lg"/>
          </a:ln>
          <a:effectLst/>
        </p:spPr>
        <p:txBody>
          <a:bodyPr wrap="none" anchor="ctr"/>
          <a:lstStyle/>
          <a:p>
            <a:endParaRPr lang="zh-CN" altLang="en-US">
              <a:latin typeface="Consolas" panose="020B0609020204030204" pitchFamily="49" charset="0"/>
              <a:cs typeface="Consolas" panose="020B0609020204030204" pitchFamily="49" charset="0"/>
            </a:endParaRPr>
          </a:p>
        </p:txBody>
      </p:sp>
      <p:sp>
        <p:nvSpPr>
          <p:cNvPr id="267283" name="Text Box 19"/>
          <p:cNvSpPr txBox="1">
            <a:spLocks noChangeArrowheads="1"/>
          </p:cNvSpPr>
          <p:nvPr/>
        </p:nvSpPr>
        <p:spPr bwMode="auto">
          <a:xfrm>
            <a:off x="1571604" y="3028890"/>
            <a:ext cx="431800" cy="457200"/>
          </a:xfrm>
          <a:prstGeom prst="rect">
            <a:avLst/>
          </a:prstGeom>
          <a:noFill/>
          <a:ln w="9525">
            <a:noFill/>
            <a:miter lim="800000"/>
          </a:ln>
          <a:effectLst/>
        </p:spPr>
        <p:txBody>
          <a:bodyPr>
            <a:spAutoFit/>
          </a:bodyPr>
          <a:lstStyle/>
          <a:p>
            <a:pPr algn="l">
              <a:spcBef>
                <a:spcPct val="50000"/>
              </a:spcBef>
            </a:pPr>
            <a:r>
              <a:rPr lang="en-US" altLang="zh-CN">
                <a:latin typeface="Consolas" panose="020B0609020204030204" pitchFamily="49" charset="0"/>
                <a:cs typeface="Consolas" panose="020B0609020204030204" pitchFamily="49" charset="0"/>
              </a:rPr>
              <a:t>L</a:t>
            </a:r>
            <a:endParaRPr lang="en-US" altLang="zh-CN">
              <a:latin typeface="Consolas" panose="020B0609020204030204" pitchFamily="49" charset="0"/>
              <a:cs typeface="Consolas" panose="020B0609020204030204" pitchFamily="49" charset="0"/>
            </a:endParaRPr>
          </a:p>
        </p:txBody>
      </p:sp>
      <p:sp>
        <p:nvSpPr>
          <p:cNvPr id="267284" name="Line 20"/>
          <p:cNvSpPr>
            <a:spLocks noChangeShapeType="1"/>
          </p:cNvSpPr>
          <p:nvPr/>
        </p:nvSpPr>
        <p:spPr bwMode="auto">
          <a:xfrm>
            <a:off x="2881281" y="3963928"/>
            <a:ext cx="576263" cy="0"/>
          </a:xfrm>
          <a:prstGeom prst="line">
            <a:avLst/>
          </a:prstGeom>
          <a:noFill/>
          <a:ln w="38100">
            <a:solidFill>
              <a:schemeClr val="tx1"/>
            </a:solidFill>
            <a:miter lim="800000"/>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267285" name="Line 21"/>
          <p:cNvSpPr>
            <a:spLocks noChangeShapeType="1"/>
          </p:cNvSpPr>
          <p:nvPr/>
        </p:nvSpPr>
        <p:spPr bwMode="auto">
          <a:xfrm>
            <a:off x="4321144" y="3963928"/>
            <a:ext cx="576262" cy="0"/>
          </a:xfrm>
          <a:prstGeom prst="line">
            <a:avLst/>
          </a:prstGeom>
          <a:noFill/>
          <a:ln w="38100">
            <a:solidFill>
              <a:schemeClr val="tx1"/>
            </a:solidFill>
            <a:miter lim="800000"/>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267286" name="Line 22"/>
          <p:cNvSpPr>
            <a:spLocks noChangeShapeType="1"/>
          </p:cNvSpPr>
          <p:nvPr/>
        </p:nvSpPr>
        <p:spPr bwMode="auto">
          <a:xfrm>
            <a:off x="5762594" y="3963928"/>
            <a:ext cx="576262" cy="0"/>
          </a:xfrm>
          <a:prstGeom prst="line">
            <a:avLst/>
          </a:prstGeom>
          <a:noFill/>
          <a:ln w="38100">
            <a:solidFill>
              <a:schemeClr val="tx1"/>
            </a:solidFill>
            <a:miter lim="800000"/>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267287" name="Line 23"/>
          <p:cNvSpPr>
            <a:spLocks noChangeShapeType="1"/>
          </p:cNvSpPr>
          <p:nvPr/>
        </p:nvSpPr>
        <p:spPr bwMode="auto">
          <a:xfrm>
            <a:off x="7202456" y="3963928"/>
            <a:ext cx="576263" cy="0"/>
          </a:xfrm>
          <a:prstGeom prst="line">
            <a:avLst/>
          </a:prstGeom>
          <a:noFill/>
          <a:ln w="38100">
            <a:solidFill>
              <a:schemeClr val="tx1"/>
            </a:solidFill>
            <a:miter lim="800000"/>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267288" name="Text Box 24"/>
          <p:cNvSpPr txBox="1">
            <a:spLocks noChangeArrowheads="1"/>
          </p:cNvSpPr>
          <p:nvPr/>
        </p:nvSpPr>
        <p:spPr bwMode="auto">
          <a:xfrm>
            <a:off x="3214678" y="4814840"/>
            <a:ext cx="3571900" cy="400110"/>
          </a:xfrm>
          <a:prstGeom prst="rect">
            <a:avLst/>
          </a:prstGeom>
          <a:noFill/>
          <a:ln w="9525">
            <a:noFill/>
            <a:miter lim="800000"/>
          </a:ln>
          <a:effectLst/>
        </p:spPr>
        <p:txBody>
          <a:bodyPr wrap="square">
            <a:spAutoFit/>
          </a:bodyPr>
          <a:lstStyle/>
          <a:p>
            <a:pPr algn="l">
              <a:spcBef>
                <a:spcPct val="50000"/>
              </a:spcBef>
            </a:pPr>
            <a:r>
              <a:rPr kumimoji="1" lang="zh-CN" altLang="en-US" sz="2000">
                <a:latin typeface="Consolas" panose="020B0609020204030204" pitchFamily="49" charset="0"/>
                <a:ea typeface="楷体" panose="02010609060101010101" pitchFamily="49" charset="-122"/>
                <a:cs typeface="Consolas" panose="020B0609020204030204" pitchFamily="49" charset="0"/>
              </a:rPr>
              <a:t>带头结点</a:t>
            </a:r>
            <a:r>
              <a:rPr kumimoji="1" lang="zh-CN" altLang="en-US" sz="2000">
                <a:solidFill>
                  <a:srgbClr val="FF00FF"/>
                </a:solidFill>
                <a:latin typeface="Consolas" panose="020B0609020204030204" pitchFamily="49" charset="0"/>
                <a:ea typeface="楷体" panose="02010609060101010101" pitchFamily="49" charset="-122"/>
                <a:cs typeface="Consolas" panose="020B0609020204030204" pitchFamily="49" charset="0"/>
              </a:rPr>
              <a:t>循环</a:t>
            </a:r>
            <a:r>
              <a:rPr kumimoji="1" lang="zh-CN" altLang="en-US" sz="2000" dirty="0">
                <a:solidFill>
                  <a:srgbClr val="FF00FF"/>
                </a:solidFill>
                <a:latin typeface="Consolas" panose="020B0609020204030204" pitchFamily="49" charset="0"/>
                <a:ea typeface="楷体" panose="02010609060101010101" pitchFamily="49" charset="-122"/>
                <a:cs typeface="Consolas" panose="020B0609020204030204" pitchFamily="49" charset="0"/>
              </a:rPr>
              <a:t>单链表</a:t>
            </a:r>
            <a:r>
              <a:rPr kumimoji="1" lang="zh-CN" altLang="en-US" sz="2000" dirty="0">
                <a:latin typeface="Consolas" panose="020B0609020204030204" pitchFamily="49" charset="0"/>
                <a:ea typeface="楷体" panose="02010609060101010101" pitchFamily="49" charset="-122"/>
                <a:cs typeface="Consolas" panose="020B0609020204030204" pitchFamily="49" charset="0"/>
              </a:rPr>
              <a:t>示意图</a:t>
            </a:r>
            <a:endParaRPr kumimoji="1" lang="zh-CN" altLang="en-US" sz="2000" dirty="0">
              <a:latin typeface="Consolas" panose="020B0609020204030204" pitchFamily="49" charset="0"/>
              <a:ea typeface="楷体" panose="02010609060101010101" pitchFamily="49" charset="-122"/>
              <a:cs typeface="Consolas" panose="020B0609020204030204" pitchFamily="49" charset="0"/>
            </a:endParaRPr>
          </a:p>
        </p:txBody>
      </p:sp>
      <p:sp>
        <p:nvSpPr>
          <p:cNvPr id="36" name="任意多边形 35"/>
          <p:cNvSpPr/>
          <p:nvPr/>
        </p:nvSpPr>
        <p:spPr>
          <a:xfrm>
            <a:off x="2417762" y="4024264"/>
            <a:ext cx="6745817" cy="505883"/>
          </a:xfrm>
          <a:custGeom>
            <a:avLst/>
            <a:gdLst>
              <a:gd name="connsiteX0" fmla="*/ 6121400 w 6745817"/>
              <a:gd name="connsiteY0" fmla="*/ 0 h 505883"/>
              <a:gd name="connsiteX1" fmla="*/ 5918200 w 6745817"/>
              <a:gd name="connsiteY1" fmla="*/ 317500 h 505883"/>
              <a:gd name="connsiteX2" fmla="*/ 1155700 w 6745817"/>
              <a:gd name="connsiteY2" fmla="*/ 482600 h 505883"/>
              <a:gd name="connsiteX3" fmla="*/ 0 w 6745817"/>
              <a:gd name="connsiteY3" fmla="*/ 177800 h 505883"/>
            </a:gdLst>
            <a:ahLst/>
            <a:cxnLst>
              <a:cxn ang="0">
                <a:pos x="connsiteX0" y="connsiteY0"/>
              </a:cxn>
              <a:cxn ang="0">
                <a:pos x="connsiteX1" y="connsiteY1"/>
              </a:cxn>
              <a:cxn ang="0">
                <a:pos x="connsiteX2" y="connsiteY2"/>
              </a:cxn>
              <a:cxn ang="0">
                <a:pos x="connsiteX3" y="connsiteY3"/>
              </a:cxn>
            </a:cxnLst>
            <a:rect l="l" t="t" r="r" b="b"/>
            <a:pathLst>
              <a:path w="6745817" h="505883">
                <a:moveTo>
                  <a:pt x="6121400" y="0"/>
                </a:moveTo>
                <a:cubicBezTo>
                  <a:pt x="6433608" y="118533"/>
                  <a:pt x="6745817" y="237067"/>
                  <a:pt x="5918200" y="317500"/>
                </a:cubicBezTo>
                <a:cubicBezTo>
                  <a:pt x="5090583" y="397933"/>
                  <a:pt x="2142067" y="505883"/>
                  <a:pt x="1155700" y="482600"/>
                </a:cubicBezTo>
                <a:cubicBezTo>
                  <a:pt x="169333" y="459317"/>
                  <a:pt x="84666" y="318558"/>
                  <a:pt x="0" y="177800"/>
                </a:cubicBezTo>
              </a:path>
            </a:pathLst>
          </a:cu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sp>
        <p:nvSpPr>
          <p:cNvPr id="28" name="TextBox 27"/>
          <p:cNvSpPr txBox="1"/>
          <p:nvPr/>
        </p:nvSpPr>
        <p:spPr>
          <a:xfrm>
            <a:off x="428596" y="285728"/>
            <a:ext cx="2786082" cy="461665"/>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kumimoji="1" lang="en-US" altLang="zh-CN">
                <a:solidFill>
                  <a:srgbClr val="FF0000"/>
                </a:solidFill>
                <a:latin typeface="Consolas" panose="020B0609020204030204" pitchFamily="49" charset="0"/>
                <a:ea typeface="微软雅黑" panose="020B0503020204020204" pitchFamily="34" charset="-122"/>
                <a:cs typeface="Consolas" panose="020B0609020204030204" pitchFamily="49" charset="0"/>
              </a:rPr>
              <a:t>1</a:t>
            </a:r>
            <a:r>
              <a:rPr kumimoji="1" lang="zh-CN" altLang="en-US">
                <a:solidFill>
                  <a:srgbClr val="FF0000"/>
                </a:solidFill>
                <a:latin typeface="Consolas" panose="020B0609020204030204" pitchFamily="49" charset="0"/>
                <a:ea typeface="微软雅黑" panose="020B0503020204020204" pitchFamily="34" charset="-122"/>
                <a:cs typeface="Consolas" panose="020B0609020204030204" pitchFamily="49" charset="0"/>
              </a:rPr>
              <a:t>、循环单链表</a:t>
            </a:r>
            <a:endParaRPr lang="zh-CN" altLang="en-US">
              <a:solidFill>
                <a:srgbClr val="FF0000"/>
              </a:solidFill>
              <a:latin typeface="Consolas" panose="020B0609020204030204" pitchFamily="49" charset="0"/>
              <a:ea typeface="微软雅黑" panose="020B0503020204020204" pitchFamily="34" charset="-122"/>
              <a:cs typeface="Consolas" panose="020B0609020204030204" pitchFamily="49" charset="0"/>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Rectangle 2"/>
          <p:cNvSpPr>
            <a:spLocks noChangeArrowheads="1"/>
          </p:cNvSpPr>
          <p:nvPr/>
        </p:nvSpPr>
        <p:spPr bwMode="auto">
          <a:xfrm>
            <a:off x="0" y="2738436"/>
            <a:ext cx="184731" cy="461665"/>
          </a:xfrm>
          <a:prstGeom prst="rect">
            <a:avLst/>
          </a:prstGeom>
          <a:noFill/>
          <a:ln w="9525">
            <a:noFill/>
            <a:miter lim="800000"/>
          </a:ln>
          <a:effectLst/>
        </p:spPr>
        <p:txBody>
          <a:bodyPr wrap="none" anchor="ctr">
            <a:spAutoFit/>
          </a:bodyPr>
          <a:lstStyle/>
          <a:p>
            <a:endParaRPr lang="zh-CN" altLang="en-US">
              <a:latin typeface="Consolas" panose="020B0609020204030204" pitchFamily="49" charset="0"/>
              <a:cs typeface="Consolas" panose="020B0609020204030204" pitchFamily="49" charset="0"/>
            </a:endParaRPr>
          </a:p>
        </p:txBody>
      </p:sp>
      <p:sp>
        <p:nvSpPr>
          <p:cNvPr id="28" name="TextBox 27"/>
          <p:cNvSpPr txBox="1"/>
          <p:nvPr/>
        </p:nvSpPr>
        <p:spPr>
          <a:xfrm>
            <a:off x="1000100" y="1527997"/>
            <a:ext cx="6357982" cy="1015663"/>
          </a:xfrm>
          <a:prstGeom prst="rect">
            <a:avLst/>
          </a:prstGeom>
          <a:noFill/>
        </p:spPr>
        <p:txBody>
          <a:bodyPr wrap="square" rtlCol="0">
            <a:spAutoFit/>
          </a:bodyPr>
          <a:lstStyle/>
          <a:p>
            <a:pPr marL="457200" indent="-457200" algn="l">
              <a:lnSpc>
                <a:spcPct val="150000"/>
              </a:lnSpc>
              <a:buBlip>
                <a:blip r:embed="rId1"/>
              </a:buBlip>
            </a:pPr>
            <a:r>
              <a:rPr lang="zh-CN" altLang="en-US" sz="2000" dirty="0">
                <a:latin typeface="Consolas" panose="020B0609020204030204" pitchFamily="49" charset="0"/>
                <a:ea typeface="楷体" panose="02010609060101010101" pitchFamily="49" charset="-122"/>
                <a:cs typeface="Consolas" panose="020B0609020204030204" pitchFamily="49" charset="0"/>
              </a:rPr>
              <a:t>链表中没有空指针域</a:t>
            </a:r>
            <a:endParaRPr lang="en-US" altLang="zh-CN" sz="2000" dirty="0">
              <a:latin typeface="Consolas" panose="020B0609020204030204" pitchFamily="49" charset="0"/>
              <a:ea typeface="楷体" panose="02010609060101010101" pitchFamily="49" charset="-122"/>
              <a:cs typeface="Consolas" panose="020B0609020204030204" pitchFamily="49" charset="0"/>
            </a:endParaRPr>
          </a:p>
          <a:p>
            <a:pPr marL="457200" indent="-457200" algn="l">
              <a:lnSpc>
                <a:spcPct val="150000"/>
              </a:lnSpc>
              <a:buBlip>
                <a:blip r:embed="rId1"/>
              </a:buBlip>
            </a:pPr>
            <a:r>
              <a:rPr lang="en-US" altLang="zh-CN" sz="2000" dirty="0">
                <a:latin typeface="Consolas" panose="020B0609020204030204" pitchFamily="49" charset="0"/>
                <a:ea typeface="楷体" panose="02010609060101010101" pitchFamily="49" charset="-122"/>
                <a:cs typeface="Consolas" panose="020B0609020204030204" pitchFamily="49" charset="0"/>
              </a:rPr>
              <a:t>p</a:t>
            </a:r>
            <a:r>
              <a:rPr lang="zh-CN" altLang="en-US" sz="2000">
                <a:latin typeface="Consolas" panose="020B0609020204030204" pitchFamily="49" charset="0"/>
                <a:ea typeface="楷体" panose="02010609060101010101" pitchFamily="49" charset="-122"/>
                <a:cs typeface="Consolas" panose="020B0609020204030204" pitchFamily="49" charset="0"/>
              </a:rPr>
              <a:t>所指结点为尾结点的</a:t>
            </a:r>
            <a:r>
              <a:rPr lang="zh-CN" altLang="en-US" sz="2000" dirty="0">
                <a:latin typeface="Consolas" panose="020B0609020204030204" pitchFamily="49" charset="0"/>
                <a:ea typeface="楷体" panose="02010609060101010101" pitchFamily="49" charset="-122"/>
                <a:cs typeface="Consolas" panose="020B0609020204030204" pitchFamily="49" charset="0"/>
              </a:rPr>
              <a:t>条件：</a:t>
            </a:r>
            <a:r>
              <a:rPr lang="en-US" altLang="zh-CN" sz="2000" dirty="0">
                <a:solidFill>
                  <a:srgbClr val="C00000"/>
                </a:solidFill>
                <a:latin typeface="Consolas" panose="020B0609020204030204" pitchFamily="49" charset="0"/>
                <a:cs typeface="Consolas" panose="020B0609020204030204" pitchFamily="49" charset="0"/>
              </a:rPr>
              <a:t>p</a:t>
            </a:r>
            <a:r>
              <a:rPr lang="en-US" altLang="zh-CN" sz="2000" dirty="0">
                <a:solidFill>
                  <a:srgbClr val="C00000"/>
                </a:solidFill>
                <a:latin typeface="Consolas" panose="020B0609020204030204" pitchFamily="49" charset="0"/>
                <a:ea typeface="+mj-ea"/>
                <a:cs typeface="Consolas" panose="020B0609020204030204" pitchFamily="49" charset="0"/>
              </a:rPr>
              <a:t>-</a:t>
            </a:r>
            <a:r>
              <a:rPr lang="en-US" altLang="zh-CN" sz="2000" dirty="0">
                <a:solidFill>
                  <a:srgbClr val="C00000"/>
                </a:solidFill>
                <a:latin typeface="Consolas" panose="020B0609020204030204" pitchFamily="49" charset="0"/>
                <a:cs typeface="Consolas" panose="020B0609020204030204" pitchFamily="49" charset="0"/>
              </a:rPr>
              <a:t>&gt;</a:t>
            </a:r>
            <a:r>
              <a:rPr lang="en-US" altLang="zh-CN" sz="2000">
                <a:solidFill>
                  <a:srgbClr val="C00000"/>
                </a:solidFill>
                <a:latin typeface="Consolas" panose="020B0609020204030204" pitchFamily="49" charset="0"/>
                <a:cs typeface="Consolas" panose="020B0609020204030204" pitchFamily="49" charset="0"/>
              </a:rPr>
              <a:t>next==L</a:t>
            </a:r>
            <a:endParaRPr lang="zh-CN" altLang="en-US" sz="2000" dirty="0">
              <a:latin typeface="Consolas" panose="020B0609020204030204" pitchFamily="49" charset="0"/>
              <a:ea typeface="楷体" panose="02010609060101010101" pitchFamily="49" charset="-122"/>
              <a:cs typeface="Consolas" panose="020B0609020204030204" pitchFamily="49" charset="0"/>
            </a:endParaRPr>
          </a:p>
        </p:txBody>
      </p:sp>
      <p:sp>
        <p:nvSpPr>
          <p:cNvPr id="31" name="TextBox 30"/>
          <p:cNvSpPr txBox="1"/>
          <p:nvPr/>
        </p:nvSpPr>
        <p:spPr>
          <a:xfrm>
            <a:off x="571472" y="928670"/>
            <a:ext cx="6072230" cy="430887"/>
          </a:xfrm>
          <a:prstGeom prst="rect">
            <a:avLst/>
          </a:prstGeom>
          <a:noFill/>
        </p:spPr>
        <p:txBody>
          <a:bodyPr wrap="square" rtlCol="0">
            <a:spAutoFit/>
          </a:bodyPr>
          <a:lstStyle/>
          <a:p>
            <a:pPr algn="l"/>
            <a:r>
              <a:rPr lang="zh-CN" altLang="en-US" sz="2200" dirty="0">
                <a:latin typeface="Consolas" panose="020B0609020204030204" pitchFamily="49" charset="0"/>
                <a:ea typeface="楷体" panose="02010609060101010101" pitchFamily="49" charset="-122"/>
                <a:cs typeface="Consolas" panose="020B0609020204030204" pitchFamily="49" charset="0"/>
              </a:rPr>
              <a:t>与非循环单</a:t>
            </a:r>
            <a:r>
              <a:rPr lang="zh-CN" altLang="en-US" sz="2200">
                <a:latin typeface="Consolas" panose="020B0609020204030204" pitchFamily="49" charset="0"/>
                <a:ea typeface="楷体" panose="02010609060101010101" pitchFamily="49" charset="-122"/>
                <a:cs typeface="Consolas" panose="020B0609020204030204" pitchFamily="49" charset="0"/>
              </a:rPr>
              <a:t>链表相比，循环单链表：</a:t>
            </a:r>
            <a:endParaRPr lang="zh-CN" altLang="en-US" sz="2200" dirty="0">
              <a:latin typeface="Consolas" panose="020B0609020204030204" pitchFamily="49" charset="0"/>
              <a:ea typeface="楷体" panose="02010609060101010101" pitchFamily="49" charset="-122"/>
              <a:cs typeface="Consolas" panose="020B0609020204030204" pitchFamily="49" charset="0"/>
            </a:endParaRPr>
          </a:p>
        </p:txBody>
      </p:sp>
      <p:grpSp>
        <p:nvGrpSpPr>
          <p:cNvPr id="30" name="组合 29"/>
          <p:cNvGrpSpPr/>
          <p:nvPr/>
        </p:nvGrpSpPr>
        <p:grpSpPr>
          <a:xfrm>
            <a:off x="714348" y="2643182"/>
            <a:ext cx="7591975" cy="1929885"/>
            <a:chOff x="714348" y="2643182"/>
            <a:chExt cx="7591975" cy="1929885"/>
          </a:xfrm>
        </p:grpSpPr>
        <p:sp>
          <p:nvSpPr>
            <p:cNvPr id="8" name="Rectangle 6"/>
            <p:cNvSpPr>
              <a:spLocks noChangeArrowheads="1"/>
            </p:cNvSpPr>
            <p:nvPr/>
          </p:nvSpPr>
          <p:spPr bwMode="auto">
            <a:xfrm>
              <a:off x="1231863" y="3790948"/>
              <a:ext cx="539750" cy="431800"/>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baseline="-25000">
                <a:solidFill>
                  <a:srgbClr val="3333FF"/>
                </a:solidFill>
                <a:latin typeface="Consolas" panose="020B0609020204030204" pitchFamily="49" charset="0"/>
                <a:cs typeface="Consolas" panose="020B0609020204030204" pitchFamily="49" charset="0"/>
              </a:endParaRPr>
            </a:p>
          </p:txBody>
        </p:sp>
        <p:sp>
          <p:nvSpPr>
            <p:cNvPr id="9" name="Rectangle 7"/>
            <p:cNvSpPr>
              <a:spLocks noChangeArrowheads="1"/>
            </p:cNvSpPr>
            <p:nvPr/>
          </p:nvSpPr>
          <p:spPr bwMode="auto">
            <a:xfrm>
              <a:off x="1773200" y="3790948"/>
              <a:ext cx="539750" cy="431800"/>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baseline="-25000">
                <a:solidFill>
                  <a:srgbClr val="3333FF"/>
                </a:solidFill>
                <a:latin typeface="Consolas" panose="020B0609020204030204" pitchFamily="49" charset="0"/>
                <a:cs typeface="Consolas" panose="020B0609020204030204" pitchFamily="49" charset="0"/>
              </a:endParaRPr>
            </a:p>
          </p:txBody>
        </p:sp>
        <p:sp>
          <p:nvSpPr>
            <p:cNvPr id="10" name="Rectangle 11"/>
            <p:cNvSpPr>
              <a:spLocks noChangeArrowheads="1"/>
            </p:cNvSpPr>
            <p:nvPr/>
          </p:nvSpPr>
          <p:spPr bwMode="auto">
            <a:xfrm>
              <a:off x="2600288" y="3790948"/>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dirty="0" err="1">
                  <a:solidFill>
                    <a:srgbClr val="3333FF"/>
                  </a:solidFill>
                  <a:latin typeface="Consolas" panose="020B0609020204030204" pitchFamily="49" charset="0"/>
                  <a:cs typeface="Consolas" panose="020B0609020204030204" pitchFamily="49" charset="0"/>
                </a:rPr>
                <a:t>a</a:t>
              </a:r>
              <a:r>
                <a:rPr lang="en-US" altLang="zh-CN" sz="2000" baseline="-25000" dirty="0" err="1">
                  <a:solidFill>
                    <a:srgbClr val="3333FF"/>
                  </a:solidFill>
                  <a:latin typeface="Consolas" panose="020B0609020204030204" pitchFamily="49" charset="0"/>
                  <a:cs typeface="Consolas" panose="020B0609020204030204" pitchFamily="49" charset="0"/>
                </a:rPr>
                <a:t>1</a:t>
              </a:r>
              <a:endParaRPr lang="en-US" altLang="zh-CN" sz="2000" baseline="-25000" dirty="0">
                <a:solidFill>
                  <a:srgbClr val="3333FF"/>
                </a:solidFill>
                <a:latin typeface="Consolas" panose="020B0609020204030204" pitchFamily="49" charset="0"/>
                <a:cs typeface="Consolas" panose="020B0609020204030204" pitchFamily="49" charset="0"/>
              </a:endParaRPr>
            </a:p>
          </p:txBody>
        </p:sp>
        <p:sp>
          <p:nvSpPr>
            <p:cNvPr id="11" name="Rectangle 12"/>
            <p:cNvSpPr>
              <a:spLocks noChangeArrowheads="1"/>
            </p:cNvSpPr>
            <p:nvPr/>
          </p:nvSpPr>
          <p:spPr bwMode="auto">
            <a:xfrm>
              <a:off x="3141625" y="3790948"/>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latin typeface="Consolas" panose="020B0609020204030204" pitchFamily="49" charset="0"/>
                <a:cs typeface="Consolas" panose="020B0609020204030204" pitchFamily="49" charset="0"/>
              </a:endParaRPr>
            </a:p>
          </p:txBody>
        </p:sp>
        <p:sp>
          <p:nvSpPr>
            <p:cNvPr id="12" name="Rectangle 13"/>
            <p:cNvSpPr>
              <a:spLocks noChangeArrowheads="1"/>
            </p:cNvSpPr>
            <p:nvPr/>
          </p:nvSpPr>
          <p:spPr bwMode="auto">
            <a:xfrm>
              <a:off x="4038563" y="3790948"/>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dirty="0" err="1">
                  <a:solidFill>
                    <a:srgbClr val="3333FF"/>
                  </a:solidFill>
                  <a:latin typeface="Consolas" panose="020B0609020204030204" pitchFamily="49" charset="0"/>
                  <a:cs typeface="Consolas" panose="020B0609020204030204" pitchFamily="49" charset="0"/>
                </a:rPr>
                <a:t>a</a:t>
              </a:r>
              <a:r>
                <a:rPr lang="en-US" altLang="zh-CN" sz="2000" baseline="-25000" dirty="0" err="1">
                  <a:solidFill>
                    <a:srgbClr val="3333FF"/>
                  </a:solidFill>
                  <a:latin typeface="Consolas" panose="020B0609020204030204" pitchFamily="49" charset="0"/>
                  <a:cs typeface="Consolas" panose="020B0609020204030204" pitchFamily="49" charset="0"/>
                </a:rPr>
                <a:t>2</a:t>
              </a:r>
              <a:endParaRPr lang="en-US" altLang="zh-CN" sz="2000" baseline="-25000" dirty="0">
                <a:solidFill>
                  <a:srgbClr val="3333FF"/>
                </a:solidFill>
                <a:latin typeface="Consolas" panose="020B0609020204030204" pitchFamily="49" charset="0"/>
                <a:cs typeface="Consolas" panose="020B0609020204030204" pitchFamily="49" charset="0"/>
              </a:endParaRPr>
            </a:p>
          </p:txBody>
        </p:sp>
        <p:sp>
          <p:nvSpPr>
            <p:cNvPr id="13" name="Rectangle 14"/>
            <p:cNvSpPr>
              <a:spLocks noChangeArrowheads="1"/>
            </p:cNvSpPr>
            <p:nvPr/>
          </p:nvSpPr>
          <p:spPr bwMode="auto">
            <a:xfrm>
              <a:off x="4579900" y="3790948"/>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latin typeface="Consolas" panose="020B0609020204030204" pitchFamily="49" charset="0"/>
                <a:cs typeface="Consolas" panose="020B0609020204030204" pitchFamily="49" charset="0"/>
              </a:endParaRPr>
            </a:p>
          </p:txBody>
        </p:sp>
        <p:sp>
          <p:nvSpPr>
            <p:cNvPr id="14" name="Rectangle 15"/>
            <p:cNvSpPr>
              <a:spLocks noChangeArrowheads="1"/>
            </p:cNvSpPr>
            <p:nvPr/>
          </p:nvSpPr>
          <p:spPr bwMode="auto">
            <a:xfrm>
              <a:off x="6919875" y="3790948"/>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dirty="0">
                  <a:solidFill>
                    <a:srgbClr val="3333FF"/>
                  </a:solidFill>
                  <a:latin typeface="Consolas" panose="020B0609020204030204" pitchFamily="49" charset="0"/>
                  <a:cs typeface="Consolas" panose="020B0609020204030204" pitchFamily="49" charset="0"/>
                </a:rPr>
                <a:t>a</a:t>
              </a:r>
              <a:r>
                <a:rPr lang="en-US" altLang="zh-CN" sz="2000" i="1" baseline="-25000" dirty="0">
                  <a:solidFill>
                    <a:srgbClr val="3333FF"/>
                  </a:solidFill>
                  <a:latin typeface="Consolas" panose="020B0609020204030204" pitchFamily="49" charset="0"/>
                  <a:cs typeface="Consolas" panose="020B0609020204030204" pitchFamily="49" charset="0"/>
                </a:rPr>
                <a:t>n</a:t>
              </a:r>
              <a:endParaRPr lang="en-US" altLang="zh-CN" sz="2000" i="1" baseline="-25000" dirty="0">
                <a:solidFill>
                  <a:srgbClr val="3333FF"/>
                </a:solidFill>
                <a:latin typeface="Consolas" panose="020B0609020204030204" pitchFamily="49" charset="0"/>
                <a:cs typeface="Consolas" panose="020B0609020204030204" pitchFamily="49" charset="0"/>
              </a:endParaRPr>
            </a:p>
          </p:txBody>
        </p:sp>
        <p:sp>
          <p:nvSpPr>
            <p:cNvPr id="15" name="Rectangle 16"/>
            <p:cNvSpPr>
              <a:spLocks noChangeArrowheads="1"/>
            </p:cNvSpPr>
            <p:nvPr/>
          </p:nvSpPr>
          <p:spPr bwMode="auto">
            <a:xfrm>
              <a:off x="7461213" y="3790948"/>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a:latin typeface="Consolas" panose="020B0609020204030204" pitchFamily="49" charset="0"/>
                <a:cs typeface="Consolas" panose="020B0609020204030204" pitchFamily="49" charset="0"/>
              </a:endParaRPr>
            </a:p>
          </p:txBody>
        </p:sp>
        <p:sp>
          <p:nvSpPr>
            <p:cNvPr id="16" name="Text Box 17"/>
            <p:cNvSpPr txBox="1">
              <a:spLocks noChangeArrowheads="1"/>
            </p:cNvSpPr>
            <p:nvPr/>
          </p:nvSpPr>
          <p:spPr bwMode="auto">
            <a:xfrm>
              <a:off x="5624475" y="3790948"/>
              <a:ext cx="576263" cy="457200"/>
            </a:xfrm>
            <a:prstGeom prst="rect">
              <a:avLst/>
            </a:prstGeom>
            <a:noFill/>
            <a:ln w="38100" algn="ctr">
              <a:noFill/>
              <a:miter lim="800000"/>
            </a:ln>
            <a:effectLst/>
          </p:spPr>
          <p:txBody>
            <a:bodyPr>
              <a:spAutoFit/>
            </a:bodyPr>
            <a:lstStyle/>
            <a:p>
              <a:pPr>
                <a:spcBef>
                  <a:spcPct val="50000"/>
                </a:spcBef>
              </a:pPr>
              <a:r>
                <a:rPr kumimoji="1" lang="en-US" altLang="zh-CN">
                  <a:solidFill>
                    <a:srgbClr val="3333FF"/>
                  </a:solidFill>
                  <a:latin typeface="Consolas" panose="020B0609020204030204" pitchFamily="49" charset="0"/>
                  <a:ea typeface="宋体" panose="02010600030101010101" pitchFamily="2" charset="-122"/>
                  <a:cs typeface="Consolas" panose="020B0609020204030204" pitchFamily="49" charset="0"/>
                </a:rPr>
                <a:t>…</a:t>
              </a:r>
              <a:endParaRPr kumimoji="1" lang="en-US" altLang="zh-CN">
                <a:solidFill>
                  <a:srgbClr val="3333FF"/>
                </a:solidFill>
                <a:latin typeface="Consolas" panose="020B0609020204030204" pitchFamily="49" charset="0"/>
                <a:ea typeface="宋体" panose="02010600030101010101" pitchFamily="2" charset="-122"/>
                <a:cs typeface="Consolas" panose="020B0609020204030204" pitchFamily="49" charset="0"/>
              </a:endParaRPr>
            </a:p>
          </p:txBody>
        </p:sp>
        <p:sp>
          <p:nvSpPr>
            <p:cNvPr id="17" name="Arc 18"/>
            <p:cNvSpPr/>
            <p:nvPr/>
          </p:nvSpPr>
          <p:spPr bwMode="auto">
            <a:xfrm>
              <a:off x="1074711" y="3432173"/>
              <a:ext cx="360362" cy="35877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rgbClr val="C00000"/>
              </a:solidFill>
              <a:miter lim="800000"/>
              <a:tailEnd type="stealth" w="lg" len="lg"/>
            </a:ln>
            <a:effectLst/>
          </p:spPr>
          <p:txBody>
            <a:bodyPr wrap="none" anchor="ctr"/>
            <a:lstStyle/>
            <a:p>
              <a:endParaRPr lang="zh-CN" altLang="en-US">
                <a:latin typeface="Consolas" panose="020B0609020204030204" pitchFamily="49" charset="0"/>
                <a:cs typeface="Consolas" panose="020B0609020204030204" pitchFamily="49" charset="0"/>
              </a:endParaRPr>
            </a:p>
          </p:txBody>
        </p:sp>
        <p:sp>
          <p:nvSpPr>
            <p:cNvPr id="18" name="Text Box 19"/>
            <p:cNvSpPr txBox="1">
              <a:spLocks noChangeArrowheads="1"/>
            </p:cNvSpPr>
            <p:nvPr/>
          </p:nvSpPr>
          <p:spPr bwMode="auto">
            <a:xfrm>
              <a:off x="714348" y="3071810"/>
              <a:ext cx="431800" cy="457200"/>
            </a:xfrm>
            <a:prstGeom prst="rect">
              <a:avLst/>
            </a:prstGeom>
            <a:noFill/>
            <a:ln w="9525">
              <a:noFill/>
              <a:miter lim="800000"/>
            </a:ln>
            <a:effectLst/>
          </p:spPr>
          <p:txBody>
            <a:bodyPr>
              <a:spAutoFit/>
            </a:bodyPr>
            <a:lstStyle/>
            <a:p>
              <a:pPr algn="l">
                <a:spcBef>
                  <a:spcPct val="50000"/>
                </a:spcBef>
              </a:pPr>
              <a:r>
                <a:rPr lang="en-US" altLang="zh-CN">
                  <a:latin typeface="Consolas" panose="020B0609020204030204" pitchFamily="49" charset="0"/>
                  <a:cs typeface="Consolas" panose="020B0609020204030204" pitchFamily="49" charset="0"/>
                </a:rPr>
                <a:t>L</a:t>
              </a:r>
              <a:endParaRPr lang="en-US" altLang="zh-CN">
                <a:latin typeface="Consolas" panose="020B0609020204030204" pitchFamily="49" charset="0"/>
                <a:cs typeface="Consolas" panose="020B0609020204030204" pitchFamily="49" charset="0"/>
              </a:endParaRPr>
            </a:p>
          </p:txBody>
        </p:sp>
        <p:sp>
          <p:nvSpPr>
            <p:cNvPr id="19" name="Line 20"/>
            <p:cNvSpPr>
              <a:spLocks noChangeShapeType="1"/>
            </p:cNvSpPr>
            <p:nvPr/>
          </p:nvSpPr>
          <p:spPr bwMode="auto">
            <a:xfrm>
              <a:off x="2024025" y="4006848"/>
              <a:ext cx="576263" cy="0"/>
            </a:xfrm>
            <a:prstGeom prst="line">
              <a:avLst/>
            </a:prstGeom>
            <a:noFill/>
            <a:ln w="38100">
              <a:solidFill>
                <a:schemeClr val="tx1"/>
              </a:solidFill>
              <a:miter lim="800000"/>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20" name="Line 21"/>
            <p:cNvSpPr>
              <a:spLocks noChangeShapeType="1"/>
            </p:cNvSpPr>
            <p:nvPr/>
          </p:nvSpPr>
          <p:spPr bwMode="auto">
            <a:xfrm>
              <a:off x="3463888" y="4006848"/>
              <a:ext cx="576262" cy="0"/>
            </a:xfrm>
            <a:prstGeom prst="line">
              <a:avLst/>
            </a:prstGeom>
            <a:noFill/>
            <a:ln w="38100">
              <a:solidFill>
                <a:schemeClr val="tx1"/>
              </a:solidFill>
              <a:miter lim="800000"/>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21" name="Line 22"/>
            <p:cNvSpPr>
              <a:spLocks noChangeShapeType="1"/>
            </p:cNvSpPr>
            <p:nvPr/>
          </p:nvSpPr>
          <p:spPr bwMode="auto">
            <a:xfrm>
              <a:off x="4905338" y="4006848"/>
              <a:ext cx="576262" cy="0"/>
            </a:xfrm>
            <a:prstGeom prst="line">
              <a:avLst/>
            </a:prstGeom>
            <a:noFill/>
            <a:ln w="38100">
              <a:solidFill>
                <a:schemeClr val="tx1"/>
              </a:solidFill>
              <a:miter lim="800000"/>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22" name="Line 23"/>
            <p:cNvSpPr>
              <a:spLocks noChangeShapeType="1"/>
            </p:cNvSpPr>
            <p:nvPr/>
          </p:nvSpPr>
          <p:spPr bwMode="auto">
            <a:xfrm>
              <a:off x="6345200" y="4006848"/>
              <a:ext cx="576263" cy="0"/>
            </a:xfrm>
            <a:prstGeom prst="line">
              <a:avLst/>
            </a:prstGeom>
            <a:noFill/>
            <a:ln w="38100">
              <a:solidFill>
                <a:schemeClr val="tx1"/>
              </a:solidFill>
              <a:miter lim="800000"/>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23" name="任意多边形 22"/>
            <p:cNvSpPr/>
            <p:nvPr/>
          </p:nvSpPr>
          <p:spPr>
            <a:xfrm>
              <a:off x="1560506" y="4067184"/>
              <a:ext cx="6745817" cy="505883"/>
            </a:xfrm>
            <a:custGeom>
              <a:avLst/>
              <a:gdLst>
                <a:gd name="connsiteX0" fmla="*/ 6121400 w 6745817"/>
                <a:gd name="connsiteY0" fmla="*/ 0 h 505883"/>
                <a:gd name="connsiteX1" fmla="*/ 5918200 w 6745817"/>
                <a:gd name="connsiteY1" fmla="*/ 317500 h 505883"/>
                <a:gd name="connsiteX2" fmla="*/ 1155700 w 6745817"/>
                <a:gd name="connsiteY2" fmla="*/ 482600 h 505883"/>
                <a:gd name="connsiteX3" fmla="*/ 0 w 6745817"/>
                <a:gd name="connsiteY3" fmla="*/ 177800 h 505883"/>
              </a:gdLst>
              <a:ahLst/>
              <a:cxnLst>
                <a:cxn ang="0">
                  <a:pos x="connsiteX0" y="connsiteY0"/>
                </a:cxn>
                <a:cxn ang="0">
                  <a:pos x="connsiteX1" y="connsiteY1"/>
                </a:cxn>
                <a:cxn ang="0">
                  <a:pos x="connsiteX2" y="connsiteY2"/>
                </a:cxn>
                <a:cxn ang="0">
                  <a:pos x="connsiteX3" y="connsiteY3"/>
                </a:cxn>
              </a:cxnLst>
              <a:rect l="l" t="t" r="r" b="b"/>
              <a:pathLst>
                <a:path w="6745817" h="505883">
                  <a:moveTo>
                    <a:pt x="6121400" y="0"/>
                  </a:moveTo>
                  <a:cubicBezTo>
                    <a:pt x="6433608" y="118533"/>
                    <a:pt x="6745817" y="237067"/>
                    <a:pt x="5918200" y="317500"/>
                  </a:cubicBezTo>
                  <a:cubicBezTo>
                    <a:pt x="5090583" y="397933"/>
                    <a:pt x="2142067" y="505883"/>
                    <a:pt x="1155700" y="482600"/>
                  </a:cubicBezTo>
                  <a:cubicBezTo>
                    <a:pt x="169333" y="459317"/>
                    <a:pt x="84666" y="318558"/>
                    <a:pt x="0" y="177800"/>
                  </a:cubicBezTo>
                </a:path>
              </a:pathLst>
            </a:cu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cxnSp>
          <p:nvCxnSpPr>
            <p:cNvPr id="25" name="直接箭头连接符 24"/>
            <p:cNvCxnSpPr>
              <a:endCxn id="14" idx="0"/>
            </p:cNvCxnSpPr>
            <p:nvPr/>
          </p:nvCxnSpPr>
          <p:spPr>
            <a:xfrm rot="16200000" flipH="1">
              <a:off x="6950066" y="3551264"/>
              <a:ext cx="433386" cy="45982"/>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7143768" y="3143248"/>
              <a:ext cx="357190" cy="430887"/>
            </a:xfrm>
            <a:prstGeom prst="rect">
              <a:avLst/>
            </a:prstGeom>
            <a:noFill/>
          </p:spPr>
          <p:txBody>
            <a:bodyPr wrap="square" rtlCol="0">
              <a:spAutoFit/>
            </a:bodyPr>
            <a:lstStyle/>
            <a:p>
              <a:r>
                <a:rPr lang="en-US" altLang="zh-CN" sz="2200">
                  <a:latin typeface="Consolas" panose="020B0609020204030204" pitchFamily="49" charset="0"/>
                  <a:cs typeface="Consolas" panose="020B0609020204030204" pitchFamily="49" charset="0"/>
                </a:rPr>
                <a:t>p</a:t>
              </a:r>
              <a:endParaRPr lang="zh-CN" altLang="en-US" sz="2200">
                <a:latin typeface="Consolas" panose="020B0609020204030204" pitchFamily="49" charset="0"/>
                <a:cs typeface="Consolas" panose="020B0609020204030204" pitchFamily="49" charset="0"/>
              </a:endParaRPr>
            </a:p>
          </p:txBody>
        </p:sp>
        <p:cxnSp>
          <p:nvCxnSpPr>
            <p:cNvPr id="29" name="直接连接符 28"/>
            <p:cNvCxnSpPr/>
            <p:nvPr/>
          </p:nvCxnSpPr>
          <p:spPr>
            <a:xfrm rot="16200000" flipH="1">
              <a:off x="6215074" y="2643182"/>
              <a:ext cx="785818" cy="785818"/>
            </a:xfrm>
            <a:prstGeom prst="line">
              <a:avLst/>
            </a:prstGeom>
            <a:ln w="47625">
              <a:solidFill>
                <a:schemeClr val="accent1"/>
              </a:solidFill>
              <a:bevel/>
              <a:tailEnd type="none"/>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71472" y="642918"/>
            <a:ext cx="8001056" cy="2861310"/>
          </a:xfrm>
          <a:prstGeom prst="rect">
            <a:avLst/>
          </a:prstGeom>
          <a:noFill/>
        </p:spPr>
        <p:txBody>
          <a:bodyPr wrap="square" rtlCol="0">
            <a:spAutoFit/>
          </a:bodyPr>
          <a:lstStyle/>
          <a:p>
            <a:pPr algn="l">
              <a:lnSpc>
                <a:spcPts val="3600"/>
              </a:lnSpc>
            </a:pPr>
            <a:r>
              <a:rPr kumimoji="1" lang="en-US" altLang="zh-CN" sz="2200">
                <a:solidFill>
                  <a:srgbClr val="FF3300"/>
                </a:solidFill>
                <a:latin typeface="Consolas" panose="020B0609020204030204" pitchFamily="49" charset="0"/>
                <a:ea typeface="楷体" panose="02010609060101010101" pitchFamily="49" charset="-122"/>
                <a:cs typeface="Consolas" panose="020B0609020204030204" pitchFamily="49" charset="0"/>
              </a:rPr>
              <a:t>   【</a:t>
            </a:r>
            <a:r>
              <a:rPr kumimoji="1" lang="zh-CN" altLang="en-US" sz="2200">
                <a:solidFill>
                  <a:srgbClr val="FF3300"/>
                </a:solidFill>
                <a:latin typeface="Consolas" panose="020B0609020204030204" pitchFamily="49" charset="0"/>
                <a:ea typeface="楷体" panose="02010609060101010101" pitchFamily="49" charset="-122"/>
                <a:cs typeface="Consolas" panose="020B0609020204030204" pitchFamily="49" charset="0"/>
              </a:rPr>
              <a:t>例</a:t>
            </a:r>
            <a:r>
              <a:rPr kumimoji="1" lang="en-US" altLang="zh-CN" sz="2200">
                <a:solidFill>
                  <a:srgbClr val="FF3300"/>
                </a:solidFill>
                <a:latin typeface="Consolas" panose="020B0609020204030204" pitchFamily="49" charset="0"/>
                <a:ea typeface="楷体" panose="02010609060101010101" pitchFamily="49" charset="-122"/>
                <a:cs typeface="Consolas" panose="020B0609020204030204" pitchFamily="49" charset="0"/>
              </a:rPr>
              <a:t>】</a:t>
            </a:r>
            <a:r>
              <a:rPr lang="zh-CN" altLang="en-US" sz="2200">
                <a:latin typeface="Consolas" panose="020B0609020204030204" pitchFamily="49" charset="0"/>
                <a:ea typeface="楷体" panose="02010609060101010101" pitchFamily="49" charset="-122"/>
                <a:cs typeface="Consolas" panose="020B0609020204030204" pitchFamily="49" charset="0"/>
              </a:rPr>
              <a:t>某线性表最常用的操作是在尾元素之后插入一个元素和删除第一个元素，故采用（  ）存储方式最节省运算时间。</a:t>
            </a:r>
            <a:endParaRPr lang="zh-CN" altLang="en-US" sz="2200">
              <a:latin typeface="Consolas" panose="020B0609020204030204" pitchFamily="49" charset="0"/>
              <a:ea typeface="楷体" panose="02010609060101010101" pitchFamily="49" charset="-122"/>
              <a:cs typeface="Consolas" panose="020B0609020204030204" pitchFamily="49" charset="0"/>
            </a:endParaRPr>
          </a:p>
          <a:p>
            <a:pPr algn="l">
              <a:lnSpc>
                <a:spcPts val="3600"/>
              </a:lnSpc>
            </a:pPr>
            <a:r>
              <a:rPr lang="en-US" sz="2200">
                <a:latin typeface="Consolas" panose="020B0609020204030204" pitchFamily="49" charset="0"/>
                <a:ea typeface="楷体" panose="02010609060101010101" pitchFamily="49" charset="-122"/>
                <a:cs typeface="Consolas" panose="020B0609020204030204" pitchFamily="49" charset="0"/>
              </a:rPr>
              <a:t>    A.</a:t>
            </a:r>
            <a:r>
              <a:rPr lang="zh-CN" altLang="en-US" sz="2200">
                <a:latin typeface="Consolas" panose="020B0609020204030204" pitchFamily="49" charset="0"/>
                <a:ea typeface="楷体" panose="02010609060101010101" pitchFamily="49" charset="-122"/>
                <a:cs typeface="Consolas" panose="020B0609020204030204" pitchFamily="49" charset="0"/>
              </a:rPr>
              <a:t>单链表</a:t>
            </a:r>
            <a:endParaRPr lang="en-US" sz="2200">
              <a:latin typeface="Consolas" panose="020B0609020204030204" pitchFamily="49" charset="0"/>
              <a:ea typeface="楷体" panose="02010609060101010101" pitchFamily="49" charset="-122"/>
              <a:cs typeface="Consolas" panose="020B0609020204030204" pitchFamily="49" charset="0"/>
            </a:endParaRPr>
          </a:p>
          <a:p>
            <a:pPr algn="l">
              <a:lnSpc>
                <a:spcPts val="3600"/>
              </a:lnSpc>
            </a:pPr>
            <a:r>
              <a:rPr lang="en-US" sz="2200">
                <a:latin typeface="Consolas" panose="020B0609020204030204" pitchFamily="49" charset="0"/>
                <a:ea typeface="楷体" panose="02010609060101010101" pitchFamily="49" charset="-122"/>
                <a:cs typeface="Consolas" panose="020B0609020204030204" pitchFamily="49" charset="0"/>
              </a:rPr>
              <a:t>    B.</a:t>
            </a:r>
            <a:r>
              <a:rPr lang="zh-CN" altLang="en-US" sz="2200">
                <a:latin typeface="Consolas" panose="020B0609020204030204" pitchFamily="49" charset="0"/>
                <a:ea typeface="楷体" panose="02010609060101010101" pitchFamily="49" charset="-122"/>
                <a:cs typeface="Consolas" panose="020B0609020204030204" pitchFamily="49" charset="0"/>
              </a:rPr>
              <a:t>仅有头结点指针的循环单链表</a:t>
            </a:r>
            <a:endParaRPr lang="zh-CN" altLang="en-US" sz="2200">
              <a:latin typeface="Consolas" panose="020B0609020204030204" pitchFamily="49" charset="0"/>
              <a:ea typeface="楷体" panose="02010609060101010101" pitchFamily="49" charset="-122"/>
              <a:cs typeface="Consolas" panose="020B0609020204030204" pitchFamily="49" charset="0"/>
            </a:endParaRPr>
          </a:p>
          <a:p>
            <a:pPr algn="l">
              <a:lnSpc>
                <a:spcPts val="3600"/>
              </a:lnSpc>
            </a:pPr>
            <a:r>
              <a:rPr lang="en-US" sz="2200">
                <a:latin typeface="Consolas" panose="020B0609020204030204" pitchFamily="49" charset="0"/>
                <a:ea typeface="楷体" panose="02010609060101010101" pitchFamily="49" charset="-122"/>
                <a:cs typeface="Consolas" panose="020B0609020204030204" pitchFamily="49" charset="0"/>
              </a:rPr>
              <a:t>    C.</a:t>
            </a:r>
            <a:r>
              <a:rPr lang="zh-CN" altLang="en-US" sz="2200">
                <a:latin typeface="Consolas" panose="020B0609020204030204" pitchFamily="49" charset="0"/>
                <a:ea typeface="楷体" panose="02010609060101010101" pitchFamily="49" charset="-122"/>
                <a:cs typeface="Consolas" panose="020B0609020204030204" pitchFamily="49" charset="0"/>
              </a:rPr>
              <a:t>双链表</a:t>
            </a:r>
            <a:endParaRPr lang="en-US" sz="2200">
              <a:latin typeface="Consolas" panose="020B0609020204030204" pitchFamily="49" charset="0"/>
              <a:ea typeface="楷体" panose="02010609060101010101" pitchFamily="49" charset="-122"/>
              <a:cs typeface="Consolas" panose="020B0609020204030204" pitchFamily="49" charset="0"/>
            </a:endParaRPr>
          </a:p>
          <a:p>
            <a:pPr algn="l">
              <a:lnSpc>
                <a:spcPts val="3600"/>
              </a:lnSpc>
            </a:pPr>
            <a:r>
              <a:rPr lang="en-US" sz="2200">
                <a:latin typeface="Consolas" panose="020B0609020204030204" pitchFamily="49" charset="0"/>
                <a:ea typeface="楷体" panose="02010609060101010101" pitchFamily="49" charset="-122"/>
                <a:cs typeface="Consolas" panose="020B0609020204030204" pitchFamily="49" charset="0"/>
              </a:rPr>
              <a:t>   </a:t>
            </a:r>
            <a:r>
              <a:rPr lang="en-US" sz="2200">
                <a:solidFill>
                  <a:srgbClr val="FF00FF"/>
                </a:solidFill>
                <a:latin typeface="Consolas" panose="020B0609020204030204" pitchFamily="49" charset="0"/>
                <a:ea typeface="楷体" panose="02010609060101010101" pitchFamily="49" charset="-122"/>
                <a:cs typeface="Consolas" panose="020B0609020204030204" pitchFamily="49" charset="0"/>
              </a:rPr>
              <a:t> </a:t>
            </a:r>
            <a:r>
              <a:rPr lang="zh-CN" altLang="en-US" sz="2200">
                <a:latin typeface="Consolas" panose="020B0609020204030204" pitchFamily="49" charset="0"/>
                <a:ea typeface="楷体" panose="02010609060101010101" pitchFamily="49" charset="-122"/>
                <a:cs typeface="Consolas" panose="020B0609020204030204" pitchFamily="49" charset="0"/>
              </a:rPr>
              <a:t>D.仅有尾结点指针的循环单链表</a:t>
            </a:r>
            <a:endParaRPr lang="zh-CN" altLang="en-US" sz="2200">
              <a:latin typeface="Consolas" panose="020B0609020204030204" pitchFamily="49" charset="0"/>
              <a:ea typeface="楷体" panose="02010609060101010101" pitchFamily="49" charset="-122"/>
              <a:cs typeface="Consolas" panose="020B0609020204030204" pitchFamily="49" charset="0"/>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642910" y="285728"/>
            <a:ext cx="4572032" cy="430887"/>
          </a:xfrm>
          <a:prstGeom prst="rect">
            <a:avLst/>
          </a:prstGeom>
          <a:noFill/>
        </p:spPr>
        <p:txBody>
          <a:bodyPr wrap="square" rtlCol="0">
            <a:spAutoFit/>
          </a:bodyPr>
          <a:lstStyle/>
          <a:p>
            <a:pPr algn="l"/>
            <a:r>
              <a:rPr lang="en-US" altLang="zh-CN" sz="2200">
                <a:latin typeface="Consolas" panose="020B0609020204030204" pitchFamily="49" charset="0"/>
                <a:ea typeface="楷体" panose="02010609060101010101" pitchFamily="49" charset="-122"/>
                <a:cs typeface="Consolas" panose="020B0609020204030204" pitchFamily="49" charset="0"/>
              </a:rPr>
              <a:t>D.</a:t>
            </a:r>
            <a:r>
              <a:rPr lang="zh-CN" altLang="en-US" sz="2200">
                <a:latin typeface="Consolas" panose="020B0609020204030204" pitchFamily="49" charset="0"/>
                <a:ea typeface="楷体" panose="02010609060101010101" pitchFamily="49" charset="-122"/>
                <a:cs typeface="Consolas" panose="020B0609020204030204" pitchFamily="49" charset="0"/>
              </a:rPr>
              <a:t>仅有尾结点指针的循环单链表</a:t>
            </a:r>
            <a:endParaRPr lang="zh-CN" altLang="en-US" sz="2200">
              <a:latin typeface="Consolas" panose="020B0609020204030204" pitchFamily="49" charset="0"/>
              <a:cs typeface="Consolas" panose="020B0609020204030204" pitchFamily="49" charset="0"/>
            </a:endParaRPr>
          </a:p>
        </p:txBody>
      </p:sp>
      <p:grpSp>
        <p:nvGrpSpPr>
          <p:cNvPr id="22" name="组合 21"/>
          <p:cNvGrpSpPr/>
          <p:nvPr/>
        </p:nvGrpSpPr>
        <p:grpSpPr>
          <a:xfrm>
            <a:off x="1428728" y="1000108"/>
            <a:ext cx="5638533" cy="1318921"/>
            <a:chOff x="1643042" y="609881"/>
            <a:chExt cx="5638533" cy="1318921"/>
          </a:xfrm>
        </p:grpSpPr>
        <p:sp>
          <p:nvSpPr>
            <p:cNvPr id="15" name="弧形 14"/>
            <p:cNvSpPr/>
            <p:nvPr/>
          </p:nvSpPr>
          <p:spPr>
            <a:xfrm>
              <a:off x="5286380" y="642918"/>
              <a:ext cx="1000132" cy="1000132"/>
            </a:xfrm>
            <a:prstGeom prst="arc">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sp>
          <p:nvSpPr>
            <p:cNvPr id="2" name="Rectangle 11"/>
            <p:cNvSpPr>
              <a:spLocks noChangeArrowheads="1"/>
            </p:cNvSpPr>
            <p:nvPr/>
          </p:nvSpPr>
          <p:spPr bwMode="auto">
            <a:xfrm>
              <a:off x="1643042" y="1145105"/>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dirty="0" err="1">
                  <a:solidFill>
                    <a:srgbClr val="3333FF"/>
                  </a:solidFill>
                  <a:latin typeface="Consolas" panose="020B0609020204030204" pitchFamily="49" charset="0"/>
                  <a:cs typeface="Consolas" panose="020B0609020204030204" pitchFamily="49" charset="0"/>
                </a:rPr>
                <a:t>a</a:t>
              </a:r>
              <a:r>
                <a:rPr lang="en-US" altLang="zh-CN" sz="2000" baseline="-25000" dirty="0" err="1">
                  <a:solidFill>
                    <a:srgbClr val="3333FF"/>
                  </a:solidFill>
                  <a:latin typeface="Consolas" panose="020B0609020204030204" pitchFamily="49" charset="0"/>
                  <a:cs typeface="Consolas" panose="020B0609020204030204" pitchFamily="49" charset="0"/>
                </a:rPr>
                <a:t>1</a:t>
              </a:r>
              <a:endParaRPr lang="en-US" altLang="zh-CN" sz="2000" baseline="-25000" dirty="0">
                <a:solidFill>
                  <a:srgbClr val="3333FF"/>
                </a:solidFill>
                <a:latin typeface="Consolas" panose="020B0609020204030204" pitchFamily="49" charset="0"/>
                <a:cs typeface="Consolas" panose="020B0609020204030204" pitchFamily="49" charset="0"/>
              </a:endParaRPr>
            </a:p>
          </p:txBody>
        </p:sp>
        <p:sp>
          <p:nvSpPr>
            <p:cNvPr id="3" name="Rectangle 12"/>
            <p:cNvSpPr>
              <a:spLocks noChangeArrowheads="1"/>
            </p:cNvSpPr>
            <p:nvPr/>
          </p:nvSpPr>
          <p:spPr bwMode="auto">
            <a:xfrm>
              <a:off x="2184379" y="1145105"/>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latin typeface="Consolas" panose="020B0609020204030204" pitchFamily="49" charset="0"/>
                <a:cs typeface="Consolas" panose="020B0609020204030204" pitchFamily="49" charset="0"/>
              </a:endParaRPr>
            </a:p>
          </p:txBody>
        </p:sp>
        <p:sp>
          <p:nvSpPr>
            <p:cNvPr id="4" name="Rectangle 13"/>
            <p:cNvSpPr>
              <a:spLocks noChangeArrowheads="1"/>
            </p:cNvSpPr>
            <p:nvPr/>
          </p:nvSpPr>
          <p:spPr bwMode="auto">
            <a:xfrm>
              <a:off x="3081317" y="1145105"/>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dirty="0" err="1">
                  <a:solidFill>
                    <a:srgbClr val="3333FF"/>
                  </a:solidFill>
                  <a:latin typeface="Consolas" panose="020B0609020204030204" pitchFamily="49" charset="0"/>
                  <a:cs typeface="Consolas" panose="020B0609020204030204" pitchFamily="49" charset="0"/>
                </a:rPr>
                <a:t>a</a:t>
              </a:r>
              <a:r>
                <a:rPr lang="en-US" altLang="zh-CN" sz="2000" baseline="-25000" dirty="0" err="1">
                  <a:solidFill>
                    <a:srgbClr val="3333FF"/>
                  </a:solidFill>
                  <a:latin typeface="Consolas" panose="020B0609020204030204" pitchFamily="49" charset="0"/>
                  <a:cs typeface="Consolas" panose="020B0609020204030204" pitchFamily="49" charset="0"/>
                </a:rPr>
                <a:t>2</a:t>
              </a:r>
              <a:endParaRPr lang="en-US" altLang="zh-CN" sz="2000" baseline="-25000" dirty="0">
                <a:solidFill>
                  <a:srgbClr val="3333FF"/>
                </a:solidFill>
                <a:latin typeface="Consolas" panose="020B0609020204030204" pitchFamily="49" charset="0"/>
                <a:cs typeface="Consolas" panose="020B0609020204030204" pitchFamily="49" charset="0"/>
              </a:endParaRPr>
            </a:p>
          </p:txBody>
        </p:sp>
        <p:sp>
          <p:nvSpPr>
            <p:cNvPr id="5" name="Rectangle 14"/>
            <p:cNvSpPr>
              <a:spLocks noChangeArrowheads="1"/>
            </p:cNvSpPr>
            <p:nvPr/>
          </p:nvSpPr>
          <p:spPr bwMode="auto">
            <a:xfrm>
              <a:off x="3622654" y="1145105"/>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latin typeface="Consolas" panose="020B0609020204030204" pitchFamily="49" charset="0"/>
                <a:cs typeface="Consolas" panose="020B0609020204030204" pitchFamily="49" charset="0"/>
              </a:endParaRPr>
            </a:p>
          </p:txBody>
        </p:sp>
        <p:sp>
          <p:nvSpPr>
            <p:cNvPr id="6" name="Rectangle 15"/>
            <p:cNvSpPr>
              <a:spLocks noChangeArrowheads="1"/>
            </p:cNvSpPr>
            <p:nvPr/>
          </p:nvSpPr>
          <p:spPr bwMode="auto">
            <a:xfrm>
              <a:off x="5962629" y="1145105"/>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dirty="0">
                  <a:solidFill>
                    <a:srgbClr val="3333FF"/>
                  </a:solidFill>
                  <a:latin typeface="Consolas" panose="020B0609020204030204" pitchFamily="49" charset="0"/>
                  <a:cs typeface="Consolas" panose="020B0609020204030204" pitchFamily="49" charset="0"/>
                </a:rPr>
                <a:t>a</a:t>
              </a:r>
              <a:r>
                <a:rPr lang="en-US" altLang="zh-CN" sz="2000" i="1" baseline="-25000" dirty="0">
                  <a:solidFill>
                    <a:srgbClr val="3333FF"/>
                  </a:solidFill>
                  <a:latin typeface="Consolas" panose="020B0609020204030204" pitchFamily="49" charset="0"/>
                  <a:cs typeface="Consolas" panose="020B0609020204030204" pitchFamily="49" charset="0"/>
                </a:rPr>
                <a:t>n</a:t>
              </a:r>
              <a:endParaRPr lang="en-US" altLang="zh-CN" sz="2000" i="1" baseline="-25000" dirty="0">
                <a:solidFill>
                  <a:srgbClr val="3333FF"/>
                </a:solidFill>
                <a:latin typeface="Consolas" panose="020B0609020204030204" pitchFamily="49" charset="0"/>
                <a:cs typeface="Consolas" panose="020B0609020204030204" pitchFamily="49" charset="0"/>
              </a:endParaRPr>
            </a:p>
          </p:txBody>
        </p:sp>
        <p:sp>
          <p:nvSpPr>
            <p:cNvPr id="7" name="Rectangle 16"/>
            <p:cNvSpPr>
              <a:spLocks noChangeArrowheads="1"/>
            </p:cNvSpPr>
            <p:nvPr/>
          </p:nvSpPr>
          <p:spPr bwMode="auto">
            <a:xfrm>
              <a:off x="6503967" y="1145105"/>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a:latin typeface="Consolas" panose="020B0609020204030204" pitchFamily="49" charset="0"/>
                <a:cs typeface="Consolas" panose="020B0609020204030204" pitchFamily="49" charset="0"/>
              </a:endParaRPr>
            </a:p>
          </p:txBody>
        </p:sp>
        <p:sp>
          <p:nvSpPr>
            <p:cNvPr id="8" name="Text Box 17"/>
            <p:cNvSpPr txBox="1">
              <a:spLocks noChangeArrowheads="1"/>
            </p:cNvSpPr>
            <p:nvPr/>
          </p:nvSpPr>
          <p:spPr bwMode="auto">
            <a:xfrm>
              <a:off x="4667229" y="1145105"/>
              <a:ext cx="576263" cy="457200"/>
            </a:xfrm>
            <a:prstGeom prst="rect">
              <a:avLst/>
            </a:prstGeom>
            <a:noFill/>
            <a:ln w="38100" algn="ctr">
              <a:noFill/>
              <a:miter lim="800000"/>
            </a:ln>
            <a:effectLst/>
          </p:spPr>
          <p:txBody>
            <a:bodyPr>
              <a:spAutoFit/>
            </a:bodyPr>
            <a:lstStyle/>
            <a:p>
              <a:pPr>
                <a:spcBef>
                  <a:spcPct val="50000"/>
                </a:spcBef>
              </a:pPr>
              <a:r>
                <a:rPr kumimoji="1" lang="en-US" altLang="zh-CN">
                  <a:solidFill>
                    <a:srgbClr val="3333FF"/>
                  </a:solidFill>
                  <a:latin typeface="Consolas" panose="020B0609020204030204" pitchFamily="49" charset="0"/>
                  <a:ea typeface="宋体" panose="02010600030101010101" pitchFamily="2" charset="-122"/>
                  <a:cs typeface="Consolas" panose="020B0609020204030204" pitchFamily="49" charset="0"/>
                </a:rPr>
                <a:t>…</a:t>
              </a:r>
              <a:endParaRPr kumimoji="1" lang="en-US" altLang="zh-CN">
                <a:solidFill>
                  <a:srgbClr val="3333FF"/>
                </a:solidFill>
                <a:latin typeface="Consolas" panose="020B0609020204030204" pitchFamily="49" charset="0"/>
                <a:ea typeface="宋体" panose="02010600030101010101" pitchFamily="2" charset="-122"/>
                <a:cs typeface="Consolas" panose="020B0609020204030204" pitchFamily="49" charset="0"/>
              </a:endParaRPr>
            </a:p>
          </p:txBody>
        </p:sp>
        <p:sp>
          <p:nvSpPr>
            <p:cNvPr id="9" name="Line 21"/>
            <p:cNvSpPr>
              <a:spLocks noChangeShapeType="1"/>
            </p:cNvSpPr>
            <p:nvPr/>
          </p:nvSpPr>
          <p:spPr bwMode="auto">
            <a:xfrm>
              <a:off x="2506642" y="1361005"/>
              <a:ext cx="576262" cy="0"/>
            </a:xfrm>
            <a:prstGeom prst="line">
              <a:avLst/>
            </a:prstGeom>
            <a:noFill/>
            <a:ln w="38100">
              <a:solidFill>
                <a:schemeClr val="tx1"/>
              </a:solidFill>
              <a:miter lim="800000"/>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10" name="Line 22"/>
            <p:cNvSpPr>
              <a:spLocks noChangeShapeType="1"/>
            </p:cNvSpPr>
            <p:nvPr/>
          </p:nvSpPr>
          <p:spPr bwMode="auto">
            <a:xfrm>
              <a:off x="3948092" y="1361005"/>
              <a:ext cx="576262" cy="0"/>
            </a:xfrm>
            <a:prstGeom prst="line">
              <a:avLst/>
            </a:prstGeom>
            <a:noFill/>
            <a:ln w="38100">
              <a:solidFill>
                <a:schemeClr val="tx1"/>
              </a:solidFill>
              <a:miter lim="800000"/>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11" name="Line 23"/>
            <p:cNvSpPr>
              <a:spLocks noChangeShapeType="1"/>
            </p:cNvSpPr>
            <p:nvPr/>
          </p:nvSpPr>
          <p:spPr bwMode="auto">
            <a:xfrm>
              <a:off x="5387954" y="1361005"/>
              <a:ext cx="576263" cy="0"/>
            </a:xfrm>
            <a:prstGeom prst="line">
              <a:avLst/>
            </a:prstGeom>
            <a:noFill/>
            <a:ln w="38100">
              <a:solidFill>
                <a:schemeClr val="tx1"/>
              </a:solidFill>
              <a:miter lim="800000"/>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13" name="任意多边形 12"/>
            <p:cNvSpPr/>
            <p:nvPr/>
          </p:nvSpPr>
          <p:spPr>
            <a:xfrm>
              <a:off x="1928762" y="1422919"/>
              <a:ext cx="5352813" cy="505883"/>
            </a:xfrm>
            <a:custGeom>
              <a:avLst/>
              <a:gdLst>
                <a:gd name="connsiteX0" fmla="*/ 6121400 w 6745817"/>
                <a:gd name="connsiteY0" fmla="*/ 0 h 505883"/>
                <a:gd name="connsiteX1" fmla="*/ 5918200 w 6745817"/>
                <a:gd name="connsiteY1" fmla="*/ 317500 h 505883"/>
                <a:gd name="connsiteX2" fmla="*/ 1155700 w 6745817"/>
                <a:gd name="connsiteY2" fmla="*/ 482600 h 505883"/>
                <a:gd name="connsiteX3" fmla="*/ 0 w 6745817"/>
                <a:gd name="connsiteY3" fmla="*/ 177800 h 505883"/>
                <a:gd name="connsiteX0-1" fmla="*/ 5749664 w 6374081"/>
                <a:gd name="connsiteY0-2" fmla="*/ 0 h 505883"/>
                <a:gd name="connsiteX1-3" fmla="*/ 5546464 w 6374081"/>
                <a:gd name="connsiteY1-4" fmla="*/ 317500 h 505883"/>
                <a:gd name="connsiteX2-5" fmla="*/ 783964 w 6374081"/>
                <a:gd name="connsiteY2-6" fmla="*/ 482600 h 505883"/>
                <a:gd name="connsiteX3-7" fmla="*/ 842678 w 6374081"/>
                <a:gd name="connsiteY3-8" fmla="*/ 177800 h 505883"/>
                <a:gd name="connsiteX0-9" fmla="*/ 4906986 w 5352813"/>
                <a:gd name="connsiteY0-10" fmla="*/ 0 h 505883"/>
                <a:gd name="connsiteX1-11" fmla="*/ 4703786 w 5352813"/>
                <a:gd name="connsiteY1-12" fmla="*/ 317500 h 505883"/>
                <a:gd name="connsiteX2-13" fmla="*/ 1012824 w 5352813"/>
                <a:gd name="connsiteY2-14" fmla="*/ 482600 h 505883"/>
                <a:gd name="connsiteX3-15" fmla="*/ 0 w 5352813"/>
                <a:gd name="connsiteY3-16" fmla="*/ 177800 h 505883"/>
                <a:gd name="connsiteX0-17" fmla="*/ 4906986 w 5352813"/>
                <a:gd name="connsiteY0-18" fmla="*/ 0 h 505883"/>
                <a:gd name="connsiteX1-19" fmla="*/ 4703786 w 5352813"/>
                <a:gd name="connsiteY1-20" fmla="*/ 317500 h 505883"/>
                <a:gd name="connsiteX2-21" fmla="*/ 1012824 w 5352813"/>
                <a:gd name="connsiteY2-22" fmla="*/ 482600 h 505883"/>
                <a:gd name="connsiteX3-23" fmla="*/ 0 w 5352813"/>
                <a:gd name="connsiteY3-24" fmla="*/ 177800 h 505883"/>
              </a:gdLst>
              <a:ahLst/>
              <a:cxnLst>
                <a:cxn ang="0">
                  <a:pos x="connsiteX0-1" y="connsiteY0-2"/>
                </a:cxn>
                <a:cxn ang="0">
                  <a:pos x="connsiteX1-3" y="connsiteY1-4"/>
                </a:cxn>
                <a:cxn ang="0">
                  <a:pos x="connsiteX2-5" y="connsiteY2-6"/>
                </a:cxn>
                <a:cxn ang="0">
                  <a:pos x="connsiteX3-7" y="connsiteY3-8"/>
                </a:cxn>
              </a:cxnLst>
              <a:rect l="l" t="t" r="r" b="b"/>
              <a:pathLst>
                <a:path w="5352813" h="505883">
                  <a:moveTo>
                    <a:pt x="4906986" y="0"/>
                  </a:moveTo>
                  <a:cubicBezTo>
                    <a:pt x="5219194" y="118533"/>
                    <a:pt x="5352813" y="237067"/>
                    <a:pt x="4703786" y="317500"/>
                  </a:cubicBezTo>
                  <a:cubicBezTo>
                    <a:pt x="4054759" y="397933"/>
                    <a:pt x="1796788" y="505883"/>
                    <a:pt x="1012824" y="482600"/>
                  </a:cubicBezTo>
                  <a:cubicBezTo>
                    <a:pt x="228860" y="459317"/>
                    <a:pt x="84666" y="318558"/>
                    <a:pt x="0" y="177800"/>
                  </a:cubicBezTo>
                </a:path>
              </a:pathLst>
            </a:cu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sp>
          <p:nvSpPr>
            <p:cNvPr id="16" name="TextBox 15"/>
            <p:cNvSpPr txBox="1"/>
            <p:nvPr/>
          </p:nvSpPr>
          <p:spPr>
            <a:xfrm>
              <a:off x="5500694" y="609881"/>
              <a:ext cx="428628" cy="461665"/>
            </a:xfrm>
            <a:prstGeom prst="rect">
              <a:avLst/>
            </a:prstGeom>
            <a:noFill/>
          </p:spPr>
          <p:txBody>
            <a:bodyPr wrap="square" rtlCol="0">
              <a:spAutoFit/>
            </a:bodyPr>
            <a:lstStyle/>
            <a:p>
              <a:r>
                <a:rPr lang="en-US" altLang="zh-CN" i="1">
                  <a:latin typeface="Consolas" panose="020B0609020204030204" pitchFamily="49" charset="0"/>
                  <a:cs typeface="Consolas" panose="020B0609020204030204" pitchFamily="49" charset="0"/>
                </a:rPr>
                <a:t>L</a:t>
              </a:r>
              <a:endParaRPr lang="zh-CN" altLang="en-US" i="1">
                <a:latin typeface="Consolas" panose="020B0609020204030204" pitchFamily="49" charset="0"/>
                <a:cs typeface="Consolas" panose="020B0609020204030204" pitchFamily="49" charset="0"/>
              </a:endParaRPr>
            </a:p>
          </p:txBody>
        </p:sp>
      </p:grpSp>
      <p:sp>
        <p:nvSpPr>
          <p:cNvPr id="17" name="TextBox 16"/>
          <p:cNvSpPr txBox="1"/>
          <p:nvPr/>
        </p:nvSpPr>
        <p:spPr>
          <a:xfrm>
            <a:off x="714348" y="2571744"/>
            <a:ext cx="4500594" cy="961674"/>
          </a:xfrm>
          <a:prstGeom prst="rect">
            <a:avLst/>
          </a:prstGeom>
          <a:noFill/>
        </p:spPr>
        <p:txBody>
          <a:bodyPr wrap="square" rtlCol="0">
            <a:spAutoFit/>
          </a:bodyPr>
          <a:lstStyle/>
          <a:p>
            <a:pPr marL="457200" indent="-457200" algn="l">
              <a:lnSpc>
                <a:spcPct val="150000"/>
              </a:lnSpc>
              <a:buBlip>
                <a:blip r:embed="rId1"/>
              </a:buBlip>
            </a:pPr>
            <a:r>
              <a:rPr lang="zh-CN" altLang="en-US" sz="2000">
                <a:latin typeface="Consolas" panose="020B0609020204030204" pitchFamily="49" charset="0"/>
                <a:ea typeface="楷体" panose="02010609060101010101" pitchFamily="49" charset="-122"/>
                <a:cs typeface="Consolas" panose="020B0609020204030204" pitchFamily="49" charset="0"/>
              </a:rPr>
              <a:t>在尾元素之后插入一个元素</a:t>
            </a:r>
            <a:endParaRPr lang="en-US" altLang="zh-CN" sz="2000">
              <a:latin typeface="Consolas" panose="020B0609020204030204" pitchFamily="49" charset="0"/>
              <a:ea typeface="楷体" panose="02010609060101010101" pitchFamily="49" charset="-122"/>
              <a:cs typeface="Consolas" panose="020B0609020204030204" pitchFamily="49" charset="0"/>
            </a:endParaRPr>
          </a:p>
          <a:p>
            <a:pPr marL="457200" indent="-457200" algn="l">
              <a:lnSpc>
                <a:spcPct val="150000"/>
              </a:lnSpc>
              <a:buBlip>
                <a:blip r:embed="rId1"/>
              </a:buBlip>
            </a:pPr>
            <a:r>
              <a:rPr lang="zh-CN" altLang="en-US" sz="2000">
                <a:latin typeface="Consolas" panose="020B0609020204030204" pitchFamily="49" charset="0"/>
                <a:ea typeface="楷体" panose="02010609060101010101" pitchFamily="49" charset="-122"/>
                <a:cs typeface="Consolas" panose="020B0609020204030204" pitchFamily="49" charset="0"/>
              </a:rPr>
              <a:t>删除第一个元素</a:t>
            </a:r>
            <a:endParaRPr lang="zh-CN" altLang="en-US" sz="2000">
              <a:latin typeface="Consolas" panose="020B0609020204030204" pitchFamily="49" charset="0"/>
              <a:cs typeface="Consolas" panose="020B0609020204030204" pitchFamily="49" charset="0"/>
            </a:endParaRPr>
          </a:p>
        </p:txBody>
      </p:sp>
      <p:sp>
        <p:nvSpPr>
          <p:cNvPr id="18" name="右箭头 17"/>
          <p:cNvSpPr/>
          <p:nvPr/>
        </p:nvSpPr>
        <p:spPr>
          <a:xfrm>
            <a:off x="5000628" y="3016749"/>
            <a:ext cx="642942" cy="285752"/>
          </a:xfrm>
          <a:prstGeom prst="right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sp>
        <p:nvSpPr>
          <p:cNvPr id="19" name="TextBox 18"/>
          <p:cNvSpPr txBox="1"/>
          <p:nvPr/>
        </p:nvSpPr>
        <p:spPr>
          <a:xfrm>
            <a:off x="5786446" y="2730997"/>
            <a:ext cx="2143140" cy="707886"/>
          </a:xfrm>
          <a:prstGeom prst="rect">
            <a:avLst/>
          </a:prstGeom>
          <a:noFill/>
        </p:spPr>
        <p:txBody>
          <a:bodyPr wrap="square" rtlCol="0">
            <a:spAutoFit/>
          </a:bodyPr>
          <a:lstStyle/>
          <a:p>
            <a:r>
              <a:rPr lang="zh-CN" altLang="en-US" sz="2000">
                <a:latin typeface="Consolas" panose="020B0609020204030204" pitchFamily="49" charset="0"/>
                <a:ea typeface="楷体" panose="02010609060101010101" pitchFamily="49" charset="-122"/>
                <a:cs typeface="Consolas" panose="020B0609020204030204" pitchFamily="49" charset="0"/>
              </a:rPr>
              <a:t>时间复杂度均为</a:t>
            </a:r>
            <a:r>
              <a:rPr lang="en-US" altLang="zh-CN" sz="2000">
                <a:latin typeface="Consolas" panose="020B0609020204030204" pitchFamily="49" charset="0"/>
                <a:ea typeface="楷体" panose="02010609060101010101" pitchFamily="49" charset="-122"/>
                <a:cs typeface="Consolas" panose="020B0609020204030204" pitchFamily="49" charset="0"/>
              </a:rPr>
              <a:t>O(1)</a:t>
            </a:r>
            <a:endParaRPr lang="zh-CN" altLang="en-US" sz="2000">
              <a:latin typeface="Consolas" panose="020B0609020204030204" pitchFamily="49" charset="0"/>
              <a:ea typeface="楷体" panose="02010609060101010101" pitchFamily="49" charset="-122"/>
              <a:cs typeface="Consolas" panose="020B0609020204030204" pitchFamily="49" charset="0"/>
            </a:endParaRPr>
          </a:p>
        </p:txBody>
      </p:sp>
      <p:sp>
        <p:nvSpPr>
          <p:cNvPr id="20" name="TextBox 19"/>
          <p:cNvSpPr txBox="1"/>
          <p:nvPr/>
        </p:nvSpPr>
        <p:spPr>
          <a:xfrm>
            <a:off x="1214414" y="4071942"/>
            <a:ext cx="1571636" cy="430887"/>
          </a:xfrm>
          <a:prstGeom prst="rect">
            <a:avLst/>
          </a:prstGeom>
          <a:noFill/>
        </p:spPr>
        <p:txBody>
          <a:bodyPr wrap="square" rtlCol="0">
            <a:spAutoFit/>
          </a:bodyPr>
          <a:lstStyle/>
          <a:p>
            <a:pPr algn="l"/>
            <a:r>
              <a:rPr lang="zh-CN" altLang="en-US" sz="2200">
                <a:latin typeface="Consolas" panose="020B0609020204030204" pitchFamily="49" charset="0"/>
                <a:ea typeface="楷体" panose="02010609060101010101" pitchFamily="49" charset="-122"/>
                <a:cs typeface="Consolas" panose="020B0609020204030204" pitchFamily="49" charset="0"/>
              </a:rPr>
              <a:t>选择</a:t>
            </a:r>
            <a:r>
              <a:rPr lang="en-US" altLang="zh-CN" sz="2200">
                <a:latin typeface="Consolas" panose="020B0609020204030204" pitchFamily="49" charset="0"/>
                <a:ea typeface="楷体" panose="02010609060101010101" pitchFamily="49" charset="-122"/>
                <a:cs typeface="Consolas" panose="020B0609020204030204" pitchFamily="49" charset="0"/>
              </a:rPr>
              <a:t>D</a:t>
            </a:r>
            <a:endParaRPr lang="zh-CN" altLang="en-US" sz="2200">
              <a:latin typeface="Consolas" panose="020B0609020204030204" pitchFamily="49" charset="0"/>
              <a:ea typeface="楷体" panose="02010609060101010101" pitchFamily="49" charset="-122"/>
              <a:cs typeface="Consolas" panose="020B0609020204030204" pitchFamily="49" charset="0"/>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2"/>
          <p:cNvSpPr>
            <a:spLocks noChangeArrowheads="1"/>
          </p:cNvSpPr>
          <p:nvPr/>
        </p:nvSpPr>
        <p:spPr bwMode="auto">
          <a:xfrm>
            <a:off x="3205162" y="1290587"/>
            <a:ext cx="2665413" cy="936625"/>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kumimoji="1" lang="zh-CN" altLang="en-US" sz="2000" dirty="0">
                <a:solidFill>
                  <a:srgbClr val="3333FF"/>
                </a:solidFill>
                <a:latin typeface="Consolas" panose="020B0609020204030204" pitchFamily="49" charset="0"/>
                <a:ea typeface="楷体" panose="02010609060101010101" pitchFamily="49" charset="-122"/>
                <a:cs typeface="Consolas" panose="020B0609020204030204" pitchFamily="49" charset="0"/>
              </a:rPr>
              <a:t>线性表</a:t>
            </a:r>
            <a:endParaRPr kumimoji="1" lang="zh-CN" altLang="en-US" sz="2000" dirty="0">
              <a:solidFill>
                <a:srgbClr val="3333FF"/>
              </a:solidFill>
              <a:latin typeface="Consolas" panose="020B0609020204030204" pitchFamily="49" charset="0"/>
              <a:ea typeface="楷体" panose="02010609060101010101" pitchFamily="49" charset="-122"/>
              <a:cs typeface="Consolas" panose="020B0609020204030204" pitchFamily="49" charset="0"/>
            </a:endParaRPr>
          </a:p>
          <a:p>
            <a:r>
              <a:rPr kumimoji="1" lang="en-US" altLang="zh-CN" sz="2000">
                <a:solidFill>
                  <a:srgbClr val="3333FF"/>
                </a:solidFill>
                <a:latin typeface="Consolas" panose="020B0609020204030204" pitchFamily="49" charset="0"/>
                <a:ea typeface="楷体" panose="02010609060101010101" pitchFamily="49" charset="-122"/>
                <a:cs typeface="Consolas" panose="020B0609020204030204" pitchFamily="49" charset="0"/>
              </a:rPr>
              <a:t>(</a:t>
            </a:r>
            <a:r>
              <a:rPr kumimoji="1" lang="en-US" altLang="zh-CN" sz="2000" i="1">
                <a:solidFill>
                  <a:srgbClr val="3333FF"/>
                </a:solidFill>
                <a:latin typeface="Consolas" panose="020B0609020204030204" pitchFamily="49" charset="0"/>
                <a:ea typeface="楷体" panose="02010609060101010101" pitchFamily="49" charset="-122"/>
                <a:cs typeface="Consolas" panose="020B0609020204030204" pitchFamily="49" charset="0"/>
              </a:rPr>
              <a:t>a</a:t>
            </a:r>
            <a:r>
              <a:rPr kumimoji="1" lang="en-US" altLang="zh-CN" sz="2000" baseline="-25000">
                <a:solidFill>
                  <a:srgbClr val="3333FF"/>
                </a:solidFill>
                <a:latin typeface="Consolas" panose="020B0609020204030204" pitchFamily="49" charset="0"/>
                <a:ea typeface="楷体" panose="02010609060101010101" pitchFamily="49" charset="-122"/>
                <a:cs typeface="Consolas" panose="020B0609020204030204" pitchFamily="49" charset="0"/>
              </a:rPr>
              <a:t>1</a:t>
            </a:r>
            <a:r>
              <a:rPr kumimoji="1" lang="zh-CN" altLang="en-US" sz="2000">
                <a:solidFill>
                  <a:srgbClr val="3333FF"/>
                </a:solidFill>
                <a:latin typeface="Consolas" panose="020B0609020204030204" pitchFamily="49" charset="0"/>
                <a:ea typeface="楷体" panose="02010609060101010101" pitchFamily="49" charset="-122"/>
                <a:cs typeface="Consolas" panose="020B0609020204030204" pitchFamily="49" charset="0"/>
              </a:rPr>
              <a:t>，</a:t>
            </a:r>
            <a:r>
              <a:rPr kumimoji="1" lang="en-US" altLang="zh-CN" sz="2000" i="1">
                <a:solidFill>
                  <a:srgbClr val="3333FF"/>
                </a:solidFill>
                <a:latin typeface="Consolas" panose="020B0609020204030204" pitchFamily="49" charset="0"/>
                <a:ea typeface="楷体" panose="02010609060101010101" pitchFamily="49" charset="-122"/>
                <a:cs typeface="Consolas" panose="020B0609020204030204" pitchFamily="49" charset="0"/>
              </a:rPr>
              <a:t>a</a:t>
            </a:r>
            <a:r>
              <a:rPr kumimoji="1" lang="en-US" altLang="zh-CN" sz="2000" baseline="-25000">
                <a:solidFill>
                  <a:srgbClr val="3333FF"/>
                </a:solidFill>
                <a:latin typeface="Consolas" panose="020B0609020204030204" pitchFamily="49" charset="0"/>
                <a:ea typeface="楷体" panose="02010609060101010101" pitchFamily="49" charset="-122"/>
                <a:cs typeface="Consolas" panose="020B0609020204030204" pitchFamily="49" charset="0"/>
              </a:rPr>
              <a:t>2</a:t>
            </a:r>
            <a:r>
              <a:rPr kumimoji="1" lang="zh-CN" altLang="en-US" sz="2000">
                <a:solidFill>
                  <a:srgbClr val="3333FF"/>
                </a:solidFill>
                <a:latin typeface="Consolas" panose="020B0609020204030204" pitchFamily="49" charset="0"/>
                <a:ea typeface="楷体" panose="02010609060101010101" pitchFamily="49" charset="-122"/>
                <a:cs typeface="Consolas" panose="020B0609020204030204" pitchFamily="49" charset="0"/>
              </a:rPr>
              <a:t>，</a:t>
            </a:r>
            <a:r>
              <a:rPr kumimoji="1" lang="en-US" altLang="zh-CN" sz="2000">
                <a:solidFill>
                  <a:srgbClr val="3333FF"/>
                </a:solidFill>
                <a:latin typeface="Consolas" panose="020B0609020204030204" pitchFamily="49" charset="0"/>
                <a:ea typeface="楷体" panose="02010609060101010101" pitchFamily="49" charset="-122"/>
                <a:cs typeface="Consolas" panose="020B0609020204030204" pitchFamily="49" charset="0"/>
              </a:rPr>
              <a:t>…</a:t>
            </a:r>
            <a:r>
              <a:rPr kumimoji="1" lang="zh-CN" altLang="en-US" sz="2000">
                <a:solidFill>
                  <a:srgbClr val="3333FF"/>
                </a:solidFill>
                <a:latin typeface="Consolas" panose="020B0609020204030204" pitchFamily="49" charset="0"/>
                <a:ea typeface="楷体" panose="02010609060101010101" pitchFamily="49" charset="-122"/>
                <a:cs typeface="Consolas" panose="020B0609020204030204" pitchFamily="49" charset="0"/>
              </a:rPr>
              <a:t>，</a:t>
            </a:r>
            <a:r>
              <a:rPr kumimoji="1" lang="en-US" altLang="zh-CN" sz="2000" i="1">
                <a:solidFill>
                  <a:srgbClr val="3333FF"/>
                </a:solidFill>
                <a:latin typeface="Consolas" panose="020B0609020204030204" pitchFamily="49" charset="0"/>
                <a:ea typeface="楷体" panose="02010609060101010101" pitchFamily="49" charset="-122"/>
                <a:cs typeface="Consolas" panose="020B0609020204030204" pitchFamily="49" charset="0"/>
              </a:rPr>
              <a:t>a</a:t>
            </a:r>
            <a:r>
              <a:rPr kumimoji="1" lang="en-US" altLang="zh-CN" sz="2000" i="1" baseline="-25000">
                <a:solidFill>
                  <a:srgbClr val="3333FF"/>
                </a:solidFill>
                <a:latin typeface="Consolas" panose="020B0609020204030204" pitchFamily="49" charset="0"/>
                <a:ea typeface="楷体" panose="02010609060101010101" pitchFamily="49" charset="-122"/>
                <a:cs typeface="Consolas" panose="020B0609020204030204" pitchFamily="49" charset="0"/>
              </a:rPr>
              <a:t>i</a:t>
            </a:r>
            <a:r>
              <a:rPr kumimoji="1" lang="zh-CN" altLang="en-US" sz="2000">
                <a:solidFill>
                  <a:srgbClr val="3333FF"/>
                </a:solidFill>
                <a:latin typeface="Consolas" panose="020B0609020204030204" pitchFamily="49" charset="0"/>
                <a:ea typeface="楷体" panose="02010609060101010101" pitchFamily="49" charset="-122"/>
                <a:cs typeface="Consolas" panose="020B0609020204030204" pitchFamily="49" charset="0"/>
              </a:rPr>
              <a:t>，</a:t>
            </a:r>
            <a:r>
              <a:rPr kumimoji="1" lang="en-US" altLang="zh-CN" sz="2000">
                <a:solidFill>
                  <a:srgbClr val="3333FF"/>
                </a:solidFill>
                <a:latin typeface="Consolas" panose="020B0609020204030204" pitchFamily="49" charset="0"/>
                <a:ea typeface="楷体" panose="02010609060101010101" pitchFamily="49" charset="-122"/>
                <a:cs typeface="Consolas" panose="020B0609020204030204" pitchFamily="49" charset="0"/>
              </a:rPr>
              <a:t>…</a:t>
            </a:r>
            <a:r>
              <a:rPr kumimoji="1" lang="en-US" altLang="zh-CN" sz="2000" i="1" dirty="0">
                <a:solidFill>
                  <a:srgbClr val="3333FF"/>
                </a:solidFill>
                <a:latin typeface="Consolas" panose="020B0609020204030204" pitchFamily="49" charset="0"/>
                <a:ea typeface="楷体" panose="02010609060101010101" pitchFamily="49" charset="-122"/>
                <a:cs typeface="Consolas" panose="020B0609020204030204" pitchFamily="49" charset="0"/>
              </a:rPr>
              <a:t>a</a:t>
            </a:r>
            <a:r>
              <a:rPr kumimoji="1" lang="en-US" altLang="zh-CN" sz="2000" i="1" baseline="-25000" dirty="0">
                <a:solidFill>
                  <a:srgbClr val="3333FF"/>
                </a:solidFill>
                <a:latin typeface="Consolas" panose="020B0609020204030204" pitchFamily="49" charset="0"/>
                <a:ea typeface="楷体" panose="02010609060101010101" pitchFamily="49" charset="-122"/>
                <a:cs typeface="Consolas" panose="020B0609020204030204" pitchFamily="49" charset="0"/>
              </a:rPr>
              <a:t>n</a:t>
            </a:r>
            <a:r>
              <a:rPr kumimoji="1" lang="en-US" altLang="zh-CN" sz="2000" dirty="0">
                <a:solidFill>
                  <a:srgbClr val="3333FF"/>
                </a:solidFill>
                <a:latin typeface="Consolas" panose="020B0609020204030204" pitchFamily="49" charset="0"/>
                <a:ea typeface="楷体" panose="02010609060101010101" pitchFamily="49" charset="-122"/>
                <a:cs typeface="Consolas" panose="020B0609020204030204" pitchFamily="49" charset="0"/>
              </a:rPr>
              <a:t>)</a:t>
            </a:r>
            <a:endParaRPr kumimoji="1" lang="en-US" altLang="zh-CN" sz="2000" dirty="0">
              <a:solidFill>
                <a:srgbClr val="3333FF"/>
              </a:solidFill>
              <a:latin typeface="Consolas" panose="020B0609020204030204" pitchFamily="49" charset="0"/>
              <a:ea typeface="楷体" panose="02010609060101010101" pitchFamily="49" charset="-122"/>
              <a:cs typeface="Consolas" panose="020B0609020204030204" pitchFamily="49" charset="0"/>
            </a:endParaRPr>
          </a:p>
        </p:txBody>
      </p:sp>
      <p:sp>
        <p:nvSpPr>
          <p:cNvPr id="266243" name="AutoShape 3"/>
          <p:cNvSpPr>
            <a:spLocks noChangeArrowheads="1"/>
          </p:cNvSpPr>
          <p:nvPr/>
        </p:nvSpPr>
        <p:spPr bwMode="auto">
          <a:xfrm>
            <a:off x="4357687" y="2443113"/>
            <a:ext cx="357189" cy="1371596"/>
          </a:xfrm>
          <a:prstGeom prst="downArrow">
            <a:avLst>
              <a:gd name="adj1" fmla="val 50000"/>
              <a:gd name="adj2" fmla="val 124890"/>
            </a:avLst>
          </a:prstGeom>
          <a:solidFill>
            <a:srgbClr val="008000"/>
          </a:solidFill>
          <a:ln w="38100" algn="ctr">
            <a:solidFill>
              <a:schemeClr val="bg1"/>
            </a:solidFill>
            <a:miter lim="800000"/>
          </a:ln>
          <a:effectLst/>
        </p:spPr>
        <p:txBody>
          <a:bodyPr wrap="none" anchor="ctr"/>
          <a:lstStyle/>
          <a:p>
            <a:endParaRPr lang="zh-CN" altLang="en-US">
              <a:latin typeface="Consolas" panose="020B0609020204030204" pitchFamily="49" charset="0"/>
              <a:cs typeface="Consolas" panose="020B0609020204030204" pitchFamily="49" charset="0"/>
            </a:endParaRPr>
          </a:p>
        </p:txBody>
      </p:sp>
      <p:sp>
        <p:nvSpPr>
          <p:cNvPr id="266244" name="Text Box 4"/>
          <p:cNvSpPr txBox="1">
            <a:spLocks noChangeArrowheads="1"/>
          </p:cNvSpPr>
          <p:nvPr/>
        </p:nvSpPr>
        <p:spPr bwMode="auto">
          <a:xfrm>
            <a:off x="4714876" y="2886014"/>
            <a:ext cx="936625" cy="396875"/>
          </a:xfrm>
          <a:prstGeom prst="rect">
            <a:avLst/>
          </a:prstGeom>
          <a:noFill/>
          <a:ln w="38100" algn="ctr">
            <a:noFill/>
            <a:miter lim="800000"/>
          </a:ln>
          <a:effectLst/>
        </p:spPr>
        <p:txBody>
          <a:bodyPr>
            <a:spAutoFit/>
          </a:bodyPr>
          <a:lstStyle/>
          <a:p>
            <a:pPr>
              <a:spcBef>
                <a:spcPct val="50000"/>
              </a:spcBef>
            </a:pPr>
            <a:r>
              <a:rPr lang="zh-CN" altLang="en-US" sz="2000" dirty="0">
                <a:solidFill>
                  <a:srgbClr val="3333FF"/>
                </a:solidFill>
                <a:latin typeface="Consolas" panose="020B0609020204030204" pitchFamily="49" charset="0"/>
                <a:ea typeface="楷体" panose="02010609060101010101" pitchFamily="49" charset="-122"/>
                <a:cs typeface="Consolas" panose="020B0609020204030204" pitchFamily="49" charset="0"/>
              </a:rPr>
              <a:t>映射</a:t>
            </a:r>
            <a:endParaRPr lang="zh-CN" altLang="en-US" sz="2000" dirty="0">
              <a:solidFill>
                <a:srgbClr val="3333FF"/>
              </a:solidFill>
              <a:latin typeface="Consolas" panose="020B0609020204030204" pitchFamily="49" charset="0"/>
              <a:ea typeface="楷体" panose="02010609060101010101" pitchFamily="49" charset="-122"/>
              <a:cs typeface="Consolas" panose="020B0609020204030204" pitchFamily="49" charset="0"/>
            </a:endParaRPr>
          </a:p>
        </p:txBody>
      </p:sp>
      <p:sp>
        <p:nvSpPr>
          <p:cNvPr id="266245" name="Rectangle 5"/>
          <p:cNvSpPr>
            <a:spLocks noChangeArrowheads="1"/>
          </p:cNvSpPr>
          <p:nvPr/>
        </p:nvSpPr>
        <p:spPr bwMode="auto">
          <a:xfrm>
            <a:off x="1009650" y="4194121"/>
            <a:ext cx="539750" cy="431800"/>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baseline="-25000">
              <a:solidFill>
                <a:srgbClr val="3333FF"/>
              </a:solidFill>
              <a:latin typeface="Consolas" panose="020B0609020204030204" pitchFamily="49" charset="0"/>
              <a:cs typeface="Consolas" panose="020B0609020204030204" pitchFamily="49" charset="0"/>
            </a:endParaRPr>
          </a:p>
        </p:txBody>
      </p:sp>
      <p:sp>
        <p:nvSpPr>
          <p:cNvPr id="266246" name="Rectangle 6"/>
          <p:cNvSpPr>
            <a:spLocks noChangeArrowheads="1"/>
          </p:cNvSpPr>
          <p:nvPr/>
        </p:nvSpPr>
        <p:spPr bwMode="auto">
          <a:xfrm>
            <a:off x="1550987" y="4194121"/>
            <a:ext cx="539750" cy="431800"/>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baseline="-25000">
              <a:solidFill>
                <a:srgbClr val="3333FF"/>
              </a:solidFill>
              <a:latin typeface="Consolas" panose="020B0609020204030204" pitchFamily="49" charset="0"/>
              <a:cs typeface="Consolas" panose="020B0609020204030204" pitchFamily="49" charset="0"/>
            </a:endParaRPr>
          </a:p>
        </p:txBody>
      </p:sp>
      <p:sp>
        <p:nvSpPr>
          <p:cNvPr id="266247" name="Text Box 7"/>
          <p:cNvSpPr txBox="1">
            <a:spLocks noChangeArrowheads="1"/>
          </p:cNvSpPr>
          <p:nvPr/>
        </p:nvSpPr>
        <p:spPr bwMode="auto">
          <a:xfrm>
            <a:off x="250825" y="1625550"/>
            <a:ext cx="1728787" cy="430887"/>
          </a:xfrm>
          <a:prstGeom prst="rect">
            <a:avLst/>
          </a:prstGeom>
          <a:noFill/>
          <a:ln w="38100" algn="ctr">
            <a:noFill/>
            <a:miter lim="800000"/>
          </a:ln>
          <a:effectLst/>
        </p:spPr>
        <p:txBody>
          <a:bodyPr>
            <a:spAutoFit/>
          </a:bodyPr>
          <a:lstStyle/>
          <a:p>
            <a:pPr>
              <a:spcBef>
                <a:spcPct val="50000"/>
              </a:spcBef>
            </a:pPr>
            <a:r>
              <a:rPr kumimoji="1" lang="zh-CN" altLang="en-US" sz="2200" dirty="0">
                <a:solidFill>
                  <a:srgbClr val="3333FF"/>
                </a:solidFill>
                <a:latin typeface="Consolas" panose="020B0609020204030204" pitchFamily="49" charset="0"/>
                <a:ea typeface="楷体" panose="02010609060101010101" pitchFamily="49" charset="-122"/>
                <a:cs typeface="Consolas" panose="020B0609020204030204" pitchFamily="49" charset="0"/>
              </a:rPr>
              <a:t>逻辑结构</a:t>
            </a:r>
            <a:endParaRPr kumimoji="1" lang="zh-CN" altLang="en-US" sz="2200" dirty="0">
              <a:solidFill>
                <a:srgbClr val="3333FF"/>
              </a:solidFill>
              <a:latin typeface="Consolas" panose="020B0609020204030204" pitchFamily="49" charset="0"/>
              <a:ea typeface="楷体" panose="02010609060101010101" pitchFamily="49" charset="-122"/>
              <a:cs typeface="Consolas" panose="020B0609020204030204" pitchFamily="49" charset="0"/>
            </a:endParaRPr>
          </a:p>
        </p:txBody>
      </p:sp>
      <p:sp>
        <p:nvSpPr>
          <p:cNvPr id="266248" name="Text Box 8"/>
          <p:cNvSpPr txBox="1">
            <a:spLocks noChangeArrowheads="1"/>
          </p:cNvSpPr>
          <p:nvPr/>
        </p:nvSpPr>
        <p:spPr bwMode="auto">
          <a:xfrm>
            <a:off x="250825" y="3190841"/>
            <a:ext cx="1728787" cy="430887"/>
          </a:xfrm>
          <a:prstGeom prst="rect">
            <a:avLst/>
          </a:prstGeom>
          <a:noFill/>
          <a:ln w="38100" algn="ctr">
            <a:noFill/>
            <a:miter lim="800000"/>
          </a:ln>
          <a:effectLst/>
        </p:spPr>
        <p:txBody>
          <a:bodyPr>
            <a:spAutoFit/>
          </a:bodyPr>
          <a:lstStyle/>
          <a:p>
            <a:pPr>
              <a:spcBef>
                <a:spcPct val="50000"/>
              </a:spcBef>
            </a:pPr>
            <a:r>
              <a:rPr kumimoji="1" lang="zh-CN" altLang="en-US" sz="2200" dirty="0">
                <a:solidFill>
                  <a:srgbClr val="3333FF"/>
                </a:solidFill>
                <a:latin typeface="Consolas" panose="020B0609020204030204" pitchFamily="49" charset="0"/>
                <a:ea typeface="楷体" panose="02010609060101010101" pitchFamily="49" charset="-122"/>
                <a:cs typeface="Consolas" panose="020B0609020204030204" pitchFamily="49" charset="0"/>
              </a:rPr>
              <a:t>存储结构</a:t>
            </a:r>
            <a:endParaRPr kumimoji="1" lang="zh-CN" altLang="en-US" sz="2200" dirty="0">
              <a:solidFill>
                <a:srgbClr val="3333FF"/>
              </a:solidFill>
              <a:latin typeface="Consolas" panose="020B0609020204030204" pitchFamily="49" charset="0"/>
              <a:ea typeface="楷体" panose="02010609060101010101" pitchFamily="49" charset="-122"/>
              <a:cs typeface="Consolas" panose="020B0609020204030204" pitchFamily="49" charset="0"/>
            </a:endParaRPr>
          </a:p>
        </p:txBody>
      </p:sp>
      <p:sp>
        <p:nvSpPr>
          <p:cNvPr id="266249" name="AutoShape 9"/>
          <p:cNvSpPr>
            <a:spLocks noChangeArrowheads="1"/>
          </p:cNvSpPr>
          <p:nvPr/>
        </p:nvSpPr>
        <p:spPr bwMode="auto">
          <a:xfrm>
            <a:off x="969962" y="2076405"/>
            <a:ext cx="215900" cy="935037"/>
          </a:xfrm>
          <a:prstGeom prst="downArrow">
            <a:avLst>
              <a:gd name="adj1" fmla="val 50000"/>
              <a:gd name="adj2" fmla="val 108272"/>
            </a:avLst>
          </a:prstGeom>
          <a:solidFill>
            <a:srgbClr val="008000"/>
          </a:solidFill>
          <a:ln w="38100" algn="ctr">
            <a:noFill/>
            <a:miter lim="800000"/>
          </a:ln>
          <a:effectLst/>
        </p:spPr>
        <p:txBody>
          <a:bodyPr wrap="none" anchor="ctr"/>
          <a:lstStyle/>
          <a:p>
            <a:endParaRPr lang="zh-CN" altLang="zh-CN">
              <a:solidFill>
                <a:srgbClr val="660066"/>
              </a:solidFill>
              <a:latin typeface="Consolas" panose="020B0609020204030204" pitchFamily="49" charset="0"/>
              <a:cs typeface="Consolas" panose="020B0609020204030204" pitchFamily="49" charset="0"/>
            </a:endParaRPr>
          </a:p>
        </p:txBody>
      </p:sp>
      <p:sp>
        <p:nvSpPr>
          <p:cNvPr id="266250" name="Rectangle 10"/>
          <p:cNvSpPr>
            <a:spLocks noChangeArrowheads="1"/>
          </p:cNvSpPr>
          <p:nvPr/>
        </p:nvSpPr>
        <p:spPr bwMode="auto">
          <a:xfrm>
            <a:off x="2882900" y="4194121"/>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dirty="0" err="1">
                <a:solidFill>
                  <a:srgbClr val="3333FF"/>
                </a:solidFill>
                <a:latin typeface="Consolas" panose="020B0609020204030204" pitchFamily="49" charset="0"/>
                <a:cs typeface="Consolas" panose="020B0609020204030204" pitchFamily="49" charset="0"/>
              </a:rPr>
              <a:t>a</a:t>
            </a:r>
            <a:r>
              <a:rPr lang="en-US" altLang="zh-CN" sz="2000" baseline="-25000" dirty="0" err="1">
                <a:solidFill>
                  <a:srgbClr val="3333FF"/>
                </a:solidFill>
                <a:latin typeface="Consolas" panose="020B0609020204030204" pitchFamily="49" charset="0"/>
                <a:cs typeface="Consolas" panose="020B0609020204030204" pitchFamily="49" charset="0"/>
              </a:rPr>
              <a:t>1</a:t>
            </a:r>
            <a:endParaRPr lang="en-US" altLang="zh-CN" sz="2000" baseline="-25000" dirty="0">
              <a:solidFill>
                <a:srgbClr val="3333FF"/>
              </a:solidFill>
              <a:latin typeface="Consolas" panose="020B0609020204030204" pitchFamily="49" charset="0"/>
              <a:cs typeface="Consolas" panose="020B0609020204030204" pitchFamily="49" charset="0"/>
            </a:endParaRPr>
          </a:p>
        </p:txBody>
      </p:sp>
      <p:sp>
        <p:nvSpPr>
          <p:cNvPr id="266251" name="Rectangle 11"/>
          <p:cNvSpPr>
            <a:spLocks noChangeArrowheads="1"/>
          </p:cNvSpPr>
          <p:nvPr/>
        </p:nvSpPr>
        <p:spPr bwMode="auto">
          <a:xfrm>
            <a:off x="3424237" y="4194121"/>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latin typeface="Consolas" panose="020B0609020204030204" pitchFamily="49" charset="0"/>
              <a:cs typeface="Consolas" panose="020B0609020204030204" pitchFamily="49" charset="0"/>
            </a:endParaRPr>
          </a:p>
        </p:txBody>
      </p:sp>
      <p:sp>
        <p:nvSpPr>
          <p:cNvPr id="266252" name="Rectangle 12"/>
          <p:cNvSpPr>
            <a:spLocks noChangeArrowheads="1"/>
          </p:cNvSpPr>
          <p:nvPr/>
        </p:nvSpPr>
        <p:spPr bwMode="auto">
          <a:xfrm>
            <a:off x="4895850" y="4194121"/>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dirty="0" err="1">
                <a:solidFill>
                  <a:srgbClr val="3333FF"/>
                </a:solidFill>
                <a:latin typeface="Consolas" panose="020B0609020204030204" pitchFamily="49" charset="0"/>
                <a:cs typeface="Consolas" panose="020B0609020204030204" pitchFamily="49" charset="0"/>
              </a:rPr>
              <a:t>a</a:t>
            </a:r>
            <a:r>
              <a:rPr lang="en-US" altLang="zh-CN" sz="2000" baseline="-25000" dirty="0" err="1">
                <a:solidFill>
                  <a:srgbClr val="3333FF"/>
                </a:solidFill>
                <a:latin typeface="Consolas" panose="020B0609020204030204" pitchFamily="49" charset="0"/>
                <a:cs typeface="Consolas" panose="020B0609020204030204" pitchFamily="49" charset="0"/>
              </a:rPr>
              <a:t>2</a:t>
            </a:r>
            <a:endParaRPr lang="en-US" altLang="zh-CN" sz="2000" baseline="-25000" dirty="0">
              <a:solidFill>
                <a:srgbClr val="3333FF"/>
              </a:solidFill>
              <a:latin typeface="Consolas" panose="020B0609020204030204" pitchFamily="49" charset="0"/>
              <a:cs typeface="Consolas" panose="020B0609020204030204" pitchFamily="49" charset="0"/>
            </a:endParaRPr>
          </a:p>
        </p:txBody>
      </p:sp>
      <p:sp>
        <p:nvSpPr>
          <p:cNvPr id="266253" name="Rectangle 13"/>
          <p:cNvSpPr>
            <a:spLocks noChangeArrowheads="1"/>
          </p:cNvSpPr>
          <p:nvPr/>
        </p:nvSpPr>
        <p:spPr bwMode="auto">
          <a:xfrm>
            <a:off x="5437187" y="4194121"/>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latin typeface="Consolas" panose="020B0609020204030204" pitchFamily="49" charset="0"/>
              <a:cs typeface="Consolas" panose="020B0609020204030204" pitchFamily="49" charset="0"/>
            </a:endParaRPr>
          </a:p>
        </p:txBody>
      </p:sp>
      <p:sp>
        <p:nvSpPr>
          <p:cNvPr id="266254" name="Rectangle 14"/>
          <p:cNvSpPr>
            <a:spLocks noChangeArrowheads="1"/>
          </p:cNvSpPr>
          <p:nvPr/>
        </p:nvSpPr>
        <p:spPr bwMode="auto">
          <a:xfrm>
            <a:off x="7883525" y="4194121"/>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dirty="0">
                <a:solidFill>
                  <a:srgbClr val="3333FF"/>
                </a:solidFill>
                <a:latin typeface="Consolas" panose="020B0609020204030204" pitchFamily="49" charset="0"/>
                <a:cs typeface="Consolas" panose="020B0609020204030204" pitchFamily="49" charset="0"/>
              </a:rPr>
              <a:t>a</a:t>
            </a:r>
            <a:r>
              <a:rPr lang="en-US" altLang="zh-CN" sz="2000" i="1" baseline="-25000" dirty="0">
                <a:solidFill>
                  <a:srgbClr val="3333FF"/>
                </a:solidFill>
                <a:latin typeface="Consolas" panose="020B0609020204030204" pitchFamily="49" charset="0"/>
                <a:cs typeface="Consolas" panose="020B0609020204030204" pitchFamily="49" charset="0"/>
              </a:rPr>
              <a:t>n</a:t>
            </a:r>
            <a:endParaRPr lang="en-US" altLang="zh-CN" sz="2000" i="1" baseline="-25000" dirty="0">
              <a:solidFill>
                <a:srgbClr val="3333FF"/>
              </a:solidFill>
              <a:latin typeface="Consolas" panose="020B0609020204030204" pitchFamily="49" charset="0"/>
              <a:cs typeface="Consolas" panose="020B0609020204030204" pitchFamily="49" charset="0"/>
            </a:endParaRPr>
          </a:p>
        </p:txBody>
      </p:sp>
      <p:sp>
        <p:nvSpPr>
          <p:cNvPr id="266255" name="Rectangle 15"/>
          <p:cNvSpPr>
            <a:spLocks noChangeArrowheads="1"/>
          </p:cNvSpPr>
          <p:nvPr/>
        </p:nvSpPr>
        <p:spPr bwMode="auto">
          <a:xfrm>
            <a:off x="8424862" y="4194121"/>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a:latin typeface="Consolas" panose="020B0609020204030204" pitchFamily="49" charset="0"/>
              <a:cs typeface="Consolas" panose="020B0609020204030204" pitchFamily="49" charset="0"/>
            </a:endParaRPr>
          </a:p>
        </p:txBody>
      </p:sp>
      <p:sp>
        <p:nvSpPr>
          <p:cNvPr id="266256" name="Text Box 16"/>
          <p:cNvSpPr txBox="1">
            <a:spLocks noChangeArrowheads="1"/>
          </p:cNvSpPr>
          <p:nvPr/>
        </p:nvSpPr>
        <p:spPr bwMode="auto">
          <a:xfrm>
            <a:off x="6272212" y="4194121"/>
            <a:ext cx="576263" cy="457200"/>
          </a:xfrm>
          <a:prstGeom prst="rect">
            <a:avLst/>
          </a:prstGeom>
          <a:noFill/>
          <a:ln w="38100" algn="ctr">
            <a:noFill/>
            <a:miter lim="800000"/>
          </a:ln>
          <a:effectLst/>
        </p:spPr>
        <p:txBody>
          <a:bodyPr>
            <a:spAutoFit/>
          </a:bodyPr>
          <a:lstStyle/>
          <a:p>
            <a:pPr>
              <a:spcBef>
                <a:spcPct val="50000"/>
              </a:spcBef>
            </a:pPr>
            <a:r>
              <a:rPr kumimoji="1" lang="en-US" altLang="zh-CN">
                <a:solidFill>
                  <a:srgbClr val="3333FF"/>
                </a:solidFill>
                <a:latin typeface="Consolas" panose="020B0609020204030204" pitchFamily="49" charset="0"/>
                <a:ea typeface="宋体" panose="02010600030101010101" pitchFamily="2" charset="-122"/>
                <a:cs typeface="Consolas" panose="020B0609020204030204" pitchFamily="49" charset="0"/>
              </a:rPr>
              <a:t>…</a:t>
            </a:r>
            <a:endParaRPr kumimoji="1" lang="en-US" altLang="zh-CN">
              <a:solidFill>
                <a:srgbClr val="3333FF"/>
              </a:solidFill>
              <a:latin typeface="Consolas" panose="020B0609020204030204" pitchFamily="49" charset="0"/>
              <a:ea typeface="宋体" panose="02010600030101010101" pitchFamily="2" charset="-122"/>
              <a:cs typeface="Consolas" panose="020B0609020204030204" pitchFamily="49" charset="0"/>
            </a:endParaRPr>
          </a:p>
        </p:txBody>
      </p:sp>
      <p:sp>
        <p:nvSpPr>
          <p:cNvPr id="266257" name="Arc 17"/>
          <p:cNvSpPr/>
          <p:nvPr/>
        </p:nvSpPr>
        <p:spPr bwMode="auto">
          <a:xfrm>
            <a:off x="142844" y="3835346"/>
            <a:ext cx="360362" cy="35877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rgbClr val="C00000"/>
            </a:solidFill>
            <a:miter lim="800000"/>
            <a:tailEnd type="stealth" w="lg" len="lg"/>
          </a:ln>
          <a:effectLst/>
        </p:spPr>
        <p:txBody>
          <a:bodyPr wrap="none" anchor="ctr"/>
          <a:lstStyle/>
          <a:p>
            <a:endParaRPr lang="zh-CN" altLang="en-US">
              <a:latin typeface="Consolas" panose="020B0609020204030204" pitchFamily="49" charset="0"/>
              <a:cs typeface="Consolas" panose="020B0609020204030204" pitchFamily="49" charset="0"/>
            </a:endParaRPr>
          </a:p>
        </p:txBody>
      </p:sp>
      <p:sp>
        <p:nvSpPr>
          <p:cNvPr id="266258" name="Text Box 18"/>
          <p:cNvSpPr txBox="1">
            <a:spLocks noChangeArrowheads="1"/>
          </p:cNvSpPr>
          <p:nvPr/>
        </p:nvSpPr>
        <p:spPr bwMode="auto">
          <a:xfrm>
            <a:off x="-32" y="3328990"/>
            <a:ext cx="431800" cy="457200"/>
          </a:xfrm>
          <a:prstGeom prst="rect">
            <a:avLst/>
          </a:prstGeom>
          <a:noFill/>
          <a:ln w="9525">
            <a:noFill/>
            <a:miter lim="800000"/>
          </a:ln>
          <a:effectLst/>
        </p:spPr>
        <p:txBody>
          <a:bodyPr>
            <a:spAutoFit/>
          </a:bodyPr>
          <a:lstStyle/>
          <a:p>
            <a:pPr algn="l">
              <a:spcBef>
                <a:spcPct val="50000"/>
              </a:spcBef>
            </a:pPr>
            <a:r>
              <a:rPr lang="en-US" altLang="zh-CN" dirty="0">
                <a:latin typeface="Consolas" panose="020B0609020204030204" pitchFamily="49" charset="0"/>
                <a:cs typeface="Consolas" panose="020B0609020204030204" pitchFamily="49" charset="0"/>
              </a:rPr>
              <a:t>L</a:t>
            </a:r>
            <a:endParaRPr lang="en-US" altLang="zh-CN" dirty="0">
              <a:latin typeface="Consolas" panose="020B0609020204030204" pitchFamily="49" charset="0"/>
              <a:cs typeface="Consolas" panose="020B0609020204030204" pitchFamily="49" charset="0"/>
            </a:endParaRPr>
          </a:p>
        </p:txBody>
      </p:sp>
      <p:sp>
        <p:nvSpPr>
          <p:cNvPr id="266259" name="Line 19"/>
          <p:cNvSpPr>
            <a:spLocks noChangeShapeType="1"/>
          </p:cNvSpPr>
          <p:nvPr/>
        </p:nvSpPr>
        <p:spPr bwMode="auto">
          <a:xfrm>
            <a:off x="1801812" y="4325883"/>
            <a:ext cx="576263" cy="0"/>
          </a:xfrm>
          <a:prstGeom prst="line">
            <a:avLst/>
          </a:prstGeom>
          <a:noFill/>
          <a:ln w="38100">
            <a:solidFill>
              <a:schemeClr val="tx1"/>
            </a:solidFill>
            <a:miter lim="800000"/>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266260" name="Line 20"/>
          <p:cNvSpPr>
            <a:spLocks noChangeShapeType="1"/>
          </p:cNvSpPr>
          <p:nvPr/>
        </p:nvSpPr>
        <p:spPr bwMode="auto">
          <a:xfrm>
            <a:off x="3759200" y="4351283"/>
            <a:ext cx="576262" cy="0"/>
          </a:xfrm>
          <a:prstGeom prst="line">
            <a:avLst/>
          </a:prstGeom>
          <a:noFill/>
          <a:ln w="38100">
            <a:solidFill>
              <a:schemeClr val="tx1"/>
            </a:solidFill>
            <a:miter lim="800000"/>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266261" name="Line 21"/>
          <p:cNvSpPr>
            <a:spLocks noChangeShapeType="1"/>
          </p:cNvSpPr>
          <p:nvPr/>
        </p:nvSpPr>
        <p:spPr bwMode="auto">
          <a:xfrm>
            <a:off x="5689600" y="4351283"/>
            <a:ext cx="576262" cy="0"/>
          </a:xfrm>
          <a:prstGeom prst="line">
            <a:avLst/>
          </a:prstGeom>
          <a:noFill/>
          <a:ln w="38100">
            <a:solidFill>
              <a:schemeClr val="tx1"/>
            </a:solidFill>
            <a:miter lim="800000"/>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266262" name="Line 22"/>
          <p:cNvSpPr>
            <a:spLocks noChangeShapeType="1"/>
          </p:cNvSpPr>
          <p:nvPr/>
        </p:nvSpPr>
        <p:spPr bwMode="auto">
          <a:xfrm>
            <a:off x="6769100" y="4351283"/>
            <a:ext cx="576262" cy="0"/>
          </a:xfrm>
          <a:prstGeom prst="line">
            <a:avLst/>
          </a:prstGeom>
          <a:noFill/>
          <a:ln w="38100">
            <a:solidFill>
              <a:schemeClr val="tx1"/>
            </a:solidFill>
            <a:miter lim="800000"/>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266263" name="Text Box 23"/>
          <p:cNvSpPr txBox="1">
            <a:spLocks noChangeArrowheads="1"/>
          </p:cNvSpPr>
          <p:nvPr/>
        </p:nvSpPr>
        <p:spPr bwMode="auto">
          <a:xfrm>
            <a:off x="3071802" y="5172030"/>
            <a:ext cx="3500462" cy="400110"/>
          </a:xfrm>
          <a:prstGeom prst="rect">
            <a:avLst/>
          </a:prstGeom>
          <a:noFill/>
          <a:ln w="9525">
            <a:noFill/>
            <a:miter lim="800000"/>
          </a:ln>
          <a:effectLst/>
        </p:spPr>
        <p:txBody>
          <a:bodyPr wrap="square">
            <a:spAutoFit/>
          </a:bodyPr>
          <a:lstStyle/>
          <a:p>
            <a:pPr algn="l">
              <a:spcBef>
                <a:spcPct val="50000"/>
              </a:spcBef>
            </a:pPr>
            <a:r>
              <a:rPr kumimoji="1" lang="zh-CN" altLang="en-US" sz="2000">
                <a:latin typeface="Consolas" panose="020B0609020204030204" pitchFamily="49" charset="0"/>
                <a:ea typeface="楷体" panose="02010609060101010101" pitchFamily="49" charset="-122"/>
                <a:cs typeface="Consolas" panose="020B0609020204030204" pitchFamily="49" charset="0"/>
              </a:rPr>
              <a:t>带头结点</a:t>
            </a:r>
            <a:r>
              <a:rPr kumimoji="1" lang="zh-CN" altLang="en-US" sz="2000">
                <a:solidFill>
                  <a:srgbClr val="FF00FF"/>
                </a:solidFill>
                <a:latin typeface="Consolas" panose="020B0609020204030204" pitchFamily="49" charset="0"/>
                <a:ea typeface="楷体" panose="02010609060101010101" pitchFamily="49" charset="-122"/>
                <a:cs typeface="Consolas" panose="020B0609020204030204" pitchFamily="49" charset="0"/>
              </a:rPr>
              <a:t>循环</a:t>
            </a:r>
            <a:r>
              <a:rPr kumimoji="1" lang="zh-CN" altLang="en-US" sz="2000" dirty="0">
                <a:solidFill>
                  <a:srgbClr val="FF00FF"/>
                </a:solidFill>
                <a:latin typeface="Consolas" panose="020B0609020204030204" pitchFamily="49" charset="0"/>
                <a:ea typeface="楷体" panose="02010609060101010101" pitchFamily="49" charset="-122"/>
                <a:cs typeface="Consolas" panose="020B0609020204030204" pitchFamily="49" charset="0"/>
              </a:rPr>
              <a:t>双链</a:t>
            </a:r>
            <a:r>
              <a:rPr kumimoji="1" lang="zh-CN" altLang="en-US" sz="2000" dirty="0">
                <a:latin typeface="Consolas" panose="020B0609020204030204" pitchFamily="49" charset="0"/>
                <a:ea typeface="楷体" panose="02010609060101010101" pitchFamily="49" charset="-122"/>
                <a:cs typeface="Consolas" panose="020B0609020204030204" pitchFamily="49" charset="0"/>
              </a:rPr>
              <a:t>表示意图</a:t>
            </a:r>
            <a:endParaRPr kumimoji="1" lang="zh-CN" altLang="en-US" sz="2000" dirty="0">
              <a:latin typeface="Consolas" panose="020B0609020204030204" pitchFamily="49" charset="0"/>
              <a:ea typeface="楷体" panose="02010609060101010101" pitchFamily="49" charset="-122"/>
              <a:cs typeface="Consolas" panose="020B0609020204030204" pitchFamily="49" charset="0"/>
            </a:endParaRPr>
          </a:p>
        </p:txBody>
      </p:sp>
      <p:sp>
        <p:nvSpPr>
          <p:cNvPr id="266264" name="Rectangle 24"/>
          <p:cNvSpPr>
            <a:spLocks noChangeArrowheads="1"/>
          </p:cNvSpPr>
          <p:nvPr/>
        </p:nvSpPr>
        <p:spPr bwMode="auto">
          <a:xfrm>
            <a:off x="7345362" y="4194121"/>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latin typeface="Consolas" panose="020B0609020204030204" pitchFamily="49" charset="0"/>
              <a:cs typeface="Consolas" panose="020B0609020204030204" pitchFamily="49" charset="0"/>
            </a:endParaRPr>
          </a:p>
        </p:txBody>
      </p:sp>
      <p:sp>
        <p:nvSpPr>
          <p:cNvPr id="266265" name="Rectangle 25"/>
          <p:cNvSpPr>
            <a:spLocks noChangeArrowheads="1"/>
          </p:cNvSpPr>
          <p:nvPr/>
        </p:nvSpPr>
        <p:spPr bwMode="auto">
          <a:xfrm>
            <a:off x="4356100" y="4194121"/>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latin typeface="Consolas" panose="020B0609020204030204" pitchFamily="49" charset="0"/>
              <a:cs typeface="Consolas" panose="020B0609020204030204" pitchFamily="49" charset="0"/>
            </a:endParaRPr>
          </a:p>
        </p:txBody>
      </p:sp>
      <p:sp>
        <p:nvSpPr>
          <p:cNvPr id="266266" name="Rectangle 26"/>
          <p:cNvSpPr>
            <a:spLocks noChangeArrowheads="1"/>
          </p:cNvSpPr>
          <p:nvPr/>
        </p:nvSpPr>
        <p:spPr bwMode="auto">
          <a:xfrm>
            <a:off x="469900" y="4194121"/>
            <a:ext cx="539750" cy="431800"/>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baseline="-25000">
              <a:solidFill>
                <a:srgbClr val="3333FF"/>
              </a:solidFill>
              <a:latin typeface="Consolas" panose="020B0609020204030204" pitchFamily="49" charset="0"/>
              <a:cs typeface="Consolas" panose="020B0609020204030204" pitchFamily="49" charset="0"/>
            </a:endParaRPr>
          </a:p>
        </p:txBody>
      </p:sp>
      <p:sp>
        <p:nvSpPr>
          <p:cNvPr id="266267" name="Rectangle 27"/>
          <p:cNvSpPr>
            <a:spLocks noChangeArrowheads="1"/>
          </p:cNvSpPr>
          <p:nvPr/>
        </p:nvSpPr>
        <p:spPr bwMode="auto">
          <a:xfrm>
            <a:off x="2378075" y="4194121"/>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latin typeface="Consolas" panose="020B0609020204030204" pitchFamily="49" charset="0"/>
              <a:cs typeface="Consolas" panose="020B0609020204030204" pitchFamily="49" charset="0"/>
            </a:endParaRPr>
          </a:p>
        </p:txBody>
      </p:sp>
      <p:sp>
        <p:nvSpPr>
          <p:cNvPr id="266268" name="Line 28"/>
          <p:cNvSpPr>
            <a:spLocks noChangeShapeType="1"/>
          </p:cNvSpPr>
          <p:nvPr/>
        </p:nvSpPr>
        <p:spPr bwMode="auto">
          <a:xfrm flipH="1">
            <a:off x="2089150" y="4483046"/>
            <a:ext cx="576262" cy="0"/>
          </a:xfrm>
          <a:prstGeom prst="line">
            <a:avLst/>
          </a:prstGeom>
          <a:noFill/>
          <a:ln w="38100">
            <a:solidFill>
              <a:schemeClr val="tx1"/>
            </a:solidFill>
            <a:miter lim="800000"/>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266269" name="Line 29"/>
          <p:cNvSpPr>
            <a:spLocks noChangeShapeType="1"/>
          </p:cNvSpPr>
          <p:nvPr/>
        </p:nvSpPr>
        <p:spPr bwMode="auto">
          <a:xfrm flipH="1">
            <a:off x="3960812" y="4483046"/>
            <a:ext cx="576263" cy="0"/>
          </a:xfrm>
          <a:prstGeom prst="line">
            <a:avLst/>
          </a:prstGeom>
          <a:noFill/>
          <a:ln w="38100">
            <a:solidFill>
              <a:schemeClr val="tx1"/>
            </a:solidFill>
            <a:miter lim="800000"/>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266270" name="Line 30"/>
          <p:cNvSpPr>
            <a:spLocks noChangeShapeType="1"/>
          </p:cNvSpPr>
          <p:nvPr/>
        </p:nvSpPr>
        <p:spPr bwMode="auto">
          <a:xfrm flipH="1">
            <a:off x="5976937" y="4508446"/>
            <a:ext cx="360363" cy="0"/>
          </a:xfrm>
          <a:prstGeom prst="line">
            <a:avLst/>
          </a:prstGeom>
          <a:noFill/>
          <a:ln w="38100">
            <a:solidFill>
              <a:schemeClr val="tx1"/>
            </a:solidFill>
            <a:miter lim="800000"/>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266271" name="Line 31"/>
          <p:cNvSpPr>
            <a:spLocks noChangeShapeType="1"/>
          </p:cNvSpPr>
          <p:nvPr/>
        </p:nvSpPr>
        <p:spPr bwMode="auto">
          <a:xfrm flipH="1">
            <a:off x="6985000" y="4490983"/>
            <a:ext cx="576262" cy="0"/>
          </a:xfrm>
          <a:prstGeom prst="line">
            <a:avLst/>
          </a:prstGeom>
          <a:noFill/>
          <a:ln w="38100">
            <a:solidFill>
              <a:schemeClr val="tx1"/>
            </a:solidFill>
            <a:miter lim="800000"/>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44" name="任意多边形 43"/>
          <p:cNvSpPr/>
          <p:nvPr/>
        </p:nvSpPr>
        <p:spPr>
          <a:xfrm>
            <a:off x="1109662" y="4462435"/>
            <a:ext cx="8310033" cy="543983"/>
          </a:xfrm>
          <a:custGeom>
            <a:avLst/>
            <a:gdLst>
              <a:gd name="connsiteX0" fmla="*/ 7556500 w 8310033"/>
              <a:gd name="connsiteY0" fmla="*/ 0 h 543983"/>
              <a:gd name="connsiteX1" fmla="*/ 7251700 w 8310033"/>
              <a:gd name="connsiteY1" fmla="*/ 406400 h 543983"/>
              <a:gd name="connsiteX2" fmla="*/ 1206500 w 8310033"/>
              <a:gd name="connsiteY2" fmla="*/ 508000 h 543983"/>
              <a:gd name="connsiteX3" fmla="*/ 12700 w 8310033"/>
              <a:gd name="connsiteY3" fmla="*/ 190500 h 543983"/>
            </a:gdLst>
            <a:ahLst/>
            <a:cxnLst>
              <a:cxn ang="0">
                <a:pos x="connsiteX0" y="connsiteY0"/>
              </a:cxn>
              <a:cxn ang="0">
                <a:pos x="connsiteX1" y="connsiteY1"/>
              </a:cxn>
              <a:cxn ang="0">
                <a:pos x="connsiteX2" y="connsiteY2"/>
              </a:cxn>
              <a:cxn ang="0">
                <a:pos x="connsiteX3" y="connsiteY3"/>
              </a:cxn>
            </a:cxnLst>
            <a:rect l="l" t="t" r="r" b="b"/>
            <a:pathLst>
              <a:path w="8310033" h="543983">
                <a:moveTo>
                  <a:pt x="7556500" y="0"/>
                </a:moveTo>
                <a:cubicBezTo>
                  <a:pt x="7933266" y="160866"/>
                  <a:pt x="8310033" y="321733"/>
                  <a:pt x="7251700" y="406400"/>
                </a:cubicBezTo>
                <a:cubicBezTo>
                  <a:pt x="6193367" y="491067"/>
                  <a:pt x="2413000" y="543983"/>
                  <a:pt x="1206500" y="508000"/>
                </a:cubicBezTo>
                <a:cubicBezTo>
                  <a:pt x="0" y="472017"/>
                  <a:pt x="6350" y="331258"/>
                  <a:pt x="12700" y="190500"/>
                </a:cubicBezTo>
              </a:path>
            </a:pathLst>
          </a:cu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sp>
        <p:nvSpPr>
          <p:cNvPr id="45" name="任意多边形 44"/>
          <p:cNvSpPr/>
          <p:nvPr/>
        </p:nvSpPr>
        <p:spPr>
          <a:xfrm>
            <a:off x="663045" y="3914218"/>
            <a:ext cx="7495117" cy="510117"/>
          </a:xfrm>
          <a:custGeom>
            <a:avLst/>
            <a:gdLst>
              <a:gd name="connsiteX0" fmla="*/ 40217 w 7495117"/>
              <a:gd name="connsiteY0" fmla="*/ 510117 h 510117"/>
              <a:gd name="connsiteX1" fmla="*/ 472017 w 7495117"/>
              <a:gd name="connsiteY1" fmla="*/ 103717 h 510117"/>
              <a:gd name="connsiteX2" fmla="*/ 2872317 w 7495117"/>
              <a:gd name="connsiteY2" fmla="*/ 52917 h 510117"/>
              <a:gd name="connsiteX3" fmla="*/ 6707717 w 7495117"/>
              <a:gd name="connsiteY3" fmla="*/ 40217 h 510117"/>
              <a:gd name="connsiteX4" fmla="*/ 7495117 w 7495117"/>
              <a:gd name="connsiteY4" fmla="*/ 294217 h 5101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95117" h="510117">
                <a:moveTo>
                  <a:pt x="40217" y="510117"/>
                </a:moveTo>
                <a:cubicBezTo>
                  <a:pt x="20108" y="345017"/>
                  <a:pt x="0" y="179917"/>
                  <a:pt x="472017" y="103717"/>
                </a:cubicBezTo>
                <a:cubicBezTo>
                  <a:pt x="944034" y="27517"/>
                  <a:pt x="2872317" y="52917"/>
                  <a:pt x="2872317" y="52917"/>
                </a:cubicBezTo>
                <a:cubicBezTo>
                  <a:pt x="3911600" y="42334"/>
                  <a:pt x="5937250" y="0"/>
                  <a:pt x="6707717" y="40217"/>
                </a:cubicBezTo>
                <a:cubicBezTo>
                  <a:pt x="7478184" y="80434"/>
                  <a:pt x="7486650" y="187325"/>
                  <a:pt x="7495117" y="294217"/>
                </a:cubicBezTo>
              </a:path>
            </a:pathLst>
          </a:cu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sp>
        <p:nvSpPr>
          <p:cNvPr id="36" name="TextBox 35"/>
          <p:cNvSpPr txBox="1"/>
          <p:nvPr/>
        </p:nvSpPr>
        <p:spPr>
          <a:xfrm>
            <a:off x="428596" y="285728"/>
            <a:ext cx="2786082" cy="461665"/>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kumimoji="1" lang="en-US" altLang="zh-CN">
                <a:solidFill>
                  <a:srgbClr val="FF0000"/>
                </a:solidFill>
                <a:latin typeface="Consolas" panose="020B0609020204030204" pitchFamily="49" charset="0"/>
                <a:ea typeface="微软雅黑" panose="020B0503020204020204" pitchFamily="34" charset="-122"/>
                <a:cs typeface="Consolas" panose="020B0609020204030204" pitchFamily="49" charset="0"/>
              </a:rPr>
              <a:t>2</a:t>
            </a:r>
            <a:r>
              <a:rPr kumimoji="1" lang="zh-CN" altLang="en-US">
                <a:solidFill>
                  <a:srgbClr val="FF0000"/>
                </a:solidFill>
                <a:latin typeface="Consolas" panose="020B0609020204030204" pitchFamily="49" charset="0"/>
                <a:ea typeface="微软雅黑" panose="020B0503020204020204" pitchFamily="34" charset="-122"/>
                <a:cs typeface="Consolas" panose="020B0609020204030204" pitchFamily="49" charset="0"/>
              </a:rPr>
              <a:t>、循环双链表</a:t>
            </a:r>
            <a:endParaRPr lang="zh-CN" altLang="en-US">
              <a:solidFill>
                <a:srgbClr val="FF0000"/>
              </a:solidFill>
              <a:latin typeface="Consolas" panose="020B0609020204030204" pitchFamily="49" charset="0"/>
              <a:ea typeface="微软雅黑" panose="020B0503020204020204" pitchFamily="34" charset="-122"/>
              <a:cs typeface="Consolas" panose="020B0609020204030204" pitchFamily="49"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8" name="Rectangle 6"/>
          <p:cNvSpPr>
            <a:spLocks noChangeArrowheads="1"/>
          </p:cNvSpPr>
          <p:nvPr/>
        </p:nvSpPr>
        <p:spPr bwMode="auto">
          <a:xfrm>
            <a:off x="942938" y="1073131"/>
            <a:ext cx="539750" cy="431800"/>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baseline="-25000">
              <a:solidFill>
                <a:srgbClr val="3333FF"/>
              </a:solidFill>
              <a:latin typeface="Consolas" panose="020B0609020204030204" pitchFamily="49" charset="0"/>
              <a:cs typeface="Consolas" panose="020B0609020204030204" pitchFamily="49" charset="0"/>
            </a:endParaRPr>
          </a:p>
        </p:txBody>
      </p:sp>
      <p:sp>
        <p:nvSpPr>
          <p:cNvPr id="264199" name="Rectangle 7"/>
          <p:cNvSpPr>
            <a:spLocks noChangeArrowheads="1"/>
          </p:cNvSpPr>
          <p:nvPr/>
        </p:nvSpPr>
        <p:spPr bwMode="auto">
          <a:xfrm>
            <a:off x="1484275" y="1073131"/>
            <a:ext cx="539750" cy="431800"/>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baseline="-25000">
              <a:solidFill>
                <a:srgbClr val="3333FF"/>
              </a:solidFill>
              <a:latin typeface="Consolas" panose="020B0609020204030204" pitchFamily="49" charset="0"/>
              <a:cs typeface="Consolas" panose="020B0609020204030204" pitchFamily="49" charset="0"/>
            </a:endParaRPr>
          </a:p>
        </p:txBody>
      </p:sp>
      <p:sp>
        <p:nvSpPr>
          <p:cNvPr id="264220" name="Rectangle 28"/>
          <p:cNvSpPr>
            <a:spLocks noChangeArrowheads="1"/>
          </p:cNvSpPr>
          <p:nvPr/>
        </p:nvSpPr>
        <p:spPr bwMode="auto">
          <a:xfrm>
            <a:off x="2311363" y="1073131"/>
            <a:ext cx="539750" cy="431800"/>
          </a:xfrm>
          <a:prstGeom prst="rect">
            <a:avLst/>
          </a:prstGeom>
        </p:spPr>
        <p:style>
          <a:lnRef idx="1">
            <a:schemeClr val="accent2"/>
          </a:lnRef>
          <a:fillRef idx="2">
            <a:schemeClr val="accent2"/>
          </a:fillRef>
          <a:effectRef idx="1">
            <a:schemeClr val="accent2"/>
          </a:effectRef>
          <a:fontRef idx="minor">
            <a:schemeClr val="dk1"/>
          </a:fontRef>
        </p:style>
        <p:txBody>
          <a:bodyPr wrap="none" anchor="ctr"/>
          <a:lstStyle/>
          <a:p>
            <a:r>
              <a:rPr lang="en-US" altLang="zh-CN" i="1" dirty="0" err="1">
                <a:solidFill>
                  <a:srgbClr val="3333FF"/>
                </a:solidFill>
                <a:latin typeface="Consolas" panose="020B0609020204030204" pitchFamily="49" charset="0"/>
                <a:cs typeface="Consolas" panose="020B0609020204030204" pitchFamily="49" charset="0"/>
              </a:rPr>
              <a:t>a</a:t>
            </a:r>
            <a:r>
              <a:rPr lang="en-US" altLang="zh-CN" baseline="-25000" dirty="0" err="1">
                <a:solidFill>
                  <a:srgbClr val="3333FF"/>
                </a:solidFill>
                <a:latin typeface="Consolas" panose="020B0609020204030204" pitchFamily="49" charset="0"/>
                <a:cs typeface="Consolas" panose="020B0609020204030204" pitchFamily="49" charset="0"/>
              </a:rPr>
              <a:t>1</a:t>
            </a:r>
            <a:endParaRPr lang="en-US" altLang="zh-CN" baseline="-25000" dirty="0">
              <a:solidFill>
                <a:srgbClr val="3333FF"/>
              </a:solidFill>
              <a:latin typeface="Consolas" panose="020B0609020204030204" pitchFamily="49" charset="0"/>
              <a:cs typeface="Consolas" panose="020B0609020204030204" pitchFamily="49" charset="0"/>
            </a:endParaRPr>
          </a:p>
        </p:txBody>
      </p:sp>
      <p:sp>
        <p:nvSpPr>
          <p:cNvPr id="264221" name="Rectangle 29"/>
          <p:cNvSpPr>
            <a:spLocks noChangeArrowheads="1"/>
          </p:cNvSpPr>
          <p:nvPr/>
        </p:nvSpPr>
        <p:spPr bwMode="auto">
          <a:xfrm>
            <a:off x="2852700" y="1073131"/>
            <a:ext cx="539750" cy="431800"/>
          </a:xfrm>
          <a:prstGeom prst="rect">
            <a:avLst/>
          </a:prstGeom>
        </p:spPr>
        <p:style>
          <a:lnRef idx="1">
            <a:schemeClr val="accent2"/>
          </a:lnRef>
          <a:fillRef idx="2">
            <a:schemeClr val="accent2"/>
          </a:fillRef>
          <a:effectRef idx="1">
            <a:schemeClr val="accent2"/>
          </a:effectRef>
          <a:fontRef idx="minor">
            <a:schemeClr val="dk1"/>
          </a:fontRef>
        </p:style>
        <p:txBody>
          <a:bodyPr wrap="none" anchor="ctr"/>
          <a:lstStyle/>
          <a:p>
            <a:endParaRPr lang="zh-CN" altLang="zh-CN" baseline="-25000">
              <a:solidFill>
                <a:srgbClr val="3333FF"/>
              </a:solidFill>
              <a:latin typeface="Consolas" panose="020B0609020204030204" pitchFamily="49" charset="0"/>
              <a:cs typeface="Consolas" panose="020B0609020204030204" pitchFamily="49" charset="0"/>
            </a:endParaRPr>
          </a:p>
        </p:txBody>
      </p:sp>
      <p:sp>
        <p:nvSpPr>
          <p:cNvPr id="264222" name="Rectangle 30"/>
          <p:cNvSpPr>
            <a:spLocks noChangeArrowheads="1"/>
          </p:cNvSpPr>
          <p:nvPr/>
        </p:nvSpPr>
        <p:spPr bwMode="auto">
          <a:xfrm>
            <a:off x="3749638" y="1073131"/>
            <a:ext cx="539750" cy="431800"/>
          </a:xfrm>
          <a:prstGeom prst="rect">
            <a:avLst/>
          </a:prstGeom>
        </p:spPr>
        <p:style>
          <a:lnRef idx="1">
            <a:schemeClr val="accent2"/>
          </a:lnRef>
          <a:fillRef idx="2">
            <a:schemeClr val="accent2"/>
          </a:fillRef>
          <a:effectRef idx="1">
            <a:schemeClr val="accent2"/>
          </a:effectRef>
          <a:fontRef idx="minor">
            <a:schemeClr val="dk1"/>
          </a:fontRef>
        </p:style>
        <p:txBody>
          <a:bodyPr wrap="none" anchor="ctr"/>
          <a:lstStyle/>
          <a:p>
            <a:r>
              <a:rPr lang="en-US" altLang="zh-CN" i="1" dirty="0" err="1">
                <a:solidFill>
                  <a:srgbClr val="3333FF"/>
                </a:solidFill>
                <a:latin typeface="Consolas" panose="020B0609020204030204" pitchFamily="49" charset="0"/>
                <a:cs typeface="Consolas" panose="020B0609020204030204" pitchFamily="49" charset="0"/>
              </a:rPr>
              <a:t>a</a:t>
            </a:r>
            <a:r>
              <a:rPr lang="en-US" altLang="zh-CN" baseline="-25000" dirty="0" err="1">
                <a:solidFill>
                  <a:srgbClr val="3333FF"/>
                </a:solidFill>
                <a:latin typeface="Consolas" panose="020B0609020204030204" pitchFamily="49" charset="0"/>
                <a:cs typeface="Consolas" panose="020B0609020204030204" pitchFamily="49" charset="0"/>
              </a:rPr>
              <a:t>2</a:t>
            </a:r>
            <a:endParaRPr lang="en-US" altLang="zh-CN" baseline="-25000" dirty="0">
              <a:solidFill>
                <a:srgbClr val="3333FF"/>
              </a:solidFill>
              <a:latin typeface="Consolas" panose="020B0609020204030204" pitchFamily="49" charset="0"/>
              <a:cs typeface="Consolas" panose="020B0609020204030204" pitchFamily="49" charset="0"/>
            </a:endParaRPr>
          </a:p>
        </p:txBody>
      </p:sp>
      <p:sp>
        <p:nvSpPr>
          <p:cNvPr id="264223" name="Rectangle 31"/>
          <p:cNvSpPr>
            <a:spLocks noChangeArrowheads="1"/>
          </p:cNvSpPr>
          <p:nvPr/>
        </p:nvSpPr>
        <p:spPr bwMode="auto">
          <a:xfrm>
            <a:off x="4290975" y="1073131"/>
            <a:ext cx="539750" cy="431800"/>
          </a:xfrm>
          <a:prstGeom prst="rect">
            <a:avLst/>
          </a:prstGeom>
        </p:spPr>
        <p:style>
          <a:lnRef idx="1">
            <a:schemeClr val="accent2"/>
          </a:lnRef>
          <a:fillRef idx="2">
            <a:schemeClr val="accent2"/>
          </a:fillRef>
          <a:effectRef idx="1">
            <a:schemeClr val="accent2"/>
          </a:effectRef>
          <a:fontRef idx="minor">
            <a:schemeClr val="dk1"/>
          </a:fontRef>
        </p:style>
        <p:txBody>
          <a:bodyPr wrap="none" anchor="ctr"/>
          <a:lstStyle/>
          <a:p>
            <a:endParaRPr lang="zh-CN" altLang="zh-CN" baseline="-25000">
              <a:solidFill>
                <a:srgbClr val="3333FF"/>
              </a:solidFill>
              <a:latin typeface="Consolas" panose="020B0609020204030204" pitchFamily="49" charset="0"/>
              <a:cs typeface="Consolas" panose="020B0609020204030204" pitchFamily="49" charset="0"/>
            </a:endParaRPr>
          </a:p>
        </p:txBody>
      </p:sp>
      <p:sp>
        <p:nvSpPr>
          <p:cNvPr id="264224" name="Rectangle 32"/>
          <p:cNvSpPr>
            <a:spLocks noChangeArrowheads="1"/>
          </p:cNvSpPr>
          <p:nvPr/>
        </p:nvSpPr>
        <p:spPr bwMode="auto">
          <a:xfrm>
            <a:off x="6630950" y="1073131"/>
            <a:ext cx="539750" cy="431800"/>
          </a:xfrm>
          <a:prstGeom prst="rect">
            <a:avLst/>
          </a:prstGeom>
        </p:spPr>
        <p:style>
          <a:lnRef idx="1">
            <a:schemeClr val="accent2"/>
          </a:lnRef>
          <a:fillRef idx="2">
            <a:schemeClr val="accent2"/>
          </a:fillRef>
          <a:effectRef idx="1">
            <a:schemeClr val="accent2"/>
          </a:effectRef>
          <a:fontRef idx="minor">
            <a:schemeClr val="dk1"/>
          </a:fontRef>
        </p:style>
        <p:txBody>
          <a:bodyPr wrap="none" anchor="ctr"/>
          <a:lstStyle/>
          <a:p>
            <a:r>
              <a:rPr lang="en-US" altLang="zh-CN" i="1" dirty="0">
                <a:solidFill>
                  <a:srgbClr val="3333FF"/>
                </a:solidFill>
                <a:latin typeface="Consolas" panose="020B0609020204030204" pitchFamily="49" charset="0"/>
                <a:cs typeface="Consolas" panose="020B0609020204030204" pitchFamily="49" charset="0"/>
              </a:rPr>
              <a:t>a</a:t>
            </a:r>
            <a:r>
              <a:rPr lang="en-US" altLang="zh-CN" i="1" baseline="-25000" dirty="0">
                <a:solidFill>
                  <a:srgbClr val="3333FF"/>
                </a:solidFill>
                <a:latin typeface="Consolas" panose="020B0609020204030204" pitchFamily="49" charset="0"/>
                <a:cs typeface="Consolas" panose="020B0609020204030204" pitchFamily="49" charset="0"/>
              </a:rPr>
              <a:t>n</a:t>
            </a:r>
            <a:endParaRPr lang="en-US" altLang="zh-CN" i="1" baseline="-25000" dirty="0">
              <a:solidFill>
                <a:srgbClr val="3333FF"/>
              </a:solidFill>
              <a:latin typeface="Consolas" panose="020B0609020204030204" pitchFamily="49" charset="0"/>
              <a:cs typeface="Consolas" panose="020B0609020204030204" pitchFamily="49" charset="0"/>
            </a:endParaRPr>
          </a:p>
        </p:txBody>
      </p:sp>
      <p:sp>
        <p:nvSpPr>
          <p:cNvPr id="264225" name="Rectangle 33"/>
          <p:cNvSpPr>
            <a:spLocks noChangeArrowheads="1"/>
          </p:cNvSpPr>
          <p:nvPr/>
        </p:nvSpPr>
        <p:spPr bwMode="auto">
          <a:xfrm>
            <a:off x="7172288" y="1073131"/>
            <a:ext cx="539750" cy="431800"/>
          </a:xfrm>
          <a:prstGeom prst="rect">
            <a:avLst/>
          </a:prstGeom>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2000">
                <a:latin typeface="Consolas" panose="020B0609020204030204" pitchFamily="49" charset="0"/>
                <a:cs typeface="Consolas" panose="020B0609020204030204" pitchFamily="49" charset="0"/>
              </a:rPr>
              <a:t>∧</a:t>
            </a:r>
            <a:endParaRPr lang="en-US" altLang="zh-CN" sz="2000">
              <a:latin typeface="Consolas" panose="020B0609020204030204" pitchFamily="49" charset="0"/>
              <a:cs typeface="Consolas" panose="020B0609020204030204" pitchFamily="49" charset="0"/>
            </a:endParaRPr>
          </a:p>
        </p:txBody>
      </p:sp>
      <p:sp>
        <p:nvSpPr>
          <p:cNvPr id="264226" name="Text Box 34"/>
          <p:cNvSpPr txBox="1">
            <a:spLocks noChangeArrowheads="1"/>
          </p:cNvSpPr>
          <p:nvPr/>
        </p:nvSpPr>
        <p:spPr bwMode="auto">
          <a:xfrm>
            <a:off x="5335550" y="1073131"/>
            <a:ext cx="576263" cy="457200"/>
          </a:xfrm>
          <a:prstGeom prst="rect">
            <a:avLst/>
          </a:prstGeom>
          <a:noFill/>
          <a:ln w="38100" algn="ctr">
            <a:noFill/>
            <a:miter lim="800000"/>
          </a:ln>
          <a:effectLst/>
        </p:spPr>
        <p:txBody>
          <a:bodyPr>
            <a:spAutoFit/>
          </a:bodyPr>
          <a:lstStyle/>
          <a:p>
            <a:pPr>
              <a:spcBef>
                <a:spcPct val="50000"/>
              </a:spcBef>
            </a:pPr>
            <a:r>
              <a:rPr kumimoji="1" lang="en-US" altLang="zh-CN">
                <a:solidFill>
                  <a:srgbClr val="3333FF"/>
                </a:solidFill>
                <a:latin typeface="Consolas" panose="020B0609020204030204" pitchFamily="49" charset="0"/>
                <a:ea typeface="宋体" panose="02010600030101010101" pitchFamily="2" charset="-122"/>
                <a:cs typeface="Consolas" panose="020B0609020204030204" pitchFamily="49" charset="0"/>
              </a:rPr>
              <a:t>…</a:t>
            </a:r>
            <a:endParaRPr kumimoji="1" lang="en-US" altLang="zh-CN">
              <a:solidFill>
                <a:srgbClr val="3333FF"/>
              </a:solidFill>
              <a:latin typeface="Consolas" panose="020B0609020204030204" pitchFamily="49" charset="0"/>
              <a:ea typeface="宋体" panose="02010600030101010101" pitchFamily="2" charset="-122"/>
              <a:cs typeface="Consolas" panose="020B0609020204030204" pitchFamily="49" charset="0"/>
            </a:endParaRPr>
          </a:p>
        </p:txBody>
      </p:sp>
      <p:sp>
        <p:nvSpPr>
          <p:cNvPr id="264227" name="Arc 35"/>
          <p:cNvSpPr/>
          <p:nvPr/>
        </p:nvSpPr>
        <p:spPr bwMode="auto">
          <a:xfrm>
            <a:off x="857224" y="714356"/>
            <a:ext cx="360362" cy="35877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chemeClr val="tx1"/>
            </a:solidFill>
            <a:miter lim="800000"/>
            <a:tailEnd type="stealth" w="lg" len="lg"/>
          </a:ln>
          <a:effectLst/>
        </p:spPr>
        <p:txBody>
          <a:bodyPr wrap="none" anchor="ctr"/>
          <a:lstStyle/>
          <a:p>
            <a:endParaRPr lang="zh-CN" altLang="en-US">
              <a:latin typeface="Consolas" panose="020B0609020204030204" pitchFamily="49" charset="0"/>
              <a:cs typeface="Consolas" panose="020B0609020204030204" pitchFamily="49" charset="0"/>
            </a:endParaRPr>
          </a:p>
        </p:txBody>
      </p:sp>
      <p:sp>
        <p:nvSpPr>
          <p:cNvPr id="264229" name="Line 37"/>
          <p:cNvSpPr>
            <a:spLocks noChangeShapeType="1"/>
          </p:cNvSpPr>
          <p:nvPr/>
        </p:nvSpPr>
        <p:spPr bwMode="auto">
          <a:xfrm>
            <a:off x="1735100" y="1289031"/>
            <a:ext cx="576263" cy="0"/>
          </a:xfrm>
          <a:prstGeom prst="line">
            <a:avLst/>
          </a:prstGeom>
          <a:noFill/>
          <a:ln w="38100">
            <a:solidFill>
              <a:schemeClr val="tx1"/>
            </a:solidFill>
            <a:miter lim="800000"/>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264230" name="Line 38"/>
          <p:cNvSpPr>
            <a:spLocks noChangeShapeType="1"/>
          </p:cNvSpPr>
          <p:nvPr/>
        </p:nvSpPr>
        <p:spPr bwMode="auto">
          <a:xfrm>
            <a:off x="3174963" y="1289031"/>
            <a:ext cx="576262" cy="0"/>
          </a:xfrm>
          <a:prstGeom prst="line">
            <a:avLst/>
          </a:prstGeom>
          <a:noFill/>
          <a:ln w="38100">
            <a:solidFill>
              <a:schemeClr val="tx1"/>
            </a:solidFill>
            <a:miter lim="800000"/>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264231" name="Line 39"/>
          <p:cNvSpPr>
            <a:spLocks noChangeShapeType="1"/>
          </p:cNvSpPr>
          <p:nvPr/>
        </p:nvSpPr>
        <p:spPr bwMode="auto">
          <a:xfrm>
            <a:off x="4616413" y="1289031"/>
            <a:ext cx="576262" cy="0"/>
          </a:xfrm>
          <a:prstGeom prst="line">
            <a:avLst/>
          </a:prstGeom>
          <a:noFill/>
          <a:ln w="38100">
            <a:solidFill>
              <a:schemeClr val="tx1"/>
            </a:solidFill>
            <a:miter lim="800000"/>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264232" name="Line 40"/>
          <p:cNvSpPr>
            <a:spLocks noChangeShapeType="1"/>
          </p:cNvSpPr>
          <p:nvPr/>
        </p:nvSpPr>
        <p:spPr bwMode="auto">
          <a:xfrm>
            <a:off x="6056275" y="1289031"/>
            <a:ext cx="576263" cy="0"/>
          </a:xfrm>
          <a:prstGeom prst="line">
            <a:avLst/>
          </a:prstGeom>
          <a:noFill/>
          <a:ln w="38100">
            <a:solidFill>
              <a:schemeClr val="tx1"/>
            </a:solidFill>
            <a:miter lim="800000"/>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25" name="Text Box 7"/>
          <p:cNvSpPr txBox="1">
            <a:spLocks noChangeArrowheads="1"/>
          </p:cNvSpPr>
          <p:nvPr/>
        </p:nvSpPr>
        <p:spPr bwMode="auto">
          <a:xfrm>
            <a:off x="866805" y="2755750"/>
            <a:ext cx="7920037" cy="2056130"/>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marL="457200" indent="-457200" algn="l">
              <a:lnSpc>
                <a:spcPts val="3500"/>
              </a:lnSpc>
              <a:buFontTx/>
              <a:buBlip>
                <a:blip r:embed="rId1"/>
              </a:buBlip>
            </a:pPr>
            <a:r>
              <a:rPr kumimoji="1" lang="zh-CN" altLang="en-US" sz="2200">
                <a:solidFill>
                  <a:srgbClr val="FF00FF"/>
                </a:solidFill>
                <a:latin typeface="Consolas" panose="020B0609020204030204" pitchFamily="49" charset="0"/>
                <a:ea typeface="楷体" panose="02010609060101010101" pitchFamily="49" charset="-122"/>
                <a:cs typeface="Consolas" panose="020B0609020204030204" pitchFamily="49" charset="0"/>
              </a:rPr>
              <a:t>第一个结点的</a:t>
            </a:r>
            <a:r>
              <a:rPr kumimoji="1" lang="zh-CN" altLang="en-US" sz="2200" dirty="0">
                <a:solidFill>
                  <a:srgbClr val="FF00FF"/>
                </a:solidFill>
                <a:latin typeface="Consolas" panose="020B0609020204030204" pitchFamily="49" charset="0"/>
                <a:ea typeface="楷体" panose="02010609060101010101" pitchFamily="49" charset="-122"/>
                <a:cs typeface="Consolas" panose="020B0609020204030204" pitchFamily="49" charset="0"/>
              </a:rPr>
              <a:t>操作和表</a:t>
            </a:r>
            <a:r>
              <a:rPr kumimoji="1" lang="zh-CN" altLang="en-US" sz="2200">
                <a:solidFill>
                  <a:srgbClr val="FF00FF"/>
                </a:solidFill>
                <a:latin typeface="Consolas" panose="020B0609020204030204" pitchFamily="49" charset="0"/>
                <a:ea typeface="楷体" panose="02010609060101010101" pitchFamily="49" charset="-122"/>
                <a:cs typeface="Consolas" panose="020B0609020204030204" pitchFamily="49" charset="0"/>
              </a:rPr>
              <a:t>中其他结点的</a:t>
            </a:r>
            <a:r>
              <a:rPr kumimoji="1" lang="zh-CN" altLang="en-US" sz="2200" dirty="0">
                <a:solidFill>
                  <a:srgbClr val="FF00FF"/>
                </a:solidFill>
                <a:latin typeface="Consolas" panose="020B0609020204030204" pitchFamily="49" charset="0"/>
                <a:ea typeface="楷体" panose="02010609060101010101" pitchFamily="49" charset="-122"/>
                <a:cs typeface="Consolas" panose="020B0609020204030204" pitchFamily="49" charset="0"/>
              </a:rPr>
              <a:t>操作</a:t>
            </a:r>
            <a:r>
              <a:rPr kumimoji="1" lang="zh-CN" altLang="en-US" sz="2200">
                <a:solidFill>
                  <a:srgbClr val="FF00FF"/>
                </a:solidFill>
                <a:latin typeface="Consolas" panose="020B0609020204030204" pitchFamily="49" charset="0"/>
                <a:ea typeface="楷体" panose="02010609060101010101" pitchFamily="49" charset="-122"/>
                <a:cs typeface="Consolas" panose="020B0609020204030204" pitchFamily="49" charset="0"/>
              </a:rPr>
              <a:t>相一致</a:t>
            </a:r>
            <a:r>
              <a:rPr kumimoji="1" lang="zh-CN" altLang="en-US" sz="2200">
                <a:latin typeface="Consolas" panose="020B0609020204030204" pitchFamily="49" charset="0"/>
                <a:ea typeface="楷体" panose="02010609060101010101" pitchFamily="49" charset="-122"/>
                <a:cs typeface="Consolas" panose="020B0609020204030204" pitchFamily="49" charset="0"/>
              </a:rPr>
              <a:t>，无需</a:t>
            </a:r>
            <a:r>
              <a:rPr kumimoji="1" lang="zh-CN" altLang="en-US" sz="2200" dirty="0">
                <a:latin typeface="Consolas" panose="020B0609020204030204" pitchFamily="49" charset="0"/>
                <a:ea typeface="楷体" panose="02010609060101010101" pitchFamily="49" charset="-122"/>
                <a:cs typeface="Consolas" panose="020B0609020204030204" pitchFamily="49" charset="0"/>
              </a:rPr>
              <a:t>进行特殊处理；</a:t>
            </a:r>
            <a:endParaRPr kumimoji="1" lang="zh-CN" altLang="en-US" sz="2200" dirty="0">
              <a:latin typeface="Consolas" panose="020B0609020204030204" pitchFamily="49" charset="0"/>
              <a:ea typeface="楷体" panose="02010609060101010101" pitchFamily="49" charset="-122"/>
              <a:cs typeface="Consolas" panose="020B0609020204030204" pitchFamily="49" charset="0"/>
            </a:endParaRPr>
          </a:p>
          <a:p>
            <a:pPr marL="457200" indent="-457200" algn="l">
              <a:lnSpc>
                <a:spcPts val="3500"/>
              </a:lnSpc>
              <a:buFontTx/>
              <a:buBlip>
                <a:blip r:embed="rId1"/>
              </a:buBlip>
            </a:pPr>
            <a:r>
              <a:rPr kumimoji="1" lang="zh-CN" altLang="en-US" sz="2200" dirty="0">
                <a:latin typeface="Consolas" panose="020B0609020204030204" pitchFamily="49" charset="0"/>
                <a:ea typeface="楷体" panose="02010609060101010101" pitchFamily="49" charset="-122"/>
                <a:cs typeface="Consolas" panose="020B0609020204030204" pitchFamily="49" charset="0"/>
              </a:rPr>
              <a:t>无论链表是否</a:t>
            </a:r>
            <a:r>
              <a:rPr kumimoji="1" lang="zh-CN" altLang="en-US" sz="2200">
                <a:latin typeface="Consolas" panose="020B0609020204030204" pitchFamily="49" charset="0"/>
                <a:ea typeface="楷体" panose="02010609060101010101" pitchFamily="49" charset="-122"/>
                <a:cs typeface="Consolas" panose="020B0609020204030204" pitchFamily="49" charset="0"/>
              </a:rPr>
              <a:t>为空，都</a:t>
            </a:r>
            <a:r>
              <a:rPr kumimoji="1" lang="zh-CN" altLang="en-US" sz="2200" dirty="0">
                <a:latin typeface="Consolas" panose="020B0609020204030204" pitchFamily="49" charset="0"/>
                <a:ea typeface="楷体" panose="02010609060101010101" pitchFamily="49" charset="-122"/>
                <a:cs typeface="Consolas" panose="020B0609020204030204" pitchFamily="49" charset="0"/>
              </a:rPr>
              <a:t>有</a:t>
            </a:r>
            <a:r>
              <a:rPr kumimoji="1" lang="zh-CN" altLang="en-US" sz="2200">
                <a:latin typeface="Consolas" panose="020B0609020204030204" pitchFamily="49" charset="0"/>
                <a:ea typeface="楷体" panose="02010609060101010101" pitchFamily="49" charset="-122"/>
                <a:cs typeface="Consolas" panose="020B0609020204030204" pitchFamily="49" charset="0"/>
              </a:rPr>
              <a:t>一个头结点，因此</a:t>
            </a:r>
            <a:r>
              <a:rPr kumimoji="1" lang="zh-CN" altLang="en-US" sz="2200" dirty="0">
                <a:solidFill>
                  <a:srgbClr val="FF00FF"/>
                </a:solidFill>
                <a:latin typeface="Consolas" panose="020B0609020204030204" pitchFamily="49" charset="0"/>
                <a:ea typeface="楷体" panose="02010609060101010101" pitchFamily="49" charset="-122"/>
                <a:cs typeface="Consolas" panose="020B0609020204030204" pitchFamily="49" charset="0"/>
              </a:rPr>
              <a:t>空表和非空表的处理也就统一</a:t>
            </a:r>
            <a:r>
              <a:rPr kumimoji="1" lang="zh-CN" altLang="en-US" sz="2200" dirty="0">
                <a:latin typeface="Consolas" panose="020B0609020204030204" pitchFamily="49" charset="0"/>
                <a:ea typeface="楷体" panose="02010609060101010101" pitchFamily="49" charset="-122"/>
                <a:cs typeface="Consolas" panose="020B0609020204030204" pitchFamily="49" charset="0"/>
              </a:rPr>
              <a:t>了。</a:t>
            </a:r>
            <a:endParaRPr kumimoji="1" lang="zh-CN" altLang="en-US" sz="2200" dirty="0">
              <a:latin typeface="Consolas" panose="020B0609020204030204" pitchFamily="49" charset="0"/>
              <a:ea typeface="楷体" panose="02010609060101010101" pitchFamily="49" charset="-122"/>
              <a:cs typeface="Consolas" panose="020B0609020204030204" pitchFamily="49" charset="0"/>
            </a:endParaRPr>
          </a:p>
        </p:txBody>
      </p:sp>
      <p:sp>
        <p:nvSpPr>
          <p:cNvPr id="26" name="Text Box 8"/>
          <p:cNvSpPr txBox="1">
            <a:spLocks noChangeArrowheads="1"/>
          </p:cNvSpPr>
          <p:nvPr/>
        </p:nvSpPr>
        <p:spPr bwMode="auto">
          <a:xfrm>
            <a:off x="866805" y="2071678"/>
            <a:ext cx="4968875" cy="430887"/>
          </a:xfrm>
          <a:prstGeom prst="rect">
            <a:avLst/>
          </a:prstGeom>
          <a:noFill/>
          <a:ln w="38100" algn="ctr">
            <a:noFill/>
            <a:miter lim="800000"/>
          </a:ln>
          <a:effectLst/>
        </p:spPr>
        <p:txBody>
          <a:bodyPr>
            <a:spAutoFit/>
          </a:bodyPr>
          <a:lstStyle/>
          <a:p>
            <a:pPr algn="l"/>
            <a:r>
              <a:rPr kumimoji="1" lang="zh-CN" altLang="en-US" sz="2200" dirty="0">
                <a:latin typeface="Consolas" panose="020B0609020204030204" pitchFamily="49" charset="0"/>
                <a:ea typeface="楷体" panose="02010609060101010101" pitchFamily="49" charset="-122"/>
                <a:cs typeface="Consolas" panose="020B0609020204030204" pitchFamily="49" charset="0"/>
              </a:rPr>
              <a:t>单链表增加</a:t>
            </a:r>
            <a:r>
              <a:rPr kumimoji="1" lang="zh-CN" altLang="en-US" sz="2200">
                <a:latin typeface="Consolas" panose="020B0609020204030204" pitchFamily="49" charset="0"/>
                <a:ea typeface="楷体" panose="02010609060101010101" pitchFamily="49" charset="-122"/>
                <a:cs typeface="Consolas" panose="020B0609020204030204" pitchFamily="49" charset="0"/>
              </a:rPr>
              <a:t>一个头结点的</a:t>
            </a:r>
            <a:r>
              <a:rPr kumimoji="1" lang="zh-CN" altLang="en-US" sz="2200" dirty="0">
                <a:latin typeface="Consolas" panose="020B0609020204030204" pitchFamily="49" charset="0"/>
                <a:ea typeface="楷体" panose="02010609060101010101" pitchFamily="49" charset="-122"/>
                <a:cs typeface="Consolas" panose="020B0609020204030204" pitchFamily="49" charset="0"/>
              </a:rPr>
              <a:t>优点如下：</a:t>
            </a:r>
            <a:endParaRPr lang="zh-CN" altLang="en-US" sz="2200" dirty="0">
              <a:latin typeface="Consolas" panose="020B0609020204030204" pitchFamily="49" charset="0"/>
              <a:ea typeface="楷体" panose="02010609060101010101" pitchFamily="49" charset="-122"/>
              <a:cs typeface="Consolas" panose="020B0609020204030204" pitchFamily="49" charset="0"/>
            </a:endParaRPr>
          </a:p>
        </p:txBody>
      </p:sp>
      <p:sp>
        <p:nvSpPr>
          <p:cNvPr id="20" name="Text Box 41"/>
          <p:cNvSpPr txBox="1">
            <a:spLocks noChangeArrowheads="1"/>
          </p:cNvSpPr>
          <p:nvPr/>
        </p:nvSpPr>
        <p:spPr bwMode="auto">
          <a:xfrm>
            <a:off x="1714480" y="252691"/>
            <a:ext cx="2428892" cy="430887"/>
          </a:xfrm>
          <a:prstGeom prst="rect">
            <a:avLst/>
          </a:prstGeom>
          <a:noFill/>
          <a:ln w="9525">
            <a:noFill/>
            <a:miter lim="800000"/>
          </a:ln>
          <a:effectLst/>
        </p:spPr>
        <p:txBody>
          <a:bodyPr wrap="square">
            <a:spAutoFit/>
          </a:bodyPr>
          <a:lstStyle/>
          <a:p>
            <a:pPr algn="l">
              <a:spcBef>
                <a:spcPct val="50000"/>
              </a:spcBef>
            </a:pPr>
            <a:r>
              <a:rPr kumimoji="1" lang="zh-CN" altLang="en-US" sz="2200">
                <a:solidFill>
                  <a:srgbClr val="FF0000"/>
                </a:solidFill>
                <a:latin typeface="Consolas" panose="020B0609020204030204" pitchFamily="49" charset="0"/>
                <a:ea typeface="楷体" panose="02010609060101010101" pitchFamily="49" charset="-122"/>
                <a:cs typeface="Consolas" panose="020B0609020204030204" pitchFamily="49" charset="0"/>
              </a:rPr>
              <a:t>带头结点单链表</a:t>
            </a:r>
            <a:endParaRPr kumimoji="1" lang="zh-CN" altLang="en-US" sz="2200" dirty="0">
              <a:solidFill>
                <a:srgbClr val="FF0000"/>
              </a:solidFill>
              <a:latin typeface="Consolas" panose="020B0609020204030204" pitchFamily="49" charset="0"/>
              <a:ea typeface="楷体" panose="02010609060101010101" pitchFamily="49" charset="-122"/>
              <a:cs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nodeType="clickEffect">
                                  <p:stCondLst>
                                    <p:cond delay="0"/>
                                  </p:stCondLst>
                                  <p:iterate type="lt">
                                    <p:tmPct val="50000"/>
                                  </p:iterate>
                                  <p:childTnLst>
                                    <p:set>
                                      <p:cBhvr>
                                        <p:cTn id="6" dur="1" fill="hold">
                                          <p:stCondLst>
                                            <p:cond delay="0"/>
                                          </p:stCondLst>
                                        </p:cTn>
                                        <p:tgtEl>
                                          <p:spTgt spid="25">
                                            <p:txEl>
                                              <p:pRg st="0" end="0"/>
                                            </p:txEl>
                                          </p:spTgt>
                                        </p:tgtEl>
                                        <p:attrNameLst>
                                          <p:attrName>style.visibility</p:attrName>
                                        </p:attrNameLst>
                                      </p:cBhvr>
                                      <p:to>
                                        <p:strVal val="visible"/>
                                      </p:to>
                                    </p:set>
                                    <p:anim calcmode="discrete" valueType="clr">
                                      <p:cBhvr override="childStyle">
                                        <p:cTn id="7" dur="80"/>
                                        <p:tgtEl>
                                          <p:spTgt spid="25">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25">
                                            <p:txEl>
                                              <p:pRg st="0" end="0"/>
                                            </p:txEl>
                                          </p:spTgt>
                                        </p:tgtEl>
                                        <p:attrNameLst>
                                          <p:attrName>fillcolor</p:attrName>
                                        </p:attrNameLst>
                                      </p:cBhvr>
                                      <p:tavLst>
                                        <p:tav tm="0">
                                          <p:val>
                                            <p:clrVal>
                                              <a:schemeClr val="accent2"/>
                                            </p:clrVal>
                                          </p:val>
                                        </p:tav>
                                        <p:tav tm="50000">
                                          <p:val>
                                            <p:clrVal>
                                              <a:schemeClr val="hlink"/>
                                            </p:clrVal>
                                          </p:val>
                                        </p:tav>
                                      </p:tavLst>
                                    </p:anim>
                                    <p:set>
                                      <p:cBhvr>
                                        <p:cTn id="9" dur="80"/>
                                        <p:tgtEl>
                                          <p:spTgt spid="25">
                                            <p:txEl>
                                              <p:pRg st="0" end="0"/>
                                            </p:txEl>
                                          </p:spTgt>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7" presetClass="entr" presetSubtype="0" fill="hold" nodeType="clickEffect">
                                  <p:stCondLst>
                                    <p:cond delay="0"/>
                                  </p:stCondLst>
                                  <p:iterate type="lt">
                                    <p:tmPct val="50000"/>
                                  </p:iterate>
                                  <p:childTnLst>
                                    <p:set>
                                      <p:cBhvr>
                                        <p:cTn id="13" dur="1" fill="hold">
                                          <p:stCondLst>
                                            <p:cond delay="0"/>
                                          </p:stCondLst>
                                        </p:cTn>
                                        <p:tgtEl>
                                          <p:spTgt spid="25">
                                            <p:txEl>
                                              <p:pRg st="1" end="1"/>
                                            </p:txEl>
                                          </p:spTgt>
                                        </p:tgtEl>
                                        <p:attrNameLst>
                                          <p:attrName>style.visibility</p:attrName>
                                        </p:attrNameLst>
                                      </p:cBhvr>
                                      <p:to>
                                        <p:strVal val="visible"/>
                                      </p:to>
                                    </p:set>
                                    <p:anim calcmode="discrete" valueType="clr">
                                      <p:cBhvr override="childStyle">
                                        <p:cTn id="14" dur="80"/>
                                        <p:tgtEl>
                                          <p:spTgt spid="25">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25">
                                            <p:txEl>
                                              <p:pRg st="1" end="1"/>
                                            </p:txEl>
                                          </p:spTgt>
                                        </p:tgtEl>
                                        <p:attrNameLst>
                                          <p:attrName>fillcolor</p:attrName>
                                        </p:attrNameLst>
                                      </p:cBhvr>
                                      <p:tavLst>
                                        <p:tav tm="0">
                                          <p:val>
                                            <p:clrVal>
                                              <a:schemeClr val="accent2"/>
                                            </p:clrVal>
                                          </p:val>
                                        </p:tav>
                                        <p:tav tm="50000">
                                          <p:val>
                                            <p:clrVal>
                                              <a:schemeClr val="hlink"/>
                                            </p:clrVal>
                                          </p:val>
                                        </p:tav>
                                      </p:tavLst>
                                    </p:anim>
                                    <p:set>
                                      <p:cBhvr>
                                        <p:cTn id="16" dur="80"/>
                                        <p:tgtEl>
                                          <p:spTgt spid="25">
                                            <p:txEl>
                                              <p:pRg st="1" end="1"/>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extBox 41"/>
          <p:cNvSpPr txBox="1"/>
          <p:nvPr/>
        </p:nvSpPr>
        <p:spPr>
          <a:xfrm>
            <a:off x="500034" y="1214422"/>
            <a:ext cx="6357982" cy="1477328"/>
          </a:xfrm>
          <a:prstGeom prst="rect">
            <a:avLst/>
          </a:prstGeom>
          <a:noFill/>
        </p:spPr>
        <p:txBody>
          <a:bodyPr wrap="square" rtlCol="0">
            <a:spAutoFit/>
          </a:bodyPr>
          <a:lstStyle/>
          <a:p>
            <a:pPr marL="457200" indent="-457200" algn="l">
              <a:lnSpc>
                <a:spcPct val="150000"/>
              </a:lnSpc>
              <a:buBlip>
                <a:blip r:embed="rId1"/>
              </a:buBlip>
            </a:pPr>
            <a:r>
              <a:rPr lang="zh-CN" altLang="en-US" sz="2000" dirty="0">
                <a:latin typeface="Consolas" panose="020B0609020204030204" pitchFamily="49" charset="0"/>
                <a:ea typeface="楷体" panose="02010609060101010101" pitchFamily="49" charset="-122"/>
                <a:cs typeface="Consolas" panose="020B0609020204030204" pitchFamily="49" charset="0"/>
              </a:rPr>
              <a:t>链表中没有空指针域</a:t>
            </a:r>
            <a:endParaRPr lang="en-US" altLang="zh-CN" sz="2000" dirty="0">
              <a:latin typeface="Consolas" panose="020B0609020204030204" pitchFamily="49" charset="0"/>
              <a:ea typeface="楷体" panose="02010609060101010101" pitchFamily="49" charset="-122"/>
              <a:cs typeface="Consolas" panose="020B0609020204030204" pitchFamily="49" charset="0"/>
            </a:endParaRPr>
          </a:p>
          <a:p>
            <a:pPr marL="457200" indent="-457200" algn="l">
              <a:lnSpc>
                <a:spcPct val="150000"/>
              </a:lnSpc>
              <a:buBlip>
                <a:blip r:embed="rId1"/>
              </a:buBlip>
            </a:pPr>
            <a:r>
              <a:rPr lang="en-US" altLang="zh-CN" sz="2000" dirty="0">
                <a:latin typeface="Consolas" panose="020B0609020204030204" pitchFamily="49" charset="0"/>
                <a:ea typeface="楷体" panose="02010609060101010101" pitchFamily="49" charset="-122"/>
                <a:cs typeface="Consolas" panose="020B0609020204030204" pitchFamily="49" charset="0"/>
              </a:rPr>
              <a:t>p</a:t>
            </a:r>
            <a:r>
              <a:rPr lang="zh-CN" altLang="en-US" sz="2000">
                <a:latin typeface="Consolas" panose="020B0609020204030204" pitchFamily="49" charset="0"/>
                <a:ea typeface="楷体" panose="02010609060101010101" pitchFamily="49" charset="-122"/>
                <a:cs typeface="Consolas" panose="020B0609020204030204" pitchFamily="49" charset="0"/>
              </a:rPr>
              <a:t>所指结点为尾结点的</a:t>
            </a:r>
            <a:r>
              <a:rPr lang="zh-CN" altLang="en-US" sz="2000" dirty="0">
                <a:latin typeface="Consolas" panose="020B0609020204030204" pitchFamily="49" charset="0"/>
                <a:ea typeface="楷体" panose="02010609060101010101" pitchFamily="49" charset="-122"/>
                <a:cs typeface="Consolas" panose="020B0609020204030204" pitchFamily="49" charset="0"/>
              </a:rPr>
              <a:t>条件：</a:t>
            </a:r>
            <a:r>
              <a:rPr lang="en-US" altLang="zh-CN" sz="2000" dirty="0">
                <a:solidFill>
                  <a:srgbClr val="C00000"/>
                </a:solidFill>
                <a:latin typeface="Consolas" panose="020B0609020204030204" pitchFamily="49" charset="0"/>
                <a:cs typeface="Consolas" panose="020B0609020204030204" pitchFamily="49" charset="0"/>
              </a:rPr>
              <a:t>p</a:t>
            </a:r>
            <a:r>
              <a:rPr lang="en-US" altLang="zh-CN" sz="2000" dirty="0">
                <a:solidFill>
                  <a:srgbClr val="C00000"/>
                </a:solidFill>
                <a:latin typeface="Consolas" panose="020B0609020204030204" pitchFamily="49" charset="0"/>
                <a:ea typeface="+mj-ea"/>
                <a:cs typeface="Consolas" panose="020B0609020204030204" pitchFamily="49" charset="0"/>
              </a:rPr>
              <a:t>-</a:t>
            </a:r>
            <a:r>
              <a:rPr lang="en-US" altLang="zh-CN" sz="2000" dirty="0">
                <a:solidFill>
                  <a:srgbClr val="C00000"/>
                </a:solidFill>
                <a:latin typeface="Consolas" panose="020B0609020204030204" pitchFamily="49" charset="0"/>
                <a:cs typeface="Consolas" panose="020B0609020204030204" pitchFamily="49" charset="0"/>
              </a:rPr>
              <a:t>&gt;</a:t>
            </a:r>
            <a:r>
              <a:rPr lang="en-US" altLang="zh-CN" sz="2000">
                <a:solidFill>
                  <a:srgbClr val="C00000"/>
                </a:solidFill>
                <a:latin typeface="Consolas" panose="020B0609020204030204" pitchFamily="49" charset="0"/>
                <a:cs typeface="Consolas" panose="020B0609020204030204" pitchFamily="49" charset="0"/>
              </a:rPr>
              <a:t>next==L</a:t>
            </a:r>
            <a:endParaRPr lang="en-US" altLang="zh-CN" sz="2000" dirty="0">
              <a:solidFill>
                <a:srgbClr val="C00000"/>
              </a:solidFill>
              <a:latin typeface="Consolas" panose="020B0609020204030204" pitchFamily="49" charset="0"/>
              <a:cs typeface="Consolas" panose="020B0609020204030204" pitchFamily="49" charset="0"/>
            </a:endParaRPr>
          </a:p>
          <a:p>
            <a:pPr marL="457200" indent="-457200" algn="l">
              <a:lnSpc>
                <a:spcPct val="150000"/>
              </a:lnSpc>
              <a:buBlip>
                <a:blip r:embed="rId1"/>
              </a:buBlip>
            </a:pPr>
            <a:r>
              <a:rPr lang="zh-CN" altLang="en-US" sz="2000" dirty="0">
                <a:latin typeface="Consolas" panose="020B0609020204030204" pitchFamily="49" charset="0"/>
                <a:ea typeface="楷体" panose="02010609060101010101" pitchFamily="49" charset="-122"/>
                <a:cs typeface="Consolas" panose="020B0609020204030204" pitchFamily="49" charset="0"/>
              </a:rPr>
              <a:t>一步操作即</a:t>
            </a:r>
            <a:r>
              <a:rPr lang="en-US" altLang="zh-CN" sz="2000" dirty="0">
                <a:solidFill>
                  <a:srgbClr val="C00000"/>
                </a:solidFill>
                <a:latin typeface="Consolas" panose="020B0609020204030204" pitchFamily="49" charset="0"/>
                <a:ea typeface="+mj-ea"/>
                <a:cs typeface="Consolas" panose="020B0609020204030204" pitchFamily="49" charset="0"/>
              </a:rPr>
              <a:t>L-</a:t>
            </a:r>
            <a:r>
              <a:rPr lang="en-US" altLang="zh-CN" sz="2000" dirty="0">
                <a:solidFill>
                  <a:srgbClr val="C00000"/>
                </a:solidFill>
                <a:latin typeface="Consolas" panose="020B0609020204030204" pitchFamily="49" charset="0"/>
                <a:ea typeface="楷体" panose="02010609060101010101" pitchFamily="49" charset="-122"/>
                <a:cs typeface="Consolas" panose="020B0609020204030204" pitchFamily="49" charset="0"/>
              </a:rPr>
              <a:t>&gt;prior</a:t>
            </a:r>
            <a:r>
              <a:rPr lang="zh-CN" altLang="en-US" sz="2000" dirty="0">
                <a:latin typeface="Consolas" panose="020B0609020204030204" pitchFamily="49" charset="0"/>
                <a:ea typeface="楷体" panose="02010609060101010101" pitchFamily="49" charset="-122"/>
                <a:cs typeface="Consolas" panose="020B0609020204030204" pitchFamily="49" charset="0"/>
              </a:rPr>
              <a:t>可以</a:t>
            </a:r>
            <a:r>
              <a:rPr lang="zh-CN" altLang="en-US" sz="2000">
                <a:latin typeface="Consolas" panose="020B0609020204030204" pitchFamily="49" charset="0"/>
                <a:ea typeface="楷体" panose="02010609060101010101" pitchFamily="49" charset="-122"/>
                <a:cs typeface="Consolas" panose="020B0609020204030204" pitchFamily="49" charset="0"/>
              </a:rPr>
              <a:t>找到尾结点</a:t>
            </a:r>
            <a:endParaRPr lang="zh-CN" altLang="en-US" sz="2000" dirty="0">
              <a:latin typeface="Consolas" panose="020B0609020204030204" pitchFamily="49" charset="0"/>
              <a:ea typeface="楷体" panose="02010609060101010101" pitchFamily="49" charset="-122"/>
              <a:cs typeface="Consolas" panose="020B0609020204030204" pitchFamily="49" charset="0"/>
            </a:endParaRPr>
          </a:p>
        </p:txBody>
      </p:sp>
      <p:sp>
        <p:nvSpPr>
          <p:cNvPr id="43" name="TextBox 42"/>
          <p:cNvSpPr txBox="1"/>
          <p:nvPr/>
        </p:nvSpPr>
        <p:spPr>
          <a:xfrm>
            <a:off x="571472" y="571480"/>
            <a:ext cx="5429288" cy="430887"/>
          </a:xfrm>
          <a:prstGeom prst="rect">
            <a:avLst/>
          </a:prstGeom>
          <a:noFill/>
        </p:spPr>
        <p:txBody>
          <a:bodyPr wrap="square" rtlCol="0">
            <a:spAutoFit/>
          </a:bodyPr>
          <a:lstStyle/>
          <a:p>
            <a:pPr algn="l"/>
            <a:r>
              <a:rPr lang="zh-CN" altLang="en-US" sz="2200" dirty="0">
                <a:latin typeface="Consolas" panose="020B0609020204030204" pitchFamily="49" charset="0"/>
                <a:ea typeface="楷体" panose="02010609060101010101" pitchFamily="49" charset="-122"/>
                <a:cs typeface="Consolas" panose="020B0609020204030204" pitchFamily="49" charset="0"/>
              </a:rPr>
              <a:t>与非循环双</a:t>
            </a:r>
            <a:r>
              <a:rPr lang="zh-CN" altLang="en-US" sz="2200">
                <a:latin typeface="Consolas" panose="020B0609020204030204" pitchFamily="49" charset="0"/>
                <a:ea typeface="楷体" panose="02010609060101010101" pitchFamily="49" charset="-122"/>
                <a:cs typeface="Consolas" panose="020B0609020204030204" pitchFamily="49" charset="0"/>
              </a:rPr>
              <a:t>链表相比，循环双链表：</a:t>
            </a:r>
            <a:endParaRPr lang="zh-CN" altLang="en-US" sz="2200" dirty="0">
              <a:latin typeface="Consolas" panose="020B0609020204030204" pitchFamily="49" charset="0"/>
              <a:ea typeface="楷体" panose="02010609060101010101" pitchFamily="49" charset="-122"/>
              <a:cs typeface="Consolas" panose="020B0609020204030204" pitchFamily="49" charset="0"/>
            </a:endParaRPr>
          </a:p>
        </p:txBody>
      </p:sp>
      <p:sp>
        <p:nvSpPr>
          <p:cNvPr id="16" name="Text Box 18"/>
          <p:cNvSpPr txBox="1">
            <a:spLocks noChangeArrowheads="1"/>
          </p:cNvSpPr>
          <p:nvPr/>
        </p:nvSpPr>
        <p:spPr bwMode="auto">
          <a:xfrm>
            <a:off x="6885" y="2786058"/>
            <a:ext cx="431800" cy="457200"/>
          </a:xfrm>
          <a:prstGeom prst="rect">
            <a:avLst/>
          </a:prstGeom>
          <a:noFill/>
          <a:ln w="9525">
            <a:noFill/>
            <a:miter lim="800000"/>
          </a:ln>
          <a:effectLst/>
        </p:spPr>
        <p:txBody>
          <a:bodyPr>
            <a:spAutoFit/>
          </a:bodyPr>
          <a:lstStyle/>
          <a:p>
            <a:pPr algn="l">
              <a:spcBef>
                <a:spcPct val="50000"/>
              </a:spcBef>
            </a:pPr>
            <a:r>
              <a:rPr lang="en-US" altLang="zh-CN" dirty="0">
                <a:latin typeface="Consolas" panose="020B0609020204030204" pitchFamily="49" charset="0"/>
                <a:cs typeface="Consolas" panose="020B0609020204030204" pitchFamily="49" charset="0"/>
              </a:rPr>
              <a:t>L</a:t>
            </a:r>
            <a:endParaRPr lang="en-US" altLang="zh-CN" dirty="0">
              <a:latin typeface="Consolas" panose="020B0609020204030204" pitchFamily="49" charset="0"/>
              <a:cs typeface="Consolas" panose="020B0609020204030204" pitchFamily="49" charset="0"/>
            </a:endParaRPr>
          </a:p>
        </p:txBody>
      </p:sp>
      <p:grpSp>
        <p:nvGrpSpPr>
          <p:cNvPr id="35" name="组合 34"/>
          <p:cNvGrpSpPr/>
          <p:nvPr/>
        </p:nvGrpSpPr>
        <p:grpSpPr>
          <a:xfrm>
            <a:off x="152933" y="3000372"/>
            <a:ext cx="9276851" cy="1500198"/>
            <a:chOff x="152933" y="3000372"/>
            <a:chExt cx="9276851" cy="1500198"/>
          </a:xfrm>
        </p:grpSpPr>
        <p:sp>
          <p:nvSpPr>
            <p:cNvPr id="5" name="Rectangle 5"/>
            <p:cNvSpPr>
              <a:spLocks noChangeArrowheads="1"/>
            </p:cNvSpPr>
            <p:nvPr/>
          </p:nvSpPr>
          <p:spPr bwMode="auto">
            <a:xfrm>
              <a:off x="1019739" y="3688273"/>
              <a:ext cx="539750" cy="431800"/>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baseline="-25000">
                <a:solidFill>
                  <a:srgbClr val="3333FF"/>
                </a:solidFill>
                <a:latin typeface="Consolas" panose="020B0609020204030204" pitchFamily="49" charset="0"/>
                <a:cs typeface="Consolas" panose="020B0609020204030204" pitchFamily="49" charset="0"/>
              </a:endParaRPr>
            </a:p>
          </p:txBody>
        </p:sp>
        <p:sp>
          <p:nvSpPr>
            <p:cNvPr id="7" name="Rectangle 6"/>
            <p:cNvSpPr>
              <a:spLocks noChangeArrowheads="1"/>
            </p:cNvSpPr>
            <p:nvPr/>
          </p:nvSpPr>
          <p:spPr bwMode="auto">
            <a:xfrm>
              <a:off x="1561076" y="3688273"/>
              <a:ext cx="539750" cy="431800"/>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baseline="-25000">
                <a:solidFill>
                  <a:srgbClr val="3333FF"/>
                </a:solidFill>
                <a:latin typeface="Consolas" panose="020B0609020204030204" pitchFamily="49" charset="0"/>
                <a:cs typeface="Consolas" panose="020B0609020204030204" pitchFamily="49" charset="0"/>
              </a:endParaRPr>
            </a:p>
          </p:txBody>
        </p:sp>
        <p:sp>
          <p:nvSpPr>
            <p:cNvPr id="8" name="Rectangle 10"/>
            <p:cNvSpPr>
              <a:spLocks noChangeArrowheads="1"/>
            </p:cNvSpPr>
            <p:nvPr/>
          </p:nvSpPr>
          <p:spPr bwMode="auto">
            <a:xfrm>
              <a:off x="2892989" y="3688273"/>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dirty="0" err="1">
                  <a:solidFill>
                    <a:srgbClr val="3333FF"/>
                  </a:solidFill>
                  <a:latin typeface="Consolas" panose="020B0609020204030204" pitchFamily="49" charset="0"/>
                  <a:cs typeface="Consolas" panose="020B0609020204030204" pitchFamily="49" charset="0"/>
                </a:rPr>
                <a:t>a</a:t>
              </a:r>
              <a:r>
                <a:rPr lang="en-US" altLang="zh-CN" sz="2000" baseline="-25000" dirty="0" err="1">
                  <a:solidFill>
                    <a:srgbClr val="3333FF"/>
                  </a:solidFill>
                  <a:latin typeface="Consolas" panose="020B0609020204030204" pitchFamily="49" charset="0"/>
                  <a:cs typeface="Consolas" panose="020B0609020204030204" pitchFamily="49" charset="0"/>
                </a:rPr>
                <a:t>1</a:t>
              </a:r>
              <a:endParaRPr lang="en-US" altLang="zh-CN" sz="2000" baseline="-25000" dirty="0">
                <a:solidFill>
                  <a:srgbClr val="3333FF"/>
                </a:solidFill>
                <a:latin typeface="Consolas" panose="020B0609020204030204" pitchFamily="49" charset="0"/>
                <a:cs typeface="Consolas" panose="020B0609020204030204" pitchFamily="49" charset="0"/>
              </a:endParaRPr>
            </a:p>
          </p:txBody>
        </p:sp>
        <p:sp>
          <p:nvSpPr>
            <p:cNvPr id="9" name="Rectangle 11"/>
            <p:cNvSpPr>
              <a:spLocks noChangeArrowheads="1"/>
            </p:cNvSpPr>
            <p:nvPr/>
          </p:nvSpPr>
          <p:spPr bwMode="auto">
            <a:xfrm>
              <a:off x="3434326" y="3688273"/>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latin typeface="Consolas" panose="020B0609020204030204" pitchFamily="49" charset="0"/>
                <a:cs typeface="Consolas" panose="020B0609020204030204" pitchFamily="49" charset="0"/>
              </a:endParaRPr>
            </a:p>
          </p:txBody>
        </p:sp>
        <p:sp>
          <p:nvSpPr>
            <p:cNvPr id="10" name="Rectangle 12"/>
            <p:cNvSpPr>
              <a:spLocks noChangeArrowheads="1"/>
            </p:cNvSpPr>
            <p:nvPr/>
          </p:nvSpPr>
          <p:spPr bwMode="auto">
            <a:xfrm>
              <a:off x="4905939" y="3688273"/>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dirty="0" err="1">
                  <a:solidFill>
                    <a:srgbClr val="3333FF"/>
                  </a:solidFill>
                  <a:latin typeface="Consolas" panose="020B0609020204030204" pitchFamily="49" charset="0"/>
                  <a:cs typeface="Consolas" panose="020B0609020204030204" pitchFamily="49" charset="0"/>
                </a:rPr>
                <a:t>a</a:t>
              </a:r>
              <a:r>
                <a:rPr lang="en-US" altLang="zh-CN" sz="2000" baseline="-25000" dirty="0" err="1">
                  <a:solidFill>
                    <a:srgbClr val="3333FF"/>
                  </a:solidFill>
                  <a:latin typeface="Consolas" panose="020B0609020204030204" pitchFamily="49" charset="0"/>
                  <a:cs typeface="Consolas" panose="020B0609020204030204" pitchFamily="49" charset="0"/>
                </a:rPr>
                <a:t>2</a:t>
              </a:r>
              <a:endParaRPr lang="en-US" altLang="zh-CN" sz="2000" baseline="-25000" dirty="0">
                <a:solidFill>
                  <a:srgbClr val="3333FF"/>
                </a:solidFill>
                <a:latin typeface="Consolas" panose="020B0609020204030204" pitchFamily="49" charset="0"/>
                <a:cs typeface="Consolas" panose="020B0609020204030204" pitchFamily="49" charset="0"/>
              </a:endParaRPr>
            </a:p>
          </p:txBody>
        </p:sp>
        <p:sp>
          <p:nvSpPr>
            <p:cNvPr id="11" name="Rectangle 13"/>
            <p:cNvSpPr>
              <a:spLocks noChangeArrowheads="1"/>
            </p:cNvSpPr>
            <p:nvPr/>
          </p:nvSpPr>
          <p:spPr bwMode="auto">
            <a:xfrm>
              <a:off x="5447276" y="3688273"/>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latin typeface="Consolas" panose="020B0609020204030204" pitchFamily="49" charset="0"/>
                <a:cs typeface="Consolas" panose="020B0609020204030204" pitchFamily="49" charset="0"/>
              </a:endParaRPr>
            </a:p>
          </p:txBody>
        </p:sp>
        <p:sp>
          <p:nvSpPr>
            <p:cNvPr id="12" name="Rectangle 14"/>
            <p:cNvSpPr>
              <a:spLocks noChangeArrowheads="1"/>
            </p:cNvSpPr>
            <p:nvPr/>
          </p:nvSpPr>
          <p:spPr bwMode="auto">
            <a:xfrm>
              <a:off x="7893614" y="3688273"/>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dirty="0">
                  <a:solidFill>
                    <a:srgbClr val="3333FF"/>
                  </a:solidFill>
                  <a:latin typeface="Consolas" panose="020B0609020204030204" pitchFamily="49" charset="0"/>
                  <a:cs typeface="Consolas" panose="020B0609020204030204" pitchFamily="49" charset="0"/>
                </a:rPr>
                <a:t>a</a:t>
              </a:r>
              <a:r>
                <a:rPr lang="en-US" altLang="zh-CN" sz="2000" i="1" baseline="-25000" dirty="0">
                  <a:solidFill>
                    <a:srgbClr val="3333FF"/>
                  </a:solidFill>
                  <a:latin typeface="Consolas" panose="020B0609020204030204" pitchFamily="49" charset="0"/>
                  <a:cs typeface="Consolas" panose="020B0609020204030204" pitchFamily="49" charset="0"/>
                </a:rPr>
                <a:t>n</a:t>
              </a:r>
              <a:endParaRPr lang="en-US" altLang="zh-CN" sz="2000" i="1" baseline="-25000" dirty="0">
                <a:solidFill>
                  <a:srgbClr val="3333FF"/>
                </a:solidFill>
                <a:latin typeface="Consolas" panose="020B0609020204030204" pitchFamily="49" charset="0"/>
                <a:cs typeface="Consolas" panose="020B0609020204030204" pitchFamily="49" charset="0"/>
              </a:endParaRPr>
            </a:p>
          </p:txBody>
        </p:sp>
        <p:sp>
          <p:nvSpPr>
            <p:cNvPr id="13" name="Rectangle 15"/>
            <p:cNvSpPr>
              <a:spLocks noChangeArrowheads="1"/>
            </p:cNvSpPr>
            <p:nvPr/>
          </p:nvSpPr>
          <p:spPr bwMode="auto">
            <a:xfrm>
              <a:off x="8434951" y="3688273"/>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a:latin typeface="Consolas" panose="020B0609020204030204" pitchFamily="49" charset="0"/>
                <a:cs typeface="Consolas" panose="020B0609020204030204" pitchFamily="49" charset="0"/>
              </a:endParaRPr>
            </a:p>
          </p:txBody>
        </p:sp>
        <p:sp>
          <p:nvSpPr>
            <p:cNvPr id="14" name="Text Box 16"/>
            <p:cNvSpPr txBox="1">
              <a:spLocks noChangeArrowheads="1"/>
            </p:cNvSpPr>
            <p:nvPr/>
          </p:nvSpPr>
          <p:spPr bwMode="auto">
            <a:xfrm>
              <a:off x="6282301" y="3688273"/>
              <a:ext cx="576263" cy="457200"/>
            </a:xfrm>
            <a:prstGeom prst="rect">
              <a:avLst/>
            </a:prstGeom>
            <a:noFill/>
            <a:ln w="38100" algn="ctr">
              <a:noFill/>
              <a:miter lim="800000"/>
            </a:ln>
            <a:effectLst/>
          </p:spPr>
          <p:txBody>
            <a:bodyPr>
              <a:spAutoFit/>
            </a:bodyPr>
            <a:lstStyle/>
            <a:p>
              <a:pPr>
                <a:spcBef>
                  <a:spcPct val="50000"/>
                </a:spcBef>
              </a:pPr>
              <a:r>
                <a:rPr kumimoji="1" lang="en-US" altLang="zh-CN">
                  <a:solidFill>
                    <a:srgbClr val="3333FF"/>
                  </a:solidFill>
                  <a:latin typeface="Consolas" panose="020B0609020204030204" pitchFamily="49" charset="0"/>
                  <a:ea typeface="宋体" panose="02010600030101010101" pitchFamily="2" charset="-122"/>
                  <a:cs typeface="Consolas" panose="020B0609020204030204" pitchFamily="49" charset="0"/>
                </a:rPr>
                <a:t>…</a:t>
              </a:r>
              <a:endParaRPr kumimoji="1" lang="en-US" altLang="zh-CN">
                <a:solidFill>
                  <a:srgbClr val="3333FF"/>
                </a:solidFill>
                <a:latin typeface="Consolas" panose="020B0609020204030204" pitchFamily="49" charset="0"/>
                <a:ea typeface="宋体" panose="02010600030101010101" pitchFamily="2" charset="-122"/>
                <a:cs typeface="Consolas" panose="020B0609020204030204" pitchFamily="49" charset="0"/>
              </a:endParaRPr>
            </a:p>
          </p:txBody>
        </p:sp>
        <p:sp>
          <p:nvSpPr>
            <p:cNvPr id="15" name="Arc 17"/>
            <p:cNvSpPr/>
            <p:nvPr/>
          </p:nvSpPr>
          <p:spPr bwMode="auto">
            <a:xfrm>
              <a:off x="152933" y="3329498"/>
              <a:ext cx="360362" cy="35877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rgbClr val="C00000"/>
              </a:solidFill>
              <a:miter lim="800000"/>
              <a:tailEnd type="stealth" w="lg" len="lg"/>
            </a:ln>
            <a:effectLst/>
          </p:spPr>
          <p:txBody>
            <a:bodyPr wrap="none" anchor="ctr"/>
            <a:lstStyle/>
            <a:p>
              <a:endParaRPr lang="zh-CN" altLang="en-US">
                <a:latin typeface="Consolas" panose="020B0609020204030204" pitchFamily="49" charset="0"/>
                <a:cs typeface="Consolas" panose="020B0609020204030204" pitchFamily="49" charset="0"/>
              </a:endParaRPr>
            </a:p>
          </p:txBody>
        </p:sp>
        <p:sp>
          <p:nvSpPr>
            <p:cNvPr id="17" name="Line 19"/>
            <p:cNvSpPr>
              <a:spLocks noChangeShapeType="1"/>
            </p:cNvSpPr>
            <p:nvPr/>
          </p:nvSpPr>
          <p:spPr bwMode="auto">
            <a:xfrm>
              <a:off x="1811901" y="3820035"/>
              <a:ext cx="576263" cy="0"/>
            </a:xfrm>
            <a:prstGeom prst="line">
              <a:avLst/>
            </a:prstGeom>
            <a:noFill/>
            <a:ln w="38100">
              <a:solidFill>
                <a:schemeClr val="tx1"/>
              </a:solidFill>
              <a:miter lim="800000"/>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18" name="Line 20"/>
            <p:cNvSpPr>
              <a:spLocks noChangeShapeType="1"/>
            </p:cNvSpPr>
            <p:nvPr/>
          </p:nvSpPr>
          <p:spPr bwMode="auto">
            <a:xfrm>
              <a:off x="3769289" y="3845435"/>
              <a:ext cx="576262" cy="0"/>
            </a:xfrm>
            <a:prstGeom prst="line">
              <a:avLst/>
            </a:prstGeom>
            <a:noFill/>
            <a:ln w="38100">
              <a:solidFill>
                <a:schemeClr val="tx1"/>
              </a:solidFill>
              <a:miter lim="800000"/>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19" name="Line 21"/>
            <p:cNvSpPr>
              <a:spLocks noChangeShapeType="1"/>
            </p:cNvSpPr>
            <p:nvPr/>
          </p:nvSpPr>
          <p:spPr bwMode="auto">
            <a:xfrm>
              <a:off x="5699689" y="3845435"/>
              <a:ext cx="576262" cy="0"/>
            </a:xfrm>
            <a:prstGeom prst="line">
              <a:avLst/>
            </a:prstGeom>
            <a:noFill/>
            <a:ln w="38100">
              <a:solidFill>
                <a:schemeClr val="tx1"/>
              </a:solidFill>
              <a:miter lim="800000"/>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20" name="Line 22"/>
            <p:cNvSpPr>
              <a:spLocks noChangeShapeType="1"/>
            </p:cNvSpPr>
            <p:nvPr/>
          </p:nvSpPr>
          <p:spPr bwMode="auto">
            <a:xfrm>
              <a:off x="6779189" y="3845435"/>
              <a:ext cx="576262" cy="0"/>
            </a:xfrm>
            <a:prstGeom prst="line">
              <a:avLst/>
            </a:prstGeom>
            <a:noFill/>
            <a:ln w="38100">
              <a:solidFill>
                <a:schemeClr val="tx1"/>
              </a:solidFill>
              <a:miter lim="800000"/>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22" name="Rectangle 24"/>
            <p:cNvSpPr>
              <a:spLocks noChangeArrowheads="1"/>
            </p:cNvSpPr>
            <p:nvPr/>
          </p:nvSpPr>
          <p:spPr bwMode="auto">
            <a:xfrm>
              <a:off x="7355451" y="3688273"/>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latin typeface="Consolas" panose="020B0609020204030204" pitchFamily="49" charset="0"/>
                <a:cs typeface="Consolas" panose="020B0609020204030204" pitchFamily="49" charset="0"/>
              </a:endParaRPr>
            </a:p>
          </p:txBody>
        </p:sp>
        <p:sp>
          <p:nvSpPr>
            <p:cNvPr id="23" name="Rectangle 25"/>
            <p:cNvSpPr>
              <a:spLocks noChangeArrowheads="1"/>
            </p:cNvSpPr>
            <p:nvPr/>
          </p:nvSpPr>
          <p:spPr bwMode="auto">
            <a:xfrm>
              <a:off x="4366189" y="3688273"/>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latin typeface="Consolas" panose="020B0609020204030204" pitchFamily="49" charset="0"/>
                <a:cs typeface="Consolas" panose="020B0609020204030204" pitchFamily="49" charset="0"/>
              </a:endParaRPr>
            </a:p>
          </p:txBody>
        </p:sp>
        <p:sp>
          <p:nvSpPr>
            <p:cNvPr id="24" name="Rectangle 26"/>
            <p:cNvSpPr>
              <a:spLocks noChangeArrowheads="1"/>
            </p:cNvSpPr>
            <p:nvPr/>
          </p:nvSpPr>
          <p:spPr bwMode="auto">
            <a:xfrm>
              <a:off x="479989" y="3688273"/>
              <a:ext cx="539750" cy="431800"/>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baseline="-25000">
                <a:solidFill>
                  <a:srgbClr val="3333FF"/>
                </a:solidFill>
                <a:latin typeface="Consolas" panose="020B0609020204030204" pitchFamily="49" charset="0"/>
                <a:cs typeface="Consolas" panose="020B0609020204030204" pitchFamily="49" charset="0"/>
              </a:endParaRPr>
            </a:p>
          </p:txBody>
        </p:sp>
        <p:sp>
          <p:nvSpPr>
            <p:cNvPr id="25" name="Rectangle 27"/>
            <p:cNvSpPr>
              <a:spLocks noChangeArrowheads="1"/>
            </p:cNvSpPr>
            <p:nvPr/>
          </p:nvSpPr>
          <p:spPr bwMode="auto">
            <a:xfrm>
              <a:off x="2388164" y="3688273"/>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latin typeface="Consolas" panose="020B0609020204030204" pitchFamily="49" charset="0"/>
                <a:cs typeface="Consolas" panose="020B0609020204030204" pitchFamily="49" charset="0"/>
              </a:endParaRPr>
            </a:p>
          </p:txBody>
        </p:sp>
        <p:sp>
          <p:nvSpPr>
            <p:cNvPr id="26" name="Line 28"/>
            <p:cNvSpPr>
              <a:spLocks noChangeShapeType="1"/>
            </p:cNvSpPr>
            <p:nvPr/>
          </p:nvSpPr>
          <p:spPr bwMode="auto">
            <a:xfrm flipH="1">
              <a:off x="2099239" y="3977198"/>
              <a:ext cx="576262" cy="0"/>
            </a:xfrm>
            <a:prstGeom prst="line">
              <a:avLst/>
            </a:prstGeom>
            <a:noFill/>
            <a:ln w="38100">
              <a:solidFill>
                <a:schemeClr val="tx1"/>
              </a:solidFill>
              <a:miter lim="800000"/>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27" name="Line 29"/>
            <p:cNvSpPr>
              <a:spLocks noChangeShapeType="1"/>
            </p:cNvSpPr>
            <p:nvPr/>
          </p:nvSpPr>
          <p:spPr bwMode="auto">
            <a:xfrm flipH="1">
              <a:off x="3970901" y="3977198"/>
              <a:ext cx="576263" cy="0"/>
            </a:xfrm>
            <a:prstGeom prst="line">
              <a:avLst/>
            </a:prstGeom>
            <a:noFill/>
            <a:ln w="38100">
              <a:solidFill>
                <a:schemeClr val="tx1"/>
              </a:solidFill>
              <a:miter lim="800000"/>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28" name="Line 30"/>
            <p:cNvSpPr>
              <a:spLocks noChangeShapeType="1"/>
            </p:cNvSpPr>
            <p:nvPr/>
          </p:nvSpPr>
          <p:spPr bwMode="auto">
            <a:xfrm flipH="1">
              <a:off x="5987026" y="4002598"/>
              <a:ext cx="360363" cy="0"/>
            </a:xfrm>
            <a:prstGeom prst="line">
              <a:avLst/>
            </a:prstGeom>
            <a:noFill/>
            <a:ln w="38100">
              <a:solidFill>
                <a:schemeClr val="tx1"/>
              </a:solidFill>
              <a:miter lim="800000"/>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29" name="Line 31"/>
            <p:cNvSpPr>
              <a:spLocks noChangeShapeType="1"/>
            </p:cNvSpPr>
            <p:nvPr/>
          </p:nvSpPr>
          <p:spPr bwMode="auto">
            <a:xfrm flipH="1">
              <a:off x="6995089" y="3985135"/>
              <a:ext cx="576262" cy="0"/>
            </a:xfrm>
            <a:prstGeom prst="line">
              <a:avLst/>
            </a:prstGeom>
            <a:noFill/>
            <a:ln w="38100">
              <a:solidFill>
                <a:schemeClr val="tx1"/>
              </a:solidFill>
              <a:miter lim="800000"/>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30" name="任意多边形 29"/>
            <p:cNvSpPr/>
            <p:nvPr/>
          </p:nvSpPr>
          <p:spPr>
            <a:xfrm>
              <a:off x="1119751" y="3956587"/>
              <a:ext cx="8310033" cy="543983"/>
            </a:xfrm>
            <a:custGeom>
              <a:avLst/>
              <a:gdLst>
                <a:gd name="connsiteX0" fmla="*/ 7556500 w 8310033"/>
                <a:gd name="connsiteY0" fmla="*/ 0 h 543983"/>
                <a:gd name="connsiteX1" fmla="*/ 7251700 w 8310033"/>
                <a:gd name="connsiteY1" fmla="*/ 406400 h 543983"/>
                <a:gd name="connsiteX2" fmla="*/ 1206500 w 8310033"/>
                <a:gd name="connsiteY2" fmla="*/ 508000 h 543983"/>
                <a:gd name="connsiteX3" fmla="*/ 12700 w 8310033"/>
                <a:gd name="connsiteY3" fmla="*/ 190500 h 543983"/>
              </a:gdLst>
              <a:ahLst/>
              <a:cxnLst>
                <a:cxn ang="0">
                  <a:pos x="connsiteX0" y="connsiteY0"/>
                </a:cxn>
                <a:cxn ang="0">
                  <a:pos x="connsiteX1" y="connsiteY1"/>
                </a:cxn>
                <a:cxn ang="0">
                  <a:pos x="connsiteX2" y="connsiteY2"/>
                </a:cxn>
                <a:cxn ang="0">
                  <a:pos x="connsiteX3" y="connsiteY3"/>
                </a:cxn>
              </a:cxnLst>
              <a:rect l="l" t="t" r="r" b="b"/>
              <a:pathLst>
                <a:path w="8310033" h="543983">
                  <a:moveTo>
                    <a:pt x="7556500" y="0"/>
                  </a:moveTo>
                  <a:cubicBezTo>
                    <a:pt x="7933266" y="160866"/>
                    <a:pt x="8310033" y="321733"/>
                    <a:pt x="7251700" y="406400"/>
                  </a:cubicBezTo>
                  <a:cubicBezTo>
                    <a:pt x="6193367" y="491067"/>
                    <a:pt x="2413000" y="543983"/>
                    <a:pt x="1206500" y="508000"/>
                  </a:cubicBezTo>
                  <a:cubicBezTo>
                    <a:pt x="0" y="472017"/>
                    <a:pt x="6350" y="331258"/>
                    <a:pt x="12700" y="190500"/>
                  </a:cubicBezTo>
                </a:path>
              </a:pathLst>
            </a:cu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sp>
          <p:nvSpPr>
            <p:cNvPr id="31" name="任意多边形 30"/>
            <p:cNvSpPr/>
            <p:nvPr/>
          </p:nvSpPr>
          <p:spPr>
            <a:xfrm>
              <a:off x="673134" y="3408370"/>
              <a:ext cx="7495117" cy="510117"/>
            </a:xfrm>
            <a:custGeom>
              <a:avLst/>
              <a:gdLst>
                <a:gd name="connsiteX0" fmla="*/ 40217 w 7495117"/>
                <a:gd name="connsiteY0" fmla="*/ 510117 h 510117"/>
                <a:gd name="connsiteX1" fmla="*/ 472017 w 7495117"/>
                <a:gd name="connsiteY1" fmla="*/ 103717 h 510117"/>
                <a:gd name="connsiteX2" fmla="*/ 2872317 w 7495117"/>
                <a:gd name="connsiteY2" fmla="*/ 52917 h 510117"/>
                <a:gd name="connsiteX3" fmla="*/ 6707717 w 7495117"/>
                <a:gd name="connsiteY3" fmla="*/ 40217 h 510117"/>
                <a:gd name="connsiteX4" fmla="*/ 7495117 w 7495117"/>
                <a:gd name="connsiteY4" fmla="*/ 294217 h 5101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95117" h="510117">
                  <a:moveTo>
                    <a:pt x="40217" y="510117"/>
                  </a:moveTo>
                  <a:cubicBezTo>
                    <a:pt x="20108" y="345017"/>
                    <a:pt x="0" y="179917"/>
                    <a:pt x="472017" y="103717"/>
                  </a:cubicBezTo>
                  <a:cubicBezTo>
                    <a:pt x="944034" y="27517"/>
                    <a:pt x="2872317" y="52917"/>
                    <a:pt x="2872317" y="52917"/>
                  </a:cubicBezTo>
                  <a:cubicBezTo>
                    <a:pt x="3911600" y="42334"/>
                    <a:pt x="5937250" y="0"/>
                    <a:pt x="6707717" y="40217"/>
                  </a:cubicBezTo>
                  <a:cubicBezTo>
                    <a:pt x="7478184" y="80434"/>
                    <a:pt x="7486650" y="187325"/>
                    <a:pt x="7495117" y="294217"/>
                  </a:cubicBezTo>
                </a:path>
              </a:pathLst>
            </a:cu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cxnSp>
          <p:nvCxnSpPr>
            <p:cNvPr id="32" name="直接箭头连接符 31"/>
            <p:cNvCxnSpPr/>
            <p:nvPr/>
          </p:nvCxnSpPr>
          <p:spPr>
            <a:xfrm rot="16200000" flipH="1">
              <a:off x="8093074" y="3408388"/>
              <a:ext cx="433386" cy="45982"/>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8286776" y="3000372"/>
              <a:ext cx="357190" cy="430887"/>
            </a:xfrm>
            <a:prstGeom prst="rect">
              <a:avLst/>
            </a:prstGeom>
            <a:noFill/>
          </p:spPr>
          <p:txBody>
            <a:bodyPr wrap="square" rtlCol="0">
              <a:spAutoFit/>
            </a:bodyPr>
            <a:lstStyle/>
            <a:p>
              <a:r>
                <a:rPr lang="en-US" altLang="zh-CN" sz="2200">
                  <a:latin typeface="Consolas" panose="020B0609020204030204" pitchFamily="49" charset="0"/>
                  <a:cs typeface="Consolas" panose="020B0609020204030204" pitchFamily="49" charset="0"/>
                </a:rPr>
                <a:t>p</a:t>
              </a:r>
              <a:endParaRPr lang="zh-CN" altLang="en-US" sz="2200">
                <a:latin typeface="Consolas" panose="020B0609020204030204" pitchFamily="49" charset="0"/>
                <a:cs typeface="Consolas" panose="020B0609020204030204" pitchFamily="49" charset="0"/>
              </a:endParaRPr>
            </a:p>
          </p:txBody>
        </p:sp>
      </p:grpSp>
      <p:sp>
        <p:nvSpPr>
          <p:cNvPr id="34" name="直角双向箭头 33"/>
          <p:cNvSpPr/>
          <p:nvPr/>
        </p:nvSpPr>
        <p:spPr>
          <a:xfrm rot="16200000">
            <a:off x="6843950" y="1326373"/>
            <a:ext cx="1188000" cy="2160000"/>
          </a:xfrm>
          <a:prstGeom prst="leftUpArrow">
            <a:avLst>
              <a:gd name="adj1" fmla="val 10360"/>
              <a:gd name="adj2" fmla="val 25000"/>
              <a:gd name="adj3" fmla="val 23954"/>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8596" y="642918"/>
            <a:ext cx="8501122" cy="3322955"/>
          </a:xfrm>
          <a:prstGeom prst="rect">
            <a:avLst/>
          </a:prstGeom>
          <a:noFill/>
        </p:spPr>
        <p:txBody>
          <a:bodyPr wrap="square" rtlCol="0">
            <a:spAutoFit/>
          </a:bodyPr>
          <a:lstStyle/>
          <a:p>
            <a:pPr algn="l">
              <a:lnSpc>
                <a:spcPts val="3600"/>
              </a:lnSpc>
            </a:pPr>
            <a:r>
              <a:rPr kumimoji="1" lang="en-US" altLang="zh-CN" sz="2200">
                <a:solidFill>
                  <a:srgbClr val="FF3300"/>
                </a:solidFill>
                <a:latin typeface="Consolas" panose="020B0609020204030204" pitchFamily="49" charset="0"/>
                <a:ea typeface="楷体" panose="02010609060101010101" pitchFamily="49" charset="-122"/>
                <a:cs typeface="Consolas" panose="020B0609020204030204" pitchFamily="49" charset="0"/>
              </a:rPr>
              <a:t>    【</a:t>
            </a:r>
            <a:r>
              <a:rPr kumimoji="1" lang="zh-CN" altLang="en-US" sz="2200">
                <a:solidFill>
                  <a:srgbClr val="FF3300"/>
                </a:solidFill>
                <a:latin typeface="Consolas" panose="020B0609020204030204" pitchFamily="49" charset="0"/>
                <a:ea typeface="楷体" panose="02010609060101010101" pitchFamily="49" charset="-122"/>
                <a:cs typeface="Consolas" panose="020B0609020204030204" pitchFamily="49" charset="0"/>
              </a:rPr>
              <a:t>例</a:t>
            </a:r>
            <a:r>
              <a:rPr kumimoji="1" lang="en-US" altLang="zh-CN" sz="2200">
                <a:solidFill>
                  <a:srgbClr val="FF3300"/>
                </a:solidFill>
                <a:latin typeface="Consolas" panose="020B0609020204030204" pitchFamily="49" charset="0"/>
                <a:ea typeface="楷体" panose="02010609060101010101" pitchFamily="49" charset="-122"/>
                <a:cs typeface="Consolas" panose="020B0609020204030204" pitchFamily="49" charset="0"/>
              </a:rPr>
              <a:t>】</a:t>
            </a:r>
            <a:r>
              <a:rPr lang="zh-CN" altLang="en-US" sz="2200">
                <a:latin typeface="Consolas" panose="020B0609020204030204" pitchFamily="49" charset="0"/>
                <a:ea typeface="楷体" panose="02010609060101010101" pitchFamily="49" charset="-122"/>
                <a:cs typeface="Consolas" panose="020B0609020204030204" pitchFamily="49" charset="0"/>
              </a:rPr>
              <a:t>如果对含有</a:t>
            </a:r>
            <a:r>
              <a:rPr lang="en-US" sz="2200" i="1">
                <a:latin typeface="Consolas" panose="020B0609020204030204" pitchFamily="49" charset="0"/>
                <a:ea typeface="楷体" panose="02010609060101010101" pitchFamily="49" charset="-122"/>
                <a:cs typeface="Consolas" panose="020B0609020204030204" pitchFamily="49" charset="0"/>
              </a:rPr>
              <a:t>n</a:t>
            </a:r>
            <a:r>
              <a:rPr lang="zh-CN" altLang="en-US" sz="2200">
                <a:latin typeface="Consolas" panose="020B0609020204030204" pitchFamily="49" charset="0"/>
                <a:ea typeface="楷体" panose="02010609060101010101" pitchFamily="49" charset="-122"/>
                <a:cs typeface="Consolas" panose="020B0609020204030204" pitchFamily="49" charset="0"/>
              </a:rPr>
              <a:t>（</a:t>
            </a:r>
            <a:r>
              <a:rPr lang="en-US" sz="2200" i="1">
                <a:latin typeface="Consolas" panose="020B0609020204030204" pitchFamily="49" charset="0"/>
                <a:ea typeface="楷体" panose="02010609060101010101" pitchFamily="49" charset="-122"/>
                <a:cs typeface="Consolas" panose="020B0609020204030204" pitchFamily="49" charset="0"/>
              </a:rPr>
              <a:t>n</a:t>
            </a:r>
            <a:r>
              <a:rPr lang="en-US" sz="2200">
                <a:latin typeface="Consolas" panose="020B0609020204030204" pitchFamily="49" charset="0"/>
                <a:ea typeface="楷体" panose="02010609060101010101" pitchFamily="49" charset="-122"/>
                <a:cs typeface="Consolas" panose="020B0609020204030204" pitchFamily="49" charset="0"/>
              </a:rPr>
              <a:t>&gt;1</a:t>
            </a:r>
            <a:r>
              <a:rPr lang="zh-CN" altLang="en-US" sz="2200">
                <a:latin typeface="Consolas" panose="020B0609020204030204" pitchFamily="49" charset="0"/>
                <a:ea typeface="楷体" panose="02010609060101010101" pitchFamily="49" charset="-122"/>
                <a:cs typeface="Consolas" panose="020B0609020204030204" pitchFamily="49" charset="0"/>
              </a:rPr>
              <a:t>）个元素的线性表的运算只有</a:t>
            </a:r>
            <a:r>
              <a:rPr lang="en-US" sz="2200">
                <a:latin typeface="Consolas" panose="020B0609020204030204" pitchFamily="49" charset="0"/>
                <a:ea typeface="楷体" panose="02010609060101010101" pitchFamily="49" charset="-122"/>
                <a:cs typeface="Consolas" panose="020B0609020204030204" pitchFamily="49" charset="0"/>
              </a:rPr>
              <a:t>4</a:t>
            </a:r>
            <a:r>
              <a:rPr lang="zh-CN" altLang="en-US" sz="2200">
                <a:latin typeface="Consolas" panose="020B0609020204030204" pitchFamily="49" charset="0"/>
                <a:ea typeface="楷体" panose="02010609060101010101" pitchFamily="49" charset="-122"/>
                <a:cs typeface="Consolas" panose="020B0609020204030204" pitchFamily="49" charset="0"/>
              </a:rPr>
              <a:t>种，即删除第一个元素、删除尾元素、在第一个元素前面插入新元素、在尾元素的后面插入新元素，则最好使用（   ）。</a:t>
            </a:r>
            <a:endParaRPr lang="zh-CN" altLang="en-US" sz="2200">
              <a:latin typeface="Consolas" panose="020B0609020204030204" pitchFamily="49" charset="0"/>
              <a:ea typeface="楷体" panose="02010609060101010101" pitchFamily="49" charset="-122"/>
              <a:cs typeface="Consolas" panose="020B0609020204030204" pitchFamily="49" charset="0"/>
            </a:endParaRPr>
          </a:p>
          <a:p>
            <a:pPr algn="l">
              <a:lnSpc>
                <a:spcPts val="3600"/>
              </a:lnSpc>
            </a:pPr>
            <a:r>
              <a:rPr lang="en-US" sz="2200">
                <a:latin typeface="Consolas" panose="020B0609020204030204" pitchFamily="49" charset="0"/>
                <a:ea typeface="楷体" panose="02010609060101010101" pitchFamily="49" charset="-122"/>
                <a:cs typeface="Consolas" panose="020B0609020204030204" pitchFamily="49" charset="0"/>
              </a:rPr>
              <a:t>   A.</a:t>
            </a:r>
            <a:r>
              <a:rPr lang="zh-CN" altLang="en-US" sz="2200">
                <a:latin typeface="Consolas" panose="020B0609020204030204" pitchFamily="49" charset="0"/>
                <a:ea typeface="楷体" panose="02010609060101010101" pitchFamily="49" charset="-122"/>
                <a:cs typeface="Consolas" panose="020B0609020204030204" pitchFamily="49" charset="0"/>
              </a:rPr>
              <a:t>只有尾结点指针没有头结点的循环单链表</a:t>
            </a:r>
            <a:endParaRPr lang="zh-CN" altLang="en-US" sz="2200">
              <a:latin typeface="Consolas" panose="020B0609020204030204" pitchFamily="49" charset="0"/>
              <a:ea typeface="楷体" panose="02010609060101010101" pitchFamily="49" charset="-122"/>
              <a:cs typeface="Consolas" panose="020B0609020204030204" pitchFamily="49" charset="0"/>
            </a:endParaRPr>
          </a:p>
          <a:p>
            <a:pPr algn="l">
              <a:lnSpc>
                <a:spcPts val="3600"/>
              </a:lnSpc>
            </a:pPr>
            <a:r>
              <a:rPr lang="en-US" sz="2200">
                <a:latin typeface="Consolas" panose="020B0609020204030204" pitchFamily="49" charset="0"/>
                <a:ea typeface="楷体" panose="02010609060101010101" pitchFamily="49" charset="-122"/>
                <a:cs typeface="Consolas" panose="020B0609020204030204" pitchFamily="49" charset="0"/>
              </a:rPr>
              <a:t>   B.</a:t>
            </a:r>
            <a:r>
              <a:rPr lang="zh-CN" altLang="en-US" sz="2200">
                <a:latin typeface="Consolas" panose="020B0609020204030204" pitchFamily="49" charset="0"/>
                <a:ea typeface="楷体" panose="02010609060101010101" pitchFamily="49" charset="-122"/>
                <a:cs typeface="Consolas" panose="020B0609020204030204" pitchFamily="49" charset="0"/>
              </a:rPr>
              <a:t>只有尾结点指针没有头结点的非循环双链表</a:t>
            </a:r>
            <a:endParaRPr lang="zh-CN" altLang="en-US" sz="2200">
              <a:latin typeface="Consolas" panose="020B0609020204030204" pitchFamily="49" charset="0"/>
              <a:ea typeface="楷体" panose="02010609060101010101" pitchFamily="49" charset="-122"/>
              <a:cs typeface="Consolas" panose="020B0609020204030204" pitchFamily="49" charset="0"/>
            </a:endParaRPr>
          </a:p>
          <a:p>
            <a:pPr algn="l">
              <a:lnSpc>
                <a:spcPts val="3600"/>
              </a:lnSpc>
            </a:pPr>
            <a:r>
              <a:rPr lang="en-US" sz="2200">
                <a:latin typeface="Consolas" panose="020B0609020204030204" pitchFamily="49" charset="0"/>
                <a:ea typeface="楷体" panose="02010609060101010101" pitchFamily="49" charset="-122"/>
                <a:cs typeface="Consolas" panose="020B0609020204030204" pitchFamily="49" charset="0"/>
              </a:rPr>
              <a:t>   </a:t>
            </a:r>
            <a:r>
              <a:rPr lang="zh-CN" altLang="en-US" sz="2200">
                <a:latin typeface="Consolas" panose="020B0609020204030204" pitchFamily="49" charset="0"/>
                <a:ea typeface="楷体" panose="02010609060101010101" pitchFamily="49" charset="-122"/>
                <a:cs typeface="Consolas" panose="020B0609020204030204" pitchFamily="49" charset="0"/>
              </a:rPr>
              <a:t>C.只有首结点指针没有尾结点指针的循环双链表</a:t>
            </a:r>
            <a:endParaRPr lang="zh-CN" altLang="en-US" sz="2200">
              <a:latin typeface="Consolas" panose="020B0609020204030204" pitchFamily="49" charset="0"/>
              <a:ea typeface="楷体" panose="02010609060101010101" pitchFamily="49" charset="-122"/>
              <a:cs typeface="Consolas" panose="020B0609020204030204" pitchFamily="49" charset="0"/>
            </a:endParaRPr>
          </a:p>
          <a:p>
            <a:pPr algn="l">
              <a:lnSpc>
                <a:spcPts val="3600"/>
              </a:lnSpc>
            </a:pPr>
            <a:r>
              <a:rPr lang="en-US" sz="2200">
                <a:latin typeface="Consolas" panose="020B0609020204030204" pitchFamily="49" charset="0"/>
                <a:ea typeface="楷体" panose="02010609060101010101" pitchFamily="49" charset="-122"/>
                <a:cs typeface="Consolas" panose="020B0609020204030204" pitchFamily="49" charset="0"/>
              </a:rPr>
              <a:t>   D.</a:t>
            </a:r>
            <a:r>
              <a:rPr lang="zh-CN" altLang="en-US" sz="2200">
                <a:latin typeface="Consolas" panose="020B0609020204030204" pitchFamily="49" charset="0"/>
                <a:ea typeface="楷体" panose="02010609060101010101" pitchFamily="49" charset="-122"/>
                <a:cs typeface="Consolas" panose="020B0609020204030204" pitchFamily="49" charset="0"/>
              </a:rPr>
              <a:t>既有头指针也有尾指针的循环单链表</a:t>
            </a:r>
            <a:endParaRPr lang="zh-CN" altLang="en-US" sz="2200">
              <a:latin typeface="Consolas" panose="020B0609020204030204" pitchFamily="49" charset="0"/>
              <a:ea typeface="楷体" panose="02010609060101010101" pitchFamily="49" charset="-122"/>
              <a:cs typeface="Consolas" panose="020B0609020204030204" pitchFamily="49" charset="0"/>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组合 27"/>
          <p:cNvGrpSpPr/>
          <p:nvPr/>
        </p:nvGrpSpPr>
        <p:grpSpPr>
          <a:xfrm>
            <a:off x="357158" y="895633"/>
            <a:ext cx="7702848" cy="1299338"/>
            <a:chOff x="357158" y="895633"/>
            <a:chExt cx="7702848" cy="1299338"/>
          </a:xfrm>
        </p:grpSpPr>
        <p:sp>
          <p:nvSpPr>
            <p:cNvPr id="2" name="Rectangle 10"/>
            <p:cNvSpPr>
              <a:spLocks noChangeArrowheads="1"/>
            </p:cNvSpPr>
            <p:nvPr/>
          </p:nvSpPr>
          <p:spPr bwMode="auto">
            <a:xfrm>
              <a:off x="1704998" y="1400164"/>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dirty="0" err="1">
                  <a:solidFill>
                    <a:srgbClr val="3333FF"/>
                  </a:solidFill>
                  <a:latin typeface="Consolas" panose="020B0609020204030204" pitchFamily="49" charset="0"/>
                  <a:cs typeface="Consolas" panose="020B0609020204030204" pitchFamily="49" charset="0"/>
                </a:rPr>
                <a:t>a</a:t>
              </a:r>
              <a:r>
                <a:rPr lang="en-US" altLang="zh-CN" sz="2000" baseline="-25000" dirty="0" err="1">
                  <a:solidFill>
                    <a:srgbClr val="3333FF"/>
                  </a:solidFill>
                  <a:latin typeface="Consolas" panose="020B0609020204030204" pitchFamily="49" charset="0"/>
                  <a:cs typeface="Consolas" panose="020B0609020204030204" pitchFamily="49" charset="0"/>
                </a:rPr>
                <a:t>1</a:t>
              </a:r>
              <a:endParaRPr lang="en-US" altLang="zh-CN" sz="2000" baseline="-25000" dirty="0">
                <a:solidFill>
                  <a:srgbClr val="3333FF"/>
                </a:solidFill>
                <a:latin typeface="Consolas" panose="020B0609020204030204" pitchFamily="49" charset="0"/>
                <a:cs typeface="Consolas" panose="020B0609020204030204" pitchFamily="49" charset="0"/>
              </a:endParaRPr>
            </a:p>
          </p:txBody>
        </p:sp>
        <p:sp>
          <p:nvSpPr>
            <p:cNvPr id="3" name="Rectangle 11"/>
            <p:cNvSpPr>
              <a:spLocks noChangeArrowheads="1"/>
            </p:cNvSpPr>
            <p:nvPr/>
          </p:nvSpPr>
          <p:spPr bwMode="auto">
            <a:xfrm>
              <a:off x="2246335" y="1400164"/>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latin typeface="Consolas" panose="020B0609020204030204" pitchFamily="49" charset="0"/>
                <a:cs typeface="Consolas" panose="020B0609020204030204" pitchFamily="49" charset="0"/>
              </a:endParaRPr>
            </a:p>
          </p:txBody>
        </p:sp>
        <p:sp>
          <p:nvSpPr>
            <p:cNvPr id="4" name="Rectangle 12"/>
            <p:cNvSpPr>
              <a:spLocks noChangeArrowheads="1"/>
            </p:cNvSpPr>
            <p:nvPr/>
          </p:nvSpPr>
          <p:spPr bwMode="auto">
            <a:xfrm>
              <a:off x="3717948" y="1400164"/>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dirty="0" err="1">
                  <a:solidFill>
                    <a:srgbClr val="3333FF"/>
                  </a:solidFill>
                  <a:latin typeface="Consolas" panose="020B0609020204030204" pitchFamily="49" charset="0"/>
                  <a:cs typeface="Consolas" panose="020B0609020204030204" pitchFamily="49" charset="0"/>
                </a:rPr>
                <a:t>a</a:t>
              </a:r>
              <a:r>
                <a:rPr lang="en-US" altLang="zh-CN" sz="2000" baseline="-25000" dirty="0" err="1">
                  <a:solidFill>
                    <a:srgbClr val="3333FF"/>
                  </a:solidFill>
                  <a:latin typeface="Consolas" panose="020B0609020204030204" pitchFamily="49" charset="0"/>
                  <a:cs typeface="Consolas" panose="020B0609020204030204" pitchFamily="49" charset="0"/>
                </a:rPr>
                <a:t>2</a:t>
              </a:r>
              <a:endParaRPr lang="en-US" altLang="zh-CN" sz="2000" baseline="-25000" dirty="0">
                <a:solidFill>
                  <a:srgbClr val="3333FF"/>
                </a:solidFill>
                <a:latin typeface="Consolas" panose="020B0609020204030204" pitchFamily="49" charset="0"/>
                <a:cs typeface="Consolas" panose="020B0609020204030204" pitchFamily="49" charset="0"/>
              </a:endParaRPr>
            </a:p>
          </p:txBody>
        </p:sp>
        <p:sp>
          <p:nvSpPr>
            <p:cNvPr id="5" name="Rectangle 13"/>
            <p:cNvSpPr>
              <a:spLocks noChangeArrowheads="1"/>
            </p:cNvSpPr>
            <p:nvPr/>
          </p:nvSpPr>
          <p:spPr bwMode="auto">
            <a:xfrm>
              <a:off x="4259285" y="1400164"/>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latin typeface="Consolas" panose="020B0609020204030204" pitchFamily="49" charset="0"/>
                <a:cs typeface="Consolas" panose="020B0609020204030204" pitchFamily="49" charset="0"/>
              </a:endParaRPr>
            </a:p>
          </p:txBody>
        </p:sp>
        <p:sp>
          <p:nvSpPr>
            <p:cNvPr id="6" name="Rectangle 14"/>
            <p:cNvSpPr>
              <a:spLocks noChangeArrowheads="1"/>
            </p:cNvSpPr>
            <p:nvPr/>
          </p:nvSpPr>
          <p:spPr bwMode="auto">
            <a:xfrm>
              <a:off x="6705623" y="1400164"/>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dirty="0">
                  <a:solidFill>
                    <a:srgbClr val="3333FF"/>
                  </a:solidFill>
                  <a:latin typeface="Consolas" panose="020B0609020204030204" pitchFamily="49" charset="0"/>
                  <a:cs typeface="Consolas" panose="020B0609020204030204" pitchFamily="49" charset="0"/>
                </a:rPr>
                <a:t>a</a:t>
              </a:r>
              <a:r>
                <a:rPr lang="en-US" altLang="zh-CN" sz="2000" i="1" baseline="-25000" dirty="0">
                  <a:solidFill>
                    <a:srgbClr val="3333FF"/>
                  </a:solidFill>
                  <a:latin typeface="Consolas" panose="020B0609020204030204" pitchFamily="49" charset="0"/>
                  <a:cs typeface="Consolas" panose="020B0609020204030204" pitchFamily="49" charset="0"/>
                </a:rPr>
                <a:t>n</a:t>
              </a:r>
              <a:endParaRPr lang="en-US" altLang="zh-CN" sz="2000" i="1" baseline="-25000" dirty="0">
                <a:solidFill>
                  <a:srgbClr val="3333FF"/>
                </a:solidFill>
                <a:latin typeface="Consolas" panose="020B0609020204030204" pitchFamily="49" charset="0"/>
                <a:cs typeface="Consolas" panose="020B0609020204030204" pitchFamily="49" charset="0"/>
              </a:endParaRPr>
            </a:p>
          </p:txBody>
        </p:sp>
        <p:sp>
          <p:nvSpPr>
            <p:cNvPr id="7" name="Rectangle 15"/>
            <p:cNvSpPr>
              <a:spLocks noChangeArrowheads="1"/>
            </p:cNvSpPr>
            <p:nvPr/>
          </p:nvSpPr>
          <p:spPr bwMode="auto">
            <a:xfrm>
              <a:off x="7246960" y="1400164"/>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a:latin typeface="Consolas" panose="020B0609020204030204" pitchFamily="49" charset="0"/>
                <a:cs typeface="Consolas" panose="020B0609020204030204" pitchFamily="49" charset="0"/>
              </a:endParaRPr>
            </a:p>
          </p:txBody>
        </p:sp>
        <p:sp>
          <p:nvSpPr>
            <p:cNvPr id="8" name="Text Box 16"/>
            <p:cNvSpPr txBox="1">
              <a:spLocks noChangeArrowheads="1"/>
            </p:cNvSpPr>
            <p:nvPr/>
          </p:nvSpPr>
          <p:spPr bwMode="auto">
            <a:xfrm>
              <a:off x="5094310" y="1400164"/>
              <a:ext cx="576263" cy="457200"/>
            </a:xfrm>
            <a:prstGeom prst="rect">
              <a:avLst/>
            </a:prstGeom>
            <a:noFill/>
            <a:ln w="38100" algn="ctr">
              <a:noFill/>
              <a:miter lim="800000"/>
            </a:ln>
            <a:effectLst/>
          </p:spPr>
          <p:txBody>
            <a:bodyPr>
              <a:spAutoFit/>
            </a:bodyPr>
            <a:lstStyle/>
            <a:p>
              <a:pPr>
                <a:spcBef>
                  <a:spcPct val="50000"/>
                </a:spcBef>
              </a:pPr>
              <a:r>
                <a:rPr kumimoji="1" lang="en-US" altLang="zh-CN">
                  <a:solidFill>
                    <a:srgbClr val="3333FF"/>
                  </a:solidFill>
                  <a:latin typeface="Consolas" panose="020B0609020204030204" pitchFamily="49" charset="0"/>
                  <a:ea typeface="宋体" panose="02010600030101010101" pitchFamily="2" charset="-122"/>
                  <a:cs typeface="Consolas" panose="020B0609020204030204" pitchFamily="49" charset="0"/>
                </a:rPr>
                <a:t>…</a:t>
              </a:r>
              <a:endParaRPr kumimoji="1" lang="en-US" altLang="zh-CN">
                <a:solidFill>
                  <a:srgbClr val="3333FF"/>
                </a:solidFill>
                <a:latin typeface="Consolas" panose="020B0609020204030204" pitchFamily="49" charset="0"/>
                <a:ea typeface="宋体" panose="02010600030101010101" pitchFamily="2" charset="-122"/>
                <a:cs typeface="Consolas" panose="020B0609020204030204" pitchFamily="49" charset="0"/>
              </a:endParaRPr>
            </a:p>
          </p:txBody>
        </p:sp>
        <p:sp>
          <p:nvSpPr>
            <p:cNvPr id="9" name="Line 20"/>
            <p:cNvSpPr>
              <a:spLocks noChangeShapeType="1"/>
            </p:cNvSpPr>
            <p:nvPr/>
          </p:nvSpPr>
          <p:spPr bwMode="auto">
            <a:xfrm>
              <a:off x="2581298" y="1557326"/>
              <a:ext cx="576262" cy="0"/>
            </a:xfrm>
            <a:prstGeom prst="line">
              <a:avLst/>
            </a:prstGeom>
            <a:noFill/>
            <a:ln w="38100">
              <a:solidFill>
                <a:schemeClr val="tx1"/>
              </a:solidFill>
              <a:miter lim="800000"/>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10" name="Line 21"/>
            <p:cNvSpPr>
              <a:spLocks noChangeShapeType="1"/>
            </p:cNvSpPr>
            <p:nvPr/>
          </p:nvSpPr>
          <p:spPr bwMode="auto">
            <a:xfrm>
              <a:off x="4511698" y="1557326"/>
              <a:ext cx="576262" cy="0"/>
            </a:xfrm>
            <a:prstGeom prst="line">
              <a:avLst/>
            </a:prstGeom>
            <a:noFill/>
            <a:ln w="38100">
              <a:solidFill>
                <a:schemeClr val="tx1"/>
              </a:solidFill>
              <a:miter lim="800000"/>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11" name="Line 22"/>
            <p:cNvSpPr>
              <a:spLocks noChangeShapeType="1"/>
            </p:cNvSpPr>
            <p:nvPr/>
          </p:nvSpPr>
          <p:spPr bwMode="auto">
            <a:xfrm>
              <a:off x="5591198" y="1557326"/>
              <a:ext cx="576262" cy="0"/>
            </a:xfrm>
            <a:prstGeom prst="line">
              <a:avLst/>
            </a:prstGeom>
            <a:noFill/>
            <a:ln w="38100">
              <a:solidFill>
                <a:schemeClr val="tx1"/>
              </a:solidFill>
              <a:miter lim="800000"/>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12" name="Rectangle 24"/>
            <p:cNvSpPr>
              <a:spLocks noChangeArrowheads="1"/>
            </p:cNvSpPr>
            <p:nvPr/>
          </p:nvSpPr>
          <p:spPr bwMode="auto">
            <a:xfrm>
              <a:off x="6167460" y="1400164"/>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latin typeface="Consolas" panose="020B0609020204030204" pitchFamily="49" charset="0"/>
                <a:cs typeface="Consolas" panose="020B0609020204030204" pitchFamily="49" charset="0"/>
              </a:endParaRPr>
            </a:p>
          </p:txBody>
        </p:sp>
        <p:sp>
          <p:nvSpPr>
            <p:cNvPr id="13" name="Rectangle 25"/>
            <p:cNvSpPr>
              <a:spLocks noChangeArrowheads="1"/>
            </p:cNvSpPr>
            <p:nvPr/>
          </p:nvSpPr>
          <p:spPr bwMode="auto">
            <a:xfrm>
              <a:off x="3178198" y="1400164"/>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latin typeface="Consolas" panose="020B0609020204030204" pitchFamily="49" charset="0"/>
                <a:cs typeface="Consolas" panose="020B0609020204030204" pitchFamily="49" charset="0"/>
              </a:endParaRPr>
            </a:p>
          </p:txBody>
        </p:sp>
        <p:sp>
          <p:nvSpPr>
            <p:cNvPr id="14" name="Rectangle 27"/>
            <p:cNvSpPr>
              <a:spLocks noChangeArrowheads="1"/>
            </p:cNvSpPr>
            <p:nvPr/>
          </p:nvSpPr>
          <p:spPr bwMode="auto">
            <a:xfrm>
              <a:off x="1200173" y="1400164"/>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latin typeface="Consolas" panose="020B0609020204030204" pitchFamily="49" charset="0"/>
                <a:cs typeface="Consolas" panose="020B0609020204030204" pitchFamily="49" charset="0"/>
              </a:endParaRPr>
            </a:p>
          </p:txBody>
        </p:sp>
        <p:sp>
          <p:nvSpPr>
            <p:cNvPr id="15" name="Line 29"/>
            <p:cNvSpPr>
              <a:spLocks noChangeShapeType="1"/>
            </p:cNvSpPr>
            <p:nvPr/>
          </p:nvSpPr>
          <p:spPr bwMode="auto">
            <a:xfrm flipH="1">
              <a:off x="2782910" y="1689089"/>
              <a:ext cx="576263" cy="0"/>
            </a:xfrm>
            <a:prstGeom prst="line">
              <a:avLst/>
            </a:prstGeom>
            <a:noFill/>
            <a:ln w="38100">
              <a:solidFill>
                <a:schemeClr val="tx1"/>
              </a:solidFill>
              <a:miter lim="800000"/>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16" name="Line 30"/>
            <p:cNvSpPr>
              <a:spLocks noChangeShapeType="1"/>
            </p:cNvSpPr>
            <p:nvPr/>
          </p:nvSpPr>
          <p:spPr bwMode="auto">
            <a:xfrm flipH="1">
              <a:off x="4799035" y="1714489"/>
              <a:ext cx="360363" cy="0"/>
            </a:xfrm>
            <a:prstGeom prst="line">
              <a:avLst/>
            </a:prstGeom>
            <a:noFill/>
            <a:ln w="38100">
              <a:solidFill>
                <a:schemeClr val="tx1"/>
              </a:solidFill>
              <a:miter lim="800000"/>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17" name="Line 31"/>
            <p:cNvSpPr>
              <a:spLocks noChangeShapeType="1"/>
            </p:cNvSpPr>
            <p:nvPr/>
          </p:nvSpPr>
          <p:spPr bwMode="auto">
            <a:xfrm flipH="1">
              <a:off x="5807098" y="1697026"/>
              <a:ext cx="576262" cy="0"/>
            </a:xfrm>
            <a:prstGeom prst="line">
              <a:avLst/>
            </a:prstGeom>
            <a:noFill/>
            <a:ln w="38100">
              <a:solidFill>
                <a:schemeClr val="tx1"/>
              </a:solidFill>
              <a:miter lim="800000"/>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18" name="弧形 17"/>
            <p:cNvSpPr/>
            <p:nvPr/>
          </p:nvSpPr>
          <p:spPr>
            <a:xfrm>
              <a:off x="357158" y="928670"/>
              <a:ext cx="1000132" cy="1000132"/>
            </a:xfrm>
            <a:prstGeom prst="arc">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sp>
          <p:nvSpPr>
            <p:cNvPr id="20" name="TextBox 19"/>
            <p:cNvSpPr txBox="1"/>
            <p:nvPr/>
          </p:nvSpPr>
          <p:spPr>
            <a:xfrm>
              <a:off x="571472" y="895633"/>
              <a:ext cx="428628" cy="461665"/>
            </a:xfrm>
            <a:prstGeom prst="rect">
              <a:avLst/>
            </a:prstGeom>
            <a:noFill/>
          </p:spPr>
          <p:txBody>
            <a:bodyPr wrap="square" rtlCol="0">
              <a:spAutoFit/>
            </a:bodyPr>
            <a:lstStyle/>
            <a:p>
              <a:r>
                <a:rPr lang="en-US" altLang="zh-CN" i="1">
                  <a:latin typeface="Consolas" panose="020B0609020204030204" pitchFamily="49" charset="0"/>
                  <a:cs typeface="Consolas" panose="020B0609020204030204" pitchFamily="49" charset="0"/>
                </a:rPr>
                <a:t>L</a:t>
              </a:r>
              <a:endParaRPr lang="zh-CN" altLang="en-US" i="1">
                <a:latin typeface="Consolas" panose="020B0609020204030204" pitchFamily="49" charset="0"/>
                <a:cs typeface="Consolas" panose="020B0609020204030204" pitchFamily="49" charset="0"/>
              </a:endParaRPr>
            </a:p>
          </p:txBody>
        </p:sp>
        <p:sp>
          <p:nvSpPr>
            <p:cNvPr id="21" name="任意多边形 20"/>
            <p:cNvSpPr/>
            <p:nvPr/>
          </p:nvSpPr>
          <p:spPr>
            <a:xfrm>
              <a:off x="1506039" y="1049597"/>
              <a:ext cx="6227971" cy="522015"/>
            </a:xfrm>
            <a:custGeom>
              <a:avLst/>
              <a:gdLst>
                <a:gd name="connsiteX0" fmla="*/ 40217 w 7495117"/>
                <a:gd name="connsiteY0" fmla="*/ 510117 h 510117"/>
                <a:gd name="connsiteX1" fmla="*/ 472017 w 7495117"/>
                <a:gd name="connsiteY1" fmla="*/ 103717 h 510117"/>
                <a:gd name="connsiteX2" fmla="*/ 2872317 w 7495117"/>
                <a:gd name="connsiteY2" fmla="*/ 52917 h 510117"/>
                <a:gd name="connsiteX3" fmla="*/ 6707717 w 7495117"/>
                <a:gd name="connsiteY3" fmla="*/ 40217 h 510117"/>
                <a:gd name="connsiteX4" fmla="*/ 7495117 w 7495117"/>
                <a:gd name="connsiteY4" fmla="*/ 294217 h 510117"/>
                <a:gd name="connsiteX0-1" fmla="*/ 40217 w 7228145"/>
                <a:gd name="connsiteY0-2" fmla="*/ 569644 h 710910"/>
                <a:gd name="connsiteX1-3" fmla="*/ 472017 w 7228145"/>
                <a:gd name="connsiteY1-4" fmla="*/ 163244 h 710910"/>
                <a:gd name="connsiteX2-5" fmla="*/ 2872317 w 7228145"/>
                <a:gd name="connsiteY2-6" fmla="*/ 112444 h 710910"/>
                <a:gd name="connsiteX3-7" fmla="*/ 6707717 w 7228145"/>
                <a:gd name="connsiteY3-8" fmla="*/ 99744 h 710910"/>
                <a:gd name="connsiteX4-9" fmla="*/ 5994887 w 7228145"/>
                <a:gd name="connsiteY4-10" fmla="*/ 710910 h 710910"/>
                <a:gd name="connsiteX0-11" fmla="*/ 40217 w 6227981"/>
                <a:gd name="connsiteY0-12" fmla="*/ 569644 h 710910"/>
                <a:gd name="connsiteX1-13" fmla="*/ 472017 w 6227981"/>
                <a:gd name="connsiteY1-14" fmla="*/ 163244 h 710910"/>
                <a:gd name="connsiteX2-15" fmla="*/ 2872317 w 6227981"/>
                <a:gd name="connsiteY2-16" fmla="*/ 112444 h 710910"/>
                <a:gd name="connsiteX3-17" fmla="*/ 5707553 w 6227981"/>
                <a:gd name="connsiteY3-18" fmla="*/ 99744 h 710910"/>
                <a:gd name="connsiteX4-19" fmla="*/ 5994887 w 6227981"/>
                <a:gd name="connsiteY4-20" fmla="*/ 710910 h 710910"/>
                <a:gd name="connsiteX0-21" fmla="*/ 40217 w 6168444"/>
                <a:gd name="connsiteY0-22" fmla="*/ 522015 h 522015"/>
                <a:gd name="connsiteX1-23" fmla="*/ 472017 w 6168444"/>
                <a:gd name="connsiteY1-24" fmla="*/ 115615 h 522015"/>
                <a:gd name="connsiteX2-25" fmla="*/ 2872317 w 6168444"/>
                <a:gd name="connsiteY2-26" fmla="*/ 64815 h 522015"/>
                <a:gd name="connsiteX3-27" fmla="*/ 5707553 w 6168444"/>
                <a:gd name="connsiteY3-28" fmla="*/ 52115 h 522015"/>
                <a:gd name="connsiteX4-29" fmla="*/ 5637665 w 6168444"/>
                <a:gd name="connsiteY4-30" fmla="*/ 377505 h 522015"/>
                <a:gd name="connsiteX0-31" fmla="*/ 40217 w 6227971"/>
                <a:gd name="connsiteY0-32" fmla="*/ 522015 h 522015"/>
                <a:gd name="connsiteX1-33" fmla="*/ 472017 w 6227971"/>
                <a:gd name="connsiteY1-34" fmla="*/ 115615 h 522015"/>
                <a:gd name="connsiteX2-35" fmla="*/ 2872317 w 6227971"/>
                <a:gd name="connsiteY2-36" fmla="*/ 64815 h 522015"/>
                <a:gd name="connsiteX3-37" fmla="*/ 5707553 w 6227971"/>
                <a:gd name="connsiteY3-38" fmla="*/ 52115 h 522015"/>
                <a:gd name="connsiteX4-39" fmla="*/ 5994823 w 6227971"/>
                <a:gd name="connsiteY4-40" fmla="*/ 377505 h 52201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227971" h="522015">
                  <a:moveTo>
                    <a:pt x="40217" y="522015"/>
                  </a:moveTo>
                  <a:cubicBezTo>
                    <a:pt x="20108" y="356915"/>
                    <a:pt x="0" y="191815"/>
                    <a:pt x="472017" y="115615"/>
                  </a:cubicBezTo>
                  <a:cubicBezTo>
                    <a:pt x="944034" y="39415"/>
                    <a:pt x="2872317" y="64815"/>
                    <a:pt x="2872317" y="64815"/>
                  </a:cubicBezTo>
                  <a:cubicBezTo>
                    <a:pt x="3911600" y="54232"/>
                    <a:pt x="5187135" y="0"/>
                    <a:pt x="5707553" y="52115"/>
                  </a:cubicBezTo>
                  <a:cubicBezTo>
                    <a:pt x="6227971" y="104230"/>
                    <a:pt x="5986356" y="270613"/>
                    <a:pt x="5994823" y="377505"/>
                  </a:cubicBezTo>
                </a:path>
              </a:pathLst>
            </a:cu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sp>
          <p:nvSpPr>
            <p:cNvPr id="22" name="任意多边形 21"/>
            <p:cNvSpPr/>
            <p:nvPr/>
          </p:nvSpPr>
          <p:spPr>
            <a:xfrm>
              <a:off x="1833538" y="1650988"/>
              <a:ext cx="6226468" cy="543983"/>
            </a:xfrm>
            <a:custGeom>
              <a:avLst/>
              <a:gdLst>
                <a:gd name="connsiteX0" fmla="*/ 7556500 w 8310033"/>
                <a:gd name="connsiteY0" fmla="*/ 0 h 543983"/>
                <a:gd name="connsiteX1" fmla="*/ 7251700 w 8310033"/>
                <a:gd name="connsiteY1" fmla="*/ 406400 h 543983"/>
                <a:gd name="connsiteX2" fmla="*/ 1206500 w 8310033"/>
                <a:gd name="connsiteY2" fmla="*/ 508000 h 543983"/>
                <a:gd name="connsiteX3" fmla="*/ 12700 w 8310033"/>
                <a:gd name="connsiteY3" fmla="*/ 190500 h 543983"/>
                <a:gd name="connsiteX0-1" fmla="*/ 7550150 w 8053656"/>
                <a:gd name="connsiteY0-2" fmla="*/ 0 h 543983"/>
                <a:gd name="connsiteX1-3" fmla="*/ 7245350 w 8053656"/>
                <a:gd name="connsiteY1-4" fmla="*/ 406400 h 543983"/>
                <a:gd name="connsiteX2-5" fmla="*/ 2700316 w 8053656"/>
                <a:gd name="connsiteY2-6" fmla="*/ 508000 h 543983"/>
                <a:gd name="connsiteX3-7" fmla="*/ 6350 w 8053656"/>
                <a:gd name="connsiteY3-8" fmla="*/ 190500 h 543983"/>
                <a:gd name="connsiteX0-9" fmla="*/ 5722962 w 6226468"/>
                <a:gd name="connsiteY0-10" fmla="*/ 0 h 543983"/>
                <a:gd name="connsiteX1-11" fmla="*/ 5418162 w 6226468"/>
                <a:gd name="connsiteY1-12" fmla="*/ 406400 h 543983"/>
                <a:gd name="connsiteX2-13" fmla="*/ 873128 w 6226468"/>
                <a:gd name="connsiteY2-14" fmla="*/ 508000 h 543983"/>
                <a:gd name="connsiteX3-15" fmla="*/ 179394 w 6226468"/>
                <a:gd name="connsiteY3-16" fmla="*/ 190500 h 543983"/>
              </a:gdLst>
              <a:ahLst/>
              <a:cxnLst>
                <a:cxn ang="0">
                  <a:pos x="connsiteX0-1" y="connsiteY0-2"/>
                </a:cxn>
                <a:cxn ang="0">
                  <a:pos x="connsiteX1-3" y="connsiteY1-4"/>
                </a:cxn>
                <a:cxn ang="0">
                  <a:pos x="connsiteX2-5" y="connsiteY2-6"/>
                </a:cxn>
                <a:cxn ang="0">
                  <a:pos x="connsiteX3-7" y="connsiteY3-8"/>
                </a:cxn>
              </a:cxnLst>
              <a:rect l="l" t="t" r="r" b="b"/>
              <a:pathLst>
                <a:path w="6226468" h="543983">
                  <a:moveTo>
                    <a:pt x="5722962" y="0"/>
                  </a:moveTo>
                  <a:cubicBezTo>
                    <a:pt x="6099728" y="160866"/>
                    <a:pt x="6226468" y="321733"/>
                    <a:pt x="5418162" y="406400"/>
                  </a:cubicBezTo>
                  <a:cubicBezTo>
                    <a:pt x="4609856" y="491067"/>
                    <a:pt x="1746256" y="543983"/>
                    <a:pt x="873128" y="508000"/>
                  </a:cubicBezTo>
                  <a:cubicBezTo>
                    <a:pt x="0" y="472017"/>
                    <a:pt x="173044" y="331258"/>
                    <a:pt x="179394" y="190500"/>
                  </a:cubicBezTo>
                </a:path>
              </a:pathLst>
            </a:cu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grpSp>
      <p:sp>
        <p:nvSpPr>
          <p:cNvPr id="23" name="TextBox 22"/>
          <p:cNvSpPr txBox="1"/>
          <p:nvPr/>
        </p:nvSpPr>
        <p:spPr>
          <a:xfrm>
            <a:off x="1428728" y="214290"/>
            <a:ext cx="6357982" cy="430887"/>
          </a:xfrm>
          <a:prstGeom prst="rect">
            <a:avLst/>
          </a:prstGeom>
          <a:noFill/>
        </p:spPr>
        <p:txBody>
          <a:bodyPr wrap="square" rtlCol="0">
            <a:spAutoFit/>
          </a:bodyPr>
          <a:lstStyle/>
          <a:p>
            <a:r>
              <a:rPr lang="zh-CN" altLang="en-US" sz="2200">
                <a:latin typeface="Consolas" panose="020B0609020204030204" pitchFamily="49" charset="0"/>
                <a:ea typeface="楷体" panose="02010609060101010101" pitchFamily="49" charset="-122"/>
                <a:cs typeface="Consolas" panose="020B0609020204030204" pitchFamily="49" charset="0"/>
              </a:rPr>
              <a:t>只有首结点指针没有尾结点指针的循环双链表</a:t>
            </a:r>
            <a:endParaRPr lang="zh-CN" altLang="en-US" sz="2200">
              <a:latin typeface="Consolas" panose="020B0609020204030204" pitchFamily="49" charset="0"/>
              <a:cs typeface="Consolas" panose="020B0609020204030204" pitchFamily="49" charset="0"/>
            </a:endParaRPr>
          </a:p>
        </p:txBody>
      </p:sp>
      <p:sp>
        <p:nvSpPr>
          <p:cNvPr id="24" name="TextBox 23"/>
          <p:cNvSpPr txBox="1"/>
          <p:nvPr/>
        </p:nvSpPr>
        <p:spPr>
          <a:xfrm>
            <a:off x="714348" y="2714620"/>
            <a:ext cx="4357718" cy="1885003"/>
          </a:xfrm>
          <a:prstGeom prst="rect">
            <a:avLst/>
          </a:prstGeom>
          <a:noFill/>
        </p:spPr>
        <p:txBody>
          <a:bodyPr wrap="square" rtlCol="0">
            <a:spAutoFit/>
          </a:bodyPr>
          <a:lstStyle/>
          <a:p>
            <a:pPr marL="457200" indent="-457200" algn="l">
              <a:lnSpc>
                <a:spcPct val="150000"/>
              </a:lnSpc>
              <a:buBlip>
                <a:blip r:embed="rId1"/>
              </a:buBlip>
            </a:pPr>
            <a:r>
              <a:rPr lang="zh-CN" altLang="en-US" sz="2000">
                <a:latin typeface="Consolas" panose="020B0609020204030204" pitchFamily="49" charset="0"/>
                <a:ea typeface="楷体" panose="02010609060101010101" pitchFamily="49" charset="-122"/>
                <a:cs typeface="Consolas" panose="020B0609020204030204" pitchFamily="49" charset="0"/>
              </a:rPr>
              <a:t>删除第一个元素</a:t>
            </a:r>
            <a:endParaRPr lang="en-US" altLang="zh-CN" sz="2000">
              <a:latin typeface="Consolas" panose="020B0609020204030204" pitchFamily="49" charset="0"/>
              <a:ea typeface="楷体" panose="02010609060101010101" pitchFamily="49" charset="-122"/>
              <a:cs typeface="Consolas" panose="020B0609020204030204" pitchFamily="49" charset="0"/>
            </a:endParaRPr>
          </a:p>
          <a:p>
            <a:pPr marL="457200" indent="-457200" algn="l">
              <a:lnSpc>
                <a:spcPct val="150000"/>
              </a:lnSpc>
              <a:buBlip>
                <a:blip r:embed="rId1"/>
              </a:buBlip>
            </a:pPr>
            <a:r>
              <a:rPr lang="zh-CN" altLang="en-US" sz="2000">
                <a:latin typeface="Consolas" panose="020B0609020204030204" pitchFamily="49" charset="0"/>
                <a:ea typeface="楷体" panose="02010609060101010101" pitchFamily="49" charset="-122"/>
                <a:cs typeface="Consolas" panose="020B0609020204030204" pitchFamily="49" charset="0"/>
              </a:rPr>
              <a:t>删除尾元素</a:t>
            </a:r>
            <a:endParaRPr lang="en-US" altLang="zh-CN" sz="2000">
              <a:latin typeface="Consolas" panose="020B0609020204030204" pitchFamily="49" charset="0"/>
              <a:ea typeface="楷体" panose="02010609060101010101" pitchFamily="49" charset="-122"/>
              <a:cs typeface="Consolas" panose="020B0609020204030204" pitchFamily="49" charset="0"/>
            </a:endParaRPr>
          </a:p>
          <a:p>
            <a:pPr marL="457200" indent="-457200" algn="l">
              <a:lnSpc>
                <a:spcPct val="150000"/>
              </a:lnSpc>
              <a:buBlip>
                <a:blip r:embed="rId1"/>
              </a:buBlip>
            </a:pPr>
            <a:r>
              <a:rPr lang="zh-CN" altLang="en-US" sz="2000">
                <a:latin typeface="Consolas" panose="020B0609020204030204" pitchFamily="49" charset="0"/>
                <a:ea typeface="楷体" panose="02010609060101010101" pitchFamily="49" charset="-122"/>
                <a:cs typeface="Consolas" panose="020B0609020204030204" pitchFamily="49" charset="0"/>
              </a:rPr>
              <a:t>在第一个元素前面插入新元素</a:t>
            </a:r>
            <a:endParaRPr lang="en-US" altLang="zh-CN" sz="2000">
              <a:latin typeface="Consolas" panose="020B0609020204030204" pitchFamily="49" charset="0"/>
              <a:ea typeface="楷体" panose="02010609060101010101" pitchFamily="49" charset="-122"/>
              <a:cs typeface="Consolas" panose="020B0609020204030204" pitchFamily="49" charset="0"/>
            </a:endParaRPr>
          </a:p>
          <a:p>
            <a:pPr marL="457200" indent="-457200" algn="l">
              <a:lnSpc>
                <a:spcPct val="150000"/>
              </a:lnSpc>
              <a:buBlip>
                <a:blip r:embed="rId1"/>
              </a:buBlip>
            </a:pPr>
            <a:r>
              <a:rPr lang="zh-CN" altLang="en-US" sz="2000">
                <a:latin typeface="Consolas" panose="020B0609020204030204" pitchFamily="49" charset="0"/>
                <a:ea typeface="楷体" panose="02010609060101010101" pitchFamily="49" charset="-122"/>
                <a:cs typeface="Consolas" panose="020B0609020204030204" pitchFamily="49" charset="0"/>
              </a:rPr>
              <a:t>在尾元素的后面插入新元素</a:t>
            </a:r>
            <a:endParaRPr lang="zh-CN" altLang="en-US" sz="2000">
              <a:latin typeface="Consolas" panose="020B0609020204030204" pitchFamily="49" charset="0"/>
              <a:cs typeface="Consolas" panose="020B0609020204030204" pitchFamily="49" charset="0"/>
            </a:endParaRPr>
          </a:p>
        </p:txBody>
      </p:sp>
      <p:sp>
        <p:nvSpPr>
          <p:cNvPr id="25" name="右箭头 24"/>
          <p:cNvSpPr/>
          <p:nvPr/>
        </p:nvSpPr>
        <p:spPr>
          <a:xfrm>
            <a:off x="5357818" y="3643314"/>
            <a:ext cx="642942" cy="285752"/>
          </a:xfrm>
          <a:prstGeom prst="right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sp>
        <p:nvSpPr>
          <p:cNvPr id="26" name="TextBox 25"/>
          <p:cNvSpPr txBox="1"/>
          <p:nvPr/>
        </p:nvSpPr>
        <p:spPr>
          <a:xfrm>
            <a:off x="6215074" y="3429000"/>
            <a:ext cx="2000264" cy="769441"/>
          </a:xfrm>
          <a:prstGeom prst="rect">
            <a:avLst/>
          </a:prstGeom>
          <a:noFill/>
        </p:spPr>
        <p:txBody>
          <a:bodyPr wrap="square" rtlCol="0">
            <a:spAutoFit/>
          </a:bodyPr>
          <a:lstStyle/>
          <a:p>
            <a:r>
              <a:rPr lang="zh-CN" altLang="en-US" sz="2200">
                <a:latin typeface="Consolas" panose="020B0609020204030204" pitchFamily="49" charset="0"/>
                <a:ea typeface="楷体" panose="02010609060101010101" pitchFamily="49" charset="-122"/>
                <a:cs typeface="Consolas" panose="020B0609020204030204" pitchFamily="49" charset="0"/>
              </a:rPr>
              <a:t>时间复杂度均为</a:t>
            </a:r>
            <a:r>
              <a:rPr lang="en-US" altLang="zh-CN" sz="2200">
                <a:latin typeface="Consolas" panose="020B0609020204030204" pitchFamily="49" charset="0"/>
                <a:ea typeface="楷体" panose="02010609060101010101" pitchFamily="49" charset="-122"/>
                <a:cs typeface="Consolas" panose="020B0609020204030204" pitchFamily="49" charset="0"/>
              </a:rPr>
              <a:t>O(1)</a:t>
            </a:r>
            <a:endParaRPr lang="zh-CN" altLang="en-US" sz="2200">
              <a:latin typeface="Consolas" panose="020B0609020204030204" pitchFamily="49" charset="0"/>
              <a:ea typeface="楷体" panose="02010609060101010101" pitchFamily="49" charset="-122"/>
              <a:cs typeface="Consolas" panose="020B0609020204030204" pitchFamily="49" charset="0"/>
            </a:endParaRPr>
          </a:p>
        </p:txBody>
      </p:sp>
      <p:sp>
        <p:nvSpPr>
          <p:cNvPr id="27" name="TextBox 26"/>
          <p:cNvSpPr txBox="1"/>
          <p:nvPr/>
        </p:nvSpPr>
        <p:spPr>
          <a:xfrm>
            <a:off x="928662" y="5143512"/>
            <a:ext cx="1571636" cy="430887"/>
          </a:xfrm>
          <a:prstGeom prst="rect">
            <a:avLst/>
          </a:prstGeom>
          <a:noFill/>
        </p:spPr>
        <p:txBody>
          <a:bodyPr wrap="square" rtlCol="0">
            <a:spAutoFit/>
          </a:bodyPr>
          <a:lstStyle/>
          <a:p>
            <a:pPr algn="l"/>
            <a:r>
              <a:rPr lang="zh-CN" altLang="en-US" sz="2200">
                <a:latin typeface="Consolas" panose="020B0609020204030204" pitchFamily="49" charset="0"/>
                <a:ea typeface="楷体" panose="02010609060101010101" pitchFamily="49" charset="-122"/>
                <a:cs typeface="Consolas" panose="020B0609020204030204" pitchFamily="49" charset="0"/>
              </a:rPr>
              <a:t>选择</a:t>
            </a:r>
            <a:r>
              <a:rPr lang="en-US" altLang="zh-CN" sz="2200">
                <a:latin typeface="Consolas" panose="020B0609020204030204" pitchFamily="49" charset="0"/>
                <a:ea typeface="楷体" panose="02010609060101010101" pitchFamily="49" charset="-122"/>
                <a:cs typeface="Consolas" panose="020B0609020204030204" pitchFamily="49" charset="0"/>
              </a:rPr>
              <a:t>C</a:t>
            </a:r>
            <a:endParaRPr lang="zh-CN" altLang="en-US" sz="2200">
              <a:latin typeface="Consolas" panose="020B0609020204030204" pitchFamily="49" charset="0"/>
              <a:ea typeface="楷体" panose="02010609060101010101" pitchFamily="49" charset="-122"/>
              <a:cs typeface="Consolas" panose="020B0609020204030204" pitchFamily="49" charset="0"/>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41" name="Text Box 13"/>
          <p:cNvSpPr txBox="1">
            <a:spLocks noChangeArrowheads="1"/>
          </p:cNvSpPr>
          <p:nvPr/>
        </p:nvSpPr>
        <p:spPr bwMode="auto">
          <a:xfrm>
            <a:off x="395288" y="1214422"/>
            <a:ext cx="3105142" cy="512445"/>
          </a:xfrm>
          <a:prstGeom prst="rect">
            <a:avLst/>
          </a:prstGeom>
        </p:spPr>
        <p:style>
          <a:lnRef idx="1">
            <a:schemeClr val="accent6"/>
          </a:lnRef>
          <a:fillRef idx="3">
            <a:schemeClr val="accent6"/>
          </a:fillRef>
          <a:effectRef idx="2">
            <a:schemeClr val="accent6"/>
          </a:effectRef>
          <a:fontRef idx="minor">
            <a:schemeClr val="lt1"/>
          </a:fontRef>
        </p:style>
        <p:txBody>
          <a:bodyPr wrap="square" tIns="72000" bIns="72000">
            <a:spAutoFit/>
          </a:bodyPr>
          <a:lstStyle/>
          <a:p>
            <a:pPr algn="l">
              <a:spcBef>
                <a:spcPct val="50000"/>
              </a:spcBef>
            </a:pPr>
            <a:r>
              <a:rPr lang="zh-CN" altLang="en-US" dirty="0">
                <a:solidFill>
                  <a:schemeClr val="bg1"/>
                </a:solidFill>
                <a:latin typeface="黑体" panose="02010609060101010101" pitchFamily="49" charset="-122"/>
                <a:ea typeface="黑体" panose="02010609060101010101" pitchFamily="49" charset="-122"/>
                <a:cs typeface="Times New Roman" panose="02020603050405020304" pitchFamily="18" charset="0"/>
              </a:rPr>
              <a:t>　</a:t>
            </a:r>
            <a:r>
              <a:rPr lang="en-US" altLang="zh-CN"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1</a:t>
            </a:r>
            <a:r>
              <a:rPr lang="zh-CN" altLang="en-US"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、线性表的合并</a:t>
            </a:r>
            <a:endParaRPr lang="zh-CN" altLang="en-US"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2" name="Text Box 1028" descr="蓝色面巾纸"/>
          <p:cNvSpPr txBox="1">
            <a:spLocks noChangeArrowheads="1"/>
          </p:cNvSpPr>
          <p:nvPr/>
        </p:nvSpPr>
        <p:spPr bwMode="auto">
          <a:xfrm>
            <a:off x="2643174" y="277795"/>
            <a:ext cx="3505200" cy="583565"/>
          </a:xfrm>
          <a:prstGeom prst="rect">
            <a:avLst/>
          </a:prstGeom>
        </p:spPr>
        <p:style>
          <a:lnRef idx="1">
            <a:schemeClr val="accent5"/>
          </a:lnRef>
          <a:fillRef idx="2">
            <a:schemeClr val="accent5"/>
          </a:fillRef>
          <a:effectRef idx="1">
            <a:schemeClr val="accent5"/>
          </a:effectRef>
          <a:fontRef idx="minor">
            <a:schemeClr val="dk1"/>
          </a:fontRef>
        </p:style>
        <p:txBody>
          <a:bodyP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spcBef>
                <a:spcPct val="50000"/>
              </a:spcBef>
            </a:pPr>
            <a:r>
              <a:rPr kumimoji="1" lang="en-US" altLang="zh-CN"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ea typeface="隶书" panose="02010509060101010101" pitchFamily="49" charset="-122"/>
                <a:cs typeface="Times New Roman" panose="02020603050405020304" pitchFamily="18" charset="0"/>
              </a:rPr>
              <a:t>2.4  </a:t>
            </a:r>
            <a:r>
              <a:rPr kumimoji="1" lang="zh-CN" altLang="en-U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ea typeface="隶书" panose="02010509060101010101" pitchFamily="49" charset="-122"/>
                <a:cs typeface="Times New Roman" panose="02020603050405020304" pitchFamily="18" charset="0"/>
              </a:rPr>
              <a:t>线性表的应用</a:t>
            </a:r>
            <a:endParaRPr kumimoji="1" lang="zh-CN" altLang="en-U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ea typeface="隶书" panose="02010509060101010101" pitchFamily="49" charset="-122"/>
              <a:cs typeface="Times New Roman" panose="02020603050405020304" pitchFamily="18" charset="0"/>
            </a:endParaRPr>
          </a:p>
        </p:txBody>
      </p:sp>
      <p:sp>
        <p:nvSpPr>
          <p:cNvPr id="2" name="Rectangle 10"/>
          <p:cNvSpPr/>
          <p:nvPr/>
        </p:nvSpPr>
        <p:spPr>
          <a:xfrm>
            <a:off x="395605" y="1917065"/>
            <a:ext cx="8229600" cy="2677795"/>
          </a:xfrm>
          <a:prstGeom prst="rect">
            <a:avLst/>
          </a:prstGeom>
          <a:noFill/>
          <a:ln w="9525">
            <a:noFill/>
          </a:ln>
        </p:spPr>
        <p:txBody>
          <a:bodyPr/>
          <a:p>
            <a:pPr marL="342900" indent="-342900" algn="l" eaLnBrk="0" hangingPunct="0">
              <a:lnSpc>
                <a:spcPct val="120000"/>
              </a:lnSpc>
              <a:spcBef>
                <a:spcPct val="20000"/>
              </a:spcBef>
            </a:pPr>
            <a:r>
              <a:rPr lang="zh-CN" altLang="en-US" sz="3200" b="1" dirty="0">
                <a:latin typeface="楷体" panose="02010609060101010101" pitchFamily="49" charset="-122"/>
                <a:ea typeface="楷体" panose="02010609060101010101" pitchFamily="49" charset="-122"/>
                <a:cs typeface="楷体" panose="02010609060101010101" pitchFamily="49" charset="-122"/>
              </a:rPr>
              <a:t>问题描述：   </a:t>
            </a:r>
            <a:endParaRPr lang="zh-CN" altLang="en-US" sz="3200" b="1" dirty="0">
              <a:latin typeface="楷体" panose="02010609060101010101" pitchFamily="49" charset="-122"/>
              <a:ea typeface="楷体" panose="02010609060101010101" pitchFamily="49" charset="-122"/>
              <a:cs typeface="楷体" panose="02010609060101010101" pitchFamily="49" charset="-122"/>
            </a:endParaRPr>
          </a:p>
          <a:p>
            <a:pPr marL="342900" indent="-342900" algn="l" eaLnBrk="0" hangingPunct="0">
              <a:lnSpc>
                <a:spcPct val="120000"/>
              </a:lnSpc>
              <a:spcBef>
                <a:spcPct val="20000"/>
              </a:spcBef>
            </a:pPr>
            <a:r>
              <a:rPr lang="zh-CN" altLang="en-US" sz="3200" b="1" dirty="0">
                <a:latin typeface="楷体" panose="02010609060101010101" pitchFamily="49" charset="-122"/>
                <a:ea typeface="楷体" panose="02010609060101010101" pitchFamily="49" charset="-122"/>
                <a:cs typeface="楷体" panose="02010609060101010101" pitchFamily="49" charset="-122"/>
              </a:rPr>
              <a:t>    </a:t>
            </a:r>
            <a:r>
              <a:rPr lang="zh-CN" altLang="en-US" b="1" dirty="0">
                <a:latin typeface="楷体" panose="02010609060101010101" pitchFamily="49" charset="-122"/>
                <a:ea typeface="楷体" panose="02010609060101010101" pitchFamily="49" charset="-122"/>
                <a:cs typeface="楷体" panose="02010609060101010101" pitchFamily="49" charset="-122"/>
              </a:rPr>
              <a:t>假设利用两个线性表</a:t>
            </a:r>
            <a:r>
              <a:rPr lang="en-US" altLang="zh-CN" b="1" dirty="0">
                <a:latin typeface="楷体" panose="02010609060101010101" pitchFamily="49" charset="-122"/>
                <a:ea typeface="楷体" panose="02010609060101010101" pitchFamily="49" charset="-122"/>
                <a:cs typeface="楷体" panose="02010609060101010101" pitchFamily="49" charset="-122"/>
              </a:rPr>
              <a:t>La</a:t>
            </a:r>
            <a:r>
              <a:rPr lang="zh-CN" altLang="en-US" b="1" dirty="0">
                <a:latin typeface="楷体" panose="02010609060101010101" pitchFamily="49" charset="-122"/>
                <a:ea typeface="楷体" panose="02010609060101010101" pitchFamily="49" charset="-122"/>
                <a:cs typeface="楷体" panose="02010609060101010101" pitchFamily="49" charset="-122"/>
              </a:rPr>
              <a:t>和</a:t>
            </a:r>
            <a:r>
              <a:rPr lang="en-US" altLang="zh-CN" b="1" dirty="0">
                <a:latin typeface="楷体" panose="02010609060101010101" pitchFamily="49" charset="-122"/>
                <a:ea typeface="楷体" panose="02010609060101010101" pitchFamily="49" charset="-122"/>
                <a:cs typeface="楷体" panose="02010609060101010101" pitchFamily="49" charset="-122"/>
              </a:rPr>
              <a:t>Lb</a:t>
            </a:r>
            <a:r>
              <a:rPr lang="zh-CN" altLang="en-US" b="1" dirty="0">
                <a:latin typeface="楷体" panose="02010609060101010101" pitchFamily="49" charset="-122"/>
                <a:ea typeface="楷体" panose="02010609060101010101" pitchFamily="49" charset="-122"/>
                <a:cs typeface="楷体" panose="02010609060101010101" pitchFamily="49" charset="-122"/>
              </a:rPr>
              <a:t>分别表示两个集合</a:t>
            </a:r>
            <a:r>
              <a:rPr lang="en-US" altLang="zh-CN" b="1" dirty="0">
                <a:latin typeface="楷体" panose="02010609060101010101" pitchFamily="49" charset="-122"/>
                <a:ea typeface="楷体" panose="02010609060101010101" pitchFamily="49" charset="-122"/>
                <a:cs typeface="楷体" panose="02010609060101010101" pitchFamily="49" charset="-122"/>
              </a:rPr>
              <a:t>A</a:t>
            </a:r>
            <a:r>
              <a:rPr lang="zh-CN" altLang="en-US" b="1" dirty="0">
                <a:latin typeface="楷体" panose="02010609060101010101" pitchFamily="49" charset="-122"/>
                <a:ea typeface="楷体" panose="02010609060101010101" pitchFamily="49" charset="-122"/>
                <a:cs typeface="楷体" panose="02010609060101010101" pitchFamily="49" charset="-122"/>
              </a:rPr>
              <a:t>和</a:t>
            </a:r>
            <a:r>
              <a:rPr lang="en-US" altLang="zh-CN" b="1" dirty="0">
                <a:latin typeface="楷体" panose="02010609060101010101" pitchFamily="49" charset="-122"/>
                <a:ea typeface="楷体" panose="02010609060101010101" pitchFamily="49" charset="-122"/>
                <a:cs typeface="楷体" panose="02010609060101010101" pitchFamily="49" charset="-122"/>
              </a:rPr>
              <a:t>B,</a:t>
            </a:r>
            <a:r>
              <a:rPr lang="zh-CN" altLang="en-US" b="1" dirty="0">
                <a:latin typeface="楷体" panose="02010609060101010101" pitchFamily="49" charset="-122"/>
                <a:ea typeface="楷体" panose="02010609060101010101" pitchFamily="49" charset="-122"/>
                <a:cs typeface="楷体" panose="02010609060101010101" pitchFamily="49" charset="-122"/>
              </a:rPr>
              <a:t>现要求一个新的集合</a:t>
            </a:r>
            <a:r>
              <a:rPr lang="en-US" altLang="zh-CN" b="1" dirty="0">
                <a:latin typeface="楷体" panose="02010609060101010101" pitchFamily="49" charset="-122"/>
                <a:ea typeface="楷体" panose="02010609060101010101" pitchFamily="49" charset="-122"/>
                <a:cs typeface="楷体" panose="02010609060101010101" pitchFamily="49" charset="-122"/>
              </a:rPr>
              <a:t> </a:t>
            </a:r>
            <a:endParaRPr lang="en-US" altLang="zh-CN" b="1" dirty="0">
              <a:latin typeface="楷体" panose="02010609060101010101" pitchFamily="49" charset="-122"/>
              <a:ea typeface="楷体" panose="02010609060101010101" pitchFamily="49" charset="-122"/>
              <a:cs typeface="楷体" panose="02010609060101010101" pitchFamily="49" charset="-122"/>
            </a:endParaRPr>
          </a:p>
          <a:p>
            <a:pPr marL="342900" indent="-342900" algn="l" eaLnBrk="0" hangingPunct="0">
              <a:lnSpc>
                <a:spcPct val="120000"/>
              </a:lnSpc>
              <a:spcBef>
                <a:spcPct val="20000"/>
              </a:spcBef>
            </a:pPr>
            <a:r>
              <a:rPr lang="en-US" altLang="zh-CN" sz="3200" dirty="0">
                <a:sym typeface="+mn-ea"/>
              </a:rPr>
              <a:t>	</a:t>
            </a:r>
            <a:r>
              <a:rPr lang="zh-CN" altLang="en-US" sz="3200" dirty="0">
                <a:sym typeface="+mn-ea"/>
              </a:rPr>
              <a:t> </a:t>
            </a:r>
            <a:r>
              <a:rPr lang="en-US" altLang="zh-CN" sz="3200" dirty="0">
                <a:sym typeface="+mn-ea"/>
              </a:rPr>
              <a:t>			</a:t>
            </a:r>
            <a:r>
              <a:rPr lang="en-US" altLang="zh-CN" sz="3200" dirty="0">
                <a:solidFill>
                  <a:schemeClr val="tx2"/>
                </a:solidFill>
                <a:sym typeface="+mn-ea"/>
              </a:rPr>
              <a:t>A=A</a:t>
            </a:r>
            <a:r>
              <a:rPr lang="en-US" altLang="zh-CN" sz="3200" dirty="0">
                <a:solidFill>
                  <a:schemeClr val="tx2"/>
                </a:solidFill>
                <a:sym typeface="Symbol" panose="05050102010706020507" pitchFamily="18" charset="2"/>
              </a:rPr>
              <a:t>B</a:t>
            </a:r>
            <a:endParaRPr lang="en-US" altLang="zh-CN" sz="3200" dirty="0">
              <a:solidFill>
                <a:schemeClr val="tx2"/>
              </a:solidFill>
              <a:latin typeface="Times New Roman" panose="02020603050405020304" pitchFamily="18" charset="0"/>
            </a:endParaRPr>
          </a:p>
          <a:p>
            <a:pPr marL="342900" indent="-342900" algn="l" eaLnBrk="0" hangingPunct="0">
              <a:lnSpc>
                <a:spcPct val="120000"/>
              </a:lnSpc>
              <a:spcBef>
                <a:spcPct val="20000"/>
              </a:spcBef>
            </a:pPr>
            <a:endParaRPr lang="en-US" altLang="zh-CN" sz="3200" dirty="0">
              <a:solidFill>
                <a:schemeClr val="tx2"/>
              </a:solidFill>
              <a:latin typeface="楷体" panose="02010609060101010101" pitchFamily="49" charset="-122"/>
              <a:ea typeface="楷体" panose="02010609060101010101" pitchFamily="49" charset="-122"/>
              <a:cs typeface="楷体" panose="02010609060101010101" pitchFamily="49" charset="-122"/>
            </a:endParaRPr>
          </a:p>
          <a:p>
            <a:pPr marL="1143000" lvl="2" indent="-228600" algn="l" eaLnBrk="0" hangingPunct="0">
              <a:lnSpc>
                <a:spcPct val="150000"/>
              </a:lnSpc>
              <a:spcBef>
                <a:spcPct val="20000"/>
              </a:spcBef>
            </a:pPr>
            <a:endParaRPr lang="en-US" altLang="zh-CN" sz="2400" dirty="0">
              <a:solidFill>
                <a:schemeClr val="tx2"/>
              </a:solidFill>
              <a:latin typeface="楷体" panose="02010609060101010101" pitchFamily="49" charset="-122"/>
              <a:ea typeface="楷体" panose="02010609060101010101" pitchFamily="49" charset="-122"/>
              <a:cs typeface="楷体" panose="02010609060101010101" pitchFamily="49" charset="-122"/>
            </a:endParaRPr>
          </a:p>
          <a:p>
            <a:pPr marL="1143000" lvl="2" indent="-228600" algn="l" eaLnBrk="0" hangingPunct="0">
              <a:lnSpc>
                <a:spcPct val="150000"/>
              </a:lnSpc>
              <a:spcBef>
                <a:spcPct val="20000"/>
              </a:spcBef>
            </a:pPr>
            <a:r>
              <a:rPr lang="en-US" altLang="zh-CN" sz="2400" dirty="0">
                <a:latin typeface="楷体" panose="02010609060101010101" pitchFamily="49" charset="-122"/>
                <a:ea typeface="楷体" panose="02010609060101010101" pitchFamily="49" charset="-122"/>
                <a:cs typeface="楷体" panose="02010609060101010101" pitchFamily="49" charset="-122"/>
              </a:rPr>
              <a:t>	</a:t>
            </a:r>
            <a:endParaRPr lang="en-US" altLang="zh-CN" sz="2400" dirty="0">
              <a:latin typeface="楷体" panose="02010609060101010101" pitchFamily="49" charset="-122"/>
              <a:ea typeface="楷体" panose="02010609060101010101" pitchFamily="49" charset="-122"/>
              <a:cs typeface="楷体" panose="02010609060101010101" pitchFamily="49" charset="-122"/>
            </a:endParaRPr>
          </a:p>
          <a:p>
            <a:pPr marL="342900" indent="-342900" algn="l" eaLnBrk="0" hangingPunct="0">
              <a:spcBef>
                <a:spcPct val="20000"/>
              </a:spcBef>
            </a:pPr>
            <a:endParaRPr lang="en-US" altLang="zh-CN" sz="3200" dirty="0">
              <a:latin typeface="楷体" panose="02010609060101010101" pitchFamily="49" charset="-122"/>
              <a:ea typeface="楷体" panose="02010609060101010101" pitchFamily="49" charset="-122"/>
              <a:cs typeface="楷体" panose="02010609060101010101" pitchFamily="49" charset="-122"/>
            </a:endParaRPr>
          </a:p>
        </p:txBody>
      </p:sp>
      <p:sp>
        <p:nvSpPr>
          <p:cNvPr id="674827" name="Rectangle 11"/>
          <p:cNvSpPr/>
          <p:nvPr/>
        </p:nvSpPr>
        <p:spPr>
          <a:xfrm>
            <a:off x="684213" y="4651375"/>
            <a:ext cx="7848600" cy="2133600"/>
          </a:xfrm>
          <a:prstGeom prst="rect">
            <a:avLst/>
          </a:prstGeom>
          <a:solidFill>
            <a:schemeClr val="bg1"/>
          </a:solidFill>
          <a:ln w="9525">
            <a:noFill/>
          </a:ln>
        </p:spPr>
        <p:txBody>
          <a:bodyPr/>
          <a:p>
            <a:pPr algn="l">
              <a:lnSpc>
                <a:spcPct val="120000"/>
              </a:lnSpc>
            </a:pPr>
            <a:r>
              <a:rPr lang="en-US" altLang="en-US" b="1" dirty="0">
                <a:latin typeface="Times New Roman" panose="02020603050405020304" pitchFamily="18" charset="0"/>
                <a:ea typeface="黑体" panose="02010609060101010101" pitchFamily="49" charset="-122"/>
              </a:rPr>
              <a:t>L</a:t>
            </a:r>
            <a:r>
              <a:rPr lang="en-US" altLang="zh-CN" b="1" dirty="0">
                <a:latin typeface="Times New Roman" panose="02020603050405020304" pitchFamily="18" charset="0"/>
                <a:ea typeface="黑体" panose="02010609060101010101" pitchFamily="49" charset="-122"/>
              </a:rPr>
              <a:t>a</a:t>
            </a:r>
            <a:r>
              <a:rPr lang="en-US" altLang="en-US" b="1" dirty="0">
                <a:latin typeface="Times New Roman" panose="02020603050405020304" pitchFamily="18" charset="0"/>
                <a:ea typeface="黑体" panose="02010609060101010101" pitchFamily="49" charset="-122"/>
              </a:rPr>
              <a:t>=(</a:t>
            </a:r>
            <a:r>
              <a:rPr lang="en-US" altLang="zh-CN" b="1" dirty="0">
                <a:latin typeface="Times New Roman" panose="02020603050405020304" pitchFamily="18" charset="0"/>
                <a:ea typeface="黑体" panose="02010609060101010101" pitchFamily="49" charset="-122"/>
              </a:rPr>
              <a:t>7</a:t>
            </a:r>
            <a:r>
              <a:rPr lang="en-US" altLang="en-US" b="1" dirty="0">
                <a:latin typeface="Times New Roman" panose="02020603050405020304" pitchFamily="18" charset="0"/>
                <a:ea typeface="黑体" panose="02010609060101010101" pitchFamily="49" charset="-122"/>
              </a:rPr>
              <a:t>, 5, </a:t>
            </a:r>
            <a:r>
              <a:rPr lang="en-US" altLang="zh-CN" b="1" dirty="0">
                <a:latin typeface="Times New Roman" panose="02020603050405020304" pitchFamily="18" charset="0"/>
                <a:ea typeface="黑体" panose="02010609060101010101" pitchFamily="49" charset="-122"/>
              </a:rPr>
              <a:t>3</a:t>
            </a:r>
            <a:r>
              <a:rPr lang="en-US" altLang="en-US" b="1" dirty="0">
                <a:latin typeface="Times New Roman" panose="02020603050405020304" pitchFamily="18" charset="0"/>
                <a:ea typeface="黑体" panose="02010609060101010101" pitchFamily="49" charset="-122"/>
              </a:rPr>
              <a:t>, 11)</a:t>
            </a:r>
            <a:endParaRPr lang="en-US" altLang="en-US" b="1" dirty="0">
              <a:latin typeface="Times New Roman" panose="02020603050405020304" pitchFamily="18" charset="0"/>
              <a:ea typeface="黑体" panose="02010609060101010101" pitchFamily="49" charset="-122"/>
            </a:endParaRPr>
          </a:p>
          <a:p>
            <a:pPr algn="l">
              <a:lnSpc>
                <a:spcPct val="120000"/>
              </a:lnSpc>
            </a:pPr>
            <a:r>
              <a:rPr lang="en-US" altLang="en-US" b="1" dirty="0">
                <a:latin typeface="Times New Roman" panose="02020603050405020304" pitchFamily="18" charset="0"/>
                <a:ea typeface="黑体" panose="02010609060101010101" pitchFamily="49" charset="-122"/>
              </a:rPr>
              <a:t>L</a:t>
            </a:r>
            <a:r>
              <a:rPr lang="en-US" altLang="zh-CN" b="1" dirty="0">
                <a:latin typeface="Times New Roman" panose="02020603050405020304" pitchFamily="18" charset="0"/>
                <a:ea typeface="黑体" panose="02010609060101010101" pitchFamily="49" charset="-122"/>
              </a:rPr>
              <a:t>b</a:t>
            </a:r>
            <a:r>
              <a:rPr lang="en-US" altLang="en-US" b="1" dirty="0">
                <a:latin typeface="Times New Roman" panose="02020603050405020304" pitchFamily="18" charset="0"/>
                <a:ea typeface="黑体" panose="02010609060101010101" pitchFamily="49" charset="-122"/>
              </a:rPr>
              <a:t>=(2, 6, </a:t>
            </a:r>
            <a:r>
              <a:rPr lang="en-US" altLang="zh-CN" b="1" dirty="0">
                <a:latin typeface="Times New Roman" panose="02020603050405020304" pitchFamily="18" charset="0"/>
                <a:ea typeface="黑体" panose="02010609060101010101" pitchFamily="49" charset="-122"/>
              </a:rPr>
              <a:t>3</a:t>
            </a:r>
            <a:r>
              <a:rPr lang="en-US" altLang="en-US" b="1" dirty="0">
                <a:latin typeface="Times New Roman" panose="02020603050405020304" pitchFamily="18" charset="0"/>
                <a:ea typeface="黑体" panose="02010609060101010101" pitchFamily="49" charset="-122"/>
              </a:rPr>
              <a:t>)</a:t>
            </a:r>
            <a:endParaRPr lang="en-US" altLang="en-US" b="1" dirty="0">
              <a:latin typeface="Times New Roman" panose="02020603050405020304" pitchFamily="18" charset="0"/>
              <a:ea typeface="黑体" panose="02010609060101010101" pitchFamily="49" charset="-122"/>
            </a:endParaRPr>
          </a:p>
          <a:p>
            <a:pPr algn="l">
              <a:lnSpc>
                <a:spcPct val="120000"/>
              </a:lnSpc>
            </a:pPr>
            <a:r>
              <a:rPr lang="en-US" altLang="zh-CN" b="1" dirty="0">
                <a:latin typeface="Times New Roman" panose="02020603050405020304" pitchFamily="18" charset="0"/>
                <a:ea typeface="宋体" panose="02010600030101010101" pitchFamily="2" charset="-122"/>
              </a:rPr>
              <a:t>La=(7, 5, 3, 11, 2, 6) </a:t>
            </a:r>
            <a:endParaRPr lang="en-US" altLang="zh-CN" b="1" dirty="0">
              <a:latin typeface="Times New Roman" panose="02020603050405020304" pitchFamily="18" charset="0"/>
              <a:ea typeface="宋体" panose="02010600030101010101" pitchFamily="2" charset="-122"/>
            </a:endParaRPr>
          </a:p>
          <a:p>
            <a:pPr algn="l">
              <a:lnSpc>
                <a:spcPct val="120000"/>
              </a:lnSpc>
            </a:pPr>
            <a:r>
              <a:rPr lang="en-US" altLang="zh-CN" dirty="0">
                <a:latin typeface="Times New Roman" panose="02020603050405020304" pitchFamily="18" charset="0"/>
                <a:ea typeface="宋体" panose="02010600030101010101" pitchFamily="2" charset="-122"/>
              </a:rPr>
              <a:t>.</a:t>
            </a:r>
            <a:endParaRPr lang="en-US" altLang="zh-CN" dirty="0">
              <a:latin typeface="Times New Roman" panose="02020603050405020304" pitchFamily="18" charset="0"/>
              <a:ea typeface="宋体" panose="02010600030101010101" pitchFamily="2" charset="-122"/>
            </a:endParaRPr>
          </a:p>
          <a:p>
            <a:pPr algn="l"/>
            <a:endParaRPr lang="en-US" altLang="zh-CN" dirty="0">
              <a:latin typeface="Times New Roman" panose="02020603050405020304" pitchFamily="18" charset="0"/>
              <a:ea typeface="宋体" panose="02010600030101010101" pitchFamily="2" charset="-122"/>
            </a:endParaRPr>
          </a:p>
          <a:p>
            <a:pPr lvl="2" algn="l" eaLnBrk="1" hangingPunct="1">
              <a:lnSpc>
                <a:spcPct val="150000"/>
              </a:lnSpc>
            </a:pPr>
            <a:endParaRPr lang="en-US" altLang="zh-CN" dirty="0">
              <a:latin typeface="Times New Roman" panose="02020603050405020304" pitchFamily="18" charset="0"/>
              <a:ea typeface="宋体" panose="02010600030101010101" pitchFamily="2" charset="-122"/>
            </a:endParaRPr>
          </a:p>
          <a:p>
            <a:pPr lvl="2" algn="l" eaLnBrk="1" hangingPunct="1">
              <a:lnSpc>
                <a:spcPct val="150000"/>
              </a:lnSpc>
            </a:pPr>
            <a:endParaRPr lang="en-US" altLang="zh-CN" dirty="0">
              <a:latin typeface="Times New Roman" panose="02020603050405020304" pitchFamily="18" charset="0"/>
              <a:ea typeface="宋体" panose="02010600030101010101" pitchFamily="2" charset="-122"/>
            </a:endParaRPr>
          </a:p>
          <a:p>
            <a:pPr algn="l"/>
            <a:endParaRPr lang="en-US" altLang="zh-CN" dirty="0">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748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4827" grpId="0" bldLvl="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60" name="Text Box 5"/>
          <p:cNvSpPr txBox="1"/>
          <p:nvPr/>
        </p:nvSpPr>
        <p:spPr>
          <a:xfrm>
            <a:off x="250825" y="1913255"/>
            <a:ext cx="8718550" cy="1567815"/>
          </a:xfrm>
          <a:prstGeom prst="rect">
            <a:avLst/>
          </a:prstGeom>
          <a:noFill/>
          <a:ln w="9525">
            <a:noFill/>
          </a:ln>
        </p:spPr>
        <p:txBody>
          <a:bodyPr>
            <a:spAutoFit/>
          </a:bodyPr>
          <a:p>
            <a:pPr algn="l">
              <a:lnSpc>
                <a:spcPct val="120000"/>
              </a:lnSpc>
            </a:pPr>
            <a:r>
              <a:rPr lang="en-US" altLang="zh-CN" sz="3200" b="1" dirty="0">
                <a:latin typeface="楷体" panose="02010609060101010101" pitchFamily="49" charset="-122"/>
                <a:ea typeface="楷体" panose="02010609060101010101" pitchFamily="49" charset="-122"/>
                <a:cs typeface="楷体" panose="02010609060101010101" pitchFamily="49" charset="-122"/>
              </a:rPr>
              <a:t> </a:t>
            </a:r>
            <a:r>
              <a:rPr lang="zh-CN" altLang="en-US" sz="3200" b="1" dirty="0">
                <a:latin typeface="楷体" panose="02010609060101010101" pitchFamily="49" charset="-122"/>
                <a:ea typeface="楷体" panose="02010609060101010101" pitchFamily="49" charset="-122"/>
                <a:cs typeface="楷体" panose="02010609060101010101" pitchFamily="49" charset="-122"/>
              </a:rPr>
              <a:t>依次取出</a:t>
            </a:r>
            <a:r>
              <a:rPr lang="en-US" altLang="zh-CN" sz="3200" b="1" dirty="0">
                <a:latin typeface="楷体" panose="02010609060101010101" pitchFamily="49" charset="-122"/>
                <a:ea typeface="楷体" panose="02010609060101010101" pitchFamily="49" charset="-122"/>
                <a:cs typeface="楷体" panose="02010609060101010101" pitchFamily="49" charset="-122"/>
              </a:rPr>
              <a:t>Lb </a:t>
            </a:r>
            <a:r>
              <a:rPr lang="zh-CN" altLang="en-US" sz="3200" b="1" dirty="0">
                <a:latin typeface="楷体" panose="02010609060101010101" pitchFamily="49" charset="-122"/>
                <a:ea typeface="楷体" panose="02010609060101010101" pitchFamily="49" charset="-122"/>
                <a:cs typeface="楷体" panose="02010609060101010101" pitchFamily="49" charset="-122"/>
              </a:rPr>
              <a:t>中的每个元素，执行以下操作：</a:t>
            </a:r>
            <a:endParaRPr lang="zh-CN" altLang="en-US" sz="3200" b="1" dirty="0">
              <a:latin typeface="楷体" panose="02010609060101010101" pitchFamily="49" charset="-122"/>
              <a:ea typeface="楷体" panose="02010609060101010101" pitchFamily="49" charset="-122"/>
              <a:cs typeface="楷体" panose="02010609060101010101" pitchFamily="49" charset="-122"/>
            </a:endParaRPr>
          </a:p>
          <a:p>
            <a:pPr algn="l">
              <a:lnSpc>
                <a:spcPct val="120000"/>
              </a:lnSpc>
            </a:pPr>
            <a:r>
              <a:rPr lang="zh-CN" altLang="en-US" b="1" dirty="0">
                <a:solidFill>
                  <a:schemeClr val="accent2"/>
                </a:solidFill>
                <a:latin typeface="楷体" panose="02010609060101010101" pitchFamily="49" charset="-122"/>
                <a:ea typeface="楷体" panose="02010609060101010101" pitchFamily="49" charset="-122"/>
                <a:cs typeface="楷体" panose="02010609060101010101" pitchFamily="49" charset="-122"/>
              </a:rPr>
              <a:t>　（1）在La</a:t>
            </a:r>
            <a:r>
              <a:rPr lang="zh-CN" altLang="en-US" b="1" dirty="0">
                <a:solidFill>
                  <a:schemeClr val="accent2"/>
                </a:solidFill>
                <a:latin typeface="楷体" panose="02010609060101010101" pitchFamily="49" charset="-122"/>
                <a:ea typeface="楷体" panose="02010609060101010101" pitchFamily="49" charset="-122"/>
                <a:cs typeface="楷体" panose="02010609060101010101" pitchFamily="49" charset="-122"/>
              </a:rPr>
              <a:t>中查找该元素</a:t>
            </a:r>
            <a:endParaRPr lang="zh-CN" altLang="en-US" b="1" dirty="0">
              <a:solidFill>
                <a:schemeClr val="accent2"/>
              </a:solidFill>
              <a:latin typeface="楷体" panose="02010609060101010101" pitchFamily="49" charset="-122"/>
              <a:ea typeface="楷体" panose="02010609060101010101" pitchFamily="49" charset="-122"/>
              <a:cs typeface="楷体" panose="02010609060101010101" pitchFamily="49" charset="-122"/>
            </a:endParaRPr>
          </a:p>
          <a:p>
            <a:pPr algn="l">
              <a:lnSpc>
                <a:spcPct val="120000"/>
              </a:lnSpc>
            </a:pPr>
            <a:r>
              <a:rPr lang="zh-CN" altLang="en-US" b="1" dirty="0">
                <a:solidFill>
                  <a:schemeClr val="accent2"/>
                </a:solidFill>
                <a:latin typeface="楷体" panose="02010609060101010101" pitchFamily="49" charset="-122"/>
                <a:ea typeface="楷体" panose="02010609060101010101" pitchFamily="49" charset="-122"/>
                <a:cs typeface="楷体" panose="02010609060101010101" pitchFamily="49" charset="-122"/>
              </a:rPr>
              <a:t>　（</a:t>
            </a:r>
            <a:r>
              <a:rPr lang="en-US" altLang="zh-CN" b="1" dirty="0">
                <a:solidFill>
                  <a:schemeClr val="accent2"/>
                </a:solidFill>
                <a:latin typeface="楷体" panose="02010609060101010101" pitchFamily="49" charset="-122"/>
                <a:ea typeface="楷体" panose="02010609060101010101" pitchFamily="49" charset="-122"/>
                <a:cs typeface="楷体" panose="02010609060101010101" pitchFamily="49" charset="-122"/>
              </a:rPr>
              <a:t>2</a:t>
            </a:r>
            <a:r>
              <a:rPr lang="zh-CN" altLang="en-US" b="1" dirty="0">
                <a:solidFill>
                  <a:schemeClr val="accent2"/>
                </a:solidFill>
                <a:latin typeface="楷体" panose="02010609060101010101" pitchFamily="49" charset="-122"/>
                <a:ea typeface="楷体" panose="02010609060101010101" pitchFamily="49" charset="-122"/>
                <a:cs typeface="楷体" panose="02010609060101010101" pitchFamily="49" charset="-122"/>
              </a:rPr>
              <a:t>）如果找不到，则将其插入</a:t>
            </a:r>
            <a:r>
              <a:rPr lang="en-US" altLang="zh-CN" b="1" dirty="0">
                <a:solidFill>
                  <a:schemeClr val="accent2"/>
                </a:solidFill>
                <a:latin typeface="楷体" panose="02010609060101010101" pitchFamily="49" charset="-122"/>
                <a:ea typeface="楷体" panose="02010609060101010101" pitchFamily="49" charset="-122"/>
                <a:cs typeface="楷体" panose="02010609060101010101" pitchFamily="49" charset="-122"/>
              </a:rPr>
              <a:t>La</a:t>
            </a:r>
            <a:r>
              <a:rPr lang="zh-CN" altLang="en-US" b="1" dirty="0">
                <a:solidFill>
                  <a:schemeClr val="accent2"/>
                </a:solidFill>
                <a:latin typeface="楷体" panose="02010609060101010101" pitchFamily="49" charset="-122"/>
                <a:ea typeface="楷体" panose="02010609060101010101" pitchFamily="49" charset="-122"/>
                <a:cs typeface="楷体" panose="02010609060101010101" pitchFamily="49" charset="-122"/>
              </a:rPr>
              <a:t>的最后</a:t>
            </a:r>
            <a:endParaRPr lang="zh-CN" altLang="en-US" b="1" dirty="0">
              <a:solidFill>
                <a:schemeClr val="accent2"/>
              </a:solidFill>
              <a:latin typeface="楷体" panose="02010609060101010101" pitchFamily="49" charset="-122"/>
              <a:ea typeface="楷体" panose="02010609060101010101" pitchFamily="49" charset="-122"/>
              <a:cs typeface="楷体" panose="02010609060101010101" pitchFamily="49" charset="-122"/>
            </a:endParaRPr>
          </a:p>
        </p:txBody>
      </p:sp>
      <p:sp>
        <p:nvSpPr>
          <p:cNvPr id="147461" name="Rectangle 8"/>
          <p:cNvSpPr/>
          <p:nvPr/>
        </p:nvSpPr>
        <p:spPr>
          <a:xfrm>
            <a:off x="0" y="1120775"/>
            <a:ext cx="3219450" cy="606425"/>
          </a:xfrm>
          <a:prstGeom prst="rect">
            <a:avLst/>
          </a:prstGeom>
          <a:noFill/>
          <a:ln w="9525">
            <a:noFill/>
          </a:ln>
          <a:extLst>
            <a:ext uri="{909E8E84-426E-40DD-AFC4-6F175D3DCCD1}">
              <a14:hiddenFill xmlns:a14="http://schemas.microsoft.com/office/drawing/2010/main">
                <a:solidFill>
                  <a:srgbClr val="FF3300"/>
                </a:solidFill>
              </a14:hiddenFill>
            </a:ext>
          </a:extLst>
        </p:spPr>
        <p:txBody>
          <a:bodyPr anchor="ctr" anchorCtr="0"/>
          <a:p>
            <a:pPr algn="l" eaLnBrk="0" hangingPunct="0"/>
            <a:r>
              <a:rPr lang="en-US" altLang="zh-CN" sz="3200" b="1" dirty="0">
                <a:latin typeface="楷体" panose="02010609060101010101" pitchFamily="49" charset="-122"/>
                <a:ea typeface="楷体" panose="02010609060101010101" pitchFamily="49" charset="-122"/>
              </a:rPr>
              <a:t>【</a:t>
            </a:r>
            <a:r>
              <a:rPr lang="zh-CN" altLang="en-US" sz="3200" b="1" dirty="0">
                <a:latin typeface="楷体" panose="02010609060101010101" pitchFamily="49" charset="-122"/>
                <a:ea typeface="楷体" panose="02010609060101010101" pitchFamily="49" charset="-122"/>
              </a:rPr>
              <a:t>算法步骤</a:t>
            </a:r>
            <a:r>
              <a:rPr lang="en-US" altLang="zh-CN" sz="3200" b="1" dirty="0">
                <a:latin typeface="楷体" panose="02010609060101010101" pitchFamily="49" charset="-122"/>
                <a:ea typeface="楷体" panose="02010609060101010101" pitchFamily="49" charset="-122"/>
              </a:rPr>
              <a:t>】</a:t>
            </a:r>
            <a:endParaRPr lang="en-US" altLang="zh-CN" sz="3200" b="1" dirty="0">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2" name="Rectangle 7"/>
          <p:cNvSpPr/>
          <p:nvPr/>
        </p:nvSpPr>
        <p:spPr>
          <a:xfrm>
            <a:off x="-317" y="332423"/>
            <a:ext cx="3775075" cy="606425"/>
          </a:xfrm>
          <a:prstGeom prst="rect">
            <a:avLst/>
          </a:prstGeom>
          <a:noFill/>
          <a:ln w="9525">
            <a:noFill/>
          </a:ln>
          <a:extLst>
            <a:ext uri="{909E8E84-426E-40DD-AFC4-6F175D3DCCD1}">
              <a14:hiddenFill xmlns:a14="http://schemas.microsoft.com/office/drawing/2010/main">
                <a:solidFill>
                  <a:srgbClr val="FFFF99"/>
                </a:solidFill>
              </a14:hiddenFill>
            </a:ext>
          </a:extLst>
        </p:spPr>
        <p:txBody>
          <a:bodyPr anchor="ctr" anchorCtr="0"/>
          <a:p>
            <a:pPr algn="l" eaLnBrk="0" hangingPunct="0"/>
            <a:r>
              <a:rPr lang="en-US" altLang="zh-CN" sz="4400" b="1" dirty="0">
                <a:latin typeface="楷体" panose="02010609060101010101" pitchFamily="49" charset="-122"/>
                <a:ea typeface="楷体" panose="02010609060101010101" pitchFamily="49" charset="-122"/>
              </a:rPr>
              <a:t>【</a:t>
            </a:r>
            <a:r>
              <a:rPr lang="zh-CN" altLang="en-US" sz="4400" b="1" dirty="0">
                <a:latin typeface="楷体" panose="02010609060101010101" pitchFamily="49" charset="-122"/>
                <a:ea typeface="楷体" panose="02010609060101010101" pitchFamily="49" charset="-122"/>
              </a:rPr>
              <a:t>算法描述</a:t>
            </a:r>
            <a:r>
              <a:rPr lang="en-US" altLang="zh-CN" sz="4400" b="1" dirty="0">
                <a:latin typeface="楷体" panose="02010609060101010101" pitchFamily="49" charset="-122"/>
                <a:ea typeface="楷体" panose="02010609060101010101" pitchFamily="49" charset="-122"/>
              </a:rPr>
              <a:t>】</a:t>
            </a:r>
            <a:endParaRPr lang="en-US" altLang="zh-CN" sz="4400" b="1" dirty="0">
              <a:latin typeface="楷体" panose="02010609060101010101" pitchFamily="49" charset="-122"/>
              <a:ea typeface="楷体" panose="02010609060101010101" pitchFamily="49" charset="-122"/>
            </a:endParaRPr>
          </a:p>
        </p:txBody>
      </p:sp>
      <p:sp>
        <p:nvSpPr>
          <p:cNvPr id="228357" name="Text Box 5"/>
          <p:cNvSpPr txBox="1">
            <a:spLocks noChangeArrowheads="1"/>
          </p:cNvSpPr>
          <p:nvPr/>
        </p:nvSpPr>
        <p:spPr bwMode="auto">
          <a:xfrm>
            <a:off x="323506" y="1196975"/>
            <a:ext cx="7929618" cy="3333750"/>
          </a:xfrm>
          <a:prstGeom prst="rect">
            <a:avLst/>
          </a:prstGeom>
          <a:scene3d>
            <a:camera prst="perspectiveBelow"/>
            <a:lightRig rig="threePt" dir="t"/>
          </a:scene3d>
        </p:spPr>
        <p:style>
          <a:lnRef idx="1">
            <a:schemeClr val="accent3"/>
          </a:lnRef>
          <a:fillRef idx="2">
            <a:schemeClr val="accent3"/>
          </a:fillRef>
          <a:effectRef idx="1">
            <a:schemeClr val="accent3"/>
          </a:effectRef>
          <a:fontRef idx="minor">
            <a:schemeClr val="dk1"/>
          </a:fontRef>
        </p:style>
        <p:txBody>
          <a:bodyPr wrap="square" lIns="144000" tIns="144000" bIns="144000">
            <a:spAutoFit/>
          </a:bodyPr>
          <a:p>
            <a:pPr algn="l"/>
            <a:r>
              <a:rPr sz="1800">
                <a:latin typeface="Consolas" panose="020B0609020204030204" pitchFamily="49" charset="0"/>
                <a:ea typeface="楷体" panose="02010609060101010101" pitchFamily="49" charset="-122"/>
                <a:cs typeface="Consolas" panose="020B0609020204030204" pitchFamily="49" charset="0"/>
              </a:rPr>
              <a:t>void </a:t>
            </a:r>
            <a:r>
              <a:rPr sz="1800">
                <a:solidFill>
                  <a:srgbClr val="FF0000"/>
                </a:solidFill>
                <a:latin typeface="Consolas" panose="020B0609020204030204" pitchFamily="49" charset="0"/>
                <a:ea typeface="楷体" panose="02010609060101010101" pitchFamily="49" charset="-122"/>
                <a:cs typeface="Consolas" panose="020B0609020204030204" pitchFamily="49" charset="0"/>
              </a:rPr>
              <a:t>unionList</a:t>
            </a:r>
            <a:r>
              <a:rPr sz="1800">
                <a:latin typeface="Consolas" panose="020B0609020204030204" pitchFamily="49" charset="0"/>
                <a:ea typeface="楷体" panose="02010609060101010101" pitchFamily="49" charset="-122"/>
                <a:cs typeface="Consolas" panose="020B0609020204030204" pitchFamily="49" charset="0"/>
              </a:rPr>
              <a:t>(SqList *&amp;La, SqList *Lb)</a:t>
            </a:r>
            <a:endParaRPr sz="1800">
              <a:latin typeface="Consolas" panose="020B0609020204030204" pitchFamily="49" charset="0"/>
              <a:ea typeface="楷体" panose="02010609060101010101" pitchFamily="49" charset="-122"/>
              <a:cs typeface="Consolas" panose="020B0609020204030204" pitchFamily="49" charset="0"/>
            </a:endParaRPr>
          </a:p>
          <a:p>
            <a:pPr algn="l"/>
            <a:r>
              <a:rPr sz="1800">
                <a:latin typeface="Consolas" panose="020B0609020204030204" pitchFamily="49" charset="0"/>
                <a:ea typeface="楷体" panose="02010609060101010101" pitchFamily="49" charset="-122"/>
                <a:cs typeface="Consolas" panose="020B0609020204030204" pitchFamily="49" charset="0"/>
              </a:rPr>
              <a:t>{</a:t>
            </a:r>
            <a:endParaRPr sz="1800">
              <a:latin typeface="Consolas" panose="020B0609020204030204" pitchFamily="49" charset="0"/>
              <a:ea typeface="楷体" panose="02010609060101010101" pitchFamily="49" charset="-122"/>
              <a:cs typeface="Consolas" panose="020B0609020204030204" pitchFamily="49" charset="0"/>
            </a:endParaRPr>
          </a:p>
          <a:p>
            <a:pPr algn="l"/>
            <a:r>
              <a:rPr sz="1800">
                <a:latin typeface="Consolas" panose="020B0609020204030204" pitchFamily="49" charset="0"/>
                <a:ea typeface="楷体" panose="02010609060101010101" pitchFamily="49" charset="-122"/>
                <a:cs typeface="Consolas" panose="020B0609020204030204" pitchFamily="49" charset="0"/>
              </a:rPr>
              <a:t>  int La_len=ListLength(La);</a:t>
            </a:r>
            <a:endParaRPr sz="1800">
              <a:latin typeface="Consolas" panose="020B0609020204030204" pitchFamily="49" charset="0"/>
              <a:ea typeface="楷体" panose="02010609060101010101" pitchFamily="49" charset="-122"/>
              <a:cs typeface="Consolas" panose="020B0609020204030204" pitchFamily="49" charset="0"/>
            </a:endParaRPr>
          </a:p>
          <a:p>
            <a:pPr algn="l"/>
            <a:r>
              <a:rPr sz="1800">
                <a:latin typeface="Consolas" panose="020B0609020204030204" pitchFamily="49" charset="0"/>
                <a:ea typeface="楷体" panose="02010609060101010101" pitchFamily="49" charset="-122"/>
                <a:cs typeface="Consolas" panose="020B0609020204030204" pitchFamily="49" charset="0"/>
              </a:rPr>
              <a:t>  int Lb_len=ListLength(Lb);</a:t>
            </a:r>
            <a:endParaRPr sz="1800">
              <a:latin typeface="Consolas" panose="020B0609020204030204" pitchFamily="49" charset="0"/>
              <a:ea typeface="楷体" panose="02010609060101010101" pitchFamily="49" charset="-122"/>
              <a:cs typeface="Consolas" panose="020B0609020204030204" pitchFamily="49" charset="0"/>
            </a:endParaRPr>
          </a:p>
          <a:p>
            <a:pPr algn="l"/>
            <a:r>
              <a:rPr sz="1800">
                <a:latin typeface="Consolas" panose="020B0609020204030204" pitchFamily="49" charset="0"/>
                <a:ea typeface="楷体" panose="02010609060101010101" pitchFamily="49" charset="-122"/>
                <a:cs typeface="Consolas" panose="020B0609020204030204" pitchFamily="49" charset="0"/>
              </a:rPr>
              <a:t>  ElemType e;</a:t>
            </a:r>
            <a:endParaRPr sz="1800">
              <a:latin typeface="Consolas" panose="020B0609020204030204" pitchFamily="49" charset="0"/>
              <a:ea typeface="楷体" panose="02010609060101010101" pitchFamily="49" charset="-122"/>
              <a:cs typeface="Consolas" panose="020B0609020204030204" pitchFamily="49" charset="0"/>
            </a:endParaRPr>
          </a:p>
          <a:p>
            <a:pPr algn="l"/>
            <a:r>
              <a:rPr sz="1800">
                <a:latin typeface="Consolas" panose="020B0609020204030204" pitchFamily="49" charset="0"/>
                <a:ea typeface="楷体" panose="02010609060101010101" pitchFamily="49" charset="-122"/>
                <a:cs typeface="Consolas" panose="020B0609020204030204" pitchFamily="49" charset="0"/>
              </a:rPr>
              <a:t>  for(int i=1;i&lt;=Lb_len;i++){</a:t>
            </a:r>
            <a:endParaRPr sz="1800">
              <a:latin typeface="Consolas" panose="020B0609020204030204" pitchFamily="49" charset="0"/>
              <a:ea typeface="楷体" panose="02010609060101010101" pitchFamily="49" charset="-122"/>
              <a:cs typeface="Consolas" panose="020B0609020204030204" pitchFamily="49" charset="0"/>
            </a:endParaRPr>
          </a:p>
          <a:p>
            <a:pPr algn="l"/>
            <a:r>
              <a:rPr sz="1800">
                <a:latin typeface="Consolas" panose="020B0609020204030204" pitchFamily="49" charset="0"/>
                <a:ea typeface="楷体" panose="02010609060101010101" pitchFamily="49" charset="-122"/>
                <a:cs typeface="Consolas" panose="020B0609020204030204" pitchFamily="49" charset="0"/>
              </a:rPr>
              <a:t>      GetElem(Lb,i,e);</a:t>
            </a:r>
            <a:endParaRPr sz="1800">
              <a:latin typeface="Consolas" panose="020B0609020204030204" pitchFamily="49" charset="0"/>
              <a:ea typeface="楷体" panose="02010609060101010101" pitchFamily="49" charset="-122"/>
              <a:cs typeface="Consolas" panose="020B0609020204030204" pitchFamily="49" charset="0"/>
            </a:endParaRPr>
          </a:p>
          <a:p>
            <a:pPr algn="l"/>
            <a:r>
              <a:rPr sz="1800">
                <a:latin typeface="Consolas" panose="020B0609020204030204" pitchFamily="49" charset="0"/>
                <a:ea typeface="楷体" panose="02010609060101010101" pitchFamily="49" charset="-122"/>
                <a:cs typeface="Consolas" panose="020B0609020204030204" pitchFamily="49" charset="0"/>
              </a:rPr>
              <a:t>      if(!LocateElem(La,e))</a:t>
            </a:r>
            <a:endParaRPr sz="1800">
              <a:latin typeface="Consolas" panose="020B0609020204030204" pitchFamily="49" charset="0"/>
              <a:ea typeface="楷体" panose="02010609060101010101" pitchFamily="49" charset="-122"/>
              <a:cs typeface="Consolas" panose="020B0609020204030204" pitchFamily="49" charset="0"/>
            </a:endParaRPr>
          </a:p>
          <a:p>
            <a:pPr algn="l"/>
            <a:r>
              <a:rPr sz="1800">
                <a:latin typeface="Consolas" panose="020B0609020204030204" pitchFamily="49" charset="0"/>
                <a:ea typeface="楷体" panose="02010609060101010101" pitchFamily="49" charset="-122"/>
                <a:cs typeface="Consolas" panose="020B0609020204030204" pitchFamily="49" charset="0"/>
              </a:rPr>
              <a:t>           ListInsert(La,++La_len,e);</a:t>
            </a:r>
            <a:endParaRPr sz="1800">
              <a:latin typeface="Consolas" panose="020B0609020204030204" pitchFamily="49" charset="0"/>
              <a:ea typeface="楷体" panose="02010609060101010101" pitchFamily="49" charset="-122"/>
              <a:cs typeface="Consolas" panose="020B0609020204030204" pitchFamily="49" charset="0"/>
            </a:endParaRPr>
          </a:p>
          <a:p>
            <a:pPr algn="l"/>
            <a:r>
              <a:rPr sz="1800">
                <a:latin typeface="Consolas" panose="020B0609020204030204" pitchFamily="49" charset="0"/>
                <a:ea typeface="楷体" panose="02010609060101010101" pitchFamily="49" charset="-122"/>
                <a:cs typeface="Consolas" panose="020B0609020204030204" pitchFamily="49" charset="0"/>
              </a:rPr>
              <a:t>  }</a:t>
            </a:r>
            <a:endParaRPr sz="1800">
              <a:latin typeface="Consolas" panose="020B0609020204030204" pitchFamily="49" charset="0"/>
              <a:ea typeface="楷体" panose="02010609060101010101" pitchFamily="49" charset="-122"/>
              <a:cs typeface="Consolas" panose="020B0609020204030204" pitchFamily="49" charset="0"/>
            </a:endParaRPr>
          </a:p>
          <a:p>
            <a:pPr algn="l"/>
            <a:r>
              <a:rPr sz="1800">
                <a:latin typeface="Consolas" panose="020B0609020204030204" pitchFamily="49" charset="0"/>
                <a:ea typeface="楷体" panose="02010609060101010101" pitchFamily="49" charset="-122"/>
                <a:cs typeface="Consolas" panose="020B0609020204030204" pitchFamily="49" charset="0"/>
              </a:rPr>
              <a:t>}</a:t>
            </a:r>
            <a:endParaRPr sz="1800">
              <a:latin typeface="Consolas" panose="020B0609020204030204" pitchFamily="49" charset="0"/>
              <a:ea typeface="楷体" panose="02010609060101010101" pitchFamily="49" charset="-122"/>
              <a:cs typeface="Consolas" panose="020B0609020204030204" pitchFamily="49" charset="0"/>
            </a:endParaRPr>
          </a:p>
        </p:txBody>
      </p:sp>
      <p:graphicFrame>
        <p:nvGraphicFramePr>
          <p:cNvPr id="2" name="Object 6"/>
          <p:cNvGraphicFramePr/>
          <p:nvPr/>
        </p:nvGraphicFramePr>
        <p:xfrm>
          <a:off x="525939" y="5373053"/>
          <a:ext cx="7389495" cy="650875"/>
        </p:xfrm>
        <a:graphic>
          <a:graphicData uri="http://schemas.openxmlformats.org/presentationml/2006/ole">
            <mc:AlternateContent xmlns:mc="http://schemas.openxmlformats.org/markup-compatibility/2006">
              <mc:Choice xmlns:v="urn:schemas-microsoft-com:vml" Requires="v">
                <p:oleObj spid="_x0000_s3" name="" r:id="rId1" imgW="2260600" imgH="203200" progId="Equation.3">
                  <p:embed/>
                </p:oleObj>
              </mc:Choice>
              <mc:Fallback>
                <p:oleObj name="" r:id="rId1" imgW="2260600" imgH="203200" progId="Equation.3">
                  <p:embed/>
                  <p:pic>
                    <p:nvPicPr>
                      <p:cNvPr id="0" name="图片 3075"/>
                      <p:cNvPicPr/>
                      <p:nvPr/>
                    </p:nvPicPr>
                    <p:blipFill>
                      <a:blip r:embed="rId2"/>
                      <a:stretch>
                        <a:fillRect/>
                      </a:stretch>
                    </p:blipFill>
                    <p:spPr>
                      <a:xfrm>
                        <a:off x="525939" y="5373053"/>
                        <a:ext cx="7389495" cy="650875"/>
                      </a:xfrm>
                      <a:prstGeom prst="rect">
                        <a:avLst/>
                      </a:prstGeom>
                      <a:solidFill>
                        <a:srgbClr val="CCFFCC"/>
                      </a:solid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1" name="Text Box 3"/>
          <p:cNvSpPr txBox="1">
            <a:spLocks noChangeArrowheads="1"/>
          </p:cNvSpPr>
          <p:nvPr/>
        </p:nvSpPr>
        <p:spPr bwMode="auto">
          <a:xfrm>
            <a:off x="571472" y="2000240"/>
            <a:ext cx="8077200" cy="873188"/>
          </a:xfrm>
          <a:prstGeom prst="rect">
            <a:avLst/>
          </a:prstGeom>
          <a:noFill/>
          <a:ln w="9525">
            <a:noFill/>
            <a:miter lim="800000"/>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spAutoFit/>
          </a:bodyPr>
          <a:lstStyle/>
          <a:p>
            <a:pPr algn="l">
              <a:lnSpc>
                <a:spcPts val="3200"/>
              </a:lnSpc>
              <a:spcBef>
                <a:spcPct val="50000"/>
              </a:spcBef>
            </a:pPr>
            <a:r>
              <a:rPr kumimoji="1" lang="zh-CN" altLang="en-US" sz="2200" dirty="0">
                <a:ea typeface="楷体" panose="02010609060101010101" pitchFamily="49" charset="-122"/>
                <a:cs typeface="Times New Roman" panose="02020603050405020304" pitchFamily="18" charset="0"/>
              </a:rPr>
              <a:t>　　所谓</a:t>
            </a:r>
            <a:r>
              <a:rPr kumimoji="1" lang="zh-CN" altLang="en-US" sz="2200">
                <a:solidFill>
                  <a:srgbClr val="FF0000"/>
                </a:solidFill>
                <a:latin typeface="黑体" panose="02010609060101010101" pitchFamily="49" charset="-122"/>
                <a:ea typeface="黑体" panose="02010609060101010101" pitchFamily="49" charset="-122"/>
                <a:cs typeface="Times New Roman" panose="02020603050405020304" pitchFamily="18" charset="0"/>
              </a:rPr>
              <a:t>有序表</a:t>
            </a:r>
            <a:r>
              <a:rPr kumimoji="1" lang="zh-CN" altLang="en-US" sz="2200">
                <a:ea typeface="楷体" panose="02010609060101010101" pitchFamily="49" charset="-122"/>
                <a:cs typeface="Times New Roman" panose="02020603050405020304" pitchFamily="18" charset="0"/>
              </a:rPr>
              <a:t>，是</a:t>
            </a:r>
            <a:r>
              <a:rPr kumimoji="1" lang="zh-CN" altLang="en-US" sz="2200" dirty="0">
                <a:ea typeface="楷体" panose="02010609060101010101" pitchFamily="49" charset="-122"/>
                <a:cs typeface="Times New Roman" panose="02020603050405020304" pitchFamily="18" charset="0"/>
              </a:rPr>
              <a:t>指这样</a:t>
            </a:r>
            <a:r>
              <a:rPr kumimoji="1" lang="zh-CN" altLang="en-US" sz="2200">
                <a:ea typeface="楷体" panose="02010609060101010101" pitchFamily="49" charset="-122"/>
                <a:cs typeface="Times New Roman" panose="02020603050405020304" pitchFamily="18" charset="0"/>
              </a:rPr>
              <a:t>的线性表，其中</a:t>
            </a:r>
            <a:r>
              <a:rPr kumimoji="1" lang="zh-CN" altLang="en-US" sz="2200" dirty="0">
                <a:ea typeface="楷体" panose="02010609060101010101" pitchFamily="49" charset="-122"/>
                <a:cs typeface="Times New Roman" panose="02020603050405020304" pitchFamily="18" charset="0"/>
              </a:rPr>
              <a:t>所有元素以</a:t>
            </a:r>
            <a:r>
              <a:rPr kumimoji="1" lang="zh-CN" altLang="en-US" sz="2200" dirty="0">
                <a:solidFill>
                  <a:srgbClr val="FF00FF"/>
                </a:solidFill>
                <a:ea typeface="楷体" panose="02010609060101010101" pitchFamily="49" charset="-122"/>
                <a:cs typeface="Times New Roman" panose="02020603050405020304" pitchFamily="18" charset="0"/>
              </a:rPr>
              <a:t>递增</a:t>
            </a:r>
            <a:r>
              <a:rPr kumimoji="1" lang="zh-CN" altLang="en-US" sz="2200" dirty="0">
                <a:ea typeface="楷体" panose="02010609060101010101" pitchFamily="49" charset="-122"/>
                <a:cs typeface="Times New Roman" panose="02020603050405020304" pitchFamily="18" charset="0"/>
              </a:rPr>
              <a:t>或</a:t>
            </a:r>
            <a:r>
              <a:rPr kumimoji="1" lang="zh-CN" altLang="en-US" sz="2200" dirty="0">
                <a:solidFill>
                  <a:srgbClr val="FF00FF"/>
                </a:solidFill>
                <a:ea typeface="楷体" panose="02010609060101010101" pitchFamily="49" charset="-122"/>
                <a:cs typeface="Times New Roman" panose="02020603050405020304" pitchFamily="18" charset="0"/>
              </a:rPr>
              <a:t>递减</a:t>
            </a:r>
            <a:r>
              <a:rPr kumimoji="1" lang="zh-CN" altLang="en-US" sz="2200" dirty="0">
                <a:ea typeface="楷体" panose="02010609060101010101" pitchFamily="49" charset="-122"/>
                <a:cs typeface="Times New Roman" panose="02020603050405020304" pitchFamily="18" charset="0"/>
              </a:rPr>
              <a:t>方式有序排列。        </a:t>
            </a:r>
            <a:endParaRPr kumimoji="1" lang="zh-CN" altLang="en-US" sz="2200" dirty="0">
              <a:ea typeface="楷体" panose="02010609060101010101" pitchFamily="49" charset="-122"/>
              <a:cs typeface="Times New Roman" panose="02020603050405020304" pitchFamily="18" charset="0"/>
            </a:endParaRPr>
          </a:p>
        </p:txBody>
      </p:sp>
      <p:sp>
        <p:nvSpPr>
          <p:cNvPr id="124941" name="Text Box 13"/>
          <p:cNvSpPr txBox="1">
            <a:spLocks noChangeArrowheads="1"/>
          </p:cNvSpPr>
          <p:nvPr/>
        </p:nvSpPr>
        <p:spPr bwMode="auto">
          <a:xfrm>
            <a:off x="395288" y="1214422"/>
            <a:ext cx="3105142" cy="512445"/>
          </a:xfrm>
          <a:prstGeom prst="rect">
            <a:avLst/>
          </a:prstGeom>
        </p:spPr>
        <p:style>
          <a:lnRef idx="1">
            <a:schemeClr val="accent6"/>
          </a:lnRef>
          <a:fillRef idx="3">
            <a:schemeClr val="accent6"/>
          </a:fillRef>
          <a:effectRef idx="2">
            <a:schemeClr val="accent6"/>
          </a:effectRef>
          <a:fontRef idx="minor">
            <a:schemeClr val="lt1"/>
          </a:fontRef>
        </p:style>
        <p:txBody>
          <a:bodyPr wrap="square" tIns="72000" bIns="72000">
            <a:spAutoFit/>
          </a:bodyPr>
          <a:lstStyle/>
          <a:p>
            <a:pPr algn="l">
              <a:spcBef>
                <a:spcPct val="50000"/>
              </a:spcBef>
            </a:pPr>
            <a:r>
              <a:rPr lang="zh-CN" altLang="en-US" dirty="0">
                <a:solidFill>
                  <a:schemeClr val="bg1"/>
                </a:solidFill>
                <a:latin typeface="黑体" panose="02010609060101010101" pitchFamily="49" charset="-122"/>
                <a:ea typeface="黑体" panose="02010609060101010101" pitchFamily="49" charset="-122"/>
                <a:cs typeface="Times New Roman" panose="02020603050405020304" pitchFamily="18" charset="0"/>
              </a:rPr>
              <a:t>　</a:t>
            </a:r>
            <a:r>
              <a:rPr lang="en-US" altLang="zh-CN"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2</a:t>
            </a:r>
            <a:r>
              <a:rPr lang="zh-CN" altLang="en-US"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、什么是有序表</a:t>
            </a:r>
            <a:endParaRPr lang="zh-CN" altLang="en-US"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3" name="TextBox 12"/>
          <p:cNvSpPr txBox="1"/>
          <p:nvPr/>
        </p:nvSpPr>
        <p:spPr>
          <a:xfrm>
            <a:off x="571472" y="4071942"/>
            <a:ext cx="8072494" cy="1323439"/>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l">
              <a:lnSpc>
                <a:spcPts val="3200"/>
              </a:lnSpc>
            </a:pPr>
            <a:r>
              <a:rPr kumimoji="1" lang="zh-CN" altLang="en-US" sz="2200" dirty="0">
                <a:ea typeface="楷体" panose="02010609060101010101" pitchFamily="49" charset="-122"/>
                <a:cs typeface="Times New Roman" panose="02020603050405020304" pitchFamily="18" charset="0"/>
              </a:rPr>
              <a:t>      </a:t>
            </a:r>
            <a:r>
              <a:rPr kumimoji="1" lang="zh-CN" altLang="en-US" sz="2200">
                <a:ea typeface="楷体" panose="02010609060101010101" pitchFamily="49" charset="-122"/>
                <a:cs typeface="Times New Roman" panose="02020603050405020304" pitchFamily="18" charset="0"/>
              </a:rPr>
              <a:t>为了简单，假设</a:t>
            </a:r>
            <a:r>
              <a:rPr kumimoji="1" lang="zh-CN" altLang="en-US" sz="2200" dirty="0">
                <a:ea typeface="楷体" panose="02010609060101010101" pitchFamily="49" charset="-122"/>
                <a:cs typeface="Times New Roman" panose="02020603050405020304" pitchFamily="18" charset="0"/>
              </a:rPr>
              <a:t>有序表元素是</a:t>
            </a:r>
            <a:r>
              <a:rPr kumimoji="1" lang="zh-CN" altLang="en-US" sz="2200" dirty="0">
                <a:solidFill>
                  <a:srgbClr val="FF00FF"/>
                </a:solidFill>
                <a:ea typeface="楷体" panose="02010609060101010101" pitchFamily="49" charset="-122"/>
                <a:cs typeface="Times New Roman" panose="02020603050405020304" pitchFamily="18" charset="0"/>
              </a:rPr>
              <a:t>以递增方式排列</a:t>
            </a:r>
            <a:r>
              <a:rPr kumimoji="1" lang="zh-CN" altLang="en-US" sz="2200" dirty="0">
                <a:ea typeface="楷体" panose="02010609060101010101" pitchFamily="49" charset="-122"/>
                <a:cs typeface="Times New Roman" panose="02020603050405020304" pitchFamily="18" charset="0"/>
              </a:rPr>
              <a:t>。</a:t>
            </a:r>
            <a:endParaRPr kumimoji="1" lang="en-US" altLang="zh-CN" sz="2200" dirty="0">
              <a:ea typeface="楷体" panose="02010609060101010101" pitchFamily="49" charset="-122"/>
              <a:cs typeface="Times New Roman" panose="02020603050405020304" pitchFamily="18" charset="0"/>
            </a:endParaRPr>
          </a:p>
          <a:p>
            <a:pPr algn="l">
              <a:lnSpc>
                <a:spcPts val="3200"/>
              </a:lnSpc>
            </a:pPr>
            <a:r>
              <a:rPr kumimoji="1" lang="en-US" altLang="zh-CN" sz="2200" dirty="0">
                <a:ea typeface="楷体" panose="02010609060101010101" pitchFamily="49" charset="-122"/>
                <a:cs typeface="Times New Roman" panose="02020603050405020304" pitchFamily="18" charset="0"/>
              </a:rPr>
              <a:t>      </a:t>
            </a:r>
            <a:r>
              <a:rPr kumimoji="1" lang="zh-CN" altLang="en-US" sz="2200">
                <a:ea typeface="楷体" panose="02010609060101010101" pitchFamily="49" charset="-122"/>
                <a:cs typeface="Times New Roman" panose="02020603050405020304" pitchFamily="18" charset="0"/>
              </a:rPr>
              <a:t>从中看到，有序</a:t>
            </a:r>
            <a:r>
              <a:rPr kumimoji="1" lang="zh-CN" altLang="en-US" sz="2200" dirty="0">
                <a:ea typeface="楷体" panose="02010609060101010101" pitchFamily="49" charset="-122"/>
                <a:cs typeface="Times New Roman" panose="02020603050405020304" pitchFamily="18" charset="0"/>
              </a:rPr>
              <a:t>表和线性表中元素之间的逻辑</a:t>
            </a:r>
            <a:r>
              <a:rPr kumimoji="1" lang="zh-CN" altLang="en-US" sz="2200">
                <a:ea typeface="楷体" panose="02010609060101010101" pitchFamily="49" charset="-122"/>
                <a:cs typeface="Times New Roman" panose="02020603050405020304" pitchFamily="18" charset="0"/>
              </a:rPr>
              <a:t>关系相同，其</a:t>
            </a:r>
            <a:r>
              <a:rPr kumimoji="1" lang="zh-CN" altLang="en-US" sz="2200" dirty="0">
                <a:ea typeface="楷体" panose="02010609060101010101" pitchFamily="49" charset="-122"/>
                <a:cs typeface="Times New Roman" panose="02020603050405020304" pitchFamily="18" charset="0"/>
              </a:rPr>
              <a:t>区别是运算实现的不同。</a:t>
            </a:r>
            <a:endParaRPr lang="zh-CN" altLang="en-US" sz="2200" dirty="0"/>
          </a:p>
        </p:txBody>
      </p:sp>
      <p:sp>
        <p:nvSpPr>
          <p:cNvPr id="14" name="TextBox 13"/>
          <p:cNvSpPr txBox="1"/>
          <p:nvPr/>
        </p:nvSpPr>
        <p:spPr>
          <a:xfrm>
            <a:off x="1785918" y="3214686"/>
            <a:ext cx="3000396" cy="461665"/>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kumimoji="1" lang="zh-CN" altLang="en-US" dirty="0">
                <a:solidFill>
                  <a:srgbClr val="0000FF"/>
                </a:solidFill>
                <a:ea typeface="楷体" panose="02010609060101010101" pitchFamily="49" charset="-122"/>
                <a:cs typeface="Times New Roman" panose="02020603050405020304" pitchFamily="18" charset="0"/>
              </a:rPr>
              <a:t>有序表  </a:t>
            </a:r>
            <a:r>
              <a:rPr kumimoji="1" lang="zh-CN" altLang="en-US" dirty="0">
                <a:solidFill>
                  <a:srgbClr val="0000FF"/>
                </a:solidFill>
                <a:ea typeface="楷体" panose="02010609060101010101" pitchFamily="49" charset="-122"/>
                <a:cs typeface="Times New Roman" panose="02020603050405020304" pitchFamily="18" charset="0"/>
                <a:sym typeface="Symbol" panose="05050102010706020507"/>
              </a:rPr>
              <a:t> </a:t>
            </a:r>
            <a:r>
              <a:rPr kumimoji="1" lang="zh-CN" altLang="en-US" dirty="0">
                <a:solidFill>
                  <a:srgbClr val="0000FF"/>
                </a:solidFill>
                <a:ea typeface="楷体" panose="02010609060101010101" pitchFamily="49" charset="-122"/>
                <a:cs typeface="Times New Roman" panose="02020603050405020304" pitchFamily="18" charset="0"/>
              </a:rPr>
              <a:t>线性表</a:t>
            </a:r>
            <a:endParaRPr lang="zh-CN" altLang="en-US" dirty="0">
              <a:solidFill>
                <a:srgbClr val="0000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nodeType="clickEffect">
                                  <p:stCondLst>
                                    <p:cond delay="0"/>
                                  </p:stCondLst>
                                  <p:iterate type="lt">
                                    <p:tmPct val="50000"/>
                                  </p:iterate>
                                  <p:childTnLst>
                                    <p:set>
                                      <p:cBhvr>
                                        <p:cTn id="6" dur="1" fill="hold">
                                          <p:stCondLst>
                                            <p:cond delay="0"/>
                                          </p:stCondLst>
                                        </p:cTn>
                                        <p:tgtEl>
                                          <p:spTgt spid="124931">
                                            <p:txEl>
                                              <p:pRg st="0" end="0"/>
                                            </p:txEl>
                                          </p:spTgt>
                                        </p:tgtEl>
                                        <p:attrNameLst>
                                          <p:attrName>style.visibility</p:attrName>
                                        </p:attrNameLst>
                                      </p:cBhvr>
                                      <p:to>
                                        <p:strVal val="visible"/>
                                      </p:to>
                                    </p:set>
                                    <p:anim calcmode="discrete" valueType="clr">
                                      <p:cBhvr override="childStyle">
                                        <p:cTn id="7" dur="80"/>
                                        <p:tgtEl>
                                          <p:spTgt spid="124931">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124931">
                                            <p:txEl>
                                              <p:pRg st="0" end="0"/>
                                            </p:txEl>
                                          </p:spTgt>
                                        </p:tgtEl>
                                        <p:attrNameLst>
                                          <p:attrName>fillcolor</p:attrName>
                                        </p:attrNameLst>
                                      </p:cBhvr>
                                      <p:tavLst>
                                        <p:tav tm="0">
                                          <p:val>
                                            <p:clrVal>
                                              <a:schemeClr val="accent2"/>
                                            </p:clrVal>
                                          </p:val>
                                        </p:tav>
                                        <p:tav tm="50000">
                                          <p:val>
                                            <p:clrVal>
                                              <a:schemeClr val="hlink"/>
                                            </p:clrVal>
                                          </p:val>
                                        </p:tav>
                                      </p:tavLst>
                                    </p:anim>
                                    <p:set>
                                      <p:cBhvr>
                                        <p:cTn id="9" dur="80"/>
                                        <p:tgtEl>
                                          <p:spTgt spid="124931">
                                            <p:txEl>
                                              <p:pRg st="0" end="0"/>
                                            </p:txEl>
                                          </p:spTgt>
                                        </p:tgtEl>
                                        <p:attrNameLst>
                                          <p:attrName>fill.type</p:attrName>
                                        </p:attrNameLst>
                                      </p:cBhvr>
                                      <p:to>
                                        <p:strVal val="solid"/>
                                      </p:to>
                                    </p:set>
                                  </p:childTnLst>
                                </p:cTn>
                              </p:par>
                            </p:childTnLst>
                          </p:cTn>
                        </p:par>
                        <p:par>
                          <p:cTn id="10" fill="hold">
                            <p:stCondLst>
                              <p:cond delay="1799"/>
                            </p:stCondLst>
                            <p:childTnLst>
                              <p:par>
                                <p:cTn id="11" presetID="1" presetClass="entr" presetSubtype="0" fill="hold" grpId="0" nodeType="after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14" grpId="0" bldLvl="0" animBg="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1" name="Text Box 3"/>
          <p:cNvSpPr txBox="1">
            <a:spLocks noChangeArrowheads="1"/>
          </p:cNvSpPr>
          <p:nvPr/>
        </p:nvSpPr>
        <p:spPr bwMode="auto">
          <a:xfrm>
            <a:off x="642910" y="571480"/>
            <a:ext cx="8077200" cy="1043747"/>
          </a:xfrm>
          <a:prstGeom prst="rect">
            <a:avLst/>
          </a:prstGeom>
          <a:noFill/>
          <a:ln w="9525">
            <a:noFill/>
            <a:miter lim="800000"/>
          </a:ln>
          <a:effectLst/>
        </p:spPr>
        <p:txBody>
          <a:bodyPr>
            <a:spAutoFit/>
          </a:bodyPr>
          <a:lstStyle/>
          <a:p>
            <a:pPr algn="l">
              <a:lnSpc>
                <a:spcPct val="150000"/>
              </a:lnSpc>
              <a:spcBef>
                <a:spcPct val="50000"/>
              </a:spcBef>
            </a:pPr>
            <a:r>
              <a:rPr kumimoji="1" lang="zh-CN" altLang="en-US" sz="2200" dirty="0">
                <a:ea typeface="楷体" panose="02010609060101010101" pitchFamily="49" charset="-122"/>
                <a:cs typeface="Times New Roman" panose="02020603050405020304" pitchFamily="18" charset="0"/>
              </a:rPr>
              <a:t>　　既然有序表中元素逻辑关系与线性表</a:t>
            </a:r>
            <a:r>
              <a:rPr kumimoji="1" lang="zh-CN" altLang="en-US" sz="2200">
                <a:ea typeface="楷体" panose="02010609060101010101" pitchFamily="49" charset="-122"/>
                <a:cs typeface="Times New Roman" panose="02020603050405020304" pitchFamily="18" charset="0"/>
              </a:rPr>
              <a:t>的相同，有序</a:t>
            </a:r>
            <a:r>
              <a:rPr kumimoji="1" lang="zh-CN" altLang="en-US" sz="2200" dirty="0">
                <a:ea typeface="楷体" panose="02010609060101010101" pitchFamily="49" charset="-122"/>
                <a:cs typeface="Times New Roman" panose="02020603050405020304" pitchFamily="18" charset="0"/>
              </a:rPr>
              <a:t>表可以采用与线性表相同的存储结构。</a:t>
            </a:r>
            <a:endParaRPr kumimoji="1" lang="zh-CN" altLang="en-US" sz="2200" dirty="0">
              <a:ea typeface="楷体" panose="02010609060101010101" pitchFamily="49" charset="-122"/>
              <a:cs typeface="Times New Roman" panose="02020603050405020304" pitchFamily="18" charset="0"/>
            </a:endParaRPr>
          </a:p>
        </p:txBody>
      </p:sp>
      <p:sp>
        <p:nvSpPr>
          <p:cNvPr id="124933" name="Text Box 5"/>
          <p:cNvSpPr txBox="1">
            <a:spLocks noChangeArrowheads="1"/>
          </p:cNvSpPr>
          <p:nvPr/>
        </p:nvSpPr>
        <p:spPr bwMode="auto">
          <a:xfrm>
            <a:off x="2579667" y="2061490"/>
            <a:ext cx="1871662" cy="430887"/>
          </a:xfrm>
          <a:prstGeom prst="rect">
            <a:avLst/>
          </a:prstGeom>
          <a:noFill/>
          <a:ln w="9525">
            <a:noFill/>
            <a:miter lim="800000"/>
          </a:ln>
          <a:effectLst/>
        </p:spPr>
        <p:txBody>
          <a:bodyPr>
            <a:spAutoFit/>
          </a:bodyPr>
          <a:lstStyle/>
          <a:p>
            <a:pPr algn="l">
              <a:spcBef>
                <a:spcPct val="50000"/>
              </a:spcBef>
            </a:pPr>
            <a:r>
              <a:rPr lang="zh-CN" altLang="en-US" sz="2200">
                <a:ea typeface="楷体" panose="02010609060101010101" pitchFamily="49" charset="-122"/>
                <a:cs typeface="Times New Roman" panose="02020603050405020304" pitchFamily="18" charset="0"/>
              </a:rPr>
              <a:t>有序表</a:t>
            </a:r>
            <a:endParaRPr lang="zh-CN" altLang="en-US" sz="2200">
              <a:ea typeface="楷体" panose="02010609060101010101" pitchFamily="49" charset="-122"/>
              <a:cs typeface="Times New Roman" panose="02020603050405020304" pitchFamily="18" charset="0"/>
            </a:endParaRPr>
          </a:p>
        </p:txBody>
      </p:sp>
      <p:sp>
        <p:nvSpPr>
          <p:cNvPr id="124934" name="Freeform 6"/>
          <p:cNvSpPr/>
          <p:nvPr/>
        </p:nvSpPr>
        <p:spPr bwMode="auto">
          <a:xfrm>
            <a:off x="2444729" y="2564727"/>
            <a:ext cx="423863" cy="660400"/>
          </a:xfrm>
          <a:custGeom>
            <a:avLst/>
            <a:gdLst/>
            <a:ahLst/>
            <a:cxnLst>
              <a:cxn ang="0">
                <a:pos x="267" y="0"/>
              </a:cxn>
              <a:cxn ang="0">
                <a:pos x="0" y="416"/>
              </a:cxn>
            </a:cxnLst>
            <a:rect l="0" t="0" r="r" b="b"/>
            <a:pathLst>
              <a:path w="267" h="416">
                <a:moveTo>
                  <a:pt x="267" y="0"/>
                </a:moveTo>
                <a:lnTo>
                  <a:pt x="0" y="416"/>
                </a:lnTo>
              </a:path>
            </a:pathLst>
          </a:custGeom>
          <a:noFill/>
          <a:ln w="38100" cap="flat" cmpd="sng">
            <a:solidFill>
              <a:srgbClr val="FF00FF"/>
            </a:solidFill>
            <a:prstDash val="solid"/>
            <a:miter lim="800000"/>
            <a:headEnd type="none" w="med" len="med"/>
            <a:tailEnd type="triangle" w="med" len="med"/>
          </a:ln>
          <a:effectLst/>
        </p:spPr>
        <p:txBody>
          <a:bodyPr wrap="none"/>
          <a:lstStyle/>
          <a:p>
            <a:endParaRPr lang="zh-CN" altLang="en-US"/>
          </a:p>
        </p:txBody>
      </p:sp>
      <p:sp>
        <p:nvSpPr>
          <p:cNvPr id="124935" name="Freeform 7"/>
          <p:cNvSpPr/>
          <p:nvPr/>
        </p:nvSpPr>
        <p:spPr bwMode="auto">
          <a:xfrm>
            <a:off x="3371829" y="2564727"/>
            <a:ext cx="406400" cy="584200"/>
          </a:xfrm>
          <a:custGeom>
            <a:avLst/>
            <a:gdLst/>
            <a:ahLst/>
            <a:cxnLst>
              <a:cxn ang="0">
                <a:pos x="0" y="0"/>
              </a:cxn>
              <a:cxn ang="0">
                <a:pos x="256" y="368"/>
              </a:cxn>
            </a:cxnLst>
            <a:rect l="0" t="0" r="r" b="b"/>
            <a:pathLst>
              <a:path w="256" h="368">
                <a:moveTo>
                  <a:pt x="0" y="0"/>
                </a:moveTo>
                <a:lnTo>
                  <a:pt x="256" y="368"/>
                </a:lnTo>
              </a:path>
            </a:pathLst>
          </a:custGeom>
          <a:noFill/>
          <a:ln w="38100" cap="flat" cmpd="sng">
            <a:solidFill>
              <a:srgbClr val="FF00FF"/>
            </a:solidFill>
            <a:prstDash val="solid"/>
            <a:miter lim="800000"/>
            <a:headEnd type="none" w="med" len="med"/>
            <a:tailEnd type="triangle" w="med" len="med"/>
          </a:ln>
          <a:effectLst/>
        </p:spPr>
        <p:txBody>
          <a:bodyPr wrap="none"/>
          <a:lstStyle/>
          <a:p>
            <a:endParaRPr lang="zh-CN" altLang="en-US"/>
          </a:p>
        </p:txBody>
      </p:sp>
      <p:sp>
        <p:nvSpPr>
          <p:cNvPr id="124936" name="Text Box 8"/>
          <p:cNvSpPr txBox="1">
            <a:spLocks noChangeArrowheads="1"/>
          </p:cNvSpPr>
          <p:nvPr/>
        </p:nvSpPr>
        <p:spPr bwMode="auto">
          <a:xfrm>
            <a:off x="1643043" y="3212427"/>
            <a:ext cx="1214446" cy="430887"/>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pPr>
              <a:spcBef>
                <a:spcPct val="50000"/>
              </a:spcBef>
            </a:pPr>
            <a:r>
              <a:rPr lang="zh-CN" altLang="en-US" sz="2200">
                <a:ea typeface="楷体" panose="02010609060101010101" pitchFamily="49" charset="-122"/>
                <a:cs typeface="Times New Roman" panose="02020603050405020304" pitchFamily="18" charset="0"/>
              </a:rPr>
              <a:t>顺序表</a:t>
            </a:r>
            <a:endParaRPr lang="zh-CN" altLang="en-US" sz="2200">
              <a:ea typeface="楷体" panose="02010609060101010101" pitchFamily="49" charset="-122"/>
              <a:cs typeface="Times New Roman" panose="02020603050405020304" pitchFamily="18" charset="0"/>
            </a:endParaRPr>
          </a:p>
        </p:txBody>
      </p:sp>
      <p:sp>
        <p:nvSpPr>
          <p:cNvPr id="124937" name="Text Box 9"/>
          <p:cNvSpPr txBox="1">
            <a:spLocks noChangeArrowheads="1"/>
          </p:cNvSpPr>
          <p:nvPr/>
        </p:nvSpPr>
        <p:spPr bwMode="auto">
          <a:xfrm>
            <a:off x="3514704" y="3212427"/>
            <a:ext cx="985858" cy="430887"/>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pPr>
              <a:spcBef>
                <a:spcPct val="50000"/>
              </a:spcBef>
            </a:pPr>
            <a:r>
              <a:rPr lang="zh-CN" altLang="en-US" sz="2200">
                <a:ea typeface="楷体" panose="02010609060101010101" pitchFamily="49" charset="-122"/>
                <a:cs typeface="Times New Roman" panose="02020603050405020304" pitchFamily="18" charset="0"/>
              </a:rPr>
              <a:t>链 表</a:t>
            </a:r>
            <a:endParaRPr lang="zh-CN" altLang="en-US" sz="2200">
              <a:ea typeface="楷体" panose="02010609060101010101" pitchFamily="49" charset="-122"/>
              <a:cs typeface="Times New Roman" panose="02020603050405020304" pitchFamily="18" charset="0"/>
            </a:endParaRPr>
          </a:p>
        </p:txBody>
      </p:sp>
      <p:sp>
        <p:nvSpPr>
          <p:cNvPr id="124938" name="Text Box 10"/>
          <p:cNvSpPr txBox="1">
            <a:spLocks noChangeArrowheads="1"/>
          </p:cNvSpPr>
          <p:nvPr/>
        </p:nvSpPr>
        <p:spPr bwMode="auto">
          <a:xfrm>
            <a:off x="5000628" y="2061490"/>
            <a:ext cx="1357322" cy="396875"/>
          </a:xfrm>
          <a:prstGeom prst="rect">
            <a:avLst/>
          </a:prstGeom>
          <a:noFill/>
          <a:ln w="9525">
            <a:noFill/>
            <a:miter lim="800000"/>
          </a:ln>
          <a:effectLst/>
        </p:spPr>
        <p:txBody>
          <a:bodyPr wrap="square">
            <a:spAutoFit/>
          </a:bodyPr>
          <a:lstStyle/>
          <a:p>
            <a:pPr algn="l">
              <a:spcBef>
                <a:spcPct val="50000"/>
              </a:spcBef>
            </a:pPr>
            <a:r>
              <a:rPr lang="zh-CN" altLang="en-US" sz="2000" dirty="0">
                <a:solidFill>
                  <a:srgbClr val="339933"/>
                </a:solidFill>
                <a:ea typeface="楷体" panose="02010609060101010101" pitchFamily="49" charset="-122"/>
                <a:cs typeface="Times New Roman" panose="02020603050405020304" pitchFamily="18" charset="0"/>
              </a:rPr>
              <a:t>逻辑结构</a:t>
            </a:r>
            <a:endParaRPr lang="zh-CN" altLang="en-US" sz="2000" dirty="0">
              <a:solidFill>
                <a:srgbClr val="339933"/>
              </a:solidFill>
              <a:ea typeface="楷体" panose="02010609060101010101" pitchFamily="49" charset="-122"/>
              <a:cs typeface="Times New Roman" panose="02020603050405020304" pitchFamily="18" charset="0"/>
            </a:endParaRPr>
          </a:p>
        </p:txBody>
      </p:sp>
      <p:sp>
        <p:nvSpPr>
          <p:cNvPr id="124939" name="Text Box 11"/>
          <p:cNvSpPr txBox="1">
            <a:spLocks noChangeArrowheads="1"/>
          </p:cNvSpPr>
          <p:nvPr/>
        </p:nvSpPr>
        <p:spPr bwMode="auto">
          <a:xfrm>
            <a:off x="5027592" y="3212427"/>
            <a:ext cx="1439862" cy="396875"/>
          </a:xfrm>
          <a:prstGeom prst="rect">
            <a:avLst/>
          </a:prstGeom>
          <a:noFill/>
          <a:ln w="9525">
            <a:noFill/>
            <a:miter lim="800000"/>
          </a:ln>
          <a:effectLst/>
        </p:spPr>
        <p:txBody>
          <a:bodyPr>
            <a:spAutoFit/>
          </a:bodyPr>
          <a:lstStyle/>
          <a:p>
            <a:pPr algn="l">
              <a:spcBef>
                <a:spcPct val="50000"/>
              </a:spcBef>
            </a:pPr>
            <a:r>
              <a:rPr lang="zh-CN" altLang="en-US" sz="2000">
                <a:solidFill>
                  <a:srgbClr val="339933"/>
                </a:solidFill>
                <a:ea typeface="楷体" panose="02010609060101010101" pitchFamily="49" charset="-122"/>
                <a:cs typeface="Times New Roman" panose="02020603050405020304" pitchFamily="18" charset="0"/>
              </a:rPr>
              <a:t>存储结构</a:t>
            </a:r>
            <a:endParaRPr lang="zh-CN" altLang="en-US" sz="2000">
              <a:solidFill>
                <a:srgbClr val="339933"/>
              </a:solidFill>
              <a:ea typeface="楷体" panose="02010609060101010101" pitchFamily="49" charset="-122"/>
              <a:cs typeface="Times New Roman" panose="02020603050405020304" pitchFamily="18" charset="0"/>
            </a:endParaRPr>
          </a:p>
        </p:txBody>
      </p:sp>
      <p:sp>
        <p:nvSpPr>
          <p:cNvPr id="124940" name="Line 12"/>
          <p:cNvSpPr>
            <a:spLocks noChangeShapeType="1"/>
          </p:cNvSpPr>
          <p:nvPr/>
        </p:nvSpPr>
        <p:spPr bwMode="auto">
          <a:xfrm>
            <a:off x="5603854" y="2493290"/>
            <a:ext cx="0" cy="719137"/>
          </a:xfrm>
          <a:prstGeom prst="line">
            <a:avLst/>
          </a:prstGeom>
          <a:noFill/>
          <a:ln w="38100">
            <a:solidFill>
              <a:srgbClr val="FF00FF"/>
            </a:solidFill>
            <a:miter lim="800000"/>
            <a:tailEnd type="triangle" w="med" len="med"/>
          </a:ln>
          <a:effectLst/>
        </p:spPr>
        <p:txBody>
          <a:bodyPr wrap="none"/>
          <a:lstStyle/>
          <a:p>
            <a:endParaRPr lang="zh-CN" altLang="en-US"/>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6" name="Text Box 4"/>
          <p:cNvSpPr txBox="1">
            <a:spLocks noChangeArrowheads="1"/>
          </p:cNvSpPr>
          <p:nvPr/>
        </p:nvSpPr>
        <p:spPr bwMode="auto">
          <a:xfrm>
            <a:off x="468313" y="188913"/>
            <a:ext cx="8135937" cy="1106805"/>
          </a:xfrm>
          <a:prstGeom prst="rect">
            <a:avLst/>
          </a:prstGeom>
          <a:noFill/>
          <a:ln w="9525">
            <a:noFill/>
            <a:miter lim="800000"/>
          </a:ln>
          <a:effectLst/>
        </p:spPr>
        <p:txBody>
          <a:bodyPr>
            <a:spAutoFit/>
          </a:bodyPr>
          <a:lstStyle/>
          <a:p>
            <a:pPr algn="l"/>
            <a:r>
              <a:rPr lang="en-US" altLang="zh-CN" sz="2200">
                <a:latin typeface="Consolas" panose="020B0609020204030204" pitchFamily="49" charset="0"/>
                <a:ea typeface="楷体" panose="02010609060101010101" pitchFamily="49" charset="-122"/>
                <a:cs typeface="Consolas" panose="020B0609020204030204" pitchFamily="49" charset="0"/>
              </a:rPr>
              <a:t>    </a:t>
            </a:r>
            <a:r>
              <a:rPr lang="zh-CN" altLang="en-US" sz="2200">
                <a:latin typeface="Consolas" panose="020B0609020204030204" pitchFamily="49" charset="0"/>
                <a:ea typeface="楷体" panose="02010609060101010101" pitchFamily="49" charset="-122"/>
                <a:cs typeface="Consolas" panose="020B0609020204030204" pitchFamily="49" charset="0"/>
              </a:rPr>
              <a:t>若</a:t>
            </a:r>
            <a:r>
              <a:rPr lang="zh-CN" altLang="en-US" sz="2200" dirty="0">
                <a:latin typeface="Consolas" panose="020B0609020204030204" pitchFamily="49" charset="0"/>
                <a:ea typeface="楷体" panose="02010609060101010101" pitchFamily="49" charset="-122"/>
                <a:cs typeface="Consolas" panose="020B0609020204030204" pitchFamily="49" charset="0"/>
              </a:rPr>
              <a:t>以</a:t>
            </a:r>
            <a:r>
              <a:rPr lang="zh-CN" altLang="en-US" sz="2200" dirty="0">
                <a:solidFill>
                  <a:srgbClr val="FF00FF"/>
                </a:solidFill>
                <a:latin typeface="Consolas" panose="020B0609020204030204" pitchFamily="49" charset="0"/>
                <a:ea typeface="楷体" panose="02010609060101010101" pitchFamily="49" charset="-122"/>
                <a:cs typeface="Consolas" panose="020B0609020204030204" pitchFamily="49" charset="0"/>
              </a:rPr>
              <a:t>顺序表</a:t>
            </a:r>
            <a:r>
              <a:rPr lang="zh-CN" altLang="en-US" sz="2200" dirty="0">
                <a:latin typeface="Consolas" panose="020B0609020204030204" pitchFamily="49" charset="0"/>
                <a:ea typeface="楷体" panose="02010609060101010101" pitchFamily="49" charset="-122"/>
                <a:cs typeface="Consolas" panose="020B0609020204030204" pitchFamily="49" charset="0"/>
              </a:rPr>
              <a:t>存储</a:t>
            </a:r>
            <a:r>
              <a:rPr lang="zh-CN" altLang="en-US" sz="2200">
                <a:latin typeface="Consolas" panose="020B0609020204030204" pitchFamily="49" charset="0"/>
                <a:ea typeface="楷体" panose="02010609060101010101" pitchFamily="49" charset="-122"/>
                <a:cs typeface="Consolas" panose="020B0609020204030204" pitchFamily="49" charset="0"/>
              </a:rPr>
              <a:t>有序表，会</a:t>
            </a:r>
            <a:r>
              <a:rPr lang="zh-CN" altLang="en-US" sz="2200" dirty="0">
                <a:latin typeface="Consolas" panose="020B0609020204030204" pitchFamily="49" charset="0"/>
                <a:ea typeface="楷体" panose="02010609060101010101" pitchFamily="49" charset="-122"/>
                <a:cs typeface="Consolas" panose="020B0609020204030204" pitchFamily="49" charset="0"/>
              </a:rPr>
              <a:t>发现基本运算算法中只有</a:t>
            </a:r>
            <a:r>
              <a:rPr lang="en-US" altLang="zh-CN" sz="2200" dirty="0" err="1">
                <a:solidFill>
                  <a:srgbClr val="FF0000"/>
                </a:solidFill>
                <a:latin typeface="Consolas" panose="020B0609020204030204" pitchFamily="49" charset="0"/>
                <a:ea typeface="楷体" panose="02010609060101010101" pitchFamily="49" charset="-122"/>
                <a:cs typeface="Consolas" panose="020B0609020204030204" pitchFamily="49" charset="0"/>
              </a:rPr>
              <a:t>ListInsert</a:t>
            </a:r>
            <a:r>
              <a:rPr lang="en-US" altLang="zh-CN" sz="2200" dirty="0">
                <a:solidFill>
                  <a:srgbClr val="FF0000"/>
                </a:solidFill>
                <a:latin typeface="Consolas" panose="020B0609020204030204" pitchFamily="49" charset="0"/>
                <a:ea typeface="楷体" panose="02010609060101010101" pitchFamily="49" charset="-122"/>
                <a:cs typeface="Consolas" panose="020B0609020204030204" pitchFamily="49" charset="0"/>
              </a:rPr>
              <a:t>()</a:t>
            </a:r>
            <a:r>
              <a:rPr lang="zh-CN" altLang="en-US" sz="2200" dirty="0">
                <a:latin typeface="Consolas" panose="020B0609020204030204" pitchFamily="49" charset="0"/>
                <a:ea typeface="楷体" panose="02010609060101010101" pitchFamily="49" charset="-122"/>
                <a:cs typeface="Consolas" panose="020B0609020204030204" pitchFamily="49" charset="0"/>
              </a:rPr>
              <a:t>和</a:t>
            </a:r>
            <a:r>
              <a:rPr lang="zh-CN" altLang="en-US" sz="2200" dirty="0">
                <a:solidFill>
                  <a:srgbClr val="FF0000"/>
                </a:solidFill>
                <a:latin typeface="Consolas" panose="020B0609020204030204" pitchFamily="49" charset="0"/>
                <a:ea typeface="楷体" panose="02010609060101010101" pitchFamily="49" charset="-122"/>
                <a:cs typeface="Consolas" panose="020B0609020204030204" pitchFamily="49" charset="0"/>
              </a:rPr>
              <a:t>建表</a:t>
            </a:r>
            <a:r>
              <a:rPr lang="zh-CN" altLang="en-US" sz="2200" dirty="0">
                <a:latin typeface="Consolas" panose="020B0609020204030204" pitchFamily="49" charset="0"/>
                <a:ea typeface="楷体" panose="02010609060101010101" pitchFamily="49" charset="-122"/>
                <a:cs typeface="Consolas" panose="020B0609020204030204" pitchFamily="49" charset="0"/>
              </a:rPr>
              <a:t>算法与前面的顺序表对应的运算有</a:t>
            </a:r>
            <a:r>
              <a:rPr lang="zh-CN" altLang="en-US" sz="2200">
                <a:latin typeface="Consolas" panose="020B0609020204030204" pitchFamily="49" charset="0"/>
                <a:ea typeface="楷体" panose="02010609060101010101" pitchFamily="49" charset="-122"/>
                <a:cs typeface="Consolas" panose="020B0609020204030204" pitchFamily="49" charset="0"/>
              </a:rPr>
              <a:t>所差异，其余</a:t>
            </a:r>
            <a:r>
              <a:rPr lang="zh-CN" altLang="en-US" sz="2200" dirty="0">
                <a:latin typeface="Consolas" panose="020B0609020204030204" pitchFamily="49" charset="0"/>
                <a:ea typeface="楷体" panose="02010609060101010101" pitchFamily="49" charset="-122"/>
                <a:cs typeface="Consolas" panose="020B0609020204030204" pitchFamily="49" charset="0"/>
              </a:rPr>
              <a:t>都是相同的。有序顺序表的</a:t>
            </a:r>
            <a:r>
              <a:rPr lang="en-US" altLang="zh-CN" sz="2200" dirty="0" err="1">
                <a:latin typeface="Consolas" panose="020B0609020204030204" pitchFamily="49" charset="0"/>
                <a:ea typeface="楷体" panose="02010609060101010101" pitchFamily="49" charset="-122"/>
                <a:cs typeface="Consolas" panose="020B0609020204030204" pitchFamily="49" charset="0"/>
              </a:rPr>
              <a:t>ListInsert</a:t>
            </a:r>
            <a:r>
              <a:rPr lang="en-US" altLang="zh-CN" sz="2200" dirty="0">
                <a:latin typeface="Consolas" panose="020B0609020204030204" pitchFamily="49" charset="0"/>
                <a:ea typeface="楷体" panose="02010609060101010101" pitchFamily="49" charset="-122"/>
                <a:cs typeface="Consolas" panose="020B0609020204030204" pitchFamily="49" charset="0"/>
              </a:rPr>
              <a:t>()</a:t>
            </a:r>
            <a:r>
              <a:rPr lang="zh-CN" altLang="en-US" sz="2200" dirty="0">
                <a:latin typeface="Consolas" panose="020B0609020204030204" pitchFamily="49" charset="0"/>
                <a:ea typeface="楷体" panose="02010609060101010101" pitchFamily="49" charset="-122"/>
                <a:cs typeface="Consolas" panose="020B0609020204030204" pitchFamily="49" charset="0"/>
              </a:rPr>
              <a:t>算法如下：</a:t>
            </a:r>
            <a:endParaRPr lang="zh-CN" altLang="en-US" sz="2200" dirty="0">
              <a:latin typeface="Consolas" panose="020B0609020204030204" pitchFamily="49" charset="0"/>
              <a:ea typeface="楷体" panose="02010609060101010101" pitchFamily="49" charset="-122"/>
              <a:cs typeface="Consolas" panose="020B0609020204030204" pitchFamily="49" charset="0"/>
            </a:endParaRPr>
          </a:p>
        </p:txBody>
      </p:sp>
      <p:sp>
        <p:nvSpPr>
          <p:cNvPr id="228357" name="Text Box 5"/>
          <p:cNvSpPr txBox="1">
            <a:spLocks noChangeArrowheads="1"/>
          </p:cNvSpPr>
          <p:nvPr/>
        </p:nvSpPr>
        <p:spPr bwMode="auto">
          <a:xfrm>
            <a:off x="785786" y="1457325"/>
            <a:ext cx="7929618" cy="2783803"/>
          </a:xfrm>
          <a:prstGeom prst="rect">
            <a:avLst/>
          </a:prstGeom>
          <a:scene3d>
            <a:camera prst="perspectiveBelow"/>
            <a:lightRig rig="threePt" dir="t"/>
          </a:scene3d>
        </p:spPr>
        <p:style>
          <a:lnRef idx="1">
            <a:schemeClr val="accent3"/>
          </a:lnRef>
          <a:fillRef idx="2">
            <a:schemeClr val="accent3"/>
          </a:fillRef>
          <a:effectRef idx="1">
            <a:schemeClr val="accent3"/>
          </a:effectRef>
          <a:fontRef idx="minor">
            <a:schemeClr val="dk1"/>
          </a:fontRef>
        </p:style>
        <p:txBody>
          <a:bodyPr wrap="square" lIns="144000" tIns="144000" bIns="144000">
            <a:spAutoFit/>
          </a:bodyPr>
          <a:lstStyle/>
          <a:p>
            <a:pPr algn="l"/>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void </a:t>
            </a:r>
            <a:r>
              <a:rPr lang="en-US" altLang="zh-CN" sz="1800" dirty="0" err="1">
                <a:solidFill>
                  <a:srgbClr val="FF0000"/>
                </a:solidFill>
                <a:effectLst>
                  <a:outerShdw blurRad="38100" dist="38100" dir="2700000" algn="tl">
                    <a:srgbClr val="000000">
                      <a:alpha val="43137"/>
                    </a:srgbClr>
                  </a:outerShdw>
                </a:effectLst>
                <a:latin typeface="Consolas" panose="020B0609020204030204" pitchFamily="49" charset="0"/>
                <a:ea typeface="楷体" panose="02010609060101010101" pitchFamily="49" charset="-122"/>
                <a:cs typeface="Consolas" panose="020B0609020204030204" pitchFamily="49" charset="0"/>
              </a:rPr>
              <a:t>ListInsert</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dirty="0" err="1">
                <a:solidFill>
                  <a:srgbClr val="0000FF"/>
                </a:solidFill>
                <a:latin typeface="Consolas" panose="020B0609020204030204" pitchFamily="49" charset="0"/>
                <a:ea typeface="楷体" panose="02010609060101010101" pitchFamily="49" charset="-122"/>
                <a:cs typeface="Consolas" panose="020B0609020204030204" pitchFamily="49" charset="0"/>
              </a:rPr>
              <a:t>SqList</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*&amp;L</a:t>
            </a:r>
            <a:r>
              <a:rPr lang="zh-CN" altLang="en-US" sz="18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ElemType </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e)</a:t>
            </a:r>
            <a:endPar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gn="l"/>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  int i=0</a:t>
            </a:r>
            <a:r>
              <a:rPr lang="zh-CN" altLang="en-US" sz="18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j</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gn="l"/>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   while </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dirty="0" err="1">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&lt;L-&gt;length &amp;&amp; L-&gt;data[</a:t>
            </a:r>
            <a:r>
              <a:rPr lang="en-US" altLang="zh-CN" sz="1800" dirty="0" err="1">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]&lt;e)</a:t>
            </a:r>
            <a:endPar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gn="l"/>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      i</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1800">
                <a:solidFill>
                  <a:srgbClr val="00B0F0"/>
                </a:solidFill>
                <a:latin typeface="Consolas" panose="020B0609020204030204" pitchFamily="49" charset="0"/>
                <a:ea typeface="楷体" panose="02010609060101010101" pitchFamily="49" charset="-122"/>
                <a:cs typeface="Consolas" panose="020B0609020204030204" pitchFamily="49" charset="0"/>
              </a:rPr>
              <a:t>//</a:t>
            </a:r>
            <a:r>
              <a:rPr lang="zh-CN" altLang="en-US" sz="1800" dirty="0">
                <a:solidFill>
                  <a:srgbClr val="00B0F0"/>
                </a:solidFill>
                <a:latin typeface="Consolas" panose="020B0609020204030204" pitchFamily="49" charset="0"/>
                <a:ea typeface="楷体" panose="02010609060101010101" pitchFamily="49" charset="-122"/>
                <a:cs typeface="Consolas" panose="020B0609020204030204" pitchFamily="49" charset="0"/>
              </a:rPr>
              <a:t>查找值为</a:t>
            </a:r>
            <a:r>
              <a:rPr lang="en-US" altLang="zh-CN" sz="1800" i="1" dirty="0">
                <a:solidFill>
                  <a:srgbClr val="00B0F0"/>
                </a:solidFill>
                <a:latin typeface="Consolas" panose="020B0609020204030204" pitchFamily="49" charset="0"/>
                <a:ea typeface="楷体" panose="02010609060101010101" pitchFamily="49" charset="-122"/>
                <a:cs typeface="Consolas" panose="020B0609020204030204" pitchFamily="49" charset="0"/>
              </a:rPr>
              <a:t>e</a:t>
            </a:r>
            <a:r>
              <a:rPr lang="zh-CN" altLang="en-US" sz="1800" dirty="0">
                <a:solidFill>
                  <a:srgbClr val="00B0F0"/>
                </a:solidFill>
                <a:latin typeface="Consolas" panose="020B0609020204030204" pitchFamily="49" charset="0"/>
                <a:ea typeface="楷体" panose="02010609060101010101" pitchFamily="49" charset="-122"/>
                <a:cs typeface="Consolas" panose="020B0609020204030204" pitchFamily="49" charset="0"/>
              </a:rPr>
              <a:t>的元素</a:t>
            </a:r>
            <a:endParaRPr lang="zh-CN" altLang="en-US" sz="1800" dirty="0">
              <a:solidFill>
                <a:srgbClr val="00B0F0"/>
              </a:solidFill>
              <a:latin typeface="Consolas" panose="020B0609020204030204" pitchFamily="49" charset="0"/>
              <a:ea typeface="楷体" panose="02010609060101010101" pitchFamily="49" charset="-122"/>
              <a:cs typeface="Consolas" panose="020B0609020204030204" pitchFamily="49" charset="0"/>
            </a:endParaRPr>
          </a:p>
          <a:p>
            <a:pPr algn="l"/>
            <a:r>
              <a:rPr lang="zh-CN" altLang="en-US" sz="180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for </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(j=</a:t>
            </a:r>
            <a:r>
              <a:rPr lang="en-US" altLang="zh-CN" sz="1800" dirty="0" err="1">
                <a:solidFill>
                  <a:srgbClr val="0000FF"/>
                </a:solidFill>
                <a:latin typeface="Consolas" panose="020B0609020204030204" pitchFamily="49" charset="0"/>
                <a:ea typeface="楷体" panose="02010609060101010101" pitchFamily="49" charset="-122"/>
                <a:cs typeface="Consolas" panose="020B0609020204030204" pitchFamily="49" charset="0"/>
              </a:rPr>
              <a:t>ListLength</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(L);</a:t>
            </a: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j&gt;</a:t>
            </a:r>
            <a:r>
              <a:rPr lang="en-US" altLang="zh-CN" sz="1800" err="1">
                <a:solidFill>
                  <a:srgbClr val="0000FF"/>
                </a:solidFill>
                <a:latin typeface="Consolas" panose="020B0609020204030204" pitchFamily="49" charset="0"/>
                <a:ea typeface="楷体" panose="02010609060101010101" pitchFamily="49" charset="-122"/>
                <a:cs typeface="Consolas" panose="020B0609020204030204" pitchFamily="49" charset="0"/>
              </a:rPr>
              <a:t>i;j</a:t>
            </a: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1800">
                <a:solidFill>
                  <a:srgbClr val="00B0F0"/>
                </a:solidFill>
                <a:latin typeface="Consolas" panose="020B0609020204030204" pitchFamily="49" charset="0"/>
                <a:ea typeface="楷体" panose="02010609060101010101" pitchFamily="49" charset="-122"/>
                <a:cs typeface="Consolas" panose="020B0609020204030204" pitchFamily="49" charset="0"/>
              </a:rPr>
              <a:t>//</a:t>
            </a:r>
            <a:r>
              <a:rPr lang="zh-CN" altLang="en-US" sz="1800">
                <a:solidFill>
                  <a:srgbClr val="00B0F0"/>
                </a:solidFill>
                <a:latin typeface="Consolas" panose="020B0609020204030204" pitchFamily="49" charset="0"/>
                <a:ea typeface="楷体" panose="02010609060101010101" pitchFamily="49" charset="-122"/>
                <a:cs typeface="Consolas" panose="020B0609020204030204" pitchFamily="49" charset="0"/>
              </a:rPr>
              <a:t>将</a:t>
            </a:r>
            <a:r>
              <a:rPr lang="en-US" altLang="zh-CN" sz="1800">
                <a:solidFill>
                  <a:srgbClr val="00B0F0"/>
                </a:solidFill>
                <a:latin typeface="Consolas" panose="020B0609020204030204" pitchFamily="49" charset="0"/>
                <a:ea typeface="楷体" panose="02010609060101010101" pitchFamily="49" charset="-122"/>
                <a:cs typeface="Consolas" panose="020B0609020204030204" pitchFamily="49" charset="0"/>
              </a:rPr>
              <a:t>data[i..n]</a:t>
            </a:r>
            <a:r>
              <a:rPr lang="zh-CN" altLang="en-US" sz="1800">
                <a:solidFill>
                  <a:srgbClr val="00B0F0"/>
                </a:solidFill>
                <a:latin typeface="Consolas" panose="020B0609020204030204" pitchFamily="49" charset="0"/>
                <a:ea typeface="楷体" panose="02010609060101010101" pitchFamily="49" charset="-122"/>
                <a:cs typeface="Consolas" panose="020B0609020204030204" pitchFamily="49" charset="0"/>
              </a:rPr>
              <a:t>后移一个位置</a:t>
            </a:r>
            <a:endPar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gn="l"/>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      L-</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&gt;data[j]=L-&gt;data[j-1</a:t>
            </a: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 </a:t>
            </a:r>
            <a:endParaRPr lang="zh-CN" altLang="en-US" sz="1800" dirty="0">
              <a:solidFill>
                <a:srgbClr val="00B0F0"/>
              </a:solidFill>
              <a:latin typeface="Consolas" panose="020B0609020204030204" pitchFamily="49" charset="0"/>
              <a:ea typeface="楷体" panose="02010609060101010101" pitchFamily="49" charset="-122"/>
              <a:cs typeface="Consolas" panose="020B0609020204030204" pitchFamily="49" charset="0"/>
            </a:endParaRPr>
          </a:p>
          <a:p>
            <a:pPr algn="l"/>
            <a:r>
              <a:rPr lang="zh-CN" altLang="en-US" sz="180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L-</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&gt;data[</a:t>
            </a:r>
            <a:r>
              <a:rPr lang="en-US" altLang="zh-CN" sz="1800" dirty="0" err="1">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]=e;</a:t>
            </a:r>
            <a:endPar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gn="l"/>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   L-</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&gt;length++;</a:t>
            </a: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1800">
                <a:solidFill>
                  <a:srgbClr val="00B0F0"/>
                </a:solidFill>
                <a:latin typeface="Consolas" panose="020B0609020204030204" pitchFamily="49" charset="0"/>
                <a:ea typeface="楷体" panose="02010609060101010101" pitchFamily="49" charset="-122"/>
                <a:cs typeface="Consolas" panose="020B0609020204030204" pitchFamily="49" charset="0"/>
              </a:rPr>
              <a:t>//</a:t>
            </a:r>
            <a:r>
              <a:rPr lang="zh-CN" altLang="en-US" sz="1800" dirty="0">
                <a:solidFill>
                  <a:srgbClr val="00B0F0"/>
                </a:solidFill>
                <a:latin typeface="Consolas" panose="020B0609020204030204" pitchFamily="49" charset="0"/>
                <a:ea typeface="楷体" panose="02010609060101010101" pitchFamily="49" charset="-122"/>
                <a:cs typeface="Consolas" panose="020B0609020204030204" pitchFamily="49" charset="0"/>
              </a:rPr>
              <a:t>有序顺序表长度增</a:t>
            </a:r>
            <a:r>
              <a:rPr lang="en-US" altLang="zh-CN" sz="1800" dirty="0">
                <a:solidFill>
                  <a:srgbClr val="00B0F0"/>
                </a:solidFill>
                <a:latin typeface="Consolas" panose="020B0609020204030204" pitchFamily="49" charset="0"/>
                <a:ea typeface="楷体" panose="02010609060101010101" pitchFamily="49" charset="-122"/>
                <a:cs typeface="Consolas" panose="020B0609020204030204" pitchFamily="49" charset="0"/>
              </a:rPr>
              <a:t>1</a:t>
            </a:r>
            <a:endParaRPr lang="en-US" altLang="zh-CN" sz="1800" dirty="0">
              <a:solidFill>
                <a:srgbClr val="00B0F0"/>
              </a:solidFill>
              <a:latin typeface="Consolas" panose="020B0609020204030204" pitchFamily="49" charset="0"/>
              <a:ea typeface="楷体" panose="02010609060101010101" pitchFamily="49" charset="-122"/>
              <a:cs typeface="Consolas" panose="020B0609020204030204" pitchFamily="49" charset="0"/>
            </a:endParaRPr>
          </a:p>
          <a:p>
            <a:pPr algn="l"/>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grpSp>
        <p:nvGrpSpPr>
          <p:cNvPr id="23" name="组合 22"/>
          <p:cNvGrpSpPr/>
          <p:nvPr/>
        </p:nvGrpSpPr>
        <p:grpSpPr>
          <a:xfrm>
            <a:off x="827088" y="4508500"/>
            <a:ext cx="2816218" cy="1816160"/>
            <a:chOff x="827088" y="4508500"/>
            <a:chExt cx="2816218" cy="1816160"/>
          </a:xfrm>
        </p:grpSpPr>
        <p:sp>
          <p:nvSpPr>
            <p:cNvPr id="228358" name="Rectangle 6"/>
            <p:cNvSpPr>
              <a:spLocks noChangeArrowheads="1"/>
            </p:cNvSpPr>
            <p:nvPr/>
          </p:nvSpPr>
          <p:spPr bwMode="auto">
            <a:xfrm>
              <a:off x="827088" y="5300663"/>
              <a:ext cx="431800" cy="360362"/>
            </a:xfrm>
            <a:prstGeom prst="rect">
              <a:avLst/>
            </a:prstGeom>
          </p:spPr>
          <p:style>
            <a:lnRef idx="1">
              <a:schemeClr val="accent6"/>
            </a:lnRef>
            <a:fillRef idx="2">
              <a:schemeClr val="accent6"/>
            </a:fillRef>
            <a:effectRef idx="1">
              <a:schemeClr val="accent6"/>
            </a:effectRef>
            <a:fontRef idx="minor">
              <a:schemeClr val="dk1"/>
            </a:fontRef>
          </p:style>
          <p:txBody>
            <a:bodyPr wrap="none" anchor="ctr"/>
            <a:lstStyle/>
            <a:p>
              <a:r>
                <a:rPr lang="en-US" altLang="zh-CN" sz="2000" i="1" dirty="0" err="1">
                  <a:solidFill>
                    <a:srgbClr val="0000FF"/>
                  </a:solidFill>
                  <a:latin typeface="Consolas" panose="020B0609020204030204" pitchFamily="49" charset="0"/>
                  <a:cs typeface="Consolas" panose="020B0609020204030204" pitchFamily="49" charset="0"/>
                </a:rPr>
                <a:t>a</a:t>
              </a:r>
              <a:r>
                <a:rPr lang="en-US" altLang="zh-CN" sz="2000" baseline="-25000" dirty="0" err="1">
                  <a:solidFill>
                    <a:srgbClr val="0000FF"/>
                  </a:solidFill>
                  <a:latin typeface="Consolas" panose="020B0609020204030204" pitchFamily="49" charset="0"/>
                  <a:cs typeface="Consolas" panose="020B0609020204030204" pitchFamily="49" charset="0"/>
                </a:rPr>
                <a:t>1</a:t>
              </a:r>
              <a:endParaRPr lang="en-US" altLang="zh-CN" sz="2000" baseline="-25000" dirty="0">
                <a:solidFill>
                  <a:srgbClr val="0000FF"/>
                </a:solidFill>
                <a:latin typeface="Consolas" panose="020B0609020204030204" pitchFamily="49" charset="0"/>
                <a:cs typeface="Consolas" panose="020B0609020204030204" pitchFamily="49" charset="0"/>
              </a:endParaRPr>
            </a:p>
          </p:txBody>
        </p:sp>
        <p:sp>
          <p:nvSpPr>
            <p:cNvPr id="228359" name="Rectangle 7"/>
            <p:cNvSpPr>
              <a:spLocks noChangeArrowheads="1"/>
            </p:cNvSpPr>
            <p:nvPr/>
          </p:nvSpPr>
          <p:spPr bwMode="auto">
            <a:xfrm>
              <a:off x="1258888" y="5300663"/>
              <a:ext cx="431800" cy="360362"/>
            </a:xfrm>
            <a:prstGeom prst="rect">
              <a:avLst/>
            </a:prstGeom>
          </p:spPr>
          <p:style>
            <a:lnRef idx="1">
              <a:schemeClr val="accent6"/>
            </a:lnRef>
            <a:fillRef idx="2">
              <a:schemeClr val="accent6"/>
            </a:fillRef>
            <a:effectRef idx="1">
              <a:schemeClr val="accent6"/>
            </a:effectRef>
            <a:fontRef idx="minor">
              <a:schemeClr val="dk1"/>
            </a:fontRef>
          </p:style>
          <p:txBody>
            <a:bodyPr wrap="none" anchor="ctr"/>
            <a:lstStyle/>
            <a:p>
              <a:r>
                <a:rPr lang="en-US" altLang="zh-CN" sz="2000" i="1">
                  <a:solidFill>
                    <a:srgbClr val="0000FF"/>
                  </a:solidFill>
                  <a:latin typeface="Consolas" panose="020B0609020204030204" pitchFamily="49" charset="0"/>
                  <a:cs typeface="Consolas" panose="020B0609020204030204" pitchFamily="49" charset="0"/>
                </a:rPr>
                <a:t>a</a:t>
              </a:r>
              <a:r>
                <a:rPr lang="en-US" altLang="zh-CN" sz="2000" baseline="-25000">
                  <a:solidFill>
                    <a:srgbClr val="0000FF"/>
                  </a:solidFill>
                  <a:latin typeface="Consolas" panose="020B0609020204030204" pitchFamily="49" charset="0"/>
                  <a:cs typeface="Consolas" panose="020B0609020204030204" pitchFamily="49" charset="0"/>
                </a:rPr>
                <a:t>2</a:t>
              </a:r>
              <a:endParaRPr lang="en-US" altLang="zh-CN" sz="2000" baseline="-25000">
                <a:solidFill>
                  <a:srgbClr val="0000FF"/>
                </a:solidFill>
                <a:latin typeface="Consolas" panose="020B0609020204030204" pitchFamily="49" charset="0"/>
                <a:cs typeface="Consolas" panose="020B0609020204030204" pitchFamily="49" charset="0"/>
              </a:endParaRPr>
            </a:p>
          </p:txBody>
        </p:sp>
        <p:sp>
          <p:nvSpPr>
            <p:cNvPr id="228360" name="Rectangle 8"/>
            <p:cNvSpPr>
              <a:spLocks noChangeArrowheads="1"/>
            </p:cNvSpPr>
            <p:nvPr/>
          </p:nvSpPr>
          <p:spPr bwMode="auto">
            <a:xfrm>
              <a:off x="1690688" y="5300663"/>
              <a:ext cx="431800" cy="360362"/>
            </a:xfrm>
            <a:prstGeom prst="rect">
              <a:avLst/>
            </a:prstGeom>
          </p:spPr>
          <p:style>
            <a:lnRef idx="1">
              <a:schemeClr val="accent6"/>
            </a:lnRef>
            <a:fillRef idx="2">
              <a:schemeClr val="accent6"/>
            </a:fillRef>
            <a:effectRef idx="1">
              <a:schemeClr val="accent6"/>
            </a:effectRef>
            <a:fontRef idx="minor">
              <a:schemeClr val="dk1"/>
            </a:fontRef>
          </p:style>
          <p:txBody>
            <a:bodyPr wrap="none" anchor="ctr"/>
            <a:lstStyle/>
            <a:p>
              <a:r>
                <a:rPr lang="en-US" altLang="zh-CN" sz="2000">
                  <a:solidFill>
                    <a:srgbClr val="0000FF"/>
                  </a:solidFill>
                  <a:latin typeface="Consolas" panose="020B0609020204030204" pitchFamily="49" charset="0"/>
                  <a:cs typeface="Consolas" panose="020B0609020204030204" pitchFamily="49" charset="0"/>
                </a:rPr>
                <a:t>…</a:t>
              </a:r>
              <a:endParaRPr lang="en-US" altLang="zh-CN" sz="2000" baseline="-25000">
                <a:solidFill>
                  <a:srgbClr val="0000FF"/>
                </a:solidFill>
                <a:latin typeface="Consolas" panose="020B0609020204030204" pitchFamily="49" charset="0"/>
                <a:cs typeface="Consolas" panose="020B0609020204030204" pitchFamily="49" charset="0"/>
              </a:endParaRPr>
            </a:p>
          </p:txBody>
        </p:sp>
        <p:sp>
          <p:nvSpPr>
            <p:cNvPr id="228361" name="Rectangle 9"/>
            <p:cNvSpPr>
              <a:spLocks noChangeArrowheads="1"/>
            </p:cNvSpPr>
            <p:nvPr/>
          </p:nvSpPr>
          <p:spPr bwMode="auto">
            <a:xfrm>
              <a:off x="2122488" y="5300663"/>
              <a:ext cx="431800" cy="360362"/>
            </a:xfrm>
            <a:prstGeom prst="rect">
              <a:avLst/>
            </a:prstGeom>
          </p:spPr>
          <p:style>
            <a:lnRef idx="1">
              <a:schemeClr val="accent6"/>
            </a:lnRef>
            <a:fillRef idx="2">
              <a:schemeClr val="accent6"/>
            </a:fillRef>
            <a:effectRef idx="1">
              <a:schemeClr val="accent6"/>
            </a:effectRef>
            <a:fontRef idx="minor">
              <a:schemeClr val="dk1"/>
            </a:fontRef>
          </p:style>
          <p:txBody>
            <a:bodyPr wrap="none" anchor="ctr"/>
            <a:lstStyle/>
            <a:p>
              <a:r>
                <a:rPr lang="en-US" altLang="zh-CN" sz="2000" i="1">
                  <a:solidFill>
                    <a:srgbClr val="0000FF"/>
                  </a:solidFill>
                  <a:latin typeface="Consolas" panose="020B0609020204030204" pitchFamily="49" charset="0"/>
                  <a:cs typeface="Consolas" panose="020B0609020204030204" pitchFamily="49" charset="0"/>
                </a:rPr>
                <a:t>a</a:t>
              </a:r>
              <a:r>
                <a:rPr lang="en-US" altLang="zh-CN" sz="2000" i="1" baseline="-25000">
                  <a:solidFill>
                    <a:srgbClr val="0000FF"/>
                  </a:solidFill>
                  <a:latin typeface="Consolas" panose="020B0609020204030204" pitchFamily="49" charset="0"/>
                  <a:cs typeface="Consolas" panose="020B0609020204030204" pitchFamily="49" charset="0"/>
                </a:rPr>
                <a:t>i</a:t>
              </a:r>
              <a:endParaRPr lang="en-US" altLang="zh-CN" sz="2000" i="1" baseline="-25000">
                <a:solidFill>
                  <a:srgbClr val="0000FF"/>
                </a:solidFill>
                <a:latin typeface="Consolas" panose="020B0609020204030204" pitchFamily="49" charset="0"/>
                <a:cs typeface="Consolas" panose="020B0609020204030204" pitchFamily="49" charset="0"/>
              </a:endParaRPr>
            </a:p>
          </p:txBody>
        </p:sp>
        <p:sp>
          <p:nvSpPr>
            <p:cNvPr id="228362" name="Rectangle 10"/>
            <p:cNvSpPr>
              <a:spLocks noChangeArrowheads="1"/>
            </p:cNvSpPr>
            <p:nvPr/>
          </p:nvSpPr>
          <p:spPr bwMode="auto">
            <a:xfrm>
              <a:off x="2555875" y="5300663"/>
              <a:ext cx="431800" cy="360362"/>
            </a:xfrm>
            <a:prstGeom prst="rect">
              <a:avLst/>
            </a:prstGeom>
          </p:spPr>
          <p:style>
            <a:lnRef idx="1">
              <a:schemeClr val="accent6"/>
            </a:lnRef>
            <a:fillRef idx="2">
              <a:schemeClr val="accent6"/>
            </a:fillRef>
            <a:effectRef idx="1">
              <a:schemeClr val="accent6"/>
            </a:effectRef>
            <a:fontRef idx="minor">
              <a:schemeClr val="dk1"/>
            </a:fontRef>
          </p:style>
          <p:txBody>
            <a:bodyPr wrap="none" anchor="ctr"/>
            <a:lstStyle/>
            <a:p>
              <a:r>
                <a:rPr lang="en-US" altLang="zh-CN" sz="2000">
                  <a:solidFill>
                    <a:srgbClr val="0000FF"/>
                  </a:solidFill>
                  <a:latin typeface="Consolas" panose="020B0609020204030204" pitchFamily="49" charset="0"/>
                  <a:cs typeface="Consolas" panose="020B0609020204030204" pitchFamily="49" charset="0"/>
                </a:rPr>
                <a:t>…</a:t>
              </a:r>
              <a:endParaRPr lang="en-US" altLang="zh-CN" sz="2000" baseline="-25000">
                <a:solidFill>
                  <a:srgbClr val="0000FF"/>
                </a:solidFill>
                <a:latin typeface="Consolas" panose="020B0609020204030204" pitchFamily="49" charset="0"/>
                <a:cs typeface="Consolas" panose="020B0609020204030204" pitchFamily="49" charset="0"/>
              </a:endParaRPr>
            </a:p>
          </p:txBody>
        </p:sp>
        <p:sp>
          <p:nvSpPr>
            <p:cNvPr id="228363" name="Rectangle 11"/>
            <p:cNvSpPr>
              <a:spLocks noChangeArrowheads="1"/>
            </p:cNvSpPr>
            <p:nvPr/>
          </p:nvSpPr>
          <p:spPr bwMode="auto">
            <a:xfrm>
              <a:off x="2987675" y="5300663"/>
              <a:ext cx="431800" cy="360362"/>
            </a:xfrm>
            <a:prstGeom prst="rect">
              <a:avLst/>
            </a:prstGeom>
          </p:spPr>
          <p:style>
            <a:lnRef idx="1">
              <a:schemeClr val="accent6"/>
            </a:lnRef>
            <a:fillRef idx="2">
              <a:schemeClr val="accent6"/>
            </a:fillRef>
            <a:effectRef idx="1">
              <a:schemeClr val="accent6"/>
            </a:effectRef>
            <a:fontRef idx="minor">
              <a:schemeClr val="dk1"/>
            </a:fontRef>
          </p:style>
          <p:txBody>
            <a:bodyPr wrap="none" anchor="ctr"/>
            <a:lstStyle/>
            <a:p>
              <a:r>
                <a:rPr lang="en-US" altLang="zh-CN" sz="2000" i="1" dirty="0">
                  <a:solidFill>
                    <a:srgbClr val="0000FF"/>
                  </a:solidFill>
                  <a:latin typeface="Consolas" panose="020B0609020204030204" pitchFamily="49" charset="0"/>
                  <a:cs typeface="Consolas" panose="020B0609020204030204" pitchFamily="49" charset="0"/>
                </a:rPr>
                <a:t>a</a:t>
              </a:r>
              <a:r>
                <a:rPr lang="en-US" altLang="zh-CN" sz="2000" i="1" baseline="-25000" dirty="0">
                  <a:solidFill>
                    <a:srgbClr val="0000FF"/>
                  </a:solidFill>
                  <a:latin typeface="Consolas" panose="020B0609020204030204" pitchFamily="49" charset="0"/>
                  <a:cs typeface="Consolas" panose="020B0609020204030204" pitchFamily="49" charset="0"/>
                </a:rPr>
                <a:t>n</a:t>
              </a:r>
              <a:endParaRPr lang="en-US" altLang="zh-CN" sz="2000" i="1" baseline="-25000" dirty="0">
                <a:solidFill>
                  <a:srgbClr val="0000FF"/>
                </a:solidFill>
                <a:latin typeface="Consolas" panose="020B0609020204030204" pitchFamily="49" charset="0"/>
                <a:cs typeface="Consolas" panose="020B0609020204030204" pitchFamily="49" charset="0"/>
              </a:endParaRPr>
            </a:p>
          </p:txBody>
        </p:sp>
        <p:sp>
          <p:nvSpPr>
            <p:cNvPr id="228364" name="Text Box 12"/>
            <p:cNvSpPr txBox="1">
              <a:spLocks noChangeArrowheads="1"/>
            </p:cNvSpPr>
            <p:nvPr/>
          </p:nvSpPr>
          <p:spPr bwMode="auto">
            <a:xfrm>
              <a:off x="971550" y="4508500"/>
              <a:ext cx="2671756" cy="400110"/>
            </a:xfrm>
            <a:prstGeom prst="rect">
              <a:avLst/>
            </a:prstGeom>
            <a:noFill/>
            <a:ln w="9525">
              <a:noFill/>
              <a:miter lim="800000"/>
            </a:ln>
            <a:effectLst/>
          </p:spPr>
          <p:txBody>
            <a:bodyPr wrap="square">
              <a:spAutoFit/>
            </a:bodyPr>
            <a:lstStyle/>
            <a:p>
              <a:pPr algn="l">
                <a:spcBef>
                  <a:spcPct val="50000"/>
                </a:spcBef>
              </a:pPr>
              <a:r>
                <a:rPr lang="en-US" altLang="zh-CN" sz="2000">
                  <a:latin typeface="Consolas" panose="020B0609020204030204" pitchFamily="49" charset="0"/>
                  <a:cs typeface="Consolas" panose="020B0609020204030204" pitchFamily="49" charset="0"/>
                </a:rPr>
                <a:t>ListInsert(L</a:t>
              </a:r>
              <a:r>
                <a:rPr lang="zh-CN" altLang="en-US" sz="2000">
                  <a:latin typeface="Consolas" panose="020B0609020204030204" pitchFamily="49" charset="0"/>
                  <a:cs typeface="Consolas" panose="020B0609020204030204" pitchFamily="49" charset="0"/>
                </a:rPr>
                <a:t>，</a:t>
              </a:r>
              <a:r>
                <a:rPr lang="en-US" altLang="zh-CN" sz="2000" i="1">
                  <a:solidFill>
                    <a:srgbClr val="FF0000"/>
                  </a:solidFill>
                  <a:latin typeface="Consolas" panose="020B0609020204030204" pitchFamily="49" charset="0"/>
                  <a:cs typeface="Consolas" panose="020B0609020204030204" pitchFamily="49" charset="0"/>
                </a:rPr>
                <a:t>i</a:t>
              </a:r>
              <a:r>
                <a:rPr lang="zh-CN" altLang="en-US" sz="2000">
                  <a:latin typeface="Consolas" panose="020B0609020204030204" pitchFamily="49" charset="0"/>
                  <a:cs typeface="Consolas" panose="020B0609020204030204" pitchFamily="49" charset="0"/>
                </a:rPr>
                <a:t>，</a:t>
              </a:r>
              <a:r>
                <a:rPr lang="en-US" altLang="zh-CN" sz="2000" i="1">
                  <a:latin typeface="Consolas" panose="020B0609020204030204" pitchFamily="49" charset="0"/>
                  <a:cs typeface="Consolas" panose="020B0609020204030204" pitchFamily="49" charset="0"/>
                </a:rPr>
                <a:t>e</a:t>
              </a:r>
              <a:r>
                <a:rPr lang="en-US" altLang="zh-CN" sz="2000" dirty="0">
                  <a:latin typeface="Consolas" panose="020B0609020204030204" pitchFamily="49" charset="0"/>
                  <a:cs typeface="Consolas" panose="020B0609020204030204" pitchFamily="49" charset="0"/>
                </a:rPr>
                <a:t>)</a:t>
              </a:r>
              <a:endParaRPr lang="en-US" altLang="zh-CN" sz="2000" dirty="0">
                <a:latin typeface="Consolas" panose="020B0609020204030204" pitchFamily="49" charset="0"/>
                <a:cs typeface="Consolas" panose="020B0609020204030204" pitchFamily="49" charset="0"/>
              </a:endParaRPr>
            </a:p>
          </p:txBody>
        </p:sp>
        <p:sp>
          <p:nvSpPr>
            <p:cNvPr id="228365" name="Line 13"/>
            <p:cNvSpPr>
              <a:spLocks noChangeShapeType="1"/>
            </p:cNvSpPr>
            <p:nvPr/>
          </p:nvSpPr>
          <p:spPr bwMode="auto">
            <a:xfrm>
              <a:off x="1906588" y="5011738"/>
              <a:ext cx="0" cy="288925"/>
            </a:xfrm>
            <a:prstGeom prst="line">
              <a:avLst/>
            </a:prstGeom>
            <a:noFill/>
            <a:ln w="38100">
              <a:solidFill>
                <a:schemeClr val="tx1"/>
              </a:solidFill>
              <a:miter lim="800000"/>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228366" name="Text Box 14"/>
            <p:cNvSpPr txBox="1">
              <a:spLocks noChangeArrowheads="1"/>
            </p:cNvSpPr>
            <p:nvPr/>
          </p:nvSpPr>
          <p:spPr bwMode="auto">
            <a:xfrm>
              <a:off x="1403350" y="5924550"/>
              <a:ext cx="1368425" cy="400110"/>
            </a:xfrm>
            <a:prstGeom prst="rect">
              <a:avLst/>
            </a:prstGeom>
            <a:noFill/>
            <a:ln w="9525">
              <a:noFill/>
              <a:miter lim="800000"/>
            </a:ln>
            <a:effectLst/>
          </p:spPr>
          <p:txBody>
            <a:bodyPr>
              <a:spAutoFit/>
            </a:bodyPr>
            <a:lstStyle/>
            <a:p>
              <a:pPr algn="l">
                <a:spcBef>
                  <a:spcPct val="50000"/>
                </a:spcBef>
              </a:pPr>
              <a:r>
                <a:rPr lang="zh-CN" altLang="en-US" sz="2000" dirty="0">
                  <a:latin typeface="Consolas" panose="020B0609020204030204" pitchFamily="49" charset="0"/>
                  <a:ea typeface="楷体" panose="02010609060101010101" pitchFamily="49" charset="-122"/>
                  <a:cs typeface="Consolas" panose="020B0609020204030204" pitchFamily="49" charset="0"/>
                </a:rPr>
                <a:t>线性表</a:t>
              </a:r>
              <a:endParaRPr lang="zh-CN" altLang="en-US" sz="2000" dirty="0">
                <a:latin typeface="Consolas" panose="020B0609020204030204" pitchFamily="49" charset="0"/>
                <a:ea typeface="楷体" panose="02010609060101010101" pitchFamily="49" charset="-122"/>
                <a:cs typeface="Consolas" panose="020B0609020204030204" pitchFamily="49" charset="0"/>
              </a:endParaRPr>
            </a:p>
          </p:txBody>
        </p:sp>
      </p:grpSp>
      <p:grpSp>
        <p:nvGrpSpPr>
          <p:cNvPr id="24" name="组合 23"/>
          <p:cNvGrpSpPr/>
          <p:nvPr/>
        </p:nvGrpSpPr>
        <p:grpSpPr>
          <a:xfrm>
            <a:off x="4572000" y="4357694"/>
            <a:ext cx="2592388" cy="1966966"/>
            <a:chOff x="4572000" y="4357694"/>
            <a:chExt cx="2592388" cy="1966966"/>
          </a:xfrm>
        </p:grpSpPr>
        <p:sp>
          <p:nvSpPr>
            <p:cNvPr id="228367" name="Rectangle 15"/>
            <p:cNvSpPr>
              <a:spLocks noChangeArrowheads="1"/>
            </p:cNvSpPr>
            <p:nvPr/>
          </p:nvSpPr>
          <p:spPr bwMode="auto">
            <a:xfrm>
              <a:off x="4572000" y="5300663"/>
              <a:ext cx="431800" cy="360362"/>
            </a:xfrm>
            <a:prstGeom prst="rect">
              <a:avLst/>
            </a:prstGeom>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2000" i="1" dirty="0" err="1">
                  <a:solidFill>
                    <a:srgbClr val="0000FF"/>
                  </a:solidFill>
                  <a:latin typeface="Consolas" panose="020B0609020204030204" pitchFamily="49" charset="0"/>
                  <a:cs typeface="Consolas" panose="020B0609020204030204" pitchFamily="49" charset="0"/>
                </a:rPr>
                <a:t>a</a:t>
              </a:r>
              <a:r>
                <a:rPr lang="en-US" altLang="zh-CN" sz="2000" baseline="-25000" dirty="0" err="1">
                  <a:solidFill>
                    <a:srgbClr val="0000FF"/>
                  </a:solidFill>
                  <a:latin typeface="Consolas" panose="020B0609020204030204" pitchFamily="49" charset="0"/>
                  <a:cs typeface="Consolas" panose="020B0609020204030204" pitchFamily="49" charset="0"/>
                </a:rPr>
                <a:t>1</a:t>
              </a:r>
              <a:endParaRPr lang="en-US" altLang="zh-CN" sz="2000" baseline="-25000" dirty="0">
                <a:solidFill>
                  <a:srgbClr val="0000FF"/>
                </a:solidFill>
                <a:latin typeface="Consolas" panose="020B0609020204030204" pitchFamily="49" charset="0"/>
                <a:cs typeface="Consolas" panose="020B0609020204030204" pitchFamily="49" charset="0"/>
              </a:endParaRPr>
            </a:p>
          </p:txBody>
        </p:sp>
        <p:sp>
          <p:nvSpPr>
            <p:cNvPr id="228368" name="Rectangle 16"/>
            <p:cNvSpPr>
              <a:spLocks noChangeArrowheads="1"/>
            </p:cNvSpPr>
            <p:nvPr/>
          </p:nvSpPr>
          <p:spPr bwMode="auto">
            <a:xfrm>
              <a:off x="5003800" y="5300663"/>
              <a:ext cx="431800" cy="360362"/>
            </a:xfrm>
            <a:prstGeom prst="rect">
              <a:avLst/>
            </a:prstGeom>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2000" i="1">
                  <a:solidFill>
                    <a:srgbClr val="0000FF"/>
                  </a:solidFill>
                  <a:latin typeface="Consolas" panose="020B0609020204030204" pitchFamily="49" charset="0"/>
                  <a:cs typeface="Consolas" panose="020B0609020204030204" pitchFamily="49" charset="0"/>
                </a:rPr>
                <a:t>a</a:t>
              </a:r>
              <a:r>
                <a:rPr lang="en-US" altLang="zh-CN" sz="2000" baseline="-25000">
                  <a:solidFill>
                    <a:srgbClr val="0000FF"/>
                  </a:solidFill>
                  <a:latin typeface="Consolas" panose="020B0609020204030204" pitchFamily="49" charset="0"/>
                  <a:cs typeface="Consolas" panose="020B0609020204030204" pitchFamily="49" charset="0"/>
                </a:rPr>
                <a:t>2</a:t>
              </a:r>
              <a:endParaRPr lang="en-US" altLang="zh-CN" sz="2000" baseline="-25000">
                <a:solidFill>
                  <a:srgbClr val="0000FF"/>
                </a:solidFill>
                <a:latin typeface="Consolas" panose="020B0609020204030204" pitchFamily="49" charset="0"/>
                <a:cs typeface="Consolas" panose="020B0609020204030204" pitchFamily="49" charset="0"/>
              </a:endParaRPr>
            </a:p>
          </p:txBody>
        </p:sp>
        <p:sp>
          <p:nvSpPr>
            <p:cNvPr id="228369" name="Rectangle 17"/>
            <p:cNvSpPr>
              <a:spLocks noChangeArrowheads="1"/>
            </p:cNvSpPr>
            <p:nvPr/>
          </p:nvSpPr>
          <p:spPr bwMode="auto">
            <a:xfrm>
              <a:off x="5435600" y="5300663"/>
              <a:ext cx="431800" cy="360362"/>
            </a:xfrm>
            <a:prstGeom prst="rect">
              <a:avLst/>
            </a:prstGeom>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2000">
                  <a:solidFill>
                    <a:srgbClr val="0000FF"/>
                  </a:solidFill>
                  <a:latin typeface="Consolas" panose="020B0609020204030204" pitchFamily="49" charset="0"/>
                  <a:cs typeface="Consolas" panose="020B0609020204030204" pitchFamily="49" charset="0"/>
                </a:rPr>
                <a:t>…</a:t>
              </a:r>
              <a:endParaRPr lang="en-US" altLang="zh-CN" sz="2000" baseline="-25000">
                <a:solidFill>
                  <a:srgbClr val="0000FF"/>
                </a:solidFill>
                <a:latin typeface="Consolas" panose="020B0609020204030204" pitchFamily="49" charset="0"/>
                <a:cs typeface="Consolas" panose="020B0609020204030204" pitchFamily="49" charset="0"/>
              </a:endParaRPr>
            </a:p>
          </p:txBody>
        </p:sp>
        <p:sp>
          <p:nvSpPr>
            <p:cNvPr id="228370" name="Rectangle 18"/>
            <p:cNvSpPr>
              <a:spLocks noChangeArrowheads="1"/>
            </p:cNvSpPr>
            <p:nvPr/>
          </p:nvSpPr>
          <p:spPr bwMode="auto">
            <a:xfrm>
              <a:off x="5867400" y="5300663"/>
              <a:ext cx="431800" cy="360362"/>
            </a:xfrm>
            <a:prstGeom prst="rect">
              <a:avLst/>
            </a:prstGeom>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2000" i="1">
                  <a:solidFill>
                    <a:srgbClr val="0000FF"/>
                  </a:solidFill>
                  <a:latin typeface="Consolas" panose="020B0609020204030204" pitchFamily="49" charset="0"/>
                  <a:cs typeface="Consolas" panose="020B0609020204030204" pitchFamily="49" charset="0"/>
                </a:rPr>
                <a:t>a</a:t>
              </a:r>
              <a:r>
                <a:rPr lang="en-US" altLang="zh-CN" sz="2000" i="1" baseline="-25000">
                  <a:solidFill>
                    <a:srgbClr val="0000FF"/>
                  </a:solidFill>
                  <a:latin typeface="Consolas" panose="020B0609020204030204" pitchFamily="49" charset="0"/>
                  <a:cs typeface="Consolas" panose="020B0609020204030204" pitchFamily="49" charset="0"/>
                </a:rPr>
                <a:t>i</a:t>
              </a:r>
              <a:endParaRPr lang="en-US" altLang="zh-CN" sz="2000" i="1" baseline="-25000">
                <a:solidFill>
                  <a:srgbClr val="0000FF"/>
                </a:solidFill>
                <a:latin typeface="Consolas" panose="020B0609020204030204" pitchFamily="49" charset="0"/>
                <a:cs typeface="Consolas" panose="020B0609020204030204" pitchFamily="49" charset="0"/>
              </a:endParaRPr>
            </a:p>
          </p:txBody>
        </p:sp>
        <p:sp>
          <p:nvSpPr>
            <p:cNvPr id="228371" name="Rectangle 19"/>
            <p:cNvSpPr>
              <a:spLocks noChangeArrowheads="1"/>
            </p:cNvSpPr>
            <p:nvPr/>
          </p:nvSpPr>
          <p:spPr bwMode="auto">
            <a:xfrm>
              <a:off x="6300788" y="5300663"/>
              <a:ext cx="431800" cy="360362"/>
            </a:xfrm>
            <a:prstGeom prst="rect">
              <a:avLst/>
            </a:prstGeom>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2000">
                  <a:solidFill>
                    <a:srgbClr val="0000FF"/>
                  </a:solidFill>
                  <a:latin typeface="Consolas" panose="020B0609020204030204" pitchFamily="49" charset="0"/>
                  <a:cs typeface="Consolas" panose="020B0609020204030204" pitchFamily="49" charset="0"/>
                </a:rPr>
                <a:t>…</a:t>
              </a:r>
              <a:endParaRPr lang="en-US" altLang="zh-CN" sz="2000" baseline="-25000">
                <a:solidFill>
                  <a:srgbClr val="0000FF"/>
                </a:solidFill>
                <a:latin typeface="Consolas" panose="020B0609020204030204" pitchFamily="49" charset="0"/>
                <a:cs typeface="Consolas" panose="020B0609020204030204" pitchFamily="49" charset="0"/>
              </a:endParaRPr>
            </a:p>
          </p:txBody>
        </p:sp>
        <p:sp>
          <p:nvSpPr>
            <p:cNvPr id="228372" name="Rectangle 20"/>
            <p:cNvSpPr>
              <a:spLocks noChangeArrowheads="1"/>
            </p:cNvSpPr>
            <p:nvPr/>
          </p:nvSpPr>
          <p:spPr bwMode="auto">
            <a:xfrm>
              <a:off x="6732588" y="5300663"/>
              <a:ext cx="431800" cy="360362"/>
            </a:xfrm>
            <a:prstGeom prst="rect">
              <a:avLst/>
            </a:prstGeom>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2000" i="1">
                  <a:solidFill>
                    <a:srgbClr val="0000FF"/>
                  </a:solidFill>
                  <a:latin typeface="Consolas" panose="020B0609020204030204" pitchFamily="49" charset="0"/>
                  <a:cs typeface="Consolas" panose="020B0609020204030204" pitchFamily="49" charset="0"/>
                </a:rPr>
                <a:t>a</a:t>
              </a:r>
              <a:r>
                <a:rPr lang="en-US" altLang="zh-CN" sz="2000" i="1" baseline="-25000">
                  <a:solidFill>
                    <a:srgbClr val="0000FF"/>
                  </a:solidFill>
                  <a:latin typeface="Consolas" panose="020B0609020204030204" pitchFamily="49" charset="0"/>
                  <a:cs typeface="Consolas" panose="020B0609020204030204" pitchFamily="49" charset="0"/>
                </a:rPr>
                <a:t>n</a:t>
              </a:r>
              <a:endParaRPr lang="en-US" altLang="zh-CN" sz="2000" i="1" baseline="-25000">
                <a:solidFill>
                  <a:srgbClr val="0000FF"/>
                </a:solidFill>
                <a:latin typeface="Consolas" panose="020B0609020204030204" pitchFamily="49" charset="0"/>
                <a:cs typeface="Consolas" panose="020B0609020204030204" pitchFamily="49" charset="0"/>
              </a:endParaRPr>
            </a:p>
          </p:txBody>
        </p:sp>
        <p:sp>
          <p:nvSpPr>
            <p:cNvPr id="228373" name="Text Box 21"/>
            <p:cNvSpPr txBox="1">
              <a:spLocks noChangeArrowheads="1"/>
            </p:cNvSpPr>
            <p:nvPr/>
          </p:nvSpPr>
          <p:spPr bwMode="auto">
            <a:xfrm>
              <a:off x="4572000" y="4508500"/>
              <a:ext cx="2374900" cy="400110"/>
            </a:xfrm>
            <a:prstGeom prst="rect">
              <a:avLst/>
            </a:prstGeom>
            <a:noFill/>
            <a:ln w="9525">
              <a:noFill/>
              <a:miter lim="800000"/>
            </a:ln>
            <a:effectLst/>
          </p:spPr>
          <p:txBody>
            <a:bodyPr>
              <a:spAutoFit/>
            </a:bodyPr>
            <a:lstStyle/>
            <a:p>
              <a:pPr algn="l">
                <a:spcBef>
                  <a:spcPct val="50000"/>
                </a:spcBef>
              </a:pPr>
              <a:r>
                <a:rPr lang="en-US" altLang="zh-CN" sz="2000">
                  <a:latin typeface="Consolas" panose="020B0609020204030204" pitchFamily="49" charset="0"/>
                  <a:cs typeface="Consolas" panose="020B0609020204030204" pitchFamily="49" charset="0"/>
                </a:rPr>
                <a:t>ListInsert(L</a:t>
              </a:r>
              <a:r>
                <a:rPr lang="zh-CN" altLang="en-US" sz="2000">
                  <a:latin typeface="Consolas" panose="020B0609020204030204" pitchFamily="49" charset="0"/>
                  <a:cs typeface="Consolas" panose="020B0609020204030204" pitchFamily="49" charset="0"/>
                </a:rPr>
                <a:t>，</a:t>
              </a:r>
              <a:r>
                <a:rPr lang="en-US" altLang="zh-CN" sz="2000" i="1">
                  <a:latin typeface="Consolas" panose="020B0609020204030204" pitchFamily="49" charset="0"/>
                  <a:cs typeface="Consolas" panose="020B0609020204030204" pitchFamily="49" charset="0"/>
                </a:rPr>
                <a:t>e</a:t>
              </a:r>
              <a:r>
                <a:rPr lang="en-US" altLang="zh-CN" sz="2000" dirty="0">
                  <a:latin typeface="Consolas" panose="020B0609020204030204" pitchFamily="49" charset="0"/>
                  <a:cs typeface="Consolas" panose="020B0609020204030204" pitchFamily="49" charset="0"/>
                </a:rPr>
                <a:t>)</a:t>
              </a:r>
              <a:endParaRPr lang="en-US" altLang="zh-CN" sz="2000" dirty="0">
                <a:latin typeface="Consolas" panose="020B0609020204030204" pitchFamily="49" charset="0"/>
                <a:cs typeface="Consolas" panose="020B0609020204030204" pitchFamily="49" charset="0"/>
              </a:endParaRPr>
            </a:p>
          </p:txBody>
        </p:sp>
        <p:sp>
          <p:nvSpPr>
            <p:cNvPr id="228374" name="Line 22"/>
            <p:cNvSpPr>
              <a:spLocks noChangeShapeType="1"/>
            </p:cNvSpPr>
            <p:nvPr/>
          </p:nvSpPr>
          <p:spPr bwMode="auto">
            <a:xfrm>
              <a:off x="5651500" y="5011738"/>
              <a:ext cx="0" cy="288925"/>
            </a:xfrm>
            <a:prstGeom prst="line">
              <a:avLst/>
            </a:prstGeom>
            <a:noFill/>
            <a:ln w="38100">
              <a:solidFill>
                <a:schemeClr val="tx1"/>
              </a:solidFill>
              <a:miter lim="800000"/>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228375" name="Text Box 23"/>
            <p:cNvSpPr txBox="1">
              <a:spLocks noChangeArrowheads="1"/>
            </p:cNvSpPr>
            <p:nvPr/>
          </p:nvSpPr>
          <p:spPr bwMode="auto">
            <a:xfrm>
              <a:off x="5148263" y="5924550"/>
              <a:ext cx="1368425" cy="400110"/>
            </a:xfrm>
            <a:prstGeom prst="rect">
              <a:avLst/>
            </a:prstGeom>
            <a:noFill/>
            <a:ln w="9525">
              <a:noFill/>
              <a:miter lim="800000"/>
            </a:ln>
            <a:effectLst/>
          </p:spPr>
          <p:txBody>
            <a:bodyPr>
              <a:spAutoFit/>
            </a:bodyPr>
            <a:lstStyle/>
            <a:p>
              <a:pPr algn="l">
                <a:spcBef>
                  <a:spcPct val="50000"/>
                </a:spcBef>
              </a:pPr>
              <a:r>
                <a:rPr lang="zh-CN" altLang="en-US" sz="2000">
                  <a:latin typeface="Consolas" panose="020B0609020204030204" pitchFamily="49" charset="0"/>
                  <a:ea typeface="楷体" panose="02010609060101010101" pitchFamily="49" charset="-122"/>
                  <a:cs typeface="Consolas" panose="020B0609020204030204" pitchFamily="49" charset="0"/>
                </a:rPr>
                <a:t>有序表</a:t>
              </a:r>
              <a:endParaRPr lang="zh-CN" altLang="en-US" sz="2000">
                <a:latin typeface="Consolas" panose="020B0609020204030204" pitchFamily="49" charset="0"/>
                <a:ea typeface="楷体" panose="02010609060101010101" pitchFamily="49" charset="-122"/>
                <a:cs typeface="Consolas" panose="020B0609020204030204" pitchFamily="49" charset="0"/>
              </a:endParaRPr>
            </a:p>
          </p:txBody>
        </p:sp>
        <p:sp>
          <p:nvSpPr>
            <p:cNvPr id="22" name="右弧形箭头 21"/>
            <p:cNvSpPr/>
            <p:nvPr/>
          </p:nvSpPr>
          <p:spPr>
            <a:xfrm>
              <a:off x="6858016" y="4357694"/>
              <a:ext cx="214314" cy="714380"/>
            </a:xfrm>
            <a:prstGeom prst="curvedLef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solidFill>
                  <a:schemeClr val="tx1"/>
                </a:solidFill>
                <a:latin typeface="Consolas" panose="020B0609020204030204" pitchFamily="49" charset="0"/>
                <a:cs typeface="Consolas" panose="020B0609020204030204" pitchFamily="49"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8357">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8357">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28357">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28357">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28357">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28357">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Text Box 2"/>
          <p:cNvSpPr txBox="1">
            <a:spLocks noChangeArrowheads="1"/>
          </p:cNvSpPr>
          <p:nvPr/>
        </p:nvSpPr>
        <p:spPr bwMode="auto">
          <a:xfrm>
            <a:off x="468313" y="214290"/>
            <a:ext cx="8280400" cy="1207135"/>
          </a:xfrm>
          <a:prstGeom prst="rect">
            <a:avLst/>
          </a:prstGeom>
          <a:noFill/>
          <a:ln w="9525">
            <a:noFill/>
            <a:miter lim="800000"/>
          </a:ln>
          <a:effectLst/>
        </p:spPr>
        <p:txBody>
          <a:bodyPr>
            <a:spAutoFit/>
          </a:bodyPr>
          <a:lstStyle/>
          <a:p>
            <a:pPr algn="just">
              <a:lnSpc>
                <a:spcPct val="110000"/>
              </a:lnSpc>
              <a:spcBef>
                <a:spcPct val="50000"/>
              </a:spcBef>
            </a:pPr>
            <a:r>
              <a:rPr kumimoji="1" lang="zh-CN" altLang="en-US" sz="2200" dirty="0">
                <a:latin typeface="Consolas" panose="020B0609020204030204" pitchFamily="49" charset="0"/>
                <a:ea typeface="楷体" panose="02010609060101010101" pitchFamily="49" charset="-122"/>
                <a:cs typeface="Consolas" panose="020B0609020204030204" pitchFamily="49" charset="0"/>
              </a:rPr>
              <a:t>　  若以</a:t>
            </a:r>
            <a:r>
              <a:rPr kumimoji="1" lang="zh-CN" altLang="en-US" sz="2200" dirty="0">
                <a:solidFill>
                  <a:srgbClr val="FF00FF"/>
                </a:solidFill>
                <a:latin typeface="Consolas" panose="020B0609020204030204" pitchFamily="49" charset="0"/>
                <a:ea typeface="楷体" panose="02010609060101010101" pitchFamily="49" charset="-122"/>
                <a:cs typeface="Consolas" panose="020B0609020204030204" pitchFamily="49" charset="0"/>
              </a:rPr>
              <a:t>单链表</a:t>
            </a:r>
            <a:r>
              <a:rPr kumimoji="1" lang="zh-CN" altLang="en-US" sz="2200" dirty="0">
                <a:latin typeface="Consolas" panose="020B0609020204030204" pitchFamily="49" charset="0"/>
                <a:ea typeface="楷体" panose="02010609060101010101" pitchFamily="49" charset="-122"/>
                <a:cs typeface="Consolas" panose="020B0609020204030204" pitchFamily="49" charset="0"/>
              </a:rPr>
              <a:t>存储</a:t>
            </a:r>
            <a:r>
              <a:rPr kumimoji="1" lang="zh-CN" altLang="en-US" sz="2200">
                <a:latin typeface="Consolas" panose="020B0609020204030204" pitchFamily="49" charset="0"/>
                <a:ea typeface="楷体" panose="02010609060101010101" pitchFamily="49" charset="-122"/>
                <a:cs typeface="Consolas" panose="020B0609020204030204" pitchFamily="49" charset="0"/>
              </a:rPr>
              <a:t>有序表，同样</a:t>
            </a:r>
            <a:r>
              <a:rPr kumimoji="1" lang="zh-CN" altLang="en-US" sz="2200" dirty="0">
                <a:latin typeface="Consolas" panose="020B0609020204030204" pitchFamily="49" charset="0"/>
                <a:ea typeface="楷体" panose="02010609060101010101" pitchFamily="49" charset="-122"/>
                <a:cs typeface="Consolas" panose="020B0609020204030204" pitchFamily="49" charset="0"/>
              </a:rPr>
              <a:t>发现基本运算算法中只有</a:t>
            </a:r>
            <a:r>
              <a:rPr kumimoji="1" lang="en-US" altLang="zh-CN" sz="2200" dirty="0" err="1">
                <a:solidFill>
                  <a:srgbClr val="FF0000"/>
                </a:solidFill>
                <a:latin typeface="Consolas" panose="020B0609020204030204" pitchFamily="49" charset="0"/>
                <a:ea typeface="楷体" panose="02010609060101010101" pitchFamily="49" charset="-122"/>
                <a:cs typeface="Consolas" panose="020B0609020204030204" pitchFamily="49" charset="0"/>
              </a:rPr>
              <a:t>ListInsert</a:t>
            </a:r>
            <a:r>
              <a:rPr kumimoji="1" lang="en-US" altLang="zh-CN" sz="2200" dirty="0">
                <a:solidFill>
                  <a:srgbClr val="FF0000"/>
                </a:solidFill>
                <a:latin typeface="Consolas" panose="020B0609020204030204" pitchFamily="49" charset="0"/>
                <a:ea typeface="楷体" panose="02010609060101010101" pitchFamily="49" charset="-122"/>
                <a:cs typeface="Consolas" panose="020B0609020204030204" pitchFamily="49" charset="0"/>
              </a:rPr>
              <a:t>()</a:t>
            </a:r>
            <a:r>
              <a:rPr kumimoji="1" lang="zh-CN" altLang="en-US" sz="2200" dirty="0">
                <a:latin typeface="Consolas" panose="020B0609020204030204" pitchFamily="49" charset="0"/>
                <a:ea typeface="楷体" panose="02010609060101010101" pitchFamily="49" charset="-122"/>
                <a:cs typeface="Consolas" panose="020B0609020204030204" pitchFamily="49" charset="0"/>
              </a:rPr>
              <a:t>和</a:t>
            </a:r>
            <a:r>
              <a:rPr kumimoji="1" lang="zh-CN" altLang="en-US" sz="2200" dirty="0">
                <a:solidFill>
                  <a:srgbClr val="FF0000"/>
                </a:solidFill>
                <a:latin typeface="Consolas" panose="020B0609020204030204" pitchFamily="49" charset="0"/>
                <a:ea typeface="楷体" panose="02010609060101010101" pitchFamily="49" charset="-122"/>
                <a:cs typeface="Consolas" panose="020B0609020204030204" pitchFamily="49" charset="0"/>
              </a:rPr>
              <a:t>建表</a:t>
            </a:r>
            <a:r>
              <a:rPr kumimoji="1" lang="zh-CN" altLang="en-US" sz="2200" dirty="0">
                <a:latin typeface="Consolas" panose="020B0609020204030204" pitchFamily="49" charset="0"/>
                <a:ea typeface="楷体" panose="02010609060101010101" pitchFamily="49" charset="-122"/>
                <a:cs typeface="Consolas" panose="020B0609020204030204" pitchFamily="49" charset="0"/>
              </a:rPr>
              <a:t>算法与前面的单链表对应的运算有</a:t>
            </a:r>
            <a:r>
              <a:rPr kumimoji="1" lang="zh-CN" altLang="en-US" sz="2200">
                <a:latin typeface="Consolas" panose="020B0609020204030204" pitchFamily="49" charset="0"/>
                <a:ea typeface="楷体" panose="02010609060101010101" pitchFamily="49" charset="-122"/>
                <a:cs typeface="Consolas" panose="020B0609020204030204" pitchFamily="49" charset="0"/>
              </a:rPr>
              <a:t>所差异，其余</a:t>
            </a:r>
            <a:r>
              <a:rPr kumimoji="1" lang="zh-CN" altLang="en-US" sz="2200" dirty="0">
                <a:latin typeface="Consolas" panose="020B0609020204030204" pitchFamily="49" charset="0"/>
                <a:ea typeface="楷体" panose="02010609060101010101" pitchFamily="49" charset="-122"/>
                <a:cs typeface="Consolas" panose="020B0609020204030204" pitchFamily="49" charset="0"/>
              </a:rPr>
              <a:t>都是相同的。有序单链表的</a:t>
            </a:r>
            <a:r>
              <a:rPr kumimoji="1" lang="en-US" altLang="zh-CN" sz="2200" dirty="0" err="1">
                <a:latin typeface="Consolas" panose="020B0609020204030204" pitchFamily="49" charset="0"/>
                <a:ea typeface="楷体" panose="02010609060101010101" pitchFamily="49" charset="-122"/>
                <a:cs typeface="Consolas" panose="020B0609020204030204" pitchFamily="49" charset="0"/>
              </a:rPr>
              <a:t>ListInsert</a:t>
            </a:r>
            <a:r>
              <a:rPr kumimoji="1" lang="en-US" altLang="zh-CN" sz="2200" dirty="0">
                <a:latin typeface="Consolas" panose="020B0609020204030204" pitchFamily="49" charset="0"/>
                <a:ea typeface="楷体" panose="02010609060101010101" pitchFamily="49" charset="-122"/>
                <a:cs typeface="Consolas" panose="020B0609020204030204" pitchFamily="49" charset="0"/>
              </a:rPr>
              <a:t>()</a:t>
            </a:r>
            <a:r>
              <a:rPr kumimoji="1" lang="zh-CN" altLang="en-US" sz="2200" dirty="0">
                <a:latin typeface="Consolas" panose="020B0609020204030204" pitchFamily="49" charset="0"/>
                <a:ea typeface="楷体" panose="02010609060101010101" pitchFamily="49" charset="-122"/>
                <a:cs typeface="Consolas" panose="020B0609020204030204" pitchFamily="49" charset="0"/>
              </a:rPr>
              <a:t>的算法如下：</a:t>
            </a:r>
            <a:endParaRPr kumimoji="1" lang="zh-CN" altLang="en-US" sz="2200" dirty="0">
              <a:latin typeface="Consolas" panose="020B0609020204030204" pitchFamily="49" charset="0"/>
              <a:ea typeface="楷体" panose="02010609060101010101" pitchFamily="49" charset="-122"/>
              <a:cs typeface="Consolas" panose="020B0609020204030204" pitchFamily="49" charset="0"/>
            </a:endParaRPr>
          </a:p>
        </p:txBody>
      </p:sp>
      <p:sp>
        <p:nvSpPr>
          <p:cNvPr id="189443" name="Text Box 3"/>
          <p:cNvSpPr txBox="1">
            <a:spLocks noChangeArrowheads="1"/>
          </p:cNvSpPr>
          <p:nvPr/>
        </p:nvSpPr>
        <p:spPr bwMode="auto">
          <a:xfrm>
            <a:off x="785786" y="1595404"/>
            <a:ext cx="7215238" cy="3416320"/>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algn="l"/>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void </a:t>
            </a:r>
            <a:r>
              <a:rPr lang="en-US" altLang="zh-CN" sz="1800">
                <a:solidFill>
                  <a:srgbClr val="FF0000"/>
                </a:solidFill>
                <a:effectLst>
                  <a:outerShdw blurRad="38100" dist="38100" dir="2700000" algn="tl">
                    <a:srgbClr val="000000">
                      <a:alpha val="43137"/>
                    </a:srgbClr>
                  </a:outerShdw>
                </a:effectLst>
                <a:latin typeface="Consolas" panose="020B0609020204030204" pitchFamily="49" charset="0"/>
                <a:ea typeface="楷体" panose="02010609060101010101" pitchFamily="49" charset="-122"/>
                <a:cs typeface="Consolas" panose="020B0609020204030204" pitchFamily="49" charset="0"/>
              </a:rPr>
              <a:t>ListInsert</a:t>
            </a: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(LinkNode *&amp;L</a:t>
            </a:r>
            <a:r>
              <a:rPr lang="zh-CN" altLang="en-US" sz="18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ElemType </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e)</a:t>
            </a:r>
            <a:endPar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gn="l"/>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  LinkNode *pre=L</a:t>
            </a:r>
            <a:r>
              <a:rPr lang="zh-CN" altLang="en-US" sz="18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p;</a:t>
            </a:r>
            <a:endPar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gn="l"/>
            <a:endPar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gn="l"/>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   while </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(pre-&gt;next!=NULL &amp;&amp; pre-&gt;next-&gt;data&lt;e)</a:t>
            </a:r>
            <a:endPar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gn="l"/>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	pre=pre-&gt;next; 	</a:t>
            </a:r>
            <a:r>
              <a:rPr lang="en-US" altLang="zh-CN" sz="1800" dirty="0">
                <a:solidFill>
                  <a:srgbClr val="00B0F0"/>
                </a:solidFill>
                <a:latin typeface="Consolas" panose="020B0609020204030204" pitchFamily="49" charset="0"/>
                <a:ea typeface="楷体" panose="02010609060101010101" pitchFamily="49" charset="-122"/>
                <a:cs typeface="Consolas" panose="020B0609020204030204" pitchFamily="49" charset="0"/>
              </a:rPr>
              <a:t>//</a:t>
            </a:r>
            <a:r>
              <a:rPr lang="zh-CN" altLang="en-US" sz="1800">
                <a:solidFill>
                  <a:srgbClr val="00B0F0"/>
                </a:solidFill>
                <a:latin typeface="Consolas" panose="020B0609020204030204" pitchFamily="49" charset="0"/>
                <a:ea typeface="楷体" panose="02010609060101010101" pitchFamily="49" charset="-122"/>
                <a:cs typeface="Consolas" panose="020B0609020204030204" pitchFamily="49" charset="0"/>
              </a:rPr>
              <a:t>查找插入结点的前驱结点</a:t>
            </a:r>
            <a:r>
              <a:rPr lang="en-US" altLang="zh-CN" sz="1800">
                <a:solidFill>
                  <a:srgbClr val="00B0F0"/>
                </a:solidFill>
                <a:latin typeface="Consolas" panose="020B0609020204030204" pitchFamily="49" charset="0"/>
                <a:ea typeface="楷体" panose="02010609060101010101" pitchFamily="49" charset="-122"/>
                <a:cs typeface="Consolas" panose="020B0609020204030204" pitchFamily="49" charset="0"/>
              </a:rPr>
              <a:t>pre</a:t>
            </a:r>
            <a:endParaRPr lang="en-US" altLang="zh-CN" sz="1800" dirty="0">
              <a:solidFill>
                <a:srgbClr val="00B0F0"/>
              </a:solidFill>
              <a:latin typeface="Consolas" panose="020B0609020204030204" pitchFamily="49" charset="0"/>
              <a:ea typeface="楷体" panose="02010609060101010101" pitchFamily="49" charset="-122"/>
              <a:cs typeface="Consolas" panose="020B0609020204030204" pitchFamily="49" charset="0"/>
            </a:endParaRPr>
          </a:p>
          <a:p>
            <a:pPr algn="l"/>
            <a:endPar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gn="l"/>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   p=(LinkNode *)malloc(sizeof(LinkNode));</a:t>
            </a:r>
            <a:endPar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gn="l"/>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   p-</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&gt;data=e;	</a:t>
            </a: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1800">
                <a:solidFill>
                  <a:srgbClr val="00B0F0"/>
                </a:solidFill>
                <a:latin typeface="Consolas" panose="020B0609020204030204" pitchFamily="49" charset="0"/>
                <a:ea typeface="楷体" panose="02010609060101010101" pitchFamily="49" charset="-122"/>
                <a:cs typeface="Consolas" panose="020B0609020204030204" pitchFamily="49" charset="0"/>
              </a:rPr>
              <a:t>//</a:t>
            </a:r>
            <a:r>
              <a:rPr lang="zh-CN" altLang="en-US" sz="1800" dirty="0">
                <a:solidFill>
                  <a:srgbClr val="00B0F0"/>
                </a:solidFill>
                <a:latin typeface="Consolas" panose="020B0609020204030204" pitchFamily="49" charset="0"/>
                <a:ea typeface="楷体" panose="02010609060101010101" pitchFamily="49" charset="-122"/>
                <a:cs typeface="Consolas" panose="020B0609020204030204" pitchFamily="49" charset="0"/>
              </a:rPr>
              <a:t>创建存放</a:t>
            </a:r>
            <a:r>
              <a:rPr lang="en-US" altLang="zh-CN" sz="1800" dirty="0">
                <a:solidFill>
                  <a:srgbClr val="00B0F0"/>
                </a:solidFill>
                <a:latin typeface="Consolas" panose="020B0609020204030204" pitchFamily="49" charset="0"/>
                <a:ea typeface="楷体" panose="02010609060101010101" pitchFamily="49" charset="-122"/>
                <a:cs typeface="Consolas" panose="020B0609020204030204" pitchFamily="49" charset="0"/>
              </a:rPr>
              <a:t>e</a:t>
            </a:r>
            <a:r>
              <a:rPr lang="zh-CN" altLang="en-US" sz="1800">
                <a:solidFill>
                  <a:srgbClr val="00B0F0"/>
                </a:solidFill>
                <a:latin typeface="Consolas" panose="020B0609020204030204" pitchFamily="49" charset="0"/>
                <a:ea typeface="楷体" panose="02010609060101010101" pitchFamily="49" charset="-122"/>
                <a:cs typeface="Consolas" panose="020B0609020204030204" pitchFamily="49" charset="0"/>
              </a:rPr>
              <a:t>的数据结点</a:t>
            </a:r>
            <a:r>
              <a:rPr lang="en-US" altLang="zh-CN" sz="1800">
                <a:solidFill>
                  <a:srgbClr val="00B0F0"/>
                </a:solidFill>
                <a:latin typeface="Consolas" panose="020B0609020204030204" pitchFamily="49" charset="0"/>
                <a:ea typeface="楷体" panose="02010609060101010101" pitchFamily="49" charset="-122"/>
                <a:cs typeface="Consolas" panose="020B0609020204030204" pitchFamily="49" charset="0"/>
              </a:rPr>
              <a:t>p</a:t>
            </a:r>
            <a:endParaRPr lang="en-US" altLang="zh-CN" sz="1800" dirty="0">
              <a:solidFill>
                <a:srgbClr val="00B0F0"/>
              </a:solidFill>
              <a:latin typeface="Consolas" panose="020B0609020204030204" pitchFamily="49" charset="0"/>
              <a:ea typeface="楷体" panose="02010609060101010101" pitchFamily="49" charset="-122"/>
              <a:cs typeface="Consolas" panose="020B0609020204030204" pitchFamily="49" charset="0"/>
            </a:endParaRPr>
          </a:p>
          <a:p>
            <a:pPr algn="l"/>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   p-</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&gt;next=pre-&gt;next;</a:t>
            </a: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1800">
                <a:solidFill>
                  <a:srgbClr val="00B0F0"/>
                </a:solidFill>
                <a:latin typeface="Consolas" panose="020B0609020204030204" pitchFamily="49" charset="0"/>
                <a:ea typeface="楷体" panose="02010609060101010101" pitchFamily="49" charset="-122"/>
                <a:cs typeface="Consolas" panose="020B0609020204030204" pitchFamily="49" charset="0"/>
              </a:rPr>
              <a:t>//</a:t>
            </a:r>
            <a:r>
              <a:rPr lang="zh-CN" altLang="en-US" sz="1800">
                <a:solidFill>
                  <a:srgbClr val="00B0F0"/>
                </a:solidFill>
                <a:latin typeface="Consolas" panose="020B0609020204030204" pitchFamily="49" charset="0"/>
                <a:ea typeface="楷体" panose="02010609060101010101" pitchFamily="49" charset="-122"/>
                <a:cs typeface="Consolas" panose="020B0609020204030204" pitchFamily="49" charset="0"/>
              </a:rPr>
              <a:t>在</a:t>
            </a:r>
            <a:r>
              <a:rPr lang="en-US" altLang="zh-CN" sz="1800">
                <a:solidFill>
                  <a:srgbClr val="00B0F0"/>
                </a:solidFill>
                <a:latin typeface="Consolas" panose="020B0609020204030204" pitchFamily="49" charset="0"/>
                <a:ea typeface="楷体" panose="02010609060101010101" pitchFamily="49" charset="-122"/>
                <a:cs typeface="Consolas" panose="020B0609020204030204" pitchFamily="49" charset="0"/>
              </a:rPr>
              <a:t>pre</a:t>
            </a:r>
            <a:r>
              <a:rPr lang="zh-CN" altLang="en-US" sz="1800">
                <a:solidFill>
                  <a:srgbClr val="00B0F0"/>
                </a:solidFill>
                <a:latin typeface="Consolas" panose="020B0609020204030204" pitchFamily="49" charset="0"/>
                <a:ea typeface="楷体" panose="02010609060101010101" pitchFamily="49" charset="-122"/>
                <a:cs typeface="Consolas" panose="020B0609020204030204" pitchFamily="49" charset="0"/>
              </a:rPr>
              <a:t>结点之后插入</a:t>
            </a:r>
            <a:r>
              <a:rPr lang="en-US" altLang="zh-CN" sz="1800">
                <a:solidFill>
                  <a:srgbClr val="00B0F0"/>
                </a:solidFill>
                <a:latin typeface="Consolas" panose="020B0609020204030204" pitchFamily="49" charset="0"/>
                <a:ea typeface="楷体" panose="02010609060101010101" pitchFamily="49" charset="-122"/>
                <a:cs typeface="Consolas" panose="020B0609020204030204" pitchFamily="49" charset="0"/>
              </a:rPr>
              <a:t>p</a:t>
            </a:r>
            <a:r>
              <a:rPr lang="zh-CN" altLang="en-US" sz="1800">
                <a:solidFill>
                  <a:srgbClr val="00B0F0"/>
                </a:solidFill>
                <a:latin typeface="Consolas" panose="020B0609020204030204" pitchFamily="49" charset="0"/>
                <a:ea typeface="楷体" panose="02010609060101010101" pitchFamily="49" charset="-122"/>
                <a:cs typeface="Consolas" panose="020B0609020204030204" pitchFamily="49" charset="0"/>
              </a:rPr>
              <a:t>结点</a:t>
            </a:r>
            <a:endParaRPr lang="zh-CN" altLang="en-US" sz="1800" dirty="0">
              <a:solidFill>
                <a:srgbClr val="00B0F0"/>
              </a:solidFill>
              <a:latin typeface="Consolas" panose="020B0609020204030204" pitchFamily="49" charset="0"/>
              <a:ea typeface="楷体" panose="02010609060101010101" pitchFamily="49" charset="-122"/>
              <a:cs typeface="Consolas" panose="020B0609020204030204" pitchFamily="49" charset="0"/>
            </a:endParaRPr>
          </a:p>
          <a:p>
            <a:pPr algn="l"/>
            <a:r>
              <a:rPr lang="zh-CN" altLang="en-US" sz="180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pre-</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&gt;next=p;</a:t>
            </a:r>
            <a:endPar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gn="l"/>
            <a:endPar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gn="l"/>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grpSp>
        <p:nvGrpSpPr>
          <p:cNvPr id="12" name="组合 11"/>
          <p:cNvGrpSpPr/>
          <p:nvPr/>
        </p:nvGrpSpPr>
        <p:grpSpPr>
          <a:xfrm>
            <a:off x="1142976" y="2357430"/>
            <a:ext cx="6715172" cy="3298290"/>
            <a:chOff x="1142976" y="2500306"/>
            <a:chExt cx="6715172" cy="3298290"/>
          </a:xfrm>
        </p:grpSpPr>
        <p:sp>
          <p:nvSpPr>
            <p:cNvPr id="4" name="矩形 3"/>
            <p:cNvSpPr/>
            <p:nvPr/>
          </p:nvSpPr>
          <p:spPr>
            <a:xfrm>
              <a:off x="1142976" y="2500306"/>
              <a:ext cx="6715172" cy="785818"/>
            </a:xfrm>
            <a:prstGeom prst="rect">
              <a:avLst/>
            </a:prstGeom>
            <a:solidFill>
              <a:schemeClr val="accent1">
                <a:alpha val="0"/>
              </a:schemeClr>
            </a:solidFill>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cxnSp>
          <p:nvCxnSpPr>
            <p:cNvPr id="6" name="直接箭头连接符 5"/>
            <p:cNvCxnSpPr>
              <a:stCxn id="4" idx="2"/>
              <a:endCxn id="7" idx="0"/>
            </p:cNvCxnSpPr>
            <p:nvPr/>
          </p:nvCxnSpPr>
          <p:spPr>
            <a:xfrm rot="16200000" flipH="1">
              <a:off x="3446851" y="4339834"/>
              <a:ext cx="2143140" cy="35719"/>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3428992" y="5429264"/>
              <a:ext cx="2214578" cy="369332"/>
            </a:xfrm>
            <a:prstGeom prst="rect">
              <a:avLst/>
            </a:prstGeom>
            <a:noFill/>
          </p:spPr>
          <p:txBody>
            <a:bodyPr wrap="square" rtlCol="0">
              <a:spAutoFit/>
            </a:bodyPr>
            <a:lstStyle/>
            <a:p>
              <a:pPr algn="l"/>
              <a:r>
                <a:rPr lang="zh-CN" altLang="en-US" sz="1800" dirty="0">
                  <a:latin typeface="Consolas" panose="020B0609020204030204" pitchFamily="49" charset="0"/>
                  <a:ea typeface="微软雅黑" panose="020B0503020204020204" pitchFamily="34" charset="-122"/>
                  <a:cs typeface="Consolas" panose="020B0609020204030204" pitchFamily="49" charset="0"/>
                </a:rPr>
                <a:t>查找插入</a:t>
              </a:r>
              <a:r>
                <a:rPr lang="zh-CN" altLang="en-US" sz="1800">
                  <a:latin typeface="Consolas" panose="020B0609020204030204" pitchFamily="49" charset="0"/>
                  <a:ea typeface="微软雅黑" panose="020B0503020204020204" pitchFamily="34" charset="-122"/>
                  <a:cs typeface="Consolas" panose="020B0609020204030204" pitchFamily="49" charset="0"/>
                </a:rPr>
                <a:t>的位置</a:t>
              </a:r>
              <a:r>
                <a:rPr lang="en-US" altLang="zh-CN" sz="1800">
                  <a:latin typeface="Consolas" panose="020B0609020204030204" pitchFamily="49" charset="0"/>
                  <a:ea typeface="微软雅黑" panose="020B0503020204020204" pitchFamily="34" charset="-122"/>
                  <a:cs typeface="Consolas" panose="020B0609020204030204" pitchFamily="49" charset="0"/>
                </a:rPr>
                <a:t>pre</a:t>
              </a:r>
              <a:endParaRPr lang="zh-CN" altLang="en-US" sz="1800" dirty="0">
                <a:latin typeface="Consolas" panose="020B0609020204030204" pitchFamily="49" charset="0"/>
                <a:ea typeface="微软雅黑" panose="020B0503020204020204" pitchFamily="34" charset="-122"/>
                <a:cs typeface="Consolas" panose="020B0609020204030204" pitchFamily="49" charset="0"/>
              </a:endParaRPr>
            </a:p>
          </p:txBody>
        </p:sp>
      </p:grpSp>
      <p:grpSp>
        <p:nvGrpSpPr>
          <p:cNvPr id="13" name="组合 12"/>
          <p:cNvGrpSpPr/>
          <p:nvPr/>
        </p:nvGrpSpPr>
        <p:grpSpPr>
          <a:xfrm>
            <a:off x="857224" y="3214686"/>
            <a:ext cx="6786610" cy="2524614"/>
            <a:chOff x="857224" y="3429000"/>
            <a:chExt cx="6786610" cy="2524614"/>
          </a:xfrm>
        </p:grpSpPr>
        <p:sp>
          <p:nvSpPr>
            <p:cNvPr id="8" name="矩形 7"/>
            <p:cNvSpPr/>
            <p:nvPr/>
          </p:nvSpPr>
          <p:spPr>
            <a:xfrm>
              <a:off x="1142976" y="3429000"/>
              <a:ext cx="6500858" cy="1428760"/>
            </a:xfrm>
            <a:prstGeom prst="rect">
              <a:avLst/>
            </a:prstGeom>
            <a:solidFill>
              <a:schemeClr val="accent1">
                <a:alpha val="0"/>
              </a:schemeClr>
            </a:solidFill>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cxnSp>
          <p:nvCxnSpPr>
            <p:cNvPr id="10" name="直接箭头连接符 9"/>
            <p:cNvCxnSpPr/>
            <p:nvPr/>
          </p:nvCxnSpPr>
          <p:spPr>
            <a:xfrm rot="5400000">
              <a:off x="1423451" y="5221021"/>
              <a:ext cx="725728" cy="794"/>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857224" y="5584282"/>
              <a:ext cx="2000264" cy="369332"/>
            </a:xfrm>
            <a:prstGeom prst="rect">
              <a:avLst/>
            </a:prstGeom>
            <a:noFill/>
          </p:spPr>
          <p:txBody>
            <a:bodyPr wrap="square" rtlCol="0">
              <a:spAutoFit/>
            </a:bodyPr>
            <a:lstStyle/>
            <a:p>
              <a:pPr algn="l"/>
              <a:r>
                <a:rPr lang="zh-CN" altLang="en-US" sz="1800">
                  <a:latin typeface="Consolas" panose="020B0609020204030204" pitchFamily="49" charset="0"/>
                  <a:ea typeface="微软雅黑" panose="020B0503020204020204" pitchFamily="34" charset="-122"/>
                  <a:cs typeface="Consolas" panose="020B0609020204030204" pitchFamily="49" charset="0"/>
                </a:rPr>
                <a:t>在</a:t>
              </a:r>
              <a:r>
                <a:rPr lang="en-US" altLang="zh-CN" sz="1800">
                  <a:latin typeface="Consolas" panose="020B0609020204030204" pitchFamily="49" charset="0"/>
                  <a:ea typeface="微软雅黑" panose="020B0503020204020204" pitchFamily="34" charset="-122"/>
                  <a:cs typeface="Consolas" panose="020B0609020204030204" pitchFamily="49" charset="0"/>
                </a:rPr>
                <a:t>pre</a:t>
              </a:r>
              <a:r>
                <a:rPr lang="zh-CN" altLang="en-US" sz="1800">
                  <a:latin typeface="Consolas" panose="020B0609020204030204" pitchFamily="49" charset="0"/>
                  <a:ea typeface="微软雅黑" panose="020B0503020204020204" pitchFamily="34" charset="-122"/>
                  <a:cs typeface="Consolas" panose="020B0609020204030204" pitchFamily="49" charset="0"/>
                </a:rPr>
                <a:t>之后插入</a:t>
              </a:r>
              <a:r>
                <a:rPr lang="en-US" altLang="zh-CN" sz="1800">
                  <a:latin typeface="Consolas" panose="020B0609020204030204" pitchFamily="49" charset="0"/>
                  <a:ea typeface="微软雅黑" panose="020B0503020204020204" pitchFamily="34" charset="-122"/>
                  <a:cs typeface="Consolas" panose="020B0609020204030204" pitchFamily="49" charset="0"/>
                </a:rPr>
                <a:t>p</a:t>
              </a:r>
              <a:endParaRPr lang="zh-CN" altLang="en-US" sz="1800" dirty="0">
                <a:latin typeface="Consolas" panose="020B0609020204030204" pitchFamily="49" charset="0"/>
                <a:ea typeface="微软雅黑" panose="020B0503020204020204" pitchFamily="34" charset="-122"/>
                <a:cs typeface="Consolas" panose="020B0609020204030204" pitchFamily="49"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944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9443">
                                            <p:txEl>
                                              <p:pRg st="4" end="4"/>
                                            </p:txEl>
                                          </p:spTgt>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nodeType="afterEffect">
                                  <p:stCondLst>
                                    <p:cond delay="0"/>
                                  </p:stCondLst>
                                  <p:childTnLst>
                                    <p:set>
                                      <p:cBhvr>
                                        <p:cTn id="11" dur="1" fill="hold">
                                          <p:stCondLst>
                                            <p:cond delay="0"/>
                                          </p:stCondLst>
                                        </p:cTn>
                                        <p:tgtEl>
                                          <p:spTgt spid="12"/>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xit" presetSubtype="4" fill="hold" nodeType="clickEffect">
                                  <p:stCondLst>
                                    <p:cond delay="0"/>
                                  </p:stCondLst>
                                  <p:childTnLst>
                                    <p:animEffect transition="out" filter="wipe(down)">
                                      <p:cBhvr>
                                        <p:cTn id="15" dur="500"/>
                                        <p:tgtEl>
                                          <p:spTgt spid="12"/>
                                        </p:tgtEl>
                                      </p:cBhvr>
                                    </p:animEffect>
                                    <p:set>
                                      <p:cBhvr>
                                        <p:cTn id="16" dur="1" fill="hold">
                                          <p:stCondLst>
                                            <p:cond delay="499"/>
                                          </p:stCondLst>
                                        </p:cTn>
                                        <p:tgtEl>
                                          <p:spTgt spid="12"/>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8944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8944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89443">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89443">
                                            <p:txEl>
                                              <p:pRg st="9" end="9"/>
                                            </p:txEl>
                                          </p:spTgt>
                                        </p:tgtEl>
                                        <p:attrNameLst>
                                          <p:attrName>style.visibility</p:attrName>
                                        </p:attrNameLst>
                                      </p:cBhvr>
                                      <p:to>
                                        <p:strVal val="visible"/>
                                      </p:to>
                                    </p:set>
                                  </p:childTnLst>
                                </p:cTn>
                              </p:par>
                            </p:childTnLst>
                          </p:cTn>
                        </p:par>
                        <p:par>
                          <p:cTn id="27" fill="hold">
                            <p:stCondLst>
                              <p:cond delay="0"/>
                            </p:stCondLst>
                            <p:childTnLst>
                              <p:par>
                                <p:cTn id="28" presetID="1" presetClass="entr" presetSubtype="0" fill="hold" nodeType="afterEffect">
                                  <p:stCondLst>
                                    <p:cond delay="0"/>
                                  </p:stCondLst>
                                  <p:childTnLst>
                                    <p:set>
                                      <p:cBhvr>
                                        <p:cTn id="29"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5" name="Rectangle 4"/>
          <p:cNvSpPr/>
          <p:nvPr/>
        </p:nvSpPr>
        <p:spPr>
          <a:xfrm>
            <a:off x="107950" y="44768"/>
            <a:ext cx="8716963" cy="765175"/>
          </a:xfrm>
          <a:prstGeom prst="rect">
            <a:avLst/>
          </a:prstGeom>
          <a:solidFill>
            <a:srgbClr val="FFFFE7"/>
          </a:solidFill>
          <a:ln w="9525">
            <a:noFill/>
          </a:ln>
        </p:spPr>
        <p:txBody>
          <a:bodyPr anchor="ctr"/>
          <a:lstStyle/>
          <a:p>
            <a:pPr algn="l" eaLnBrk="0" hangingPunct="0"/>
            <a:r>
              <a:rPr kumimoji="1" lang="zh-CN" altLang="en-US" sz="3600" b="1" dirty="0">
                <a:latin typeface="Consolas" panose="020B0609020204030204" pitchFamily="49" charset="0"/>
                <a:ea typeface="楷体" panose="02010609060101010101" pitchFamily="49" charset="-122"/>
                <a:cs typeface="Consolas" panose="020B0609020204030204" pitchFamily="49" charset="0"/>
              </a:rPr>
              <a:t>26 个英文字母表的链式存储结构</a:t>
            </a:r>
            <a:endParaRPr lang="zh-CN" altLang="en-US" sz="3600" b="1" dirty="0">
              <a:solidFill>
                <a:schemeClr val="hlink"/>
              </a:solidFill>
              <a:latin typeface="Times New Roman" panose="02020603050405020304" pitchFamily="18" charset="0"/>
              <a:ea typeface="楷体_GB2312"/>
            </a:endParaRPr>
          </a:p>
        </p:txBody>
      </p:sp>
      <p:sp>
        <p:nvSpPr>
          <p:cNvPr id="465925" name="Rectangle 5"/>
          <p:cNvSpPr/>
          <p:nvPr/>
        </p:nvSpPr>
        <p:spPr>
          <a:xfrm>
            <a:off x="107950" y="1579563"/>
            <a:ext cx="8059738" cy="645160"/>
          </a:xfrm>
          <a:prstGeom prst="rect">
            <a:avLst/>
          </a:prstGeom>
          <a:noFill/>
          <a:ln w="9525">
            <a:noFill/>
          </a:ln>
        </p:spPr>
        <p:txBody>
          <a:bodyPr>
            <a:spAutoFit/>
          </a:bodyPr>
          <a:lstStyle/>
          <a:p>
            <a:pPr algn="l"/>
            <a:r>
              <a:rPr kumimoji="1" lang="zh-CN" altLang="en-US" sz="3600" b="1" dirty="0">
                <a:latin typeface="Consolas" panose="020B0609020204030204" pitchFamily="49" charset="0"/>
                <a:ea typeface="楷体" panose="02010609060101010101" pitchFamily="49" charset="-122"/>
                <a:cs typeface="Consolas" panose="020B0609020204030204" pitchFamily="49" charset="0"/>
              </a:rPr>
              <a:t>链式存储结构：</a:t>
            </a:r>
            <a:r>
              <a:rPr lang="zh-CN" altLang="en-US" sz="3600" b="1" dirty="0">
                <a:latin typeface="楷体_GB2312"/>
                <a:ea typeface="楷体_GB2312"/>
              </a:rPr>
              <a:t> </a:t>
            </a:r>
            <a:endParaRPr lang="zh-CN" altLang="en-US" sz="3600" b="1" dirty="0">
              <a:latin typeface="楷体_GB2312"/>
              <a:ea typeface="楷体_GB2312"/>
            </a:endParaRPr>
          </a:p>
        </p:txBody>
      </p:sp>
      <p:grpSp>
        <p:nvGrpSpPr>
          <p:cNvPr id="2" name="Group 6"/>
          <p:cNvGrpSpPr/>
          <p:nvPr/>
        </p:nvGrpSpPr>
        <p:grpSpPr>
          <a:xfrm>
            <a:off x="107950" y="3213100"/>
            <a:ext cx="9036050" cy="2663825"/>
            <a:chOff x="0" y="1563"/>
            <a:chExt cx="5248" cy="948"/>
          </a:xfrm>
        </p:grpSpPr>
        <p:pic>
          <p:nvPicPr>
            <p:cNvPr id="95277" name="Picture 7" descr="2-1字母链式存储图"/>
            <p:cNvPicPr>
              <a:picLocks noChangeAspect="1"/>
            </p:cNvPicPr>
            <p:nvPr/>
          </p:nvPicPr>
          <p:blipFill>
            <a:blip r:embed="rId1"/>
            <a:srcRect r="29062"/>
            <a:stretch>
              <a:fillRect/>
            </a:stretch>
          </p:blipFill>
          <p:spPr>
            <a:xfrm>
              <a:off x="0" y="1563"/>
              <a:ext cx="5248" cy="948"/>
            </a:xfrm>
            <a:prstGeom prst="rect">
              <a:avLst/>
            </a:prstGeom>
            <a:noFill/>
            <a:ln w="9525">
              <a:noFill/>
            </a:ln>
          </p:spPr>
        </p:pic>
        <p:sp>
          <p:nvSpPr>
            <p:cNvPr id="95278" name="Line 8"/>
            <p:cNvSpPr/>
            <p:nvPr/>
          </p:nvSpPr>
          <p:spPr>
            <a:xfrm>
              <a:off x="3321" y="1805"/>
              <a:ext cx="0" cy="259"/>
            </a:xfrm>
            <a:prstGeom prst="line">
              <a:avLst/>
            </a:prstGeom>
            <a:ln w="9525" cap="flat" cmpd="sng">
              <a:solidFill>
                <a:srgbClr val="000000"/>
              </a:solidFill>
              <a:prstDash val="solid"/>
              <a:headEnd type="none" w="med" len="med"/>
              <a:tailEnd type="none" w="med" len="med"/>
            </a:ln>
          </p:spPr>
        </p:sp>
        <p:sp>
          <p:nvSpPr>
            <p:cNvPr id="95279" name="Line 9"/>
            <p:cNvSpPr/>
            <p:nvPr/>
          </p:nvSpPr>
          <p:spPr>
            <a:xfrm>
              <a:off x="4443" y="1805"/>
              <a:ext cx="0" cy="259"/>
            </a:xfrm>
            <a:prstGeom prst="line">
              <a:avLst/>
            </a:prstGeom>
            <a:ln w="9525" cap="flat" cmpd="sng">
              <a:solidFill>
                <a:srgbClr val="000000"/>
              </a:solidFill>
              <a:prstDash val="solid"/>
              <a:headEnd type="none" w="med" len="med"/>
              <a:tailEnd type="none" w="med" len="med"/>
            </a:ln>
          </p:spPr>
        </p:sp>
        <p:sp>
          <p:nvSpPr>
            <p:cNvPr id="95280" name="Line 10"/>
            <p:cNvSpPr/>
            <p:nvPr/>
          </p:nvSpPr>
          <p:spPr>
            <a:xfrm>
              <a:off x="1191" y="1795"/>
              <a:ext cx="0" cy="259"/>
            </a:xfrm>
            <a:prstGeom prst="line">
              <a:avLst/>
            </a:prstGeom>
            <a:ln w="9525" cap="flat" cmpd="sng">
              <a:solidFill>
                <a:srgbClr val="000000"/>
              </a:solidFill>
              <a:prstDash val="solid"/>
              <a:headEnd type="none" w="med" len="med"/>
              <a:tailEnd type="none" w="med" len="med"/>
            </a:ln>
          </p:spPr>
        </p:sp>
        <p:sp>
          <p:nvSpPr>
            <p:cNvPr id="95281" name="AutoShape 11"/>
            <p:cNvSpPr/>
            <p:nvPr/>
          </p:nvSpPr>
          <p:spPr>
            <a:xfrm>
              <a:off x="4646" y="2064"/>
              <a:ext cx="212" cy="278"/>
            </a:xfrm>
            <a:prstGeom prst="downArrow">
              <a:avLst>
                <a:gd name="adj1" fmla="val 50000"/>
                <a:gd name="adj2" fmla="val 32783"/>
              </a:avLst>
            </a:prstGeom>
            <a:solidFill>
              <a:schemeClr val="accent1"/>
            </a:solidFill>
            <a:ln w="9525" cap="flat" cmpd="sng">
              <a:solidFill>
                <a:schemeClr val="tx1"/>
              </a:solidFill>
              <a:prstDash val="solid"/>
              <a:miter/>
              <a:headEnd type="none" w="med" len="med"/>
              <a:tailEnd type="none" w="med" len="med"/>
            </a:ln>
          </p:spPr>
          <p:txBody>
            <a:bodyPr wrap="none" anchor="ctr"/>
            <a:lstStyle/>
            <a:p>
              <a:pPr eaLnBrk="0" hangingPunct="0">
                <a:spcBef>
                  <a:spcPct val="20000"/>
                </a:spcBef>
              </a:pPr>
              <a:endParaRPr lang="zh-CN" altLang="en-US" dirty="0">
                <a:latin typeface="Times New Roman" panose="02020603050405020304" pitchFamily="18" charset="0"/>
                <a:ea typeface="仿宋_GB2312"/>
              </a:endParaRPr>
            </a:p>
          </p:txBody>
        </p:sp>
      </p:grpSp>
      <p:sp>
        <p:nvSpPr>
          <p:cNvPr id="465932" name="Rectangle 12"/>
          <p:cNvSpPr/>
          <p:nvPr/>
        </p:nvSpPr>
        <p:spPr>
          <a:xfrm>
            <a:off x="79375" y="955675"/>
            <a:ext cx="8745538" cy="645160"/>
          </a:xfrm>
          <a:prstGeom prst="rect">
            <a:avLst/>
          </a:prstGeom>
          <a:noFill/>
          <a:ln w="9525">
            <a:noFill/>
          </a:ln>
        </p:spPr>
        <p:txBody>
          <a:bodyPr>
            <a:spAutoFit/>
          </a:bodyPr>
          <a:lstStyle/>
          <a:p>
            <a:pPr algn="l">
              <a:spcBef>
                <a:spcPct val="50000"/>
              </a:spcBef>
            </a:pPr>
            <a:r>
              <a:rPr kumimoji="1" lang="zh-CN" altLang="en-US" sz="3600" b="1" dirty="0">
                <a:latin typeface="Consolas" panose="020B0609020204030204" pitchFamily="49" charset="0"/>
                <a:ea typeface="楷体" panose="02010609060101010101" pitchFamily="49" charset="-122"/>
                <a:cs typeface="Consolas" panose="020B0609020204030204" pitchFamily="49" charset="0"/>
              </a:rPr>
              <a:t>逻辑结构：</a:t>
            </a:r>
            <a:r>
              <a:rPr lang="zh-CN" altLang="en-US" sz="3600" b="1" dirty="0">
                <a:solidFill>
                  <a:srgbClr val="FF0000"/>
                </a:solidFill>
                <a:latin typeface="楷体_GB2312"/>
                <a:ea typeface="楷体_GB2312"/>
              </a:rPr>
              <a:t>（ </a:t>
            </a:r>
            <a:r>
              <a:rPr lang="en-US" altLang="zh-CN" sz="3600" b="1" dirty="0">
                <a:solidFill>
                  <a:srgbClr val="FF0000"/>
                </a:solidFill>
                <a:latin typeface="楷体_GB2312"/>
                <a:ea typeface="楷体_GB2312"/>
              </a:rPr>
              <a:t>a, b,  </a:t>
            </a:r>
            <a:r>
              <a:rPr lang="en-US" altLang="zh-CN" sz="3600" b="1" dirty="0">
                <a:solidFill>
                  <a:srgbClr val="FF0000"/>
                </a:solidFill>
                <a:latin typeface="Times New Roman" panose="02020603050405020304" pitchFamily="18" charset="0"/>
                <a:ea typeface="楷体_GB2312"/>
              </a:rPr>
              <a:t>…</a:t>
            </a:r>
            <a:r>
              <a:rPr lang="en-US" altLang="zh-CN" sz="3600" b="1" dirty="0">
                <a:solidFill>
                  <a:srgbClr val="FF0000"/>
                </a:solidFill>
                <a:latin typeface="楷体_GB2312"/>
                <a:ea typeface="楷体_GB2312"/>
              </a:rPr>
              <a:t> ,y, z</a:t>
            </a:r>
            <a:r>
              <a:rPr lang="zh-CN" altLang="en-US" sz="3600" b="1" dirty="0">
                <a:solidFill>
                  <a:srgbClr val="FF0000"/>
                </a:solidFill>
                <a:latin typeface="楷体_GB2312"/>
                <a:ea typeface="楷体_GB2312"/>
              </a:rPr>
              <a:t>）</a:t>
            </a:r>
            <a:endParaRPr lang="zh-CN" altLang="en-US" sz="3600" b="1" dirty="0">
              <a:solidFill>
                <a:srgbClr val="FF0000"/>
              </a:solidFill>
              <a:latin typeface="楷体_GB2312"/>
              <a:ea typeface="楷体_GB2312"/>
            </a:endParaRPr>
          </a:p>
        </p:txBody>
      </p:sp>
      <p:grpSp>
        <p:nvGrpSpPr>
          <p:cNvPr id="3" name="Group 13"/>
          <p:cNvGrpSpPr/>
          <p:nvPr/>
        </p:nvGrpSpPr>
        <p:grpSpPr>
          <a:xfrm>
            <a:off x="341313" y="2443163"/>
            <a:ext cx="8088312" cy="534987"/>
            <a:chOff x="50" y="1438"/>
            <a:chExt cx="5095" cy="337"/>
          </a:xfrm>
        </p:grpSpPr>
        <p:sp>
          <p:nvSpPr>
            <p:cNvPr id="95240" name="Rectangle 14"/>
            <p:cNvSpPr/>
            <p:nvPr/>
          </p:nvSpPr>
          <p:spPr>
            <a:xfrm>
              <a:off x="1598" y="1444"/>
              <a:ext cx="139" cy="330"/>
            </a:xfrm>
            <a:prstGeom prst="rect">
              <a:avLst/>
            </a:prstGeom>
            <a:noFill/>
            <a:ln w="9525">
              <a:noFill/>
            </a:ln>
          </p:spPr>
          <p:txBody>
            <a:bodyPr/>
            <a:lstStyle/>
            <a:p>
              <a:pPr eaLnBrk="0" hangingPunct="0">
                <a:spcBef>
                  <a:spcPct val="20000"/>
                </a:spcBef>
              </a:pPr>
              <a:endParaRPr lang="zh-CN" altLang="zh-CN" dirty="0">
                <a:latin typeface="Times New Roman" panose="02020603050405020304" pitchFamily="18" charset="0"/>
                <a:ea typeface="仿宋_GB2312"/>
              </a:endParaRPr>
            </a:p>
          </p:txBody>
        </p:sp>
        <p:sp>
          <p:nvSpPr>
            <p:cNvPr id="95241" name="Rectangle 15"/>
            <p:cNvSpPr/>
            <p:nvPr/>
          </p:nvSpPr>
          <p:spPr>
            <a:xfrm>
              <a:off x="921" y="1444"/>
              <a:ext cx="677" cy="330"/>
            </a:xfrm>
            <a:prstGeom prst="rect">
              <a:avLst/>
            </a:prstGeom>
            <a:noFill/>
            <a:ln w="9525">
              <a:noFill/>
            </a:ln>
          </p:spPr>
          <p:txBody>
            <a:bodyPr/>
            <a:lstStyle/>
            <a:p>
              <a:pPr algn="ctr" eaLnBrk="0" hangingPunct="0">
                <a:spcBef>
                  <a:spcPct val="20000"/>
                </a:spcBef>
              </a:pPr>
              <a:r>
                <a:rPr lang="en-US" altLang="zh-CN" dirty="0">
                  <a:solidFill>
                    <a:srgbClr val="FF0000"/>
                  </a:solidFill>
                  <a:latin typeface="Times New Roman" panose="02020603050405020304" pitchFamily="18" charset="0"/>
                  <a:ea typeface="仿宋_GB2312"/>
                </a:rPr>
                <a:t>a</a:t>
              </a:r>
              <a:endParaRPr lang="en-US" altLang="zh-CN" dirty="0">
                <a:solidFill>
                  <a:srgbClr val="FF0000"/>
                </a:solidFill>
                <a:latin typeface="Times New Roman" panose="02020603050405020304" pitchFamily="18" charset="0"/>
                <a:ea typeface="仿宋_GB2312"/>
              </a:endParaRPr>
            </a:p>
          </p:txBody>
        </p:sp>
        <p:sp>
          <p:nvSpPr>
            <p:cNvPr id="95242" name="Line 16"/>
            <p:cNvSpPr/>
            <p:nvPr/>
          </p:nvSpPr>
          <p:spPr>
            <a:xfrm>
              <a:off x="921" y="1444"/>
              <a:ext cx="816" cy="0"/>
            </a:xfrm>
            <a:prstGeom prst="line">
              <a:avLst/>
            </a:prstGeom>
            <a:ln w="28575" cap="sq" cmpd="sng">
              <a:solidFill>
                <a:schemeClr val="tx1"/>
              </a:solidFill>
              <a:prstDash val="solid"/>
              <a:miter/>
              <a:headEnd type="none" w="med" len="med"/>
              <a:tailEnd type="none" w="med" len="med"/>
            </a:ln>
          </p:spPr>
        </p:sp>
        <p:sp>
          <p:nvSpPr>
            <p:cNvPr id="95243" name="Line 17"/>
            <p:cNvSpPr/>
            <p:nvPr/>
          </p:nvSpPr>
          <p:spPr>
            <a:xfrm>
              <a:off x="921" y="1774"/>
              <a:ext cx="816" cy="0"/>
            </a:xfrm>
            <a:prstGeom prst="line">
              <a:avLst/>
            </a:prstGeom>
            <a:ln w="28575" cap="sq" cmpd="sng">
              <a:solidFill>
                <a:schemeClr val="tx1"/>
              </a:solidFill>
              <a:prstDash val="solid"/>
              <a:miter/>
              <a:headEnd type="none" w="med" len="med"/>
              <a:tailEnd type="none" w="med" len="med"/>
            </a:ln>
          </p:spPr>
        </p:sp>
        <p:sp>
          <p:nvSpPr>
            <p:cNvPr id="95244" name="Line 18"/>
            <p:cNvSpPr/>
            <p:nvPr/>
          </p:nvSpPr>
          <p:spPr>
            <a:xfrm>
              <a:off x="921" y="1444"/>
              <a:ext cx="0" cy="330"/>
            </a:xfrm>
            <a:prstGeom prst="line">
              <a:avLst/>
            </a:prstGeom>
            <a:ln w="28575" cap="sq" cmpd="sng">
              <a:solidFill>
                <a:schemeClr val="tx1"/>
              </a:solidFill>
              <a:prstDash val="solid"/>
              <a:miter/>
              <a:headEnd type="none" w="med" len="med"/>
              <a:tailEnd type="none" w="med" len="med"/>
            </a:ln>
          </p:spPr>
        </p:sp>
        <p:sp>
          <p:nvSpPr>
            <p:cNvPr id="95245" name="Line 19"/>
            <p:cNvSpPr/>
            <p:nvPr/>
          </p:nvSpPr>
          <p:spPr>
            <a:xfrm>
              <a:off x="1598" y="1444"/>
              <a:ext cx="0" cy="330"/>
            </a:xfrm>
            <a:prstGeom prst="line">
              <a:avLst/>
            </a:prstGeom>
            <a:ln w="12700" cap="flat" cmpd="sng">
              <a:solidFill>
                <a:schemeClr val="tx1"/>
              </a:solidFill>
              <a:prstDash val="solid"/>
              <a:miter/>
              <a:headEnd type="none" w="med" len="med"/>
              <a:tailEnd type="none" w="med" len="med"/>
            </a:ln>
          </p:spPr>
        </p:sp>
        <p:sp>
          <p:nvSpPr>
            <p:cNvPr id="95246" name="Line 20"/>
            <p:cNvSpPr/>
            <p:nvPr/>
          </p:nvSpPr>
          <p:spPr>
            <a:xfrm>
              <a:off x="1737" y="1444"/>
              <a:ext cx="0" cy="330"/>
            </a:xfrm>
            <a:prstGeom prst="line">
              <a:avLst/>
            </a:prstGeom>
            <a:ln w="28575" cap="sq" cmpd="sng">
              <a:solidFill>
                <a:schemeClr val="tx1"/>
              </a:solidFill>
              <a:prstDash val="solid"/>
              <a:miter/>
              <a:headEnd type="none" w="med" len="med"/>
              <a:tailEnd type="none" w="med" len="med"/>
            </a:ln>
          </p:spPr>
        </p:sp>
        <p:sp>
          <p:nvSpPr>
            <p:cNvPr id="95247" name="Rectangle 21"/>
            <p:cNvSpPr/>
            <p:nvPr/>
          </p:nvSpPr>
          <p:spPr>
            <a:xfrm>
              <a:off x="50" y="1488"/>
              <a:ext cx="552" cy="287"/>
            </a:xfrm>
            <a:prstGeom prst="rect">
              <a:avLst/>
            </a:prstGeom>
            <a:noFill/>
            <a:ln w="9525">
              <a:noFill/>
            </a:ln>
          </p:spPr>
          <p:txBody>
            <a:bodyPr/>
            <a:lstStyle/>
            <a:p>
              <a:pPr algn="ctr" eaLnBrk="0" hangingPunct="0">
                <a:spcBef>
                  <a:spcPct val="20000"/>
                </a:spcBef>
              </a:pPr>
              <a:r>
                <a:rPr lang="en-US" altLang="zh-CN" sz="2400" b="1" dirty="0">
                  <a:latin typeface="Times New Roman" panose="02020603050405020304" pitchFamily="18" charset="0"/>
                  <a:ea typeface="仿宋_GB2312"/>
                </a:rPr>
                <a:t>head</a:t>
              </a:r>
              <a:endParaRPr lang="en-US" altLang="zh-CN" sz="2400" b="1" dirty="0">
                <a:latin typeface="Times New Roman" panose="02020603050405020304" pitchFamily="18" charset="0"/>
                <a:ea typeface="仿宋_GB2312"/>
              </a:endParaRPr>
            </a:p>
          </p:txBody>
        </p:sp>
        <p:sp>
          <p:nvSpPr>
            <p:cNvPr id="95248" name="Line 22"/>
            <p:cNvSpPr/>
            <p:nvPr/>
          </p:nvSpPr>
          <p:spPr>
            <a:xfrm>
              <a:off x="50" y="1488"/>
              <a:ext cx="552" cy="0"/>
            </a:xfrm>
            <a:prstGeom prst="line">
              <a:avLst/>
            </a:prstGeom>
            <a:ln w="28575" cap="sq" cmpd="sng">
              <a:solidFill>
                <a:schemeClr val="tx1"/>
              </a:solidFill>
              <a:prstDash val="solid"/>
              <a:miter/>
              <a:headEnd type="none" w="med" len="med"/>
              <a:tailEnd type="none" w="med" len="med"/>
            </a:ln>
          </p:spPr>
        </p:sp>
        <p:sp>
          <p:nvSpPr>
            <p:cNvPr id="95249" name="Line 23"/>
            <p:cNvSpPr/>
            <p:nvPr/>
          </p:nvSpPr>
          <p:spPr>
            <a:xfrm>
              <a:off x="50" y="1775"/>
              <a:ext cx="552" cy="0"/>
            </a:xfrm>
            <a:prstGeom prst="line">
              <a:avLst/>
            </a:prstGeom>
            <a:ln w="28575" cap="sq" cmpd="sng">
              <a:solidFill>
                <a:schemeClr val="tx1"/>
              </a:solidFill>
              <a:prstDash val="solid"/>
              <a:miter/>
              <a:headEnd type="none" w="med" len="med"/>
              <a:tailEnd type="none" w="med" len="med"/>
            </a:ln>
          </p:spPr>
        </p:sp>
        <p:sp>
          <p:nvSpPr>
            <p:cNvPr id="95250" name="Line 24"/>
            <p:cNvSpPr/>
            <p:nvPr/>
          </p:nvSpPr>
          <p:spPr>
            <a:xfrm>
              <a:off x="50" y="1488"/>
              <a:ext cx="0" cy="287"/>
            </a:xfrm>
            <a:prstGeom prst="line">
              <a:avLst/>
            </a:prstGeom>
            <a:ln w="28575" cap="sq" cmpd="sng">
              <a:solidFill>
                <a:schemeClr val="tx1"/>
              </a:solidFill>
              <a:prstDash val="solid"/>
              <a:miter/>
              <a:headEnd type="none" w="med" len="med"/>
              <a:tailEnd type="none" w="med" len="med"/>
            </a:ln>
          </p:spPr>
        </p:sp>
        <p:sp>
          <p:nvSpPr>
            <p:cNvPr id="95251" name="Line 25"/>
            <p:cNvSpPr/>
            <p:nvPr/>
          </p:nvSpPr>
          <p:spPr>
            <a:xfrm>
              <a:off x="602" y="1488"/>
              <a:ext cx="0" cy="287"/>
            </a:xfrm>
            <a:prstGeom prst="line">
              <a:avLst/>
            </a:prstGeom>
            <a:ln w="28575" cap="sq" cmpd="sng">
              <a:solidFill>
                <a:schemeClr val="tx1"/>
              </a:solidFill>
              <a:prstDash val="solid"/>
              <a:miter/>
              <a:headEnd type="none" w="med" len="med"/>
              <a:tailEnd type="none" w="med" len="med"/>
            </a:ln>
          </p:spPr>
        </p:sp>
        <p:sp>
          <p:nvSpPr>
            <p:cNvPr id="95252" name="Line 26"/>
            <p:cNvSpPr/>
            <p:nvPr/>
          </p:nvSpPr>
          <p:spPr>
            <a:xfrm>
              <a:off x="585" y="1630"/>
              <a:ext cx="288" cy="0"/>
            </a:xfrm>
            <a:prstGeom prst="line">
              <a:avLst/>
            </a:prstGeom>
            <a:ln w="9525" cap="flat" cmpd="sng">
              <a:solidFill>
                <a:schemeClr val="tx1"/>
              </a:solidFill>
              <a:prstDash val="solid"/>
              <a:miter/>
              <a:headEnd type="none" w="med" len="med"/>
              <a:tailEnd type="triangle" w="med" len="med"/>
            </a:ln>
          </p:spPr>
        </p:sp>
        <p:sp>
          <p:nvSpPr>
            <p:cNvPr id="95253" name="Rectangle 27"/>
            <p:cNvSpPr/>
            <p:nvPr/>
          </p:nvSpPr>
          <p:spPr>
            <a:xfrm>
              <a:off x="2678" y="1438"/>
              <a:ext cx="163" cy="326"/>
            </a:xfrm>
            <a:prstGeom prst="rect">
              <a:avLst/>
            </a:prstGeom>
            <a:noFill/>
            <a:ln w="9525">
              <a:noFill/>
            </a:ln>
          </p:spPr>
          <p:txBody>
            <a:bodyPr/>
            <a:lstStyle/>
            <a:p>
              <a:pPr eaLnBrk="0" hangingPunct="0">
                <a:spcBef>
                  <a:spcPct val="20000"/>
                </a:spcBef>
              </a:pPr>
              <a:endParaRPr lang="zh-CN" altLang="zh-CN" dirty="0">
                <a:latin typeface="Times New Roman" panose="02020603050405020304" pitchFamily="18" charset="0"/>
                <a:ea typeface="仿宋_GB2312"/>
              </a:endParaRPr>
            </a:p>
          </p:txBody>
        </p:sp>
        <p:sp>
          <p:nvSpPr>
            <p:cNvPr id="95254" name="Rectangle 28"/>
            <p:cNvSpPr/>
            <p:nvPr/>
          </p:nvSpPr>
          <p:spPr>
            <a:xfrm>
              <a:off x="2025" y="1438"/>
              <a:ext cx="653" cy="326"/>
            </a:xfrm>
            <a:prstGeom prst="rect">
              <a:avLst/>
            </a:prstGeom>
            <a:noFill/>
            <a:ln w="9525">
              <a:noFill/>
            </a:ln>
          </p:spPr>
          <p:txBody>
            <a:bodyPr/>
            <a:lstStyle/>
            <a:p>
              <a:pPr algn="ctr" eaLnBrk="0" hangingPunct="0">
                <a:spcBef>
                  <a:spcPct val="20000"/>
                </a:spcBef>
              </a:pPr>
              <a:r>
                <a:rPr lang="en-US" altLang="zh-CN" dirty="0">
                  <a:solidFill>
                    <a:srgbClr val="FF0000"/>
                  </a:solidFill>
                  <a:latin typeface="Times New Roman" panose="02020603050405020304" pitchFamily="18" charset="0"/>
                  <a:ea typeface="仿宋_GB2312"/>
                </a:rPr>
                <a:t>b</a:t>
              </a:r>
              <a:endParaRPr lang="en-US" altLang="zh-CN" dirty="0">
                <a:solidFill>
                  <a:srgbClr val="FF0000"/>
                </a:solidFill>
                <a:latin typeface="Times New Roman" panose="02020603050405020304" pitchFamily="18" charset="0"/>
                <a:ea typeface="仿宋_GB2312"/>
              </a:endParaRPr>
            </a:p>
          </p:txBody>
        </p:sp>
        <p:sp>
          <p:nvSpPr>
            <p:cNvPr id="95255" name="Line 29"/>
            <p:cNvSpPr/>
            <p:nvPr/>
          </p:nvSpPr>
          <p:spPr>
            <a:xfrm>
              <a:off x="2025" y="1438"/>
              <a:ext cx="816" cy="0"/>
            </a:xfrm>
            <a:prstGeom prst="line">
              <a:avLst/>
            </a:prstGeom>
            <a:ln w="28575" cap="sq" cmpd="sng">
              <a:solidFill>
                <a:schemeClr val="tx1"/>
              </a:solidFill>
              <a:prstDash val="solid"/>
              <a:miter/>
              <a:headEnd type="none" w="med" len="med"/>
              <a:tailEnd type="none" w="med" len="med"/>
            </a:ln>
          </p:spPr>
        </p:sp>
        <p:sp>
          <p:nvSpPr>
            <p:cNvPr id="95256" name="Line 30"/>
            <p:cNvSpPr/>
            <p:nvPr/>
          </p:nvSpPr>
          <p:spPr>
            <a:xfrm>
              <a:off x="2025" y="1764"/>
              <a:ext cx="816" cy="0"/>
            </a:xfrm>
            <a:prstGeom prst="line">
              <a:avLst/>
            </a:prstGeom>
            <a:ln w="28575" cap="sq" cmpd="sng">
              <a:solidFill>
                <a:schemeClr val="tx1"/>
              </a:solidFill>
              <a:prstDash val="solid"/>
              <a:miter/>
              <a:headEnd type="none" w="med" len="med"/>
              <a:tailEnd type="none" w="med" len="med"/>
            </a:ln>
          </p:spPr>
        </p:sp>
        <p:sp>
          <p:nvSpPr>
            <p:cNvPr id="95257" name="Line 31"/>
            <p:cNvSpPr/>
            <p:nvPr/>
          </p:nvSpPr>
          <p:spPr>
            <a:xfrm>
              <a:off x="2025" y="1438"/>
              <a:ext cx="0" cy="326"/>
            </a:xfrm>
            <a:prstGeom prst="line">
              <a:avLst/>
            </a:prstGeom>
            <a:ln w="28575" cap="sq" cmpd="sng">
              <a:solidFill>
                <a:schemeClr val="tx1"/>
              </a:solidFill>
              <a:prstDash val="solid"/>
              <a:miter/>
              <a:headEnd type="none" w="med" len="med"/>
              <a:tailEnd type="none" w="med" len="med"/>
            </a:ln>
          </p:spPr>
        </p:sp>
        <p:sp>
          <p:nvSpPr>
            <p:cNvPr id="95258" name="Line 32"/>
            <p:cNvSpPr/>
            <p:nvPr/>
          </p:nvSpPr>
          <p:spPr>
            <a:xfrm>
              <a:off x="2678" y="1438"/>
              <a:ext cx="0" cy="326"/>
            </a:xfrm>
            <a:prstGeom prst="line">
              <a:avLst/>
            </a:prstGeom>
            <a:ln w="12700" cap="flat" cmpd="sng">
              <a:solidFill>
                <a:schemeClr val="tx1"/>
              </a:solidFill>
              <a:prstDash val="solid"/>
              <a:miter/>
              <a:headEnd type="none" w="med" len="med"/>
              <a:tailEnd type="none" w="med" len="med"/>
            </a:ln>
          </p:spPr>
        </p:sp>
        <p:sp>
          <p:nvSpPr>
            <p:cNvPr id="95259" name="Line 33"/>
            <p:cNvSpPr/>
            <p:nvPr/>
          </p:nvSpPr>
          <p:spPr>
            <a:xfrm>
              <a:off x="2841" y="1438"/>
              <a:ext cx="0" cy="326"/>
            </a:xfrm>
            <a:prstGeom prst="line">
              <a:avLst/>
            </a:prstGeom>
            <a:ln w="28575" cap="sq" cmpd="sng">
              <a:solidFill>
                <a:schemeClr val="tx1"/>
              </a:solidFill>
              <a:prstDash val="solid"/>
              <a:miter/>
              <a:headEnd type="none" w="med" len="med"/>
              <a:tailEnd type="none" w="med" len="med"/>
            </a:ln>
          </p:spPr>
        </p:sp>
        <p:sp>
          <p:nvSpPr>
            <p:cNvPr id="95260" name="Rectangle 34"/>
            <p:cNvSpPr/>
            <p:nvPr/>
          </p:nvSpPr>
          <p:spPr>
            <a:xfrm>
              <a:off x="4877" y="1438"/>
              <a:ext cx="268" cy="330"/>
            </a:xfrm>
            <a:prstGeom prst="rect">
              <a:avLst/>
            </a:prstGeom>
            <a:noFill/>
            <a:ln w="9525">
              <a:noFill/>
            </a:ln>
          </p:spPr>
          <p:txBody>
            <a:bodyPr/>
            <a:lstStyle/>
            <a:p>
              <a:pPr eaLnBrk="0" hangingPunct="0">
                <a:spcBef>
                  <a:spcPct val="20000"/>
                </a:spcBef>
              </a:pPr>
              <a:r>
                <a:rPr lang="en-US" altLang="zh-CN" sz="2000" dirty="0">
                  <a:latin typeface="Times New Roman" panose="02020603050405020304" pitchFamily="18" charset="0"/>
                  <a:ea typeface="仿宋_GB2312"/>
                </a:rPr>
                <a:t>/\</a:t>
              </a:r>
              <a:endParaRPr lang="en-US" altLang="zh-CN" sz="2000" dirty="0">
                <a:latin typeface="Times New Roman" panose="02020603050405020304" pitchFamily="18" charset="0"/>
                <a:ea typeface="仿宋_GB2312"/>
              </a:endParaRPr>
            </a:p>
          </p:txBody>
        </p:sp>
        <p:sp>
          <p:nvSpPr>
            <p:cNvPr id="95261" name="Rectangle 35"/>
            <p:cNvSpPr/>
            <p:nvPr/>
          </p:nvSpPr>
          <p:spPr>
            <a:xfrm>
              <a:off x="4185" y="1438"/>
              <a:ext cx="692" cy="330"/>
            </a:xfrm>
            <a:prstGeom prst="rect">
              <a:avLst/>
            </a:prstGeom>
            <a:noFill/>
            <a:ln w="9525">
              <a:noFill/>
            </a:ln>
          </p:spPr>
          <p:txBody>
            <a:bodyPr/>
            <a:lstStyle/>
            <a:p>
              <a:pPr algn="ctr" eaLnBrk="0" hangingPunct="0">
                <a:spcBef>
                  <a:spcPct val="20000"/>
                </a:spcBef>
              </a:pPr>
              <a:r>
                <a:rPr lang="en-US" altLang="zh-CN" dirty="0">
                  <a:solidFill>
                    <a:srgbClr val="FF0000"/>
                  </a:solidFill>
                  <a:latin typeface="Times New Roman" panose="02020603050405020304" pitchFamily="18" charset="0"/>
                  <a:ea typeface="仿宋_GB2312"/>
                </a:rPr>
                <a:t>z</a:t>
              </a:r>
              <a:endParaRPr lang="en-US" altLang="zh-CN" dirty="0">
                <a:solidFill>
                  <a:srgbClr val="FF0000"/>
                </a:solidFill>
                <a:latin typeface="Times New Roman" panose="02020603050405020304" pitchFamily="18" charset="0"/>
                <a:ea typeface="仿宋_GB2312"/>
              </a:endParaRPr>
            </a:p>
          </p:txBody>
        </p:sp>
        <p:sp>
          <p:nvSpPr>
            <p:cNvPr id="95262" name="Line 36"/>
            <p:cNvSpPr/>
            <p:nvPr/>
          </p:nvSpPr>
          <p:spPr>
            <a:xfrm>
              <a:off x="4185" y="1438"/>
              <a:ext cx="960" cy="0"/>
            </a:xfrm>
            <a:prstGeom prst="line">
              <a:avLst/>
            </a:prstGeom>
            <a:ln w="28575" cap="sq" cmpd="sng">
              <a:solidFill>
                <a:schemeClr val="tx1"/>
              </a:solidFill>
              <a:prstDash val="solid"/>
              <a:miter/>
              <a:headEnd type="none" w="med" len="med"/>
              <a:tailEnd type="none" w="med" len="med"/>
            </a:ln>
          </p:spPr>
        </p:sp>
        <p:sp>
          <p:nvSpPr>
            <p:cNvPr id="95263" name="Line 37"/>
            <p:cNvSpPr/>
            <p:nvPr/>
          </p:nvSpPr>
          <p:spPr>
            <a:xfrm>
              <a:off x="4185" y="1768"/>
              <a:ext cx="960" cy="0"/>
            </a:xfrm>
            <a:prstGeom prst="line">
              <a:avLst/>
            </a:prstGeom>
            <a:ln w="28575" cap="sq" cmpd="sng">
              <a:solidFill>
                <a:schemeClr val="tx1"/>
              </a:solidFill>
              <a:prstDash val="solid"/>
              <a:miter/>
              <a:headEnd type="none" w="med" len="med"/>
              <a:tailEnd type="none" w="med" len="med"/>
            </a:ln>
          </p:spPr>
        </p:sp>
        <p:sp>
          <p:nvSpPr>
            <p:cNvPr id="95264" name="Line 38"/>
            <p:cNvSpPr/>
            <p:nvPr/>
          </p:nvSpPr>
          <p:spPr>
            <a:xfrm>
              <a:off x="4185" y="1438"/>
              <a:ext cx="0" cy="330"/>
            </a:xfrm>
            <a:prstGeom prst="line">
              <a:avLst/>
            </a:prstGeom>
            <a:ln w="28575" cap="sq" cmpd="sng">
              <a:solidFill>
                <a:schemeClr val="tx1"/>
              </a:solidFill>
              <a:prstDash val="solid"/>
              <a:miter/>
              <a:headEnd type="none" w="med" len="med"/>
              <a:tailEnd type="none" w="med" len="med"/>
            </a:ln>
          </p:spPr>
        </p:sp>
        <p:sp>
          <p:nvSpPr>
            <p:cNvPr id="95265" name="Line 39"/>
            <p:cNvSpPr/>
            <p:nvPr/>
          </p:nvSpPr>
          <p:spPr>
            <a:xfrm>
              <a:off x="4877" y="1438"/>
              <a:ext cx="0" cy="330"/>
            </a:xfrm>
            <a:prstGeom prst="line">
              <a:avLst/>
            </a:prstGeom>
            <a:ln w="12700" cap="flat" cmpd="sng">
              <a:solidFill>
                <a:schemeClr val="tx1"/>
              </a:solidFill>
              <a:prstDash val="solid"/>
              <a:miter/>
              <a:headEnd type="none" w="med" len="med"/>
              <a:tailEnd type="none" w="med" len="med"/>
            </a:ln>
          </p:spPr>
        </p:sp>
        <p:sp>
          <p:nvSpPr>
            <p:cNvPr id="95266" name="Line 40"/>
            <p:cNvSpPr/>
            <p:nvPr/>
          </p:nvSpPr>
          <p:spPr>
            <a:xfrm>
              <a:off x="5145" y="1438"/>
              <a:ext cx="0" cy="330"/>
            </a:xfrm>
            <a:prstGeom prst="line">
              <a:avLst/>
            </a:prstGeom>
            <a:ln w="28575" cap="sq" cmpd="sng">
              <a:solidFill>
                <a:schemeClr val="tx1"/>
              </a:solidFill>
              <a:prstDash val="solid"/>
              <a:miter/>
              <a:headEnd type="none" w="med" len="med"/>
              <a:tailEnd type="none" w="med" len="med"/>
            </a:ln>
          </p:spPr>
        </p:sp>
        <p:sp>
          <p:nvSpPr>
            <p:cNvPr id="95267" name="Rectangle 41"/>
            <p:cNvSpPr/>
            <p:nvPr/>
          </p:nvSpPr>
          <p:spPr>
            <a:xfrm>
              <a:off x="3734" y="1438"/>
              <a:ext cx="163" cy="330"/>
            </a:xfrm>
            <a:prstGeom prst="rect">
              <a:avLst/>
            </a:prstGeom>
            <a:noFill/>
            <a:ln w="9525">
              <a:noFill/>
            </a:ln>
          </p:spPr>
          <p:txBody>
            <a:bodyPr/>
            <a:lstStyle/>
            <a:p>
              <a:pPr eaLnBrk="0" hangingPunct="0">
                <a:spcBef>
                  <a:spcPct val="20000"/>
                </a:spcBef>
              </a:pPr>
              <a:endParaRPr lang="zh-CN" altLang="zh-CN" dirty="0">
                <a:latin typeface="Times New Roman" panose="02020603050405020304" pitchFamily="18" charset="0"/>
                <a:ea typeface="仿宋_GB2312"/>
              </a:endParaRPr>
            </a:p>
          </p:txBody>
        </p:sp>
        <p:sp>
          <p:nvSpPr>
            <p:cNvPr id="95268" name="Rectangle 42"/>
            <p:cNvSpPr/>
            <p:nvPr/>
          </p:nvSpPr>
          <p:spPr>
            <a:xfrm>
              <a:off x="3129" y="1438"/>
              <a:ext cx="605" cy="330"/>
            </a:xfrm>
            <a:prstGeom prst="rect">
              <a:avLst/>
            </a:prstGeom>
            <a:noFill/>
            <a:ln w="9525">
              <a:noFill/>
            </a:ln>
          </p:spPr>
          <p:txBody>
            <a:bodyPr/>
            <a:lstStyle/>
            <a:p>
              <a:pPr algn="ctr" eaLnBrk="0" hangingPunct="0">
                <a:spcBef>
                  <a:spcPct val="20000"/>
                </a:spcBef>
              </a:pPr>
              <a:r>
                <a:rPr lang="en-US" altLang="zh-CN" sz="2400" dirty="0">
                  <a:latin typeface="Times New Roman" panose="02020603050405020304" pitchFamily="18" charset="0"/>
                  <a:ea typeface="仿宋_GB2312"/>
                </a:rPr>
                <a:t>……</a:t>
              </a:r>
              <a:endParaRPr lang="en-US" altLang="zh-CN" sz="2400" dirty="0">
                <a:latin typeface="Times New Roman" panose="02020603050405020304" pitchFamily="18" charset="0"/>
                <a:ea typeface="仿宋_GB2312"/>
              </a:endParaRPr>
            </a:p>
          </p:txBody>
        </p:sp>
        <p:sp>
          <p:nvSpPr>
            <p:cNvPr id="95269" name="Line 43"/>
            <p:cNvSpPr/>
            <p:nvPr/>
          </p:nvSpPr>
          <p:spPr>
            <a:xfrm>
              <a:off x="3129" y="1438"/>
              <a:ext cx="768" cy="0"/>
            </a:xfrm>
            <a:prstGeom prst="line">
              <a:avLst/>
            </a:prstGeom>
            <a:ln w="28575" cap="sq" cmpd="sng">
              <a:solidFill>
                <a:schemeClr val="tx1"/>
              </a:solidFill>
              <a:prstDash val="solid"/>
              <a:miter/>
              <a:headEnd type="none" w="med" len="med"/>
              <a:tailEnd type="none" w="med" len="med"/>
            </a:ln>
          </p:spPr>
        </p:sp>
        <p:sp>
          <p:nvSpPr>
            <p:cNvPr id="95270" name="Line 44"/>
            <p:cNvSpPr/>
            <p:nvPr/>
          </p:nvSpPr>
          <p:spPr>
            <a:xfrm>
              <a:off x="3129" y="1768"/>
              <a:ext cx="768" cy="0"/>
            </a:xfrm>
            <a:prstGeom prst="line">
              <a:avLst/>
            </a:prstGeom>
            <a:ln w="28575" cap="sq" cmpd="sng">
              <a:solidFill>
                <a:schemeClr val="tx1"/>
              </a:solidFill>
              <a:prstDash val="solid"/>
              <a:miter/>
              <a:headEnd type="none" w="med" len="med"/>
              <a:tailEnd type="none" w="med" len="med"/>
            </a:ln>
          </p:spPr>
        </p:sp>
        <p:sp>
          <p:nvSpPr>
            <p:cNvPr id="95271" name="Line 45"/>
            <p:cNvSpPr/>
            <p:nvPr/>
          </p:nvSpPr>
          <p:spPr>
            <a:xfrm>
              <a:off x="3129" y="1438"/>
              <a:ext cx="0" cy="330"/>
            </a:xfrm>
            <a:prstGeom prst="line">
              <a:avLst/>
            </a:prstGeom>
            <a:ln w="28575" cap="sq" cmpd="sng">
              <a:solidFill>
                <a:schemeClr val="tx1"/>
              </a:solidFill>
              <a:prstDash val="solid"/>
              <a:miter/>
              <a:headEnd type="none" w="med" len="med"/>
              <a:tailEnd type="none" w="med" len="med"/>
            </a:ln>
          </p:spPr>
        </p:sp>
        <p:sp>
          <p:nvSpPr>
            <p:cNvPr id="95272" name="Line 46"/>
            <p:cNvSpPr/>
            <p:nvPr/>
          </p:nvSpPr>
          <p:spPr>
            <a:xfrm>
              <a:off x="3734" y="1438"/>
              <a:ext cx="0" cy="330"/>
            </a:xfrm>
            <a:prstGeom prst="line">
              <a:avLst/>
            </a:prstGeom>
            <a:ln w="12700" cap="flat" cmpd="sng">
              <a:solidFill>
                <a:schemeClr val="tx1"/>
              </a:solidFill>
              <a:prstDash val="solid"/>
              <a:miter/>
              <a:headEnd type="none" w="med" len="med"/>
              <a:tailEnd type="none" w="med" len="med"/>
            </a:ln>
          </p:spPr>
        </p:sp>
        <p:sp>
          <p:nvSpPr>
            <p:cNvPr id="95273" name="Line 47"/>
            <p:cNvSpPr/>
            <p:nvPr/>
          </p:nvSpPr>
          <p:spPr>
            <a:xfrm>
              <a:off x="3897" y="1438"/>
              <a:ext cx="0" cy="330"/>
            </a:xfrm>
            <a:prstGeom prst="line">
              <a:avLst/>
            </a:prstGeom>
            <a:ln w="28575" cap="sq" cmpd="sng">
              <a:solidFill>
                <a:schemeClr val="tx1"/>
              </a:solidFill>
              <a:prstDash val="solid"/>
              <a:miter/>
              <a:headEnd type="none" w="med" len="med"/>
              <a:tailEnd type="none" w="med" len="med"/>
            </a:ln>
          </p:spPr>
        </p:sp>
        <p:sp>
          <p:nvSpPr>
            <p:cNvPr id="95274" name="Line 48"/>
            <p:cNvSpPr/>
            <p:nvPr/>
          </p:nvSpPr>
          <p:spPr>
            <a:xfrm>
              <a:off x="1641" y="1582"/>
              <a:ext cx="384" cy="0"/>
            </a:xfrm>
            <a:prstGeom prst="line">
              <a:avLst/>
            </a:prstGeom>
            <a:ln w="9525" cap="flat" cmpd="sng">
              <a:solidFill>
                <a:schemeClr val="tx1"/>
              </a:solidFill>
              <a:prstDash val="solid"/>
              <a:miter/>
              <a:headEnd type="none" w="med" len="med"/>
              <a:tailEnd type="triangle" w="med" len="med"/>
            </a:ln>
          </p:spPr>
        </p:sp>
        <p:sp>
          <p:nvSpPr>
            <p:cNvPr id="95275" name="Line 49"/>
            <p:cNvSpPr/>
            <p:nvPr/>
          </p:nvSpPr>
          <p:spPr>
            <a:xfrm>
              <a:off x="2745" y="1582"/>
              <a:ext cx="384" cy="0"/>
            </a:xfrm>
            <a:prstGeom prst="line">
              <a:avLst/>
            </a:prstGeom>
            <a:ln w="9525" cap="flat" cmpd="sng">
              <a:solidFill>
                <a:schemeClr val="tx1"/>
              </a:solidFill>
              <a:prstDash val="solid"/>
              <a:miter/>
              <a:headEnd type="none" w="med" len="med"/>
              <a:tailEnd type="triangle" w="med" len="med"/>
            </a:ln>
          </p:spPr>
        </p:sp>
        <p:sp>
          <p:nvSpPr>
            <p:cNvPr id="95276" name="Line 50"/>
            <p:cNvSpPr/>
            <p:nvPr/>
          </p:nvSpPr>
          <p:spPr>
            <a:xfrm>
              <a:off x="3801" y="1582"/>
              <a:ext cx="384" cy="0"/>
            </a:xfrm>
            <a:prstGeom prst="line">
              <a:avLst/>
            </a:prstGeom>
            <a:ln w="9525" cap="flat" cmpd="sng">
              <a:solidFill>
                <a:schemeClr val="tx1"/>
              </a:solidFill>
              <a:prstDash val="solid"/>
              <a:miter/>
              <a:headEnd type="none" w="med" len="med"/>
              <a:tailEnd type="triangle" w="med" len="med"/>
            </a:ln>
          </p:spPr>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65932"/>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1000"/>
                                  </p:stCondLst>
                                  <p:childTnLst>
                                    <p:set>
                                      <p:cBhvr>
                                        <p:cTn id="9" dur="1" fill="hold">
                                          <p:stCondLst>
                                            <p:cond delay="499"/>
                                          </p:stCondLst>
                                        </p:cTn>
                                        <p:tgtEl>
                                          <p:spTgt spid="465925"/>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6" presetClass="entr" presetSubtype="37"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barn(outVertical)">
                                      <p:cBhvr>
                                        <p:cTn id="14" dur="500"/>
                                        <p:tgtEl>
                                          <p:spTgt spid="3"/>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37"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barn(outVertical)">
                                      <p:cBhvr>
                                        <p:cTn id="1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5925" grpId="0"/>
      <p:bldP spid="465932"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71472" y="1000108"/>
            <a:ext cx="8358246" cy="1153160"/>
          </a:xfrm>
          <a:prstGeom prst="rect">
            <a:avLst/>
          </a:prstGeom>
          <a:gradFill flip="none" rotWithShape="1">
            <a:gsLst>
              <a:gs pos="0">
                <a:schemeClr val="accent5">
                  <a:tint val="50000"/>
                  <a:satMod val="300000"/>
                </a:schemeClr>
              </a:gs>
              <a:gs pos="35000">
                <a:schemeClr val="accent5">
                  <a:tint val="37000"/>
                  <a:satMod val="300000"/>
                </a:schemeClr>
              </a:gs>
              <a:gs pos="100000">
                <a:schemeClr val="accent5">
                  <a:tint val="15000"/>
                  <a:satMod val="350000"/>
                </a:schemeClr>
              </a:gs>
            </a:gsLst>
            <a:lin ang="8100000" scaled="1"/>
            <a:tileRect/>
          </a:gradFill>
          <a:scene3d>
            <a:camera prst="perspectiveRight"/>
            <a:lightRig rig="threePt" dir="t"/>
          </a:scene3d>
        </p:spPr>
        <p:style>
          <a:lnRef idx="1">
            <a:schemeClr val="accent5"/>
          </a:lnRef>
          <a:fillRef idx="2">
            <a:schemeClr val="accent5"/>
          </a:fillRef>
          <a:effectRef idx="1">
            <a:schemeClr val="accent5"/>
          </a:effectRef>
          <a:fontRef idx="minor">
            <a:schemeClr val="dk1"/>
          </a:fontRef>
        </p:style>
        <p:txBody>
          <a:bodyPr wrap="square" rtlCol="0">
            <a:spAutoFit/>
          </a:bodyPr>
          <a:lstStyle/>
          <a:p>
            <a:pPr algn="l">
              <a:lnSpc>
                <a:spcPct val="150000"/>
              </a:lnSpc>
            </a:pPr>
            <a:r>
              <a:rPr lang="zh-CN" altLang="en-US">
                <a:solidFill>
                  <a:srgbClr val="FF0000"/>
                </a:solidFill>
                <a:latin typeface="黑体" panose="02010609060101010101" pitchFamily="49" charset="-122"/>
                <a:ea typeface="黑体" panose="02010609060101010101" pitchFamily="49" charset="-122"/>
              </a:rPr>
              <a:t>思考题</a:t>
            </a:r>
            <a:endParaRPr lang="en-US" altLang="zh-CN">
              <a:solidFill>
                <a:srgbClr val="FF0000"/>
              </a:solidFill>
              <a:latin typeface="黑体" panose="02010609060101010101" pitchFamily="49" charset="-122"/>
              <a:ea typeface="黑体" panose="02010609060101010101" pitchFamily="49" charset="-122"/>
            </a:endParaRPr>
          </a:p>
          <a:p>
            <a:pPr algn="l">
              <a:lnSpc>
                <a:spcPct val="150000"/>
              </a:lnSpc>
            </a:pPr>
            <a:r>
              <a:rPr lang="zh-CN" altLang="en-US" sz="2200">
                <a:latin typeface="Consolas" panose="020B0609020204030204" pitchFamily="49" charset="0"/>
                <a:ea typeface="楷体" panose="02010609060101010101" pitchFamily="49" charset="-122"/>
                <a:cs typeface="Consolas" panose="020B0609020204030204" pitchFamily="49" charset="0"/>
              </a:rPr>
              <a:t>    </a:t>
            </a:r>
            <a:r>
              <a:rPr lang="zh-CN" sz="2200">
                <a:solidFill>
                  <a:srgbClr val="0000FF"/>
                </a:solidFill>
                <a:latin typeface="Consolas" panose="020B0609020204030204" pitchFamily="49" charset="0"/>
                <a:ea typeface="楷体" panose="02010609060101010101" pitchFamily="49" charset="-122"/>
                <a:cs typeface="Consolas" panose="020B0609020204030204" pitchFamily="49" charset="0"/>
              </a:rPr>
              <a:t>如何构建有序表的</a:t>
            </a:r>
            <a:r>
              <a:rPr lang="zh-CN" sz="2200">
                <a:solidFill>
                  <a:srgbClr val="0000FF"/>
                </a:solidFill>
                <a:latin typeface="Consolas" panose="020B0609020204030204" pitchFamily="49" charset="0"/>
                <a:ea typeface="楷体" panose="02010609060101010101" pitchFamily="49" charset="-122"/>
                <a:cs typeface="Consolas" panose="020B0609020204030204" pitchFamily="49" charset="0"/>
                <a:sym typeface="+mn-ea"/>
              </a:rPr>
              <a:t>建表</a:t>
            </a:r>
            <a:r>
              <a:rPr lang="zh-CN" sz="2200">
                <a:solidFill>
                  <a:srgbClr val="0000FF"/>
                </a:solidFill>
                <a:latin typeface="Consolas" panose="020B0609020204030204" pitchFamily="49" charset="0"/>
                <a:ea typeface="楷体" panose="02010609060101010101" pitchFamily="49" charset="-122"/>
                <a:cs typeface="Consolas" panose="020B0609020204030204" pitchFamily="49" charset="0"/>
              </a:rPr>
              <a:t>算法</a:t>
            </a:r>
            <a:r>
              <a:rPr lang="zh-CN" altLang="en-US" sz="22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200">
                <a:solidFill>
                  <a:srgbClr val="0000FF"/>
                </a:solidFill>
                <a:latin typeface="Consolas" panose="020B0609020204030204" pitchFamily="49" charset="0"/>
                <a:ea typeface="楷体" panose="02010609060101010101" pitchFamily="49" charset="-122"/>
                <a:cs typeface="Consolas" panose="020B0609020204030204" pitchFamily="49" charset="0"/>
              </a:rPr>
              <a:t>     </a:t>
            </a:r>
            <a:endParaRPr lang="zh-CN" altLang="en-US" sz="22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189442" name="Text Box 2"/>
          <p:cNvSpPr txBox="1">
            <a:spLocks noChangeArrowheads="1"/>
          </p:cNvSpPr>
          <p:nvPr/>
        </p:nvSpPr>
        <p:spPr bwMode="auto">
          <a:xfrm>
            <a:off x="863600" y="2924810"/>
            <a:ext cx="4027805" cy="462915"/>
          </a:xfrm>
          <a:prstGeom prst="rect">
            <a:avLst/>
          </a:prstGeom>
          <a:noFill/>
          <a:ln w="9525">
            <a:noFill/>
            <a:miter lim="800000"/>
          </a:ln>
          <a:effectLst/>
        </p:spPr>
        <p:txBody>
          <a:bodyPr wrap="square">
            <a:spAutoFit/>
          </a:bodyPr>
          <a:p>
            <a:pPr algn="just">
              <a:lnSpc>
                <a:spcPct val="110000"/>
              </a:lnSpc>
              <a:spcBef>
                <a:spcPct val="50000"/>
              </a:spcBef>
            </a:pPr>
            <a:r>
              <a:rPr kumimoji="1" lang="zh-CN" sz="2200" dirty="0">
                <a:latin typeface="Consolas" panose="020B0609020204030204" pitchFamily="49" charset="0"/>
                <a:ea typeface="楷体" panose="02010609060101010101" pitchFamily="49" charset="-122"/>
                <a:cs typeface="Consolas" panose="020B0609020204030204" pitchFamily="49" charset="0"/>
              </a:rPr>
              <a:t>不断调用</a:t>
            </a:r>
            <a:r>
              <a:rPr kumimoji="1" lang="en-US" altLang="zh-CN" sz="2200" dirty="0" err="1">
                <a:solidFill>
                  <a:srgbClr val="FF0000"/>
                </a:solidFill>
                <a:latin typeface="Consolas" panose="020B0609020204030204" pitchFamily="49" charset="0"/>
                <a:ea typeface="楷体" panose="02010609060101010101" pitchFamily="49" charset="-122"/>
                <a:cs typeface="Consolas" panose="020B0609020204030204" pitchFamily="49" charset="0"/>
                <a:sym typeface="+mn-ea"/>
              </a:rPr>
              <a:t>ListInsert</a:t>
            </a:r>
            <a:r>
              <a:rPr kumimoji="1" lang="en-US" altLang="zh-CN" sz="2200" dirty="0">
                <a:solidFill>
                  <a:srgbClr val="FF0000"/>
                </a:solidFill>
                <a:latin typeface="Consolas" panose="020B0609020204030204" pitchFamily="49" charset="0"/>
                <a:ea typeface="楷体" panose="02010609060101010101" pitchFamily="49" charset="-122"/>
                <a:cs typeface="Consolas" panose="020B0609020204030204" pitchFamily="49" charset="0"/>
                <a:sym typeface="+mn-ea"/>
              </a:rPr>
              <a:t>()</a:t>
            </a:r>
            <a:r>
              <a:rPr kumimoji="1" lang="zh-CN" sz="2200" dirty="0">
                <a:latin typeface="Consolas" panose="020B0609020204030204" pitchFamily="49" charset="0"/>
                <a:ea typeface="楷体" panose="02010609060101010101" pitchFamily="49" charset="-122"/>
                <a:cs typeface="Consolas" panose="020B0609020204030204" pitchFamily="49" charset="0"/>
                <a:sym typeface="+mn-ea"/>
              </a:rPr>
              <a:t>即可。</a:t>
            </a:r>
            <a:endParaRPr kumimoji="1" lang="zh-CN" sz="2200" dirty="0">
              <a:latin typeface="Consolas" panose="020B0609020204030204" pitchFamily="49" charset="0"/>
              <a:ea typeface="楷体" panose="02010609060101010101" pitchFamily="49" charset="-122"/>
              <a:cs typeface="Consolas" panose="020B0609020204030204" pitchFamily="49" charset="0"/>
              <a:sym typeface="+mn-ea"/>
            </a:endParaRPr>
          </a:p>
        </p:txBody>
      </p:sp>
      <p:pic>
        <p:nvPicPr>
          <p:cNvPr id="100" name="图片 99"/>
          <p:cNvPicPr/>
          <p:nvPr/>
        </p:nvPicPr>
        <p:blipFill>
          <a:blip r:embed="rId1"/>
          <a:stretch>
            <a:fillRect/>
          </a:stretch>
        </p:blipFill>
        <p:spPr>
          <a:xfrm>
            <a:off x="7019925" y="4364990"/>
            <a:ext cx="2168525" cy="2487295"/>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944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442" grpId="0" animBg="1"/>
      <p:bldP spid="189442" grpId="1"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96" name="Text Box 32"/>
          <p:cNvSpPr txBox="1">
            <a:spLocks noChangeArrowheads="1"/>
          </p:cNvSpPr>
          <p:nvPr/>
        </p:nvSpPr>
        <p:spPr bwMode="auto">
          <a:xfrm>
            <a:off x="323850" y="404813"/>
            <a:ext cx="3676646" cy="512445"/>
          </a:xfrm>
          <a:prstGeom prst="rect">
            <a:avLst/>
          </a:prstGeom>
        </p:spPr>
        <p:style>
          <a:lnRef idx="1">
            <a:schemeClr val="accent6"/>
          </a:lnRef>
          <a:fillRef idx="3">
            <a:schemeClr val="accent6"/>
          </a:fillRef>
          <a:effectRef idx="2">
            <a:schemeClr val="accent6"/>
          </a:effectRef>
          <a:fontRef idx="minor">
            <a:schemeClr val="lt1"/>
          </a:fontRef>
        </p:style>
        <p:txBody>
          <a:bodyPr wrap="square" tIns="72000" bIns="72000">
            <a:spAutoFit/>
          </a:bodyPr>
          <a:lstStyle/>
          <a:p>
            <a:pPr algn="l">
              <a:spcBef>
                <a:spcPct val="50000"/>
              </a:spcBef>
            </a:pPr>
            <a:r>
              <a:rPr lang="zh-CN" altLang="en-US" dirty="0">
                <a:solidFill>
                  <a:schemeClr val="bg1"/>
                </a:solidFill>
                <a:latin typeface="Consolas" panose="020B0609020204030204" pitchFamily="49" charset="0"/>
                <a:ea typeface="黑体" panose="02010609060101010101" pitchFamily="49" charset="-122"/>
                <a:cs typeface="Consolas" panose="020B0609020204030204" pitchFamily="49" charset="0"/>
              </a:rPr>
              <a:t>　</a:t>
            </a:r>
            <a:r>
              <a:rPr lang="en-US" altLang="zh-CN" dirty="0">
                <a:solidFill>
                  <a:schemeClr val="bg1"/>
                </a:solidFill>
                <a:latin typeface="Consolas" panose="020B0609020204030204" pitchFamily="49" charset="0"/>
                <a:ea typeface="黑体" panose="02010609060101010101" pitchFamily="49" charset="-122"/>
                <a:cs typeface="Consolas" panose="020B0609020204030204" pitchFamily="49" charset="0"/>
              </a:rPr>
              <a:t>2</a:t>
            </a:r>
            <a:r>
              <a:rPr lang="zh-CN" altLang="en-US" dirty="0">
                <a:solidFill>
                  <a:schemeClr val="bg1"/>
                </a:solidFill>
                <a:latin typeface="Consolas" panose="020B0609020204030204" pitchFamily="49" charset="0"/>
                <a:ea typeface="黑体" panose="02010609060101010101" pitchFamily="49" charset="-122"/>
                <a:cs typeface="Consolas" panose="020B0609020204030204" pitchFamily="49" charset="0"/>
              </a:rPr>
              <a:t>、有序表的合并</a:t>
            </a:r>
            <a:endParaRPr lang="zh-CN" altLang="en-US" dirty="0">
              <a:solidFill>
                <a:srgbClr val="FF3300"/>
              </a:solidFill>
              <a:latin typeface="Consolas" panose="020B0609020204030204" pitchFamily="49" charset="0"/>
              <a:ea typeface="黑体" panose="02010609060101010101" pitchFamily="49" charset="-122"/>
              <a:cs typeface="Consolas" panose="020B0609020204030204" pitchFamily="49" charset="0"/>
            </a:endParaRPr>
          </a:p>
        </p:txBody>
      </p:sp>
      <p:sp>
        <p:nvSpPr>
          <p:cNvPr id="190497" name="Text Box 33"/>
          <p:cNvSpPr txBox="1">
            <a:spLocks noChangeArrowheads="1"/>
          </p:cNvSpPr>
          <p:nvPr/>
        </p:nvSpPr>
        <p:spPr bwMode="auto">
          <a:xfrm>
            <a:off x="539750" y="1196975"/>
            <a:ext cx="8424863" cy="963295"/>
          </a:xfrm>
          <a:prstGeom prst="rect">
            <a:avLst/>
          </a:prstGeom>
          <a:noFill/>
          <a:ln w="9525">
            <a:noFill/>
            <a:miter lim="800000"/>
          </a:ln>
          <a:effectLst/>
        </p:spPr>
        <p:txBody>
          <a:bodyPr>
            <a:spAutoFit/>
          </a:bodyPr>
          <a:lstStyle/>
          <a:p>
            <a:pPr algn="l">
              <a:lnSpc>
                <a:spcPts val="3400"/>
              </a:lnSpc>
              <a:spcBef>
                <a:spcPct val="50000"/>
              </a:spcBef>
            </a:pPr>
            <a:r>
              <a:rPr lang="en-US" altLang="zh-CN" sz="2200">
                <a:latin typeface="Consolas" panose="020B0609020204030204" pitchFamily="49" charset="0"/>
                <a:ea typeface="楷体" panose="02010609060101010101" pitchFamily="49" charset="-122"/>
                <a:cs typeface="Consolas" panose="020B0609020204030204" pitchFamily="49" charset="0"/>
              </a:rPr>
              <a:t>   </a:t>
            </a:r>
            <a:r>
              <a:rPr lang="en-US" altLang="zh-CN" sz="2200">
                <a:solidFill>
                  <a:srgbClr val="FF3300"/>
                </a:solidFill>
                <a:latin typeface="Consolas" panose="020B0609020204030204" pitchFamily="49" charset="0"/>
                <a:ea typeface="楷体" panose="02010609060101010101" pitchFamily="49" charset="-122"/>
                <a:cs typeface="Consolas" panose="020B0609020204030204" pitchFamily="49" charset="0"/>
              </a:rPr>
              <a:t>【</a:t>
            </a:r>
            <a:r>
              <a:rPr lang="zh-CN" altLang="en-US" sz="2200">
                <a:solidFill>
                  <a:srgbClr val="FF3300"/>
                </a:solidFill>
                <a:latin typeface="Consolas" panose="020B0609020204030204" pitchFamily="49" charset="0"/>
                <a:ea typeface="楷体" panose="02010609060101010101" pitchFamily="49" charset="-122"/>
                <a:cs typeface="Consolas" panose="020B0609020204030204" pitchFamily="49" charset="0"/>
              </a:rPr>
              <a:t>例</a:t>
            </a:r>
            <a:r>
              <a:rPr lang="en-US" altLang="zh-CN" sz="2200">
                <a:solidFill>
                  <a:srgbClr val="FF3300"/>
                </a:solidFill>
                <a:latin typeface="Consolas" panose="020B0609020204030204" pitchFamily="49" charset="0"/>
                <a:ea typeface="楷体" panose="02010609060101010101" pitchFamily="49" charset="-122"/>
                <a:cs typeface="Consolas" panose="020B0609020204030204" pitchFamily="49" charset="0"/>
              </a:rPr>
              <a:t>】</a:t>
            </a:r>
            <a:r>
              <a:rPr lang="en-US" altLang="zh-CN" sz="2200">
                <a:latin typeface="Consolas" panose="020B0609020204030204" pitchFamily="49" charset="0"/>
                <a:ea typeface="楷体" panose="02010609060101010101" pitchFamily="49" charset="-122"/>
                <a:cs typeface="Consolas" panose="020B0609020204030204" pitchFamily="49" charset="0"/>
              </a:rPr>
              <a:t>  </a:t>
            </a:r>
            <a:r>
              <a:rPr lang="zh-CN" altLang="en-US" sz="2200" dirty="0">
                <a:latin typeface="Consolas" panose="020B0609020204030204" pitchFamily="49" charset="0"/>
                <a:ea typeface="楷体" panose="02010609060101010101" pitchFamily="49" charset="-122"/>
                <a:cs typeface="Consolas" panose="020B0609020204030204" pitchFamily="49" charset="0"/>
              </a:rPr>
              <a:t>假设有两个有序表</a:t>
            </a:r>
            <a:r>
              <a:rPr lang="en-US" altLang="zh-CN" sz="2200" dirty="0">
                <a:latin typeface="Consolas" panose="020B0609020204030204" pitchFamily="49" charset="0"/>
                <a:ea typeface="楷体" panose="02010609060101010101" pitchFamily="49" charset="-122"/>
                <a:cs typeface="Consolas" panose="020B0609020204030204" pitchFamily="49" charset="0"/>
              </a:rPr>
              <a:t>LA</a:t>
            </a:r>
            <a:r>
              <a:rPr lang="zh-CN" altLang="en-US" sz="2200" dirty="0">
                <a:latin typeface="Consolas" panose="020B0609020204030204" pitchFamily="49" charset="0"/>
                <a:ea typeface="楷体" panose="02010609060101010101" pitchFamily="49" charset="-122"/>
                <a:cs typeface="Consolas" panose="020B0609020204030204" pitchFamily="49" charset="0"/>
              </a:rPr>
              <a:t>和</a:t>
            </a:r>
            <a:r>
              <a:rPr lang="en-US" altLang="zh-CN" sz="2200" dirty="0">
                <a:latin typeface="Consolas" panose="020B0609020204030204" pitchFamily="49" charset="0"/>
                <a:ea typeface="楷体" panose="02010609060101010101" pitchFamily="49" charset="-122"/>
                <a:cs typeface="Consolas" panose="020B0609020204030204" pitchFamily="49" charset="0"/>
              </a:rPr>
              <a:t>LB</a:t>
            </a:r>
            <a:r>
              <a:rPr lang="zh-CN" altLang="en-US" sz="2200" dirty="0">
                <a:latin typeface="Consolas" panose="020B0609020204030204" pitchFamily="49" charset="0"/>
                <a:ea typeface="楷体" panose="02010609060101010101" pitchFamily="49" charset="-122"/>
                <a:cs typeface="Consolas" panose="020B0609020204030204" pitchFamily="49" charset="0"/>
              </a:rPr>
              <a:t>。设计一</a:t>
            </a:r>
            <a:r>
              <a:rPr lang="zh-CN" altLang="en-US" sz="2200">
                <a:latin typeface="Consolas" panose="020B0609020204030204" pitchFamily="49" charset="0"/>
                <a:ea typeface="楷体" panose="02010609060101010101" pitchFamily="49" charset="-122"/>
                <a:cs typeface="Consolas" panose="020B0609020204030204" pitchFamily="49" charset="0"/>
              </a:rPr>
              <a:t>个算法，将</a:t>
            </a:r>
            <a:r>
              <a:rPr lang="zh-CN" altLang="en-US" sz="2200" dirty="0">
                <a:latin typeface="Consolas" panose="020B0609020204030204" pitchFamily="49" charset="0"/>
                <a:ea typeface="楷体" panose="02010609060101010101" pitchFamily="49" charset="-122"/>
                <a:cs typeface="Consolas" panose="020B0609020204030204" pitchFamily="49" charset="0"/>
              </a:rPr>
              <a:t>它们合并成一个有序表</a:t>
            </a:r>
            <a:r>
              <a:rPr lang="en-US" altLang="zh-CN" sz="2200" dirty="0">
                <a:latin typeface="Consolas" panose="020B0609020204030204" pitchFamily="49" charset="0"/>
                <a:ea typeface="楷体" panose="02010609060101010101" pitchFamily="49" charset="-122"/>
                <a:cs typeface="Consolas" panose="020B0609020204030204" pitchFamily="49" charset="0"/>
              </a:rPr>
              <a:t>LC</a:t>
            </a:r>
            <a:r>
              <a:rPr lang="zh-CN" altLang="en-US" sz="2200" dirty="0">
                <a:latin typeface="Consolas" panose="020B0609020204030204" pitchFamily="49" charset="0"/>
                <a:ea typeface="楷体" panose="02010609060101010101" pitchFamily="49" charset="-122"/>
                <a:cs typeface="Consolas" panose="020B0609020204030204" pitchFamily="49" charset="0"/>
              </a:rPr>
              <a:t>。</a:t>
            </a:r>
            <a:endParaRPr lang="zh-CN" altLang="en-US" sz="2200" dirty="0">
              <a:latin typeface="Consolas" panose="020B0609020204030204" pitchFamily="49" charset="0"/>
              <a:ea typeface="楷体" panose="02010609060101010101" pitchFamily="49" charset="-122"/>
              <a:cs typeface="Consolas" panose="020B0609020204030204" pitchFamily="49" charset="0"/>
            </a:endParaRPr>
          </a:p>
        </p:txBody>
      </p:sp>
      <p:sp>
        <p:nvSpPr>
          <p:cNvPr id="190500" name="Text Box 36"/>
          <p:cNvSpPr txBox="1">
            <a:spLocks noChangeArrowheads="1"/>
          </p:cNvSpPr>
          <p:nvPr/>
        </p:nvSpPr>
        <p:spPr bwMode="auto">
          <a:xfrm>
            <a:off x="2878108" y="4032257"/>
            <a:ext cx="2665412" cy="396875"/>
          </a:xfrm>
          <a:prstGeom prst="rect">
            <a:avLst/>
          </a:prstGeom>
          <a:noFill/>
          <a:ln w="9525">
            <a:noFill/>
            <a:miter lim="800000"/>
          </a:ln>
          <a:effectLst/>
        </p:spPr>
        <p:txBody>
          <a:bodyPr>
            <a:spAutoFit/>
          </a:bodyPr>
          <a:lstStyle/>
          <a:p>
            <a:pPr>
              <a:spcBef>
                <a:spcPct val="50000"/>
              </a:spcBef>
            </a:pPr>
            <a:r>
              <a:rPr lang="zh-CN" altLang="en-US" sz="2000" dirty="0">
                <a:latin typeface="Consolas" panose="020B0609020204030204" pitchFamily="49" charset="0"/>
                <a:ea typeface="楷体" panose="02010609060101010101" pitchFamily="49" charset="-122"/>
                <a:cs typeface="Consolas" panose="020B0609020204030204" pitchFamily="49" charset="0"/>
              </a:rPr>
              <a:t>二路归并示意图 </a:t>
            </a:r>
            <a:endParaRPr lang="zh-CN" altLang="en-US" sz="2000" dirty="0">
              <a:latin typeface="Consolas" panose="020B0609020204030204" pitchFamily="49" charset="0"/>
              <a:ea typeface="楷体" panose="02010609060101010101" pitchFamily="49" charset="-122"/>
              <a:cs typeface="Consolas" panose="020B0609020204030204" pitchFamily="49" charset="0"/>
            </a:endParaRPr>
          </a:p>
        </p:txBody>
      </p:sp>
      <p:sp>
        <p:nvSpPr>
          <p:cNvPr id="190502" name="Rectangle 38"/>
          <p:cNvSpPr>
            <a:spLocks noChangeArrowheads="1"/>
          </p:cNvSpPr>
          <p:nvPr/>
        </p:nvSpPr>
        <p:spPr bwMode="auto">
          <a:xfrm>
            <a:off x="3154344" y="2595566"/>
            <a:ext cx="2160587" cy="1081088"/>
          </a:xfrm>
          <a:prstGeom prst="rect">
            <a:avLst/>
          </a:prstGeom>
        </p:spPr>
        <p:style>
          <a:lnRef idx="1">
            <a:schemeClr val="accent4"/>
          </a:lnRef>
          <a:fillRef idx="2">
            <a:schemeClr val="accent4"/>
          </a:fillRef>
          <a:effectRef idx="1">
            <a:schemeClr val="accent4"/>
          </a:effectRef>
          <a:fontRef idx="minor">
            <a:schemeClr val="dk1"/>
          </a:fontRef>
        </p:style>
        <p:txBody>
          <a:bodyPr wrap="none" anchor="ctr"/>
          <a:lstStyle/>
          <a:p>
            <a:r>
              <a:rPr lang="zh-CN" altLang="en-US" dirty="0">
                <a:solidFill>
                  <a:srgbClr val="0000FF"/>
                </a:solidFill>
                <a:latin typeface="Consolas" panose="020B0609020204030204" pitchFamily="49" charset="0"/>
                <a:ea typeface="楷体" panose="02010609060101010101" pitchFamily="49" charset="-122"/>
                <a:cs typeface="Consolas" panose="020B0609020204030204" pitchFamily="49" charset="0"/>
              </a:rPr>
              <a:t>二路归并</a:t>
            </a:r>
            <a:endParaRPr lang="zh-CN" altLang="en-US"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190503" name="Line 39"/>
          <p:cNvSpPr>
            <a:spLocks noChangeShapeType="1"/>
          </p:cNvSpPr>
          <p:nvPr/>
        </p:nvSpPr>
        <p:spPr bwMode="auto">
          <a:xfrm>
            <a:off x="2506644" y="2884491"/>
            <a:ext cx="647700" cy="0"/>
          </a:xfrm>
          <a:prstGeom prst="line">
            <a:avLst/>
          </a:prstGeom>
          <a:noFill/>
          <a:ln w="38100">
            <a:solidFill>
              <a:srgbClr val="FF00FF"/>
            </a:solidFill>
            <a:miter lim="800000"/>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190504" name="Text Box 40"/>
          <p:cNvSpPr txBox="1">
            <a:spLocks noChangeArrowheads="1"/>
          </p:cNvSpPr>
          <p:nvPr/>
        </p:nvSpPr>
        <p:spPr bwMode="auto">
          <a:xfrm>
            <a:off x="1857356" y="2643191"/>
            <a:ext cx="936625" cy="430887"/>
          </a:xfrm>
          <a:prstGeom prst="rect">
            <a:avLst/>
          </a:prstGeom>
          <a:noFill/>
          <a:ln w="9525">
            <a:noFill/>
            <a:miter lim="800000"/>
          </a:ln>
          <a:effectLst/>
        </p:spPr>
        <p:txBody>
          <a:bodyPr>
            <a:spAutoFit/>
          </a:bodyPr>
          <a:lstStyle/>
          <a:p>
            <a:pPr algn="l">
              <a:spcBef>
                <a:spcPct val="50000"/>
              </a:spcBef>
            </a:pPr>
            <a:r>
              <a:rPr lang="en-US" altLang="zh-CN" sz="2200">
                <a:latin typeface="Consolas" panose="020B0609020204030204" pitchFamily="49" charset="0"/>
                <a:cs typeface="Consolas" panose="020B0609020204030204" pitchFamily="49" charset="0"/>
              </a:rPr>
              <a:t>LA</a:t>
            </a:r>
            <a:endParaRPr lang="en-US" altLang="zh-CN" sz="2200">
              <a:latin typeface="Consolas" panose="020B0609020204030204" pitchFamily="49" charset="0"/>
              <a:cs typeface="Consolas" panose="020B0609020204030204" pitchFamily="49" charset="0"/>
            </a:endParaRPr>
          </a:p>
        </p:txBody>
      </p:sp>
      <p:sp>
        <p:nvSpPr>
          <p:cNvPr id="190505" name="Line 41"/>
          <p:cNvSpPr>
            <a:spLocks noChangeShapeType="1"/>
          </p:cNvSpPr>
          <p:nvPr/>
        </p:nvSpPr>
        <p:spPr bwMode="auto">
          <a:xfrm>
            <a:off x="2506644" y="3316291"/>
            <a:ext cx="647700" cy="0"/>
          </a:xfrm>
          <a:prstGeom prst="line">
            <a:avLst/>
          </a:prstGeom>
          <a:noFill/>
          <a:ln w="38100">
            <a:solidFill>
              <a:srgbClr val="FF00FF"/>
            </a:solidFill>
            <a:miter lim="800000"/>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190506" name="Text Box 42"/>
          <p:cNvSpPr txBox="1">
            <a:spLocks noChangeArrowheads="1"/>
          </p:cNvSpPr>
          <p:nvPr/>
        </p:nvSpPr>
        <p:spPr bwMode="auto">
          <a:xfrm>
            <a:off x="1857356" y="3074991"/>
            <a:ext cx="936625" cy="430887"/>
          </a:xfrm>
          <a:prstGeom prst="rect">
            <a:avLst/>
          </a:prstGeom>
          <a:noFill/>
          <a:ln w="9525">
            <a:noFill/>
            <a:miter lim="800000"/>
          </a:ln>
          <a:effectLst/>
        </p:spPr>
        <p:txBody>
          <a:bodyPr>
            <a:spAutoFit/>
          </a:bodyPr>
          <a:lstStyle/>
          <a:p>
            <a:pPr algn="l">
              <a:spcBef>
                <a:spcPct val="50000"/>
              </a:spcBef>
            </a:pPr>
            <a:r>
              <a:rPr lang="en-US" altLang="zh-CN" sz="2200">
                <a:latin typeface="Consolas" panose="020B0609020204030204" pitchFamily="49" charset="0"/>
                <a:cs typeface="Consolas" panose="020B0609020204030204" pitchFamily="49" charset="0"/>
              </a:rPr>
              <a:t>LB</a:t>
            </a:r>
            <a:endParaRPr lang="en-US" altLang="zh-CN" sz="2200">
              <a:latin typeface="Consolas" panose="020B0609020204030204" pitchFamily="49" charset="0"/>
              <a:cs typeface="Consolas" panose="020B0609020204030204" pitchFamily="49" charset="0"/>
            </a:endParaRPr>
          </a:p>
        </p:txBody>
      </p:sp>
      <p:sp>
        <p:nvSpPr>
          <p:cNvPr id="190507" name="Line 43"/>
          <p:cNvSpPr>
            <a:spLocks noChangeShapeType="1"/>
          </p:cNvSpPr>
          <p:nvPr/>
        </p:nvSpPr>
        <p:spPr bwMode="auto">
          <a:xfrm>
            <a:off x="5314931" y="3100391"/>
            <a:ext cx="647700" cy="0"/>
          </a:xfrm>
          <a:prstGeom prst="line">
            <a:avLst/>
          </a:prstGeom>
          <a:noFill/>
          <a:ln w="38100">
            <a:solidFill>
              <a:srgbClr val="FF00FF"/>
            </a:solidFill>
            <a:miter lim="800000"/>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190508" name="Text Box 44"/>
          <p:cNvSpPr txBox="1">
            <a:spLocks noChangeArrowheads="1"/>
          </p:cNvSpPr>
          <p:nvPr/>
        </p:nvSpPr>
        <p:spPr bwMode="auto">
          <a:xfrm>
            <a:off x="6034069" y="2859091"/>
            <a:ext cx="936625" cy="430887"/>
          </a:xfrm>
          <a:prstGeom prst="rect">
            <a:avLst/>
          </a:prstGeom>
          <a:noFill/>
          <a:ln w="9525">
            <a:noFill/>
            <a:miter lim="800000"/>
          </a:ln>
          <a:effectLst/>
        </p:spPr>
        <p:txBody>
          <a:bodyPr>
            <a:spAutoFit/>
          </a:bodyPr>
          <a:lstStyle/>
          <a:p>
            <a:pPr algn="l">
              <a:spcBef>
                <a:spcPct val="50000"/>
              </a:spcBef>
            </a:pPr>
            <a:r>
              <a:rPr lang="en-US" altLang="zh-CN" sz="2200">
                <a:latin typeface="Consolas" panose="020B0609020204030204" pitchFamily="49" charset="0"/>
                <a:cs typeface="Consolas" panose="020B0609020204030204" pitchFamily="49" charset="0"/>
              </a:rPr>
              <a:t>LC</a:t>
            </a:r>
            <a:endParaRPr lang="en-US" altLang="zh-CN" sz="2200">
              <a:latin typeface="Consolas" panose="020B0609020204030204" pitchFamily="49" charset="0"/>
              <a:cs typeface="Consolas" panose="020B0609020204030204" pitchFamily="49" charset="0"/>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4" name="Rectangle 4"/>
          <p:cNvSpPr>
            <a:spLocks noChangeArrowheads="1"/>
          </p:cNvSpPr>
          <p:nvPr/>
        </p:nvSpPr>
        <p:spPr bwMode="auto">
          <a:xfrm>
            <a:off x="0" y="2416175"/>
            <a:ext cx="184731" cy="461665"/>
          </a:xfrm>
          <a:prstGeom prst="rect">
            <a:avLst/>
          </a:prstGeom>
          <a:noFill/>
          <a:ln w="9525">
            <a:noFill/>
            <a:miter lim="800000"/>
          </a:ln>
          <a:effectLst/>
        </p:spPr>
        <p:txBody>
          <a:bodyPr wrap="none" anchor="ctr">
            <a:spAutoFit/>
          </a:bodyPr>
          <a:lstStyle/>
          <a:p>
            <a:endParaRPr lang="zh-CN" altLang="en-US">
              <a:latin typeface="Consolas" panose="020B0609020204030204" pitchFamily="49" charset="0"/>
              <a:cs typeface="Consolas" panose="020B0609020204030204" pitchFamily="49" charset="0"/>
            </a:endParaRPr>
          </a:p>
        </p:txBody>
      </p:sp>
      <p:sp>
        <p:nvSpPr>
          <p:cNvPr id="184325" name="Text Box 5"/>
          <p:cNvSpPr txBox="1">
            <a:spLocks noChangeArrowheads="1"/>
          </p:cNvSpPr>
          <p:nvPr/>
        </p:nvSpPr>
        <p:spPr bwMode="auto">
          <a:xfrm>
            <a:off x="323850" y="1100138"/>
            <a:ext cx="8135938" cy="739048"/>
          </a:xfrm>
          <a:prstGeom prst="rect">
            <a:avLst/>
          </a:prstGeom>
          <a:noFill/>
          <a:ln w="9525">
            <a:noFill/>
            <a:miter lim="800000"/>
          </a:ln>
          <a:effectLst/>
        </p:spPr>
        <p:txBody>
          <a:bodyPr>
            <a:spAutoFit/>
          </a:bodyPr>
          <a:lstStyle/>
          <a:p>
            <a:pPr algn="l">
              <a:lnSpc>
                <a:spcPct val="70000"/>
              </a:lnSpc>
              <a:spcBef>
                <a:spcPct val="50000"/>
              </a:spcBef>
            </a:pPr>
            <a:r>
              <a:rPr lang="zh-CN" altLang="en-US" sz="2200">
                <a:latin typeface="Consolas" panose="020B0609020204030204" pitchFamily="49" charset="0"/>
                <a:ea typeface="楷体" panose="02010609060101010101" pitchFamily="49" charset="-122"/>
                <a:cs typeface="Consolas" panose="020B0609020204030204" pitchFamily="49" charset="0"/>
              </a:rPr>
              <a:t>例如，</a:t>
            </a:r>
            <a:r>
              <a:rPr lang="en-US" altLang="zh-CN" sz="2200">
                <a:latin typeface="Consolas" panose="020B0609020204030204" pitchFamily="49" charset="0"/>
                <a:ea typeface="楷体" panose="02010609060101010101" pitchFamily="49" charset="-122"/>
                <a:cs typeface="Consolas" panose="020B0609020204030204" pitchFamily="49" charset="0"/>
              </a:rPr>
              <a:t>LA</a:t>
            </a:r>
            <a:r>
              <a:rPr lang="en-US" altLang="zh-CN" sz="2200" dirty="0">
                <a:latin typeface="Consolas" panose="020B0609020204030204" pitchFamily="49" charset="0"/>
                <a:ea typeface="楷体" panose="02010609060101010101" pitchFamily="49" charset="-122"/>
                <a:cs typeface="Consolas" panose="020B0609020204030204" pitchFamily="49" charset="0"/>
              </a:rPr>
              <a:t>=</a:t>
            </a:r>
            <a:r>
              <a:rPr lang="zh-CN" altLang="en-US" sz="2200">
                <a:latin typeface="Consolas" panose="020B0609020204030204" pitchFamily="49" charset="0"/>
                <a:ea typeface="楷体" panose="02010609060101010101" pitchFamily="49" charset="-122"/>
                <a:cs typeface="Consolas" panose="020B0609020204030204" pitchFamily="49" charset="0"/>
              </a:rPr>
              <a:t>（</a:t>
            </a:r>
            <a:r>
              <a:rPr lang="en-US" altLang="zh-CN" sz="2200">
                <a:latin typeface="Consolas" panose="020B0609020204030204" pitchFamily="49" charset="0"/>
                <a:ea typeface="楷体" panose="02010609060101010101" pitchFamily="49" charset="-122"/>
                <a:cs typeface="Consolas" panose="020B0609020204030204" pitchFamily="49" charset="0"/>
              </a:rPr>
              <a:t>1</a:t>
            </a:r>
            <a:r>
              <a:rPr lang="zh-CN" altLang="en-US" sz="2200">
                <a:latin typeface="Consolas" panose="020B0609020204030204" pitchFamily="49" charset="0"/>
                <a:ea typeface="楷体" panose="02010609060101010101" pitchFamily="49" charset="-122"/>
                <a:cs typeface="Consolas" panose="020B0609020204030204" pitchFamily="49" charset="0"/>
              </a:rPr>
              <a:t>，</a:t>
            </a:r>
            <a:r>
              <a:rPr lang="en-US" altLang="zh-CN" sz="2200">
                <a:latin typeface="Consolas" panose="020B0609020204030204" pitchFamily="49" charset="0"/>
                <a:ea typeface="楷体" panose="02010609060101010101" pitchFamily="49" charset="-122"/>
                <a:cs typeface="Consolas" panose="020B0609020204030204" pitchFamily="49" charset="0"/>
              </a:rPr>
              <a:t>3</a:t>
            </a:r>
            <a:r>
              <a:rPr lang="zh-CN" altLang="en-US" sz="2200">
                <a:latin typeface="Consolas" panose="020B0609020204030204" pitchFamily="49" charset="0"/>
                <a:ea typeface="楷体" panose="02010609060101010101" pitchFamily="49" charset="-122"/>
                <a:cs typeface="Consolas" panose="020B0609020204030204" pitchFamily="49" charset="0"/>
              </a:rPr>
              <a:t>，</a:t>
            </a:r>
            <a:r>
              <a:rPr lang="en-US" altLang="zh-CN" sz="2200">
                <a:latin typeface="Consolas" panose="020B0609020204030204" pitchFamily="49" charset="0"/>
                <a:ea typeface="楷体" panose="02010609060101010101" pitchFamily="49" charset="-122"/>
                <a:cs typeface="Consolas" panose="020B0609020204030204" pitchFamily="49" charset="0"/>
              </a:rPr>
              <a:t>5</a:t>
            </a:r>
            <a:r>
              <a:rPr lang="zh-CN" altLang="en-US" sz="2200">
                <a:latin typeface="Consolas" panose="020B0609020204030204" pitchFamily="49" charset="0"/>
                <a:ea typeface="楷体" panose="02010609060101010101" pitchFamily="49" charset="-122"/>
                <a:cs typeface="Consolas" panose="020B0609020204030204" pitchFamily="49" charset="0"/>
              </a:rPr>
              <a:t>），</a:t>
            </a:r>
            <a:r>
              <a:rPr lang="en-US" altLang="zh-CN" sz="2200">
                <a:latin typeface="Consolas" panose="020B0609020204030204" pitchFamily="49" charset="0"/>
                <a:ea typeface="楷体" panose="02010609060101010101" pitchFamily="49" charset="-122"/>
                <a:cs typeface="Consolas" panose="020B0609020204030204" pitchFamily="49" charset="0"/>
              </a:rPr>
              <a:t>LB</a:t>
            </a:r>
            <a:r>
              <a:rPr lang="zh-CN" altLang="en-US" sz="2200">
                <a:latin typeface="Consolas" panose="020B0609020204030204" pitchFamily="49" charset="0"/>
                <a:ea typeface="楷体" panose="02010609060101010101" pitchFamily="49" charset="-122"/>
                <a:cs typeface="Consolas" panose="020B0609020204030204" pitchFamily="49" charset="0"/>
              </a:rPr>
              <a:t>＝（</a:t>
            </a:r>
            <a:r>
              <a:rPr lang="en-US" altLang="zh-CN" sz="2200">
                <a:latin typeface="Consolas" panose="020B0609020204030204" pitchFamily="49" charset="0"/>
                <a:ea typeface="楷体" panose="02010609060101010101" pitchFamily="49" charset="-122"/>
                <a:cs typeface="Consolas" panose="020B0609020204030204" pitchFamily="49" charset="0"/>
              </a:rPr>
              <a:t>2</a:t>
            </a:r>
            <a:r>
              <a:rPr lang="zh-CN" altLang="en-US" sz="2200">
                <a:latin typeface="Consolas" panose="020B0609020204030204" pitchFamily="49" charset="0"/>
                <a:ea typeface="楷体" panose="02010609060101010101" pitchFamily="49" charset="-122"/>
                <a:cs typeface="Consolas" panose="020B0609020204030204" pitchFamily="49" charset="0"/>
              </a:rPr>
              <a:t>，</a:t>
            </a:r>
            <a:r>
              <a:rPr lang="en-US" altLang="zh-CN" sz="2200">
                <a:latin typeface="Consolas" panose="020B0609020204030204" pitchFamily="49" charset="0"/>
                <a:ea typeface="楷体" panose="02010609060101010101" pitchFamily="49" charset="-122"/>
                <a:cs typeface="Consolas" panose="020B0609020204030204" pitchFamily="49" charset="0"/>
              </a:rPr>
              <a:t>4</a:t>
            </a:r>
            <a:r>
              <a:rPr lang="zh-CN" altLang="en-US" sz="2200">
                <a:latin typeface="Consolas" panose="020B0609020204030204" pitchFamily="49" charset="0"/>
                <a:ea typeface="楷体" panose="02010609060101010101" pitchFamily="49" charset="-122"/>
                <a:cs typeface="Consolas" panose="020B0609020204030204" pitchFamily="49" charset="0"/>
              </a:rPr>
              <a:t>，</a:t>
            </a:r>
            <a:r>
              <a:rPr lang="en-US" altLang="zh-CN" sz="2200">
                <a:latin typeface="Consolas" panose="020B0609020204030204" pitchFamily="49" charset="0"/>
                <a:ea typeface="楷体" panose="02010609060101010101" pitchFamily="49" charset="-122"/>
                <a:cs typeface="Consolas" panose="020B0609020204030204" pitchFamily="49" charset="0"/>
              </a:rPr>
              <a:t>6</a:t>
            </a:r>
            <a:r>
              <a:rPr lang="zh-CN" altLang="en-US" sz="2200">
                <a:latin typeface="Consolas" panose="020B0609020204030204" pitchFamily="49" charset="0"/>
                <a:ea typeface="楷体" panose="02010609060101010101" pitchFamily="49" charset="-122"/>
                <a:cs typeface="Consolas" panose="020B0609020204030204" pitchFamily="49" charset="0"/>
              </a:rPr>
              <a:t>，</a:t>
            </a:r>
            <a:r>
              <a:rPr lang="en-US" altLang="zh-CN" sz="2200">
                <a:latin typeface="Consolas" panose="020B0609020204030204" pitchFamily="49" charset="0"/>
                <a:ea typeface="楷体" panose="02010609060101010101" pitchFamily="49" charset="-122"/>
                <a:cs typeface="Consolas" panose="020B0609020204030204" pitchFamily="49" charset="0"/>
              </a:rPr>
              <a:t>8</a:t>
            </a:r>
            <a:r>
              <a:rPr lang="zh-CN" altLang="en-US" sz="2200">
                <a:latin typeface="Consolas" panose="020B0609020204030204" pitchFamily="49" charset="0"/>
                <a:ea typeface="楷体" panose="02010609060101010101" pitchFamily="49" charset="-122"/>
                <a:cs typeface="Consolas" panose="020B0609020204030204" pitchFamily="49" charset="0"/>
              </a:rPr>
              <a:t>），</a:t>
            </a:r>
            <a:endParaRPr lang="zh-CN" altLang="en-US" sz="2200" dirty="0">
              <a:latin typeface="Consolas" panose="020B0609020204030204" pitchFamily="49" charset="0"/>
              <a:ea typeface="楷体" panose="02010609060101010101" pitchFamily="49" charset="-122"/>
              <a:cs typeface="Consolas" panose="020B0609020204030204" pitchFamily="49" charset="0"/>
            </a:endParaRPr>
          </a:p>
          <a:p>
            <a:pPr algn="l">
              <a:lnSpc>
                <a:spcPct val="70000"/>
              </a:lnSpc>
              <a:spcBef>
                <a:spcPct val="50000"/>
              </a:spcBef>
            </a:pPr>
            <a:r>
              <a:rPr lang="zh-CN" altLang="en-US" sz="2200" dirty="0">
                <a:latin typeface="Consolas" panose="020B0609020204030204" pitchFamily="49" charset="0"/>
                <a:ea typeface="楷体" panose="02010609060101010101" pitchFamily="49" charset="-122"/>
                <a:cs typeface="Consolas" panose="020B0609020204030204" pitchFamily="49" charset="0"/>
              </a:rPr>
              <a:t>其二路归并过程如下： </a:t>
            </a:r>
            <a:endParaRPr lang="zh-CN" altLang="en-US" sz="2200" dirty="0">
              <a:latin typeface="Consolas" panose="020B0609020204030204" pitchFamily="49" charset="0"/>
              <a:ea typeface="楷体" panose="02010609060101010101" pitchFamily="49" charset="-122"/>
              <a:cs typeface="Consolas" panose="020B0609020204030204" pitchFamily="49" charset="0"/>
            </a:endParaRPr>
          </a:p>
        </p:txBody>
      </p:sp>
      <p:sp>
        <p:nvSpPr>
          <p:cNvPr id="184328" name="Text Box 8"/>
          <p:cNvSpPr txBox="1">
            <a:spLocks noChangeArrowheads="1"/>
          </p:cNvSpPr>
          <p:nvPr/>
        </p:nvSpPr>
        <p:spPr bwMode="auto">
          <a:xfrm>
            <a:off x="179388" y="2684463"/>
            <a:ext cx="2303462" cy="430887"/>
          </a:xfrm>
          <a:prstGeom prst="rect">
            <a:avLst/>
          </a:prstGeom>
          <a:noFill/>
          <a:ln w="9525">
            <a:noFill/>
            <a:miter lim="800000"/>
          </a:ln>
          <a:effectLst/>
        </p:spPr>
        <p:txBody>
          <a:bodyPr>
            <a:spAutoFit/>
          </a:bodyPr>
          <a:lstStyle/>
          <a:p>
            <a:pPr algn="l">
              <a:spcBef>
                <a:spcPct val="50000"/>
              </a:spcBef>
            </a:pPr>
            <a:r>
              <a:rPr lang="en-US" altLang="zh-CN" sz="2200">
                <a:latin typeface="Consolas" panose="020B0609020204030204" pitchFamily="49" charset="0"/>
                <a:cs typeface="Consolas" panose="020B0609020204030204" pitchFamily="49" charset="0"/>
              </a:rPr>
              <a:t>LA</a:t>
            </a:r>
            <a:r>
              <a:rPr lang="zh-CN" altLang="en-US" sz="2200">
                <a:latin typeface="Consolas" panose="020B0609020204030204" pitchFamily="49" charset="0"/>
                <a:cs typeface="Consolas" panose="020B0609020204030204" pitchFamily="49" charset="0"/>
              </a:rPr>
              <a:t>：</a:t>
            </a:r>
            <a:r>
              <a:rPr lang="en-US" altLang="zh-CN" sz="2200">
                <a:solidFill>
                  <a:srgbClr val="FF00FF"/>
                </a:solidFill>
                <a:latin typeface="Consolas" panose="020B0609020204030204" pitchFamily="49" charset="0"/>
                <a:cs typeface="Consolas" panose="020B0609020204030204" pitchFamily="49" charset="0"/>
              </a:rPr>
              <a:t>1  3  5</a:t>
            </a:r>
            <a:endParaRPr lang="en-US" altLang="zh-CN" sz="2200">
              <a:solidFill>
                <a:srgbClr val="FF00FF"/>
              </a:solidFill>
              <a:latin typeface="Consolas" panose="020B0609020204030204" pitchFamily="49" charset="0"/>
              <a:cs typeface="Consolas" panose="020B0609020204030204" pitchFamily="49" charset="0"/>
            </a:endParaRPr>
          </a:p>
        </p:txBody>
      </p:sp>
      <p:sp>
        <p:nvSpPr>
          <p:cNvPr id="184329" name="Text Box 9"/>
          <p:cNvSpPr txBox="1">
            <a:spLocks noChangeArrowheads="1"/>
          </p:cNvSpPr>
          <p:nvPr/>
        </p:nvSpPr>
        <p:spPr bwMode="auto">
          <a:xfrm>
            <a:off x="179388" y="3405188"/>
            <a:ext cx="2663825" cy="430887"/>
          </a:xfrm>
          <a:prstGeom prst="rect">
            <a:avLst/>
          </a:prstGeom>
          <a:noFill/>
          <a:ln w="9525">
            <a:noFill/>
            <a:miter lim="800000"/>
          </a:ln>
          <a:effectLst/>
        </p:spPr>
        <p:txBody>
          <a:bodyPr>
            <a:spAutoFit/>
          </a:bodyPr>
          <a:lstStyle/>
          <a:p>
            <a:pPr algn="l">
              <a:spcBef>
                <a:spcPct val="50000"/>
              </a:spcBef>
            </a:pPr>
            <a:r>
              <a:rPr lang="en-US" altLang="zh-CN" sz="2200">
                <a:latin typeface="Consolas" panose="020B0609020204030204" pitchFamily="49" charset="0"/>
                <a:cs typeface="Consolas" panose="020B0609020204030204" pitchFamily="49" charset="0"/>
              </a:rPr>
              <a:t>LB</a:t>
            </a:r>
            <a:r>
              <a:rPr lang="zh-CN" altLang="en-US" sz="2200">
                <a:latin typeface="Consolas" panose="020B0609020204030204" pitchFamily="49" charset="0"/>
                <a:cs typeface="Consolas" panose="020B0609020204030204" pitchFamily="49" charset="0"/>
              </a:rPr>
              <a:t>：</a:t>
            </a:r>
            <a:r>
              <a:rPr lang="en-US" altLang="zh-CN" sz="2200">
                <a:solidFill>
                  <a:srgbClr val="FF00FF"/>
                </a:solidFill>
                <a:latin typeface="Consolas" panose="020B0609020204030204" pitchFamily="49" charset="0"/>
                <a:cs typeface="Consolas" panose="020B0609020204030204" pitchFamily="49" charset="0"/>
              </a:rPr>
              <a:t>2  4  6  8</a:t>
            </a:r>
            <a:endParaRPr lang="en-US" altLang="zh-CN" sz="2200">
              <a:solidFill>
                <a:srgbClr val="FF00FF"/>
              </a:solidFill>
              <a:latin typeface="Consolas" panose="020B0609020204030204" pitchFamily="49" charset="0"/>
              <a:cs typeface="Consolas" panose="020B0609020204030204" pitchFamily="49" charset="0"/>
            </a:endParaRPr>
          </a:p>
        </p:txBody>
      </p:sp>
      <p:grpSp>
        <p:nvGrpSpPr>
          <p:cNvPr id="184347" name="Group 27"/>
          <p:cNvGrpSpPr/>
          <p:nvPr/>
        </p:nvGrpSpPr>
        <p:grpSpPr bwMode="auto">
          <a:xfrm>
            <a:off x="725488" y="1938338"/>
            <a:ext cx="647700" cy="796925"/>
            <a:chOff x="545" y="1055"/>
            <a:chExt cx="408" cy="502"/>
          </a:xfrm>
        </p:grpSpPr>
        <p:sp>
          <p:nvSpPr>
            <p:cNvPr id="184330" name="Line 10"/>
            <p:cNvSpPr>
              <a:spLocks noChangeShapeType="1"/>
            </p:cNvSpPr>
            <p:nvPr/>
          </p:nvSpPr>
          <p:spPr bwMode="auto">
            <a:xfrm>
              <a:off x="681" y="1285"/>
              <a:ext cx="0" cy="272"/>
            </a:xfrm>
            <a:prstGeom prst="line">
              <a:avLst/>
            </a:prstGeom>
            <a:noFill/>
            <a:ln w="28575">
              <a:solidFill>
                <a:schemeClr val="tx1"/>
              </a:solidFill>
              <a:miter lim="800000"/>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184332" name="Text Box 12"/>
            <p:cNvSpPr txBox="1">
              <a:spLocks noChangeArrowheads="1"/>
            </p:cNvSpPr>
            <p:nvPr/>
          </p:nvSpPr>
          <p:spPr bwMode="auto">
            <a:xfrm>
              <a:off x="545" y="1055"/>
              <a:ext cx="408" cy="288"/>
            </a:xfrm>
            <a:prstGeom prst="rect">
              <a:avLst/>
            </a:prstGeom>
            <a:noFill/>
            <a:ln w="9525">
              <a:noFill/>
              <a:miter lim="800000"/>
            </a:ln>
            <a:effectLst/>
          </p:spPr>
          <p:txBody>
            <a:bodyPr>
              <a:spAutoFit/>
            </a:bodyPr>
            <a:lstStyle/>
            <a:p>
              <a:pPr algn="l">
                <a:spcBef>
                  <a:spcPct val="50000"/>
                </a:spcBef>
              </a:pPr>
              <a:r>
                <a:rPr lang="en-US" altLang="zh-CN" i="1">
                  <a:latin typeface="Consolas" panose="020B0609020204030204" pitchFamily="49" charset="0"/>
                  <a:cs typeface="Consolas" panose="020B0609020204030204" pitchFamily="49" charset="0"/>
                </a:rPr>
                <a:t>i</a:t>
              </a:r>
              <a:endParaRPr lang="en-US" altLang="zh-CN" i="1">
                <a:latin typeface="Consolas" panose="020B0609020204030204" pitchFamily="49" charset="0"/>
                <a:cs typeface="Consolas" panose="020B0609020204030204" pitchFamily="49" charset="0"/>
              </a:endParaRPr>
            </a:p>
          </p:txBody>
        </p:sp>
      </p:grpSp>
      <p:grpSp>
        <p:nvGrpSpPr>
          <p:cNvPr id="184348" name="Group 28"/>
          <p:cNvGrpSpPr/>
          <p:nvPr/>
        </p:nvGrpSpPr>
        <p:grpSpPr bwMode="auto">
          <a:xfrm>
            <a:off x="785786" y="3802063"/>
            <a:ext cx="647700" cy="1042987"/>
            <a:chOff x="567" y="2229"/>
            <a:chExt cx="408" cy="657"/>
          </a:xfrm>
        </p:grpSpPr>
        <p:sp>
          <p:nvSpPr>
            <p:cNvPr id="184331" name="Line 11"/>
            <p:cNvSpPr>
              <a:spLocks noChangeShapeType="1"/>
            </p:cNvSpPr>
            <p:nvPr/>
          </p:nvSpPr>
          <p:spPr bwMode="auto">
            <a:xfrm flipV="1">
              <a:off x="673" y="2229"/>
              <a:ext cx="0" cy="318"/>
            </a:xfrm>
            <a:prstGeom prst="line">
              <a:avLst/>
            </a:prstGeom>
            <a:noFill/>
            <a:ln w="28575">
              <a:solidFill>
                <a:schemeClr val="tx1"/>
              </a:solidFill>
              <a:miter lim="800000"/>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184333" name="Text Box 13"/>
            <p:cNvSpPr txBox="1">
              <a:spLocks noChangeArrowheads="1"/>
            </p:cNvSpPr>
            <p:nvPr/>
          </p:nvSpPr>
          <p:spPr bwMode="auto">
            <a:xfrm>
              <a:off x="567" y="2598"/>
              <a:ext cx="408" cy="288"/>
            </a:xfrm>
            <a:prstGeom prst="rect">
              <a:avLst/>
            </a:prstGeom>
            <a:noFill/>
            <a:ln w="9525">
              <a:noFill/>
              <a:miter lim="800000"/>
            </a:ln>
            <a:effectLst/>
          </p:spPr>
          <p:txBody>
            <a:bodyPr>
              <a:spAutoFit/>
            </a:bodyPr>
            <a:lstStyle/>
            <a:p>
              <a:pPr algn="l">
                <a:spcBef>
                  <a:spcPct val="50000"/>
                </a:spcBef>
              </a:pPr>
              <a:r>
                <a:rPr lang="en-US" altLang="zh-CN" i="1">
                  <a:latin typeface="Consolas" panose="020B0609020204030204" pitchFamily="49" charset="0"/>
                  <a:cs typeface="Consolas" panose="020B0609020204030204" pitchFamily="49" charset="0"/>
                </a:rPr>
                <a:t>j</a:t>
              </a:r>
              <a:endParaRPr lang="en-US" altLang="zh-CN" i="1">
                <a:latin typeface="Consolas" panose="020B0609020204030204" pitchFamily="49" charset="0"/>
                <a:cs typeface="Consolas" panose="020B0609020204030204" pitchFamily="49" charset="0"/>
              </a:endParaRPr>
            </a:p>
          </p:txBody>
        </p:sp>
      </p:grpSp>
      <p:sp>
        <p:nvSpPr>
          <p:cNvPr id="184334" name="AutoShape 14"/>
          <p:cNvSpPr>
            <a:spLocks noChangeArrowheads="1"/>
          </p:cNvSpPr>
          <p:nvPr/>
        </p:nvSpPr>
        <p:spPr bwMode="auto">
          <a:xfrm>
            <a:off x="2916238" y="3260725"/>
            <a:ext cx="2232025" cy="360363"/>
          </a:xfrm>
          <a:prstGeom prst="rightArrow">
            <a:avLst>
              <a:gd name="adj1" fmla="val 50000"/>
              <a:gd name="adj2" fmla="val 154846"/>
            </a:avLst>
          </a:prstGeom>
          <a:solidFill>
            <a:srgbClr val="339933"/>
          </a:solidFill>
          <a:ln w="9525">
            <a:solidFill>
              <a:srgbClr val="339933"/>
            </a:solidFill>
            <a:miter lim="800000"/>
          </a:ln>
          <a:effectLst/>
        </p:spPr>
        <p:txBody>
          <a:bodyPr wrap="none" anchor="ctr"/>
          <a:lstStyle/>
          <a:p>
            <a:endParaRPr lang="zh-CN" altLang="en-US">
              <a:latin typeface="Consolas" panose="020B0609020204030204" pitchFamily="49" charset="0"/>
              <a:cs typeface="Consolas" panose="020B0609020204030204" pitchFamily="49" charset="0"/>
            </a:endParaRPr>
          </a:p>
        </p:txBody>
      </p:sp>
      <p:sp>
        <p:nvSpPr>
          <p:cNvPr id="184335" name="Text Box 15"/>
          <p:cNvSpPr txBox="1">
            <a:spLocks noChangeArrowheads="1"/>
          </p:cNvSpPr>
          <p:nvPr/>
        </p:nvSpPr>
        <p:spPr bwMode="auto">
          <a:xfrm>
            <a:off x="2771775" y="2755900"/>
            <a:ext cx="2232025" cy="396875"/>
          </a:xfrm>
          <a:prstGeom prst="rect">
            <a:avLst/>
          </a:prstGeom>
          <a:noFill/>
          <a:ln w="9525">
            <a:noFill/>
            <a:miter lim="800000"/>
          </a:ln>
          <a:effectLst/>
        </p:spPr>
        <p:txBody>
          <a:bodyPr>
            <a:spAutoFit/>
          </a:bodyPr>
          <a:lstStyle/>
          <a:p>
            <a:pPr algn="l">
              <a:spcBef>
                <a:spcPct val="50000"/>
              </a:spcBef>
            </a:pPr>
            <a:r>
              <a:rPr lang="zh-CN" altLang="en-US" sz="2000" dirty="0">
                <a:solidFill>
                  <a:srgbClr val="6600CC"/>
                </a:solidFill>
                <a:latin typeface="Consolas" panose="020B0609020204030204" pitchFamily="49" charset="0"/>
                <a:ea typeface="楷体" panose="02010609060101010101" pitchFamily="49" charset="-122"/>
                <a:cs typeface="Consolas" panose="020B0609020204030204" pitchFamily="49" charset="0"/>
              </a:rPr>
              <a:t>较小者复制到</a:t>
            </a:r>
            <a:r>
              <a:rPr lang="en-US" altLang="zh-CN" sz="2000" dirty="0">
                <a:solidFill>
                  <a:srgbClr val="6600CC"/>
                </a:solidFill>
                <a:latin typeface="Consolas" panose="020B0609020204030204" pitchFamily="49" charset="0"/>
                <a:ea typeface="楷体" panose="02010609060101010101" pitchFamily="49" charset="-122"/>
                <a:cs typeface="Consolas" panose="020B0609020204030204" pitchFamily="49" charset="0"/>
              </a:rPr>
              <a:t>LC</a:t>
            </a:r>
            <a:endParaRPr lang="en-US" altLang="zh-CN" sz="2000" dirty="0">
              <a:solidFill>
                <a:srgbClr val="6600CC"/>
              </a:solidFill>
              <a:latin typeface="Consolas" panose="020B0609020204030204" pitchFamily="49" charset="0"/>
              <a:ea typeface="楷体" panose="02010609060101010101" pitchFamily="49" charset="-122"/>
              <a:cs typeface="Consolas" panose="020B0609020204030204" pitchFamily="49" charset="0"/>
            </a:endParaRPr>
          </a:p>
        </p:txBody>
      </p:sp>
      <p:sp>
        <p:nvSpPr>
          <p:cNvPr id="184336" name="Text Box 16"/>
          <p:cNvSpPr txBox="1">
            <a:spLocks noChangeArrowheads="1"/>
          </p:cNvSpPr>
          <p:nvPr/>
        </p:nvSpPr>
        <p:spPr bwMode="auto">
          <a:xfrm>
            <a:off x="5364163" y="3187700"/>
            <a:ext cx="720725" cy="457200"/>
          </a:xfrm>
          <a:prstGeom prst="rect">
            <a:avLst/>
          </a:prstGeom>
          <a:noFill/>
          <a:ln w="9525">
            <a:noFill/>
            <a:miter lim="800000"/>
          </a:ln>
          <a:effectLst/>
        </p:spPr>
        <p:txBody>
          <a:bodyPr>
            <a:spAutoFit/>
          </a:bodyPr>
          <a:lstStyle/>
          <a:p>
            <a:pPr algn="l">
              <a:spcBef>
                <a:spcPct val="50000"/>
              </a:spcBef>
            </a:pPr>
            <a:r>
              <a:rPr lang="en-US" altLang="zh-CN">
                <a:latin typeface="Consolas" panose="020B0609020204030204" pitchFamily="49" charset="0"/>
                <a:cs typeface="Consolas" panose="020B0609020204030204" pitchFamily="49" charset="0"/>
              </a:rPr>
              <a:t>LC</a:t>
            </a:r>
            <a:r>
              <a:rPr lang="zh-CN" altLang="en-US">
                <a:latin typeface="Consolas" panose="020B0609020204030204" pitchFamily="49" charset="0"/>
                <a:cs typeface="Consolas" panose="020B0609020204030204" pitchFamily="49" charset="0"/>
              </a:rPr>
              <a:t>：</a:t>
            </a:r>
            <a:endParaRPr lang="zh-CN" altLang="en-US">
              <a:latin typeface="Consolas" panose="020B0609020204030204" pitchFamily="49" charset="0"/>
              <a:cs typeface="Consolas" panose="020B0609020204030204" pitchFamily="49" charset="0"/>
            </a:endParaRPr>
          </a:p>
        </p:txBody>
      </p:sp>
      <p:sp>
        <p:nvSpPr>
          <p:cNvPr id="184338" name="Text Box 18"/>
          <p:cNvSpPr txBox="1">
            <a:spLocks noChangeArrowheads="1"/>
          </p:cNvSpPr>
          <p:nvPr/>
        </p:nvSpPr>
        <p:spPr bwMode="auto">
          <a:xfrm>
            <a:off x="323850" y="188913"/>
            <a:ext cx="4679950" cy="587441"/>
          </a:xfrm>
          <a:prstGeom prst="rect">
            <a:avLst/>
          </a:prstGeom>
        </p:spPr>
        <p:style>
          <a:lnRef idx="1">
            <a:schemeClr val="accent1"/>
          </a:lnRef>
          <a:fillRef idx="3">
            <a:schemeClr val="accent1"/>
          </a:fillRef>
          <a:effectRef idx="2">
            <a:schemeClr val="accent1"/>
          </a:effectRef>
          <a:fontRef idx="minor">
            <a:schemeClr val="lt1"/>
          </a:fontRef>
        </p:style>
        <p:txBody>
          <a:bodyPr lIns="162000" tIns="108000" rIns="162000" bIns="108000">
            <a:spAutoFit/>
          </a:bodyPr>
          <a:lstStyle/>
          <a:p>
            <a:r>
              <a:rPr lang="zh-CN" altLang="en-US" dirty="0">
                <a:solidFill>
                  <a:schemeClr val="bg1"/>
                </a:solidFill>
                <a:latin typeface="Consolas" panose="020B0609020204030204" pitchFamily="49" charset="0"/>
                <a:ea typeface="楷体" panose="02010609060101010101" pitchFamily="49" charset="-122"/>
                <a:cs typeface="Consolas" panose="020B0609020204030204" pitchFamily="49" charset="0"/>
              </a:rPr>
              <a:t>顺序表二路归并示例的演示</a:t>
            </a:r>
            <a:endParaRPr lang="zh-CN" altLang="en-US" dirty="0">
              <a:latin typeface="Consolas" panose="020B0609020204030204" pitchFamily="49" charset="0"/>
              <a:ea typeface="楷体" panose="02010609060101010101" pitchFamily="49" charset="-122"/>
              <a:cs typeface="Consolas" panose="020B0609020204030204" pitchFamily="49" charset="0"/>
            </a:endParaRPr>
          </a:p>
        </p:txBody>
      </p:sp>
      <p:sp>
        <p:nvSpPr>
          <p:cNvPr id="184339" name="Text Box 19"/>
          <p:cNvSpPr txBox="1">
            <a:spLocks noChangeArrowheads="1"/>
          </p:cNvSpPr>
          <p:nvPr/>
        </p:nvSpPr>
        <p:spPr bwMode="auto">
          <a:xfrm>
            <a:off x="6180138" y="3230563"/>
            <a:ext cx="215900" cy="369332"/>
          </a:xfrm>
          <a:prstGeom prst="rect">
            <a:avLst/>
          </a:prstGeom>
          <a:noFill/>
          <a:ln w="9525">
            <a:noFill/>
            <a:miter lim="800000"/>
          </a:ln>
          <a:effectLst/>
        </p:spPr>
        <p:txBody>
          <a:bodyPr lIns="0" tIns="0" rIns="0" bIns="0">
            <a:spAutoFit/>
          </a:bodyPr>
          <a:lstStyle/>
          <a:p>
            <a:pPr algn="l">
              <a:spcBef>
                <a:spcPct val="50000"/>
              </a:spcBef>
            </a:pPr>
            <a:r>
              <a:rPr lang="en-US" altLang="zh-CN">
                <a:solidFill>
                  <a:srgbClr val="FF00FF"/>
                </a:solidFill>
                <a:latin typeface="Consolas" panose="020B0609020204030204" pitchFamily="49" charset="0"/>
                <a:cs typeface="Consolas" panose="020B0609020204030204" pitchFamily="49" charset="0"/>
              </a:rPr>
              <a:t>1</a:t>
            </a:r>
            <a:endParaRPr lang="en-US" altLang="zh-CN">
              <a:solidFill>
                <a:srgbClr val="FF00FF"/>
              </a:solidFill>
              <a:latin typeface="Consolas" panose="020B0609020204030204" pitchFamily="49" charset="0"/>
              <a:cs typeface="Consolas" panose="020B0609020204030204" pitchFamily="49" charset="0"/>
            </a:endParaRPr>
          </a:p>
        </p:txBody>
      </p:sp>
      <p:sp>
        <p:nvSpPr>
          <p:cNvPr id="184340" name="Text Box 20"/>
          <p:cNvSpPr txBox="1">
            <a:spLocks noChangeArrowheads="1"/>
          </p:cNvSpPr>
          <p:nvPr/>
        </p:nvSpPr>
        <p:spPr bwMode="auto">
          <a:xfrm>
            <a:off x="6611938" y="3230563"/>
            <a:ext cx="215900" cy="369332"/>
          </a:xfrm>
          <a:prstGeom prst="rect">
            <a:avLst/>
          </a:prstGeom>
          <a:noFill/>
          <a:ln w="9525">
            <a:noFill/>
            <a:miter lim="800000"/>
          </a:ln>
          <a:effectLst/>
        </p:spPr>
        <p:txBody>
          <a:bodyPr lIns="0" tIns="0" rIns="0" bIns="0">
            <a:spAutoFit/>
          </a:bodyPr>
          <a:lstStyle/>
          <a:p>
            <a:pPr algn="l">
              <a:spcBef>
                <a:spcPct val="50000"/>
              </a:spcBef>
            </a:pPr>
            <a:r>
              <a:rPr lang="en-US" altLang="zh-CN">
                <a:solidFill>
                  <a:srgbClr val="FF00FF"/>
                </a:solidFill>
                <a:latin typeface="Consolas" panose="020B0609020204030204" pitchFamily="49" charset="0"/>
                <a:cs typeface="Consolas" panose="020B0609020204030204" pitchFamily="49" charset="0"/>
              </a:rPr>
              <a:t>2</a:t>
            </a:r>
            <a:endParaRPr lang="en-US" altLang="zh-CN">
              <a:solidFill>
                <a:srgbClr val="FF00FF"/>
              </a:solidFill>
              <a:latin typeface="Consolas" panose="020B0609020204030204" pitchFamily="49" charset="0"/>
              <a:cs typeface="Consolas" panose="020B0609020204030204" pitchFamily="49" charset="0"/>
            </a:endParaRPr>
          </a:p>
        </p:txBody>
      </p:sp>
      <p:sp>
        <p:nvSpPr>
          <p:cNvPr id="184341" name="Text Box 21"/>
          <p:cNvSpPr txBox="1">
            <a:spLocks noChangeArrowheads="1"/>
          </p:cNvSpPr>
          <p:nvPr/>
        </p:nvSpPr>
        <p:spPr bwMode="auto">
          <a:xfrm>
            <a:off x="6970713" y="3230563"/>
            <a:ext cx="215900" cy="369332"/>
          </a:xfrm>
          <a:prstGeom prst="rect">
            <a:avLst/>
          </a:prstGeom>
          <a:noFill/>
          <a:ln w="9525">
            <a:noFill/>
            <a:miter lim="800000"/>
          </a:ln>
          <a:effectLst/>
        </p:spPr>
        <p:txBody>
          <a:bodyPr lIns="0" tIns="0" rIns="0" bIns="0">
            <a:spAutoFit/>
          </a:bodyPr>
          <a:lstStyle/>
          <a:p>
            <a:pPr algn="l">
              <a:spcBef>
                <a:spcPct val="50000"/>
              </a:spcBef>
            </a:pPr>
            <a:r>
              <a:rPr lang="en-US" altLang="zh-CN">
                <a:solidFill>
                  <a:srgbClr val="FF00FF"/>
                </a:solidFill>
                <a:latin typeface="Consolas" panose="020B0609020204030204" pitchFamily="49" charset="0"/>
                <a:cs typeface="Consolas" panose="020B0609020204030204" pitchFamily="49" charset="0"/>
              </a:rPr>
              <a:t>3</a:t>
            </a:r>
            <a:endParaRPr lang="en-US" altLang="zh-CN">
              <a:solidFill>
                <a:srgbClr val="FF00FF"/>
              </a:solidFill>
              <a:latin typeface="Consolas" panose="020B0609020204030204" pitchFamily="49" charset="0"/>
              <a:cs typeface="Consolas" panose="020B0609020204030204" pitchFamily="49" charset="0"/>
            </a:endParaRPr>
          </a:p>
        </p:txBody>
      </p:sp>
      <p:sp>
        <p:nvSpPr>
          <p:cNvPr id="184342" name="Text Box 22"/>
          <p:cNvSpPr txBox="1">
            <a:spLocks noChangeArrowheads="1"/>
          </p:cNvSpPr>
          <p:nvPr/>
        </p:nvSpPr>
        <p:spPr bwMode="auto">
          <a:xfrm>
            <a:off x="7402513" y="3230563"/>
            <a:ext cx="215900" cy="369332"/>
          </a:xfrm>
          <a:prstGeom prst="rect">
            <a:avLst/>
          </a:prstGeom>
          <a:noFill/>
          <a:ln w="9525">
            <a:noFill/>
            <a:miter lim="800000"/>
          </a:ln>
          <a:effectLst/>
        </p:spPr>
        <p:txBody>
          <a:bodyPr lIns="0" tIns="0" rIns="0" bIns="0">
            <a:spAutoFit/>
          </a:bodyPr>
          <a:lstStyle/>
          <a:p>
            <a:pPr algn="l">
              <a:spcBef>
                <a:spcPct val="50000"/>
              </a:spcBef>
            </a:pPr>
            <a:r>
              <a:rPr lang="en-US" altLang="zh-CN">
                <a:solidFill>
                  <a:srgbClr val="FF00FF"/>
                </a:solidFill>
                <a:latin typeface="Consolas" panose="020B0609020204030204" pitchFamily="49" charset="0"/>
                <a:cs typeface="Consolas" panose="020B0609020204030204" pitchFamily="49" charset="0"/>
              </a:rPr>
              <a:t>4</a:t>
            </a:r>
            <a:endParaRPr lang="en-US" altLang="zh-CN">
              <a:solidFill>
                <a:srgbClr val="FF00FF"/>
              </a:solidFill>
              <a:latin typeface="Consolas" panose="020B0609020204030204" pitchFamily="49" charset="0"/>
              <a:cs typeface="Consolas" panose="020B0609020204030204" pitchFamily="49" charset="0"/>
            </a:endParaRPr>
          </a:p>
        </p:txBody>
      </p:sp>
      <p:sp>
        <p:nvSpPr>
          <p:cNvPr id="184343" name="Text Box 23"/>
          <p:cNvSpPr txBox="1">
            <a:spLocks noChangeArrowheads="1"/>
          </p:cNvSpPr>
          <p:nvPr/>
        </p:nvSpPr>
        <p:spPr bwMode="auto">
          <a:xfrm>
            <a:off x="7762875" y="3230563"/>
            <a:ext cx="215900" cy="369332"/>
          </a:xfrm>
          <a:prstGeom prst="rect">
            <a:avLst/>
          </a:prstGeom>
          <a:noFill/>
          <a:ln w="9525">
            <a:noFill/>
            <a:miter lim="800000"/>
          </a:ln>
          <a:effectLst/>
        </p:spPr>
        <p:txBody>
          <a:bodyPr lIns="0" tIns="0" rIns="0" bIns="0">
            <a:spAutoFit/>
          </a:bodyPr>
          <a:lstStyle/>
          <a:p>
            <a:pPr algn="l">
              <a:spcBef>
                <a:spcPct val="50000"/>
              </a:spcBef>
            </a:pPr>
            <a:r>
              <a:rPr lang="en-US" altLang="zh-CN">
                <a:solidFill>
                  <a:srgbClr val="FF00FF"/>
                </a:solidFill>
                <a:latin typeface="Consolas" panose="020B0609020204030204" pitchFamily="49" charset="0"/>
                <a:cs typeface="Consolas" panose="020B0609020204030204" pitchFamily="49" charset="0"/>
              </a:rPr>
              <a:t>5</a:t>
            </a:r>
            <a:endParaRPr lang="en-US" altLang="zh-CN">
              <a:solidFill>
                <a:srgbClr val="FF00FF"/>
              </a:solidFill>
              <a:latin typeface="Consolas" panose="020B0609020204030204" pitchFamily="49" charset="0"/>
              <a:cs typeface="Consolas" panose="020B0609020204030204" pitchFamily="49" charset="0"/>
            </a:endParaRPr>
          </a:p>
        </p:txBody>
      </p:sp>
      <p:sp>
        <p:nvSpPr>
          <p:cNvPr id="184344" name="Text Box 24"/>
          <p:cNvSpPr txBox="1">
            <a:spLocks noChangeArrowheads="1"/>
          </p:cNvSpPr>
          <p:nvPr/>
        </p:nvSpPr>
        <p:spPr bwMode="auto">
          <a:xfrm>
            <a:off x="8194675" y="3230563"/>
            <a:ext cx="215900" cy="369332"/>
          </a:xfrm>
          <a:prstGeom prst="rect">
            <a:avLst/>
          </a:prstGeom>
          <a:noFill/>
          <a:ln w="9525">
            <a:noFill/>
            <a:miter lim="800000"/>
          </a:ln>
          <a:effectLst/>
        </p:spPr>
        <p:txBody>
          <a:bodyPr lIns="0" tIns="0" rIns="0" bIns="0">
            <a:spAutoFit/>
          </a:bodyPr>
          <a:lstStyle/>
          <a:p>
            <a:pPr algn="l">
              <a:spcBef>
                <a:spcPct val="50000"/>
              </a:spcBef>
            </a:pPr>
            <a:r>
              <a:rPr lang="en-US" altLang="zh-CN">
                <a:solidFill>
                  <a:srgbClr val="FF00FF"/>
                </a:solidFill>
                <a:latin typeface="Consolas" panose="020B0609020204030204" pitchFamily="49" charset="0"/>
                <a:cs typeface="Consolas" panose="020B0609020204030204" pitchFamily="49" charset="0"/>
              </a:rPr>
              <a:t>6</a:t>
            </a:r>
            <a:endParaRPr lang="en-US" altLang="zh-CN">
              <a:solidFill>
                <a:srgbClr val="FF00FF"/>
              </a:solidFill>
              <a:latin typeface="Consolas" panose="020B0609020204030204" pitchFamily="49" charset="0"/>
              <a:cs typeface="Consolas" panose="020B0609020204030204" pitchFamily="49" charset="0"/>
            </a:endParaRPr>
          </a:p>
        </p:txBody>
      </p:sp>
      <p:sp>
        <p:nvSpPr>
          <p:cNvPr id="184345" name="Text Box 25"/>
          <p:cNvSpPr txBox="1">
            <a:spLocks noChangeArrowheads="1"/>
          </p:cNvSpPr>
          <p:nvPr/>
        </p:nvSpPr>
        <p:spPr bwMode="auto">
          <a:xfrm>
            <a:off x="8553450" y="3230563"/>
            <a:ext cx="215900" cy="369332"/>
          </a:xfrm>
          <a:prstGeom prst="rect">
            <a:avLst/>
          </a:prstGeom>
          <a:noFill/>
          <a:ln w="9525">
            <a:noFill/>
            <a:miter lim="800000"/>
          </a:ln>
          <a:effectLst/>
        </p:spPr>
        <p:txBody>
          <a:bodyPr lIns="0" tIns="0" rIns="0" bIns="0">
            <a:spAutoFit/>
          </a:bodyPr>
          <a:lstStyle/>
          <a:p>
            <a:pPr algn="l">
              <a:spcBef>
                <a:spcPct val="50000"/>
              </a:spcBef>
            </a:pPr>
            <a:r>
              <a:rPr lang="en-US" altLang="zh-CN">
                <a:solidFill>
                  <a:srgbClr val="FF00FF"/>
                </a:solidFill>
                <a:latin typeface="Consolas" panose="020B0609020204030204" pitchFamily="49" charset="0"/>
                <a:cs typeface="Consolas" panose="020B0609020204030204" pitchFamily="49" charset="0"/>
              </a:rPr>
              <a:t>8</a:t>
            </a:r>
            <a:endParaRPr lang="en-US" altLang="zh-CN">
              <a:solidFill>
                <a:srgbClr val="FF00FF"/>
              </a:solidFill>
              <a:latin typeface="Consolas" panose="020B0609020204030204" pitchFamily="49" charset="0"/>
              <a:cs typeface="Consolas" panose="020B0609020204030204" pitchFamily="49" charset="0"/>
            </a:endParaRPr>
          </a:p>
        </p:txBody>
      </p:sp>
      <p:sp>
        <p:nvSpPr>
          <p:cNvPr id="184349" name="Text Box 29"/>
          <p:cNvSpPr txBox="1">
            <a:spLocks noChangeArrowheads="1"/>
          </p:cNvSpPr>
          <p:nvPr/>
        </p:nvSpPr>
        <p:spPr bwMode="auto">
          <a:xfrm>
            <a:off x="574675" y="5348288"/>
            <a:ext cx="8174038" cy="400110"/>
          </a:xfrm>
          <a:prstGeom prst="rect">
            <a:avLst/>
          </a:prstGeom>
          <a:noFill/>
          <a:ln w="9525">
            <a:noFill/>
            <a:miter lim="800000"/>
          </a:ln>
          <a:effectLst/>
        </p:spPr>
        <p:txBody>
          <a:bodyPr>
            <a:spAutoFit/>
          </a:bodyPr>
          <a:lstStyle/>
          <a:p>
            <a:pPr algn="l">
              <a:spcBef>
                <a:spcPct val="50000"/>
              </a:spcBef>
            </a:pPr>
            <a:r>
              <a:rPr lang="en-US" altLang="zh-CN" sz="2000" dirty="0">
                <a:latin typeface="Consolas" panose="020B0609020204030204" pitchFamily="49" charset="0"/>
                <a:ea typeface="微软雅黑" panose="020B0503020204020204" pitchFamily="34" charset="-122"/>
                <a:cs typeface="Consolas" panose="020B0609020204030204" pitchFamily="49" charset="0"/>
              </a:rPr>
              <a:t>LA</a:t>
            </a:r>
            <a:r>
              <a:rPr lang="zh-CN" altLang="en-US" sz="2000" dirty="0">
                <a:latin typeface="Consolas" panose="020B0609020204030204" pitchFamily="49" charset="0"/>
                <a:ea typeface="微软雅黑" panose="020B0503020204020204" pitchFamily="34" charset="-122"/>
                <a:cs typeface="Consolas" panose="020B0609020204030204" pitchFamily="49" charset="0"/>
              </a:rPr>
              <a:t>、</a:t>
            </a:r>
            <a:r>
              <a:rPr lang="en-US" altLang="zh-CN" sz="2000" dirty="0">
                <a:latin typeface="Consolas" panose="020B0609020204030204" pitchFamily="49" charset="0"/>
                <a:ea typeface="微软雅黑" panose="020B0503020204020204" pitchFamily="34" charset="-122"/>
                <a:cs typeface="Consolas" panose="020B0609020204030204" pitchFamily="49" charset="0"/>
              </a:rPr>
              <a:t>LB</a:t>
            </a:r>
            <a:r>
              <a:rPr lang="zh-CN" altLang="en-US" sz="2000" dirty="0">
                <a:latin typeface="Consolas" panose="020B0609020204030204" pitchFamily="49" charset="0"/>
                <a:ea typeface="微软雅黑" panose="020B0503020204020204" pitchFamily="34" charset="-122"/>
                <a:cs typeface="Consolas" panose="020B0609020204030204" pitchFamily="49" charset="0"/>
              </a:rPr>
              <a:t>中每个元素恰好遍历</a:t>
            </a:r>
            <a:r>
              <a:rPr lang="zh-CN" altLang="en-US" sz="2000">
                <a:latin typeface="Consolas" panose="020B0609020204030204" pitchFamily="49" charset="0"/>
                <a:ea typeface="微软雅黑" panose="020B0503020204020204" pitchFamily="34" charset="-122"/>
                <a:cs typeface="Consolas" panose="020B0609020204030204" pitchFamily="49" charset="0"/>
              </a:rPr>
              <a:t>一次，时间</a:t>
            </a:r>
            <a:r>
              <a:rPr lang="zh-CN" altLang="en-US" sz="2000" dirty="0">
                <a:latin typeface="Consolas" panose="020B0609020204030204" pitchFamily="49" charset="0"/>
                <a:ea typeface="微软雅黑" panose="020B0503020204020204" pitchFamily="34" charset="-122"/>
                <a:cs typeface="Consolas" panose="020B0609020204030204" pitchFamily="49" charset="0"/>
              </a:rPr>
              <a:t>复杂度为</a:t>
            </a:r>
            <a:r>
              <a:rPr lang="en-US" altLang="zh-CN" sz="2000" dirty="0">
                <a:latin typeface="Consolas" panose="020B0609020204030204" pitchFamily="49" charset="0"/>
                <a:ea typeface="微软雅黑" panose="020B0503020204020204" pitchFamily="34" charset="-122"/>
                <a:cs typeface="Consolas" panose="020B0609020204030204" pitchFamily="49" charset="0"/>
              </a:rPr>
              <a:t>O(</a:t>
            </a:r>
            <a:r>
              <a:rPr lang="en-US" altLang="zh-CN" sz="2000" i="1" dirty="0" err="1">
                <a:latin typeface="Consolas" panose="020B0609020204030204" pitchFamily="49" charset="0"/>
                <a:ea typeface="微软雅黑" panose="020B0503020204020204" pitchFamily="34" charset="-122"/>
                <a:cs typeface="Consolas" panose="020B0609020204030204" pitchFamily="49" charset="0"/>
              </a:rPr>
              <a:t>m</a:t>
            </a:r>
            <a:r>
              <a:rPr lang="en-US" altLang="zh-CN" sz="2000" dirty="0" err="1">
                <a:latin typeface="Consolas" panose="020B0609020204030204" pitchFamily="49" charset="0"/>
                <a:ea typeface="微软雅黑" panose="020B0503020204020204" pitchFamily="34" charset="-122"/>
                <a:cs typeface="Consolas" panose="020B0609020204030204" pitchFamily="49" charset="0"/>
              </a:rPr>
              <a:t>+</a:t>
            </a:r>
            <a:r>
              <a:rPr lang="en-US" altLang="zh-CN" sz="2000" i="1" dirty="0" err="1">
                <a:latin typeface="Consolas" panose="020B0609020204030204" pitchFamily="49" charset="0"/>
                <a:ea typeface="微软雅黑" panose="020B0503020204020204" pitchFamily="34" charset="-122"/>
                <a:cs typeface="Consolas" panose="020B0609020204030204" pitchFamily="49" charset="0"/>
              </a:rPr>
              <a:t>n</a:t>
            </a:r>
            <a:r>
              <a:rPr lang="en-US" altLang="zh-CN" sz="2000" dirty="0">
                <a:latin typeface="Consolas" panose="020B0609020204030204" pitchFamily="49" charset="0"/>
                <a:ea typeface="微软雅黑" panose="020B0503020204020204" pitchFamily="34" charset="-122"/>
                <a:cs typeface="Consolas" panose="020B0609020204030204" pitchFamily="49" charset="0"/>
              </a:rPr>
              <a:t>)</a:t>
            </a:r>
            <a:r>
              <a:rPr lang="zh-CN" altLang="en-US" sz="2000" dirty="0">
                <a:latin typeface="Consolas" panose="020B0609020204030204" pitchFamily="49" charset="0"/>
                <a:ea typeface="微软雅黑" panose="020B0503020204020204" pitchFamily="34" charset="-122"/>
                <a:cs typeface="Consolas" panose="020B0609020204030204" pitchFamily="49" charset="0"/>
              </a:rPr>
              <a:t>。</a:t>
            </a:r>
            <a:endParaRPr lang="zh-CN" altLang="en-US" sz="2000" dirty="0">
              <a:latin typeface="Consolas" panose="020B0609020204030204" pitchFamily="49" charset="0"/>
              <a:ea typeface="微软雅黑" panose="020B0503020204020204" pitchFamily="34" charset="-122"/>
              <a:cs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mph" presetSubtype="0" fill="hold" nodeType="clickEffect">
                                  <p:stCondLst>
                                    <p:cond delay="0"/>
                                  </p:stCondLst>
                                  <p:childTnLst>
                                    <p:anim calcmode="discrete" valueType="str">
                                      <p:cBhvr>
                                        <p:cTn id="6" dur="1000" fill="hold"/>
                                        <p:tgtEl>
                                          <p:spTgt spid="184347"/>
                                        </p:tgtEl>
                                        <p:attrNameLst>
                                          <p:attrName>style.visibility</p:attrName>
                                        </p:attrNameLst>
                                      </p:cBhvr>
                                      <p:tavLst>
                                        <p:tav tm="0">
                                          <p:val>
                                            <p:strVal val="hidden"/>
                                          </p:val>
                                        </p:tav>
                                        <p:tav tm="50000">
                                          <p:val>
                                            <p:strVal val="visible"/>
                                          </p:val>
                                        </p:tav>
                                      </p:tavLst>
                                    </p:anim>
                                  </p:childTnLst>
                                </p:cTn>
                              </p:par>
                            </p:childTnLst>
                          </p:cTn>
                        </p:par>
                      </p:childTnLst>
                    </p:cTn>
                  </p:par>
                  <p:par>
                    <p:cTn id="7" fill="hold">
                      <p:stCondLst>
                        <p:cond delay="indefinite"/>
                      </p:stCondLst>
                      <p:childTnLst>
                        <p:par>
                          <p:cTn id="8" fill="hold">
                            <p:stCondLst>
                              <p:cond delay="0"/>
                            </p:stCondLst>
                            <p:childTnLst>
                              <p:par>
                                <p:cTn id="9" presetID="35" presetClass="emph" presetSubtype="0" fill="hold" nodeType="clickEffect">
                                  <p:stCondLst>
                                    <p:cond delay="0"/>
                                  </p:stCondLst>
                                  <p:childTnLst>
                                    <p:anim calcmode="discrete" valueType="str">
                                      <p:cBhvr>
                                        <p:cTn id="10" dur="1000" fill="hold"/>
                                        <p:tgtEl>
                                          <p:spTgt spid="184348"/>
                                        </p:tgtEl>
                                        <p:attrNameLst>
                                          <p:attrName>style.visibility</p:attrName>
                                        </p:attrNameLst>
                                      </p:cBhvr>
                                      <p:tavLst>
                                        <p:tav tm="0">
                                          <p:val>
                                            <p:strVal val="hidden"/>
                                          </p:val>
                                        </p:tav>
                                        <p:tav tm="50000">
                                          <p:val>
                                            <p:strVal val="visible"/>
                                          </p:val>
                                        </p:tav>
                                      </p:tavLst>
                                    </p:anim>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184339"/>
                                        </p:tgtEl>
                                        <p:attrNameLst>
                                          <p:attrName>style.visibility</p:attrName>
                                        </p:attrNameLst>
                                      </p:cBhvr>
                                      <p:to>
                                        <p:strVal val="visible"/>
                                      </p:to>
                                    </p:set>
                                    <p:animEffect transition="in" filter="wipe(down)">
                                      <p:cBhvr>
                                        <p:cTn id="15" dur="500"/>
                                        <p:tgtEl>
                                          <p:spTgt spid="184339"/>
                                        </p:tgtEl>
                                      </p:cBhvr>
                                    </p:animEffect>
                                  </p:childTnLst>
                                </p:cTn>
                              </p:par>
                            </p:childTnLst>
                          </p:cTn>
                        </p:par>
                      </p:childTnLst>
                    </p:cTn>
                  </p:par>
                  <p:par>
                    <p:cTn id="16" fill="hold">
                      <p:stCondLst>
                        <p:cond delay="indefinite"/>
                      </p:stCondLst>
                      <p:childTnLst>
                        <p:par>
                          <p:cTn id="17" fill="hold">
                            <p:stCondLst>
                              <p:cond delay="0"/>
                            </p:stCondLst>
                            <p:childTnLst>
                              <p:par>
                                <p:cTn id="18" presetID="0" presetClass="path" presetSubtype="0" accel="50000" decel="50000" fill="hold" nodeType="clickEffect">
                                  <p:stCondLst>
                                    <p:cond delay="0"/>
                                  </p:stCondLst>
                                  <p:childTnLst>
                                    <p:animMotion origin="layout" path="M -0.00034 -7.40741E-7 L 0.04705 -7.40741E-7 " pathEditMode="fixed" rAng="0" ptsTypes="AA">
                                      <p:cBhvr>
                                        <p:cTn id="19" dur="2000" fill="hold"/>
                                        <p:tgtEl>
                                          <p:spTgt spid="184347"/>
                                        </p:tgtEl>
                                        <p:attrNameLst>
                                          <p:attrName>ppt_x</p:attrName>
                                          <p:attrName>ppt_y</p:attrName>
                                        </p:attrNameLst>
                                      </p:cBhvr>
                                      <p:rCtr x="24" y="0"/>
                                    </p:animMotion>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184340"/>
                                        </p:tgtEl>
                                        <p:attrNameLst>
                                          <p:attrName>style.visibility</p:attrName>
                                        </p:attrNameLst>
                                      </p:cBhvr>
                                      <p:to>
                                        <p:strVal val="visible"/>
                                      </p:to>
                                    </p:set>
                                    <p:animEffect transition="in" filter="wipe(down)">
                                      <p:cBhvr>
                                        <p:cTn id="24" dur="500"/>
                                        <p:tgtEl>
                                          <p:spTgt spid="184340"/>
                                        </p:tgtEl>
                                      </p:cBhvr>
                                    </p:animEffect>
                                  </p:childTnLst>
                                </p:cTn>
                              </p:par>
                            </p:childTnLst>
                          </p:cTn>
                        </p:par>
                      </p:childTnLst>
                    </p:cTn>
                  </p:par>
                  <p:par>
                    <p:cTn id="25" fill="hold">
                      <p:stCondLst>
                        <p:cond delay="indefinite"/>
                      </p:stCondLst>
                      <p:childTnLst>
                        <p:par>
                          <p:cTn id="26" fill="hold">
                            <p:stCondLst>
                              <p:cond delay="0"/>
                            </p:stCondLst>
                            <p:childTnLst>
                              <p:par>
                                <p:cTn id="27" presetID="0" presetClass="path" presetSubtype="0" accel="50000" decel="50000" fill="hold" nodeType="clickEffect">
                                  <p:stCondLst>
                                    <p:cond delay="0"/>
                                  </p:stCondLst>
                                  <p:childTnLst>
                                    <p:animMotion origin="layout" path="M 0.00191 0.0044 L 0.04514 -4.07407E-6 " pathEditMode="fixed" rAng="0" ptsTypes="AA">
                                      <p:cBhvr>
                                        <p:cTn id="28" dur="2000" fill="hold"/>
                                        <p:tgtEl>
                                          <p:spTgt spid="184348"/>
                                        </p:tgtEl>
                                        <p:attrNameLst>
                                          <p:attrName>ppt_x</p:attrName>
                                          <p:attrName>ppt_y</p:attrName>
                                        </p:attrNameLst>
                                      </p:cBhvr>
                                      <p:rCtr x="22" y="-2"/>
                                    </p:animMotion>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184341"/>
                                        </p:tgtEl>
                                        <p:attrNameLst>
                                          <p:attrName>style.visibility</p:attrName>
                                        </p:attrNameLst>
                                      </p:cBhvr>
                                      <p:to>
                                        <p:strVal val="visible"/>
                                      </p:to>
                                    </p:set>
                                    <p:animEffect transition="in" filter="wipe(down)">
                                      <p:cBhvr>
                                        <p:cTn id="33" dur="500"/>
                                        <p:tgtEl>
                                          <p:spTgt spid="184341"/>
                                        </p:tgtEl>
                                      </p:cBhvr>
                                    </p:animEffect>
                                  </p:childTnLst>
                                </p:cTn>
                              </p:par>
                            </p:childTnLst>
                          </p:cTn>
                        </p:par>
                      </p:childTnLst>
                    </p:cTn>
                  </p:par>
                  <p:par>
                    <p:cTn id="34" fill="hold">
                      <p:stCondLst>
                        <p:cond delay="indefinite"/>
                      </p:stCondLst>
                      <p:childTnLst>
                        <p:par>
                          <p:cTn id="35" fill="hold">
                            <p:stCondLst>
                              <p:cond delay="0"/>
                            </p:stCondLst>
                            <p:childTnLst>
                              <p:par>
                                <p:cTn id="36" presetID="0" presetClass="path" presetSubtype="0" accel="50000" decel="50000" fill="hold" nodeType="clickEffect">
                                  <p:stCondLst>
                                    <p:cond delay="0"/>
                                  </p:stCondLst>
                                  <p:childTnLst>
                                    <p:animMotion origin="layout" path="M 0.04601 1.85185E-6 L 0.10105 1.85185E-6 " pathEditMode="relative" ptsTypes="AA">
                                      <p:cBhvr>
                                        <p:cTn id="37" dur="2000" fill="hold"/>
                                        <p:tgtEl>
                                          <p:spTgt spid="184347"/>
                                        </p:tgtEl>
                                        <p:attrNameLst>
                                          <p:attrName>ppt_x</p:attrName>
                                          <p:attrName>ppt_y</p:attrName>
                                        </p:attrNameLst>
                                      </p:cBhvr>
                                    </p:animMotion>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184342"/>
                                        </p:tgtEl>
                                        <p:attrNameLst>
                                          <p:attrName>style.visibility</p:attrName>
                                        </p:attrNameLst>
                                      </p:cBhvr>
                                      <p:to>
                                        <p:strVal val="visible"/>
                                      </p:to>
                                    </p:set>
                                    <p:animEffect transition="in" filter="wipe(down)">
                                      <p:cBhvr>
                                        <p:cTn id="42" dur="500"/>
                                        <p:tgtEl>
                                          <p:spTgt spid="184342"/>
                                        </p:tgtEl>
                                      </p:cBhvr>
                                    </p:animEffect>
                                  </p:childTnLst>
                                </p:cTn>
                              </p:par>
                            </p:childTnLst>
                          </p:cTn>
                        </p:par>
                      </p:childTnLst>
                    </p:cTn>
                  </p:par>
                  <p:par>
                    <p:cTn id="43" fill="hold">
                      <p:stCondLst>
                        <p:cond delay="indefinite"/>
                      </p:stCondLst>
                      <p:childTnLst>
                        <p:par>
                          <p:cTn id="44" fill="hold">
                            <p:stCondLst>
                              <p:cond delay="0"/>
                            </p:stCondLst>
                            <p:childTnLst>
                              <p:par>
                                <p:cTn id="45" presetID="0" presetClass="path" presetSubtype="0" accel="50000" decel="50000" fill="hold" nodeType="clickEffect">
                                  <p:stCondLst>
                                    <p:cond delay="0"/>
                                  </p:stCondLst>
                                  <p:childTnLst>
                                    <p:animMotion origin="layout" path="M 0.04601 -4.07407E-6 L 0.09323 -4.07407E-6 " pathEditMode="relative" rAng="0" ptsTypes="AA">
                                      <p:cBhvr>
                                        <p:cTn id="46" dur="2000" fill="hold"/>
                                        <p:tgtEl>
                                          <p:spTgt spid="184348"/>
                                        </p:tgtEl>
                                        <p:attrNameLst>
                                          <p:attrName>ppt_x</p:attrName>
                                          <p:attrName>ppt_y</p:attrName>
                                        </p:attrNameLst>
                                      </p:cBhvr>
                                      <p:rCtr x="24" y="0"/>
                                    </p:animMotion>
                                  </p:childTnLst>
                                </p:cTn>
                              </p:par>
                            </p:childTnLst>
                          </p:cTn>
                        </p:par>
                      </p:childTnLst>
                    </p:cTn>
                  </p:par>
                  <p:par>
                    <p:cTn id="47" fill="hold">
                      <p:stCondLst>
                        <p:cond delay="indefinite"/>
                      </p:stCondLst>
                      <p:childTnLst>
                        <p:par>
                          <p:cTn id="48" fill="hold">
                            <p:stCondLst>
                              <p:cond delay="0"/>
                            </p:stCondLst>
                            <p:childTnLst>
                              <p:par>
                                <p:cTn id="49" presetID="22" presetClass="entr" presetSubtype="4" fill="hold" grpId="0" nodeType="clickEffect">
                                  <p:stCondLst>
                                    <p:cond delay="0"/>
                                  </p:stCondLst>
                                  <p:childTnLst>
                                    <p:set>
                                      <p:cBhvr>
                                        <p:cTn id="50" dur="1" fill="hold">
                                          <p:stCondLst>
                                            <p:cond delay="0"/>
                                          </p:stCondLst>
                                        </p:cTn>
                                        <p:tgtEl>
                                          <p:spTgt spid="184343"/>
                                        </p:tgtEl>
                                        <p:attrNameLst>
                                          <p:attrName>style.visibility</p:attrName>
                                        </p:attrNameLst>
                                      </p:cBhvr>
                                      <p:to>
                                        <p:strVal val="visible"/>
                                      </p:to>
                                    </p:set>
                                    <p:animEffect transition="in" filter="wipe(down)">
                                      <p:cBhvr>
                                        <p:cTn id="51" dur="500"/>
                                        <p:tgtEl>
                                          <p:spTgt spid="184343"/>
                                        </p:tgtEl>
                                      </p:cBhvr>
                                    </p:animEffect>
                                  </p:childTnLst>
                                </p:cTn>
                              </p:par>
                            </p:childTnLst>
                          </p:cTn>
                        </p:par>
                      </p:childTnLst>
                    </p:cTn>
                  </p:par>
                  <p:par>
                    <p:cTn id="52" fill="hold">
                      <p:stCondLst>
                        <p:cond delay="indefinite"/>
                      </p:stCondLst>
                      <p:childTnLst>
                        <p:par>
                          <p:cTn id="53" fill="hold">
                            <p:stCondLst>
                              <p:cond delay="0"/>
                            </p:stCondLst>
                            <p:childTnLst>
                              <p:par>
                                <p:cTn id="54" presetID="0" presetClass="path" presetSubtype="0" accel="50000" decel="50000" fill="hold" nodeType="clickEffect">
                                  <p:stCondLst>
                                    <p:cond delay="0"/>
                                  </p:stCondLst>
                                  <p:childTnLst>
                                    <p:animMotion origin="layout" path="M 0.10104 1.85185E-6 L 0.14826 1.85185E-6 " pathEditMode="relative" ptsTypes="AA">
                                      <p:cBhvr>
                                        <p:cTn id="55" dur="2000" fill="hold"/>
                                        <p:tgtEl>
                                          <p:spTgt spid="184347"/>
                                        </p:tgtEl>
                                        <p:attrNameLst>
                                          <p:attrName>ppt_x</p:attrName>
                                          <p:attrName>ppt_y</p:attrName>
                                        </p:attrNameLst>
                                      </p:cBhvr>
                                    </p:animMotion>
                                  </p:childTnLst>
                                </p:cTn>
                              </p:par>
                            </p:childTnLst>
                          </p:cTn>
                        </p:par>
                      </p:childTnLst>
                    </p:cTn>
                  </p:par>
                  <p:par>
                    <p:cTn id="56" fill="hold">
                      <p:stCondLst>
                        <p:cond delay="indefinite"/>
                      </p:stCondLst>
                      <p:childTnLst>
                        <p:par>
                          <p:cTn id="57" fill="hold">
                            <p:stCondLst>
                              <p:cond delay="0"/>
                            </p:stCondLst>
                            <p:childTnLst>
                              <p:par>
                                <p:cTn id="58" presetID="22" presetClass="entr" presetSubtype="4" fill="hold" grpId="0" nodeType="clickEffect">
                                  <p:stCondLst>
                                    <p:cond delay="0"/>
                                  </p:stCondLst>
                                  <p:childTnLst>
                                    <p:set>
                                      <p:cBhvr>
                                        <p:cTn id="59" dur="1" fill="hold">
                                          <p:stCondLst>
                                            <p:cond delay="0"/>
                                          </p:stCondLst>
                                        </p:cTn>
                                        <p:tgtEl>
                                          <p:spTgt spid="184344"/>
                                        </p:tgtEl>
                                        <p:attrNameLst>
                                          <p:attrName>style.visibility</p:attrName>
                                        </p:attrNameLst>
                                      </p:cBhvr>
                                      <p:to>
                                        <p:strVal val="visible"/>
                                      </p:to>
                                    </p:set>
                                    <p:animEffect transition="in" filter="wipe(down)">
                                      <p:cBhvr>
                                        <p:cTn id="60" dur="500"/>
                                        <p:tgtEl>
                                          <p:spTgt spid="184344"/>
                                        </p:tgtEl>
                                      </p:cBhvr>
                                    </p:animEffect>
                                  </p:childTnLst>
                                </p:cTn>
                              </p:par>
                            </p:childTnLst>
                          </p:cTn>
                        </p:par>
                      </p:childTnLst>
                    </p:cTn>
                  </p:par>
                  <p:par>
                    <p:cTn id="61" fill="hold">
                      <p:stCondLst>
                        <p:cond delay="indefinite"/>
                      </p:stCondLst>
                      <p:childTnLst>
                        <p:par>
                          <p:cTn id="62" fill="hold">
                            <p:stCondLst>
                              <p:cond delay="0"/>
                            </p:stCondLst>
                            <p:childTnLst>
                              <p:par>
                                <p:cTn id="63" presetID="0" presetClass="path" presetSubtype="0" accel="50000" decel="50000" fill="hold" nodeType="clickEffect">
                                  <p:stCondLst>
                                    <p:cond delay="0"/>
                                  </p:stCondLst>
                                  <p:childTnLst>
                                    <p:animMotion origin="layout" path="M 0.09237 -4.07407E-6 L 0.14757 -4.07407E-6 " pathEditMode="relative" rAng="0" ptsTypes="AA">
                                      <p:cBhvr>
                                        <p:cTn id="64" dur="2000" fill="hold"/>
                                        <p:tgtEl>
                                          <p:spTgt spid="184348"/>
                                        </p:tgtEl>
                                        <p:attrNameLst>
                                          <p:attrName>ppt_x</p:attrName>
                                          <p:attrName>ppt_y</p:attrName>
                                        </p:attrNameLst>
                                      </p:cBhvr>
                                      <p:rCtr x="28" y="0"/>
                                    </p:animMotion>
                                  </p:childTnLst>
                                </p:cTn>
                              </p:par>
                            </p:childTnLst>
                          </p:cTn>
                        </p:par>
                      </p:childTnLst>
                    </p:cTn>
                  </p:par>
                  <p:par>
                    <p:cTn id="65" fill="hold">
                      <p:stCondLst>
                        <p:cond delay="indefinite"/>
                      </p:stCondLst>
                      <p:childTnLst>
                        <p:par>
                          <p:cTn id="66" fill="hold">
                            <p:stCondLst>
                              <p:cond delay="0"/>
                            </p:stCondLst>
                            <p:childTnLst>
                              <p:par>
                                <p:cTn id="67" presetID="22" presetClass="entr" presetSubtype="4" fill="hold" grpId="0" nodeType="clickEffect">
                                  <p:stCondLst>
                                    <p:cond delay="0"/>
                                  </p:stCondLst>
                                  <p:childTnLst>
                                    <p:set>
                                      <p:cBhvr>
                                        <p:cTn id="68" dur="1" fill="hold">
                                          <p:stCondLst>
                                            <p:cond delay="0"/>
                                          </p:stCondLst>
                                        </p:cTn>
                                        <p:tgtEl>
                                          <p:spTgt spid="184345"/>
                                        </p:tgtEl>
                                        <p:attrNameLst>
                                          <p:attrName>style.visibility</p:attrName>
                                        </p:attrNameLst>
                                      </p:cBhvr>
                                      <p:to>
                                        <p:strVal val="visible"/>
                                      </p:to>
                                    </p:set>
                                    <p:animEffect transition="in" filter="wipe(down)">
                                      <p:cBhvr>
                                        <p:cTn id="69" dur="500"/>
                                        <p:tgtEl>
                                          <p:spTgt spid="184345"/>
                                        </p:tgtEl>
                                      </p:cBhvr>
                                    </p:animEffect>
                                  </p:childTnLst>
                                </p:cTn>
                              </p:par>
                            </p:childTnLst>
                          </p:cTn>
                        </p:par>
                      </p:childTnLst>
                    </p:cTn>
                  </p:par>
                  <p:par>
                    <p:cTn id="70" fill="hold">
                      <p:stCondLst>
                        <p:cond delay="indefinite"/>
                      </p:stCondLst>
                      <p:childTnLst>
                        <p:par>
                          <p:cTn id="71" fill="hold">
                            <p:stCondLst>
                              <p:cond delay="0"/>
                            </p:stCondLst>
                            <p:childTnLst>
                              <p:par>
                                <p:cTn id="72" presetID="0" presetClass="path" presetSubtype="0" accel="50000" decel="50000" fill="hold" nodeType="clickEffect">
                                  <p:stCondLst>
                                    <p:cond delay="0"/>
                                  </p:stCondLst>
                                  <p:childTnLst>
                                    <p:animMotion origin="layout" path="M 0.14844 -4.07407E-6 L 0.17987 -4.07407E-6 " pathEditMode="relative" rAng="0" ptsTypes="AA">
                                      <p:cBhvr>
                                        <p:cTn id="73" dur="2000" fill="hold"/>
                                        <p:tgtEl>
                                          <p:spTgt spid="184348"/>
                                        </p:tgtEl>
                                        <p:attrNameLst>
                                          <p:attrName>ppt_x</p:attrName>
                                          <p:attrName>ppt_y</p:attrName>
                                        </p:attrNameLst>
                                      </p:cBhvr>
                                      <p:rCtr x="16" y="0"/>
                                    </p:animMotion>
                                  </p:childTnLst>
                                </p:cTn>
                              </p:par>
                            </p:childTnLst>
                          </p:cTn>
                        </p:par>
                      </p:childTnLst>
                    </p:cTn>
                  </p:par>
                  <p:par>
                    <p:cTn id="74" fill="hold">
                      <p:stCondLst>
                        <p:cond delay="indefinite"/>
                      </p:stCondLst>
                      <p:childTnLst>
                        <p:par>
                          <p:cTn id="75" fill="hold">
                            <p:stCondLst>
                              <p:cond delay="0"/>
                            </p:stCondLst>
                            <p:childTnLst>
                              <p:par>
                                <p:cTn id="76" presetID="22" presetClass="entr" presetSubtype="8" fill="hold" grpId="0" nodeType="clickEffect">
                                  <p:stCondLst>
                                    <p:cond delay="0"/>
                                  </p:stCondLst>
                                  <p:childTnLst>
                                    <p:set>
                                      <p:cBhvr>
                                        <p:cTn id="77" dur="1" fill="hold">
                                          <p:stCondLst>
                                            <p:cond delay="0"/>
                                          </p:stCondLst>
                                        </p:cTn>
                                        <p:tgtEl>
                                          <p:spTgt spid="184349"/>
                                        </p:tgtEl>
                                        <p:attrNameLst>
                                          <p:attrName>style.visibility</p:attrName>
                                        </p:attrNameLst>
                                      </p:cBhvr>
                                      <p:to>
                                        <p:strVal val="visible"/>
                                      </p:to>
                                    </p:set>
                                    <p:animEffect transition="in" filter="wipe(left)">
                                      <p:cBhvr>
                                        <p:cTn id="78" dur="500"/>
                                        <p:tgtEl>
                                          <p:spTgt spid="1843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39" grpId="0" bldLvl="0" animBg="1"/>
      <p:bldP spid="184340" grpId="0" bldLvl="0" animBg="1"/>
      <p:bldP spid="184341" grpId="0" bldLvl="0" animBg="1"/>
      <p:bldP spid="184342" grpId="0" bldLvl="0" animBg="1"/>
      <p:bldP spid="184343" grpId="0" bldLvl="0" animBg="1"/>
      <p:bldP spid="184344" grpId="0" bldLvl="0" animBg="1"/>
      <p:bldP spid="184345" grpId="0" bldLvl="0" animBg="1"/>
      <p:bldP spid="184349" grpId="0" bldLvl="0" animBg="1"/>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80" name="Text Box 4"/>
          <p:cNvSpPr txBox="1">
            <a:spLocks noChangeArrowheads="1"/>
          </p:cNvSpPr>
          <p:nvPr/>
        </p:nvSpPr>
        <p:spPr bwMode="auto">
          <a:xfrm>
            <a:off x="250825" y="115888"/>
            <a:ext cx="6985000" cy="430887"/>
          </a:xfrm>
          <a:prstGeom prst="rect">
            <a:avLst/>
          </a:prstGeom>
          <a:noFill/>
          <a:ln w="9525">
            <a:noFill/>
            <a:miter lim="800000"/>
          </a:ln>
          <a:effectLst/>
        </p:spPr>
        <p:txBody>
          <a:bodyPr>
            <a:spAutoFit/>
          </a:bodyPr>
          <a:lstStyle/>
          <a:p>
            <a:pPr algn="l">
              <a:spcBef>
                <a:spcPct val="50000"/>
              </a:spcBef>
            </a:pPr>
            <a:r>
              <a:rPr lang="zh-CN" altLang="en-US" sz="2200" dirty="0">
                <a:latin typeface="楷体" panose="02010609060101010101" pitchFamily="49" charset="-122"/>
                <a:ea typeface="楷体" panose="02010609060101010101" pitchFamily="49" charset="-122"/>
              </a:rPr>
              <a:t>采用顺序表存放有序</a:t>
            </a:r>
            <a:r>
              <a:rPr lang="zh-CN" altLang="en-US" sz="2200">
                <a:latin typeface="楷体" panose="02010609060101010101" pitchFamily="49" charset="-122"/>
                <a:ea typeface="楷体" panose="02010609060101010101" pitchFamily="49" charset="-122"/>
              </a:rPr>
              <a:t>表时，二</a:t>
            </a:r>
            <a:r>
              <a:rPr lang="zh-CN" altLang="en-US" sz="2200" dirty="0">
                <a:latin typeface="楷体" panose="02010609060101010101" pitchFamily="49" charset="-122"/>
                <a:ea typeface="楷体" panose="02010609060101010101" pitchFamily="49" charset="-122"/>
              </a:rPr>
              <a:t>路归并算法如下：</a:t>
            </a:r>
            <a:endParaRPr lang="zh-CN" altLang="en-US" sz="2200" dirty="0">
              <a:latin typeface="楷体" panose="02010609060101010101" pitchFamily="49" charset="-122"/>
              <a:ea typeface="楷体" panose="02010609060101010101" pitchFamily="49" charset="-122"/>
            </a:endParaRPr>
          </a:p>
        </p:txBody>
      </p:sp>
      <p:sp>
        <p:nvSpPr>
          <p:cNvPr id="229381" name="Text Box 5"/>
          <p:cNvSpPr txBox="1">
            <a:spLocks noChangeArrowheads="1"/>
          </p:cNvSpPr>
          <p:nvPr/>
        </p:nvSpPr>
        <p:spPr bwMode="auto">
          <a:xfrm>
            <a:off x="608047" y="1035683"/>
            <a:ext cx="8893175" cy="4384534"/>
          </a:xfrm>
          <a:prstGeom prst="rect">
            <a:avLst/>
          </a:prstGeom>
          <a:scene3d>
            <a:camera prst="perspectiveRight"/>
            <a:lightRig rig="threePt" dir="t"/>
          </a:scene3d>
        </p:spPr>
        <p:style>
          <a:lnRef idx="1">
            <a:schemeClr val="accent3"/>
          </a:lnRef>
          <a:fillRef idx="2">
            <a:schemeClr val="accent3"/>
          </a:fillRef>
          <a:effectRef idx="1">
            <a:schemeClr val="accent3"/>
          </a:effectRef>
          <a:fontRef idx="minor">
            <a:schemeClr val="dk1"/>
          </a:fontRef>
        </p:style>
        <p:txBody>
          <a:bodyPr>
            <a:spAutoFit/>
          </a:bodyPr>
          <a:lstStyle/>
          <a:p>
            <a:pPr algn="l">
              <a:lnSpc>
                <a:spcPct val="120000"/>
              </a:lnSpc>
            </a:pP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void </a:t>
            </a:r>
            <a:r>
              <a:rPr lang="en-US" altLang="zh-CN" sz="1800" dirty="0" err="1">
                <a:solidFill>
                  <a:srgbClr val="FF0000"/>
                </a:solidFill>
                <a:effectLst>
                  <a:outerShdw blurRad="38100" dist="38100" dir="2700000" algn="tl">
                    <a:srgbClr val="000000">
                      <a:alpha val="43137"/>
                    </a:srgbClr>
                  </a:outerShdw>
                </a:effectLst>
                <a:latin typeface="Consolas" panose="020B0609020204030204" pitchFamily="49" charset="0"/>
                <a:ea typeface="仿宋" panose="02010609060101010101" pitchFamily="49" charset="-122"/>
                <a:cs typeface="Consolas" panose="020B0609020204030204" pitchFamily="49" charset="0"/>
              </a:rPr>
              <a:t>UnionList</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SqList</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*LA</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SqList *LB</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SqList </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*&amp;LC)</a:t>
            </a:r>
            <a:endPar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ct val="120000"/>
              </a:lnSpc>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int i=0</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j=0</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k=0;	</a:t>
            </a:r>
            <a:r>
              <a:rPr lang="en-US"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en-US" altLang="zh-CN" sz="1800" dirty="0" err="1">
                <a:solidFill>
                  <a:srgbClr val="00B0F0"/>
                </a:solidFill>
                <a:latin typeface="Consolas" panose="020B0609020204030204" pitchFamily="49" charset="0"/>
                <a:ea typeface="仿宋" panose="02010609060101010101" pitchFamily="49" charset="-122"/>
                <a:cs typeface="Consolas" panose="020B0609020204030204" pitchFamily="49" charset="0"/>
              </a:rPr>
              <a:t>i</a:t>
            </a:r>
            <a:r>
              <a:rPr lang="zh-CN" altLang="en-US" sz="1800" dirty="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en-US" altLang="zh-CN" sz="1800" dirty="0">
                <a:solidFill>
                  <a:srgbClr val="00B0F0"/>
                </a:solidFill>
                <a:latin typeface="Consolas" panose="020B0609020204030204" pitchFamily="49" charset="0"/>
                <a:ea typeface="仿宋" panose="02010609060101010101" pitchFamily="49" charset="-122"/>
                <a:cs typeface="Consolas" panose="020B0609020204030204" pitchFamily="49" charset="0"/>
              </a:rPr>
              <a:t>j</a:t>
            </a:r>
            <a:r>
              <a:rPr lang="zh-CN" altLang="en-US" sz="1800" dirty="0">
                <a:solidFill>
                  <a:srgbClr val="00B0F0"/>
                </a:solidFill>
                <a:latin typeface="Consolas" panose="020B0609020204030204" pitchFamily="49" charset="0"/>
                <a:ea typeface="仿宋" panose="02010609060101010101" pitchFamily="49" charset="-122"/>
                <a:cs typeface="Consolas" panose="020B0609020204030204" pitchFamily="49" charset="0"/>
              </a:rPr>
              <a:t>分别为</a:t>
            </a:r>
            <a:r>
              <a:rPr lang="en-US" altLang="zh-CN" sz="1800" dirty="0">
                <a:solidFill>
                  <a:srgbClr val="00B0F0"/>
                </a:solidFill>
                <a:latin typeface="Consolas" panose="020B0609020204030204" pitchFamily="49" charset="0"/>
                <a:ea typeface="仿宋" panose="02010609060101010101" pitchFamily="49" charset="-122"/>
                <a:cs typeface="Consolas" panose="020B0609020204030204" pitchFamily="49" charset="0"/>
              </a:rPr>
              <a:t>LA</a:t>
            </a:r>
            <a:r>
              <a:rPr lang="zh-CN" altLang="en-US" sz="1800" dirty="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en-US" altLang="zh-CN" sz="1800" dirty="0">
                <a:solidFill>
                  <a:srgbClr val="00B0F0"/>
                </a:solidFill>
                <a:latin typeface="Consolas" panose="020B0609020204030204" pitchFamily="49" charset="0"/>
                <a:ea typeface="仿宋" panose="02010609060101010101" pitchFamily="49" charset="-122"/>
                <a:cs typeface="Consolas" panose="020B0609020204030204" pitchFamily="49" charset="0"/>
              </a:rPr>
              <a:t>LB</a:t>
            </a:r>
            <a:r>
              <a:rPr lang="zh-CN" altLang="en-US" sz="1800">
                <a:solidFill>
                  <a:srgbClr val="00B0F0"/>
                </a:solidFill>
                <a:latin typeface="Consolas" panose="020B0609020204030204" pitchFamily="49" charset="0"/>
                <a:ea typeface="仿宋" panose="02010609060101010101" pitchFamily="49" charset="-122"/>
                <a:cs typeface="Consolas" panose="020B0609020204030204" pitchFamily="49" charset="0"/>
              </a:rPr>
              <a:t>的下标，</a:t>
            </a:r>
            <a:r>
              <a:rPr lang="en-US"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k</a:t>
            </a:r>
            <a:r>
              <a:rPr lang="zh-CN" altLang="en-US" sz="1800" dirty="0">
                <a:solidFill>
                  <a:srgbClr val="00B0F0"/>
                </a:solidFill>
                <a:latin typeface="Consolas" panose="020B0609020204030204" pitchFamily="49" charset="0"/>
                <a:ea typeface="仿宋" panose="02010609060101010101" pitchFamily="49" charset="-122"/>
                <a:cs typeface="Consolas" panose="020B0609020204030204" pitchFamily="49" charset="0"/>
              </a:rPr>
              <a:t>为</a:t>
            </a:r>
            <a:r>
              <a:rPr lang="en-US" altLang="zh-CN" sz="1800" dirty="0">
                <a:solidFill>
                  <a:srgbClr val="00B0F0"/>
                </a:solidFill>
                <a:latin typeface="Consolas" panose="020B0609020204030204" pitchFamily="49" charset="0"/>
                <a:ea typeface="仿宋" panose="02010609060101010101" pitchFamily="49" charset="-122"/>
                <a:cs typeface="Consolas" panose="020B0609020204030204" pitchFamily="49" charset="0"/>
              </a:rPr>
              <a:t>LC</a:t>
            </a:r>
            <a:r>
              <a:rPr lang="zh-CN" altLang="en-US" sz="1800" dirty="0">
                <a:solidFill>
                  <a:srgbClr val="00B0F0"/>
                </a:solidFill>
                <a:latin typeface="Consolas" panose="020B0609020204030204" pitchFamily="49" charset="0"/>
                <a:ea typeface="仿宋" panose="02010609060101010101" pitchFamily="49" charset="-122"/>
                <a:cs typeface="Consolas" panose="020B0609020204030204" pitchFamily="49" charset="0"/>
              </a:rPr>
              <a:t>中元素个数</a:t>
            </a:r>
            <a:endParaRPr lang="zh-CN" altLang="en-US" sz="1800" dirty="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lnSpc>
                <a:spcPct val="120000"/>
              </a:lnSpc>
            </a:pP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LC</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SqList</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malloc</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sizeof</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SqList</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en-US" sz="1800" dirty="0">
                <a:solidFill>
                  <a:srgbClr val="00B0F0"/>
                </a:solidFill>
                <a:latin typeface="Consolas" panose="020B0609020204030204" pitchFamily="49" charset="0"/>
                <a:ea typeface="仿宋" panose="02010609060101010101" pitchFamily="49" charset="-122"/>
                <a:cs typeface="Consolas" panose="020B0609020204030204" pitchFamily="49" charset="0"/>
              </a:rPr>
              <a:t>建立有序顺序表</a:t>
            </a:r>
            <a:r>
              <a:rPr lang="en-US" altLang="zh-CN" sz="1800" dirty="0">
                <a:solidFill>
                  <a:srgbClr val="00B0F0"/>
                </a:solidFill>
                <a:latin typeface="Consolas" panose="020B0609020204030204" pitchFamily="49" charset="0"/>
                <a:ea typeface="仿宋" panose="02010609060101010101" pitchFamily="49" charset="-122"/>
                <a:cs typeface="Consolas" panose="020B0609020204030204" pitchFamily="49" charset="0"/>
              </a:rPr>
              <a:t>LC</a:t>
            </a:r>
            <a:endParaRPr lang="en-US" altLang="zh-CN" sz="1800" dirty="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lnSpc>
                <a:spcPct val="120000"/>
              </a:lnSpc>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while </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&lt;LA-&gt;length &amp;&amp; j&lt;LB-&gt;length)</a:t>
            </a:r>
            <a:endPar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ct val="120000"/>
              </a:lnSpc>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  if </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dirty="0">
                <a:solidFill>
                  <a:srgbClr val="FF00FF"/>
                </a:solidFill>
                <a:latin typeface="Consolas" panose="020B0609020204030204" pitchFamily="49" charset="0"/>
                <a:ea typeface="仿宋" panose="02010609060101010101" pitchFamily="49" charset="-122"/>
                <a:cs typeface="Consolas" panose="020B0609020204030204" pitchFamily="49" charset="0"/>
              </a:rPr>
              <a:t>LA-&gt;data[</a:t>
            </a:r>
            <a:r>
              <a:rPr lang="en-US" altLang="zh-CN" sz="1800" dirty="0" err="1">
                <a:solidFill>
                  <a:srgbClr val="FF00FF"/>
                </a:solidFill>
                <a:latin typeface="Consolas" panose="020B0609020204030204" pitchFamily="49" charset="0"/>
                <a:ea typeface="仿宋" panose="02010609060101010101" pitchFamily="49" charset="-122"/>
                <a:cs typeface="Consolas" panose="020B0609020204030204" pitchFamily="49" charset="0"/>
              </a:rPr>
              <a:t>i</a:t>
            </a:r>
            <a:r>
              <a:rPr lang="en-US" altLang="zh-CN" sz="1800" dirty="0">
                <a:solidFill>
                  <a:srgbClr val="FF00FF"/>
                </a:solidFill>
                <a:latin typeface="Consolas" panose="020B0609020204030204" pitchFamily="49" charset="0"/>
                <a:ea typeface="仿宋" panose="02010609060101010101" pitchFamily="49" charset="-122"/>
                <a:cs typeface="Consolas" panose="020B0609020204030204" pitchFamily="49" charset="0"/>
              </a:rPr>
              <a:t>]&lt;LB-&gt;data[j]</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ct val="120000"/>
              </a:lnSpc>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  LC-</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&gt;data[k]=LA-&gt;data[</a:t>
            </a:r>
            <a:r>
              <a:rPr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ct val="120000"/>
              </a:lnSpc>
            </a:pP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i</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++;k++;</a:t>
            </a:r>
            <a:endPar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ct val="120000"/>
              </a:lnSpc>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ct val="120000"/>
              </a:lnSpc>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else</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a:solidFill>
                  <a:srgbClr val="00B0F0"/>
                </a:solidFill>
                <a:latin typeface="Consolas" panose="020B0609020204030204" pitchFamily="49" charset="0"/>
                <a:ea typeface="仿宋" panose="02010609060101010101" pitchFamily="49" charset="-122"/>
                <a:cs typeface="Consolas" panose="020B0609020204030204" pitchFamily="49" charset="0"/>
              </a:rPr>
              <a:t>//LA-&gt;data[</a:t>
            </a:r>
            <a:r>
              <a:rPr lang="en-US" altLang="zh-CN" sz="1800" dirty="0" err="1">
                <a:solidFill>
                  <a:srgbClr val="00B0F0"/>
                </a:solidFill>
                <a:latin typeface="Consolas" panose="020B0609020204030204" pitchFamily="49" charset="0"/>
                <a:ea typeface="仿宋" panose="02010609060101010101" pitchFamily="49" charset="-122"/>
                <a:cs typeface="Consolas" panose="020B0609020204030204" pitchFamily="49" charset="0"/>
              </a:rPr>
              <a:t>i</a:t>
            </a:r>
            <a:r>
              <a:rPr lang="en-US" altLang="zh-CN" sz="1800" dirty="0">
                <a:solidFill>
                  <a:srgbClr val="00B0F0"/>
                </a:solidFill>
                <a:latin typeface="Consolas" panose="020B0609020204030204" pitchFamily="49" charset="0"/>
                <a:ea typeface="仿宋" panose="02010609060101010101" pitchFamily="49" charset="-122"/>
                <a:cs typeface="Consolas" panose="020B0609020204030204" pitchFamily="49" charset="0"/>
              </a:rPr>
              <a:t>]&gt;LB-&gt;data[j]</a:t>
            </a:r>
            <a:endParaRPr lang="en-US" altLang="zh-CN" sz="1800" dirty="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lnSpc>
                <a:spcPct val="120000"/>
              </a:lnSpc>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  LC-</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&gt;data[k]=LB-&gt;data[j];</a:t>
            </a:r>
            <a:endPar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ct val="120000"/>
              </a:lnSpc>
            </a:pP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j</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++;k++;</a:t>
            </a:r>
            <a:endPar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ct val="120000"/>
              </a:lnSpc>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ct val="120000"/>
              </a:lnSpc>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   </a:t>
            </a:r>
            <a:endPar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grpSp>
        <p:nvGrpSpPr>
          <p:cNvPr id="6" name="组合 5"/>
          <p:cNvGrpSpPr/>
          <p:nvPr/>
        </p:nvGrpSpPr>
        <p:grpSpPr>
          <a:xfrm>
            <a:off x="5786446" y="2274889"/>
            <a:ext cx="1643074" cy="3011499"/>
            <a:chOff x="6443663" y="2060575"/>
            <a:chExt cx="1643074" cy="3011499"/>
          </a:xfrm>
        </p:grpSpPr>
        <p:sp>
          <p:nvSpPr>
            <p:cNvPr id="229382" name="AutoShape 6"/>
            <p:cNvSpPr/>
            <p:nvPr/>
          </p:nvSpPr>
          <p:spPr bwMode="auto">
            <a:xfrm>
              <a:off x="6443663" y="2060575"/>
              <a:ext cx="128601" cy="3011499"/>
            </a:xfrm>
            <a:prstGeom prst="rightBrace">
              <a:avLst>
                <a:gd name="adj1" fmla="val 191118"/>
                <a:gd name="adj2" fmla="val 50000"/>
              </a:avLst>
            </a:prstGeom>
            <a:noFill/>
            <a:ln w="28575">
              <a:solidFill>
                <a:srgbClr val="FF00FF"/>
              </a:solidFill>
              <a:miter lim="800000"/>
            </a:ln>
            <a:effectLst/>
          </p:spPr>
          <p:txBody>
            <a:bodyPr wrap="none" anchor="ctr"/>
            <a:lstStyle/>
            <a:p>
              <a:endParaRPr lang="zh-CN" altLang="en-US"/>
            </a:p>
          </p:txBody>
        </p:sp>
        <p:sp>
          <p:nvSpPr>
            <p:cNvPr id="229383" name="Text Box 7"/>
            <p:cNvSpPr txBox="1">
              <a:spLocks noChangeArrowheads="1"/>
            </p:cNvSpPr>
            <p:nvPr/>
          </p:nvSpPr>
          <p:spPr bwMode="auto">
            <a:xfrm>
              <a:off x="6732588" y="3214688"/>
              <a:ext cx="1354149" cy="1006475"/>
            </a:xfrm>
            <a:prstGeom prst="rect">
              <a:avLst/>
            </a:prstGeom>
            <a:noFill/>
            <a:ln w="9525">
              <a:noFill/>
              <a:miter lim="800000"/>
            </a:ln>
            <a:effectLst/>
          </p:spPr>
          <p:txBody>
            <a:bodyPr wrap="square">
              <a:spAutoFit/>
            </a:bodyPr>
            <a:lstStyle/>
            <a:p>
              <a:pPr algn="l">
                <a:spcBef>
                  <a:spcPct val="50000"/>
                </a:spcBef>
              </a:pPr>
              <a:r>
                <a:rPr lang="zh-CN" altLang="en-US" sz="2000" dirty="0">
                  <a:latin typeface="微软雅黑" panose="020B0503020204020204" pitchFamily="34" charset="-122"/>
                  <a:ea typeface="微软雅黑" panose="020B0503020204020204" pitchFamily="34" charset="-122"/>
                </a:rPr>
                <a:t>两个有序表均没有遍历完</a:t>
              </a:r>
              <a:endParaRPr lang="zh-CN" altLang="en-US" sz="2000" dirty="0">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9381">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9381">
                                            <p:txEl>
                                              <p:pRg st="3" end="3"/>
                                            </p:txEl>
                                          </p:spTgt>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nodeType="afterEffect">
                                  <p:stCondLst>
                                    <p:cond delay="0"/>
                                  </p:stCondLst>
                                  <p:childTnLst>
                                    <p:set>
                                      <p:cBhvr>
                                        <p:cTn id="13" dur="1" fill="hold">
                                          <p:stCondLst>
                                            <p:cond delay="0"/>
                                          </p:stCondLst>
                                        </p:cTn>
                                        <p:tgtEl>
                                          <p:spTgt spid="6"/>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229381">
                                            <p:txEl>
                                              <p:pRg st="4" end="4"/>
                                            </p:txEl>
                                          </p:spTgt>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229381">
                                            <p:txEl>
                                              <p:pRg st="5" end="5"/>
                                            </p:txEl>
                                          </p:spTgt>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229381">
                                            <p:txEl>
                                              <p:pRg st="6" end="6"/>
                                            </p:txEl>
                                          </p:spTgt>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229381">
                                            <p:txEl>
                                              <p:pRg st="7" end="7"/>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229381">
                                            <p:txEl>
                                              <p:pRg st="8" end="8"/>
                                            </p:txEl>
                                          </p:spTgt>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229381">
                                            <p:txEl>
                                              <p:pRg st="9" end="9"/>
                                            </p:txEl>
                                          </p:spTgt>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229381">
                                            <p:txEl>
                                              <p:pRg st="10" end="10"/>
                                            </p:txEl>
                                          </p:spTgt>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229381">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Text Box 2"/>
          <p:cNvSpPr txBox="1">
            <a:spLocks noChangeArrowheads="1"/>
          </p:cNvSpPr>
          <p:nvPr/>
        </p:nvSpPr>
        <p:spPr bwMode="auto">
          <a:xfrm>
            <a:off x="500034" y="333375"/>
            <a:ext cx="8321703" cy="2988098"/>
          </a:xfrm>
          <a:prstGeom prst="rect">
            <a:avLst/>
          </a:prstGeom>
          <a:scene3d>
            <a:camera prst="perspectiveAbove"/>
            <a:lightRig rig="threePt" dir="t"/>
          </a:scene3d>
        </p:spPr>
        <p:style>
          <a:lnRef idx="1">
            <a:schemeClr val="accent3"/>
          </a:lnRef>
          <a:fillRef idx="2">
            <a:schemeClr val="accent3"/>
          </a:fillRef>
          <a:effectRef idx="1">
            <a:schemeClr val="accent3"/>
          </a:effectRef>
          <a:fontRef idx="minor">
            <a:schemeClr val="dk1"/>
          </a:fontRef>
        </p:style>
        <p:txBody>
          <a:bodyPr wrap="square" tIns="108000" bIns="108000">
            <a:spAutoFit/>
          </a:bodyPr>
          <a:lstStyle/>
          <a:p>
            <a:pPr algn="l"/>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while (</a:t>
            </a:r>
            <a:r>
              <a:rPr lang="en-US" altLang="zh-CN" sz="1800" dirty="0" err="1">
                <a:solidFill>
                  <a:srgbClr val="FF00FF"/>
                </a:solidFill>
                <a:latin typeface="Consolas" panose="020B0609020204030204" pitchFamily="49" charset="0"/>
                <a:ea typeface="仿宋" panose="02010609060101010101" pitchFamily="49" charset="-122"/>
                <a:cs typeface="Consolas" panose="020B0609020204030204" pitchFamily="49" charset="0"/>
              </a:rPr>
              <a:t>i</a:t>
            </a:r>
            <a:r>
              <a:rPr lang="en-US" altLang="zh-CN" sz="1800" dirty="0">
                <a:solidFill>
                  <a:srgbClr val="FF00FF"/>
                </a:solidFill>
                <a:latin typeface="Consolas" panose="020B0609020204030204" pitchFamily="49" charset="0"/>
                <a:ea typeface="仿宋" panose="02010609060101010101" pitchFamily="49" charset="-122"/>
                <a:cs typeface="Consolas" panose="020B0609020204030204" pitchFamily="49" charset="0"/>
              </a:rPr>
              <a:t>&lt;LA-&gt;length</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en-US" altLang="zh-CN" sz="1800" dirty="0">
                <a:solidFill>
                  <a:srgbClr val="00B0F0"/>
                </a:solidFill>
                <a:latin typeface="Consolas" panose="020B0609020204030204" pitchFamily="49" charset="0"/>
                <a:ea typeface="仿宋" panose="02010609060101010101" pitchFamily="49" charset="-122"/>
                <a:cs typeface="Consolas" panose="020B0609020204030204" pitchFamily="49" charset="0"/>
              </a:rPr>
              <a:t>LA</a:t>
            </a:r>
            <a:r>
              <a:rPr lang="zh-CN" altLang="en-US" sz="1800" dirty="0">
                <a:solidFill>
                  <a:srgbClr val="00B0F0"/>
                </a:solidFill>
                <a:latin typeface="Consolas" panose="020B0609020204030204" pitchFamily="49" charset="0"/>
                <a:ea typeface="仿宋" panose="02010609060101010101" pitchFamily="49" charset="-122"/>
                <a:cs typeface="Consolas" panose="020B0609020204030204" pitchFamily="49" charset="0"/>
              </a:rPr>
              <a:t>尚未</a:t>
            </a:r>
            <a:r>
              <a:rPr lang="zh-CN" altLang="en-US" sz="1800">
                <a:solidFill>
                  <a:srgbClr val="00B0F0"/>
                </a:solidFill>
                <a:latin typeface="Consolas" panose="020B0609020204030204" pitchFamily="49" charset="0"/>
                <a:ea typeface="仿宋" panose="02010609060101010101" pitchFamily="49" charset="-122"/>
                <a:cs typeface="Consolas" panose="020B0609020204030204" pitchFamily="49" charset="0"/>
              </a:rPr>
              <a:t>扫描完，将</a:t>
            </a:r>
            <a:r>
              <a:rPr lang="zh-CN" altLang="en-US" sz="1800" dirty="0">
                <a:solidFill>
                  <a:srgbClr val="00B0F0"/>
                </a:solidFill>
                <a:latin typeface="Consolas" panose="020B0609020204030204" pitchFamily="49" charset="0"/>
                <a:ea typeface="仿宋" panose="02010609060101010101" pitchFamily="49" charset="-122"/>
                <a:cs typeface="Consolas" panose="020B0609020204030204" pitchFamily="49" charset="0"/>
              </a:rPr>
              <a:t>其余元素插入</a:t>
            </a:r>
            <a:r>
              <a:rPr lang="en-US" altLang="zh-CN" sz="1800" dirty="0">
                <a:solidFill>
                  <a:srgbClr val="00B0F0"/>
                </a:solidFill>
                <a:latin typeface="Consolas" panose="020B0609020204030204" pitchFamily="49" charset="0"/>
                <a:ea typeface="仿宋" panose="02010609060101010101" pitchFamily="49" charset="-122"/>
                <a:cs typeface="Consolas" panose="020B0609020204030204" pitchFamily="49" charset="0"/>
              </a:rPr>
              <a:t>LC</a:t>
            </a:r>
            <a:r>
              <a:rPr lang="zh-CN" altLang="en-US" sz="1800" dirty="0">
                <a:solidFill>
                  <a:srgbClr val="00B0F0"/>
                </a:solidFill>
                <a:latin typeface="Consolas" panose="020B0609020204030204" pitchFamily="49" charset="0"/>
                <a:ea typeface="仿宋" panose="02010609060101010101" pitchFamily="49" charset="-122"/>
                <a:cs typeface="Consolas" panose="020B0609020204030204" pitchFamily="49" charset="0"/>
              </a:rPr>
              <a:t>中</a:t>
            </a:r>
            <a:endParaRPr lang="zh-CN" altLang="en-US" sz="1800" dirty="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r>
              <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LC-&gt;data[k]=LA-&gt;data[</a:t>
            </a:r>
            <a:r>
              <a:rPr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++;k++;</a:t>
            </a:r>
            <a:endPar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while (</a:t>
            </a:r>
            <a:r>
              <a:rPr lang="en-US" altLang="zh-CN" sz="1800" dirty="0">
                <a:solidFill>
                  <a:srgbClr val="FF00FF"/>
                </a:solidFill>
                <a:latin typeface="Consolas" panose="020B0609020204030204" pitchFamily="49" charset="0"/>
                <a:ea typeface="仿宋" panose="02010609060101010101" pitchFamily="49" charset="-122"/>
                <a:cs typeface="Consolas" panose="020B0609020204030204" pitchFamily="49" charset="0"/>
              </a:rPr>
              <a:t>j&lt;LB-&gt;length</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en-US" altLang="zh-CN" sz="1800" dirty="0">
                <a:solidFill>
                  <a:srgbClr val="00B0F0"/>
                </a:solidFill>
                <a:latin typeface="Consolas" panose="020B0609020204030204" pitchFamily="49" charset="0"/>
                <a:ea typeface="仿宋" panose="02010609060101010101" pitchFamily="49" charset="-122"/>
                <a:cs typeface="Consolas" panose="020B0609020204030204" pitchFamily="49" charset="0"/>
              </a:rPr>
              <a:t>LB</a:t>
            </a:r>
            <a:r>
              <a:rPr lang="zh-CN" altLang="en-US" sz="1800" dirty="0">
                <a:solidFill>
                  <a:srgbClr val="00B0F0"/>
                </a:solidFill>
                <a:latin typeface="Consolas" panose="020B0609020204030204" pitchFamily="49" charset="0"/>
                <a:ea typeface="仿宋" panose="02010609060101010101" pitchFamily="49" charset="-122"/>
                <a:cs typeface="Consolas" panose="020B0609020204030204" pitchFamily="49" charset="0"/>
              </a:rPr>
              <a:t>尚未</a:t>
            </a:r>
            <a:r>
              <a:rPr lang="zh-CN" altLang="en-US" sz="1800">
                <a:solidFill>
                  <a:srgbClr val="00B0F0"/>
                </a:solidFill>
                <a:latin typeface="Consolas" panose="020B0609020204030204" pitchFamily="49" charset="0"/>
                <a:ea typeface="仿宋" panose="02010609060101010101" pitchFamily="49" charset="-122"/>
                <a:cs typeface="Consolas" panose="020B0609020204030204" pitchFamily="49" charset="0"/>
              </a:rPr>
              <a:t>扫描完，将</a:t>
            </a:r>
            <a:r>
              <a:rPr lang="zh-CN" altLang="en-US" sz="1800" dirty="0">
                <a:solidFill>
                  <a:srgbClr val="00B0F0"/>
                </a:solidFill>
                <a:latin typeface="Consolas" panose="020B0609020204030204" pitchFamily="49" charset="0"/>
                <a:ea typeface="仿宋" panose="02010609060101010101" pitchFamily="49" charset="-122"/>
                <a:cs typeface="Consolas" panose="020B0609020204030204" pitchFamily="49" charset="0"/>
              </a:rPr>
              <a:t>其余元素插入</a:t>
            </a:r>
            <a:r>
              <a:rPr lang="en-US" altLang="zh-CN" sz="1800" dirty="0">
                <a:solidFill>
                  <a:srgbClr val="00B0F0"/>
                </a:solidFill>
                <a:latin typeface="Consolas" panose="020B0609020204030204" pitchFamily="49" charset="0"/>
                <a:ea typeface="仿宋" panose="02010609060101010101" pitchFamily="49" charset="-122"/>
                <a:cs typeface="Consolas" panose="020B0609020204030204" pitchFamily="49" charset="0"/>
              </a:rPr>
              <a:t>LC</a:t>
            </a:r>
            <a:r>
              <a:rPr lang="zh-CN" altLang="en-US" sz="1800" dirty="0">
                <a:solidFill>
                  <a:srgbClr val="00B0F0"/>
                </a:solidFill>
                <a:latin typeface="Consolas" panose="020B0609020204030204" pitchFamily="49" charset="0"/>
                <a:ea typeface="仿宋" panose="02010609060101010101" pitchFamily="49" charset="-122"/>
                <a:cs typeface="Consolas" panose="020B0609020204030204" pitchFamily="49" charset="0"/>
              </a:rPr>
              <a:t>中</a:t>
            </a:r>
            <a:endParaRPr lang="zh-CN" altLang="en-US" sz="1800" dirty="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r>
              <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LC-&gt;data[k]=LB-&gt;data[j];</a:t>
            </a:r>
            <a:endPar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j++;k++;</a:t>
            </a:r>
            <a:endPar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LC-&gt;length=k;</a:t>
            </a:r>
            <a:endPar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31427" name="Text Box 3"/>
          <p:cNvSpPr txBox="1">
            <a:spLocks noChangeArrowheads="1"/>
          </p:cNvSpPr>
          <p:nvPr/>
        </p:nvSpPr>
        <p:spPr bwMode="auto">
          <a:xfrm>
            <a:off x="395288" y="3789363"/>
            <a:ext cx="8280400" cy="400110"/>
          </a:xfrm>
          <a:prstGeom prst="rect">
            <a:avLst/>
          </a:prstGeom>
          <a:noFill/>
          <a:ln w="9525">
            <a:noFill/>
            <a:miter lim="800000"/>
          </a:ln>
          <a:effectLst/>
        </p:spPr>
        <p:txBody>
          <a:bodyPr>
            <a:spAutoFit/>
          </a:bodyPr>
          <a:lstStyle/>
          <a:p>
            <a:pPr algn="l">
              <a:spcBef>
                <a:spcPct val="50000"/>
              </a:spcBef>
            </a:pPr>
            <a:r>
              <a:rPr lang="zh-CN" altLang="en-US" sz="2000" dirty="0">
                <a:latin typeface="Consolas" panose="020B0609020204030204" pitchFamily="49" charset="0"/>
                <a:ea typeface="微软雅黑" panose="020B0503020204020204" pitchFamily="34" charset="-122"/>
                <a:cs typeface="Consolas" panose="020B0609020204030204" pitchFamily="49" charset="0"/>
              </a:rPr>
              <a:t>本算法的时间复杂度为</a:t>
            </a:r>
            <a:r>
              <a:rPr lang="en-US" altLang="zh-CN" sz="2000">
                <a:latin typeface="Consolas" panose="020B0609020204030204" pitchFamily="49" charset="0"/>
                <a:ea typeface="微软雅黑" panose="020B0503020204020204" pitchFamily="34" charset="-122"/>
                <a:cs typeface="Consolas" panose="020B0609020204030204" pitchFamily="49" charset="0"/>
              </a:rPr>
              <a:t>O(</a:t>
            </a:r>
            <a:r>
              <a:rPr lang="en-US" altLang="zh-CN" sz="2000" i="1" err="1">
                <a:latin typeface="Consolas" panose="020B0609020204030204" pitchFamily="49" charset="0"/>
                <a:ea typeface="微软雅黑" panose="020B0503020204020204" pitchFamily="34" charset="-122"/>
                <a:cs typeface="Consolas" panose="020B0609020204030204" pitchFamily="49" charset="0"/>
              </a:rPr>
              <a:t>m</a:t>
            </a:r>
            <a:r>
              <a:rPr lang="en-US" altLang="zh-CN" sz="2000" err="1">
                <a:latin typeface="Consolas" panose="020B0609020204030204" pitchFamily="49" charset="0"/>
                <a:ea typeface="微软雅黑" panose="020B0503020204020204" pitchFamily="34" charset="-122"/>
                <a:cs typeface="Consolas" panose="020B0609020204030204" pitchFamily="49" charset="0"/>
              </a:rPr>
              <a:t>+</a:t>
            </a:r>
            <a:r>
              <a:rPr lang="en-US" altLang="zh-CN" sz="2000" i="1" err="1">
                <a:latin typeface="Consolas" panose="020B0609020204030204" pitchFamily="49" charset="0"/>
                <a:ea typeface="微软雅黑" panose="020B0503020204020204" pitchFamily="34" charset="-122"/>
                <a:cs typeface="Consolas" panose="020B0609020204030204" pitchFamily="49" charset="0"/>
              </a:rPr>
              <a:t>n</a:t>
            </a:r>
            <a:r>
              <a:rPr lang="en-US" altLang="zh-CN" sz="2000">
                <a:latin typeface="Consolas" panose="020B0609020204030204" pitchFamily="49" charset="0"/>
                <a:ea typeface="微软雅黑" panose="020B0503020204020204" pitchFamily="34" charset="-122"/>
                <a:cs typeface="Consolas" panose="020B0609020204030204" pitchFamily="49" charset="0"/>
              </a:rPr>
              <a:t>)</a:t>
            </a:r>
            <a:r>
              <a:rPr lang="zh-CN" altLang="en-US" sz="2000">
                <a:latin typeface="Consolas" panose="020B0609020204030204" pitchFamily="49" charset="0"/>
                <a:ea typeface="微软雅黑" panose="020B0503020204020204" pitchFamily="34" charset="-122"/>
                <a:cs typeface="Consolas" panose="020B0609020204030204" pitchFamily="49" charset="0"/>
              </a:rPr>
              <a:t>，空间</a:t>
            </a:r>
            <a:r>
              <a:rPr lang="zh-CN" altLang="en-US" sz="2000" dirty="0">
                <a:latin typeface="Consolas" panose="020B0609020204030204" pitchFamily="49" charset="0"/>
                <a:ea typeface="微软雅黑" panose="020B0503020204020204" pitchFamily="34" charset="-122"/>
                <a:cs typeface="Consolas" panose="020B0609020204030204" pitchFamily="49" charset="0"/>
              </a:rPr>
              <a:t>复杂度为</a:t>
            </a:r>
            <a:r>
              <a:rPr lang="en-US" altLang="zh-CN" sz="2000" dirty="0">
                <a:latin typeface="Consolas" panose="020B0609020204030204" pitchFamily="49" charset="0"/>
                <a:ea typeface="微软雅黑" panose="020B0503020204020204" pitchFamily="34" charset="-122"/>
                <a:cs typeface="Consolas" panose="020B0609020204030204" pitchFamily="49" charset="0"/>
              </a:rPr>
              <a:t>O(</a:t>
            </a:r>
            <a:r>
              <a:rPr lang="en-US" altLang="zh-CN" sz="2000" i="1" dirty="0" err="1">
                <a:latin typeface="Consolas" panose="020B0609020204030204" pitchFamily="49" charset="0"/>
                <a:ea typeface="微软雅黑" panose="020B0503020204020204" pitchFamily="34" charset="-122"/>
                <a:cs typeface="Consolas" panose="020B0609020204030204" pitchFamily="49" charset="0"/>
              </a:rPr>
              <a:t>m</a:t>
            </a:r>
            <a:r>
              <a:rPr lang="en-US" altLang="zh-CN" sz="2000" dirty="0" err="1">
                <a:latin typeface="Consolas" panose="020B0609020204030204" pitchFamily="49" charset="0"/>
                <a:ea typeface="微软雅黑" panose="020B0503020204020204" pitchFamily="34" charset="-122"/>
                <a:cs typeface="Consolas" panose="020B0609020204030204" pitchFamily="49" charset="0"/>
              </a:rPr>
              <a:t>+</a:t>
            </a:r>
            <a:r>
              <a:rPr lang="en-US" altLang="zh-CN" sz="2000" i="1" dirty="0" err="1">
                <a:latin typeface="Consolas" panose="020B0609020204030204" pitchFamily="49" charset="0"/>
                <a:ea typeface="微软雅黑" panose="020B0503020204020204" pitchFamily="34" charset="-122"/>
                <a:cs typeface="Consolas" panose="020B0609020204030204" pitchFamily="49" charset="0"/>
              </a:rPr>
              <a:t>n</a:t>
            </a:r>
            <a:r>
              <a:rPr lang="en-US" altLang="zh-CN" sz="2000" dirty="0">
                <a:latin typeface="Consolas" panose="020B0609020204030204" pitchFamily="49" charset="0"/>
                <a:ea typeface="微软雅黑" panose="020B0503020204020204" pitchFamily="34" charset="-122"/>
                <a:cs typeface="Consolas" panose="020B0609020204030204" pitchFamily="49" charset="0"/>
              </a:rPr>
              <a:t>)</a:t>
            </a:r>
            <a:r>
              <a:rPr lang="zh-CN" altLang="en-US" sz="2000" dirty="0">
                <a:latin typeface="Consolas" panose="020B0609020204030204" pitchFamily="49" charset="0"/>
                <a:ea typeface="微软雅黑" panose="020B0503020204020204" pitchFamily="34" charset="-122"/>
                <a:cs typeface="Consolas" panose="020B0609020204030204" pitchFamily="49" charset="0"/>
              </a:rPr>
              <a:t>。</a:t>
            </a:r>
            <a:endParaRPr lang="zh-CN" altLang="en-US" sz="2000" dirty="0">
              <a:latin typeface="Consolas" panose="020B0609020204030204" pitchFamily="49" charset="0"/>
              <a:ea typeface="微软雅黑" panose="020B0503020204020204" pitchFamily="34" charset="-122"/>
              <a:cs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23142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142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3142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31426">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31426">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31426">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31426">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31426">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31426">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314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1427" grpId="0" bldLvl="0" animBg="1"/>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Text Box 2"/>
          <p:cNvSpPr txBox="1">
            <a:spLocks noChangeArrowheads="1"/>
          </p:cNvSpPr>
          <p:nvPr/>
        </p:nvSpPr>
        <p:spPr bwMode="auto">
          <a:xfrm>
            <a:off x="250825" y="188913"/>
            <a:ext cx="7058025" cy="430887"/>
          </a:xfrm>
          <a:prstGeom prst="rect">
            <a:avLst/>
          </a:prstGeom>
          <a:noFill/>
          <a:ln w="9525">
            <a:noFill/>
            <a:miter lim="800000"/>
          </a:ln>
          <a:effectLst/>
        </p:spPr>
        <p:txBody>
          <a:bodyPr>
            <a:spAutoFit/>
          </a:bodyPr>
          <a:lstStyle/>
          <a:p>
            <a:pPr algn="l">
              <a:spcBef>
                <a:spcPct val="50000"/>
              </a:spcBef>
            </a:pPr>
            <a:r>
              <a:rPr lang="zh-CN" altLang="en-US" sz="2200" dirty="0">
                <a:latin typeface="楷体" panose="02010609060101010101" pitchFamily="49" charset="-122"/>
                <a:ea typeface="楷体" panose="02010609060101010101" pitchFamily="49" charset="-122"/>
              </a:rPr>
              <a:t>采用单链表存放有序</a:t>
            </a:r>
            <a:r>
              <a:rPr lang="zh-CN" altLang="en-US" sz="2200">
                <a:latin typeface="楷体" panose="02010609060101010101" pitchFamily="49" charset="-122"/>
                <a:ea typeface="楷体" panose="02010609060101010101" pitchFamily="49" charset="-122"/>
              </a:rPr>
              <a:t>表时，二</a:t>
            </a:r>
            <a:r>
              <a:rPr lang="zh-CN" altLang="en-US" sz="2200" dirty="0">
                <a:latin typeface="楷体" panose="02010609060101010101" pitchFamily="49" charset="-122"/>
                <a:ea typeface="楷体" panose="02010609060101010101" pitchFamily="49" charset="-122"/>
              </a:rPr>
              <a:t>路归并算法如下：</a:t>
            </a:r>
            <a:endParaRPr lang="zh-CN" altLang="en-US" sz="2200" dirty="0">
              <a:latin typeface="楷体" panose="02010609060101010101" pitchFamily="49" charset="-122"/>
              <a:ea typeface="楷体" panose="02010609060101010101" pitchFamily="49" charset="-122"/>
            </a:endParaRPr>
          </a:p>
        </p:txBody>
      </p:sp>
      <p:sp>
        <p:nvSpPr>
          <p:cNvPr id="230403" name="Text Box 3"/>
          <p:cNvSpPr txBox="1">
            <a:spLocks noChangeArrowheads="1"/>
          </p:cNvSpPr>
          <p:nvPr/>
        </p:nvSpPr>
        <p:spPr bwMode="auto">
          <a:xfrm>
            <a:off x="428596" y="642918"/>
            <a:ext cx="8286808" cy="5078313"/>
          </a:xfrm>
          <a:prstGeom prst="rect">
            <a:avLst/>
          </a:prstGeom>
          <a:scene3d>
            <a:camera prst="perspectiveAbove"/>
            <a:lightRig rig="threePt" dir="t"/>
          </a:scene3d>
        </p:spPr>
        <p:style>
          <a:lnRef idx="1">
            <a:schemeClr val="accent3"/>
          </a:lnRef>
          <a:fillRef idx="2">
            <a:schemeClr val="accent3"/>
          </a:fillRef>
          <a:effectRef idx="1">
            <a:schemeClr val="accent3"/>
          </a:effectRef>
          <a:fontRef idx="minor">
            <a:schemeClr val="dk1"/>
          </a:fontRef>
        </p:style>
        <p:txBody>
          <a:bodyPr wrap="square">
            <a:spAutoFit/>
          </a:bodyPr>
          <a:lstStyle/>
          <a:p>
            <a:pPr algn="l"/>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void </a:t>
            </a:r>
            <a:r>
              <a:rPr lang="en-US" altLang="zh-CN" sz="1800">
                <a:solidFill>
                  <a:srgbClr val="FF0000"/>
                </a:solidFill>
                <a:effectLst>
                  <a:outerShdw blurRad="38100" dist="38100" dir="2700000" algn="tl">
                    <a:srgbClr val="000000">
                      <a:alpha val="43137"/>
                    </a:srgbClr>
                  </a:outerShdw>
                </a:effectLst>
                <a:latin typeface="Consolas" panose="020B0609020204030204" pitchFamily="49" charset="0"/>
                <a:ea typeface="仿宋" panose="02010609060101010101" pitchFamily="49" charset="-122"/>
                <a:cs typeface="Consolas" panose="020B0609020204030204" pitchFamily="49" charset="0"/>
              </a:rPr>
              <a:t>UnionList1</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(LinkNode *LA</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LinkNode *LB</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LinkNode </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*&amp;LC)</a:t>
            </a:r>
            <a:endPar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LinkNode </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*pa=LA-</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&gt;next</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pb</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=LB-</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&gt;next</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*r</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s;</a:t>
            </a:r>
            <a:endPar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LC=(LinkNode *)malloc(sizeof(LinkNode));	</a:t>
            </a:r>
            <a:r>
              <a:rPr lang="en-US"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en-US" sz="1800" dirty="0">
                <a:solidFill>
                  <a:srgbClr val="00B0F0"/>
                </a:solidFill>
                <a:latin typeface="Consolas" panose="020B0609020204030204" pitchFamily="49" charset="0"/>
                <a:ea typeface="仿宋" panose="02010609060101010101" pitchFamily="49" charset="-122"/>
                <a:cs typeface="Consolas" panose="020B0609020204030204" pitchFamily="49" charset="0"/>
              </a:rPr>
              <a:t>创建</a:t>
            </a:r>
            <a:r>
              <a:rPr lang="en-US" altLang="zh-CN" sz="1800" dirty="0">
                <a:solidFill>
                  <a:srgbClr val="00B0F0"/>
                </a:solidFill>
                <a:latin typeface="Consolas" panose="020B0609020204030204" pitchFamily="49" charset="0"/>
                <a:ea typeface="仿宋" panose="02010609060101010101" pitchFamily="49" charset="-122"/>
                <a:cs typeface="Consolas" panose="020B0609020204030204" pitchFamily="49" charset="0"/>
              </a:rPr>
              <a:t>LC</a:t>
            </a:r>
            <a:r>
              <a:rPr lang="zh-CN" altLang="en-US" sz="1800">
                <a:solidFill>
                  <a:srgbClr val="00B0F0"/>
                </a:solidFill>
                <a:latin typeface="Consolas" panose="020B0609020204030204" pitchFamily="49" charset="0"/>
                <a:ea typeface="仿宋" panose="02010609060101010101" pitchFamily="49" charset="-122"/>
                <a:cs typeface="Consolas" panose="020B0609020204030204" pitchFamily="49" charset="0"/>
              </a:rPr>
              <a:t>的头结点</a:t>
            </a:r>
            <a:endParaRPr lang="zh-CN" altLang="en-US" sz="1800" dirty="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a:solidFill>
                  <a:srgbClr val="FF00FF"/>
                </a:solidFill>
                <a:latin typeface="Consolas" panose="020B0609020204030204" pitchFamily="49" charset="0"/>
                <a:ea typeface="仿宋" panose="02010609060101010101" pitchFamily="49" charset="-122"/>
                <a:cs typeface="Consolas" panose="020B0609020204030204" pitchFamily="49" charset="0"/>
              </a:rPr>
              <a:t>r=LC</a:t>
            </a:r>
            <a:r>
              <a:rPr lang="en-US" altLang="zh-CN" sz="1800" dirty="0">
                <a:solidFill>
                  <a:srgbClr val="FF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a:solidFill>
                  <a:srgbClr val="00B0F0"/>
                </a:solidFill>
                <a:latin typeface="Consolas" panose="020B0609020204030204" pitchFamily="49" charset="0"/>
                <a:ea typeface="仿宋" panose="02010609060101010101" pitchFamily="49" charset="-122"/>
                <a:cs typeface="Consolas" panose="020B0609020204030204" pitchFamily="49" charset="0"/>
              </a:rPr>
              <a:t>//r</a:t>
            </a:r>
            <a:r>
              <a:rPr lang="zh-CN" altLang="en-US" sz="1800" dirty="0">
                <a:solidFill>
                  <a:srgbClr val="00B0F0"/>
                </a:solidFill>
                <a:latin typeface="Consolas" panose="020B0609020204030204" pitchFamily="49" charset="0"/>
                <a:ea typeface="仿宋" panose="02010609060101010101" pitchFamily="49" charset="-122"/>
                <a:cs typeface="Consolas" panose="020B0609020204030204" pitchFamily="49" charset="0"/>
              </a:rPr>
              <a:t>始终指向</a:t>
            </a:r>
            <a:r>
              <a:rPr lang="en-US" altLang="zh-CN" sz="1800" dirty="0">
                <a:solidFill>
                  <a:srgbClr val="00B0F0"/>
                </a:solidFill>
                <a:latin typeface="Consolas" panose="020B0609020204030204" pitchFamily="49" charset="0"/>
                <a:ea typeface="仿宋" panose="02010609060101010101" pitchFamily="49" charset="-122"/>
                <a:cs typeface="Consolas" panose="020B0609020204030204" pitchFamily="49" charset="0"/>
              </a:rPr>
              <a:t>LC</a:t>
            </a:r>
            <a:r>
              <a:rPr lang="zh-CN" altLang="en-US" sz="1800">
                <a:solidFill>
                  <a:srgbClr val="00B0F0"/>
                </a:solidFill>
                <a:latin typeface="Consolas" panose="020B0609020204030204" pitchFamily="49" charset="0"/>
                <a:ea typeface="仿宋" panose="02010609060101010101" pitchFamily="49" charset="-122"/>
                <a:cs typeface="Consolas" panose="020B0609020204030204" pitchFamily="49" charset="0"/>
              </a:rPr>
              <a:t>的尾结点</a:t>
            </a:r>
            <a:endParaRPr lang="zh-CN" altLang="en-US" sz="1800" dirty="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while </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(pa!=NULL &amp;&amp; </a:t>
            </a:r>
            <a:r>
              <a:rPr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pb</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!=NULL)</a:t>
            </a:r>
            <a:endPar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  if </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dirty="0">
                <a:solidFill>
                  <a:srgbClr val="C00000"/>
                </a:solidFill>
                <a:latin typeface="Consolas" panose="020B0609020204030204" pitchFamily="49" charset="0"/>
                <a:ea typeface="仿宋" panose="02010609060101010101" pitchFamily="49" charset="-122"/>
                <a:cs typeface="Consolas" panose="020B0609020204030204" pitchFamily="49" charset="0"/>
              </a:rPr>
              <a:t>pa-&gt;data&lt;</a:t>
            </a:r>
            <a:r>
              <a:rPr lang="en-US" altLang="zh-CN" sz="1800" dirty="0" err="1">
                <a:solidFill>
                  <a:srgbClr val="C00000"/>
                </a:solidFill>
                <a:latin typeface="Consolas" panose="020B0609020204030204" pitchFamily="49" charset="0"/>
                <a:ea typeface="仿宋" panose="02010609060101010101" pitchFamily="49" charset="-122"/>
                <a:cs typeface="Consolas" panose="020B0609020204030204" pitchFamily="49" charset="0"/>
              </a:rPr>
              <a:t>pb</a:t>
            </a:r>
            <a:r>
              <a:rPr lang="en-US" altLang="zh-CN" sz="1800" dirty="0">
                <a:solidFill>
                  <a:srgbClr val="C00000"/>
                </a:solidFill>
                <a:latin typeface="Consolas" panose="020B0609020204030204" pitchFamily="49" charset="0"/>
                <a:ea typeface="仿宋" panose="02010609060101010101" pitchFamily="49" charset="-122"/>
                <a:cs typeface="Consolas" panose="020B0609020204030204" pitchFamily="49" charset="0"/>
              </a:rPr>
              <a:t>-&gt;data</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  s=(LinkNode *)malloc(sizeof(LinkNode));     </a:t>
            </a:r>
            <a:r>
              <a:rPr lang="en-US"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en-US" sz="1800">
                <a:solidFill>
                  <a:srgbClr val="00B0F0"/>
                </a:solidFill>
                <a:latin typeface="Consolas" panose="020B0609020204030204" pitchFamily="49" charset="0"/>
                <a:ea typeface="仿宋" panose="02010609060101010101" pitchFamily="49" charset="-122"/>
                <a:cs typeface="Consolas" panose="020B0609020204030204" pitchFamily="49" charset="0"/>
              </a:rPr>
              <a:t>复制结点</a:t>
            </a:r>
            <a:endParaRPr lang="zh-CN" altLang="en-US" sz="1800" dirty="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r>
              <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s-</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&gt;data=pa-&gt;data;</a:t>
            </a:r>
            <a:endPar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a:solidFill>
                  <a:srgbClr val="FF00FF"/>
                </a:solidFill>
                <a:latin typeface="Consolas" panose="020B0609020204030204" pitchFamily="49" charset="0"/>
                <a:ea typeface="仿宋" panose="02010609060101010101" pitchFamily="49" charset="-122"/>
                <a:cs typeface="Consolas" panose="020B0609020204030204" pitchFamily="49" charset="0"/>
              </a:rPr>
              <a:t>  r-</a:t>
            </a:r>
            <a:r>
              <a:rPr lang="en-US" altLang="zh-CN" sz="1800" dirty="0">
                <a:solidFill>
                  <a:srgbClr val="FF00FF"/>
                </a:solidFill>
                <a:latin typeface="Consolas" panose="020B0609020204030204" pitchFamily="49" charset="0"/>
                <a:ea typeface="仿宋" panose="02010609060101010101" pitchFamily="49" charset="-122"/>
                <a:cs typeface="Consolas" panose="020B0609020204030204" pitchFamily="49" charset="0"/>
              </a:rPr>
              <a:t>&gt;next=</a:t>
            </a:r>
            <a:r>
              <a:rPr lang="en-US" altLang="zh-CN" sz="1800" dirty="0" err="1">
                <a:solidFill>
                  <a:srgbClr val="FF00FF"/>
                </a:solidFill>
                <a:latin typeface="Consolas" panose="020B0609020204030204" pitchFamily="49" charset="0"/>
                <a:ea typeface="仿宋" panose="02010609060101010101" pitchFamily="49" charset="-122"/>
                <a:cs typeface="Consolas" panose="020B0609020204030204" pitchFamily="49" charset="0"/>
              </a:rPr>
              <a:t>s;r</a:t>
            </a:r>
            <a:r>
              <a:rPr lang="en-US" altLang="zh-CN" sz="1800" dirty="0">
                <a:solidFill>
                  <a:srgbClr val="FF00FF"/>
                </a:solidFill>
                <a:latin typeface="Consolas" panose="020B0609020204030204" pitchFamily="49" charset="0"/>
                <a:ea typeface="仿宋" panose="02010609060101010101" pitchFamily="49" charset="-122"/>
                <a:cs typeface="Consolas" panose="020B0609020204030204" pitchFamily="49" charset="0"/>
              </a:rPr>
              <a:t>=s;		</a:t>
            </a:r>
            <a:r>
              <a:rPr lang="en-US" altLang="zh-CN" sz="1800" dirty="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en-US" sz="1800" dirty="0">
                <a:solidFill>
                  <a:srgbClr val="00B0F0"/>
                </a:solidFill>
                <a:latin typeface="Consolas" panose="020B0609020204030204" pitchFamily="49" charset="0"/>
                <a:ea typeface="仿宋" panose="02010609060101010101" pitchFamily="49" charset="-122"/>
                <a:cs typeface="Consolas" panose="020B0609020204030204" pitchFamily="49" charset="0"/>
              </a:rPr>
              <a:t>采用尾插</a:t>
            </a:r>
            <a:r>
              <a:rPr lang="zh-CN" altLang="en-US" sz="1800">
                <a:solidFill>
                  <a:srgbClr val="00B0F0"/>
                </a:solidFill>
                <a:latin typeface="Consolas" panose="020B0609020204030204" pitchFamily="49" charset="0"/>
                <a:ea typeface="仿宋" panose="02010609060101010101" pitchFamily="49" charset="-122"/>
                <a:cs typeface="Consolas" panose="020B0609020204030204" pitchFamily="49" charset="0"/>
              </a:rPr>
              <a:t>法将</a:t>
            </a:r>
            <a:r>
              <a:rPr lang="en-US"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s</a:t>
            </a:r>
            <a:r>
              <a:rPr lang="zh-CN" altLang="en-US" sz="1800" dirty="0">
                <a:solidFill>
                  <a:srgbClr val="00B0F0"/>
                </a:solidFill>
                <a:latin typeface="Consolas" panose="020B0609020204030204" pitchFamily="49" charset="0"/>
                <a:ea typeface="仿宋" panose="02010609060101010101" pitchFamily="49" charset="-122"/>
                <a:cs typeface="Consolas" panose="020B0609020204030204" pitchFamily="49" charset="0"/>
              </a:rPr>
              <a:t>插入到</a:t>
            </a:r>
            <a:r>
              <a:rPr lang="en-US" altLang="zh-CN" sz="1800" dirty="0">
                <a:solidFill>
                  <a:srgbClr val="00B0F0"/>
                </a:solidFill>
                <a:latin typeface="Consolas" panose="020B0609020204030204" pitchFamily="49" charset="0"/>
                <a:ea typeface="仿宋" panose="02010609060101010101" pitchFamily="49" charset="-122"/>
                <a:cs typeface="Consolas" panose="020B0609020204030204" pitchFamily="49" charset="0"/>
              </a:rPr>
              <a:t>LC</a:t>
            </a:r>
            <a:r>
              <a:rPr lang="zh-CN" altLang="en-US" sz="1800" dirty="0">
                <a:solidFill>
                  <a:srgbClr val="00B0F0"/>
                </a:solidFill>
                <a:latin typeface="Consolas" panose="020B0609020204030204" pitchFamily="49" charset="0"/>
                <a:ea typeface="仿宋" panose="02010609060101010101" pitchFamily="49" charset="-122"/>
                <a:cs typeface="Consolas" panose="020B0609020204030204" pitchFamily="49" charset="0"/>
              </a:rPr>
              <a:t>中</a:t>
            </a:r>
            <a:endParaRPr lang="zh-CN" altLang="en-US" sz="1800" dirty="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r>
              <a:rPr lang="zh-CN" altLang="en-US" sz="1800" dirty="0">
                <a:solidFill>
                  <a:srgbClr val="FF00FF"/>
                </a:solidFill>
                <a:latin typeface="Consolas" panose="020B0609020204030204" pitchFamily="49" charset="0"/>
                <a:ea typeface="仿宋" panose="02010609060101010101" pitchFamily="49" charset="-122"/>
                <a:cs typeface="Consolas" panose="020B0609020204030204" pitchFamily="49" charset="0"/>
              </a:rPr>
              <a:t>	</a:t>
            </a:r>
            <a:r>
              <a:rPr lang="zh-CN" altLang="en-US" sz="1800">
                <a:solidFill>
                  <a:srgbClr val="FF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a:solidFill>
                  <a:srgbClr val="FF00FF"/>
                </a:solidFill>
                <a:latin typeface="Consolas" panose="020B0609020204030204" pitchFamily="49" charset="0"/>
                <a:ea typeface="仿宋" panose="02010609060101010101" pitchFamily="49" charset="-122"/>
                <a:cs typeface="Consolas" panose="020B0609020204030204" pitchFamily="49" charset="0"/>
              </a:rPr>
              <a:t>pa=pa-</a:t>
            </a:r>
            <a:r>
              <a:rPr lang="en-US" altLang="zh-CN" sz="1800" dirty="0">
                <a:solidFill>
                  <a:srgbClr val="FF00FF"/>
                </a:solidFill>
                <a:latin typeface="Consolas" panose="020B0609020204030204" pitchFamily="49" charset="0"/>
                <a:ea typeface="仿宋" panose="02010609060101010101" pitchFamily="49" charset="-122"/>
                <a:cs typeface="Consolas" panose="020B0609020204030204" pitchFamily="49" charset="0"/>
              </a:rPr>
              <a:t>&gt;next;</a:t>
            </a:r>
            <a:endParaRPr lang="en-US" altLang="zh-CN" sz="1800" dirty="0">
              <a:solidFill>
                <a:srgbClr val="FF00FF"/>
              </a:solidFill>
              <a:latin typeface="Consolas" panose="020B0609020204030204" pitchFamily="49" charset="0"/>
              <a:ea typeface="仿宋" panose="02010609060101010101" pitchFamily="49" charset="-122"/>
              <a:cs typeface="Consolas" panose="020B0609020204030204" pitchFamily="49" charset="0"/>
            </a:endParaRPr>
          </a:p>
          <a:p>
            <a:pPr algn="l"/>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else</a:t>
            </a:r>
            <a:endPar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  s=(LinkNode *)malloc(sizeof(LinkNode));//</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复制结点</a:t>
            </a:r>
            <a:endPar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r>
              <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s-</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&gt;data=</a:t>
            </a:r>
            <a:r>
              <a:rPr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pb</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-&gt;data;</a:t>
            </a:r>
            <a:endPar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a:solidFill>
                  <a:srgbClr val="FF00FF"/>
                </a:solidFill>
                <a:latin typeface="Consolas" panose="020B0609020204030204" pitchFamily="49" charset="0"/>
                <a:ea typeface="仿宋" panose="02010609060101010101" pitchFamily="49" charset="-122"/>
                <a:cs typeface="Consolas" panose="020B0609020204030204" pitchFamily="49" charset="0"/>
              </a:rPr>
              <a:t>r-</a:t>
            </a:r>
            <a:r>
              <a:rPr lang="en-US" altLang="zh-CN" sz="1800" dirty="0">
                <a:solidFill>
                  <a:srgbClr val="FF00FF"/>
                </a:solidFill>
                <a:latin typeface="Consolas" panose="020B0609020204030204" pitchFamily="49" charset="0"/>
                <a:ea typeface="仿宋" panose="02010609060101010101" pitchFamily="49" charset="-122"/>
                <a:cs typeface="Consolas" panose="020B0609020204030204" pitchFamily="49" charset="0"/>
              </a:rPr>
              <a:t>&gt;next=</a:t>
            </a:r>
            <a:r>
              <a:rPr lang="en-US" altLang="zh-CN" sz="1800" dirty="0" err="1">
                <a:solidFill>
                  <a:srgbClr val="FF00FF"/>
                </a:solidFill>
                <a:latin typeface="Consolas" panose="020B0609020204030204" pitchFamily="49" charset="0"/>
                <a:ea typeface="仿宋" panose="02010609060101010101" pitchFamily="49" charset="-122"/>
                <a:cs typeface="Consolas" panose="020B0609020204030204" pitchFamily="49" charset="0"/>
              </a:rPr>
              <a:t>s;r</a:t>
            </a:r>
            <a:r>
              <a:rPr lang="en-US" altLang="zh-CN" sz="1800" dirty="0">
                <a:solidFill>
                  <a:srgbClr val="FF00FF"/>
                </a:solidFill>
                <a:latin typeface="Consolas" panose="020B0609020204030204" pitchFamily="49" charset="0"/>
                <a:ea typeface="仿宋" panose="02010609060101010101" pitchFamily="49" charset="-122"/>
                <a:cs typeface="Consolas" panose="020B0609020204030204" pitchFamily="49" charset="0"/>
              </a:rPr>
              <a:t>=s;		</a:t>
            </a:r>
            <a:r>
              <a:rPr lang="en-US" altLang="zh-CN" sz="1800" dirty="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en-US" sz="1800" dirty="0">
                <a:solidFill>
                  <a:srgbClr val="00B0F0"/>
                </a:solidFill>
                <a:latin typeface="Consolas" panose="020B0609020204030204" pitchFamily="49" charset="0"/>
                <a:ea typeface="仿宋" panose="02010609060101010101" pitchFamily="49" charset="-122"/>
                <a:cs typeface="Consolas" panose="020B0609020204030204" pitchFamily="49" charset="0"/>
              </a:rPr>
              <a:t>采用尾插</a:t>
            </a:r>
            <a:r>
              <a:rPr lang="zh-CN" altLang="en-US" sz="1800">
                <a:solidFill>
                  <a:srgbClr val="00B0F0"/>
                </a:solidFill>
                <a:latin typeface="Consolas" panose="020B0609020204030204" pitchFamily="49" charset="0"/>
                <a:ea typeface="仿宋" panose="02010609060101010101" pitchFamily="49" charset="-122"/>
                <a:cs typeface="Consolas" panose="020B0609020204030204" pitchFamily="49" charset="0"/>
              </a:rPr>
              <a:t>法将</a:t>
            </a:r>
            <a:r>
              <a:rPr lang="en-US"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s</a:t>
            </a:r>
            <a:r>
              <a:rPr lang="zh-CN" altLang="en-US" sz="1800" dirty="0">
                <a:solidFill>
                  <a:srgbClr val="00B0F0"/>
                </a:solidFill>
                <a:latin typeface="Consolas" panose="020B0609020204030204" pitchFamily="49" charset="0"/>
                <a:ea typeface="仿宋" panose="02010609060101010101" pitchFamily="49" charset="-122"/>
                <a:cs typeface="Consolas" panose="020B0609020204030204" pitchFamily="49" charset="0"/>
              </a:rPr>
              <a:t>插入到</a:t>
            </a:r>
            <a:r>
              <a:rPr lang="en-US" altLang="zh-CN" sz="1800" dirty="0">
                <a:solidFill>
                  <a:srgbClr val="00B0F0"/>
                </a:solidFill>
                <a:latin typeface="Consolas" panose="020B0609020204030204" pitchFamily="49" charset="0"/>
                <a:ea typeface="仿宋" panose="02010609060101010101" pitchFamily="49" charset="-122"/>
                <a:cs typeface="Consolas" panose="020B0609020204030204" pitchFamily="49" charset="0"/>
              </a:rPr>
              <a:t>LC</a:t>
            </a:r>
            <a:r>
              <a:rPr lang="zh-CN" altLang="en-US" sz="1800" dirty="0">
                <a:solidFill>
                  <a:srgbClr val="00B0F0"/>
                </a:solidFill>
                <a:latin typeface="Consolas" panose="020B0609020204030204" pitchFamily="49" charset="0"/>
                <a:ea typeface="仿宋" panose="02010609060101010101" pitchFamily="49" charset="-122"/>
                <a:cs typeface="Consolas" panose="020B0609020204030204" pitchFamily="49" charset="0"/>
              </a:rPr>
              <a:t>中</a:t>
            </a:r>
            <a:endParaRPr lang="zh-CN" altLang="en-US" sz="1800" dirty="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r>
              <a:rPr lang="zh-CN" altLang="en-US" sz="1800" dirty="0">
                <a:solidFill>
                  <a:srgbClr val="FF00FF"/>
                </a:solidFill>
                <a:latin typeface="Consolas" panose="020B0609020204030204" pitchFamily="49" charset="0"/>
                <a:ea typeface="仿宋" panose="02010609060101010101" pitchFamily="49" charset="-122"/>
                <a:cs typeface="Consolas" panose="020B0609020204030204" pitchFamily="49" charset="0"/>
              </a:rPr>
              <a:t>	</a:t>
            </a:r>
            <a:r>
              <a:rPr lang="zh-CN" altLang="en-US" sz="1800">
                <a:solidFill>
                  <a:srgbClr val="FF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a:solidFill>
                  <a:srgbClr val="FF00FF"/>
                </a:solidFill>
                <a:latin typeface="Consolas" panose="020B0609020204030204" pitchFamily="49" charset="0"/>
                <a:ea typeface="仿宋" panose="02010609060101010101" pitchFamily="49" charset="-122"/>
                <a:cs typeface="Consolas" panose="020B0609020204030204" pitchFamily="49" charset="0"/>
              </a:rPr>
              <a:t>pb=pb-</a:t>
            </a:r>
            <a:r>
              <a:rPr lang="en-US" altLang="zh-CN" sz="1800" dirty="0">
                <a:solidFill>
                  <a:srgbClr val="FF00FF"/>
                </a:solidFill>
                <a:latin typeface="Consolas" panose="020B0609020204030204" pitchFamily="49" charset="0"/>
                <a:ea typeface="仿宋" panose="02010609060101010101" pitchFamily="49" charset="-122"/>
                <a:cs typeface="Consolas" panose="020B0609020204030204" pitchFamily="49" charset="0"/>
              </a:rPr>
              <a:t>&gt;next;</a:t>
            </a:r>
            <a:endParaRPr lang="en-US" altLang="zh-CN" sz="1800" dirty="0">
              <a:solidFill>
                <a:srgbClr val="FF00FF"/>
              </a:solidFill>
              <a:latin typeface="Consolas" panose="020B0609020204030204" pitchFamily="49" charset="0"/>
              <a:ea typeface="仿宋" panose="02010609060101010101" pitchFamily="49" charset="-122"/>
              <a:cs typeface="Consolas" panose="020B0609020204030204" pitchFamily="49" charset="0"/>
            </a:endParaRPr>
          </a:p>
          <a:p>
            <a:pPr algn="l"/>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040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040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3040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3040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3040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3040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3040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3040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30403">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30403">
                                            <p:txEl>
                                              <p:pRg st="11" end="1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30403">
                                            <p:txEl>
                                              <p:pRg st="12" end="12"/>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30403">
                                            <p:txEl>
                                              <p:pRg st="13" end="13"/>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30403">
                                            <p:txEl>
                                              <p:pRg st="14" end="14"/>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30403">
                                            <p:txEl>
                                              <p:pRg st="15" end="15"/>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30403">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2" name="Text Box 4"/>
          <p:cNvSpPr txBox="1">
            <a:spLocks noChangeArrowheads="1"/>
          </p:cNvSpPr>
          <p:nvPr/>
        </p:nvSpPr>
        <p:spPr bwMode="auto">
          <a:xfrm>
            <a:off x="793008" y="432242"/>
            <a:ext cx="7927969" cy="4554851"/>
          </a:xfrm>
          <a:prstGeom prst="rect">
            <a:avLst/>
          </a:prstGeom>
          <a:scene3d>
            <a:camera prst="perspectiveRight"/>
            <a:lightRig rig="threePt" dir="t"/>
          </a:scene3d>
        </p:spPr>
        <p:style>
          <a:lnRef idx="1">
            <a:schemeClr val="accent3"/>
          </a:lnRef>
          <a:fillRef idx="2">
            <a:schemeClr val="accent3"/>
          </a:fillRef>
          <a:effectRef idx="1">
            <a:schemeClr val="accent3"/>
          </a:effectRef>
          <a:fontRef idx="minor">
            <a:schemeClr val="dk1"/>
          </a:fontRef>
        </p:style>
        <p:txBody>
          <a:bodyPr wrap="square" lIns="180000" tIns="216000" bIns="180000">
            <a:spAutoFit/>
          </a:bodyPr>
          <a:lstStyle/>
          <a:p>
            <a:pPr algn="l"/>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while </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(pa!=NULL)</a:t>
            </a:r>
            <a:endPar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  s=(LinkNode *)malloc(sizeof(LinkNode));    </a:t>
            </a:r>
            <a:r>
              <a:rPr lang="en-US"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en-US" sz="1800">
                <a:solidFill>
                  <a:srgbClr val="00B0F0"/>
                </a:solidFill>
                <a:latin typeface="Consolas" panose="020B0609020204030204" pitchFamily="49" charset="0"/>
                <a:ea typeface="仿宋" panose="02010609060101010101" pitchFamily="49" charset="-122"/>
                <a:cs typeface="Consolas" panose="020B0609020204030204" pitchFamily="49" charset="0"/>
              </a:rPr>
              <a:t>复制结点</a:t>
            </a:r>
            <a:endParaRPr lang="zh-CN" altLang="en-US" sz="1800" dirty="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s-</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&gt;data=pa-&gt;data;</a:t>
            </a:r>
            <a:endPar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a:solidFill>
                  <a:srgbClr val="FF00FF"/>
                </a:solidFill>
                <a:latin typeface="Consolas" panose="020B0609020204030204" pitchFamily="49" charset="0"/>
                <a:ea typeface="仿宋" panose="02010609060101010101" pitchFamily="49" charset="-122"/>
                <a:cs typeface="Consolas" panose="020B0609020204030204" pitchFamily="49" charset="0"/>
              </a:rPr>
              <a:t>r-</a:t>
            </a:r>
            <a:r>
              <a:rPr lang="en-US" altLang="zh-CN" sz="1800" dirty="0">
                <a:solidFill>
                  <a:srgbClr val="FF00FF"/>
                </a:solidFill>
                <a:latin typeface="Consolas" panose="020B0609020204030204" pitchFamily="49" charset="0"/>
                <a:ea typeface="仿宋" panose="02010609060101010101" pitchFamily="49" charset="-122"/>
                <a:cs typeface="Consolas" panose="020B0609020204030204" pitchFamily="49" charset="0"/>
              </a:rPr>
              <a:t>&gt;next=</a:t>
            </a:r>
            <a:r>
              <a:rPr lang="en-US" altLang="zh-CN" sz="1800" dirty="0" err="1">
                <a:solidFill>
                  <a:srgbClr val="FF00FF"/>
                </a:solidFill>
                <a:latin typeface="Consolas" panose="020B0609020204030204" pitchFamily="49" charset="0"/>
                <a:ea typeface="仿宋" panose="02010609060101010101" pitchFamily="49" charset="-122"/>
                <a:cs typeface="Consolas" panose="020B0609020204030204" pitchFamily="49" charset="0"/>
              </a:rPr>
              <a:t>s;r</a:t>
            </a:r>
            <a:r>
              <a:rPr lang="en-US" altLang="zh-CN" sz="1800" dirty="0">
                <a:solidFill>
                  <a:srgbClr val="FF00FF"/>
                </a:solidFill>
                <a:latin typeface="Consolas" panose="020B0609020204030204" pitchFamily="49" charset="0"/>
                <a:ea typeface="仿宋" panose="02010609060101010101" pitchFamily="49" charset="-122"/>
                <a:cs typeface="Consolas" panose="020B0609020204030204" pitchFamily="49" charset="0"/>
              </a:rPr>
              <a:t>=s;		</a:t>
            </a:r>
            <a:r>
              <a:rPr lang="en-US" altLang="zh-CN" sz="1800" dirty="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en-US" sz="1800" dirty="0">
                <a:solidFill>
                  <a:srgbClr val="00B0F0"/>
                </a:solidFill>
                <a:latin typeface="Consolas" panose="020B0609020204030204" pitchFamily="49" charset="0"/>
                <a:ea typeface="仿宋" panose="02010609060101010101" pitchFamily="49" charset="-122"/>
                <a:cs typeface="Consolas" panose="020B0609020204030204" pitchFamily="49" charset="0"/>
              </a:rPr>
              <a:t>采用尾插</a:t>
            </a:r>
            <a:r>
              <a:rPr lang="zh-CN" altLang="en-US" sz="1800">
                <a:solidFill>
                  <a:srgbClr val="00B0F0"/>
                </a:solidFill>
                <a:latin typeface="Consolas" panose="020B0609020204030204" pitchFamily="49" charset="0"/>
                <a:ea typeface="仿宋" panose="02010609060101010101" pitchFamily="49" charset="-122"/>
                <a:cs typeface="Consolas" panose="020B0609020204030204" pitchFamily="49" charset="0"/>
              </a:rPr>
              <a:t>法将</a:t>
            </a:r>
            <a:r>
              <a:rPr lang="en-US"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s</a:t>
            </a:r>
            <a:r>
              <a:rPr lang="zh-CN" altLang="en-US" sz="1800" dirty="0">
                <a:solidFill>
                  <a:srgbClr val="00B0F0"/>
                </a:solidFill>
                <a:latin typeface="Consolas" panose="020B0609020204030204" pitchFamily="49" charset="0"/>
                <a:ea typeface="仿宋" panose="02010609060101010101" pitchFamily="49" charset="-122"/>
                <a:cs typeface="Consolas" panose="020B0609020204030204" pitchFamily="49" charset="0"/>
              </a:rPr>
              <a:t>插入到</a:t>
            </a:r>
            <a:r>
              <a:rPr lang="en-US" altLang="zh-CN" sz="1800" dirty="0">
                <a:solidFill>
                  <a:srgbClr val="00B0F0"/>
                </a:solidFill>
                <a:latin typeface="Consolas" panose="020B0609020204030204" pitchFamily="49" charset="0"/>
                <a:ea typeface="仿宋" panose="02010609060101010101" pitchFamily="49" charset="-122"/>
                <a:cs typeface="Consolas" panose="020B0609020204030204" pitchFamily="49" charset="0"/>
              </a:rPr>
              <a:t>LC</a:t>
            </a:r>
            <a:r>
              <a:rPr lang="zh-CN" altLang="en-US" sz="1800" dirty="0">
                <a:solidFill>
                  <a:srgbClr val="00B0F0"/>
                </a:solidFill>
                <a:latin typeface="Consolas" panose="020B0609020204030204" pitchFamily="49" charset="0"/>
                <a:ea typeface="仿宋" panose="02010609060101010101" pitchFamily="49" charset="-122"/>
                <a:cs typeface="Consolas" panose="020B0609020204030204" pitchFamily="49" charset="0"/>
              </a:rPr>
              <a:t>中</a:t>
            </a:r>
            <a:endParaRPr lang="zh-CN" altLang="en-US" sz="1800" dirty="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r>
              <a:rPr lang="zh-CN" altLang="en-US" sz="1800">
                <a:solidFill>
                  <a:srgbClr val="FF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a:solidFill>
                  <a:srgbClr val="FF00FF"/>
                </a:solidFill>
                <a:latin typeface="Consolas" panose="020B0609020204030204" pitchFamily="49" charset="0"/>
                <a:ea typeface="仿宋" panose="02010609060101010101" pitchFamily="49" charset="-122"/>
                <a:cs typeface="Consolas" panose="020B0609020204030204" pitchFamily="49" charset="0"/>
              </a:rPr>
              <a:t>pa=pa-</a:t>
            </a:r>
            <a:r>
              <a:rPr lang="en-US" altLang="zh-CN" sz="1800" dirty="0">
                <a:solidFill>
                  <a:srgbClr val="FF00FF"/>
                </a:solidFill>
                <a:latin typeface="Consolas" panose="020B0609020204030204" pitchFamily="49" charset="0"/>
                <a:ea typeface="仿宋" panose="02010609060101010101" pitchFamily="49" charset="-122"/>
                <a:cs typeface="Consolas" panose="020B0609020204030204" pitchFamily="49" charset="0"/>
              </a:rPr>
              <a:t>&gt;next;</a:t>
            </a:r>
            <a:endParaRPr lang="en-US" altLang="zh-CN" sz="1800" dirty="0">
              <a:solidFill>
                <a:srgbClr val="FF00FF"/>
              </a:solidFill>
              <a:latin typeface="Consolas" panose="020B0609020204030204" pitchFamily="49" charset="0"/>
              <a:ea typeface="仿宋" panose="02010609060101010101" pitchFamily="49" charset="-122"/>
              <a:cs typeface="Consolas" panose="020B0609020204030204" pitchFamily="49" charset="0"/>
            </a:endParaRPr>
          </a:p>
          <a:p>
            <a:pPr algn="l"/>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ct val="200000"/>
              </a:lnSpc>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while </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pb</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!=NULL)</a:t>
            </a:r>
            <a:endPar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  s=(LinkNode *)malloc(sizeof(LinkNode));    </a:t>
            </a:r>
            <a:r>
              <a:rPr lang="en-US"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en-US" sz="1800">
                <a:solidFill>
                  <a:srgbClr val="00B0F0"/>
                </a:solidFill>
                <a:latin typeface="Consolas" panose="020B0609020204030204" pitchFamily="49" charset="0"/>
                <a:ea typeface="仿宋" panose="02010609060101010101" pitchFamily="49" charset="-122"/>
                <a:cs typeface="Consolas" panose="020B0609020204030204" pitchFamily="49" charset="0"/>
              </a:rPr>
              <a:t>复制结点</a:t>
            </a:r>
            <a:endParaRPr lang="zh-CN" altLang="en-US" sz="1800" dirty="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s-</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&gt;data=</a:t>
            </a:r>
            <a:r>
              <a:rPr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pb</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-&gt;data;</a:t>
            </a:r>
            <a:endPar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r>
              <a:rPr lang="en-US" altLang="zh-CN" sz="1800">
                <a:solidFill>
                  <a:srgbClr val="FF00FF"/>
                </a:solidFill>
                <a:latin typeface="Consolas" panose="020B0609020204030204" pitchFamily="49" charset="0"/>
                <a:ea typeface="仿宋" panose="02010609060101010101" pitchFamily="49" charset="-122"/>
                <a:cs typeface="Consolas" panose="020B0609020204030204" pitchFamily="49" charset="0"/>
              </a:rPr>
              <a:t>      r-</a:t>
            </a:r>
            <a:r>
              <a:rPr lang="en-US" altLang="zh-CN" sz="1800" dirty="0">
                <a:solidFill>
                  <a:srgbClr val="FF00FF"/>
                </a:solidFill>
                <a:latin typeface="Consolas" panose="020B0609020204030204" pitchFamily="49" charset="0"/>
                <a:ea typeface="仿宋" panose="02010609060101010101" pitchFamily="49" charset="-122"/>
                <a:cs typeface="Consolas" panose="020B0609020204030204" pitchFamily="49" charset="0"/>
              </a:rPr>
              <a:t>&gt;next=</a:t>
            </a:r>
            <a:r>
              <a:rPr lang="en-US" altLang="zh-CN" sz="1800" dirty="0" err="1">
                <a:solidFill>
                  <a:srgbClr val="FF00FF"/>
                </a:solidFill>
                <a:latin typeface="Consolas" panose="020B0609020204030204" pitchFamily="49" charset="0"/>
                <a:ea typeface="仿宋" panose="02010609060101010101" pitchFamily="49" charset="-122"/>
                <a:cs typeface="Consolas" panose="020B0609020204030204" pitchFamily="49" charset="0"/>
              </a:rPr>
              <a:t>s;r</a:t>
            </a:r>
            <a:r>
              <a:rPr lang="en-US" altLang="zh-CN" sz="1800" dirty="0">
                <a:solidFill>
                  <a:srgbClr val="FF00FF"/>
                </a:solidFill>
                <a:latin typeface="Consolas" panose="020B0609020204030204" pitchFamily="49" charset="0"/>
                <a:ea typeface="仿宋" panose="02010609060101010101" pitchFamily="49" charset="-122"/>
                <a:cs typeface="Consolas" panose="020B0609020204030204" pitchFamily="49" charset="0"/>
              </a:rPr>
              <a:t>=s;		</a:t>
            </a:r>
            <a:r>
              <a:rPr lang="en-US" altLang="zh-CN" sz="1800" dirty="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en-US" sz="1800" dirty="0">
                <a:solidFill>
                  <a:srgbClr val="00B0F0"/>
                </a:solidFill>
                <a:latin typeface="Consolas" panose="020B0609020204030204" pitchFamily="49" charset="0"/>
                <a:ea typeface="仿宋" panose="02010609060101010101" pitchFamily="49" charset="-122"/>
                <a:cs typeface="Consolas" panose="020B0609020204030204" pitchFamily="49" charset="0"/>
              </a:rPr>
              <a:t>采用尾插</a:t>
            </a:r>
            <a:r>
              <a:rPr lang="zh-CN" altLang="en-US" sz="1800">
                <a:solidFill>
                  <a:srgbClr val="00B0F0"/>
                </a:solidFill>
                <a:latin typeface="Consolas" panose="020B0609020204030204" pitchFamily="49" charset="0"/>
                <a:ea typeface="仿宋" panose="02010609060101010101" pitchFamily="49" charset="-122"/>
                <a:cs typeface="Consolas" panose="020B0609020204030204" pitchFamily="49" charset="0"/>
              </a:rPr>
              <a:t>法将</a:t>
            </a:r>
            <a:r>
              <a:rPr lang="en-US"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s</a:t>
            </a:r>
            <a:r>
              <a:rPr lang="zh-CN" altLang="en-US" sz="1800" dirty="0">
                <a:solidFill>
                  <a:srgbClr val="00B0F0"/>
                </a:solidFill>
                <a:latin typeface="Consolas" panose="020B0609020204030204" pitchFamily="49" charset="0"/>
                <a:ea typeface="仿宋" panose="02010609060101010101" pitchFamily="49" charset="-122"/>
                <a:cs typeface="Consolas" panose="020B0609020204030204" pitchFamily="49" charset="0"/>
              </a:rPr>
              <a:t>插入到</a:t>
            </a:r>
            <a:r>
              <a:rPr lang="en-US" altLang="zh-CN" sz="1800" dirty="0">
                <a:solidFill>
                  <a:srgbClr val="00B0F0"/>
                </a:solidFill>
                <a:latin typeface="Consolas" panose="020B0609020204030204" pitchFamily="49" charset="0"/>
                <a:ea typeface="仿宋" panose="02010609060101010101" pitchFamily="49" charset="-122"/>
                <a:cs typeface="Consolas" panose="020B0609020204030204" pitchFamily="49" charset="0"/>
              </a:rPr>
              <a:t>LC</a:t>
            </a:r>
            <a:r>
              <a:rPr lang="zh-CN" altLang="en-US" sz="1800" dirty="0">
                <a:solidFill>
                  <a:srgbClr val="00B0F0"/>
                </a:solidFill>
                <a:latin typeface="Consolas" panose="020B0609020204030204" pitchFamily="49" charset="0"/>
                <a:ea typeface="仿宋" panose="02010609060101010101" pitchFamily="49" charset="-122"/>
                <a:cs typeface="Consolas" panose="020B0609020204030204" pitchFamily="49" charset="0"/>
              </a:rPr>
              <a:t>中</a:t>
            </a:r>
            <a:endParaRPr lang="zh-CN" altLang="en-US" sz="1800" dirty="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r>
              <a:rPr lang="zh-CN" altLang="en-US" sz="1800">
                <a:solidFill>
                  <a:srgbClr val="FF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a:solidFill>
                  <a:srgbClr val="FF00FF"/>
                </a:solidFill>
                <a:latin typeface="Consolas" panose="020B0609020204030204" pitchFamily="49" charset="0"/>
                <a:ea typeface="仿宋" panose="02010609060101010101" pitchFamily="49" charset="-122"/>
                <a:cs typeface="Consolas" panose="020B0609020204030204" pitchFamily="49" charset="0"/>
              </a:rPr>
              <a:t>pb=pb-</a:t>
            </a:r>
            <a:r>
              <a:rPr lang="en-US" altLang="zh-CN" sz="1800" dirty="0">
                <a:solidFill>
                  <a:srgbClr val="FF00FF"/>
                </a:solidFill>
                <a:latin typeface="Consolas" panose="020B0609020204030204" pitchFamily="49" charset="0"/>
                <a:ea typeface="仿宋" panose="02010609060101010101" pitchFamily="49" charset="-122"/>
                <a:cs typeface="Consolas" panose="020B0609020204030204" pitchFamily="49" charset="0"/>
              </a:rPr>
              <a:t>&gt;next;</a:t>
            </a:r>
            <a:endParaRPr lang="en-US" altLang="zh-CN" sz="1800" dirty="0">
              <a:solidFill>
                <a:srgbClr val="FF00FF"/>
              </a:solidFill>
              <a:latin typeface="Consolas" panose="020B0609020204030204" pitchFamily="49" charset="0"/>
              <a:ea typeface="仿宋" panose="02010609060101010101" pitchFamily="49" charset="-122"/>
              <a:cs typeface="Consolas" panose="020B0609020204030204" pitchFamily="49" charset="0"/>
            </a:endParaRPr>
          </a:p>
          <a:p>
            <a:pPr algn="l"/>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r>
              <a:rPr lang="en-US" altLang="zh-CN" sz="1800">
                <a:solidFill>
                  <a:srgbClr val="FF00FF"/>
                </a:solidFill>
                <a:latin typeface="Consolas" panose="020B0609020204030204" pitchFamily="49" charset="0"/>
                <a:ea typeface="仿宋" panose="02010609060101010101" pitchFamily="49" charset="-122"/>
                <a:cs typeface="Consolas" panose="020B0609020204030204" pitchFamily="49" charset="0"/>
              </a:rPr>
              <a:t>   r-</a:t>
            </a:r>
            <a:r>
              <a:rPr lang="en-US" altLang="zh-CN" sz="1800" dirty="0">
                <a:solidFill>
                  <a:srgbClr val="FF00FF"/>
                </a:solidFill>
                <a:latin typeface="Consolas" panose="020B0609020204030204" pitchFamily="49" charset="0"/>
                <a:ea typeface="仿宋" panose="02010609060101010101" pitchFamily="49" charset="-122"/>
                <a:cs typeface="Consolas" panose="020B0609020204030204" pitchFamily="49" charset="0"/>
              </a:rPr>
              <a:t>&gt;next=NULL		</a:t>
            </a:r>
            <a:r>
              <a:rPr lang="en-US"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en-US" sz="1800">
                <a:solidFill>
                  <a:srgbClr val="00B0F0"/>
                </a:solidFill>
                <a:latin typeface="Consolas" panose="020B0609020204030204" pitchFamily="49" charset="0"/>
                <a:ea typeface="仿宋" panose="02010609060101010101" pitchFamily="49" charset="-122"/>
                <a:cs typeface="Consolas" panose="020B0609020204030204" pitchFamily="49" charset="0"/>
              </a:rPr>
              <a:t>尾结点的</a:t>
            </a:r>
            <a:r>
              <a:rPr lang="en-US" altLang="zh-CN" sz="1800" dirty="0">
                <a:solidFill>
                  <a:srgbClr val="00B0F0"/>
                </a:solidFill>
                <a:latin typeface="Consolas" panose="020B0609020204030204" pitchFamily="49" charset="0"/>
                <a:ea typeface="仿宋" panose="02010609060101010101" pitchFamily="49" charset="-122"/>
                <a:cs typeface="Consolas" panose="020B0609020204030204" pitchFamily="49" charset="0"/>
              </a:rPr>
              <a:t>next</a:t>
            </a:r>
            <a:r>
              <a:rPr lang="zh-CN" altLang="en-US" sz="1800" dirty="0">
                <a:solidFill>
                  <a:srgbClr val="00B0F0"/>
                </a:solidFill>
                <a:latin typeface="Consolas" panose="020B0609020204030204" pitchFamily="49" charset="0"/>
                <a:ea typeface="仿宋" panose="02010609060101010101" pitchFamily="49" charset="-122"/>
                <a:cs typeface="Consolas" panose="020B0609020204030204" pitchFamily="49" charset="0"/>
              </a:rPr>
              <a:t>域置空</a:t>
            </a:r>
            <a:endParaRPr lang="zh-CN" altLang="en-US" sz="1800" dirty="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32453" name="Text Box 5"/>
          <p:cNvSpPr txBox="1">
            <a:spLocks noChangeArrowheads="1"/>
          </p:cNvSpPr>
          <p:nvPr/>
        </p:nvSpPr>
        <p:spPr bwMode="auto">
          <a:xfrm rot="21345694">
            <a:off x="648483" y="5193041"/>
            <a:ext cx="8280400" cy="430887"/>
          </a:xfrm>
          <a:prstGeom prst="rect">
            <a:avLst/>
          </a:prstGeom>
          <a:noFill/>
          <a:ln w="9525">
            <a:noFill/>
            <a:miter lim="800000"/>
          </a:ln>
          <a:effectLst/>
        </p:spPr>
        <p:txBody>
          <a:bodyPr>
            <a:spAutoFit/>
          </a:bodyPr>
          <a:lstStyle/>
          <a:p>
            <a:pPr algn="l">
              <a:spcBef>
                <a:spcPct val="50000"/>
              </a:spcBef>
            </a:pPr>
            <a:r>
              <a:rPr lang="zh-CN" altLang="en-US" sz="2200" dirty="0">
                <a:latin typeface="Consolas" panose="020B0609020204030204" pitchFamily="49" charset="0"/>
                <a:ea typeface="楷体" panose="02010609060101010101" pitchFamily="49" charset="-122"/>
                <a:cs typeface="Consolas" panose="020B0609020204030204" pitchFamily="49" charset="0"/>
              </a:rPr>
              <a:t>本算法的时间复杂度为</a:t>
            </a:r>
            <a:r>
              <a:rPr lang="en-US" altLang="zh-CN" sz="2200">
                <a:latin typeface="Consolas" panose="020B0609020204030204" pitchFamily="49" charset="0"/>
                <a:ea typeface="楷体" panose="02010609060101010101" pitchFamily="49" charset="-122"/>
                <a:cs typeface="Consolas" panose="020B0609020204030204" pitchFamily="49" charset="0"/>
              </a:rPr>
              <a:t>O(</a:t>
            </a:r>
            <a:r>
              <a:rPr lang="en-US" altLang="zh-CN" sz="2200" i="1" err="1">
                <a:latin typeface="Consolas" panose="020B0609020204030204" pitchFamily="49" charset="0"/>
                <a:ea typeface="楷体" panose="02010609060101010101" pitchFamily="49" charset="-122"/>
                <a:cs typeface="Consolas" panose="020B0609020204030204" pitchFamily="49" charset="0"/>
              </a:rPr>
              <a:t>m</a:t>
            </a:r>
            <a:r>
              <a:rPr lang="en-US" altLang="zh-CN" sz="2200" err="1">
                <a:latin typeface="Consolas" panose="020B0609020204030204" pitchFamily="49" charset="0"/>
                <a:ea typeface="楷体" panose="02010609060101010101" pitchFamily="49" charset="-122"/>
                <a:cs typeface="Consolas" panose="020B0609020204030204" pitchFamily="49" charset="0"/>
              </a:rPr>
              <a:t>+</a:t>
            </a:r>
            <a:r>
              <a:rPr lang="en-US" altLang="zh-CN" sz="2200" i="1" err="1">
                <a:latin typeface="Consolas" panose="020B0609020204030204" pitchFamily="49" charset="0"/>
                <a:ea typeface="楷体" panose="02010609060101010101" pitchFamily="49" charset="-122"/>
                <a:cs typeface="Consolas" panose="020B0609020204030204" pitchFamily="49" charset="0"/>
              </a:rPr>
              <a:t>n</a:t>
            </a:r>
            <a:r>
              <a:rPr lang="en-US" altLang="zh-CN" sz="2200">
                <a:latin typeface="Consolas" panose="020B0609020204030204" pitchFamily="49" charset="0"/>
                <a:ea typeface="楷体" panose="02010609060101010101" pitchFamily="49" charset="-122"/>
                <a:cs typeface="Consolas" panose="020B0609020204030204" pitchFamily="49" charset="0"/>
              </a:rPr>
              <a:t>)</a:t>
            </a:r>
            <a:r>
              <a:rPr lang="zh-CN" altLang="en-US" sz="2200">
                <a:latin typeface="Consolas" panose="020B0609020204030204" pitchFamily="49" charset="0"/>
                <a:ea typeface="楷体" panose="02010609060101010101" pitchFamily="49" charset="-122"/>
                <a:cs typeface="Consolas" panose="020B0609020204030204" pitchFamily="49" charset="0"/>
              </a:rPr>
              <a:t>，空间</a:t>
            </a:r>
            <a:r>
              <a:rPr lang="zh-CN" altLang="en-US" sz="2200" dirty="0">
                <a:latin typeface="Consolas" panose="020B0609020204030204" pitchFamily="49" charset="0"/>
                <a:ea typeface="楷体" panose="02010609060101010101" pitchFamily="49" charset="-122"/>
                <a:cs typeface="Consolas" panose="020B0609020204030204" pitchFamily="49" charset="0"/>
              </a:rPr>
              <a:t>复杂度为</a:t>
            </a:r>
            <a:r>
              <a:rPr lang="en-US" altLang="zh-CN" sz="2200" dirty="0">
                <a:latin typeface="Consolas" panose="020B0609020204030204" pitchFamily="49" charset="0"/>
                <a:ea typeface="楷体" panose="02010609060101010101" pitchFamily="49" charset="-122"/>
                <a:cs typeface="Consolas" panose="020B0609020204030204" pitchFamily="49" charset="0"/>
              </a:rPr>
              <a:t>O(</a:t>
            </a:r>
            <a:r>
              <a:rPr lang="en-US" altLang="zh-CN" sz="2200" i="1" dirty="0" err="1">
                <a:latin typeface="Consolas" panose="020B0609020204030204" pitchFamily="49" charset="0"/>
                <a:ea typeface="楷体" panose="02010609060101010101" pitchFamily="49" charset="-122"/>
                <a:cs typeface="Consolas" panose="020B0609020204030204" pitchFamily="49" charset="0"/>
              </a:rPr>
              <a:t>m</a:t>
            </a:r>
            <a:r>
              <a:rPr lang="en-US" altLang="zh-CN" sz="2200" dirty="0" err="1">
                <a:latin typeface="Consolas" panose="020B0609020204030204" pitchFamily="49" charset="0"/>
                <a:ea typeface="楷体" panose="02010609060101010101" pitchFamily="49" charset="-122"/>
                <a:cs typeface="Consolas" panose="020B0609020204030204" pitchFamily="49" charset="0"/>
              </a:rPr>
              <a:t>+</a:t>
            </a:r>
            <a:r>
              <a:rPr lang="en-US" altLang="zh-CN" sz="2200" i="1" dirty="0" err="1">
                <a:latin typeface="Consolas" panose="020B0609020204030204" pitchFamily="49" charset="0"/>
                <a:ea typeface="楷体" panose="02010609060101010101" pitchFamily="49" charset="-122"/>
                <a:cs typeface="Consolas" panose="020B0609020204030204" pitchFamily="49" charset="0"/>
              </a:rPr>
              <a:t>n</a:t>
            </a:r>
            <a:r>
              <a:rPr lang="en-US" altLang="zh-CN" sz="2200" dirty="0">
                <a:latin typeface="Consolas" panose="020B0609020204030204" pitchFamily="49" charset="0"/>
                <a:ea typeface="楷体" panose="02010609060101010101" pitchFamily="49" charset="-122"/>
                <a:cs typeface="Consolas" panose="020B0609020204030204" pitchFamily="49" charset="0"/>
              </a:rPr>
              <a:t>)</a:t>
            </a:r>
            <a:r>
              <a:rPr lang="zh-CN" altLang="en-US" sz="2200" dirty="0">
                <a:latin typeface="Consolas" panose="020B0609020204030204" pitchFamily="49" charset="0"/>
                <a:ea typeface="楷体" panose="02010609060101010101" pitchFamily="49" charset="-122"/>
                <a:cs typeface="Consolas" panose="020B0609020204030204" pitchFamily="49" charset="0"/>
              </a:rPr>
              <a:t>。</a:t>
            </a:r>
            <a:endParaRPr lang="zh-CN" altLang="en-US" sz="2200" dirty="0">
              <a:latin typeface="Consolas" panose="020B0609020204030204" pitchFamily="49" charset="0"/>
              <a:ea typeface="楷体" panose="02010609060101010101" pitchFamily="49" charset="-122"/>
              <a:cs typeface="Consolas" panose="020B0609020204030204" pitchFamily="49" charset="0"/>
            </a:endParaRPr>
          </a:p>
        </p:txBody>
      </p:sp>
      <p:grpSp>
        <p:nvGrpSpPr>
          <p:cNvPr id="15" name="组合 14"/>
          <p:cNvGrpSpPr/>
          <p:nvPr/>
        </p:nvGrpSpPr>
        <p:grpSpPr>
          <a:xfrm>
            <a:off x="1077111" y="2508186"/>
            <a:ext cx="7286676" cy="3135392"/>
            <a:chOff x="714348" y="2265354"/>
            <a:chExt cx="7286676" cy="3135392"/>
          </a:xfrm>
        </p:grpSpPr>
        <p:sp>
          <p:nvSpPr>
            <p:cNvPr id="4" name="矩形 3"/>
            <p:cNvSpPr/>
            <p:nvPr/>
          </p:nvSpPr>
          <p:spPr>
            <a:xfrm>
              <a:off x="714348" y="2265354"/>
              <a:ext cx="7286676" cy="1785950"/>
            </a:xfrm>
            <a:prstGeom prst="rect">
              <a:avLst/>
            </a:prstGeom>
            <a:solidFill>
              <a:schemeClr val="accent1">
                <a:alpha val="0"/>
              </a:schemeClr>
            </a:solidFill>
            <a:ln w="28575">
              <a:solidFill>
                <a:srgbClr val="FF00FF"/>
              </a:solidFill>
            </a:ln>
            <a:scene3d>
              <a:camera prst="perspectiveRigh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cxnSp>
          <p:nvCxnSpPr>
            <p:cNvPr id="6" name="直接箭头连接符 5"/>
            <p:cNvCxnSpPr/>
            <p:nvPr/>
          </p:nvCxnSpPr>
          <p:spPr>
            <a:xfrm rot="5400000">
              <a:off x="2746116" y="4540504"/>
              <a:ext cx="1080000" cy="1588"/>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785786" y="5000636"/>
              <a:ext cx="5286412" cy="400110"/>
            </a:xfrm>
            <a:prstGeom prst="rect">
              <a:avLst/>
            </a:prstGeom>
            <a:noFill/>
          </p:spPr>
          <p:txBody>
            <a:bodyPr wrap="square" rtlCol="0">
              <a:spAutoFit/>
            </a:bodyPr>
            <a:lstStyle/>
            <a:p>
              <a:pPr algn="l"/>
              <a:r>
                <a:rPr lang="zh-CN" altLang="en-US" sz="2000" dirty="0">
                  <a:latin typeface="Consolas" panose="020B0609020204030204" pitchFamily="49" charset="0"/>
                  <a:ea typeface="楷体" panose="02010609060101010101" pitchFamily="49" charset="-122"/>
                  <a:cs typeface="Consolas" panose="020B0609020204030204" pitchFamily="49" charset="0"/>
                </a:rPr>
                <a:t>若</a:t>
              </a:r>
              <a:r>
                <a:rPr lang="en-US" altLang="zh-CN" sz="2000" dirty="0">
                  <a:latin typeface="Consolas" panose="020B0609020204030204" pitchFamily="49" charset="0"/>
                  <a:ea typeface="楷体" panose="02010609060101010101" pitchFamily="49" charset="-122"/>
                  <a:cs typeface="Consolas" panose="020B0609020204030204" pitchFamily="49" charset="0"/>
                </a:rPr>
                <a:t>LB</a:t>
              </a:r>
              <a:r>
                <a:rPr lang="zh-CN" altLang="en-US" sz="2000" dirty="0">
                  <a:latin typeface="Consolas" panose="020B0609020204030204" pitchFamily="49" charset="0"/>
                  <a:ea typeface="楷体" panose="02010609060101010101" pitchFamily="49" charset="-122"/>
                  <a:cs typeface="Consolas" panose="020B0609020204030204" pitchFamily="49" charset="0"/>
                </a:rPr>
                <a:t>没有</a:t>
              </a:r>
              <a:r>
                <a:rPr lang="zh-CN" altLang="en-US" sz="2000">
                  <a:latin typeface="Consolas" panose="020B0609020204030204" pitchFamily="49" charset="0"/>
                  <a:ea typeface="楷体" panose="02010609060101010101" pitchFamily="49" charset="-122"/>
                  <a:cs typeface="Consolas" panose="020B0609020204030204" pitchFamily="49" charset="0"/>
                </a:rPr>
                <a:t>扫描完，将余下结点复制</a:t>
              </a:r>
              <a:r>
                <a:rPr lang="zh-CN" altLang="en-US" sz="2000" dirty="0">
                  <a:latin typeface="Consolas" panose="020B0609020204030204" pitchFamily="49" charset="0"/>
                  <a:ea typeface="楷体" panose="02010609060101010101" pitchFamily="49" charset="-122"/>
                  <a:cs typeface="Consolas" panose="020B0609020204030204" pitchFamily="49" charset="0"/>
                </a:rPr>
                <a:t>到</a:t>
              </a:r>
              <a:r>
                <a:rPr lang="en-US" altLang="zh-CN" sz="2000" dirty="0">
                  <a:latin typeface="Consolas" panose="020B0609020204030204" pitchFamily="49" charset="0"/>
                  <a:ea typeface="楷体" panose="02010609060101010101" pitchFamily="49" charset="-122"/>
                  <a:cs typeface="Consolas" panose="020B0609020204030204" pitchFamily="49" charset="0"/>
                </a:rPr>
                <a:t>LC</a:t>
              </a:r>
              <a:r>
                <a:rPr lang="zh-CN" altLang="en-US" sz="2000" dirty="0">
                  <a:latin typeface="Consolas" panose="020B0609020204030204" pitchFamily="49" charset="0"/>
                  <a:ea typeface="楷体" panose="02010609060101010101" pitchFamily="49" charset="-122"/>
                  <a:cs typeface="Consolas" panose="020B0609020204030204" pitchFamily="49" charset="0"/>
                </a:rPr>
                <a:t>中</a:t>
              </a:r>
              <a:endParaRPr lang="zh-CN" altLang="en-US" sz="2000" dirty="0">
                <a:latin typeface="Consolas" panose="020B0609020204030204" pitchFamily="49" charset="0"/>
                <a:ea typeface="楷体" panose="02010609060101010101" pitchFamily="49" charset="-122"/>
                <a:cs typeface="Consolas" panose="020B0609020204030204" pitchFamily="49" charset="0"/>
              </a:endParaRPr>
            </a:p>
          </p:txBody>
        </p:sp>
      </p:grpSp>
      <p:grpSp>
        <p:nvGrpSpPr>
          <p:cNvPr id="14" name="组合 13"/>
          <p:cNvGrpSpPr/>
          <p:nvPr/>
        </p:nvGrpSpPr>
        <p:grpSpPr>
          <a:xfrm>
            <a:off x="1077111" y="516380"/>
            <a:ext cx="7286676" cy="3358380"/>
            <a:chOff x="3000364" y="2213760"/>
            <a:chExt cx="7286676" cy="3358380"/>
          </a:xfrm>
          <a:scene3d>
            <a:camera prst="perspectiveRight"/>
            <a:lightRig rig="threePt" dir="t"/>
          </a:scene3d>
        </p:grpSpPr>
        <p:sp>
          <p:nvSpPr>
            <p:cNvPr id="8" name="矩形 7"/>
            <p:cNvSpPr/>
            <p:nvPr/>
          </p:nvSpPr>
          <p:spPr>
            <a:xfrm>
              <a:off x="3000364" y="2213760"/>
              <a:ext cx="7286676" cy="1785950"/>
            </a:xfrm>
            <a:prstGeom prst="rect">
              <a:avLst/>
            </a:prstGeom>
            <a:solidFill>
              <a:schemeClr val="accent1">
                <a:alpha val="0"/>
              </a:schemeClr>
            </a:solidFill>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sp>
          <p:nvSpPr>
            <p:cNvPr id="9" name="TextBox 8"/>
            <p:cNvSpPr txBox="1"/>
            <p:nvPr/>
          </p:nvSpPr>
          <p:spPr>
            <a:xfrm>
              <a:off x="3214678" y="5172030"/>
              <a:ext cx="5286412" cy="400110"/>
            </a:xfrm>
            <a:prstGeom prst="rect">
              <a:avLst/>
            </a:prstGeom>
            <a:noFill/>
          </p:spPr>
          <p:txBody>
            <a:bodyPr wrap="square" rtlCol="0">
              <a:spAutoFit/>
            </a:bodyPr>
            <a:lstStyle/>
            <a:p>
              <a:pPr algn="l"/>
              <a:r>
                <a:rPr lang="zh-CN" altLang="en-US" sz="2000" dirty="0">
                  <a:latin typeface="Consolas" panose="020B0609020204030204" pitchFamily="49" charset="0"/>
                  <a:ea typeface="楷体" panose="02010609060101010101" pitchFamily="49" charset="-122"/>
                  <a:cs typeface="Consolas" panose="020B0609020204030204" pitchFamily="49" charset="0"/>
                </a:rPr>
                <a:t>若</a:t>
              </a:r>
              <a:r>
                <a:rPr lang="en-US" altLang="zh-CN" sz="2000" dirty="0">
                  <a:latin typeface="Consolas" panose="020B0609020204030204" pitchFamily="49" charset="0"/>
                  <a:ea typeface="楷体" panose="02010609060101010101" pitchFamily="49" charset="-122"/>
                  <a:cs typeface="Consolas" panose="020B0609020204030204" pitchFamily="49" charset="0"/>
                </a:rPr>
                <a:t>LA</a:t>
              </a:r>
              <a:r>
                <a:rPr lang="zh-CN" altLang="en-US" sz="2000" dirty="0">
                  <a:latin typeface="Consolas" panose="020B0609020204030204" pitchFamily="49" charset="0"/>
                  <a:ea typeface="楷体" panose="02010609060101010101" pitchFamily="49" charset="-122"/>
                  <a:cs typeface="Consolas" panose="020B0609020204030204" pitchFamily="49" charset="0"/>
                </a:rPr>
                <a:t>没有</a:t>
              </a:r>
              <a:r>
                <a:rPr lang="zh-CN" altLang="en-US" sz="2000">
                  <a:latin typeface="Consolas" panose="020B0609020204030204" pitchFamily="49" charset="0"/>
                  <a:ea typeface="楷体" panose="02010609060101010101" pitchFamily="49" charset="-122"/>
                  <a:cs typeface="Consolas" panose="020B0609020204030204" pitchFamily="49" charset="0"/>
                </a:rPr>
                <a:t>扫描完，将余下结点复制</a:t>
              </a:r>
              <a:r>
                <a:rPr lang="zh-CN" altLang="en-US" sz="2000" dirty="0">
                  <a:latin typeface="Consolas" panose="020B0609020204030204" pitchFamily="49" charset="0"/>
                  <a:ea typeface="楷体" panose="02010609060101010101" pitchFamily="49" charset="-122"/>
                  <a:cs typeface="Consolas" panose="020B0609020204030204" pitchFamily="49" charset="0"/>
                </a:rPr>
                <a:t>到</a:t>
              </a:r>
              <a:r>
                <a:rPr lang="en-US" altLang="zh-CN" sz="2000" dirty="0">
                  <a:latin typeface="Consolas" panose="020B0609020204030204" pitchFamily="49" charset="0"/>
                  <a:ea typeface="楷体" panose="02010609060101010101" pitchFamily="49" charset="-122"/>
                  <a:cs typeface="Consolas" panose="020B0609020204030204" pitchFamily="49" charset="0"/>
                </a:rPr>
                <a:t>LC</a:t>
              </a:r>
              <a:r>
                <a:rPr lang="zh-CN" altLang="en-US" sz="2000" dirty="0">
                  <a:latin typeface="Consolas" panose="020B0609020204030204" pitchFamily="49" charset="0"/>
                  <a:ea typeface="楷体" panose="02010609060101010101" pitchFamily="49" charset="-122"/>
                  <a:cs typeface="Consolas" panose="020B0609020204030204" pitchFamily="49" charset="0"/>
                </a:rPr>
                <a:t>中</a:t>
              </a:r>
              <a:endParaRPr lang="zh-CN" altLang="en-US" sz="2000" dirty="0">
                <a:latin typeface="Consolas" panose="020B0609020204030204" pitchFamily="49" charset="0"/>
                <a:ea typeface="楷体" panose="02010609060101010101" pitchFamily="49" charset="-122"/>
                <a:cs typeface="Consolas" panose="020B0609020204030204" pitchFamily="49" charset="0"/>
              </a:endParaRPr>
            </a:p>
          </p:txBody>
        </p:sp>
        <p:cxnSp>
          <p:nvCxnSpPr>
            <p:cNvPr id="11" name="直接箭头连接符 10"/>
            <p:cNvCxnSpPr/>
            <p:nvPr/>
          </p:nvCxnSpPr>
          <p:spPr>
            <a:xfrm rot="5400000">
              <a:off x="4536281" y="4607727"/>
              <a:ext cx="1214446" cy="1588"/>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23245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245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3245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3245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32452">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32452">
                                            <p:txEl>
                                              <p:pRg st="5" end="5"/>
                                            </p:txEl>
                                          </p:spTgt>
                                        </p:tgtEl>
                                        <p:attrNameLst>
                                          <p:attrName>style.visibility</p:attrName>
                                        </p:attrNameLst>
                                      </p:cBhvr>
                                      <p:to>
                                        <p:strVal val="visible"/>
                                      </p:to>
                                    </p:set>
                                  </p:childTnLst>
                                </p:cTn>
                              </p:par>
                            </p:childTnLst>
                          </p:cTn>
                        </p:par>
                        <p:par>
                          <p:cTn id="17" fill="hold">
                            <p:stCondLst>
                              <p:cond delay="0"/>
                            </p:stCondLst>
                            <p:childTnLst>
                              <p:par>
                                <p:cTn id="18" presetID="1" presetClass="entr" presetSubtype="0" fill="hold" nodeType="afterEffect">
                                  <p:stCondLst>
                                    <p:cond delay="0"/>
                                  </p:stCondLst>
                                  <p:childTnLst>
                                    <p:set>
                                      <p:cBhvr>
                                        <p:cTn id="19" dur="1" fill="hold">
                                          <p:stCondLst>
                                            <p:cond delay="0"/>
                                          </p:stCondLst>
                                        </p:cTn>
                                        <p:tgtEl>
                                          <p:spTgt spid="14"/>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22" presetClass="exit" presetSubtype="4" fill="hold" nodeType="clickEffect">
                                  <p:stCondLst>
                                    <p:cond delay="0"/>
                                  </p:stCondLst>
                                  <p:childTnLst>
                                    <p:animEffect transition="out" filter="wipe(down)">
                                      <p:cBhvr>
                                        <p:cTn id="23" dur="500"/>
                                        <p:tgtEl>
                                          <p:spTgt spid="14"/>
                                        </p:tgtEl>
                                      </p:cBhvr>
                                    </p:animEffect>
                                    <p:set>
                                      <p:cBhvr>
                                        <p:cTn id="24" dur="1" fill="hold">
                                          <p:stCondLst>
                                            <p:cond delay="499"/>
                                          </p:stCondLst>
                                        </p:cTn>
                                        <p:tgtEl>
                                          <p:spTgt spid="14"/>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32452">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32452">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32452">
                                            <p:txEl>
                                              <p:pRg st="8" end="8"/>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32452">
                                            <p:txEl>
                                              <p:pRg st="9" end="9"/>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32452">
                                            <p:txEl>
                                              <p:pRg st="10" end="10"/>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32452">
                                            <p:txEl>
                                              <p:pRg st="11" end="11"/>
                                            </p:txEl>
                                          </p:spTgt>
                                        </p:tgtEl>
                                        <p:attrNameLst>
                                          <p:attrName>style.visibility</p:attrName>
                                        </p:attrNameLst>
                                      </p:cBhvr>
                                      <p:to>
                                        <p:strVal val="visible"/>
                                      </p:to>
                                    </p:set>
                                  </p:childTnLst>
                                </p:cTn>
                              </p:par>
                            </p:childTnLst>
                          </p:cTn>
                        </p:par>
                        <p:par>
                          <p:cTn id="39" fill="hold">
                            <p:stCondLst>
                              <p:cond delay="0"/>
                            </p:stCondLst>
                            <p:childTnLst>
                              <p:par>
                                <p:cTn id="40" presetID="1" presetClass="entr" presetSubtype="0" fill="hold" nodeType="afterEffect">
                                  <p:stCondLst>
                                    <p:cond delay="0"/>
                                  </p:stCondLst>
                                  <p:childTnLst>
                                    <p:set>
                                      <p:cBhvr>
                                        <p:cTn id="41" dur="1" fill="hold">
                                          <p:stCondLst>
                                            <p:cond delay="0"/>
                                          </p:stCondLst>
                                        </p:cTn>
                                        <p:tgtEl>
                                          <p:spTgt spid="15"/>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22" presetClass="exit" presetSubtype="4" fill="hold" nodeType="clickEffect">
                                  <p:stCondLst>
                                    <p:cond delay="0"/>
                                  </p:stCondLst>
                                  <p:childTnLst>
                                    <p:animEffect transition="out" filter="wipe(down)">
                                      <p:cBhvr>
                                        <p:cTn id="45" dur="500"/>
                                        <p:tgtEl>
                                          <p:spTgt spid="15"/>
                                        </p:tgtEl>
                                      </p:cBhvr>
                                    </p:animEffect>
                                    <p:set>
                                      <p:cBhvr>
                                        <p:cTn id="46" dur="1" fill="hold">
                                          <p:stCondLst>
                                            <p:cond delay="499"/>
                                          </p:stCondLst>
                                        </p:cTn>
                                        <p:tgtEl>
                                          <p:spTgt spid="15"/>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32452">
                                            <p:txEl>
                                              <p:pRg st="12" end="12"/>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32452">
                                            <p:txEl>
                                              <p:pRg st="13" end="13"/>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324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2453" grpId="0" bldLvl="0" animBg="1"/>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2" name="Text Box 4"/>
          <p:cNvSpPr txBox="1">
            <a:spLocks noChangeArrowheads="1"/>
          </p:cNvSpPr>
          <p:nvPr/>
        </p:nvSpPr>
        <p:spPr bwMode="auto">
          <a:xfrm>
            <a:off x="0" y="571480"/>
            <a:ext cx="8462992" cy="1516345"/>
          </a:xfrm>
          <a:prstGeom prst="rect">
            <a:avLst/>
          </a:prstGeom>
          <a:scene3d>
            <a:camera prst="perspectiveLeft"/>
            <a:lightRig rig="threePt" dir="t"/>
          </a:scene3d>
        </p:spPr>
        <p:style>
          <a:lnRef idx="1">
            <a:schemeClr val="accent1"/>
          </a:lnRef>
          <a:fillRef idx="2">
            <a:schemeClr val="accent1"/>
          </a:fillRef>
          <a:effectRef idx="1">
            <a:schemeClr val="accent1"/>
          </a:effectRef>
          <a:fontRef idx="minor">
            <a:schemeClr val="dk1"/>
          </a:fontRef>
        </p:style>
        <p:txBody>
          <a:bodyPr wrap="square" lIns="108000" tIns="108000" rIns="108000" bIns="144000">
            <a:spAutoFit/>
          </a:bodyPr>
          <a:lstStyle/>
          <a:p>
            <a:pPr algn="l">
              <a:spcBef>
                <a:spcPct val="50000"/>
              </a:spcBef>
            </a:pPr>
            <a:r>
              <a:rPr lang="zh-CN" altLang="en-US" dirty="0">
                <a:solidFill>
                  <a:srgbClr val="FF3300"/>
                </a:solidFill>
                <a:latin typeface="黑体" panose="02010609060101010101" pitchFamily="49" charset="-122"/>
                <a:ea typeface="黑体" panose="02010609060101010101" pitchFamily="49" charset="-122"/>
                <a:cs typeface="Times New Roman" panose="02020603050405020304" pitchFamily="18" charset="0"/>
              </a:rPr>
              <a:t>思考题：</a:t>
            </a:r>
            <a:endParaRPr lang="zh-CN" altLang="en-US" dirty="0">
              <a:solidFill>
                <a:srgbClr val="FF3300"/>
              </a:solidFill>
              <a:latin typeface="黑体" panose="02010609060101010101" pitchFamily="49" charset="-122"/>
              <a:ea typeface="黑体" panose="02010609060101010101" pitchFamily="49" charset="-122"/>
              <a:cs typeface="Times New Roman" panose="02020603050405020304" pitchFamily="18" charset="0"/>
            </a:endParaRPr>
          </a:p>
          <a:p>
            <a:pPr algn="l">
              <a:spcBef>
                <a:spcPct val="50000"/>
              </a:spcBef>
            </a:pPr>
            <a:r>
              <a:rPr lang="zh-CN" altLang="en-US" dirty="0">
                <a:ea typeface="楷体" panose="02010609060101010101" pitchFamily="49" charset="-122"/>
                <a:cs typeface="Times New Roman" panose="02020603050405020304" pitchFamily="18" charset="0"/>
              </a:rPr>
              <a:t>　　</a:t>
            </a:r>
            <a:r>
              <a:rPr lang="zh-CN" altLang="en-US" sz="2200" dirty="0">
                <a:solidFill>
                  <a:srgbClr val="0000FF"/>
                </a:solidFill>
                <a:latin typeface="Consolas" panose="020B0609020204030204" pitchFamily="49" charset="0"/>
                <a:ea typeface="楷体" panose="02010609060101010101" pitchFamily="49" charset="-122"/>
                <a:cs typeface="Consolas" panose="020B0609020204030204" pitchFamily="49" charset="0"/>
              </a:rPr>
              <a:t>假设两个有序表</a:t>
            </a:r>
            <a:r>
              <a:rPr lang="en-US" altLang="zh-CN" sz="2200" dirty="0">
                <a:solidFill>
                  <a:srgbClr val="0000FF"/>
                </a:solidFill>
                <a:latin typeface="Consolas" panose="020B0609020204030204" pitchFamily="49" charset="0"/>
                <a:ea typeface="楷体" panose="02010609060101010101" pitchFamily="49" charset="-122"/>
                <a:cs typeface="Consolas" panose="020B0609020204030204" pitchFamily="49" charset="0"/>
              </a:rPr>
              <a:t>LA</a:t>
            </a:r>
            <a:r>
              <a:rPr lang="zh-CN" altLang="en-US" sz="2200" dirty="0">
                <a:solidFill>
                  <a:srgbClr val="0000FF"/>
                </a:solidFill>
                <a:latin typeface="Consolas" panose="020B0609020204030204" pitchFamily="49" charset="0"/>
                <a:ea typeface="楷体" panose="02010609060101010101" pitchFamily="49" charset="-122"/>
                <a:cs typeface="Consolas" panose="020B0609020204030204" pitchFamily="49" charset="0"/>
              </a:rPr>
              <a:t>和</a:t>
            </a:r>
            <a:r>
              <a:rPr lang="en-US" altLang="zh-CN" sz="2200" dirty="0">
                <a:solidFill>
                  <a:srgbClr val="0000FF"/>
                </a:solidFill>
                <a:latin typeface="Consolas" panose="020B0609020204030204" pitchFamily="49" charset="0"/>
                <a:ea typeface="楷体" panose="02010609060101010101" pitchFamily="49" charset="-122"/>
                <a:cs typeface="Consolas" panose="020B0609020204030204" pitchFamily="49" charset="0"/>
              </a:rPr>
              <a:t>LB</a:t>
            </a:r>
            <a:r>
              <a:rPr lang="zh-CN" altLang="en-US" sz="2200" dirty="0">
                <a:solidFill>
                  <a:srgbClr val="0000FF"/>
                </a:solidFill>
                <a:latin typeface="Consolas" panose="020B0609020204030204" pitchFamily="49" charset="0"/>
                <a:ea typeface="楷体" panose="02010609060101010101" pitchFamily="49" charset="-122"/>
                <a:cs typeface="Consolas" panose="020B0609020204030204" pitchFamily="49" charset="0"/>
              </a:rPr>
              <a:t>采用单</a:t>
            </a:r>
            <a:r>
              <a:rPr lang="zh-CN" altLang="en-US" sz="2200">
                <a:solidFill>
                  <a:srgbClr val="0000FF"/>
                </a:solidFill>
                <a:latin typeface="Consolas" panose="020B0609020204030204" pitchFamily="49" charset="0"/>
                <a:ea typeface="楷体" panose="02010609060101010101" pitchFamily="49" charset="-122"/>
                <a:cs typeface="Consolas" panose="020B0609020204030204" pitchFamily="49" charset="0"/>
              </a:rPr>
              <a:t>链表存储，设计</a:t>
            </a:r>
            <a:r>
              <a:rPr lang="zh-CN" altLang="en-US" sz="2200" dirty="0">
                <a:solidFill>
                  <a:srgbClr val="0000FF"/>
                </a:solidFill>
                <a:latin typeface="Consolas" panose="020B0609020204030204" pitchFamily="49" charset="0"/>
                <a:ea typeface="楷体" panose="02010609060101010101" pitchFamily="49" charset="-122"/>
                <a:cs typeface="Consolas" panose="020B0609020204030204" pitchFamily="49" charset="0"/>
              </a:rPr>
              <a:t>一</a:t>
            </a:r>
            <a:r>
              <a:rPr lang="zh-CN" altLang="en-US" sz="2200">
                <a:solidFill>
                  <a:srgbClr val="0000FF"/>
                </a:solidFill>
                <a:latin typeface="Consolas" panose="020B0609020204030204" pitchFamily="49" charset="0"/>
                <a:ea typeface="楷体" panose="02010609060101010101" pitchFamily="49" charset="-122"/>
                <a:cs typeface="Consolas" panose="020B0609020204030204" pitchFamily="49" charset="0"/>
              </a:rPr>
              <a:t>个算法，将</a:t>
            </a:r>
            <a:r>
              <a:rPr lang="zh-CN" altLang="en-US" sz="2200" dirty="0">
                <a:solidFill>
                  <a:srgbClr val="0000FF"/>
                </a:solidFill>
                <a:latin typeface="Consolas" panose="020B0609020204030204" pitchFamily="49" charset="0"/>
                <a:ea typeface="楷体" panose="02010609060101010101" pitchFamily="49" charset="-122"/>
                <a:cs typeface="Consolas" panose="020B0609020204030204" pitchFamily="49" charset="0"/>
              </a:rPr>
              <a:t>它们合并成一个有序表单链表</a:t>
            </a:r>
            <a:r>
              <a:rPr lang="en-US" altLang="zh-CN" sz="2200" dirty="0">
                <a:solidFill>
                  <a:srgbClr val="0000FF"/>
                </a:solidFill>
                <a:latin typeface="Consolas" panose="020B0609020204030204" pitchFamily="49" charset="0"/>
                <a:ea typeface="楷体" panose="02010609060101010101" pitchFamily="49" charset="-122"/>
                <a:cs typeface="Consolas" panose="020B0609020204030204" pitchFamily="49" charset="0"/>
              </a:rPr>
              <a:t>LC</a:t>
            </a:r>
            <a:r>
              <a:rPr lang="zh-CN" altLang="en-US" sz="2200" dirty="0">
                <a:solidFill>
                  <a:srgbClr val="0000FF"/>
                </a:solidFill>
                <a:latin typeface="Consolas" panose="020B0609020204030204" pitchFamily="49" charset="0"/>
                <a:ea typeface="楷体" panose="02010609060101010101" pitchFamily="49" charset="-122"/>
                <a:cs typeface="Consolas" panose="020B0609020204030204" pitchFamily="49" charset="0"/>
              </a:rPr>
              <a:t>。要求算法的</a:t>
            </a:r>
            <a:r>
              <a:rPr lang="zh-CN" altLang="en-US" sz="2200" dirty="0">
                <a:solidFill>
                  <a:srgbClr val="FF00FF"/>
                </a:solidFill>
                <a:latin typeface="Consolas" panose="020B0609020204030204" pitchFamily="49" charset="0"/>
                <a:ea typeface="楷体" panose="02010609060101010101" pitchFamily="49" charset="-122"/>
                <a:cs typeface="Consolas" panose="020B0609020204030204" pitchFamily="49" charset="0"/>
              </a:rPr>
              <a:t>空间复杂度为</a:t>
            </a:r>
            <a:r>
              <a:rPr lang="en-US" altLang="zh-CN" sz="2200" dirty="0">
                <a:solidFill>
                  <a:srgbClr val="FF00FF"/>
                </a:solidFill>
                <a:latin typeface="Consolas" panose="020B0609020204030204" pitchFamily="49" charset="0"/>
                <a:ea typeface="楷体" panose="02010609060101010101" pitchFamily="49" charset="-122"/>
                <a:cs typeface="Consolas" panose="020B0609020204030204" pitchFamily="49" charset="0"/>
              </a:rPr>
              <a:t>O(1) </a:t>
            </a:r>
            <a:r>
              <a:rPr lang="zh-CN" altLang="en-US" sz="22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zh-CN" altLang="en-US" sz="22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3" name="Text Box 3"/>
          <p:cNvSpPr txBox="1">
            <a:spLocks noChangeArrowheads="1"/>
          </p:cNvSpPr>
          <p:nvPr/>
        </p:nvSpPr>
        <p:spPr bwMode="auto">
          <a:xfrm>
            <a:off x="428596" y="-74632"/>
            <a:ext cx="8286808" cy="6739255"/>
          </a:xfrm>
          <a:prstGeom prst="rect">
            <a:avLst/>
          </a:prstGeom>
          <a:scene3d>
            <a:camera prst="perspectiveAbove"/>
            <a:lightRig rig="threePt" dir="t"/>
          </a:scene3d>
        </p:spPr>
        <p:style>
          <a:lnRef idx="1">
            <a:schemeClr val="accent3"/>
          </a:lnRef>
          <a:fillRef idx="2">
            <a:schemeClr val="accent3"/>
          </a:fillRef>
          <a:effectRef idx="1">
            <a:schemeClr val="accent3"/>
          </a:effectRef>
          <a:fontRef idx="minor">
            <a:schemeClr val="dk1"/>
          </a:fontRef>
        </p:style>
        <p:txBody>
          <a:bodyPr wrap="square">
            <a:spAutoFit/>
          </a:bodyPr>
          <a:lstStyle/>
          <a:p>
            <a:pPr algn="l"/>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void </a:t>
            </a:r>
            <a:r>
              <a:rPr lang="en-US" altLang="zh-CN" sz="1800">
                <a:solidFill>
                  <a:srgbClr val="FF0000"/>
                </a:solidFill>
                <a:effectLst>
                  <a:outerShdw blurRad="38100" dist="38100" dir="2700000" algn="tl">
                    <a:srgbClr val="000000">
                      <a:alpha val="43137"/>
                    </a:srgbClr>
                  </a:outerShdw>
                </a:effectLst>
                <a:latin typeface="Consolas" panose="020B0609020204030204" pitchFamily="49" charset="0"/>
                <a:ea typeface="仿宋" panose="02010609060101010101" pitchFamily="49" charset="-122"/>
                <a:cs typeface="Consolas" panose="020B0609020204030204" pitchFamily="49" charset="0"/>
              </a:rPr>
              <a:t>UnionList2</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(LinkNode *LA</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LinkNode *LB</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LinkNode </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*&amp;LC)</a:t>
            </a:r>
            <a:endPar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sz="1800">
                <a:solidFill>
                  <a:srgbClr val="0000FF"/>
                </a:solidFill>
                <a:latin typeface="Consolas" panose="020B0609020204030204" pitchFamily="49" charset="0"/>
                <a:ea typeface="仿宋" panose="02010609060101010101" pitchFamily="49" charset="-122"/>
                <a:cs typeface="Consolas" panose="020B0609020204030204" pitchFamily="49" charset="0"/>
              </a:rPr>
              <a:t>	LinkNode *pa=LA-&gt;next,*pb=LB-&gt;next,*pc;</a:t>
            </a:r>
            <a:endParaRPr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r>
              <a:rPr sz="1800">
                <a:solidFill>
                  <a:srgbClr val="0000FF"/>
                </a:solidFill>
                <a:latin typeface="Consolas" panose="020B0609020204030204" pitchFamily="49" charset="0"/>
                <a:ea typeface="仿宋" panose="02010609060101010101" pitchFamily="49" charset="-122"/>
                <a:cs typeface="Consolas" panose="020B0609020204030204" pitchFamily="49" charset="0"/>
              </a:rPr>
              <a:t>	LC = LA;	</a:t>
            </a:r>
            <a:endParaRPr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r>
              <a:rPr 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sz="1800">
                <a:solidFill>
                  <a:srgbClr val="0000FF"/>
                </a:solidFill>
                <a:latin typeface="Consolas" panose="020B0609020204030204" pitchFamily="49" charset="0"/>
                <a:ea typeface="仿宋" panose="02010609060101010101" pitchFamily="49" charset="-122"/>
                <a:cs typeface="Consolas" panose="020B0609020204030204" pitchFamily="49" charset="0"/>
              </a:rPr>
              <a:t>pc = LC;				</a:t>
            </a:r>
            <a:endParaRPr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r>
              <a:rPr 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sz="1800">
                <a:solidFill>
                  <a:srgbClr val="0000FF"/>
                </a:solidFill>
                <a:latin typeface="Consolas" panose="020B0609020204030204" pitchFamily="49" charset="0"/>
                <a:ea typeface="仿宋" panose="02010609060101010101" pitchFamily="49" charset="-122"/>
                <a:cs typeface="Consolas" panose="020B0609020204030204" pitchFamily="49" charset="0"/>
              </a:rPr>
              <a:t>while (pa!=NULL &amp;&amp; pb!=NULL)</a:t>
            </a:r>
            <a:endParaRPr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r>
              <a:rPr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r>
              <a:rPr sz="1800">
                <a:solidFill>
                  <a:srgbClr val="0000FF"/>
                </a:solidFill>
                <a:latin typeface="Consolas" panose="020B0609020204030204" pitchFamily="49" charset="0"/>
                <a:ea typeface="仿宋" panose="02010609060101010101" pitchFamily="49" charset="-122"/>
                <a:cs typeface="Consolas" panose="020B0609020204030204" pitchFamily="49" charset="0"/>
              </a:rPr>
              <a:t>		if (pa-&gt;data&lt;pb-&gt;data)</a:t>
            </a:r>
            <a:endParaRPr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r>
              <a:rPr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r>
              <a:rPr sz="1800">
                <a:solidFill>
                  <a:srgbClr val="0000FF"/>
                </a:solidFill>
                <a:latin typeface="Consolas" panose="020B0609020204030204" pitchFamily="49" charset="0"/>
                <a:ea typeface="仿宋" panose="02010609060101010101" pitchFamily="49" charset="-122"/>
                <a:cs typeface="Consolas" panose="020B0609020204030204" pitchFamily="49" charset="0"/>
              </a:rPr>
              <a:t>			pc-&gt;next=pa;</a:t>
            </a:r>
            <a:endParaRPr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r>
              <a:rPr sz="1800">
                <a:solidFill>
                  <a:srgbClr val="0000FF"/>
                </a:solidFill>
                <a:latin typeface="Consolas" panose="020B0609020204030204" pitchFamily="49" charset="0"/>
                <a:ea typeface="仿宋" panose="02010609060101010101" pitchFamily="49" charset="-122"/>
                <a:cs typeface="Consolas" panose="020B0609020204030204" pitchFamily="49" charset="0"/>
              </a:rPr>
              <a:t>			pc=pa;		</a:t>
            </a:r>
            <a:endParaRPr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r>
              <a:rPr sz="1800">
                <a:solidFill>
                  <a:srgbClr val="0000FF"/>
                </a:solidFill>
                <a:latin typeface="Consolas" panose="020B0609020204030204" pitchFamily="49" charset="0"/>
                <a:ea typeface="仿宋" panose="02010609060101010101" pitchFamily="49" charset="-122"/>
                <a:cs typeface="Consolas" panose="020B0609020204030204" pitchFamily="49" charset="0"/>
              </a:rPr>
              <a:t>			pa=pa-&gt;next;</a:t>
            </a:r>
            <a:endParaRPr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r>
              <a:rPr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r>
              <a:rPr sz="1800">
                <a:solidFill>
                  <a:srgbClr val="0000FF"/>
                </a:solidFill>
                <a:latin typeface="Consolas" panose="020B0609020204030204" pitchFamily="49" charset="0"/>
                <a:ea typeface="仿宋" panose="02010609060101010101" pitchFamily="49" charset="-122"/>
                <a:cs typeface="Consolas" panose="020B0609020204030204" pitchFamily="49" charset="0"/>
              </a:rPr>
              <a:t>		else</a:t>
            </a:r>
            <a:endParaRPr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r>
              <a:rPr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r>
              <a:rPr sz="1800">
                <a:solidFill>
                  <a:srgbClr val="0000FF"/>
                </a:solidFill>
                <a:latin typeface="Consolas" panose="020B0609020204030204" pitchFamily="49" charset="0"/>
                <a:ea typeface="仿宋" panose="02010609060101010101" pitchFamily="49" charset="-122"/>
                <a:cs typeface="Consolas" panose="020B0609020204030204" pitchFamily="49" charset="0"/>
              </a:rPr>
              <a:t>			pc-&gt;next=pb;</a:t>
            </a:r>
            <a:endParaRPr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r>
              <a:rPr sz="1800">
                <a:solidFill>
                  <a:srgbClr val="0000FF"/>
                </a:solidFill>
                <a:latin typeface="Consolas" panose="020B0609020204030204" pitchFamily="49" charset="0"/>
                <a:ea typeface="仿宋" panose="02010609060101010101" pitchFamily="49" charset="-122"/>
                <a:cs typeface="Consolas" panose="020B0609020204030204" pitchFamily="49" charset="0"/>
              </a:rPr>
              <a:t>			pc=pb;		</a:t>
            </a:r>
            <a:endParaRPr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r>
              <a:rPr sz="1800">
                <a:solidFill>
                  <a:srgbClr val="0000FF"/>
                </a:solidFill>
                <a:latin typeface="Consolas" panose="020B0609020204030204" pitchFamily="49" charset="0"/>
                <a:ea typeface="仿宋" panose="02010609060101010101" pitchFamily="49" charset="-122"/>
                <a:cs typeface="Consolas" panose="020B0609020204030204" pitchFamily="49" charset="0"/>
              </a:rPr>
              <a:t>			pb=pb-&gt;next;</a:t>
            </a:r>
            <a:endParaRPr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r>
              <a:rPr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r>
              <a:rPr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r>
              <a:rPr sz="1800">
                <a:solidFill>
                  <a:srgbClr val="0000FF"/>
                </a:solidFill>
                <a:latin typeface="Consolas" panose="020B0609020204030204" pitchFamily="49" charset="0"/>
                <a:ea typeface="仿宋" panose="02010609060101010101" pitchFamily="49" charset="-122"/>
                <a:cs typeface="Consolas" panose="020B0609020204030204" pitchFamily="49" charset="0"/>
              </a:rPr>
              <a:t>	if (pa!=NULL)</a:t>
            </a:r>
            <a:endParaRPr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r>
              <a:rPr sz="1800">
                <a:solidFill>
                  <a:srgbClr val="0000FF"/>
                </a:solidFill>
                <a:latin typeface="Consolas" panose="020B0609020204030204" pitchFamily="49" charset="0"/>
                <a:ea typeface="仿宋" panose="02010609060101010101" pitchFamily="49" charset="-122"/>
                <a:cs typeface="Consolas" panose="020B0609020204030204" pitchFamily="49" charset="0"/>
              </a:rPr>
              <a:t>        pc-&gt;next = pa;</a:t>
            </a:r>
            <a:endParaRPr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r>
              <a:rPr sz="1800">
                <a:solidFill>
                  <a:srgbClr val="0000FF"/>
                </a:solidFill>
                <a:latin typeface="Consolas" panose="020B0609020204030204" pitchFamily="49" charset="0"/>
                <a:ea typeface="仿宋" panose="02010609060101010101" pitchFamily="49" charset="-122"/>
                <a:cs typeface="Consolas" panose="020B0609020204030204" pitchFamily="49" charset="0"/>
              </a:rPr>
              <a:t>	if(pb!=NULL)</a:t>
            </a:r>
            <a:endParaRPr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r>
              <a:rPr sz="1800">
                <a:solidFill>
                  <a:srgbClr val="0000FF"/>
                </a:solidFill>
                <a:latin typeface="Consolas" panose="020B0609020204030204" pitchFamily="49" charset="0"/>
                <a:ea typeface="仿宋" panose="02010609060101010101" pitchFamily="49" charset="-122"/>
                <a:cs typeface="Consolas" panose="020B0609020204030204" pitchFamily="49" charset="0"/>
              </a:rPr>
              <a:t>        pc-&gt;next  = pb;</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 name="矩形标注 1"/>
          <p:cNvSpPr/>
          <p:nvPr/>
        </p:nvSpPr>
        <p:spPr>
          <a:xfrm>
            <a:off x="7524115" y="44450"/>
            <a:ext cx="1583690" cy="575945"/>
          </a:xfrm>
          <a:prstGeom prst="wedgeRectCallout">
            <a:avLst>
              <a:gd name="adj1" fmla="val -62550"/>
              <a:gd name="adj2" fmla="val 107993"/>
            </a:avLst>
          </a:prstGeom>
          <a:solidFill>
            <a:schemeClr val="accent6">
              <a:lumMod val="40000"/>
              <a:lumOff val="60000"/>
            </a:schemeClr>
          </a:solidFill>
          <a:ln>
            <a:solidFill>
              <a:srgbClr val="33CC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800">
                <a:solidFill>
                  <a:srgbClr val="FF0000"/>
                </a:solidFill>
              </a:rPr>
              <a:t>链表合并以该算法为主</a:t>
            </a:r>
            <a:endParaRPr lang="zh-CN" altLang="en-US" sz="180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050" descr="纸莎草纸">
            <a:hlinkClick r:id="rId1" action="ppaction://hlinksldjump"/>
          </p:cNvPr>
          <p:cNvSpPr>
            <a:spLocks noChangeArrowheads="1"/>
          </p:cNvSpPr>
          <p:nvPr/>
        </p:nvSpPr>
        <p:spPr bwMode="auto">
          <a:xfrm>
            <a:off x="2357422" y="285728"/>
            <a:ext cx="3500462" cy="706755"/>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spcBef>
                <a:spcPct val="0"/>
              </a:spcBef>
            </a:pPr>
            <a:r>
              <a:rPr lang="zh-CN" altLang="en-US" sz="32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ea typeface="隶书" panose="02010509060101010101" pitchFamily="49" charset="-122"/>
                <a:cs typeface="Times New Roman" panose="02020603050405020304" pitchFamily="18" charset="0"/>
              </a:rPr>
              <a:t>第</a:t>
            </a:r>
            <a:r>
              <a:rPr lang="en-US" altLang="zh-CN" sz="32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ea typeface="隶书" panose="02010509060101010101" pitchFamily="49" charset="-122"/>
                <a:cs typeface="Times New Roman" panose="02020603050405020304" pitchFamily="18" charset="0"/>
              </a:rPr>
              <a:t>2</a:t>
            </a:r>
            <a:r>
              <a:rPr lang="zh-CN" altLang="en-US" sz="32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ea typeface="隶书" panose="02010509060101010101" pitchFamily="49" charset="-122"/>
                <a:cs typeface="Times New Roman" panose="02020603050405020304" pitchFamily="18" charset="0"/>
              </a:rPr>
              <a:t>章小结</a:t>
            </a:r>
            <a:r>
              <a:rPr lang="zh-CN" altLang="en-US" sz="40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ea typeface="隶书" panose="02010509060101010101" pitchFamily="49" charset="-122"/>
                <a:cs typeface="Times New Roman" panose="02020603050405020304" pitchFamily="18" charset="0"/>
              </a:rPr>
              <a:t> </a:t>
            </a:r>
            <a:endParaRPr lang="zh-CN" altLang="en-US" sz="40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ea typeface="隶书" panose="02010509060101010101" pitchFamily="49" charset="-122"/>
              <a:cs typeface="Times New Roman" panose="02020603050405020304" pitchFamily="18" charset="0"/>
            </a:endParaRPr>
          </a:p>
        </p:txBody>
      </p:sp>
      <p:pic>
        <p:nvPicPr>
          <p:cNvPr id="22" name="Picture 2"/>
          <p:cNvPicPr>
            <a:picLocks noChangeAspect="1" noChangeArrowheads="1"/>
          </p:cNvPicPr>
          <p:nvPr/>
        </p:nvPicPr>
        <p:blipFill>
          <a:blip r:embed="rId2"/>
          <a:srcRect/>
          <a:stretch>
            <a:fillRect/>
          </a:stretch>
        </p:blipFill>
        <p:spPr bwMode="auto">
          <a:xfrm>
            <a:off x="142844" y="190477"/>
            <a:ext cx="1799630" cy="1524011"/>
          </a:xfrm>
          <a:prstGeom prst="rect">
            <a:avLst/>
          </a:prstGeom>
          <a:noFill/>
          <a:ln w="9525">
            <a:noFill/>
            <a:miter lim="800000"/>
            <a:headEnd/>
            <a:tailEnd/>
          </a:ln>
          <a:effectLst/>
        </p:spPr>
      </p:pic>
      <p:sp>
        <p:nvSpPr>
          <p:cNvPr id="14" name="TextBox 13"/>
          <p:cNvSpPr txBox="1"/>
          <p:nvPr/>
        </p:nvSpPr>
        <p:spPr>
          <a:xfrm>
            <a:off x="1428728" y="2476494"/>
            <a:ext cx="1571636" cy="498598"/>
          </a:xfrm>
          <a:prstGeom prst="rect">
            <a:avLst/>
          </a:prstGeom>
          <a:noFill/>
        </p:spPr>
        <p:txBody>
          <a:bodyPr wrap="square" rtlCol="0">
            <a:spAutoFit/>
          </a:bodyPr>
          <a:lstStyle/>
          <a:p>
            <a:pPr algn="l"/>
            <a:r>
              <a:rPr lang="zh-CN" altLang="en-US">
                <a:solidFill>
                  <a:srgbClr val="C00000"/>
                </a:solidFill>
                <a:latin typeface="微软雅黑" panose="020B0503020204020204" pitchFamily="34" charset="-122"/>
                <a:ea typeface="微软雅黑" panose="020B0503020204020204" pitchFamily="34" charset="-122"/>
              </a:rPr>
              <a:t>知识点：</a:t>
            </a:r>
            <a:endParaRPr lang="zh-CN" altLang="en-US">
              <a:solidFill>
                <a:srgbClr val="C00000"/>
              </a:solidFill>
              <a:latin typeface="微软雅黑" panose="020B0503020204020204" pitchFamily="34" charset="-122"/>
              <a:ea typeface="微软雅黑" panose="020B0503020204020204" pitchFamily="34" charset="-122"/>
            </a:endParaRPr>
          </a:p>
        </p:txBody>
      </p:sp>
      <p:sp>
        <p:nvSpPr>
          <p:cNvPr id="15" name="TextBox 14"/>
          <p:cNvSpPr txBox="1"/>
          <p:nvPr/>
        </p:nvSpPr>
        <p:spPr>
          <a:xfrm>
            <a:off x="2607299" y="4392290"/>
            <a:ext cx="2214578" cy="1667764"/>
          </a:xfrm>
          <a:prstGeom prst="rect">
            <a:avLst/>
          </a:prstGeom>
          <a:noFill/>
        </p:spPr>
        <p:txBody>
          <a:bodyPr wrap="square" rtlCol="0">
            <a:spAutoFit/>
          </a:bodyPr>
          <a:lstStyle/>
          <a:p>
            <a:pPr marL="457200" indent="-457200" algn="l">
              <a:lnSpc>
                <a:spcPct val="150000"/>
              </a:lnSpc>
              <a:spcBef>
                <a:spcPts val="0"/>
              </a:spcBef>
              <a:buBlip>
                <a:blip r:embed="rId3"/>
              </a:buBlip>
            </a:pPr>
            <a:r>
              <a:rPr lang="zh-CN" altLang="en-US">
                <a:solidFill>
                  <a:srgbClr val="0000FF"/>
                </a:solidFill>
                <a:latin typeface="楷体" panose="02010609060101010101" pitchFamily="49" charset="-122"/>
                <a:ea typeface="楷体" panose="02010609060101010101" pitchFamily="49" charset="-122"/>
              </a:rPr>
              <a:t>双链表</a:t>
            </a:r>
            <a:endParaRPr lang="en-US" altLang="zh-CN">
              <a:solidFill>
                <a:srgbClr val="0000FF"/>
              </a:solidFill>
              <a:latin typeface="楷体" panose="02010609060101010101" pitchFamily="49" charset="-122"/>
              <a:ea typeface="楷体" panose="02010609060101010101" pitchFamily="49" charset="-122"/>
            </a:endParaRPr>
          </a:p>
          <a:p>
            <a:pPr marL="457200" indent="-457200" algn="l">
              <a:lnSpc>
                <a:spcPct val="150000"/>
              </a:lnSpc>
              <a:spcBef>
                <a:spcPts val="0"/>
              </a:spcBef>
              <a:buBlip>
                <a:blip r:embed="rId3"/>
              </a:buBlip>
            </a:pPr>
            <a:r>
              <a:rPr lang="zh-CN" altLang="en-US">
                <a:solidFill>
                  <a:srgbClr val="0000FF"/>
                </a:solidFill>
                <a:latin typeface="楷体" panose="02010609060101010101" pitchFamily="49" charset="-122"/>
                <a:ea typeface="楷体" panose="02010609060101010101" pitchFamily="49" charset="-122"/>
              </a:rPr>
              <a:t>循环链表</a:t>
            </a:r>
            <a:endParaRPr lang="en-US" altLang="zh-CN">
              <a:solidFill>
                <a:srgbClr val="0000FF"/>
              </a:solidFill>
              <a:latin typeface="楷体" panose="02010609060101010101" pitchFamily="49" charset="-122"/>
              <a:ea typeface="楷体" panose="02010609060101010101" pitchFamily="49" charset="-122"/>
            </a:endParaRPr>
          </a:p>
          <a:p>
            <a:pPr marL="457200" indent="-457200" algn="l">
              <a:lnSpc>
                <a:spcPct val="150000"/>
              </a:lnSpc>
              <a:spcBef>
                <a:spcPts val="0"/>
              </a:spcBef>
              <a:buBlip>
                <a:blip r:embed="rId3"/>
              </a:buBlip>
            </a:pPr>
            <a:r>
              <a:rPr lang="zh-CN" altLang="en-US">
                <a:solidFill>
                  <a:srgbClr val="0000FF"/>
                </a:solidFill>
                <a:latin typeface="楷体" panose="02010609060101010101" pitchFamily="49" charset="-122"/>
                <a:ea typeface="楷体" panose="02010609060101010101" pitchFamily="49" charset="-122"/>
              </a:rPr>
              <a:t>有序表</a:t>
            </a:r>
            <a:endParaRPr lang="zh-CN" altLang="en-US">
              <a:solidFill>
                <a:srgbClr val="0000FF"/>
              </a:solidFill>
              <a:latin typeface="楷体" panose="02010609060101010101" pitchFamily="49" charset="-122"/>
              <a:ea typeface="楷体" panose="02010609060101010101" pitchFamily="49" charset="-122"/>
            </a:endParaRPr>
          </a:p>
        </p:txBody>
      </p:sp>
      <p:sp>
        <p:nvSpPr>
          <p:cNvPr id="13" name="TextBox 12"/>
          <p:cNvSpPr txBox="1"/>
          <p:nvPr/>
        </p:nvSpPr>
        <p:spPr>
          <a:xfrm>
            <a:off x="2607297" y="2709541"/>
            <a:ext cx="3929090" cy="1754326"/>
          </a:xfrm>
          <a:prstGeom prst="rect">
            <a:avLst/>
          </a:prstGeom>
          <a:noFill/>
        </p:spPr>
        <p:txBody>
          <a:bodyPr wrap="square" rtlCol="0">
            <a:spAutoFit/>
          </a:bodyPr>
          <a:lstStyle/>
          <a:p>
            <a:pPr marL="457200" indent="-457200" algn="l">
              <a:lnSpc>
                <a:spcPct val="150000"/>
              </a:lnSpc>
              <a:spcBef>
                <a:spcPts val="0"/>
              </a:spcBef>
              <a:buBlip>
                <a:blip r:embed="rId3"/>
              </a:buBlip>
            </a:pPr>
            <a:r>
              <a:rPr lang="zh-CN" altLang="en-US">
                <a:solidFill>
                  <a:srgbClr val="0000FF"/>
                </a:solidFill>
                <a:latin typeface="楷体" panose="02010609060101010101" pitchFamily="49" charset="-122"/>
                <a:ea typeface="楷体" panose="02010609060101010101" pitchFamily="49" charset="-122"/>
              </a:rPr>
              <a:t>线性表概念</a:t>
            </a:r>
            <a:endParaRPr lang="en-US" altLang="zh-CN">
              <a:solidFill>
                <a:srgbClr val="0000FF"/>
              </a:solidFill>
              <a:latin typeface="楷体" panose="02010609060101010101" pitchFamily="49" charset="-122"/>
              <a:ea typeface="楷体" panose="02010609060101010101" pitchFamily="49" charset="-122"/>
            </a:endParaRPr>
          </a:p>
          <a:p>
            <a:pPr marL="457200" indent="-457200" algn="l">
              <a:lnSpc>
                <a:spcPct val="150000"/>
              </a:lnSpc>
              <a:spcBef>
                <a:spcPts val="0"/>
              </a:spcBef>
              <a:buBlip>
                <a:blip r:embed="rId3"/>
              </a:buBlip>
            </a:pPr>
            <a:r>
              <a:rPr lang="zh-CN" altLang="en-US">
                <a:solidFill>
                  <a:srgbClr val="0000FF"/>
                </a:solidFill>
                <a:latin typeface="楷体" panose="02010609060101010101" pitchFamily="49" charset="-122"/>
                <a:ea typeface="楷体" panose="02010609060101010101" pitchFamily="49" charset="-122"/>
              </a:rPr>
              <a:t>顺序表及算法设计</a:t>
            </a:r>
            <a:endParaRPr lang="en-US" altLang="zh-CN">
              <a:solidFill>
                <a:srgbClr val="0000FF"/>
              </a:solidFill>
              <a:latin typeface="楷体" panose="02010609060101010101" pitchFamily="49" charset="-122"/>
              <a:ea typeface="楷体" panose="02010609060101010101" pitchFamily="49" charset="-122"/>
            </a:endParaRPr>
          </a:p>
          <a:p>
            <a:pPr marL="457200" indent="-457200" algn="l">
              <a:lnSpc>
                <a:spcPct val="150000"/>
              </a:lnSpc>
              <a:spcBef>
                <a:spcPts val="0"/>
              </a:spcBef>
              <a:buBlip>
                <a:blip r:embed="rId3"/>
              </a:buBlip>
            </a:pPr>
            <a:r>
              <a:rPr lang="zh-CN" altLang="en-US">
                <a:solidFill>
                  <a:srgbClr val="0000FF"/>
                </a:solidFill>
                <a:latin typeface="楷体" panose="02010609060101010101" pitchFamily="49" charset="-122"/>
                <a:ea typeface="楷体" panose="02010609060101010101" pitchFamily="49" charset="-122"/>
              </a:rPr>
              <a:t>单链表及算法设计</a:t>
            </a:r>
            <a:endParaRPr lang="zh-CN" altLang="en-US">
              <a:solidFill>
                <a:srgbClr val="0000FF"/>
              </a:solidFill>
              <a:latin typeface="楷体" panose="02010609060101010101" pitchFamily="49" charset="-122"/>
              <a:ea typeface="楷体" panose="02010609060101010101" pitchFamily="49" charset="-122"/>
            </a:endParaRPr>
          </a:p>
        </p:txBody>
      </p:sp>
      <p:sp>
        <p:nvSpPr>
          <p:cNvPr id="2" name="左大括号 1"/>
          <p:cNvSpPr/>
          <p:nvPr/>
        </p:nvSpPr>
        <p:spPr>
          <a:xfrm>
            <a:off x="2103120" y="4137660"/>
            <a:ext cx="504190" cy="1224280"/>
          </a:xfrm>
          <a:prstGeom prst="leftBrace">
            <a:avLst/>
          </a:prstGeom>
          <a:ln w="28575">
            <a:solidFill>
              <a:srgbClr val="C00000"/>
            </a:solidFill>
            <a:tailEnd type="none"/>
          </a:ln>
        </p:spPr>
        <p:style>
          <a:lnRef idx="1">
            <a:schemeClr val="accent1"/>
          </a:lnRef>
          <a:fillRef idx="0">
            <a:schemeClr val="accent1"/>
          </a:fillRef>
          <a:effectRef idx="0">
            <a:schemeClr val="accent1"/>
          </a:effectRef>
          <a:fontRef idx="minor">
            <a:schemeClr val="tx1"/>
          </a:fontRef>
        </p:style>
        <p:txBody>
          <a:bodyPr/>
          <a:lstStyle/>
          <a:p>
            <a:endParaRPr lang="zh-CN" altLang="en-US"/>
          </a:p>
        </p:txBody>
      </p:sp>
      <p:sp>
        <p:nvSpPr>
          <p:cNvPr id="3" name="文本框 2"/>
          <p:cNvSpPr txBox="1"/>
          <p:nvPr/>
        </p:nvSpPr>
        <p:spPr>
          <a:xfrm>
            <a:off x="387985" y="4464050"/>
            <a:ext cx="1805305" cy="460375"/>
          </a:xfrm>
          <a:prstGeom prst="rect">
            <a:avLst/>
          </a:prstGeom>
          <a:noFill/>
        </p:spPr>
        <p:txBody>
          <a:bodyPr wrap="square" rtlCol="0">
            <a:spAutoFit/>
          </a:bodyPr>
          <a:lstStyle/>
          <a:p>
            <a:r>
              <a:rPr lang="zh-CN" altLang="en-US">
                <a:solidFill>
                  <a:srgbClr val="C00000"/>
                </a:solidFill>
              </a:rPr>
              <a:t>链式存储</a:t>
            </a:r>
            <a:endParaRPr lang="zh-CN" altLang="en-US">
              <a:solidFill>
                <a:srgbClr val="C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Lst>
  </p:timing>
</p:sld>
</file>

<file path=ppt/tags/tag1.xml><?xml version="1.0" encoding="utf-8"?>
<p:tagLst xmlns:p="http://schemas.openxmlformats.org/presentationml/2006/main">
  <p:tag name="KSO_WM_UNIT_PLACING_PICTURE_USER_VIEWPORT" val="{&quot;height&quot;:7815,&quot;width&quot;:10650}"/>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28575">
          <a:solidFill>
            <a:srgbClr val="C00000"/>
          </a:solidFill>
          <a:tailEnd type="arrow"/>
        </a:ln>
      </a:spPr>
      <a:bodyPr/>
      <a:lstStyle/>
      <a:style>
        <a:lnRef idx="1">
          <a:schemeClr val="accent1"/>
        </a:lnRef>
        <a:fillRef idx="0">
          <a:schemeClr val="accent1"/>
        </a:fillRef>
        <a:effectRef idx="0">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70Gp_natural_light">
  <a:themeElements>
    <a:clrScheme name="170Gp_natural_light 2">
      <a:dk1>
        <a:srgbClr val="000000"/>
      </a:dk1>
      <a:lt1>
        <a:srgbClr val="FFFFFF"/>
      </a:lt1>
      <a:dk2>
        <a:srgbClr val="26728A"/>
      </a:dk2>
      <a:lt2>
        <a:srgbClr val="DDDDDD"/>
      </a:lt2>
      <a:accent1>
        <a:srgbClr val="9FCAD3"/>
      </a:accent1>
      <a:accent2>
        <a:srgbClr val="9999FF"/>
      </a:accent2>
      <a:accent3>
        <a:srgbClr val="FFFFFF"/>
      </a:accent3>
      <a:accent4>
        <a:srgbClr val="000000"/>
      </a:accent4>
      <a:accent5>
        <a:srgbClr val="CDE1E6"/>
      </a:accent5>
      <a:accent6>
        <a:srgbClr val="8A8AE7"/>
      </a:accent6>
      <a:hlink>
        <a:srgbClr val="71A5DF"/>
      </a:hlink>
      <a:folHlink>
        <a:srgbClr val="F1CA69"/>
      </a:folHlink>
    </a:clrScheme>
    <a:fontScheme name="170Gp_natural_ligh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170Gp_natural_light 1">
        <a:dk1>
          <a:srgbClr val="000000"/>
        </a:dk1>
        <a:lt1>
          <a:srgbClr val="FFFFFF"/>
        </a:lt1>
        <a:dk2>
          <a:srgbClr val="632769"/>
        </a:dk2>
        <a:lt2>
          <a:srgbClr val="DDDDDD"/>
        </a:lt2>
        <a:accent1>
          <a:srgbClr val="8B8DE1"/>
        </a:accent1>
        <a:accent2>
          <a:srgbClr val="FF997D"/>
        </a:accent2>
        <a:accent3>
          <a:srgbClr val="FFFFFF"/>
        </a:accent3>
        <a:accent4>
          <a:srgbClr val="000000"/>
        </a:accent4>
        <a:accent5>
          <a:srgbClr val="C4C5EE"/>
        </a:accent5>
        <a:accent6>
          <a:srgbClr val="E78A71"/>
        </a:accent6>
        <a:hlink>
          <a:srgbClr val="58AFD2"/>
        </a:hlink>
        <a:folHlink>
          <a:srgbClr val="BFDF63"/>
        </a:folHlink>
      </a:clrScheme>
      <a:clrMap bg1="lt1" tx1="dk1" bg2="lt2" tx2="dk2" accent1="accent1" accent2="accent2" accent3="accent3" accent4="accent4" accent5="accent5" accent6="accent6" hlink="hlink" folHlink="folHlink"/>
    </a:extraClrScheme>
    <a:extraClrScheme>
      <a:clrScheme name="170Gp_natural_light 2">
        <a:dk1>
          <a:srgbClr val="000000"/>
        </a:dk1>
        <a:lt1>
          <a:srgbClr val="FFFFFF"/>
        </a:lt1>
        <a:dk2>
          <a:srgbClr val="26728A"/>
        </a:dk2>
        <a:lt2>
          <a:srgbClr val="DDDDDD"/>
        </a:lt2>
        <a:accent1>
          <a:srgbClr val="9FCAD3"/>
        </a:accent1>
        <a:accent2>
          <a:srgbClr val="9999FF"/>
        </a:accent2>
        <a:accent3>
          <a:srgbClr val="FFFFFF"/>
        </a:accent3>
        <a:accent4>
          <a:srgbClr val="000000"/>
        </a:accent4>
        <a:accent5>
          <a:srgbClr val="CDE1E6"/>
        </a:accent5>
        <a:accent6>
          <a:srgbClr val="8A8AE7"/>
        </a:accent6>
        <a:hlink>
          <a:srgbClr val="71A5DF"/>
        </a:hlink>
        <a:folHlink>
          <a:srgbClr val="F1CA69"/>
        </a:folHlink>
      </a:clrScheme>
      <a:clrMap bg1="lt1" tx1="dk1" bg2="lt2" tx2="dk2" accent1="accent1" accent2="accent2" accent3="accent3" accent4="accent4" accent5="accent5" accent6="accent6" hlink="hlink" folHlink="folHlink"/>
    </a:extraClrScheme>
    <a:extraClrScheme>
      <a:clrScheme name="170Gp_natural_light 3">
        <a:dk1>
          <a:srgbClr val="000000"/>
        </a:dk1>
        <a:lt1>
          <a:srgbClr val="FFFFFF"/>
        </a:lt1>
        <a:dk2>
          <a:srgbClr val="333399"/>
        </a:dk2>
        <a:lt2>
          <a:srgbClr val="C0C0C0"/>
        </a:lt2>
        <a:accent1>
          <a:srgbClr val="88BEF4"/>
        </a:accent1>
        <a:accent2>
          <a:srgbClr val="F1900F"/>
        </a:accent2>
        <a:accent3>
          <a:srgbClr val="FFFFFF"/>
        </a:accent3>
        <a:accent4>
          <a:srgbClr val="000000"/>
        </a:accent4>
        <a:accent5>
          <a:srgbClr val="C3DBF8"/>
        </a:accent5>
        <a:accent6>
          <a:srgbClr val="DA820C"/>
        </a:accent6>
        <a:hlink>
          <a:srgbClr val="CC3300"/>
        </a:hlink>
        <a:folHlink>
          <a:srgbClr val="0066C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28575">
          <a:solidFill>
            <a:srgbClr val="FF00FF"/>
          </a:solidFill>
          <a:tailEnd type="arrow"/>
        </a:ln>
      </a:spPr>
      <a:bodyPr/>
      <a:lstStyle/>
      <a:style>
        <a:lnRef idx="1">
          <a:schemeClr val="accent1"/>
        </a:lnRef>
        <a:fillRef idx="0">
          <a:schemeClr val="accent1"/>
        </a:fillRef>
        <a:effectRef idx="0">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16774</Words>
  <Application>WPS 演示</Application>
  <PresentationFormat>全屏显示(4:3)</PresentationFormat>
  <Paragraphs>1920</Paragraphs>
  <Slides>114</Slides>
  <Notes>18</Notes>
  <HiddenSlides>0</HiddenSlides>
  <MMClips>0</MMClips>
  <ScaleCrop>false</ScaleCrop>
  <HeadingPairs>
    <vt:vector size="8" baseType="variant">
      <vt:variant>
        <vt:lpstr>已用的字体</vt:lpstr>
      </vt:variant>
      <vt:variant>
        <vt:i4>23</vt:i4>
      </vt:variant>
      <vt:variant>
        <vt:lpstr>主题</vt:lpstr>
      </vt:variant>
      <vt:variant>
        <vt:i4>3</vt:i4>
      </vt:variant>
      <vt:variant>
        <vt:lpstr>嵌入 OLE 服务器</vt:lpstr>
      </vt:variant>
      <vt:variant>
        <vt:i4>4</vt:i4>
      </vt:variant>
      <vt:variant>
        <vt:lpstr>幻灯片标题</vt:lpstr>
      </vt:variant>
      <vt:variant>
        <vt:i4>114</vt:i4>
      </vt:variant>
    </vt:vector>
  </HeadingPairs>
  <TitlesOfParts>
    <vt:vector size="144" baseType="lpstr">
      <vt:lpstr>Arial</vt:lpstr>
      <vt:lpstr>宋体</vt:lpstr>
      <vt:lpstr>Wingdings</vt:lpstr>
      <vt:lpstr>Times New Roman</vt:lpstr>
      <vt:lpstr>楷体_GB2312</vt:lpstr>
      <vt:lpstr>新宋体</vt:lpstr>
      <vt:lpstr>Consolas</vt:lpstr>
      <vt:lpstr>Dotum</vt:lpstr>
      <vt:lpstr>Malgun Gothic</vt:lpstr>
      <vt:lpstr>微软雅黑</vt:lpstr>
      <vt:lpstr>隶书</vt:lpstr>
      <vt:lpstr>楷体</vt:lpstr>
      <vt:lpstr>Wingdings</vt:lpstr>
      <vt:lpstr>楷体_GB2312</vt:lpstr>
      <vt:lpstr>仿宋_GB2312</vt:lpstr>
      <vt:lpstr>仿宋_GB2312</vt:lpstr>
      <vt:lpstr>Symbol</vt:lpstr>
      <vt:lpstr>黑体</vt:lpstr>
      <vt:lpstr>仿宋</vt:lpstr>
      <vt:lpstr>Arial Unicode MS</vt:lpstr>
      <vt:lpstr>Wingdings 2</vt:lpstr>
      <vt:lpstr>Symbol</vt:lpstr>
      <vt:lpstr>Calibri</vt:lpstr>
      <vt:lpstr>Office 主题</vt:lpstr>
      <vt:lpstr>170Gp_natural_light</vt:lpstr>
      <vt:lpstr>1_Office 主题</vt:lpstr>
      <vt:lpstr>Photoshop.Image.6</vt:lpstr>
      <vt:lpstr>Photoshop.Image.6</vt:lpstr>
      <vt:lpstr>Photoshop.Image.6</vt:lpstr>
      <vt:lpstr>Equation.3</vt:lpstr>
      <vt:lpstr>数据结构</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lcb; wbh</dc:creator>
  <cp:lastModifiedBy>花好月圆</cp:lastModifiedBy>
  <cp:revision>1168</cp:revision>
  <dcterms:created xsi:type="dcterms:W3CDTF">2004-04-02T09:54:00Z</dcterms:created>
  <dcterms:modified xsi:type="dcterms:W3CDTF">2021-09-29T07:22:56Z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2052-11.1.0.10938</vt:lpwstr>
  </property>
  <property fmtid="{D5CDD505-2E9C-101B-9397-08002B2CF9AE}" pid="3" name="ICV">
    <vt:lpwstr>7486FE971C014D86BC491C72661B1702</vt:lpwstr>
  </property>
</Properties>
</file>