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57"/>
  </p:notes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354" r:id="rId21"/>
    <p:sldId id="355" r:id="rId22"/>
    <p:sldId id="299" r:id="rId23"/>
    <p:sldId id="300" r:id="rId24"/>
    <p:sldId id="301" r:id="rId25"/>
    <p:sldId id="302" r:id="rId26"/>
    <p:sldId id="303" r:id="rId27"/>
    <p:sldId id="319" r:id="rId28"/>
    <p:sldId id="304" r:id="rId29"/>
    <p:sldId id="320" r:id="rId30"/>
    <p:sldId id="321" r:id="rId31"/>
    <p:sldId id="322" r:id="rId32"/>
    <p:sldId id="323" r:id="rId33"/>
    <p:sldId id="324" r:id="rId34"/>
    <p:sldId id="325" r:id="rId35"/>
    <p:sldId id="326" r:id="rId36"/>
    <p:sldId id="327" r:id="rId37"/>
    <p:sldId id="328" r:id="rId38"/>
    <p:sldId id="329" r:id="rId39"/>
    <p:sldId id="330" r:id="rId40"/>
    <p:sldId id="331" r:id="rId41"/>
    <p:sldId id="332" r:id="rId42"/>
    <p:sldId id="333" r:id="rId43"/>
    <p:sldId id="336" r:id="rId44"/>
    <p:sldId id="337" r:id="rId45"/>
    <p:sldId id="343" r:id="rId46"/>
    <p:sldId id="344" r:id="rId47"/>
    <p:sldId id="345" r:id="rId48"/>
    <p:sldId id="346" r:id="rId49"/>
    <p:sldId id="347" r:id="rId50"/>
    <p:sldId id="356" r:id="rId51"/>
    <p:sldId id="357" r:id="rId52"/>
    <p:sldId id="358" r:id="rId53"/>
    <p:sldId id="359" r:id="rId54"/>
    <p:sldId id="360" r:id="rId55"/>
    <p:sldId id="361" r:id="rId5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3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F1E1FF-3DF7-9259-B423-6B28782B2508}" v="19" dt="2024-05-19T09:21:12.7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3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성웅" userId="d760ed8709c81fef" providerId="Windows Live" clId="Web-{31F1E1FF-3DF7-9259-B423-6B28782B2508}"/>
    <pc:docChg chg="modSld">
      <pc:chgData name="박 성웅" userId="d760ed8709c81fef" providerId="Windows Live" clId="Web-{31F1E1FF-3DF7-9259-B423-6B28782B2508}" dt="2024-05-19T09:21:12.261" v="4" actId="20577"/>
      <pc:docMkLst>
        <pc:docMk/>
      </pc:docMkLst>
      <pc:sldChg chg="modSp">
        <pc:chgData name="박 성웅" userId="d760ed8709c81fef" providerId="Windows Live" clId="Web-{31F1E1FF-3DF7-9259-B423-6B28782B2508}" dt="2024-05-19T09:20:49.635" v="1" actId="20577"/>
        <pc:sldMkLst>
          <pc:docMk/>
          <pc:sldMk cId="397696530" sldId="321"/>
        </pc:sldMkLst>
        <pc:spChg chg="mod">
          <ac:chgData name="박 성웅" userId="d760ed8709c81fef" providerId="Windows Live" clId="Web-{31F1E1FF-3DF7-9259-B423-6B28782B2508}" dt="2024-05-19T09:20:49.635" v="1" actId="20577"/>
          <ac:spMkLst>
            <pc:docMk/>
            <pc:sldMk cId="397696530" sldId="321"/>
            <ac:spMk id="3" creationId="{00000000-0000-0000-0000-000000000000}"/>
          </ac:spMkLst>
        </pc:spChg>
      </pc:sldChg>
      <pc:sldChg chg="modSp">
        <pc:chgData name="박 성웅" userId="d760ed8709c81fef" providerId="Windows Live" clId="Web-{31F1E1FF-3DF7-9259-B423-6B28782B2508}" dt="2024-05-19T09:21:12.261" v="4" actId="20577"/>
        <pc:sldMkLst>
          <pc:docMk/>
          <pc:sldMk cId="397696530" sldId="322"/>
        </pc:sldMkLst>
        <pc:spChg chg="mod">
          <ac:chgData name="박 성웅" userId="d760ed8709c81fef" providerId="Windows Live" clId="Web-{31F1E1FF-3DF7-9259-B423-6B28782B2508}" dt="2024-05-19T09:21:12.261" v="4" actId="20577"/>
          <ac:spMkLst>
            <pc:docMk/>
            <pc:sldMk cId="397696530" sldId="322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28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29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30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31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32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33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34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35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36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37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38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39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40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41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42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43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44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45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46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47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48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49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50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51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52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53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54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55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2024-05-19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2024-05-19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2024-05-19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2024-05-19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2024-05-19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2024-05-19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2024-05-19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2024-05-19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2024-05-19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2024-05-19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8" r:id="rId8"/>
    <p:sldLayoutId id="2147483659" r:id="rId9"/>
  </p:sldLayoutIdLst>
  <p:transition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0" y="-25634"/>
            <a:ext cx="12192000" cy="907138"/>
          </a:xfrm>
          <a:prstGeom prst="rect">
            <a:avLst/>
          </a:prstGeom>
          <a:solidFill>
            <a:srgbClr val="1E7452">
              <a:alpha val="100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3900"/>
              <a:t>리스트</a:t>
            </a:r>
          </a:p>
        </p:txBody>
      </p:sp>
      <p:sp>
        <p:nvSpPr>
          <p:cNvPr id="3" name="TextBox"/>
          <p:cNvSpPr txBox="1"/>
          <p:nvPr/>
        </p:nvSpPr>
        <p:spPr>
          <a:xfrm>
            <a:off x="708034" y="1365042"/>
            <a:ext cx="10637520" cy="4297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0"/>
              <a:t>아파트</a:t>
            </a:r>
            <a:r>
              <a:rPr lang="en-US" altLang="ko-KR" sz="3000"/>
              <a:t> 100</a:t>
            </a:r>
            <a:r>
              <a:rPr lang="ko-KR" altLang="en-US" sz="3000"/>
              <a:t>호, </a:t>
            </a:r>
            <a:r>
              <a:rPr lang="en-US" altLang="ko-KR" sz="3000"/>
              <a:t>101</a:t>
            </a:r>
            <a:r>
              <a:rPr lang="ko-KR" altLang="en-US" sz="3000"/>
              <a:t>호,</a:t>
            </a:r>
            <a:r>
              <a:rPr lang="en-US" altLang="ko-KR" sz="3000"/>
              <a:t> 102</a:t>
            </a:r>
            <a:r>
              <a:rPr lang="ko-KR" altLang="en-US" sz="3000"/>
              <a:t>호,</a:t>
            </a:r>
            <a:r>
              <a:rPr lang="en-US" altLang="ko-KR" sz="3000"/>
              <a:t> 103</a:t>
            </a:r>
            <a:r>
              <a:rPr lang="ko-KR" altLang="en-US" sz="3000"/>
              <a:t>호,</a:t>
            </a:r>
            <a:r>
              <a:rPr lang="en-US" altLang="ko-KR" sz="3000"/>
              <a:t> 104 ... 109</a:t>
            </a:r>
            <a:r>
              <a:rPr lang="ko-KR" altLang="en-US" sz="3000"/>
              <a:t>호를 메모리의 저장하기 위해서는 </a:t>
            </a:r>
            <a:r>
              <a:rPr lang="en-US" altLang="ko-KR" sz="3000"/>
              <a:t>10</a:t>
            </a:r>
            <a:r>
              <a:rPr lang="ko-KR" altLang="en-US" sz="3000"/>
              <a:t>개의 변수가 필요하다.</a:t>
            </a:r>
            <a:endParaRPr lang="en-US" altLang="ko-KR" sz="3000"/>
          </a:p>
          <a:p>
            <a:pPr lvl="0">
              <a:defRPr/>
            </a:pPr>
            <a:r>
              <a:rPr lang="en-US" altLang="ko-KR" sz="3000"/>
              <a:t>baek1 = 101</a:t>
            </a:r>
          </a:p>
          <a:p>
            <a:pPr lvl="0">
              <a:defRPr/>
            </a:pPr>
            <a:r>
              <a:rPr lang="en-US" altLang="ko-KR" sz="3000"/>
              <a:t>baek2 = 102</a:t>
            </a:r>
          </a:p>
          <a:p>
            <a:pPr lvl="0">
              <a:defRPr/>
            </a:pPr>
            <a:r>
              <a:rPr lang="en-US" altLang="ko-KR" sz="3000"/>
              <a:t>baek3 = 103....</a:t>
            </a:r>
          </a:p>
          <a:p>
            <a:pPr lvl="0">
              <a:defRPr/>
            </a:pPr>
            <a:endParaRPr lang="en-US" altLang="ko-KR" sz="3000"/>
          </a:p>
          <a:p>
            <a:pPr lvl="0">
              <a:defRPr/>
            </a:pPr>
            <a:r>
              <a:rPr lang="en-US" altLang="ko-KR" sz="3000"/>
              <a:t>C</a:t>
            </a:r>
            <a:r>
              <a:rPr lang="ko-KR" altLang="en-US" sz="3000"/>
              <a:t>언어의 배열과 유사한 </a:t>
            </a:r>
            <a:r>
              <a:rPr lang="en-US" altLang="ko-KR" sz="3000"/>
              <a:t>list</a:t>
            </a:r>
            <a:r>
              <a:rPr lang="ko-KR" altLang="en-US" sz="3000"/>
              <a:t>를 사용하면 이를 쉽게 저장할 수 있다.</a:t>
            </a:r>
            <a:endParaRPr lang="en-US" altLang="ko-KR" sz="3000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96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0" y="-25634"/>
            <a:ext cx="12192000" cy="907138"/>
          </a:xfrm>
          <a:prstGeom prst="rect">
            <a:avLst/>
          </a:prstGeom>
          <a:solidFill>
            <a:srgbClr val="1E7452">
              <a:alpha val="100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3900"/>
              <a:t>리스트 관련 함수</a:t>
            </a:r>
          </a:p>
        </p:txBody>
      </p:sp>
      <p:sp>
        <p:nvSpPr>
          <p:cNvPr id="3" name="TextBox"/>
          <p:cNvSpPr txBox="1"/>
          <p:nvPr/>
        </p:nvSpPr>
        <p:spPr>
          <a:xfrm>
            <a:off x="708034" y="1365042"/>
            <a:ext cx="10637520" cy="5120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>
              <a:defRPr/>
            </a:pPr>
            <a:r>
              <a:rPr lang="en-US" altLang="ko-KR" sz="3000"/>
              <a:t>a = [3,2,2]</a:t>
            </a:r>
          </a:p>
          <a:p>
            <a:pPr marL="555000" lvl="0" indent="-555000">
              <a:buAutoNum type="arabicPeriod"/>
              <a:defRPr/>
            </a:pPr>
            <a:r>
              <a:rPr lang="ko-KR" altLang="en-US" sz="3000"/>
              <a:t>리스트 요소 추가</a:t>
            </a:r>
            <a:r>
              <a:rPr lang="en-US" altLang="ko-KR" sz="3000"/>
              <a:t>(append)</a:t>
            </a:r>
          </a:p>
          <a:p>
            <a:pPr marL="0" lvl="0">
              <a:defRPr/>
            </a:pPr>
            <a:r>
              <a:rPr lang="en-US" altLang="ko-KR" sz="3000"/>
              <a:t>a.append(4)</a:t>
            </a:r>
          </a:p>
          <a:p>
            <a:pPr marL="0" lvl="0">
              <a:defRPr/>
            </a:pPr>
            <a:r>
              <a:rPr lang="en-US" altLang="ko-KR" sz="3000"/>
              <a:t>= [3,2,2,4]</a:t>
            </a:r>
          </a:p>
          <a:p>
            <a:pPr marL="0" lvl="0">
              <a:defRPr/>
            </a:pPr>
            <a:endParaRPr lang="en-US" altLang="ko-KR" sz="3000"/>
          </a:p>
          <a:p>
            <a:pPr marL="0" lvl="0">
              <a:defRPr/>
            </a:pPr>
            <a:r>
              <a:rPr lang="en-US" altLang="ko-KR" sz="3000"/>
              <a:t>2. </a:t>
            </a:r>
            <a:r>
              <a:rPr lang="ko-KR" altLang="en-US" sz="3000"/>
              <a:t>리스트 정렬</a:t>
            </a:r>
            <a:r>
              <a:rPr lang="en-US" altLang="ko-KR" sz="3000"/>
              <a:t>(sort) </a:t>
            </a:r>
          </a:p>
          <a:p>
            <a:pPr marL="0" lvl="0">
              <a:defRPr/>
            </a:pPr>
            <a:r>
              <a:rPr lang="en-US" altLang="ko-KR" sz="3000"/>
              <a:t>a.sort()</a:t>
            </a:r>
          </a:p>
          <a:p>
            <a:pPr marL="0" lvl="0">
              <a:defRPr/>
            </a:pPr>
            <a:r>
              <a:rPr lang="en-US" altLang="ko-KR" sz="3000"/>
              <a:t>[2,2,3]</a:t>
            </a:r>
          </a:p>
          <a:p>
            <a:pPr marL="0" lvl="0">
              <a:defRPr/>
            </a:pPr>
            <a:r>
              <a:rPr lang="en-US" altLang="ko-KR" sz="3000"/>
              <a:t>default </a:t>
            </a:r>
            <a:r>
              <a:rPr lang="ko-KR" altLang="en-US" sz="3000"/>
              <a:t>값은 오름차순</a:t>
            </a:r>
            <a:r>
              <a:rPr lang="en-US" altLang="ko-KR" sz="3000"/>
              <a:t>, </a:t>
            </a:r>
            <a:r>
              <a:rPr lang="ko-KR" altLang="en-US" sz="3000"/>
              <a:t>알파벳도 가능</a:t>
            </a:r>
            <a:endParaRPr lang="en-US" altLang="ko-KR" sz="3000"/>
          </a:p>
          <a:p>
            <a:pPr marL="0" lvl="0">
              <a:defRPr/>
            </a:pPr>
            <a:endParaRPr lang="en-US" altLang="ko-KR" sz="3000"/>
          </a:p>
          <a:p>
            <a:pPr marL="0" lvl="0">
              <a:defRPr/>
            </a:pPr>
            <a:endParaRPr lang="ko-KR" altLang="en-US" sz="3000"/>
          </a:p>
        </p:txBody>
      </p:sp>
    </p:spTree>
    <p:extLst>
      <p:ext uri="{BB962C8B-B14F-4D97-AF65-F5344CB8AC3E}">
        <p14:creationId xmlns:p14="http://schemas.microsoft.com/office/powerpoint/2010/main" val="397696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0" y="-25634"/>
            <a:ext cx="12192000" cy="907138"/>
          </a:xfrm>
          <a:prstGeom prst="rect">
            <a:avLst/>
          </a:prstGeom>
          <a:solidFill>
            <a:srgbClr val="1E7452">
              <a:alpha val="100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3900"/>
              <a:t>리스트 관련 함수</a:t>
            </a:r>
            <a:r>
              <a:rPr lang="en-US" altLang="ko-KR" sz="3900"/>
              <a:t>2</a:t>
            </a:r>
            <a:endParaRPr lang="ko-KR" altLang="en-US" sz="3900"/>
          </a:p>
        </p:txBody>
      </p:sp>
      <p:sp>
        <p:nvSpPr>
          <p:cNvPr id="3" name="TextBox"/>
          <p:cNvSpPr txBox="1"/>
          <p:nvPr/>
        </p:nvSpPr>
        <p:spPr>
          <a:xfrm>
            <a:off x="708034" y="1365042"/>
            <a:ext cx="10637520" cy="5120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>
              <a:defRPr/>
            </a:pPr>
            <a:r>
              <a:rPr lang="en-US" altLang="ko-KR" sz="3000"/>
              <a:t>a = [3,2,2]</a:t>
            </a:r>
          </a:p>
          <a:p>
            <a:pPr marL="0" lvl="0">
              <a:defRPr/>
            </a:pPr>
            <a:r>
              <a:rPr lang="en-US" altLang="ko-KR" sz="3000"/>
              <a:t>3) </a:t>
            </a:r>
            <a:r>
              <a:rPr lang="ko-KR" altLang="en-US" sz="3000"/>
              <a:t>리스트 뒤집기(</a:t>
            </a:r>
            <a:r>
              <a:rPr lang="en-US" altLang="ko-KR" sz="3000"/>
              <a:t>reverse)</a:t>
            </a:r>
          </a:p>
          <a:p>
            <a:pPr marL="0" lvl="0">
              <a:defRPr/>
            </a:pPr>
            <a:r>
              <a:rPr lang="en-US" altLang="ko-KR" sz="3000"/>
              <a:t>a.reverse()</a:t>
            </a:r>
          </a:p>
          <a:p>
            <a:pPr marL="0" lvl="0">
              <a:defRPr/>
            </a:pPr>
            <a:r>
              <a:rPr lang="en-US" altLang="ko-KR" sz="3000"/>
              <a:t>[2,2,3]</a:t>
            </a:r>
          </a:p>
          <a:p>
            <a:pPr marL="0" lvl="0">
              <a:defRPr/>
            </a:pPr>
            <a:endParaRPr lang="en-US" altLang="ko-KR" sz="3000"/>
          </a:p>
          <a:p>
            <a:pPr marL="0" lvl="0">
              <a:defRPr/>
            </a:pPr>
            <a:r>
              <a:rPr lang="en-US" altLang="ko-KR" sz="3000"/>
              <a:t>4)</a:t>
            </a:r>
            <a:r>
              <a:rPr lang="ko-KR" altLang="en-US" sz="3000"/>
              <a:t>위치 반환(</a:t>
            </a:r>
            <a:r>
              <a:rPr lang="en-US" altLang="ko-KR" sz="3000"/>
              <a:t>index)</a:t>
            </a:r>
          </a:p>
          <a:p>
            <a:pPr marL="0" lvl="0">
              <a:defRPr/>
            </a:pPr>
            <a:r>
              <a:rPr lang="ko-KR" altLang="en-US" sz="3000"/>
              <a:t>중복 값이 있으면 첫번째 인덱스를 반환</a:t>
            </a:r>
            <a:endParaRPr lang="en-US" altLang="ko-KR" sz="3000"/>
          </a:p>
          <a:p>
            <a:pPr marL="0" lvl="0">
              <a:defRPr/>
            </a:pPr>
            <a:r>
              <a:rPr lang="en-US" altLang="ko-KR" sz="3000"/>
              <a:t>a.index(2)</a:t>
            </a:r>
          </a:p>
          <a:p>
            <a:pPr marL="0" lvl="0">
              <a:defRPr/>
            </a:pPr>
            <a:r>
              <a:rPr lang="en-US" altLang="ko-KR" sz="3000"/>
              <a:t>=1</a:t>
            </a:r>
          </a:p>
          <a:p>
            <a:pPr marL="0" lvl="0">
              <a:defRPr/>
            </a:pPr>
            <a:endParaRPr lang="en-US" altLang="ko-KR" sz="3000"/>
          </a:p>
          <a:p>
            <a:pPr marL="0" lvl="0">
              <a:defRPr/>
            </a:pPr>
            <a:endParaRPr lang="ko-KR" altLang="en-US" sz="3000"/>
          </a:p>
        </p:txBody>
      </p:sp>
    </p:spTree>
    <p:extLst>
      <p:ext uri="{BB962C8B-B14F-4D97-AF65-F5344CB8AC3E}">
        <p14:creationId xmlns:p14="http://schemas.microsoft.com/office/powerpoint/2010/main" val="397696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0" y="-25634"/>
            <a:ext cx="12192000" cy="907138"/>
          </a:xfrm>
          <a:prstGeom prst="rect">
            <a:avLst/>
          </a:prstGeom>
          <a:solidFill>
            <a:srgbClr val="1E7452">
              <a:alpha val="100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3900"/>
              <a:t>리스트 관련 함수</a:t>
            </a:r>
            <a:r>
              <a:rPr lang="en-US" altLang="ko-KR" sz="3900"/>
              <a:t>3</a:t>
            </a:r>
            <a:endParaRPr lang="ko-KR" altLang="en-US" sz="3900"/>
          </a:p>
        </p:txBody>
      </p:sp>
      <p:sp>
        <p:nvSpPr>
          <p:cNvPr id="3" name="TextBox"/>
          <p:cNvSpPr txBox="1"/>
          <p:nvPr/>
        </p:nvSpPr>
        <p:spPr>
          <a:xfrm>
            <a:off x="708034" y="1365042"/>
            <a:ext cx="10637520" cy="5120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>
              <a:defRPr/>
            </a:pPr>
            <a:r>
              <a:rPr lang="en-US" altLang="ko-KR" sz="3000"/>
              <a:t>a = [3,2,2]</a:t>
            </a:r>
          </a:p>
          <a:p>
            <a:pPr marL="0" lvl="0">
              <a:defRPr/>
            </a:pPr>
            <a:r>
              <a:rPr lang="en-US" altLang="ko-KR" sz="3000"/>
              <a:t>5)</a:t>
            </a:r>
            <a:r>
              <a:rPr lang="ko-KR" altLang="en-US" sz="3000"/>
              <a:t>리스트에 요소 삽입</a:t>
            </a:r>
            <a:r>
              <a:rPr lang="en-US" altLang="ko-KR" sz="3000"/>
              <a:t>(insert)</a:t>
            </a:r>
          </a:p>
          <a:p>
            <a:pPr marL="0" lvl="0">
              <a:defRPr/>
            </a:pPr>
            <a:r>
              <a:rPr lang="en-US" altLang="ko-KR" sz="3000"/>
              <a:t>insert(a,b)</a:t>
            </a:r>
            <a:r>
              <a:rPr lang="ko-KR" altLang="en-US" sz="3000"/>
              <a:t>는 리스트의 </a:t>
            </a:r>
            <a:r>
              <a:rPr lang="en-US" altLang="ko-KR" sz="3000"/>
              <a:t>a</a:t>
            </a:r>
            <a:r>
              <a:rPr lang="ko-KR" altLang="en-US" sz="3000"/>
              <a:t>번째 위치에 </a:t>
            </a:r>
            <a:r>
              <a:rPr lang="en-US" altLang="ko-KR" sz="3000"/>
              <a:t>b</a:t>
            </a:r>
            <a:r>
              <a:rPr lang="ko-KR" altLang="en-US" sz="3000"/>
              <a:t>를 삽입한다.</a:t>
            </a:r>
            <a:endParaRPr lang="en-US" altLang="ko-KR" sz="3000"/>
          </a:p>
          <a:p>
            <a:pPr marL="0" lvl="0">
              <a:defRPr/>
            </a:pPr>
            <a:r>
              <a:rPr lang="en-US" altLang="ko-KR" sz="3000"/>
              <a:t>a.insert(0,1)</a:t>
            </a:r>
          </a:p>
          <a:p>
            <a:pPr marL="0" lvl="0">
              <a:defRPr/>
            </a:pPr>
            <a:r>
              <a:rPr lang="en-US" altLang="ko-KR" sz="3000"/>
              <a:t>= [1,3,2,2]</a:t>
            </a:r>
          </a:p>
          <a:p>
            <a:pPr marL="0" lvl="0">
              <a:defRPr/>
            </a:pPr>
            <a:endParaRPr lang="en-US" altLang="ko-KR" sz="3000"/>
          </a:p>
          <a:p>
            <a:pPr marL="0" lvl="0">
              <a:defRPr/>
            </a:pPr>
            <a:r>
              <a:rPr lang="en-US" altLang="ko-KR" sz="3000"/>
              <a:t>6)</a:t>
            </a:r>
            <a:r>
              <a:rPr lang="ko-KR" altLang="en-US" sz="3000"/>
              <a:t>리스트 요소 제거(</a:t>
            </a:r>
            <a:r>
              <a:rPr lang="en-US" altLang="ko-KR" sz="3000"/>
              <a:t>remove)</a:t>
            </a:r>
          </a:p>
          <a:p>
            <a:pPr marL="0" lvl="0">
              <a:defRPr/>
            </a:pPr>
            <a:r>
              <a:rPr lang="en-US" altLang="ko-KR" sz="3000"/>
              <a:t>a.remove(2)</a:t>
            </a:r>
          </a:p>
          <a:p>
            <a:pPr marL="0" lvl="0">
              <a:defRPr/>
            </a:pPr>
            <a:r>
              <a:rPr lang="ko-KR" altLang="en-US" sz="3000"/>
              <a:t>중복되는 값이 있을 때 첫</a:t>
            </a:r>
            <a:r>
              <a:rPr lang="en-US" altLang="ko-KR" sz="3000"/>
              <a:t> </a:t>
            </a:r>
            <a:r>
              <a:rPr lang="ko-KR" altLang="en-US" sz="3000"/>
              <a:t>번째 </a:t>
            </a:r>
            <a:r>
              <a:rPr lang="en-US" altLang="ko-KR" sz="3000"/>
              <a:t>2</a:t>
            </a:r>
            <a:r>
              <a:rPr lang="ko-KR" altLang="en-US" sz="3000"/>
              <a:t>를 제거</a:t>
            </a:r>
            <a:endParaRPr lang="en-US" altLang="ko-KR" sz="3000"/>
          </a:p>
          <a:p>
            <a:pPr marL="0" lvl="0">
              <a:defRPr/>
            </a:pPr>
            <a:r>
              <a:rPr lang="en-US" altLang="ko-KR" sz="3000"/>
              <a:t>=[3,2]</a:t>
            </a:r>
          </a:p>
          <a:p>
            <a:pPr marL="0" lvl="0">
              <a:defRPr/>
            </a:pPr>
            <a:endParaRPr lang="ko-KR" altLang="en-US" sz="3000"/>
          </a:p>
        </p:txBody>
      </p:sp>
    </p:spTree>
    <p:extLst>
      <p:ext uri="{BB962C8B-B14F-4D97-AF65-F5344CB8AC3E}">
        <p14:creationId xmlns:p14="http://schemas.microsoft.com/office/powerpoint/2010/main" val="397696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0" y="-25634"/>
            <a:ext cx="12192000" cy="907138"/>
          </a:xfrm>
          <a:prstGeom prst="rect">
            <a:avLst/>
          </a:prstGeom>
          <a:solidFill>
            <a:srgbClr val="1E7452">
              <a:alpha val="100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3900"/>
              <a:t>리스트 관련 함수</a:t>
            </a:r>
            <a:r>
              <a:rPr lang="en-US" altLang="ko-KR" sz="3900"/>
              <a:t>4</a:t>
            </a:r>
            <a:endParaRPr lang="ko-KR" altLang="en-US" sz="3900"/>
          </a:p>
        </p:txBody>
      </p:sp>
      <p:sp>
        <p:nvSpPr>
          <p:cNvPr id="3" name="TextBox"/>
          <p:cNvSpPr txBox="1"/>
          <p:nvPr/>
        </p:nvSpPr>
        <p:spPr>
          <a:xfrm>
            <a:off x="708034" y="1365042"/>
            <a:ext cx="10637520" cy="5120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>
              <a:defRPr/>
            </a:pPr>
            <a:r>
              <a:rPr lang="en-US" altLang="ko-KR" sz="3000"/>
              <a:t>a = [3,2,2]</a:t>
            </a:r>
          </a:p>
          <a:p>
            <a:pPr marL="0" lvl="0">
              <a:defRPr/>
            </a:pPr>
            <a:r>
              <a:rPr lang="en-US" altLang="ko-KR" sz="3000"/>
              <a:t>7) </a:t>
            </a:r>
            <a:r>
              <a:rPr lang="ko-KR" altLang="en-US" sz="3000"/>
              <a:t>리스트 요소 끄집어 내기</a:t>
            </a:r>
            <a:r>
              <a:rPr lang="en-US" altLang="ko-KR" sz="3000"/>
              <a:t>(pop)</a:t>
            </a:r>
          </a:p>
          <a:p>
            <a:pPr marL="0" lvl="0">
              <a:defRPr/>
            </a:pPr>
            <a:r>
              <a:rPr lang="en-US" altLang="ko-KR" sz="3000"/>
              <a:t>pop()</a:t>
            </a:r>
            <a:r>
              <a:rPr lang="ko-KR" altLang="en-US" sz="3000"/>
              <a:t>은 리스트의 마지막 요소를 돌려주고 그 요소를 삭제한다.</a:t>
            </a:r>
            <a:endParaRPr lang="en-US" altLang="ko-KR" sz="3000"/>
          </a:p>
          <a:p>
            <a:pPr marL="0" lvl="0">
              <a:defRPr/>
            </a:pPr>
            <a:r>
              <a:rPr lang="en-US" altLang="ko-KR" sz="3000"/>
              <a:t>print(a.pop())</a:t>
            </a:r>
          </a:p>
          <a:p>
            <a:pPr marL="0" lvl="0">
              <a:defRPr/>
            </a:pPr>
            <a:r>
              <a:rPr lang="en-US" altLang="ko-KR" sz="3000"/>
              <a:t>print(a)</a:t>
            </a:r>
          </a:p>
          <a:p>
            <a:pPr marL="0" lvl="0">
              <a:defRPr/>
            </a:pPr>
            <a:r>
              <a:rPr lang="en-US" altLang="ko-KR" sz="3000"/>
              <a:t>=2</a:t>
            </a:r>
          </a:p>
          <a:p>
            <a:pPr marL="0" lvl="0">
              <a:defRPr/>
            </a:pPr>
            <a:r>
              <a:rPr lang="en-US" altLang="ko-KR" sz="3000"/>
              <a:t>[3,2]</a:t>
            </a:r>
          </a:p>
          <a:p>
            <a:pPr marL="0" lvl="0">
              <a:defRPr/>
            </a:pPr>
            <a:endParaRPr lang="en-US" altLang="ko-KR" sz="3000"/>
          </a:p>
          <a:p>
            <a:pPr marL="0" lvl="0">
              <a:defRPr/>
            </a:pPr>
            <a:r>
              <a:rPr lang="en-US" altLang="ko-KR" sz="3000"/>
              <a:t>+pop(x)</a:t>
            </a:r>
            <a:r>
              <a:rPr lang="ko-KR" altLang="en-US" sz="3000"/>
              <a:t>는 리스트의 </a:t>
            </a:r>
            <a:r>
              <a:rPr lang="en-US" altLang="ko-KR" sz="3000"/>
              <a:t>x</a:t>
            </a:r>
            <a:r>
              <a:rPr lang="ko-KR" altLang="en-US" sz="3000"/>
              <a:t>번째 요소를 돌려주고 그 요소를 삭제한다.</a:t>
            </a:r>
            <a:endParaRPr lang="en-US" altLang="ko-KR" sz="3000"/>
          </a:p>
          <a:p>
            <a:pPr marL="0" lvl="0">
              <a:defRPr/>
            </a:pPr>
            <a:endParaRPr lang="en-US" altLang="ko-KR" sz="3000"/>
          </a:p>
          <a:p>
            <a:pPr marL="0" lvl="0">
              <a:defRPr/>
            </a:pPr>
            <a:endParaRPr lang="ko-KR" altLang="en-US" sz="3000"/>
          </a:p>
        </p:txBody>
      </p:sp>
    </p:spTree>
    <p:extLst>
      <p:ext uri="{BB962C8B-B14F-4D97-AF65-F5344CB8AC3E}">
        <p14:creationId xmlns:p14="http://schemas.microsoft.com/office/powerpoint/2010/main" val="397696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0" y="-25634"/>
            <a:ext cx="12192000" cy="907138"/>
          </a:xfrm>
          <a:prstGeom prst="rect">
            <a:avLst/>
          </a:prstGeom>
          <a:solidFill>
            <a:srgbClr val="1E7452">
              <a:alpha val="100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3900"/>
              <a:t>복잡도</a:t>
            </a:r>
          </a:p>
        </p:txBody>
      </p:sp>
      <p:sp>
        <p:nvSpPr>
          <p:cNvPr id="3" name="TextBox"/>
          <p:cNvSpPr txBox="1"/>
          <p:nvPr/>
        </p:nvSpPr>
        <p:spPr>
          <a:xfrm>
            <a:off x="708034" y="1365042"/>
            <a:ext cx="10637520" cy="3291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>
              <a:defRPr/>
            </a:pPr>
            <a:r>
              <a:rPr lang="ko-KR" altLang="en-US" sz="3000"/>
              <a:t>알고리즘 문제를 풀 때 고려할 것</a:t>
            </a:r>
            <a:endParaRPr lang="en-US" altLang="ko-KR" sz="3000"/>
          </a:p>
          <a:p>
            <a:pPr marL="555000" lvl="0" indent="-555000">
              <a:buAutoNum type="arabicParenR"/>
              <a:defRPr/>
            </a:pPr>
            <a:r>
              <a:rPr lang="ko-KR" altLang="en-US" sz="3000"/>
              <a:t>시간 복잡도</a:t>
            </a:r>
            <a:endParaRPr lang="en-US" altLang="ko-KR" sz="3000"/>
          </a:p>
          <a:p>
            <a:pPr marL="0" lvl="0">
              <a:defRPr/>
            </a:pPr>
            <a:r>
              <a:rPr lang="en-US" altLang="ko-KR" sz="3000"/>
              <a:t>- </a:t>
            </a:r>
            <a:r>
              <a:rPr lang="ko-KR" altLang="en-US" sz="3000"/>
              <a:t>내가 짠 코드를 수행할 때 얼마만큼의 시간이 걸리는가? </a:t>
            </a:r>
            <a:endParaRPr lang="en-US" altLang="ko-KR" sz="3000"/>
          </a:p>
          <a:p>
            <a:pPr marL="0" lvl="0">
              <a:defRPr/>
            </a:pPr>
            <a:endParaRPr lang="en-US" altLang="ko-KR" sz="3000"/>
          </a:p>
          <a:p>
            <a:pPr marL="0" lvl="0">
              <a:defRPr/>
            </a:pPr>
            <a:endParaRPr lang="en-US" altLang="ko-KR" sz="3000"/>
          </a:p>
          <a:p>
            <a:pPr marL="0" lvl="0">
              <a:defRPr/>
            </a:pPr>
            <a:r>
              <a:rPr lang="en-US" altLang="ko-KR" sz="3000"/>
              <a:t>2)  </a:t>
            </a:r>
            <a:r>
              <a:rPr lang="ko-KR" altLang="en-US" sz="3000"/>
              <a:t>공간 복잡도</a:t>
            </a:r>
            <a:endParaRPr lang="en-US" altLang="ko-KR" sz="3000"/>
          </a:p>
          <a:p>
            <a:pPr marL="0" lvl="0">
              <a:defRPr/>
            </a:pPr>
            <a:r>
              <a:rPr lang="en-US" altLang="ko-KR" sz="3000"/>
              <a:t>- </a:t>
            </a:r>
            <a:r>
              <a:rPr lang="ko-KR" altLang="en-US" sz="3000"/>
              <a:t>내가 짠 코드를 수행할 때 얼마만큼의 메모리를 사용하는가?</a:t>
            </a:r>
          </a:p>
        </p:txBody>
      </p:sp>
    </p:spTree>
    <p:extLst>
      <p:ext uri="{BB962C8B-B14F-4D97-AF65-F5344CB8AC3E}">
        <p14:creationId xmlns:p14="http://schemas.microsoft.com/office/powerpoint/2010/main" val="397696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0" y="-25634"/>
            <a:ext cx="12192000" cy="907138"/>
          </a:xfrm>
          <a:prstGeom prst="rect">
            <a:avLst/>
          </a:prstGeom>
          <a:solidFill>
            <a:srgbClr val="1E7452">
              <a:alpha val="100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3900"/>
              <a:t>복잡도</a:t>
            </a:r>
          </a:p>
        </p:txBody>
      </p:sp>
      <p:sp>
        <p:nvSpPr>
          <p:cNvPr id="3" name="TextBox"/>
          <p:cNvSpPr txBox="1"/>
          <p:nvPr/>
        </p:nvSpPr>
        <p:spPr>
          <a:xfrm>
            <a:off x="708034" y="1365042"/>
            <a:ext cx="1063752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>
              <a:defRPr/>
            </a:pPr>
            <a:endParaRPr lang="ko-KR" altLang="en-US" sz="3000"/>
          </a:p>
        </p:txBody>
      </p:sp>
      <p:pic>
        <p:nvPicPr>
          <p:cNvPr id="4" name="Pic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671388"/>
            <a:ext cx="12192000" cy="2513610"/>
          </a:xfrm>
          <a:prstGeom prst="rect">
            <a:avLst/>
          </a:prstGeom>
        </p:spPr>
      </p:pic>
      <p:sp>
        <p:nvSpPr>
          <p:cNvPr id="5" name="TextBox"/>
          <p:cNvSpPr txBox="1"/>
          <p:nvPr/>
        </p:nvSpPr>
        <p:spPr>
          <a:xfrm>
            <a:off x="-110" y="4974817"/>
            <a:ext cx="11967210" cy="853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500"/>
              <a:t>겉으로 보기에 쉬운 문제인데 정답률이 이상하리만큼 낮다면 시간복잡도와 공간 복잡도</a:t>
            </a:r>
            <a:r>
              <a:rPr lang="en-US" altLang="ko-KR" sz="2500"/>
              <a:t> </a:t>
            </a:r>
            <a:r>
              <a:rPr lang="ko-KR" altLang="en-US" sz="2500"/>
              <a:t>조건을 고려해봐야 한다.</a:t>
            </a:r>
          </a:p>
        </p:txBody>
      </p:sp>
    </p:spTree>
    <p:extLst>
      <p:ext uri="{BB962C8B-B14F-4D97-AF65-F5344CB8AC3E}">
        <p14:creationId xmlns:p14="http://schemas.microsoft.com/office/powerpoint/2010/main" val="397696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0" y="-25634"/>
            <a:ext cx="12192000" cy="907138"/>
          </a:xfrm>
          <a:prstGeom prst="rect">
            <a:avLst/>
          </a:prstGeom>
          <a:solidFill>
            <a:srgbClr val="1E7452">
              <a:alpha val="100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3900"/>
              <a:t>복잡도</a:t>
            </a:r>
          </a:p>
        </p:txBody>
      </p:sp>
      <p:sp>
        <p:nvSpPr>
          <p:cNvPr id="3" name="TextBox"/>
          <p:cNvSpPr txBox="1"/>
          <p:nvPr/>
        </p:nvSpPr>
        <p:spPr>
          <a:xfrm>
            <a:off x="708034" y="1365042"/>
            <a:ext cx="1063752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>
              <a:defRPr/>
            </a:pPr>
            <a:endParaRPr lang="ko-KR" altLang="en-US" sz="3000"/>
          </a:p>
        </p:txBody>
      </p:sp>
      <p:pic>
        <p:nvPicPr>
          <p:cNvPr id="4" name="Pic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344" y="1364777"/>
            <a:ext cx="12192000" cy="1766245"/>
          </a:xfrm>
          <a:prstGeom prst="rect">
            <a:avLst/>
          </a:prstGeom>
        </p:spPr>
      </p:pic>
      <p:pic>
        <p:nvPicPr>
          <p:cNvPr id="5" name="Pic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9" y="3131040"/>
            <a:ext cx="12192000" cy="263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96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0" y="-25634"/>
            <a:ext cx="12192000" cy="907138"/>
          </a:xfrm>
          <a:prstGeom prst="rect">
            <a:avLst/>
          </a:prstGeom>
          <a:solidFill>
            <a:srgbClr val="1E7452">
              <a:alpha val="100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3900"/>
              <a:t>시간 복잡도</a:t>
            </a:r>
          </a:p>
        </p:txBody>
      </p:sp>
      <p:sp>
        <p:nvSpPr>
          <p:cNvPr id="3" name="TextBox"/>
          <p:cNvSpPr txBox="1"/>
          <p:nvPr/>
        </p:nvSpPr>
        <p:spPr>
          <a:xfrm>
            <a:off x="708034" y="1365042"/>
            <a:ext cx="10637520" cy="3749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55000" lvl="0" indent="-555000">
              <a:buAutoNum type="arabicParenR"/>
              <a:defRPr/>
            </a:pPr>
            <a:r>
              <a:rPr lang="ko-KR" altLang="en-US" sz="3000"/>
              <a:t>시간 복잡도</a:t>
            </a:r>
            <a:endParaRPr lang="en-US" altLang="ko-KR" sz="3000"/>
          </a:p>
          <a:p>
            <a:pPr marL="0" lvl="0">
              <a:defRPr/>
            </a:pPr>
            <a:r>
              <a:rPr lang="ko-KR" altLang="en-US" sz="3000"/>
              <a:t>대체적으로 </a:t>
            </a:r>
            <a:r>
              <a:rPr lang="en-US" altLang="ko-KR" sz="3000"/>
              <a:t>Big-O </a:t>
            </a:r>
            <a:r>
              <a:rPr lang="ko-KR" altLang="en-US" sz="3000"/>
              <a:t>표기법을 사용</a:t>
            </a:r>
            <a:r>
              <a:rPr lang="en-US" altLang="ko-KR" sz="3000"/>
              <a:t>.</a:t>
            </a:r>
          </a:p>
          <a:p>
            <a:pPr marL="0" lvl="0">
              <a:defRPr/>
            </a:pPr>
            <a:r>
              <a:rPr lang="ko-KR" altLang="en-US" sz="3000"/>
              <a:t>알고리즘의 최악의 실행시간을 표기</a:t>
            </a:r>
            <a:endParaRPr lang="en-US" altLang="ko-KR" sz="3000"/>
          </a:p>
          <a:p>
            <a:pPr marL="0" lvl="0">
              <a:defRPr/>
            </a:pPr>
            <a:endParaRPr lang="en-US" altLang="ko-KR" sz="3000"/>
          </a:p>
          <a:p>
            <a:pPr marL="0" lvl="0">
              <a:defRPr/>
            </a:pPr>
            <a:r>
              <a:rPr lang="en-US" altLang="ko-KR" sz="3000"/>
              <a:t>2) </a:t>
            </a:r>
            <a:r>
              <a:rPr lang="ko-KR" altLang="en-US" sz="3000"/>
              <a:t>새로운 알고리즘을 배울 때마다 원리를 파악해두고 외워두자</a:t>
            </a:r>
            <a:endParaRPr lang="en-US" altLang="ko-KR" sz="3000"/>
          </a:p>
          <a:p>
            <a:pPr marL="0" lvl="0">
              <a:defRPr/>
            </a:pPr>
            <a:endParaRPr lang="en-US" altLang="ko-KR" sz="3000"/>
          </a:p>
          <a:p>
            <a:pPr marL="0" lvl="0">
              <a:defRPr/>
            </a:pPr>
            <a:endParaRPr lang="en-US" altLang="ko-KR" sz="3000"/>
          </a:p>
          <a:p>
            <a:pPr marL="0" lvl="0">
              <a:defRPr/>
            </a:pPr>
            <a:r>
              <a:rPr lang="en-US" altLang="ko-KR" sz="3000"/>
              <a:t>https://devraphy.tistory.com/284</a:t>
            </a:r>
            <a:endParaRPr lang="ko-KR" altLang="en-US" sz="3000"/>
          </a:p>
        </p:txBody>
      </p:sp>
    </p:spTree>
    <p:extLst>
      <p:ext uri="{BB962C8B-B14F-4D97-AF65-F5344CB8AC3E}">
        <p14:creationId xmlns:p14="http://schemas.microsoft.com/office/powerpoint/2010/main" val="397696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0" y="-25634"/>
            <a:ext cx="12192000" cy="907138"/>
          </a:xfrm>
          <a:prstGeom prst="rect">
            <a:avLst/>
          </a:prstGeom>
          <a:solidFill>
            <a:srgbClr val="1E7452">
              <a:alpha val="100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3900"/>
              <a:t>정렬 입문</a:t>
            </a:r>
          </a:p>
        </p:txBody>
      </p:sp>
      <p:sp>
        <p:nvSpPr>
          <p:cNvPr id="3" name="TextBox"/>
          <p:cNvSpPr txBox="1"/>
          <p:nvPr/>
        </p:nvSpPr>
        <p:spPr>
          <a:xfrm>
            <a:off x="708034" y="1365042"/>
            <a:ext cx="10637520" cy="1920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>
              <a:defRPr/>
            </a:pPr>
            <a:endParaRPr lang="en-US" altLang="ko-KR" sz="3000"/>
          </a:p>
          <a:p>
            <a:pPr marL="0" lvl="0">
              <a:defRPr/>
            </a:pPr>
            <a:endParaRPr lang="en-US" altLang="ko-KR" sz="3000"/>
          </a:p>
          <a:p>
            <a:pPr marL="0" lvl="0">
              <a:defRPr/>
            </a:pPr>
            <a:endParaRPr lang="en-US" altLang="ko-KR" sz="3000"/>
          </a:p>
          <a:p>
            <a:pPr marL="0" lvl="0" algn="ctr">
              <a:defRPr/>
            </a:pPr>
            <a:r>
              <a:rPr lang="en-US" altLang="ko-KR" sz="3000"/>
              <a:t>1 3 4 2 5</a:t>
            </a:r>
            <a:r>
              <a:rPr lang="ko-KR" altLang="en-US" sz="3000"/>
              <a:t>를 오름차순으로 배열하는 방법들을 생각해보자.</a:t>
            </a:r>
          </a:p>
        </p:txBody>
      </p:sp>
    </p:spTree>
    <p:extLst>
      <p:ext uri="{BB962C8B-B14F-4D97-AF65-F5344CB8AC3E}">
        <p14:creationId xmlns:p14="http://schemas.microsoft.com/office/powerpoint/2010/main" val="397696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0" y="-25634"/>
            <a:ext cx="12192000" cy="907138"/>
          </a:xfrm>
          <a:prstGeom prst="rect">
            <a:avLst/>
          </a:prstGeom>
          <a:solidFill>
            <a:srgbClr val="1E7452">
              <a:alpha val="100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3900"/>
              <a:t>정렬</a:t>
            </a:r>
          </a:p>
        </p:txBody>
      </p:sp>
      <p:sp>
        <p:nvSpPr>
          <p:cNvPr id="3" name="TextBox"/>
          <p:cNvSpPr txBox="1"/>
          <p:nvPr/>
        </p:nvSpPr>
        <p:spPr>
          <a:xfrm>
            <a:off x="708034" y="1365042"/>
            <a:ext cx="10637520" cy="5120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>
              <a:defRPr/>
            </a:pPr>
            <a:r>
              <a:rPr lang="en-US" altLang="ko-KR" sz="3000"/>
              <a:t>1) </a:t>
            </a:r>
            <a:r>
              <a:rPr lang="ko-KR" altLang="en-US" sz="3000"/>
              <a:t>주어진 데이터를 일정한 기준에 따라 나열하는 것.</a:t>
            </a:r>
            <a:endParaRPr lang="en-US" altLang="ko-KR" sz="3000"/>
          </a:p>
          <a:p>
            <a:pPr marL="0" lvl="0">
              <a:defRPr/>
            </a:pPr>
            <a:endParaRPr lang="en-US" altLang="ko-KR" sz="3000"/>
          </a:p>
          <a:p>
            <a:pPr marL="0" lvl="0">
              <a:defRPr/>
            </a:pPr>
            <a:r>
              <a:rPr lang="en-US" altLang="ko-KR" sz="3000"/>
              <a:t>2)  </a:t>
            </a:r>
            <a:r>
              <a:rPr lang="ko-KR" altLang="en-US" sz="3000"/>
              <a:t>탐색,</a:t>
            </a:r>
            <a:r>
              <a:rPr lang="en-US" altLang="ko-KR" sz="3000"/>
              <a:t> </a:t>
            </a:r>
            <a:r>
              <a:rPr lang="ko-KR" altLang="en-US" sz="3000"/>
              <a:t>데이터 처리를 위해 필요한 과정.</a:t>
            </a:r>
            <a:endParaRPr lang="en-US" altLang="ko-KR" sz="3000"/>
          </a:p>
          <a:p>
            <a:pPr marL="0" lvl="0">
              <a:defRPr/>
            </a:pPr>
            <a:r>
              <a:rPr lang="en-US" altLang="ko-KR" sz="3000"/>
              <a:t>-&gt; </a:t>
            </a:r>
            <a:r>
              <a:rPr lang="ko-KR" altLang="en-US" sz="3000"/>
              <a:t>정렬을 할 수 있게 되면 후에 이진 탐색과 같은 알고리즘을 사용할 수 있게 된다.</a:t>
            </a:r>
            <a:endParaRPr lang="en-US" altLang="ko-KR" sz="3000"/>
          </a:p>
          <a:p>
            <a:pPr marL="0" lvl="0">
              <a:defRPr/>
            </a:pPr>
            <a:endParaRPr lang="en-US" altLang="ko-KR" sz="3000"/>
          </a:p>
          <a:p>
            <a:pPr marL="0" lvl="0">
              <a:defRPr/>
            </a:pPr>
            <a:r>
              <a:rPr lang="en-US" altLang="ko-KR" sz="3000"/>
              <a:t>3) </a:t>
            </a:r>
            <a:r>
              <a:rPr lang="ko-KR" altLang="en-US" sz="3000"/>
              <a:t>오름차순,</a:t>
            </a:r>
            <a:r>
              <a:rPr lang="en-US" altLang="ko-KR" sz="3000"/>
              <a:t> </a:t>
            </a:r>
            <a:r>
              <a:rPr lang="ko-KR" altLang="en-US" sz="3000"/>
              <a:t>내림차순</a:t>
            </a:r>
            <a:endParaRPr lang="en-US" altLang="ko-KR" sz="3000"/>
          </a:p>
          <a:p>
            <a:pPr marL="0" lvl="0">
              <a:defRPr/>
            </a:pPr>
            <a:r>
              <a:rPr lang="ko-KR" altLang="en-US" sz="3000"/>
              <a:t>오름차순 </a:t>
            </a:r>
            <a:r>
              <a:rPr lang="en-US" altLang="ko-KR" sz="3000"/>
              <a:t>: 1,2,3,4.....</a:t>
            </a:r>
          </a:p>
          <a:p>
            <a:pPr marL="0" lvl="0">
              <a:defRPr/>
            </a:pPr>
            <a:r>
              <a:rPr lang="ko-KR" altLang="en-US" sz="3000"/>
              <a:t>내림차순 </a:t>
            </a:r>
            <a:r>
              <a:rPr lang="en-US" altLang="ko-KR" sz="3000"/>
              <a:t>: 100, 10, 2, 1</a:t>
            </a:r>
          </a:p>
          <a:p>
            <a:pPr marL="555000" lvl="0" indent="-555000">
              <a:buAutoNum type="arabicPeriod"/>
              <a:defRPr/>
            </a:pPr>
            <a:endParaRPr lang="en-US" altLang="ko-KR" sz="3000"/>
          </a:p>
          <a:p>
            <a:pPr marL="555000" lvl="0" indent="-555000">
              <a:buAutoNum type="arabicPeriod"/>
              <a:defRPr/>
            </a:pPr>
            <a:endParaRPr lang="ko-KR" altLang="en-US" sz="3000"/>
          </a:p>
        </p:txBody>
      </p:sp>
    </p:spTree>
    <p:extLst>
      <p:ext uri="{BB962C8B-B14F-4D97-AF65-F5344CB8AC3E}">
        <p14:creationId xmlns:p14="http://schemas.microsoft.com/office/powerpoint/2010/main" val="397696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0" y="-25634"/>
            <a:ext cx="12192000" cy="907138"/>
          </a:xfrm>
          <a:prstGeom prst="rect">
            <a:avLst/>
          </a:prstGeom>
          <a:solidFill>
            <a:srgbClr val="1E7452">
              <a:alpha val="100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3900"/>
              <a:t>리스트</a:t>
            </a:r>
            <a:r>
              <a:rPr lang="en-US" altLang="ko-KR" sz="3900"/>
              <a:t> </a:t>
            </a:r>
            <a:r>
              <a:rPr lang="ko-KR" altLang="en-US" sz="3900"/>
              <a:t>선언</a:t>
            </a:r>
          </a:p>
        </p:txBody>
      </p:sp>
      <p:sp>
        <p:nvSpPr>
          <p:cNvPr id="3" name="TextBox"/>
          <p:cNvSpPr txBox="1"/>
          <p:nvPr/>
        </p:nvSpPr>
        <p:spPr>
          <a:xfrm>
            <a:off x="708034" y="1365042"/>
            <a:ext cx="10637520" cy="6035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/>
              <a:t>1) </a:t>
            </a:r>
            <a:r>
              <a:rPr lang="ko-KR" altLang="en-US" sz="3000"/>
              <a:t>비어 있는 리스트 선언</a:t>
            </a:r>
            <a:endParaRPr lang="en-US" altLang="ko-KR" sz="3000"/>
          </a:p>
          <a:p>
            <a:pPr lvl="0">
              <a:defRPr/>
            </a:pPr>
            <a:r>
              <a:rPr lang="en-US" altLang="ko-KR" sz="3000"/>
              <a:t>lst = []</a:t>
            </a:r>
          </a:p>
          <a:p>
            <a:pPr lvl="0">
              <a:defRPr/>
            </a:pPr>
            <a:endParaRPr lang="en-US" altLang="ko-KR" sz="3000"/>
          </a:p>
          <a:p>
            <a:pPr lvl="0">
              <a:defRPr/>
            </a:pPr>
            <a:r>
              <a:rPr lang="en-US" altLang="ko-KR" sz="3000"/>
              <a:t>2) </a:t>
            </a:r>
            <a:r>
              <a:rPr lang="ko-KR" altLang="en-US" sz="3000"/>
              <a:t>리스트에 값 저장</a:t>
            </a:r>
            <a:endParaRPr lang="en-US" altLang="ko-KR" sz="3000"/>
          </a:p>
          <a:p>
            <a:pPr lvl="0">
              <a:defRPr/>
            </a:pPr>
            <a:r>
              <a:rPr lang="en-US" altLang="ko-KR" sz="3000"/>
              <a:t>lst1 = [1,2,3,4,5,6]</a:t>
            </a:r>
          </a:p>
          <a:p>
            <a:pPr lvl="0">
              <a:defRPr/>
            </a:pPr>
            <a:r>
              <a:rPr lang="en-US" altLang="ko-KR" sz="3000"/>
              <a:t>lst2 = ["python", "is", "too", "hard"]</a:t>
            </a:r>
          </a:p>
          <a:p>
            <a:pPr lvl="0">
              <a:defRPr/>
            </a:pPr>
            <a:r>
              <a:rPr lang="en-US" altLang="ko-KR" sz="3000"/>
              <a:t>lst3 = [1,2,3,"python"]</a:t>
            </a:r>
          </a:p>
          <a:p>
            <a:pPr lvl="0">
              <a:defRPr/>
            </a:pPr>
            <a:r>
              <a:rPr lang="en-US" altLang="ko-KR" sz="3000"/>
              <a:t>lst4 = ["1", "2", "3", 4, "python"]</a:t>
            </a:r>
          </a:p>
          <a:p>
            <a:pPr lvl="0">
              <a:defRPr/>
            </a:pPr>
            <a:r>
              <a:rPr lang="en-US" altLang="ko-KR" sz="3000"/>
              <a:t>lst5 = [1,2,3,[1,2,3]]</a:t>
            </a:r>
          </a:p>
          <a:p>
            <a:pPr lvl="0">
              <a:defRPr/>
            </a:pPr>
            <a:endParaRPr lang="en-US" altLang="ko-KR" sz="3000"/>
          </a:p>
          <a:p>
            <a:pPr lvl="0">
              <a:defRPr/>
            </a:pPr>
            <a:endParaRPr lang="en-US" altLang="ko-KR" sz="3000"/>
          </a:p>
          <a:p>
            <a:pPr lvl="0">
              <a:defRPr/>
            </a:pPr>
            <a:endParaRPr lang="en-US" altLang="ko-KR" sz="3000"/>
          </a:p>
          <a:p>
            <a:pPr lvl="0">
              <a:defRPr/>
            </a:pPr>
            <a:endParaRPr lang="ko-KR" altLang="en-US" sz="3000"/>
          </a:p>
        </p:txBody>
      </p:sp>
    </p:spTree>
    <p:extLst>
      <p:ext uri="{BB962C8B-B14F-4D97-AF65-F5344CB8AC3E}">
        <p14:creationId xmlns:p14="http://schemas.microsoft.com/office/powerpoint/2010/main" val="397696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0" y="-25634"/>
            <a:ext cx="12192000" cy="907138"/>
          </a:xfrm>
          <a:prstGeom prst="rect">
            <a:avLst/>
          </a:prstGeom>
          <a:solidFill>
            <a:srgbClr val="1E7452">
              <a:alpha val="100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3900"/>
              <a:t>swap</a:t>
            </a:r>
            <a:endParaRPr lang="ko-KR" altLang="en-US" sz="3900"/>
          </a:p>
        </p:txBody>
      </p:sp>
      <p:sp>
        <p:nvSpPr>
          <p:cNvPr id="3" name="TextBox"/>
          <p:cNvSpPr txBox="1"/>
          <p:nvPr/>
        </p:nvSpPr>
        <p:spPr>
          <a:xfrm>
            <a:off x="708034" y="1365042"/>
            <a:ext cx="10637520" cy="1463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>
              <a:defRPr/>
            </a:pPr>
            <a:r>
              <a:rPr lang="en-US" altLang="ko-KR" sz="3000"/>
              <a:t>a = 1, b = 3</a:t>
            </a:r>
          </a:p>
          <a:p>
            <a:pPr marL="0" lvl="0">
              <a:defRPr/>
            </a:pPr>
            <a:endParaRPr lang="en-US" altLang="ko-KR" sz="3000"/>
          </a:p>
          <a:p>
            <a:pPr marL="0" lvl="0">
              <a:defRPr/>
            </a:pPr>
            <a:r>
              <a:rPr lang="ko-KR" altLang="en-US" sz="3000"/>
              <a:t>두 변수에 담긴 데이터를 바꾸기 위해서는 어떻게 해야</a:t>
            </a:r>
            <a:r>
              <a:rPr lang="en-US" altLang="ko-KR" sz="3000"/>
              <a:t> </a:t>
            </a:r>
            <a:r>
              <a:rPr lang="ko-KR" altLang="en-US" sz="3000"/>
              <a:t>할까?</a:t>
            </a:r>
          </a:p>
        </p:txBody>
      </p:sp>
    </p:spTree>
    <p:extLst>
      <p:ext uri="{BB962C8B-B14F-4D97-AF65-F5344CB8AC3E}">
        <p14:creationId xmlns:p14="http://schemas.microsoft.com/office/powerpoint/2010/main" val="397696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0" y="-25634"/>
            <a:ext cx="12192000" cy="907138"/>
          </a:xfrm>
          <a:prstGeom prst="rect">
            <a:avLst/>
          </a:prstGeom>
          <a:solidFill>
            <a:srgbClr val="1E7452">
              <a:alpha val="100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3900"/>
              <a:t>swap</a:t>
            </a:r>
            <a:endParaRPr lang="ko-KR" altLang="en-US" sz="3900"/>
          </a:p>
        </p:txBody>
      </p:sp>
      <p:sp>
        <p:nvSpPr>
          <p:cNvPr id="3" name="TextBox"/>
          <p:cNvSpPr txBox="1"/>
          <p:nvPr/>
        </p:nvSpPr>
        <p:spPr>
          <a:xfrm>
            <a:off x="708034" y="1365042"/>
            <a:ext cx="10637520" cy="1005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>
              <a:defRPr/>
            </a:pPr>
            <a:r>
              <a:rPr lang="en-US" altLang="ko-KR" sz="3000"/>
              <a:t>a = 1, b = 3</a:t>
            </a:r>
          </a:p>
          <a:p>
            <a:pPr marL="0" lvl="0">
              <a:defRPr/>
            </a:pPr>
            <a:r>
              <a:rPr lang="en-US" altLang="ko-KR" sz="3000"/>
              <a:t>a,b = b,a</a:t>
            </a:r>
            <a:endParaRPr lang="ko-KR" altLang="en-US" sz="3000"/>
          </a:p>
        </p:txBody>
      </p:sp>
    </p:spTree>
    <p:extLst>
      <p:ext uri="{BB962C8B-B14F-4D97-AF65-F5344CB8AC3E}">
        <p14:creationId xmlns:p14="http://schemas.microsoft.com/office/powerpoint/2010/main" val="397696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0" y="-25634"/>
            <a:ext cx="12192000" cy="907138"/>
          </a:xfrm>
          <a:prstGeom prst="rect">
            <a:avLst/>
          </a:prstGeom>
          <a:solidFill>
            <a:srgbClr val="1E7452">
              <a:alpha val="100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3900"/>
              <a:t>정렬의 종류</a:t>
            </a:r>
          </a:p>
        </p:txBody>
      </p:sp>
      <p:pic>
        <p:nvPicPr>
          <p:cNvPr id="3" name="Pic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74315" y="1030627"/>
            <a:ext cx="8243986" cy="539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96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0" y="-25634"/>
            <a:ext cx="12192000" cy="907138"/>
          </a:xfrm>
          <a:prstGeom prst="rect">
            <a:avLst/>
          </a:prstGeom>
          <a:solidFill>
            <a:srgbClr val="1E7452">
              <a:alpha val="100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3900"/>
              <a:t>오늘 배울 정렬</a:t>
            </a:r>
          </a:p>
        </p:txBody>
      </p:sp>
      <p:sp>
        <p:nvSpPr>
          <p:cNvPr id="3" name="TextBox"/>
          <p:cNvSpPr txBox="1"/>
          <p:nvPr/>
        </p:nvSpPr>
        <p:spPr>
          <a:xfrm>
            <a:off x="708034" y="1365042"/>
            <a:ext cx="10637520" cy="3749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55000" lvl="0" indent="-555000">
              <a:buAutoNum type="arabicPeriod"/>
              <a:defRPr/>
            </a:pPr>
            <a:r>
              <a:rPr lang="ko-KR" altLang="en-US" sz="3000"/>
              <a:t>선택 정렬</a:t>
            </a:r>
            <a:endParaRPr lang="en-US" altLang="ko-KR" sz="3000"/>
          </a:p>
          <a:p>
            <a:pPr marL="555000" lvl="0" indent="-555000">
              <a:buAutoNum type="arabicPeriod"/>
              <a:defRPr/>
            </a:pPr>
            <a:r>
              <a:rPr lang="ko-KR" altLang="en-US" sz="3000"/>
              <a:t>삽입</a:t>
            </a:r>
            <a:r>
              <a:rPr lang="en-US" altLang="ko-KR" sz="3000"/>
              <a:t> </a:t>
            </a:r>
            <a:r>
              <a:rPr lang="ko-KR" altLang="en-US" sz="3000"/>
              <a:t>정렬</a:t>
            </a:r>
            <a:endParaRPr lang="en-US" altLang="ko-KR" sz="3000"/>
          </a:p>
          <a:p>
            <a:pPr marL="555000" lvl="0" indent="-555000">
              <a:buAutoNum type="arabicPeriod"/>
              <a:defRPr/>
            </a:pPr>
            <a:r>
              <a:rPr lang="ko-KR" altLang="en-US" sz="3000"/>
              <a:t>버블 정렬</a:t>
            </a:r>
            <a:endParaRPr lang="en-US" altLang="ko-KR" sz="3000"/>
          </a:p>
          <a:p>
            <a:pPr marL="555000" lvl="0" indent="-555000">
              <a:buAutoNum type="arabicPeriod"/>
              <a:defRPr/>
            </a:pPr>
            <a:r>
              <a:rPr lang="ko-KR" altLang="en-US" sz="3000"/>
              <a:t>퀵 정렬</a:t>
            </a:r>
            <a:endParaRPr lang="en-US" altLang="ko-KR" sz="3000"/>
          </a:p>
          <a:p>
            <a:pPr marL="555000" lvl="0" indent="-555000">
              <a:buAutoNum type="arabicPeriod"/>
              <a:defRPr/>
            </a:pPr>
            <a:r>
              <a:rPr lang="ko-KR" altLang="en-US" sz="3000"/>
              <a:t>카운팅정렬(계수 정렬)</a:t>
            </a:r>
            <a:endParaRPr lang="en-US" altLang="ko-KR" sz="3000"/>
          </a:p>
          <a:p>
            <a:pPr marL="555000" lvl="0" indent="-555000">
              <a:buAutoNum type="arabicPeriod"/>
              <a:defRPr/>
            </a:pPr>
            <a:r>
              <a:rPr lang="ko-KR" altLang="en-US" sz="3000"/>
              <a:t>파이썬 내장 함수 </a:t>
            </a:r>
            <a:r>
              <a:rPr lang="en-US" altLang="ko-KR" sz="3000"/>
              <a:t>sorted(), list </a:t>
            </a:r>
            <a:r>
              <a:rPr lang="ko-KR" altLang="en-US" sz="3000"/>
              <a:t>함수 </a:t>
            </a:r>
            <a:r>
              <a:rPr lang="en-US" altLang="ko-KR" sz="3000"/>
              <a:t>sort</a:t>
            </a:r>
          </a:p>
          <a:p>
            <a:pPr marL="555000" lvl="0" indent="-555000">
              <a:buAutoNum type="arabicPeriod"/>
              <a:defRPr/>
            </a:pPr>
            <a:r>
              <a:rPr lang="ko-KR" altLang="en-US" sz="3000"/>
              <a:t>번외</a:t>
            </a:r>
            <a:r>
              <a:rPr lang="en-US" altLang="ko-KR" sz="3000"/>
              <a:t>1)</a:t>
            </a:r>
            <a:r>
              <a:rPr lang="ko-KR" altLang="en-US" sz="3000"/>
              <a:t> </a:t>
            </a:r>
            <a:r>
              <a:rPr lang="en-US" altLang="ko-KR" sz="3000"/>
              <a:t>lamda </a:t>
            </a:r>
            <a:r>
              <a:rPr lang="ko-KR" altLang="en-US" sz="3000"/>
              <a:t>함수를 이용한 정렬,</a:t>
            </a:r>
            <a:r>
              <a:rPr lang="en-US" altLang="ko-KR" sz="3000"/>
              <a:t> </a:t>
            </a:r>
            <a:r>
              <a:rPr lang="ko-KR" altLang="en-US" sz="3000"/>
              <a:t>합병 정렬,</a:t>
            </a:r>
            <a:r>
              <a:rPr lang="en-US" altLang="ko-KR" sz="3000"/>
              <a:t> </a:t>
            </a:r>
            <a:r>
              <a:rPr lang="ko-KR" altLang="en-US" sz="3000"/>
              <a:t>기수 정렬</a:t>
            </a:r>
            <a:endParaRPr lang="en-US" altLang="ko-KR" sz="3000"/>
          </a:p>
          <a:p>
            <a:pPr marL="555000" lvl="0" indent="-555000">
              <a:buAutoNum type="arabicPeriod"/>
              <a:defRPr/>
            </a:pPr>
            <a:r>
              <a:rPr lang="ko-KR" altLang="en-US" sz="3000"/>
              <a:t>번외2</a:t>
            </a:r>
            <a:r>
              <a:rPr lang="en-US" altLang="ko-KR" sz="3000"/>
              <a:t>) </a:t>
            </a:r>
            <a:r>
              <a:rPr lang="ko-KR" altLang="en-US" sz="3000"/>
              <a:t>이차원</a:t>
            </a:r>
            <a:r>
              <a:rPr lang="en-US" altLang="ko-KR" sz="3000"/>
              <a:t> </a:t>
            </a:r>
            <a:r>
              <a:rPr lang="ko-KR" altLang="en-US" sz="3000"/>
              <a:t>리스트</a:t>
            </a:r>
            <a:r>
              <a:rPr lang="en-US" altLang="ko-KR" sz="3000"/>
              <a:t>, </a:t>
            </a:r>
            <a:r>
              <a:rPr lang="ko-KR" altLang="en-US" sz="3000"/>
              <a:t>딕셔너리 정렬</a:t>
            </a:r>
          </a:p>
        </p:txBody>
      </p:sp>
    </p:spTree>
    <p:extLst>
      <p:ext uri="{BB962C8B-B14F-4D97-AF65-F5344CB8AC3E}">
        <p14:creationId xmlns:p14="http://schemas.microsoft.com/office/powerpoint/2010/main" val="397696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0" y="-25634"/>
            <a:ext cx="12192000" cy="907138"/>
          </a:xfrm>
          <a:prstGeom prst="rect">
            <a:avLst/>
          </a:prstGeom>
          <a:solidFill>
            <a:srgbClr val="1E7452">
              <a:alpha val="100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3900"/>
              <a:t>선택 정렬</a:t>
            </a:r>
          </a:p>
        </p:txBody>
      </p:sp>
      <p:sp>
        <p:nvSpPr>
          <p:cNvPr id="3" name="TextBox"/>
          <p:cNvSpPr txBox="1"/>
          <p:nvPr/>
        </p:nvSpPr>
        <p:spPr>
          <a:xfrm>
            <a:off x="708034" y="1365042"/>
            <a:ext cx="10637520" cy="2377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55000" lvl="0" indent="-555000">
              <a:buAutoNum type="arabicPeriod"/>
              <a:defRPr/>
            </a:pPr>
            <a:r>
              <a:rPr lang="ko-KR" altLang="en-US" sz="3000"/>
              <a:t>주어진 리스트 중에 최소값을 찾아서 맨 앞에 배치</a:t>
            </a:r>
            <a:r>
              <a:rPr lang="en-US" altLang="ko-KR" sz="3000"/>
              <a:t>, </a:t>
            </a:r>
            <a:r>
              <a:rPr lang="ko-KR" altLang="en-US" sz="3000"/>
              <a:t>이것을 반복하는  정렬</a:t>
            </a:r>
            <a:r>
              <a:rPr lang="en-US" altLang="ko-KR" sz="3000"/>
              <a:t> </a:t>
            </a:r>
            <a:r>
              <a:rPr lang="ko-KR" altLang="en-US" sz="3000"/>
              <a:t>방식</a:t>
            </a:r>
            <a:endParaRPr lang="en-US" altLang="ko-KR" sz="3000"/>
          </a:p>
          <a:p>
            <a:pPr marL="555000" lvl="0" indent="-555000">
              <a:buAutoNum type="arabicPeriod"/>
              <a:defRPr/>
            </a:pPr>
            <a:r>
              <a:rPr lang="ko-KR" altLang="en-US" sz="3000"/>
              <a:t>시간 복잡도 </a:t>
            </a:r>
            <a:r>
              <a:rPr lang="en-US" altLang="ko-KR" sz="3000" b="0" i="0">
                <a:solidFill>
                  <a:srgbClr val="000000"/>
                </a:solidFill>
                <a:latin typeface="Noto Sans KR"/>
                <a:ea typeface="Noto Sans KR"/>
                <a:cs typeface="Noto Sans KR"/>
              </a:rPr>
              <a:t>O(n^2)</a:t>
            </a:r>
          </a:p>
          <a:p>
            <a:pPr marL="0" lvl="0">
              <a:defRPr/>
            </a:pPr>
            <a:endParaRPr lang="en-US" altLang="ko-KR" sz="3000"/>
          </a:p>
          <a:p>
            <a:pPr marL="0" lvl="0">
              <a:defRPr/>
            </a:pPr>
            <a:r>
              <a:rPr lang="en-US" altLang="ko-KR" sz="3000"/>
              <a:t>3. https://www.youtube.com/watch?v=yXE9kFLHSOs</a:t>
            </a:r>
            <a:endParaRPr lang="ko-KR" altLang="en-US" sz="3000"/>
          </a:p>
        </p:txBody>
      </p:sp>
    </p:spTree>
    <p:extLst>
      <p:ext uri="{BB962C8B-B14F-4D97-AF65-F5344CB8AC3E}">
        <p14:creationId xmlns:p14="http://schemas.microsoft.com/office/powerpoint/2010/main" val="397696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0" y="-25634"/>
            <a:ext cx="12192000" cy="907138"/>
          </a:xfrm>
          <a:prstGeom prst="rect">
            <a:avLst/>
          </a:prstGeom>
          <a:solidFill>
            <a:srgbClr val="1E7452">
              <a:alpha val="100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3900"/>
              <a:t>선택 정렬</a:t>
            </a:r>
            <a:r>
              <a:rPr lang="en-US" altLang="ko-KR" sz="3900"/>
              <a:t> </a:t>
            </a:r>
            <a:r>
              <a:rPr lang="ko-KR" altLang="en-US" sz="3900"/>
              <a:t>구현</a:t>
            </a:r>
          </a:p>
        </p:txBody>
      </p:sp>
      <p:sp>
        <p:nvSpPr>
          <p:cNvPr id="3" name="TextBox"/>
          <p:cNvSpPr txBox="1"/>
          <p:nvPr/>
        </p:nvSpPr>
        <p:spPr>
          <a:xfrm>
            <a:off x="708034" y="1365042"/>
            <a:ext cx="10637520" cy="1463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55000" lvl="0" indent="-555000">
              <a:buAutoNum type="arabicPeriod"/>
              <a:defRPr/>
            </a:pPr>
            <a:r>
              <a:rPr lang="ko-KR" altLang="en-US" sz="3000"/>
              <a:t>주어진 리스트에서 최소값을 찾는다.</a:t>
            </a:r>
            <a:endParaRPr lang="en-US" altLang="ko-KR" sz="3000"/>
          </a:p>
          <a:p>
            <a:pPr marL="555000" lvl="0" indent="-555000">
              <a:buAutoNum type="arabicPeriod"/>
              <a:defRPr/>
            </a:pPr>
            <a:r>
              <a:rPr lang="ko-KR" altLang="en-US" sz="3000"/>
              <a:t>이 최소값을 첫 번째 인덱스의 값과 교환한다.</a:t>
            </a:r>
            <a:endParaRPr lang="en-US" altLang="ko-KR" sz="3000"/>
          </a:p>
          <a:p>
            <a:pPr marL="555000" lvl="0" indent="-555000">
              <a:buAutoNum type="arabicPeriod"/>
              <a:defRPr/>
            </a:pPr>
            <a:r>
              <a:rPr lang="ko-KR" altLang="en-US" sz="3000"/>
              <a:t>맨 처음</a:t>
            </a:r>
            <a:r>
              <a:rPr lang="en-US" altLang="ko-KR" sz="3000"/>
              <a:t> </a:t>
            </a:r>
            <a:r>
              <a:rPr lang="ko-KR" altLang="en-US" sz="3000"/>
              <a:t>위치를 뺀 나머리 리스트를 같은 방식으로 교환한다</a:t>
            </a:r>
          </a:p>
        </p:txBody>
      </p:sp>
    </p:spTree>
    <p:extLst>
      <p:ext uri="{BB962C8B-B14F-4D97-AF65-F5344CB8AC3E}">
        <p14:creationId xmlns:p14="http://schemas.microsoft.com/office/powerpoint/2010/main" val="397696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0" y="-25634"/>
            <a:ext cx="12192000" cy="907138"/>
          </a:xfrm>
          <a:prstGeom prst="rect">
            <a:avLst/>
          </a:prstGeom>
          <a:solidFill>
            <a:srgbClr val="1E7452">
              <a:alpha val="100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3900"/>
              <a:t>선택 정렬</a:t>
            </a:r>
            <a:r>
              <a:rPr lang="en-US" altLang="ko-KR" sz="3900"/>
              <a:t> </a:t>
            </a:r>
            <a:r>
              <a:rPr lang="ko-KR" altLang="en-US" sz="3900"/>
              <a:t>코드</a:t>
            </a:r>
          </a:p>
        </p:txBody>
      </p:sp>
      <p:sp>
        <p:nvSpPr>
          <p:cNvPr id="3" name="TextBox"/>
          <p:cNvSpPr txBox="1"/>
          <p:nvPr/>
        </p:nvSpPr>
        <p:spPr>
          <a:xfrm>
            <a:off x="777249" y="743348"/>
            <a:ext cx="10637520" cy="6263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700"/>
              <a:t>import sys</a:t>
            </a:r>
          </a:p>
          <a:p>
            <a:pPr lvl="0">
              <a:defRPr/>
            </a:pPr>
            <a:r>
              <a:rPr lang="ko-KR" altLang="en-US" sz="2700"/>
              <a:t>n = int(sys.stdin.readline())</a:t>
            </a:r>
          </a:p>
          <a:p>
            <a:pPr lvl="0">
              <a:defRPr/>
            </a:pPr>
            <a:r>
              <a:rPr lang="ko-KR" altLang="en-US" sz="2700"/>
              <a:t>lst = []</a:t>
            </a:r>
          </a:p>
          <a:p>
            <a:pPr lvl="0">
              <a:defRPr/>
            </a:pPr>
            <a:r>
              <a:rPr lang="ko-KR" altLang="en-US" sz="2700"/>
              <a:t>for i in range(n):</a:t>
            </a:r>
          </a:p>
          <a:p>
            <a:pPr lvl="0">
              <a:defRPr/>
            </a:pPr>
            <a:r>
              <a:rPr lang="ko-KR" altLang="en-US" sz="2700"/>
              <a:t>    lst.append(int(sys.stdin.readline()))</a:t>
            </a:r>
          </a:p>
          <a:p>
            <a:pPr lvl="0">
              <a:defRPr/>
            </a:pPr>
            <a:r>
              <a:rPr lang="ko-KR" altLang="en-US" sz="2700"/>
              <a:t>print("입력이 완료되었습니다.")</a:t>
            </a:r>
          </a:p>
          <a:p>
            <a:pPr lvl="0">
              <a:defRPr/>
            </a:pPr>
            <a:r>
              <a:rPr lang="ko-KR" altLang="en-US" sz="2700"/>
              <a:t>print(*lst)</a:t>
            </a:r>
          </a:p>
          <a:p>
            <a:pPr lvl="0">
              <a:defRPr/>
            </a:pPr>
            <a:r>
              <a:rPr lang="ko-KR" altLang="en-US" sz="2700"/>
              <a:t>for i in range(len(lst)):</a:t>
            </a:r>
          </a:p>
          <a:p>
            <a:pPr lvl="0">
              <a:defRPr/>
            </a:pPr>
            <a:r>
              <a:rPr lang="ko-KR" altLang="en-US" sz="2700"/>
              <a:t>    min_index = i</a:t>
            </a:r>
          </a:p>
          <a:p>
            <a:pPr lvl="0">
              <a:defRPr/>
            </a:pPr>
            <a:r>
              <a:rPr lang="ko-KR" altLang="en-US" sz="2700"/>
              <a:t>    for j in range(i+1, len(lst)):</a:t>
            </a:r>
          </a:p>
          <a:p>
            <a:pPr lvl="0">
              <a:defRPr/>
            </a:pPr>
            <a:r>
              <a:rPr lang="ko-KR" altLang="en-US" sz="2700"/>
              <a:t>        if lst[j] &lt; lst[min_index]:</a:t>
            </a:r>
          </a:p>
          <a:p>
            <a:pPr lvl="0">
              <a:defRPr/>
            </a:pPr>
            <a:r>
              <a:rPr lang="ko-KR" altLang="en-US" sz="2700"/>
              <a:t>            min_index = j</a:t>
            </a:r>
          </a:p>
          <a:p>
            <a:pPr lvl="0">
              <a:defRPr/>
            </a:pPr>
            <a:r>
              <a:rPr lang="ko-KR" altLang="en-US" sz="2700"/>
              <a:t>    lst[min_index],lst[i] = lst[i], lst[min_index]</a:t>
            </a:r>
          </a:p>
          <a:p>
            <a:pPr lvl="0">
              <a:defRPr/>
            </a:pPr>
            <a:r>
              <a:rPr lang="ko-KR" altLang="en-US" sz="2700"/>
              <a:t>print(*lst)</a:t>
            </a:r>
          </a:p>
          <a:p>
            <a:pPr marL="555000" lvl="0" indent="-555000">
              <a:buAutoNum type="arabicPeriod"/>
              <a:defRPr/>
            </a:pPr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97696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0" y="-25634"/>
            <a:ext cx="12192000" cy="907138"/>
          </a:xfrm>
          <a:prstGeom prst="rect">
            <a:avLst/>
          </a:prstGeom>
          <a:solidFill>
            <a:srgbClr val="1E7452">
              <a:alpha val="100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3900"/>
              <a:t>선택 정렬</a:t>
            </a:r>
            <a:r>
              <a:rPr lang="en-US" altLang="ko-KR" sz="3900"/>
              <a:t> </a:t>
            </a:r>
            <a:r>
              <a:rPr lang="ko-KR" altLang="en-US" sz="3900"/>
              <a:t>핵심</a:t>
            </a:r>
          </a:p>
        </p:txBody>
      </p:sp>
      <p:sp>
        <p:nvSpPr>
          <p:cNvPr id="3" name="TextBox"/>
          <p:cNvSpPr txBox="1"/>
          <p:nvPr/>
        </p:nvSpPr>
        <p:spPr>
          <a:xfrm>
            <a:off x="777249" y="1347770"/>
            <a:ext cx="1072388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/>
              <a:t>for i in range(len(lst)):</a:t>
            </a:r>
          </a:p>
          <a:p>
            <a:pPr lvl="0">
              <a:defRPr/>
            </a:pPr>
            <a:r>
              <a:rPr lang="ko-KR" altLang="en-US" sz="4200"/>
              <a:t>    min_index = i</a:t>
            </a:r>
          </a:p>
          <a:p>
            <a:pPr lvl="0">
              <a:defRPr/>
            </a:pPr>
            <a:r>
              <a:rPr lang="ko-KR" altLang="en-US" sz="4200"/>
              <a:t>    for j in range(i+1, len(lst)):</a:t>
            </a:r>
          </a:p>
          <a:p>
            <a:pPr lvl="0">
              <a:defRPr/>
            </a:pPr>
            <a:r>
              <a:rPr lang="ko-KR" altLang="en-US" sz="4200"/>
              <a:t>        if lst[j] &lt; lst[min_index]:</a:t>
            </a:r>
          </a:p>
          <a:p>
            <a:pPr lvl="0">
              <a:defRPr/>
            </a:pPr>
            <a:r>
              <a:rPr lang="ko-KR" altLang="en-US" sz="4200"/>
              <a:t>            min_index = j</a:t>
            </a:r>
          </a:p>
          <a:p>
            <a:pPr lvl="0">
              <a:defRPr/>
            </a:pPr>
            <a:r>
              <a:rPr lang="ko-KR" altLang="en-US" sz="4200"/>
              <a:t>    lst[min_index],lst[i] = lst[i], lst[min_index]</a:t>
            </a:r>
          </a:p>
          <a:p>
            <a:pPr marL="555000" lvl="0" indent="-555000">
              <a:buAutoNum type="arabicPeriod"/>
              <a:defRPr/>
            </a:pPr>
            <a:endParaRPr lang="ko-KR" altLang="en-US" sz="4200"/>
          </a:p>
        </p:txBody>
      </p:sp>
    </p:spTree>
    <p:extLst>
      <p:ext uri="{BB962C8B-B14F-4D97-AF65-F5344CB8AC3E}">
        <p14:creationId xmlns:p14="http://schemas.microsoft.com/office/powerpoint/2010/main" val="3976965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0" y="-25634"/>
            <a:ext cx="12192000" cy="907138"/>
          </a:xfrm>
          <a:prstGeom prst="rect">
            <a:avLst/>
          </a:prstGeom>
          <a:solidFill>
            <a:srgbClr val="1E7452">
              <a:alpha val="100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3900"/>
              <a:t>삽입 정렬</a:t>
            </a:r>
          </a:p>
        </p:txBody>
      </p:sp>
      <p:sp>
        <p:nvSpPr>
          <p:cNvPr id="3" name="TextBox"/>
          <p:cNvSpPr txBox="1"/>
          <p:nvPr/>
        </p:nvSpPr>
        <p:spPr>
          <a:xfrm>
            <a:off x="708034" y="1365042"/>
            <a:ext cx="10637520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55000" lvl="0" indent="-555000">
              <a:buAutoNum type="arabicPeriod"/>
              <a:defRPr/>
            </a:pPr>
            <a:r>
              <a:rPr lang="ko-KR" altLang="en-US" sz="3000"/>
              <a:t>자료 배열의 모든 요소를 앞에서부터 차례대로 이미 정렬된 요소와</a:t>
            </a:r>
            <a:r>
              <a:rPr lang="en-US" altLang="ko-KR" sz="3000"/>
              <a:t> </a:t>
            </a:r>
            <a:r>
              <a:rPr lang="ko-KR" altLang="en-US" sz="3000"/>
              <a:t>비교하여  자신의 위치를 찾아 삽입함으로써 정렬을 완성하는 방식</a:t>
            </a:r>
            <a:endParaRPr lang="en-US" altLang="ko-KR" sz="3000"/>
          </a:p>
          <a:p>
            <a:pPr marL="555000" lvl="0" indent="-555000">
              <a:buAutoNum type="arabicPeriod"/>
              <a:defRPr/>
            </a:pPr>
            <a:r>
              <a:rPr lang="ko-KR" altLang="en-US" sz="3000"/>
              <a:t>시간 복잡도 </a:t>
            </a:r>
            <a:r>
              <a:rPr lang="en-US" altLang="ko-KR" sz="3000" b="0" i="0">
                <a:solidFill>
                  <a:srgbClr val="000000"/>
                </a:solidFill>
                <a:latin typeface="Noto Sans KR"/>
                <a:ea typeface="Noto Sans KR"/>
                <a:cs typeface="Noto Sans KR"/>
              </a:rPr>
              <a:t>O(n^2)</a:t>
            </a:r>
          </a:p>
          <a:p>
            <a:pPr marL="555000" lvl="0" indent="-555000">
              <a:buAutoNum type="arabicPeriod"/>
              <a:defRPr/>
            </a:pPr>
            <a:r>
              <a:rPr lang="en-US" altLang="ko-KR" sz="3000"/>
              <a:t> https://www.youtube.com/watch?v=fIe7gdgMvMU</a:t>
            </a:r>
          </a:p>
          <a:p>
            <a:pPr marL="555000" lvl="0" indent="-555000">
              <a:buAutoNum type="arabicPeriod"/>
              <a:defRPr/>
            </a:pPr>
            <a:endParaRPr lang="ko-KR" altLang="en-US" sz="3000"/>
          </a:p>
        </p:txBody>
      </p:sp>
    </p:spTree>
    <p:extLst>
      <p:ext uri="{BB962C8B-B14F-4D97-AF65-F5344CB8AC3E}">
        <p14:creationId xmlns:p14="http://schemas.microsoft.com/office/powerpoint/2010/main" val="3976965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0" y="-25634"/>
            <a:ext cx="12192000" cy="907138"/>
          </a:xfrm>
          <a:prstGeom prst="rect">
            <a:avLst/>
          </a:prstGeom>
          <a:solidFill>
            <a:srgbClr val="1E7452">
              <a:alpha val="100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3900"/>
              <a:t>삽입 정렬</a:t>
            </a:r>
            <a:r>
              <a:rPr lang="en-US" altLang="ko-KR" sz="3900"/>
              <a:t> </a:t>
            </a:r>
            <a:r>
              <a:rPr lang="ko-KR" altLang="en-US" sz="3900"/>
              <a:t>구현</a:t>
            </a:r>
          </a:p>
        </p:txBody>
      </p:sp>
      <p:sp>
        <p:nvSpPr>
          <p:cNvPr id="3" name="TextBox"/>
          <p:cNvSpPr txBox="1"/>
          <p:nvPr/>
        </p:nvSpPr>
        <p:spPr>
          <a:xfrm>
            <a:off x="777249" y="1313232"/>
            <a:ext cx="10637520" cy="1325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55000" lvl="0" indent="-555000">
              <a:buAutoNum type="arabicPeriod"/>
              <a:defRPr/>
            </a:pPr>
            <a:r>
              <a:rPr lang="ko-KR" altLang="en-US" sz="2700"/>
              <a:t>리스트의 두</a:t>
            </a:r>
            <a:r>
              <a:rPr lang="en-US" altLang="ko-KR" sz="2700"/>
              <a:t> </a:t>
            </a:r>
            <a:r>
              <a:rPr lang="ko-KR" altLang="en-US" sz="2700"/>
              <a:t>번째 값부터</a:t>
            </a:r>
            <a:r>
              <a:rPr lang="en-US" altLang="ko-KR" sz="2700"/>
              <a:t> </a:t>
            </a:r>
            <a:r>
              <a:rPr lang="ko-KR" altLang="en-US" sz="2700"/>
              <a:t>인덱스를 잡고 전 인덱스 값과 비교하며 </a:t>
            </a:r>
            <a:r>
              <a:rPr lang="en-US" altLang="ko-KR" sz="2700"/>
              <a:t>swap </a:t>
            </a:r>
            <a:r>
              <a:rPr lang="ko-KR" altLang="en-US" sz="2700"/>
              <a:t>해</a:t>
            </a:r>
            <a:r>
              <a:rPr lang="en-US" altLang="ko-KR" sz="2700"/>
              <a:t> </a:t>
            </a:r>
            <a:r>
              <a:rPr lang="ko-KR" altLang="en-US" sz="2700"/>
              <a:t>나간다.</a:t>
            </a:r>
            <a:endParaRPr lang="en-US" altLang="ko-KR" sz="2700"/>
          </a:p>
          <a:p>
            <a:pPr marL="555000" lvl="0" indent="-555000">
              <a:buAutoNum type="arabicPeriod"/>
              <a:defRPr/>
            </a:pPr>
            <a:r>
              <a:rPr lang="ko-KR" altLang="en-US" sz="2700"/>
              <a:t>알맞은 자리를 찾았다면,</a:t>
            </a:r>
            <a:r>
              <a:rPr lang="en-US" altLang="ko-KR" sz="2700"/>
              <a:t> </a:t>
            </a:r>
            <a:r>
              <a:rPr lang="ko-KR" altLang="en-US" sz="2700"/>
              <a:t>반복문을 중지시킨다.</a:t>
            </a:r>
          </a:p>
        </p:txBody>
      </p:sp>
    </p:spTree>
    <p:extLst>
      <p:ext uri="{BB962C8B-B14F-4D97-AF65-F5344CB8AC3E}">
        <p14:creationId xmlns:p14="http://schemas.microsoft.com/office/powerpoint/2010/main" val="397696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95697" y="1244738"/>
            <a:ext cx="6862658" cy="5146994"/>
          </a:xfrm>
          <a:prstGeom prst="rect">
            <a:avLst/>
          </a:prstGeom>
        </p:spPr>
      </p:pic>
      <p:sp>
        <p:nvSpPr>
          <p:cNvPr id="3" name="prstName"/>
          <p:cNvSpPr/>
          <p:nvPr/>
        </p:nvSpPr>
        <p:spPr>
          <a:xfrm>
            <a:off x="0" y="-25634"/>
            <a:ext cx="12192000" cy="907138"/>
          </a:xfrm>
          <a:prstGeom prst="rect">
            <a:avLst/>
          </a:prstGeom>
          <a:solidFill>
            <a:srgbClr val="1E7452">
              <a:alpha val="100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3900"/>
              <a:t>리스트 인덱스</a:t>
            </a:r>
          </a:p>
        </p:txBody>
      </p:sp>
      <p:sp>
        <p:nvSpPr>
          <p:cNvPr id="4" name="TextBox"/>
          <p:cNvSpPr txBox="1"/>
          <p:nvPr/>
        </p:nvSpPr>
        <p:spPr>
          <a:xfrm>
            <a:off x="708034" y="1245027"/>
            <a:ext cx="10637520" cy="1143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3000"/>
          </a:p>
          <a:p>
            <a:pPr lvl="0">
              <a:defRPr/>
            </a:pPr>
            <a:r>
              <a:rPr lang="ko-KR" altLang="en-US" sz="2100"/>
              <a:t>리스트의 인덱스(색인</a:t>
            </a:r>
            <a:r>
              <a:rPr lang="en-US" altLang="ko-KR" sz="2100"/>
              <a:t>)</a:t>
            </a:r>
            <a:r>
              <a:rPr lang="ko-KR" altLang="en-US" sz="2100"/>
              <a:t>은 </a:t>
            </a:r>
            <a:r>
              <a:rPr lang="en-US" altLang="ko-KR" sz="2100"/>
              <a:t> 0</a:t>
            </a:r>
            <a:r>
              <a:rPr lang="ko-KR" altLang="en-US" sz="2100"/>
              <a:t>부터 시작</a:t>
            </a:r>
            <a:r>
              <a:rPr lang="en-US" altLang="ko-KR" sz="2100"/>
              <a:t>.  </a:t>
            </a:r>
            <a:r>
              <a:rPr lang="ko-KR" altLang="en-US" sz="2100"/>
              <a:t>첫번째 값에 있는 </a:t>
            </a:r>
            <a:r>
              <a:rPr lang="en-US" altLang="ko-KR" sz="2100"/>
              <a:t>0</a:t>
            </a:r>
            <a:r>
              <a:rPr lang="ko-KR" altLang="en-US" sz="2100"/>
              <a:t>을 출력하고 싶다면 </a:t>
            </a:r>
            <a:r>
              <a:rPr lang="en-US" altLang="ko-KR" sz="2100"/>
              <a:t>a[0]</a:t>
            </a:r>
          </a:p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965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0" y="-25634"/>
            <a:ext cx="12192000" cy="907138"/>
          </a:xfrm>
          <a:prstGeom prst="rect">
            <a:avLst/>
          </a:prstGeom>
          <a:solidFill>
            <a:srgbClr val="1E7452">
              <a:alpha val="100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3900"/>
              <a:t>삽입정렬 코드</a:t>
            </a:r>
          </a:p>
        </p:txBody>
      </p:sp>
      <p:sp>
        <p:nvSpPr>
          <p:cNvPr id="3" name="TextBox"/>
          <p:cNvSpPr txBox="1"/>
          <p:nvPr/>
        </p:nvSpPr>
        <p:spPr>
          <a:xfrm>
            <a:off x="777249" y="743348"/>
            <a:ext cx="10637520" cy="59093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0">
              <a:defRPr/>
            </a:pPr>
            <a:r>
              <a:rPr lang="ko-KR" sz="2700" dirty="0" err="1">
                <a:ea typeface="+mn-lt"/>
                <a:cs typeface="+mn-lt"/>
              </a:rPr>
              <a:t>import</a:t>
            </a:r>
            <a:r>
              <a:rPr lang="ko-KR" sz="2700" dirty="0">
                <a:ea typeface="+mn-lt"/>
                <a:cs typeface="+mn-lt"/>
              </a:rPr>
              <a:t> </a:t>
            </a:r>
            <a:r>
              <a:rPr lang="ko-KR" sz="2700" dirty="0" err="1">
                <a:ea typeface="+mn-lt"/>
                <a:cs typeface="+mn-lt"/>
              </a:rPr>
              <a:t>sys</a:t>
            </a:r>
            <a:endParaRPr lang="en-US" dirty="0" err="1">
              <a:ea typeface="+mn-lt"/>
              <a:cs typeface="+mn-lt"/>
            </a:endParaRPr>
          </a:p>
          <a:p>
            <a:pPr lvl="0">
              <a:defRPr/>
            </a:pPr>
            <a:r>
              <a:rPr lang="ko-KR" sz="2700" dirty="0" err="1">
                <a:ea typeface="+mn-lt"/>
                <a:cs typeface="+mn-lt"/>
              </a:rPr>
              <a:t>n</a:t>
            </a:r>
            <a:r>
              <a:rPr lang="ko-KR" sz="2700" dirty="0">
                <a:ea typeface="+mn-lt"/>
                <a:cs typeface="+mn-lt"/>
              </a:rPr>
              <a:t> = </a:t>
            </a:r>
            <a:r>
              <a:rPr lang="ko-KR" sz="2700" dirty="0" err="1">
                <a:ea typeface="+mn-lt"/>
                <a:cs typeface="+mn-lt"/>
              </a:rPr>
              <a:t>int</a:t>
            </a:r>
            <a:r>
              <a:rPr lang="ko-KR" sz="2700" dirty="0">
                <a:ea typeface="+mn-lt"/>
                <a:cs typeface="+mn-lt"/>
              </a:rPr>
              <a:t>(</a:t>
            </a:r>
            <a:r>
              <a:rPr lang="ko-KR" sz="2700" dirty="0" err="1">
                <a:ea typeface="+mn-lt"/>
                <a:cs typeface="+mn-lt"/>
              </a:rPr>
              <a:t>sys.stdin.readline</a:t>
            </a:r>
            <a:r>
              <a:rPr lang="ko-KR" sz="2700" dirty="0">
                <a:ea typeface="+mn-lt"/>
                <a:cs typeface="+mn-lt"/>
              </a:rPr>
              <a:t>())</a:t>
            </a:r>
            <a:endParaRPr lang="ko-KR" dirty="0"/>
          </a:p>
          <a:p>
            <a:pPr lvl="0">
              <a:defRPr/>
            </a:pPr>
            <a:r>
              <a:rPr lang="ko-KR" sz="2700" dirty="0" err="1">
                <a:ea typeface="+mn-lt"/>
                <a:cs typeface="+mn-lt"/>
              </a:rPr>
              <a:t>lst</a:t>
            </a:r>
            <a:r>
              <a:rPr lang="ko-KR" sz="2700" dirty="0">
                <a:ea typeface="+mn-lt"/>
                <a:cs typeface="+mn-lt"/>
              </a:rPr>
              <a:t> = []</a:t>
            </a:r>
            <a:endParaRPr lang="ko-KR" dirty="0">
              <a:ea typeface="+mn-lt"/>
              <a:cs typeface="+mn-lt"/>
            </a:endParaRPr>
          </a:p>
          <a:p>
            <a:pPr lvl="0">
              <a:defRPr/>
            </a:pPr>
            <a:r>
              <a:rPr lang="ko-KR" sz="2700" dirty="0" err="1">
                <a:ea typeface="+mn-lt"/>
                <a:cs typeface="+mn-lt"/>
              </a:rPr>
              <a:t>for</a:t>
            </a:r>
            <a:r>
              <a:rPr lang="ko-KR" sz="2700" dirty="0">
                <a:ea typeface="+mn-lt"/>
                <a:cs typeface="+mn-lt"/>
              </a:rPr>
              <a:t> </a:t>
            </a:r>
            <a:r>
              <a:rPr lang="ko-KR" sz="2700" dirty="0" err="1">
                <a:ea typeface="+mn-lt"/>
                <a:cs typeface="+mn-lt"/>
              </a:rPr>
              <a:t>i</a:t>
            </a:r>
            <a:r>
              <a:rPr lang="ko-KR" sz="2700" dirty="0">
                <a:ea typeface="+mn-lt"/>
                <a:cs typeface="+mn-lt"/>
              </a:rPr>
              <a:t> </a:t>
            </a:r>
            <a:r>
              <a:rPr lang="ko-KR" sz="2700" dirty="0" err="1">
                <a:ea typeface="+mn-lt"/>
                <a:cs typeface="+mn-lt"/>
              </a:rPr>
              <a:t>in</a:t>
            </a:r>
            <a:r>
              <a:rPr lang="ko-KR" sz="2700" dirty="0">
                <a:ea typeface="+mn-lt"/>
                <a:cs typeface="+mn-lt"/>
              </a:rPr>
              <a:t> </a:t>
            </a:r>
            <a:r>
              <a:rPr lang="ko-KR" sz="2700" dirty="0" err="1">
                <a:ea typeface="+mn-lt"/>
                <a:cs typeface="+mn-lt"/>
              </a:rPr>
              <a:t>range</a:t>
            </a:r>
            <a:r>
              <a:rPr lang="ko-KR" sz="2700" dirty="0">
                <a:ea typeface="+mn-lt"/>
                <a:cs typeface="+mn-lt"/>
              </a:rPr>
              <a:t>(</a:t>
            </a:r>
            <a:r>
              <a:rPr lang="ko-KR" sz="2700" dirty="0" err="1">
                <a:ea typeface="+mn-lt"/>
                <a:cs typeface="+mn-lt"/>
              </a:rPr>
              <a:t>n</a:t>
            </a:r>
            <a:r>
              <a:rPr lang="ko-KR" sz="2700" dirty="0">
                <a:ea typeface="+mn-lt"/>
                <a:cs typeface="+mn-lt"/>
              </a:rPr>
              <a:t>):</a:t>
            </a:r>
            <a:endParaRPr lang="ko-KR">
              <a:ea typeface="+mn-lt"/>
              <a:cs typeface="+mn-lt"/>
            </a:endParaRPr>
          </a:p>
          <a:p>
            <a:pPr>
              <a:defRPr/>
            </a:pPr>
            <a:r>
              <a:rPr lang="ko-KR" sz="2700" dirty="0">
                <a:ea typeface="+mn-lt"/>
                <a:cs typeface="+mn-lt"/>
              </a:rPr>
              <a:t>    </a:t>
            </a:r>
            <a:r>
              <a:rPr lang="ko-KR" sz="2700" dirty="0" err="1">
                <a:ea typeface="+mn-lt"/>
                <a:cs typeface="+mn-lt"/>
              </a:rPr>
              <a:t>lst.append</a:t>
            </a:r>
            <a:r>
              <a:rPr lang="ko-KR" sz="2700" dirty="0">
                <a:ea typeface="+mn-lt"/>
                <a:cs typeface="+mn-lt"/>
              </a:rPr>
              <a:t>(</a:t>
            </a:r>
            <a:r>
              <a:rPr lang="ko-KR" sz="2700" dirty="0" err="1">
                <a:ea typeface="+mn-lt"/>
                <a:cs typeface="+mn-lt"/>
              </a:rPr>
              <a:t>int</a:t>
            </a:r>
            <a:r>
              <a:rPr lang="ko-KR" sz="2700" dirty="0">
                <a:ea typeface="+mn-lt"/>
                <a:cs typeface="+mn-lt"/>
              </a:rPr>
              <a:t>(</a:t>
            </a:r>
            <a:r>
              <a:rPr lang="ko-KR" sz="2700" dirty="0" err="1">
                <a:ea typeface="+mn-lt"/>
                <a:cs typeface="+mn-lt"/>
              </a:rPr>
              <a:t>sys.stdin.readline</a:t>
            </a:r>
            <a:r>
              <a:rPr lang="ko-KR" sz="2700" dirty="0">
                <a:ea typeface="+mn-lt"/>
                <a:cs typeface="+mn-lt"/>
              </a:rPr>
              <a:t>()))</a:t>
            </a:r>
            <a:endParaRPr lang="ko-KR" dirty="0"/>
          </a:p>
          <a:p>
            <a:pPr lvl="0">
              <a:defRPr/>
            </a:pPr>
            <a:r>
              <a:rPr lang="ko-KR" sz="2700" dirty="0" err="1">
                <a:ea typeface="+mn-lt"/>
                <a:cs typeface="+mn-lt"/>
              </a:rPr>
              <a:t>print</a:t>
            </a:r>
            <a:r>
              <a:rPr lang="ko-KR" sz="2700" dirty="0">
                <a:ea typeface="+mn-lt"/>
                <a:cs typeface="+mn-lt"/>
              </a:rPr>
              <a:t>("입력이 완료되었습니다.")</a:t>
            </a:r>
            <a:endParaRPr lang="ko-KR" dirty="0">
              <a:ea typeface="+mn-lt"/>
              <a:cs typeface="+mn-lt"/>
            </a:endParaRPr>
          </a:p>
          <a:p>
            <a:pPr lvl="0">
              <a:defRPr/>
            </a:pPr>
            <a:r>
              <a:rPr lang="ko-KR" sz="2700" dirty="0" err="1">
                <a:ea typeface="+mn-lt"/>
                <a:cs typeface="+mn-lt"/>
              </a:rPr>
              <a:t>for</a:t>
            </a:r>
            <a:r>
              <a:rPr lang="ko-KR" sz="2700" dirty="0">
                <a:ea typeface="+mn-lt"/>
                <a:cs typeface="+mn-lt"/>
              </a:rPr>
              <a:t> </a:t>
            </a:r>
            <a:r>
              <a:rPr lang="ko-KR" sz="2700" dirty="0" err="1">
                <a:ea typeface="+mn-lt"/>
                <a:cs typeface="+mn-lt"/>
              </a:rPr>
              <a:t>i</a:t>
            </a:r>
            <a:r>
              <a:rPr lang="ko-KR" sz="2700" dirty="0">
                <a:ea typeface="+mn-lt"/>
                <a:cs typeface="+mn-lt"/>
              </a:rPr>
              <a:t> </a:t>
            </a:r>
            <a:r>
              <a:rPr lang="ko-KR" sz="2700" dirty="0" err="1">
                <a:ea typeface="+mn-lt"/>
                <a:cs typeface="+mn-lt"/>
              </a:rPr>
              <a:t>in</a:t>
            </a:r>
            <a:r>
              <a:rPr lang="ko-KR" sz="2700" dirty="0">
                <a:ea typeface="+mn-lt"/>
                <a:cs typeface="+mn-lt"/>
              </a:rPr>
              <a:t> </a:t>
            </a:r>
            <a:r>
              <a:rPr lang="ko-KR" sz="2700" dirty="0" err="1">
                <a:ea typeface="+mn-lt"/>
                <a:cs typeface="+mn-lt"/>
              </a:rPr>
              <a:t>range</a:t>
            </a:r>
            <a:r>
              <a:rPr lang="ko-KR" sz="2700" dirty="0">
                <a:ea typeface="+mn-lt"/>
                <a:cs typeface="+mn-lt"/>
              </a:rPr>
              <a:t>(1,len(</a:t>
            </a:r>
            <a:r>
              <a:rPr lang="ko-KR" sz="2700" dirty="0" err="1">
                <a:ea typeface="+mn-lt"/>
                <a:cs typeface="+mn-lt"/>
              </a:rPr>
              <a:t>lst</a:t>
            </a:r>
            <a:r>
              <a:rPr lang="ko-KR" sz="2700" dirty="0">
                <a:ea typeface="+mn-lt"/>
                <a:cs typeface="+mn-lt"/>
              </a:rPr>
              <a:t>)):</a:t>
            </a:r>
            <a:endParaRPr lang="ko-KR" dirty="0">
              <a:ea typeface="+mn-lt"/>
              <a:cs typeface="+mn-lt"/>
            </a:endParaRPr>
          </a:p>
          <a:p>
            <a:pPr>
              <a:defRPr/>
            </a:pPr>
            <a:r>
              <a:rPr lang="ko-KR" sz="2700" dirty="0">
                <a:ea typeface="+mn-lt"/>
                <a:cs typeface="+mn-lt"/>
              </a:rPr>
              <a:t>    </a:t>
            </a:r>
            <a:r>
              <a:rPr lang="ko-KR" sz="2700" dirty="0" err="1">
                <a:ea typeface="+mn-lt"/>
                <a:cs typeface="+mn-lt"/>
              </a:rPr>
              <a:t>for</a:t>
            </a:r>
            <a:r>
              <a:rPr lang="ko-KR" sz="2700" dirty="0">
                <a:ea typeface="+mn-lt"/>
                <a:cs typeface="+mn-lt"/>
              </a:rPr>
              <a:t> </a:t>
            </a:r>
            <a:r>
              <a:rPr lang="ko-KR" sz="2700" dirty="0" err="1">
                <a:ea typeface="+mn-lt"/>
                <a:cs typeface="+mn-lt"/>
              </a:rPr>
              <a:t>j</a:t>
            </a:r>
            <a:r>
              <a:rPr lang="ko-KR" sz="2700" dirty="0">
                <a:ea typeface="+mn-lt"/>
                <a:cs typeface="+mn-lt"/>
              </a:rPr>
              <a:t> </a:t>
            </a:r>
            <a:r>
              <a:rPr lang="ko-KR" sz="2700" dirty="0" err="1">
                <a:ea typeface="+mn-lt"/>
                <a:cs typeface="+mn-lt"/>
              </a:rPr>
              <a:t>in</a:t>
            </a:r>
            <a:r>
              <a:rPr lang="ko-KR" sz="2700" dirty="0">
                <a:ea typeface="+mn-lt"/>
                <a:cs typeface="+mn-lt"/>
              </a:rPr>
              <a:t> </a:t>
            </a:r>
            <a:r>
              <a:rPr lang="ko-KR" sz="2700" dirty="0" err="1">
                <a:ea typeface="+mn-lt"/>
                <a:cs typeface="+mn-lt"/>
              </a:rPr>
              <a:t>range</a:t>
            </a:r>
            <a:r>
              <a:rPr lang="ko-KR" sz="2700" dirty="0">
                <a:ea typeface="+mn-lt"/>
                <a:cs typeface="+mn-lt"/>
              </a:rPr>
              <a:t>(i,0,-1):</a:t>
            </a:r>
            <a:endParaRPr lang="ko-KR" dirty="0">
              <a:ea typeface="+mn-lt"/>
              <a:cs typeface="+mn-lt"/>
            </a:endParaRPr>
          </a:p>
          <a:p>
            <a:pPr>
              <a:defRPr/>
            </a:pPr>
            <a:r>
              <a:rPr lang="ko-KR" sz="2700" dirty="0">
                <a:ea typeface="+mn-lt"/>
                <a:cs typeface="+mn-lt"/>
              </a:rPr>
              <a:t>        </a:t>
            </a:r>
            <a:r>
              <a:rPr lang="ko-KR" sz="2700" dirty="0" err="1">
                <a:ea typeface="+mn-lt"/>
                <a:cs typeface="+mn-lt"/>
              </a:rPr>
              <a:t>if</a:t>
            </a:r>
            <a:r>
              <a:rPr lang="ko-KR" sz="2700" dirty="0">
                <a:ea typeface="+mn-lt"/>
                <a:cs typeface="+mn-lt"/>
              </a:rPr>
              <a:t> </a:t>
            </a:r>
            <a:r>
              <a:rPr lang="ko-KR" sz="2700" dirty="0" err="1">
                <a:ea typeface="+mn-lt"/>
                <a:cs typeface="+mn-lt"/>
              </a:rPr>
              <a:t>lst</a:t>
            </a:r>
            <a:r>
              <a:rPr lang="ko-KR" sz="2700" dirty="0">
                <a:ea typeface="+mn-lt"/>
                <a:cs typeface="+mn-lt"/>
              </a:rPr>
              <a:t>[</a:t>
            </a:r>
            <a:r>
              <a:rPr lang="ko-KR" sz="2700" dirty="0" err="1">
                <a:ea typeface="+mn-lt"/>
                <a:cs typeface="+mn-lt"/>
              </a:rPr>
              <a:t>j</a:t>
            </a:r>
            <a:r>
              <a:rPr lang="ko-KR" sz="2700" dirty="0">
                <a:ea typeface="+mn-lt"/>
                <a:cs typeface="+mn-lt"/>
              </a:rPr>
              <a:t>]&lt; </a:t>
            </a:r>
            <a:r>
              <a:rPr lang="ko-KR" sz="2700" dirty="0" err="1">
                <a:ea typeface="+mn-lt"/>
                <a:cs typeface="+mn-lt"/>
              </a:rPr>
              <a:t>lst</a:t>
            </a:r>
            <a:r>
              <a:rPr lang="ko-KR" sz="2700" dirty="0">
                <a:ea typeface="+mn-lt"/>
                <a:cs typeface="+mn-lt"/>
              </a:rPr>
              <a:t>[j-1]:</a:t>
            </a:r>
            <a:endParaRPr lang="ko-KR" dirty="0">
              <a:ea typeface="+mn-lt"/>
              <a:cs typeface="+mn-lt"/>
            </a:endParaRPr>
          </a:p>
          <a:p>
            <a:pPr>
              <a:defRPr/>
            </a:pPr>
            <a:r>
              <a:rPr lang="ko-KR" sz="2700" dirty="0">
                <a:ea typeface="+mn-lt"/>
                <a:cs typeface="+mn-lt"/>
              </a:rPr>
              <a:t>            </a:t>
            </a:r>
            <a:r>
              <a:rPr lang="ko-KR" sz="2700" dirty="0" err="1">
                <a:ea typeface="+mn-lt"/>
                <a:cs typeface="+mn-lt"/>
              </a:rPr>
              <a:t>lst</a:t>
            </a:r>
            <a:r>
              <a:rPr lang="ko-KR" sz="2700" dirty="0">
                <a:ea typeface="+mn-lt"/>
                <a:cs typeface="+mn-lt"/>
              </a:rPr>
              <a:t>[</a:t>
            </a:r>
            <a:r>
              <a:rPr lang="ko-KR" sz="2700" dirty="0" err="1">
                <a:ea typeface="+mn-lt"/>
                <a:cs typeface="+mn-lt"/>
              </a:rPr>
              <a:t>j</a:t>
            </a:r>
            <a:r>
              <a:rPr lang="ko-KR" sz="2700" dirty="0">
                <a:ea typeface="+mn-lt"/>
                <a:cs typeface="+mn-lt"/>
              </a:rPr>
              <a:t>], </a:t>
            </a:r>
            <a:r>
              <a:rPr lang="ko-KR" sz="2700" dirty="0" err="1">
                <a:ea typeface="+mn-lt"/>
                <a:cs typeface="+mn-lt"/>
              </a:rPr>
              <a:t>lst</a:t>
            </a:r>
            <a:r>
              <a:rPr lang="ko-KR" sz="2700" dirty="0">
                <a:ea typeface="+mn-lt"/>
                <a:cs typeface="+mn-lt"/>
              </a:rPr>
              <a:t>[j-1] = </a:t>
            </a:r>
            <a:r>
              <a:rPr lang="ko-KR" sz="2700" dirty="0" err="1">
                <a:ea typeface="+mn-lt"/>
                <a:cs typeface="+mn-lt"/>
              </a:rPr>
              <a:t>lst</a:t>
            </a:r>
            <a:r>
              <a:rPr lang="ko-KR" sz="2700" dirty="0">
                <a:ea typeface="+mn-lt"/>
                <a:cs typeface="+mn-lt"/>
              </a:rPr>
              <a:t>[j-1], </a:t>
            </a:r>
            <a:r>
              <a:rPr lang="ko-KR" sz="2700" dirty="0" err="1">
                <a:ea typeface="+mn-lt"/>
                <a:cs typeface="+mn-lt"/>
              </a:rPr>
              <a:t>lst</a:t>
            </a:r>
            <a:r>
              <a:rPr lang="ko-KR" sz="2700" dirty="0">
                <a:ea typeface="+mn-lt"/>
                <a:cs typeface="+mn-lt"/>
              </a:rPr>
              <a:t>[</a:t>
            </a:r>
            <a:r>
              <a:rPr lang="ko-KR" sz="2700" dirty="0" err="1">
                <a:ea typeface="+mn-lt"/>
                <a:cs typeface="+mn-lt"/>
              </a:rPr>
              <a:t>j</a:t>
            </a:r>
            <a:r>
              <a:rPr lang="ko-KR" sz="2700" dirty="0">
                <a:ea typeface="+mn-lt"/>
                <a:cs typeface="+mn-lt"/>
              </a:rPr>
              <a:t>]</a:t>
            </a:r>
            <a:endParaRPr lang="ko-KR" dirty="0">
              <a:ea typeface="+mn-lt"/>
              <a:cs typeface="+mn-lt"/>
            </a:endParaRPr>
          </a:p>
          <a:p>
            <a:pPr>
              <a:defRPr/>
            </a:pPr>
            <a:r>
              <a:rPr lang="ko-KR" sz="2700">
                <a:ea typeface="+mn-lt"/>
                <a:cs typeface="+mn-lt"/>
              </a:rPr>
              <a:t>        else:</a:t>
            </a:r>
            <a:endParaRPr lang="ko-KR">
              <a:ea typeface="+mn-lt"/>
              <a:cs typeface="+mn-lt"/>
            </a:endParaRPr>
          </a:p>
          <a:p>
            <a:pPr>
              <a:defRPr/>
            </a:pPr>
            <a:r>
              <a:rPr lang="ko-KR" sz="2700" dirty="0">
                <a:ea typeface="+mn-lt"/>
                <a:cs typeface="+mn-lt"/>
              </a:rPr>
              <a:t>            </a:t>
            </a:r>
            <a:r>
              <a:rPr lang="ko-KR" sz="2700" dirty="0" err="1">
                <a:ea typeface="+mn-lt"/>
                <a:cs typeface="+mn-lt"/>
              </a:rPr>
              <a:t>break</a:t>
            </a:r>
            <a:endParaRPr lang="ko-KR">
              <a:ea typeface="+mn-lt"/>
              <a:cs typeface="+mn-lt"/>
            </a:endParaRPr>
          </a:p>
          <a:p>
            <a:pPr>
              <a:defRPr/>
            </a:pPr>
            <a:r>
              <a:rPr lang="ko-KR" sz="2700" dirty="0" err="1">
                <a:ea typeface="+mn-lt"/>
                <a:cs typeface="+mn-lt"/>
              </a:rPr>
              <a:t>print</a:t>
            </a:r>
            <a:r>
              <a:rPr lang="ko-KR" sz="2700" dirty="0">
                <a:ea typeface="+mn-lt"/>
                <a:cs typeface="+mn-lt"/>
              </a:rPr>
              <a:t>(*</a:t>
            </a:r>
            <a:r>
              <a:rPr lang="ko-KR" sz="2700" dirty="0" err="1">
                <a:ea typeface="+mn-lt"/>
                <a:cs typeface="+mn-lt"/>
              </a:rPr>
              <a:t>lst</a:t>
            </a:r>
            <a:r>
              <a:rPr lang="ko-KR" sz="2700" dirty="0">
                <a:ea typeface="+mn-lt"/>
                <a:cs typeface="+mn-lt"/>
              </a:rPr>
              <a:t>)</a:t>
            </a:r>
            <a:endParaRPr lang="ko-KR">
              <a:ea typeface="+mn-lt"/>
              <a:cs typeface="+mn-lt"/>
            </a:endParaRPr>
          </a:p>
          <a:p>
            <a:pPr lvl="0">
              <a:defRPr/>
            </a:pPr>
            <a:endParaRPr lang="ko-KR" altLang="en-US" sz="2700" dirty="0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6965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0" y="-25634"/>
            <a:ext cx="12192000" cy="907138"/>
          </a:xfrm>
          <a:prstGeom prst="rect">
            <a:avLst/>
          </a:prstGeom>
          <a:solidFill>
            <a:srgbClr val="1E7452">
              <a:alpha val="100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3900"/>
              <a:t>삽입정렬 핵심</a:t>
            </a:r>
          </a:p>
        </p:txBody>
      </p:sp>
      <p:sp>
        <p:nvSpPr>
          <p:cNvPr id="3" name="TextBox"/>
          <p:cNvSpPr txBox="1"/>
          <p:nvPr/>
        </p:nvSpPr>
        <p:spPr>
          <a:xfrm>
            <a:off x="777249" y="1865846"/>
            <a:ext cx="10637520" cy="32316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altLang="ko-KR" sz="2700" err="1">
                <a:ea typeface="+mn-lt"/>
                <a:cs typeface="+mn-lt"/>
              </a:rPr>
              <a:t>f</a:t>
            </a:r>
            <a:r>
              <a:rPr lang="ko-KR" sz="2700" err="1">
                <a:ea typeface="+mn-lt"/>
                <a:cs typeface="+mn-lt"/>
              </a:rPr>
              <a:t>or</a:t>
            </a:r>
            <a:r>
              <a:rPr lang="ko-KR" sz="2700">
                <a:ea typeface="+mn-lt"/>
                <a:cs typeface="+mn-lt"/>
              </a:rPr>
              <a:t> </a:t>
            </a:r>
            <a:r>
              <a:rPr lang="ko-KR" sz="2700" err="1">
                <a:ea typeface="+mn-lt"/>
                <a:cs typeface="+mn-lt"/>
              </a:rPr>
              <a:t>i</a:t>
            </a:r>
            <a:r>
              <a:rPr lang="ko-KR" sz="2700">
                <a:ea typeface="+mn-lt"/>
                <a:cs typeface="+mn-lt"/>
              </a:rPr>
              <a:t> </a:t>
            </a:r>
            <a:r>
              <a:rPr lang="ko-KR" sz="2700" err="1">
                <a:ea typeface="+mn-lt"/>
                <a:cs typeface="+mn-lt"/>
              </a:rPr>
              <a:t>in</a:t>
            </a:r>
            <a:r>
              <a:rPr lang="ko-KR" sz="2700">
                <a:ea typeface="+mn-lt"/>
                <a:cs typeface="+mn-lt"/>
              </a:rPr>
              <a:t> </a:t>
            </a:r>
            <a:r>
              <a:rPr lang="ko-KR" sz="2700" err="1">
                <a:ea typeface="+mn-lt"/>
                <a:cs typeface="+mn-lt"/>
              </a:rPr>
              <a:t>range</a:t>
            </a:r>
            <a:r>
              <a:rPr lang="ko-KR" sz="2700">
                <a:ea typeface="+mn-lt"/>
                <a:cs typeface="+mn-lt"/>
              </a:rPr>
              <a:t>(1,len(</a:t>
            </a:r>
            <a:r>
              <a:rPr lang="ko-KR" sz="2700" err="1">
                <a:ea typeface="+mn-lt"/>
                <a:cs typeface="+mn-lt"/>
              </a:rPr>
              <a:t>lst</a:t>
            </a:r>
            <a:r>
              <a:rPr lang="ko-KR" sz="2700">
                <a:ea typeface="+mn-lt"/>
                <a:cs typeface="+mn-lt"/>
              </a:rPr>
              <a:t>)):</a:t>
            </a:r>
          </a:p>
          <a:p>
            <a:pPr>
              <a:defRPr/>
            </a:pPr>
            <a:r>
              <a:rPr lang="ko-KR" sz="2700" dirty="0">
                <a:ea typeface="+mn-lt"/>
                <a:cs typeface="+mn-lt"/>
              </a:rPr>
              <a:t>    </a:t>
            </a:r>
            <a:r>
              <a:rPr lang="ko-KR" sz="2700" err="1">
                <a:ea typeface="+mn-lt"/>
                <a:cs typeface="+mn-lt"/>
              </a:rPr>
              <a:t>for</a:t>
            </a:r>
            <a:r>
              <a:rPr lang="ko-KR" sz="2700">
                <a:ea typeface="+mn-lt"/>
                <a:cs typeface="+mn-lt"/>
              </a:rPr>
              <a:t> </a:t>
            </a:r>
            <a:r>
              <a:rPr lang="ko-KR" sz="2700" err="1">
                <a:ea typeface="+mn-lt"/>
                <a:cs typeface="+mn-lt"/>
              </a:rPr>
              <a:t>j</a:t>
            </a:r>
            <a:r>
              <a:rPr lang="ko-KR" sz="2700">
                <a:ea typeface="+mn-lt"/>
                <a:cs typeface="+mn-lt"/>
              </a:rPr>
              <a:t> </a:t>
            </a:r>
            <a:r>
              <a:rPr lang="ko-KR" sz="2700" err="1">
                <a:ea typeface="+mn-lt"/>
                <a:cs typeface="+mn-lt"/>
              </a:rPr>
              <a:t>in</a:t>
            </a:r>
            <a:r>
              <a:rPr lang="ko-KR" sz="2700">
                <a:ea typeface="+mn-lt"/>
                <a:cs typeface="+mn-lt"/>
              </a:rPr>
              <a:t> </a:t>
            </a:r>
            <a:r>
              <a:rPr lang="ko-KR" sz="2700" err="1">
                <a:ea typeface="+mn-lt"/>
                <a:cs typeface="+mn-lt"/>
              </a:rPr>
              <a:t>range</a:t>
            </a:r>
            <a:r>
              <a:rPr lang="ko-KR" sz="2700">
                <a:ea typeface="+mn-lt"/>
                <a:cs typeface="+mn-lt"/>
              </a:rPr>
              <a:t>(i,0,-1):</a:t>
            </a:r>
          </a:p>
          <a:p>
            <a:pPr>
              <a:defRPr/>
            </a:pPr>
            <a:r>
              <a:rPr lang="ko-KR" sz="2700" dirty="0">
                <a:ea typeface="+mn-lt"/>
                <a:cs typeface="+mn-lt"/>
              </a:rPr>
              <a:t>        </a:t>
            </a:r>
            <a:r>
              <a:rPr lang="ko-KR" sz="2700" err="1">
                <a:ea typeface="+mn-lt"/>
                <a:cs typeface="+mn-lt"/>
              </a:rPr>
              <a:t>if</a:t>
            </a:r>
            <a:r>
              <a:rPr lang="ko-KR" sz="2700">
                <a:ea typeface="+mn-lt"/>
                <a:cs typeface="+mn-lt"/>
              </a:rPr>
              <a:t> </a:t>
            </a:r>
            <a:r>
              <a:rPr lang="ko-KR" sz="2700" err="1">
                <a:ea typeface="+mn-lt"/>
                <a:cs typeface="+mn-lt"/>
              </a:rPr>
              <a:t>lst</a:t>
            </a:r>
            <a:r>
              <a:rPr lang="ko-KR" sz="2700">
                <a:ea typeface="+mn-lt"/>
                <a:cs typeface="+mn-lt"/>
              </a:rPr>
              <a:t>[</a:t>
            </a:r>
            <a:r>
              <a:rPr lang="ko-KR" sz="2700" err="1">
                <a:ea typeface="+mn-lt"/>
                <a:cs typeface="+mn-lt"/>
              </a:rPr>
              <a:t>j</a:t>
            </a:r>
            <a:r>
              <a:rPr lang="ko-KR" sz="2700">
                <a:ea typeface="+mn-lt"/>
                <a:cs typeface="+mn-lt"/>
              </a:rPr>
              <a:t>]&lt; </a:t>
            </a:r>
            <a:r>
              <a:rPr lang="ko-KR" sz="2700" err="1">
                <a:ea typeface="+mn-lt"/>
                <a:cs typeface="+mn-lt"/>
              </a:rPr>
              <a:t>lst</a:t>
            </a:r>
            <a:r>
              <a:rPr lang="ko-KR" sz="2700">
                <a:ea typeface="+mn-lt"/>
                <a:cs typeface="+mn-lt"/>
              </a:rPr>
              <a:t>[j-1]:</a:t>
            </a:r>
          </a:p>
          <a:p>
            <a:pPr>
              <a:defRPr/>
            </a:pPr>
            <a:r>
              <a:rPr lang="ko-KR" sz="2700" dirty="0">
                <a:ea typeface="+mn-lt"/>
                <a:cs typeface="+mn-lt"/>
              </a:rPr>
              <a:t>            </a:t>
            </a:r>
            <a:r>
              <a:rPr lang="ko-KR" sz="2700" err="1">
                <a:ea typeface="+mn-lt"/>
                <a:cs typeface="+mn-lt"/>
              </a:rPr>
              <a:t>lst</a:t>
            </a:r>
            <a:r>
              <a:rPr lang="ko-KR" sz="2700">
                <a:ea typeface="+mn-lt"/>
                <a:cs typeface="+mn-lt"/>
              </a:rPr>
              <a:t>[</a:t>
            </a:r>
            <a:r>
              <a:rPr lang="ko-KR" sz="2700" err="1">
                <a:ea typeface="+mn-lt"/>
                <a:cs typeface="+mn-lt"/>
              </a:rPr>
              <a:t>j</a:t>
            </a:r>
            <a:r>
              <a:rPr lang="ko-KR" sz="2700">
                <a:ea typeface="+mn-lt"/>
                <a:cs typeface="+mn-lt"/>
              </a:rPr>
              <a:t>], </a:t>
            </a:r>
            <a:r>
              <a:rPr lang="ko-KR" sz="2700" err="1">
                <a:ea typeface="+mn-lt"/>
                <a:cs typeface="+mn-lt"/>
              </a:rPr>
              <a:t>lst</a:t>
            </a:r>
            <a:r>
              <a:rPr lang="ko-KR" sz="2700">
                <a:ea typeface="+mn-lt"/>
                <a:cs typeface="+mn-lt"/>
              </a:rPr>
              <a:t>[j-1] = </a:t>
            </a:r>
            <a:r>
              <a:rPr lang="ko-KR" sz="2700" err="1">
                <a:ea typeface="+mn-lt"/>
                <a:cs typeface="+mn-lt"/>
              </a:rPr>
              <a:t>lst</a:t>
            </a:r>
            <a:r>
              <a:rPr lang="ko-KR" sz="2700">
                <a:ea typeface="+mn-lt"/>
                <a:cs typeface="+mn-lt"/>
              </a:rPr>
              <a:t>[j-1], </a:t>
            </a:r>
            <a:r>
              <a:rPr lang="ko-KR" sz="2700" err="1">
                <a:ea typeface="+mn-lt"/>
                <a:cs typeface="+mn-lt"/>
              </a:rPr>
              <a:t>lst</a:t>
            </a:r>
            <a:r>
              <a:rPr lang="ko-KR" sz="2700">
                <a:ea typeface="+mn-lt"/>
                <a:cs typeface="+mn-lt"/>
              </a:rPr>
              <a:t>[</a:t>
            </a:r>
            <a:r>
              <a:rPr lang="ko-KR" sz="2700" err="1">
                <a:ea typeface="+mn-lt"/>
                <a:cs typeface="+mn-lt"/>
              </a:rPr>
              <a:t>j</a:t>
            </a:r>
            <a:r>
              <a:rPr lang="ko-KR" sz="2700">
                <a:ea typeface="+mn-lt"/>
                <a:cs typeface="+mn-lt"/>
              </a:rPr>
              <a:t>]</a:t>
            </a:r>
          </a:p>
          <a:p>
            <a:pPr>
              <a:defRPr/>
            </a:pPr>
            <a:r>
              <a:rPr lang="ko-KR" sz="2700" dirty="0">
                <a:ea typeface="+mn-lt"/>
                <a:cs typeface="+mn-lt"/>
              </a:rPr>
              <a:t>        </a:t>
            </a:r>
            <a:r>
              <a:rPr lang="ko-KR" sz="2700" dirty="0" err="1">
                <a:ea typeface="+mn-lt"/>
                <a:cs typeface="+mn-lt"/>
              </a:rPr>
              <a:t>else</a:t>
            </a:r>
            <a:r>
              <a:rPr lang="ko-KR" sz="2700" dirty="0">
                <a:ea typeface="+mn-lt"/>
                <a:cs typeface="+mn-lt"/>
              </a:rPr>
              <a:t>:</a:t>
            </a:r>
          </a:p>
          <a:p>
            <a:pPr>
              <a:defRPr/>
            </a:pPr>
            <a:r>
              <a:rPr lang="ko-KR" sz="2700" dirty="0">
                <a:ea typeface="+mn-lt"/>
                <a:cs typeface="+mn-lt"/>
              </a:rPr>
              <a:t>            </a:t>
            </a:r>
            <a:r>
              <a:rPr lang="ko-KR" sz="2700" dirty="0" err="1">
                <a:ea typeface="+mn-lt"/>
                <a:cs typeface="+mn-lt"/>
              </a:rPr>
              <a:t>break</a:t>
            </a:r>
          </a:p>
          <a:p>
            <a:pPr lvl="0">
              <a:defRPr/>
            </a:pPr>
            <a:endParaRPr lang="ko-KR" altLang="en-US" sz="4200" dirty="0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6965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0" y="-25634"/>
            <a:ext cx="12192000" cy="907138"/>
          </a:xfrm>
          <a:prstGeom prst="rect">
            <a:avLst/>
          </a:prstGeom>
          <a:solidFill>
            <a:srgbClr val="1E7452">
              <a:alpha val="100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3900"/>
              <a:t>버블 정렬</a:t>
            </a:r>
          </a:p>
        </p:txBody>
      </p:sp>
      <p:sp>
        <p:nvSpPr>
          <p:cNvPr id="3" name="TextBox"/>
          <p:cNvSpPr txBox="1"/>
          <p:nvPr/>
        </p:nvSpPr>
        <p:spPr>
          <a:xfrm>
            <a:off x="708034" y="1365042"/>
            <a:ext cx="10637520" cy="3291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55000" lvl="0" indent="-555000">
              <a:buAutoNum type="arabicPeriod"/>
              <a:defRPr/>
            </a:pPr>
            <a:r>
              <a:rPr lang="ko-KR" altLang="en-US" sz="3000"/>
              <a:t>리스트의 서로 인접한 두 요소를 비교하여 정렬하는 알고리즘</a:t>
            </a:r>
            <a:endParaRPr lang="en-US" altLang="ko-KR" sz="3000"/>
          </a:p>
          <a:p>
            <a:pPr marL="555000" lvl="0" indent="-555000">
              <a:buAutoNum type="arabicPeriod"/>
              <a:defRPr/>
            </a:pPr>
            <a:r>
              <a:rPr lang="ko-KR" altLang="en-US" sz="3000"/>
              <a:t>시간 복잡도 </a:t>
            </a:r>
            <a:r>
              <a:rPr lang="en-US" altLang="ko-KR" sz="3000" b="0" i="0">
                <a:solidFill>
                  <a:srgbClr val="000000"/>
                </a:solidFill>
                <a:latin typeface="Noto Sans KR"/>
                <a:ea typeface="Noto Sans KR"/>
                <a:cs typeface="Noto Sans KR"/>
              </a:rPr>
              <a:t>O(n^2)</a:t>
            </a:r>
          </a:p>
          <a:p>
            <a:pPr marL="555000" lvl="0" indent="-555000">
              <a:buAutoNum type="arabicPeriod"/>
              <a:defRPr/>
            </a:pPr>
            <a:r>
              <a:rPr lang="ko-KR" altLang="en-US" sz="3000" b="0" i="0">
                <a:solidFill>
                  <a:srgbClr val="000000"/>
                </a:solidFill>
                <a:latin typeface="Noto Sans KR"/>
                <a:ea typeface="Noto Sans KR"/>
                <a:cs typeface="Noto Sans KR"/>
              </a:rPr>
              <a:t>거품이 움직이는 것 같다 하여</a:t>
            </a:r>
            <a:r>
              <a:rPr lang="en-US" altLang="ko-KR" sz="3000" b="0" i="0">
                <a:solidFill>
                  <a:srgbClr val="000000"/>
                </a:solidFill>
                <a:latin typeface="Noto Sans KR"/>
                <a:ea typeface="Noto Sans KR"/>
                <a:cs typeface="Noto Sans KR"/>
              </a:rPr>
              <a:t> </a:t>
            </a:r>
            <a:r>
              <a:rPr lang="ko-KR" altLang="en-US" sz="3000" b="0" i="0">
                <a:solidFill>
                  <a:srgbClr val="000000"/>
                </a:solidFill>
                <a:latin typeface="Noto Sans KR"/>
                <a:ea typeface="Noto Sans KR"/>
                <a:cs typeface="Noto Sans KR"/>
              </a:rPr>
              <a:t>버블 정렬이라 함.</a:t>
            </a:r>
            <a:endParaRPr lang="en-US" altLang="ko-KR" sz="3000" b="0" i="0">
              <a:solidFill>
                <a:srgbClr val="000000"/>
              </a:solidFill>
              <a:latin typeface="Noto Sans KR"/>
              <a:ea typeface="Noto Sans KR"/>
              <a:cs typeface="Noto Sans KR"/>
            </a:endParaRPr>
          </a:p>
          <a:p>
            <a:pPr marL="0" lvl="0">
              <a:defRPr/>
            </a:pPr>
            <a:endParaRPr lang="en-US" altLang="ko-KR" sz="3000"/>
          </a:p>
          <a:p>
            <a:pPr marL="0" lvl="0">
              <a:defRPr/>
            </a:pPr>
            <a:r>
              <a:rPr lang="en-US" altLang="ko-KR" sz="3000"/>
              <a:t>3. https://www.youtube.com/watch?v=fxuhgRRqYsY</a:t>
            </a:r>
          </a:p>
          <a:p>
            <a:pPr marL="0" lvl="0">
              <a:defRPr/>
            </a:pPr>
            <a:r>
              <a:rPr lang="en-US" altLang="ko-KR" sz="3000"/>
              <a:t>4. https://www.youtube.com/watch?v=Cq7SMsQBEUw	</a:t>
            </a:r>
            <a:endParaRPr lang="ko-KR" altLang="en-US" sz="3000"/>
          </a:p>
        </p:txBody>
      </p:sp>
    </p:spTree>
    <p:extLst>
      <p:ext uri="{BB962C8B-B14F-4D97-AF65-F5344CB8AC3E}">
        <p14:creationId xmlns:p14="http://schemas.microsoft.com/office/powerpoint/2010/main" val="3976965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0" y="-25634"/>
            <a:ext cx="12192000" cy="907138"/>
          </a:xfrm>
          <a:prstGeom prst="rect">
            <a:avLst/>
          </a:prstGeom>
          <a:solidFill>
            <a:srgbClr val="1E7452">
              <a:alpha val="100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3900"/>
              <a:t>버블 정렬</a:t>
            </a:r>
            <a:r>
              <a:rPr lang="en-US" altLang="ko-KR" sz="3900"/>
              <a:t> </a:t>
            </a:r>
            <a:r>
              <a:rPr lang="ko-KR" altLang="en-US" sz="3900"/>
              <a:t>구현</a:t>
            </a:r>
          </a:p>
        </p:txBody>
      </p:sp>
      <p:sp>
        <p:nvSpPr>
          <p:cNvPr id="3" name="TextBox"/>
          <p:cNvSpPr txBox="1"/>
          <p:nvPr/>
        </p:nvSpPr>
        <p:spPr>
          <a:xfrm>
            <a:off x="777249" y="1313232"/>
            <a:ext cx="10637520" cy="1325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55000" lvl="0" indent="-555000">
              <a:buAutoNum type="arabicPeriod"/>
              <a:defRPr/>
            </a:pPr>
            <a:r>
              <a:rPr lang="ko-KR" altLang="en-US" sz="2700"/>
              <a:t>리스트의 요소의 개수가 </a:t>
            </a:r>
            <a:r>
              <a:rPr lang="en-US" altLang="ko-KR" sz="2700"/>
              <a:t>n</a:t>
            </a:r>
            <a:r>
              <a:rPr lang="ko-KR" altLang="en-US" sz="2700"/>
              <a:t>개이면 </a:t>
            </a:r>
            <a:r>
              <a:rPr lang="en-US" altLang="ko-KR" sz="2700"/>
              <a:t>n-1</a:t>
            </a:r>
            <a:r>
              <a:rPr lang="ko-KR" altLang="en-US" sz="2700"/>
              <a:t>번 </a:t>
            </a:r>
            <a:r>
              <a:rPr lang="en-US" altLang="ko-KR" sz="2700"/>
              <a:t>swap </a:t>
            </a:r>
            <a:r>
              <a:rPr lang="ko-KR" altLang="en-US" sz="2700"/>
              <a:t>해야 하고</a:t>
            </a:r>
            <a:r>
              <a:rPr lang="en-US" altLang="ko-KR" sz="2700"/>
              <a:t>,  </a:t>
            </a:r>
            <a:r>
              <a:rPr lang="ko-KR" altLang="en-US" sz="2700"/>
              <a:t>각각의 </a:t>
            </a:r>
            <a:r>
              <a:rPr lang="en-US" altLang="ko-KR" sz="2700"/>
              <a:t>swap</a:t>
            </a:r>
            <a:r>
              <a:rPr lang="ko-KR" altLang="en-US" sz="2700"/>
              <a:t>마다 인접한 값을 비교해야 한다.</a:t>
            </a:r>
            <a:endParaRPr lang="en-US" altLang="ko-KR" sz="2700"/>
          </a:p>
          <a:p>
            <a:pPr marL="555000" lvl="0" indent="-555000">
              <a:buAutoNum type="arabicPeriod"/>
              <a:defRPr/>
            </a:pPr>
            <a:r>
              <a:rPr lang="ko-KR" altLang="en-US" sz="2700"/>
              <a:t>반복문만 잘 짠다면</a:t>
            </a:r>
            <a:r>
              <a:rPr lang="en-US" altLang="ko-KR" sz="2700"/>
              <a:t> </a:t>
            </a:r>
            <a:r>
              <a:rPr lang="ko-KR" altLang="en-US" sz="2700"/>
              <a:t>코드는 삽입 정렬과 비슷하다.</a:t>
            </a:r>
          </a:p>
        </p:txBody>
      </p:sp>
    </p:spTree>
    <p:extLst>
      <p:ext uri="{BB962C8B-B14F-4D97-AF65-F5344CB8AC3E}">
        <p14:creationId xmlns:p14="http://schemas.microsoft.com/office/powerpoint/2010/main" val="3976965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0" y="-25634"/>
            <a:ext cx="12192000" cy="907138"/>
          </a:xfrm>
          <a:prstGeom prst="rect">
            <a:avLst/>
          </a:prstGeom>
          <a:solidFill>
            <a:srgbClr val="1E7452">
              <a:alpha val="100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3900"/>
              <a:t>버블정렬 코드</a:t>
            </a:r>
          </a:p>
        </p:txBody>
      </p:sp>
      <p:sp>
        <p:nvSpPr>
          <p:cNvPr id="3" name="TextBox"/>
          <p:cNvSpPr txBox="1"/>
          <p:nvPr/>
        </p:nvSpPr>
        <p:spPr>
          <a:xfrm>
            <a:off x="777249" y="743348"/>
            <a:ext cx="10637520" cy="5852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100"/>
              <a:t>import sys</a:t>
            </a:r>
          </a:p>
          <a:p>
            <a:pPr lvl="0">
              <a:defRPr/>
            </a:pPr>
            <a:r>
              <a:rPr lang="ko-KR" altLang="en-US" sz="2100"/>
              <a:t>n = int(sys.stdin.readline())</a:t>
            </a:r>
          </a:p>
          <a:p>
            <a:pPr lvl="0">
              <a:defRPr/>
            </a:pPr>
            <a:r>
              <a:rPr lang="ko-KR" altLang="en-US" sz="2100"/>
              <a:t>lst = []</a:t>
            </a:r>
          </a:p>
          <a:p>
            <a:pPr lvl="0">
              <a:defRPr/>
            </a:pPr>
            <a:r>
              <a:rPr lang="ko-KR" altLang="en-US" sz="2100"/>
              <a:t>for i in range(n):</a:t>
            </a:r>
          </a:p>
          <a:p>
            <a:pPr lvl="0">
              <a:defRPr/>
            </a:pPr>
            <a:r>
              <a:rPr lang="ko-KR" altLang="en-US" sz="2100"/>
              <a:t>	lst.append(int(sys.stdin.readline()))</a:t>
            </a:r>
          </a:p>
          <a:p>
            <a:pPr lvl="0">
              <a:defRPr/>
            </a:pPr>
            <a:r>
              <a:rPr lang="ko-KR" altLang="en-US" sz="2100"/>
              <a:t>"""</a:t>
            </a:r>
          </a:p>
          <a:p>
            <a:pPr lvl="0">
              <a:defRPr/>
            </a:pPr>
            <a:r>
              <a:rPr lang="ko-KR" altLang="en-US" sz="2100"/>
              <a:t>n = 5</a:t>
            </a:r>
          </a:p>
          <a:p>
            <a:pPr lvl="0">
              <a:defRPr/>
            </a:pPr>
            <a:r>
              <a:rPr lang="ko-KR" altLang="en-US" sz="2100"/>
              <a:t>i = 0 ~ 3</a:t>
            </a:r>
          </a:p>
          <a:p>
            <a:pPr lvl="0">
              <a:defRPr/>
            </a:pPr>
            <a:r>
              <a:rPr lang="ko-KR" altLang="en-US" sz="2100"/>
              <a:t>i가 0일 때 j는 0~3까지</a:t>
            </a:r>
          </a:p>
          <a:p>
            <a:pPr lvl="0">
              <a:defRPr/>
            </a:pPr>
            <a:r>
              <a:rPr lang="ko-KR" altLang="en-US" sz="2100"/>
              <a:t>i가 1일 때 j는 0~2까지</a:t>
            </a:r>
          </a:p>
          <a:p>
            <a:pPr lvl="0">
              <a:defRPr/>
            </a:pPr>
            <a:r>
              <a:rPr lang="ko-KR" altLang="en-US" sz="2100"/>
              <a:t>"""</a:t>
            </a:r>
          </a:p>
          <a:p>
            <a:pPr lvl="0">
              <a:defRPr/>
            </a:pPr>
            <a:r>
              <a:rPr lang="ko-KR" altLang="en-US" sz="2100"/>
              <a:t>for i in range(0, n-1):</a:t>
            </a:r>
          </a:p>
          <a:p>
            <a:pPr lvl="0">
              <a:defRPr/>
            </a:pPr>
            <a:r>
              <a:rPr lang="ko-KR" altLang="en-US" sz="2100"/>
              <a:t>	for j in range(0, n-i-1):</a:t>
            </a:r>
          </a:p>
          <a:p>
            <a:pPr lvl="0">
              <a:defRPr/>
            </a:pPr>
            <a:r>
              <a:rPr lang="ko-KR" altLang="en-US" sz="2100"/>
              <a:t>		if lst[j] &gt; lst[j+1]:</a:t>
            </a:r>
          </a:p>
          <a:p>
            <a:pPr lvl="0">
              <a:defRPr/>
            </a:pPr>
            <a:r>
              <a:rPr lang="ko-KR" altLang="en-US" sz="2100"/>
              <a:t>			lst[j], lst[j+1] = lst[j+1] , lst[j]</a:t>
            </a:r>
          </a:p>
          <a:p>
            <a:pPr lvl="0">
              <a:defRPr/>
            </a:pPr>
            <a:r>
              <a:rPr lang="ko-KR" altLang="en-US" sz="2100"/>
              <a:t>print(*lst)</a:t>
            </a:r>
          </a:p>
          <a:p>
            <a:pPr lvl="0">
              <a:defRPr/>
            </a:pPr>
            <a:endParaRPr lang="ko-KR" altLang="en-US" sz="2100"/>
          </a:p>
          <a:p>
            <a:pPr lvl="0">
              <a:defRPr/>
            </a:pPr>
            <a:endParaRPr lang="ko-KR" altLang="en-US" sz="2100"/>
          </a:p>
        </p:txBody>
      </p:sp>
    </p:spTree>
    <p:extLst>
      <p:ext uri="{BB962C8B-B14F-4D97-AF65-F5344CB8AC3E}">
        <p14:creationId xmlns:p14="http://schemas.microsoft.com/office/powerpoint/2010/main" val="3976965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0" y="-25634"/>
            <a:ext cx="12192000" cy="907138"/>
          </a:xfrm>
          <a:prstGeom prst="rect">
            <a:avLst/>
          </a:prstGeom>
          <a:solidFill>
            <a:srgbClr val="1E7452">
              <a:alpha val="100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3900"/>
              <a:t>버블정렬 핵심</a:t>
            </a:r>
          </a:p>
        </p:txBody>
      </p:sp>
      <p:sp>
        <p:nvSpPr>
          <p:cNvPr id="3" name="TextBox"/>
          <p:cNvSpPr txBox="1"/>
          <p:nvPr/>
        </p:nvSpPr>
        <p:spPr>
          <a:xfrm>
            <a:off x="777249" y="1865846"/>
            <a:ext cx="10637520" cy="3931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/>
              <a:t>for i in range(0, n-1):</a:t>
            </a:r>
          </a:p>
          <a:p>
            <a:pPr lvl="0">
              <a:defRPr/>
            </a:pPr>
            <a:r>
              <a:rPr lang="ko-KR" altLang="en-US" sz="4200"/>
              <a:t>	for j in range(0, n-i-1):</a:t>
            </a:r>
          </a:p>
          <a:p>
            <a:pPr lvl="0">
              <a:defRPr/>
            </a:pPr>
            <a:r>
              <a:rPr lang="ko-KR" altLang="en-US" sz="4200"/>
              <a:t>		if lst[j] &gt; lst[j+1]:</a:t>
            </a:r>
          </a:p>
          <a:p>
            <a:pPr lvl="0">
              <a:defRPr/>
            </a:pPr>
            <a:r>
              <a:rPr lang="ko-KR" altLang="en-US" sz="4200"/>
              <a:t>			lst[j], lst[j+1] = lst[j+1] , lst[j]</a:t>
            </a:r>
          </a:p>
          <a:p>
            <a:pPr lvl="0">
              <a:defRPr/>
            </a:pPr>
            <a:endParaRPr lang="ko-KR" altLang="en-US" sz="4200"/>
          </a:p>
          <a:p>
            <a:pPr lvl="0">
              <a:defRPr/>
            </a:pPr>
            <a:endParaRPr lang="ko-KR" altLang="en-US" sz="4200"/>
          </a:p>
        </p:txBody>
      </p:sp>
    </p:spTree>
    <p:extLst>
      <p:ext uri="{BB962C8B-B14F-4D97-AF65-F5344CB8AC3E}">
        <p14:creationId xmlns:p14="http://schemas.microsoft.com/office/powerpoint/2010/main" val="3976965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0" y="-25634"/>
            <a:ext cx="12192000" cy="907138"/>
          </a:xfrm>
          <a:prstGeom prst="rect">
            <a:avLst/>
          </a:prstGeom>
          <a:solidFill>
            <a:srgbClr val="1E7452">
              <a:alpha val="100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3900"/>
              <a:t>퀵</a:t>
            </a:r>
            <a:r>
              <a:rPr lang="en-US" altLang="ko-KR" sz="3900"/>
              <a:t> </a:t>
            </a:r>
            <a:r>
              <a:rPr lang="ko-KR" altLang="en-US" sz="3900"/>
              <a:t>정렬</a:t>
            </a:r>
          </a:p>
        </p:txBody>
      </p:sp>
      <p:sp>
        <p:nvSpPr>
          <p:cNvPr id="3" name="TextBox"/>
          <p:cNvSpPr txBox="1"/>
          <p:nvPr/>
        </p:nvSpPr>
        <p:spPr>
          <a:xfrm>
            <a:off x="708034" y="1365042"/>
            <a:ext cx="10637520" cy="5120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55000" lvl="0" indent="-555000">
              <a:buAutoNum type="arabicPeriod"/>
              <a:defRPr/>
            </a:pPr>
            <a:r>
              <a:rPr lang="ko-KR" altLang="en-US" sz="3000" b="0" i="0" spc="-6">
                <a:solidFill>
                  <a:srgbClr val="212529"/>
                </a:solidFill>
                <a:latin typeface="-apple-system,"/>
                <a:ea typeface="-apple-system,"/>
                <a:cs typeface="-apple-system,"/>
              </a:rPr>
              <a:t>하나의 리스트를 피벗(pivot)을 기준으로 하나는 pivot보다 작은 값들의 부분리스트, 하나는 pivot보다 큰 값들의 부분리스트로 정렬한 뒤, 각 부분리스트에 대해 위 방식대로 재귀적으로 수행하여 정렬하는 방법</a:t>
            </a:r>
            <a:endParaRPr lang="en-US" altLang="ko-KR" sz="3000" b="0" i="0" spc="-6">
              <a:solidFill>
                <a:srgbClr val="212529"/>
              </a:solidFill>
              <a:latin typeface="-apple-system,"/>
              <a:ea typeface="-apple-system,"/>
              <a:cs typeface="-apple-system,"/>
            </a:endParaRPr>
          </a:p>
          <a:p>
            <a:pPr marL="555000" lvl="0" indent="-555000">
              <a:buAutoNum type="arabicPeriod"/>
              <a:defRPr/>
            </a:pPr>
            <a:r>
              <a:rPr lang="ko-KR" altLang="en-US" sz="3000"/>
              <a:t>평균적으로</a:t>
            </a:r>
            <a:r>
              <a:rPr lang="en-US" altLang="ko-KR" sz="3000"/>
              <a:t> </a:t>
            </a:r>
            <a:r>
              <a:rPr lang="ko-KR" altLang="en-US" sz="3000"/>
              <a:t> </a:t>
            </a:r>
            <a:r>
              <a:rPr lang="en-US" altLang="ko-KR" sz="3000"/>
              <a:t> O(nlog(n))</a:t>
            </a:r>
            <a:r>
              <a:rPr lang="ko-KR" altLang="en-US" sz="3000"/>
              <a:t>의 시간 복잡도를 가짐.</a:t>
            </a:r>
            <a:endParaRPr lang="en-US" altLang="ko-KR" sz="3000"/>
          </a:p>
          <a:p>
            <a:pPr marL="555000" lvl="0" indent="-555000">
              <a:buAutoNum type="arabicPeriod"/>
              <a:defRPr/>
            </a:pPr>
            <a:r>
              <a:rPr lang="ko-KR" altLang="en-US" sz="3000"/>
              <a:t>추가적인 공간이 필요하지 않음.</a:t>
            </a:r>
            <a:endParaRPr lang="en-US" altLang="ko-KR" sz="3000"/>
          </a:p>
          <a:p>
            <a:pPr marL="555000" lvl="0" indent="-555000">
              <a:buAutoNum type="arabicPeriod"/>
              <a:defRPr/>
            </a:pPr>
            <a:r>
              <a:rPr lang="ko-KR" altLang="en-US" sz="3000"/>
              <a:t>평균적인 경우 다른</a:t>
            </a:r>
            <a:r>
              <a:rPr lang="en-US" altLang="ko-KR" sz="3000"/>
              <a:t> O(nlog(n))</a:t>
            </a:r>
            <a:r>
              <a:rPr lang="ko-KR" altLang="en-US" sz="3000"/>
              <a:t>의 시간복잡도 보다 빠르다.</a:t>
            </a:r>
            <a:endParaRPr lang="en-US" altLang="ko-KR" sz="3000"/>
          </a:p>
          <a:p>
            <a:pPr marL="555000" lvl="0" indent="-555000">
              <a:buAutoNum type="arabicPeriod"/>
              <a:defRPr/>
            </a:pPr>
            <a:r>
              <a:rPr lang="ko-KR" altLang="en-US" sz="3000"/>
              <a:t>대신 최악의 경우 시간복잡도가</a:t>
            </a:r>
            <a:r>
              <a:rPr lang="en-US" altLang="ko-KR" sz="3000"/>
              <a:t> O(n2)</a:t>
            </a:r>
            <a:r>
              <a:rPr lang="ko-KR" altLang="en-US" sz="3000"/>
              <a:t>가 됨.</a:t>
            </a:r>
            <a:endParaRPr lang="en-US" altLang="ko-KR" sz="3000"/>
          </a:p>
          <a:p>
            <a:pPr marL="0" lvl="0">
              <a:defRPr/>
            </a:pPr>
            <a:r>
              <a:rPr lang="en-US" altLang="ko-KR" sz="3000"/>
              <a:t>+ </a:t>
            </a:r>
            <a:r>
              <a:rPr lang="ko-KR" altLang="en-US" sz="3000"/>
              <a:t>참고 </a:t>
            </a:r>
            <a:endParaRPr lang="en-US" altLang="ko-KR" sz="3000"/>
          </a:p>
          <a:p>
            <a:pPr marL="0" lvl="0">
              <a:defRPr/>
            </a:pPr>
            <a:r>
              <a:rPr lang="en-US" altLang="ko-KR" sz="3000"/>
              <a:t>https://velog.io/@eddy_song/quick-sort</a:t>
            </a:r>
          </a:p>
          <a:p>
            <a:pPr marL="0" lvl="0">
              <a:defRPr/>
            </a:pPr>
            <a:r>
              <a:rPr lang="en-US" altLang="ko-KR" sz="3000"/>
              <a:t>6. </a:t>
            </a:r>
            <a:r>
              <a:rPr lang="ko-KR" altLang="en-US" sz="3000"/>
              <a:t>다양한 정렬 라이브러리에 쓰임.</a:t>
            </a:r>
          </a:p>
        </p:txBody>
      </p:sp>
    </p:spTree>
    <p:extLst>
      <p:ext uri="{BB962C8B-B14F-4D97-AF65-F5344CB8AC3E}">
        <p14:creationId xmlns:p14="http://schemas.microsoft.com/office/powerpoint/2010/main" val="3976965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0" y="-25634"/>
            <a:ext cx="12192000" cy="907138"/>
          </a:xfrm>
          <a:prstGeom prst="rect">
            <a:avLst/>
          </a:prstGeom>
          <a:solidFill>
            <a:srgbClr val="1E7452">
              <a:alpha val="100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3900"/>
              <a:t>퀵</a:t>
            </a:r>
            <a:r>
              <a:rPr lang="en-US" altLang="ko-KR" sz="3900"/>
              <a:t> </a:t>
            </a:r>
            <a:r>
              <a:rPr lang="ko-KR" altLang="en-US" sz="3900"/>
              <a:t>정렬 코드</a:t>
            </a:r>
          </a:p>
        </p:txBody>
      </p:sp>
      <p:sp>
        <p:nvSpPr>
          <p:cNvPr id="3" name="TextBox"/>
          <p:cNvSpPr txBox="1"/>
          <p:nvPr/>
        </p:nvSpPr>
        <p:spPr>
          <a:xfrm>
            <a:off x="777249" y="1018040"/>
            <a:ext cx="10637520" cy="5242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/>
              <a:t>array = [5,7,9,0,3,1,6,2,4,8]</a:t>
            </a:r>
          </a:p>
          <a:p>
            <a:pPr lvl="0">
              <a:defRPr/>
            </a:pPr>
            <a:r>
              <a:rPr lang="ko-KR" altLang="en-US" sz="1300"/>
              <a:t>def quick_sort(array, start, end):</a:t>
            </a:r>
          </a:p>
          <a:p>
            <a:pPr lvl="0">
              <a:defRPr/>
            </a:pPr>
            <a:r>
              <a:rPr lang="ko-KR" altLang="en-US" sz="1300"/>
              <a:t>    if len(array) &lt;= 1:</a:t>
            </a:r>
          </a:p>
          <a:p>
            <a:pPr lvl="0">
              <a:defRPr/>
            </a:pPr>
            <a:r>
              <a:rPr lang="ko-KR" altLang="en-US" sz="1300"/>
              <a:t>        return</a:t>
            </a:r>
          </a:p>
          <a:p>
            <a:pPr lvl="0">
              <a:defRPr/>
            </a:pPr>
            <a:r>
              <a:rPr lang="ko-KR" altLang="en-US" sz="1300"/>
              <a:t>    pivot = start</a:t>
            </a:r>
          </a:p>
          <a:p>
            <a:pPr lvl="0">
              <a:defRPr/>
            </a:pPr>
            <a:r>
              <a:rPr lang="ko-KR" altLang="en-US" sz="1300"/>
              <a:t>    left = start +1</a:t>
            </a:r>
          </a:p>
          <a:p>
            <a:pPr lvl="0">
              <a:defRPr/>
            </a:pPr>
            <a:r>
              <a:rPr lang="ko-KR" altLang="en-US" sz="1300"/>
              <a:t>    right = end</a:t>
            </a:r>
          </a:p>
          <a:p>
            <a:pPr lvl="0">
              <a:defRPr/>
            </a:pPr>
            <a:r>
              <a:rPr lang="ko-KR" altLang="en-US" sz="1300"/>
              <a:t>    while left&lt;=right:</a:t>
            </a:r>
          </a:p>
          <a:p>
            <a:pPr lvl="0">
              <a:defRPr/>
            </a:pPr>
            <a:r>
              <a:rPr lang="ko-KR" altLang="en-US" sz="1300"/>
              <a:t>        while left&lt;=end and array[left] &lt;= array[pivot]:</a:t>
            </a:r>
          </a:p>
          <a:p>
            <a:pPr lvl="0">
              <a:defRPr/>
            </a:pPr>
            <a:r>
              <a:rPr lang="ko-KR" altLang="en-US" sz="1300"/>
              <a:t>            left +=1</a:t>
            </a:r>
          </a:p>
          <a:p>
            <a:pPr lvl="0">
              <a:defRPr/>
            </a:pPr>
            <a:r>
              <a:rPr lang="ko-KR" altLang="en-US" sz="1300"/>
              <a:t>        while right&gt;start and array[right] &gt;= array[pivot]:</a:t>
            </a:r>
          </a:p>
          <a:p>
            <a:pPr lvl="0">
              <a:defRPr/>
            </a:pPr>
            <a:r>
              <a:rPr lang="ko-KR" altLang="en-US" sz="1300"/>
              <a:t>            right-=1</a:t>
            </a:r>
          </a:p>
          <a:p>
            <a:pPr lvl="0">
              <a:defRPr/>
            </a:pPr>
            <a:r>
              <a:rPr lang="ko-KR" altLang="en-US" sz="1300"/>
              <a:t>        if left &gt; right:</a:t>
            </a:r>
          </a:p>
          <a:p>
            <a:pPr lvl="0">
              <a:defRPr/>
            </a:pPr>
            <a:r>
              <a:rPr lang="ko-KR" altLang="en-US" sz="1300"/>
              <a:t>            array[right], array[pivot] = array[pivot], array[right]</a:t>
            </a:r>
          </a:p>
          <a:p>
            <a:pPr lvl="0">
              <a:defRPr/>
            </a:pPr>
            <a:r>
              <a:rPr lang="ko-KR" altLang="en-US" sz="1300"/>
              <a:t>        else:</a:t>
            </a:r>
          </a:p>
          <a:p>
            <a:pPr lvl="0">
              <a:defRPr/>
            </a:pPr>
            <a:r>
              <a:rPr lang="ko-KR" altLang="en-US" sz="1300"/>
              <a:t>            array[left], array[right] = array[right],array[left]</a:t>
            </a:r>
          </a:p>
          <a:p>
            <a:pPr lvl="0">
              <a:defRPr/>
            </a:pPr>
            <a:r>
              <a:rPr lang="ko-KR" altLang="en-US" sz="1300"/>
              <a:t>        ## 왼쪽</a:t>
            </a:r>
          </a:p>
          <a:p>
            <a:pPr lvl="0">
              <a:defRPr/>
            </a:pPr>
            <a:r>
              <a:rPr lang="ko-KR" altLang="en-US" sz="1300"/>
              <a:t>        quick_sort(array, start, right-1)</a:t>
            </a:r>
          </a:p>
          <a:p>
            <a:pPr lvl="0">
              <a:defRPr/>
            </a:pPr>
            <a:r>
              <a:rPr lang="ko-KR" altLang="en-US" sz="1300"/>
              <a:t>        ## 오른쪽</a:t>
            </a:r>
          </a:p>
          <a:p>
            <a:pPr lvl="0">
              <a:defRPr/>
            </a:pPr>
            <a:r>
              <a:rPr lang="ko-KR" altLang="en-US" sz="1300"/>
              <a:t>        quick_sort(array, right+1, end )</a:t>
            </a:r>
          </a:p>
          <a:p>
            <a:pPr lvl="0">
              <a:defRPr/>
            </a:pPr>
            <a:endParaRPr lang="ko-KR" altLang="en-US" sz="1300"/>
          </a:p>
          <a:p>
            <a:pPr lvl="0">
              <a:defRPr/>
            </a:pPr>
            <a:r>
              <a:rPr lang="ko-KR" altLang="en-US" sz="1300"/>
              <a:t>quick_sort(array, 0, len(array)-1)</a:t>
            </a:r>
          </a:p>
          <a:p>
            <a:pPr lvl="0">
              <a:defRPr/>
            </a:pPr>
            <a:r>
              <a:rPr lang="ko-KR" altLang="en-US" sz="1300"/>
              <a:t>print(*array)</a:t>
            </a:r>
          </a:p>
          <a:p>
            <a:pPr lvl="0">
              <a:defRPr/>
            </a:pPr>
            <a:r>
              <a:rPr lang="ko-KR" altLang="en-US" sz="1300"/>
              <a:t>    </a:t>
            </a:r>
          </a:p>
          <a:p>
            <a:pPr lvl="0">
              <a:defRPr/>
            </a:pPr>
            <a:endParaRPr lang="ko-KR" altLang="en-US" sz="1300"/>
          </a:p>
          <a:p>
            <a:pPr lvl="0">
              <a:defRPr/>
            </a:pPr>
            <a:r>
              <a:rPr lang="ko-KR" altLang="en-US" sz="1300"/>
              <a:t>quick_sort(array, 0, len(array)-1)</a:t>
            </a:r>
          </a:p>
        </p:txBody>
      </p:sp>
    </p:spTree>
    <p:extLst>
      <p:ext uri="{BB962C8B-B14F-4D97-AF65-F5344CB8AC3E}">
        <p14:creationId xmlns:p14="http://schemas.microsoft.com/office/powerpoint/2010/main" val="3976965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0" y="-25634"/>
            <a:ext cx="12192000" cy="907138"/>
          </a:xfrm>
          <a:prstGeom prst="rect">
            <a:avLst/>
          </a:prstGeom>
          <a:solidFill>
            <a:srgbClr val="1E7452">
              <a:alpha val="100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3900"/>
              <a:t>계수 정렬</a:t>
            </a:r>
          </a:p>
        </p:txBody>
      </p:sp>
      <p:sp>
        <p:nvSpPr>
          <p:cNvPr id="3" name="TextBox"/>
          <p:cNvSpPr txBox="1"/>
          <p:nvPr/>
        </p:nvSpPr>
        <p:spPr>
          <a:xfrm>
            <a:off x="708034" y="1365042"/>
            <a:ext cx="10637520" cy="3291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55000" lvl="0" indent="-555000">
              <a:buAutoNum type="arabicPeriod"/>
              <a:defRPr/>
            </a:pPr>
            <a:r>
              <a:rPr lang="ko-KR" altLang="en-US" sz="3000"/>
              <a:t>배열에 존재하는 수의 개수를 세어주고,</a:t>
            </a:r>
            <a:r>
              <a:rPr lang="en-US" altLang="ko-KR" sz="3000"/>
              <a:t> </a:t>
            </a:r>
            <a:r>
              <a:rPr lang="ko-KR" altLang="en-US" sz="3000"/>
              <a:t>이 정보를 바탕으로 정렬을 수행하는 방식</a:t>
            </a:r>
            <a:endParaRPr lang="en-US" altLang="ko-KR" sz="3000"/>
          </a:p>
          <a:p>
            <a:pPr marL="555000" lvl="0" indent="-555000">
              <a:buAutoNum type="arabicPeriod"/>
              <a:defRPr/>
            </a:pPr>
            <a:r>
              <a:rPr lang="ko-KR" altLang="en-US" sz="3000"/>
              <a:t>시간복잡도</a:t>
            </a:r>
            <a:r>
              <a:rPr lang="en-US" altLang="ko-KR" sz="3000"/>
              <a:t> </a:t>
            </a:r>
            <a:r>
              <a:rPr lang="en-US" altLang="ko-KR" sz="3000" b="0" i="0">
                <a:solidFill>
                  <a:srgbClr val="353638"/>
                </a:solidFill>
                <a:latin typeface="SUIT, ui-sans-serif, system-ui, -apple-system,"/>
                <a:ea typeface="SUIT, ui-sans-serif, system-ui, -apple-system,"/>
                <a:cs typeface="SUIT, ui-sans-serif, system-ui, -apple-system,"/>
              </a:rPr>
              <a:t>O(n + k) k</a:t>
            </a:r>
            <a:r>
              <a:rPr lang="ko-KR" altLang="en-US" sz="3000" b="0" i="0">
                <a:solidFill>
                  <a:srgbClr val="353638"/>
                </a:solidFill>
                <a:latin typeface="SUIT, ui-sans-serif, system-ui, -apple-system,"/>
                <a:ea typeface="SUIT, ui-sans-serif, system-ui, -apple-system,"/>
                <a:cs typeface="SUIT, ui-sans-serif, system-ui, -apple-system,"/>
              </a:rPr>
              <a:t>는 배열에서 가장 큰 값.</a:t>
            </a:r>
            <a:endParaRPr lang="en-US" altLang="ko-KR" sz="3000" b="0" i="0">
              <a:solidFill>
                <a:srgbClr val="353638"/>
              </a:solidFill>
              <a:latin typeface="SUIT, ui-sans-serif, system-ui, -apple-system,"/>
              <a:ea typeface="SUIT, ui-sans-serif, system-ui, -apple-system,"/>
              <a:cs typeface="SUIT, ui-sans-serif, system-ui, -apple-system,"/>
            </a:endParaRPr>
          </a:p>
          <a:p>
            <a:pPr marL="555000" lvl="0" indent="-555000">
              <a:buAutoNum type="arabicPeriod"/>
              <a:defRPr/>
            </a:pPr>
            <a:r>
              <a:rPr lang="ko-KR" altLang="en-US" sz="3000"/>
              <a:t>시간복잡도는 빠르지만 특정한 조건에서만 사용이 가능하며,</a:t>
            </a:r>
            <a:r>
              <a:rPr lang="en-US" altLang="ko-KR" sz="3000"/>
              <a:t> </a:t>
            </a:r>
            <a:r>
              <a:rPr lang="ko-KR" altLang="en-US" sz="3000"/>
              <a:t>메모리 사용량이 많다는 장점이 있음.</a:t>
            </a:r>
            <a:endParaRPr lang="en-US" altLang="ko-KR" sz="3000"/>
          </a:p>
          <a:p>
            <a:pPr marL="555000" lvl="0" indent="-555000">
              <a:buAutoNum type="arabicPeriod"/>
              <a:defRPr/>
            </a:pPr>
            <a:r>
              <a:rPr lang="en-US" altLang="ko-KR" sz="3000"/>
              <a:t>https://computer-science-student.tistory.com/587</a:t>
            </a:r>
          </a:p>
          <a:p>
            <a:pPr marL="555000" lvl="0" indent="-555000">
              <a:buAutoNum type="arabicPeriod"/>
              <a:defRPr/>
            </a:pPr>
            <a:endParaRPr lang="ko-KR" altLang="en-US" sz="3000"/>
          </a:p>
        </p:txBody>
      </p:sp>
    </p:spTree>
    <p:extLst>
      <p:ext uri="{BB962C8B-B14F-4D97-AF65-F5344CB8AC3E}">
        <p14:creationId xmlns:p14="http://schemas.microsoft.com/office/powerpoint/2010/main" val="3976965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0" y="-25634"/>
            <a:ext cx="12192000" cy="907138"/>
          </a:xfrm>
          <a:prstGeom prst="rect">
            <a:avLst/>
          </a:prstGeom>
          <a:solidFill>
            <a:srgbClr val="1E7452">
              <a:alpha val="100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3900"/>
              <a:t>계수 정렬 조건</a:t>
            </a:r>
          </a:p>
        </p:txBody>
      </p:sp>
      <p:sp>
        <p:nvSpPr>
          <p:cNvPr id="3" name="TextBox"/>
          <p:cNvSpPr txBox="1"/>
          <p:nvPr/>
        </p:nvSpPr>
        <p:spPr>
          <a:xfrm>
            <a:off x="777249" y="1313232"/>
            <a:ext cx="10637520" cy="1737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55000" lvl="0" indent="-555000">
              <a:buAutoNum type="arabicPeriod"/>
              <a:defRPr/>
            </a:pPr>
            <a:r>
              <a:rPr lang="ko-KR" altLang="en-US" sz="2700"/>
              <a:t>데이터의</a:t>
            </a:r>
            <a:r>
              <a:rPr lang="en-US" altLang="ko-KR" sz="2700"/>
              <a:t> </a:t>
            </a:r>
            <a:r>
              <a:rPr lang="ko-KR" altLang="en-US" sz="2700"/>
              <a:t>크기 범위가 제한되어 있어야 한다.</a:t>
            </a:r>
            <a:endParaRPr lang="en-US" altLang="ko-KR" sz="2700"/>
          </a:p>
          <a:p>
            <a:pPr marL="555000" lvl="0" indent="-555000">
              <a:buAutoNum type="arabicPeriod"/>
              <a:defRPr/>
            </a:pPr>
            <a:r>
              <a:rPr lang="ko-KR" altLang="en-US" sz="2700"/>
              <a:t>데이터가 양의 정수여야 한다.</a:t>
            </a:r>
            <a:r>
              <a:rPr lang="en-US" altLang="ko-KR" sz="2700"/>
              <a:t>(</a:t>
            </a:r>
            <a:r>
              <a:rPr lang="ko-KR" altLang="en-US" sz="2700"/>
              <a:t>인덱스 값을 활용하므로)</a:t>
            </a:r>
            <a:endParaRPr lang="en-US" altLang="ko-KR" sz="2700"/>
          </a:p>
          <a:p>
            <a:pPr marL="555000" lvl="0" indent="-555000">
              <a:buAutoNum type="arabicPeriod"/>
              <a:defRPr/>
            </a:pPr>
            <a:r>
              <a:rPr lang="ko-KR" altLang="en-US" sz="2700"/>
              <a:t>가장 작은 데이터의 차이와 큰 데이터의 차이가</a:t>
            </a:r>
            <a:r>
              <a:rPr lang="en-US" altLang="ko-KR" sz="2700"/>
              <a:t> 1000000</a:t>
            </a:r>
            <a:r>
              <a:rPr lang="ko-KR" altLang="en-US" sz="2700"/>
              <a:t>을 넘지 않는 경우(메모리 문제)</a:t>
            </a:r>
          </a:p>
        </p:txBody>
      </p:sp>
    </p:spTree>
    <p:extLst>
      <p:ext uri="{BB962C8B-B14F-4D97-AF65-F5344CB8AC3E}">
        <p14:creationId xmlns:p14="http://schemas.microsoft.com/office/powerpoint/2010/main" val="397696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0" y="-25634"/>
            <a:ext cx="12192000" cy="907138"/>
          </a:xfrm>
          <a:prstGeom prst="rect">
            <a:avLst/>
          </a:prstGeom>
          <a:solidFill>
            <a:srgbClr val="1E7452">
              <a:alpha val="100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3900"/>
              <a:t>리스트</a:t>
            </a:r>
            <a:r>
              <a:rPr lang="en-US" altLang="ko-KR" sz="3900"/>
              <a:t> </a:t>
            </a:r>
            <a:r>
              <a:rPr lang="ko-KR" altLang="en-US" sz="3900"/>
              <a:t>인덱스</a:t>
            </a:r>
          </a:p>
        </p:txBody>
      </p:sp>
      <p:sp>
        <p:nvSpPr>
          <p:cNvPr id="3" name="TextBox"/>
          <p:cNvSpPr txBox="1"/>
          <p:nvPr/>
        </p:nvSpPr>
        <p:spPr>
          <a:xfrm>
            <a:off x="708034" y="1365042"/>
            <a:ext cx="10637520" cy="5577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/>
              <a:t>a = [1,2,3,4,5]</a:t>
            </a:r>
          </a:p>
          <a:p>
            <a:pPr marL="555000" lvl="0" indent="-555000">
              <a:buAutoNum type="arabicParenR"/>
              <a:defRPr/>
            </a:pPr>
            <a:r>
              <a:rPr lang="ko-KR" altLang="en-US" sz="3000"/>
              <a:t>다음 리스트에서 </a:t>
            </a:r>
            <a:r>
              <a:rPr lang="en-US" altLang="ko-KR" sz="3000"/>
              <a:t>2</a:t>
            </a:r>
            <a:r>
              <a:rPr lang="ko-KR" altLang="en-US" sz="3000"/>
              <a:t>를</a:t>
            </a:r>
            <a:r>
              <a:rPr lang="en-US" altLang="ko-KR" sz="3000"/>
              <a:t> </a:t>
            </a:r>
            <a:r>
              <a:rPr lang="ko-KR" altLang="en-US" sz="3000"/>
              <a:t>출력하고 싶으면 어떻게 해야 하는가?</a:t>
            </a:r>
            <a:endParaRPr lang="en-US" altLang="ko-KR" sz="3000"/>
          </a:p>
          <a:p>
            <a:pPr marL="555000" lvl="0" indent="-555000">
              <a:buAutoNum type="arabicParenR"/>
              <a:defRPr/>
            </a:pPr>
            <a:endParaRPr lang="en-US" altLang="ko-KR" sz="3000"/>
          </a:p>
          <a:p>
            <a:pPr marL="555000" lvl="0" indent="-555000">
              <a:buAutoNum type="arabicParenR"/>
              <a:defRPr/>
            </a:pPr>
            <a:r>
              <a:rPr lang="en-US" altLang="ko-KR" sz="3000"/>
              <a:t>print(a[4])</a:t>
            </a:r>
            <a:r>
              <a:rPr lang="ko-KR" altLang="en-US" sz="3000"/>
              <a:t>를 하면 </a:t>
            </a:r>
            <a:r>
              <a:rPr lang="en-US" altLang="ko-KR" sz="3000"/>
              <a:t>5</a:t>
            </a:r>
            <a:r>
              <a:rPr lang="ko-KR" altLang="en-US" sz="3000"/>
              <a:t>를 출력할 수 있다.</a:t>
            </a:r>
            <a:r>
              <a:rPr lang="en-US" altLang="ko-KR" sz="3000"/>
              <a:t> </a:t>
            </a:r>
            <a:r>
              <a:rPr lang="ko-KR" altLang="en-US" sz="3000"/>
              <a:t>이를 출력할 수 있는 또 다른 방법은?</a:t>
            </a:r>
            <a:r>
              <a:rPr lang="en-US" altLang="ko-KR" sz="3000"/>
              <a:t> (</a:t>
            </a:r>
            <a:r>
              <a:rPr lang="ko-KR" altLang="en-US" sz="3000"/>
              <a:t>힌트 </a:t>
            </a:r>
            <a:r>
              <a:rPr lang="en-US" altLang="ko-KR" sz="3000"/>
              <a:t>: </a:t>
            </a:r>
            <a:r>
              <a:rPr lang="ko-KR" altLang="en-US" sz="3000"/>
              <a:t>음수)</a:t>
            </a:r>
            <a:endParaRPr lang="en-US" altLang="ko-KR" sz="3000"/>
          </a:p>
          <a:p>
            <a:pPr marL="0" lvl="0">
              <a:defRPr/>
            </a:pPr>
            <a:endParaRPr lang="en-US" altLang="ko-KR" sz="3000"/>
          </a:p>
          <a:p>
            <a:pPr marL="0" lvl="0">
              <a:defRPr/>
            </a:pPr>
            <a:r>
              <a:rPr lang="en-US" altLang="ko-KR" sz="3000"/>
              <a:t>3) 2)</a:t>
            </a:r>
            <a:r>
              <a:rPr lang="ko-KR" altLang="en-US" sz="3000"/>
              <a:t>와 같은 방법으로 </a:t>
            </a:r>
            <a:r>
              <a:rPr lang="en-US" altLang="ko-KR" sz="3000"/>
              <a:t>2(a[1]</a:t>
            </a:r>
            <a:r>
              <a:rPr lang="ko-KR" altLang="en-US" sz="3000"/>
              <a:t>을 출력하기 위해선 어떻게 해야 하는가?</a:t>
            </a:r>
            <a:endParaRPr lang="en-US" altLang="ko-KR" sz="3000"/>
          </a:p>
          <a:p>
            <a:pPr lvl="0">
              <a:defRPr/>
            </a:pPr>
            <a:endParaRPr lang="en-US" altLang="ko-KR" sz="3000"/>
          </a:p>
          <a:p>
            <a:pPr lvl="0">
              <a:defRPr/>
            </a:pPr>
            <a:endParaRPr lang="en-US" altLang="ko-KR" sz="3000"/>
          </a:p>
          <a:p>
            <a:pPr lvl="0">
              <a:defRPr/>
            </a:pPr>
            <a:endParaRPr lang="en-US" altLang="ko-KR" sz="3000"/>
          </a:p>
          <a:p>
            <a:pPr lvl="0">
              <a:defRPr/>
            </a:pPr>
            <a:endParaRPr lang="ko-KR" altLang="en-US" sz="3000"/>
          </a:p>
        </p:txBody>
      </p:sp>
    </p:spTree>
    <p:extLst>
      <p:ext uri="{BB962C8B-B14F-4D97-AF65-F5344CB8AC3E}">
        <p14:creationId xmlns:p14="http://schemas.microsoft.com/office/powerpoint/2010/main" val="3976965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0" y="-25634"/>
            <a:ext cx="12192000" cy="907138"/>
          </a:xfrm>
          <a:prstGeom prst="rect">
            <a:avLst/>
          </a:prstGeom>
          <a:solidFill>
            <a:srgbClr val="1E7452">
              <a:alpha val="100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3900"/>
              <a:t>계수 정렬 구현</a:t>
            </a:r>
          </a:p>
        </p:txBody>
      </p:sp>
      <p:sp>
        <p:nvSpPr>
          <p:cNvPr id="3" name="TextBox"/>
          <p:cNvSpPr txBox="1"/>
          <p:nvPr/>
        </p:nvSpPr>
        <p:spPr>
          <a:xfrm>
            <a:off x="777249" y="1313232"/>
            <a:ext cx="1063752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55000" lvl="0" indent="-555000">
              <a:buAutoNum type="arabicPeriod"/>
              <a:defRPr/>
            </a:pPr>
            <a:r>
              <a:rPr lang="ko-KR" altLang="en-US" sz="2700"/>
              <a:t>카운팅 리스트에 입력받은 수의 갯수만큼 그</a:t>
            </a:r>
            <a:r>
              <a:rPr lang="en-US" altLang="ko-KR" sz="2700"/>
              <a:t> </a:t>
            </a:r>
            <a:r>
              <a:rPr lang="ko-KR" altLang="en-US" sz="2700"/>
              <a:t>인덱스에 카운트한다.</a:t>
            </a:r>
            <a:endParaRPr lang="en-US" altLang="ko-KR" sz="2700"/>
          </a:p>
          <a:p>
            <a:pPr marL="555000" lvl="0" indent="-555000">
              <a:buAutoNum type="arabicPeriod"/>
              <a:defRPr/>
            </a:pPr>
            <a:r>
              <a:rPr lang="en-US" altLang="ko-KR" sz="2700"/>
              <a:t>0</a:t>
            </a:r>
            <a:r>
              <a:rPr lang="ko-KR" altLang="en-US" sz="2700"/>
              <a:t>부터 인덱스의 값만큼 인덱스를 반복해서 출력한다.</a:t>
            </a:r>
          </a:p>
        </p:txBody>
      </p:sp>
    </p:spTree>
    <p:extLst>
      <p:ext uri="{BB962C8B-B14F-4D97-AF65-F5344CB8AC3E}">
        <p14:creationId xmlns:p14="http://schemas.microsoft.com/office/powerpoint/2010/main" val="3976965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0" y="-25634"/>
            <a:ext cx="12192000" cy="907138"/>
          </a:xfrm>
          <a:prstGeom prst="rect">
            <a:avLst/>
          </a:prstGeom>
          <a:solidFill>
            <a:srgbClr val="1E7452">
              <a:alpha val="100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3900"/>
              <a:t>계수정렬 코드</a:t>
            </a:r>
            <a:r>
              <a:rPr lang="en-US" altLang="ko-KR" sz="3900"/>
              <a:t>1</a:t>
            </a:r>
            <a:endParaRPr lang="ko-KR" altLang="en-US" sz="3900"/>
          </a:p>
        </p:txBody>
      </p:sp>
      <p:sp>
        <p:nvSpPr>
          <p:cNvPr id="3" name="TextBox"/>
          <p:cNvSpPr txBox="1"/>
          <p:nvPr/>
        </p:nvSpPr>
        <p:spPr>
          <a:xfrm>
            <a:off x="777249" y="1328884"/>
            <a:ext cx="1063752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700"/>
              <a:t>n = int(input())</a:t>
            </a:r>
          </a:p>
          <a:p>
            <a:pPr lvl="0">
              <a:defRPr/>
            </a:pPr>
            <a:r>
              <a:rPr lang="ko-KR" altLang="en-US" sz="2700"/>
              <a:t>array = []</a:t>
            </a:r>
          </a:p>
          <a:p>
            <a:pPr lvl="0">
              <a:defRPr/>
            </a:pPr>
            <a:r>
              <a:rPr lang="ko-KR" altLang="en-US" sz="2700"/>
              <a:t>for i in range(n):</a:t>
            </a:r>
          </a:p>
          <a:p>
            <a:pPr lvl="0">
              <a:defRPr/>
            </a:pPr>
            <a:r>
              <a:rPr lang="ko-KR" altLang="en-US" sz="2700"/>
              <a:t>    a = int(input())</a:t>
            </a:r>
          </a:p>
          <a:p>
            <a:pPr lvl="0">
              <a:defRPr/>
            </a:pPr>
            <a:r>
              <a:rPr lang="ko-KR" altLang="en-US" sz="2700"/>
              <a:t>    array.append(a)</a:t>
            </a:r>
          </a:p>
          <a:p>
            <a:pPr lvl="0">
              <a:defRPr/>
            </a:pPr>
            <a:r>
              <a:rPr lang="ko-KR" altLang="en-US" sz="2700"/>
              <a:t>countlist = [0] * int(max(array)+1)</a:t>
            </a:r>
          </a:p>
          <a:p>
            <a:pPr lvl="0">
              <a:defRPr/>
            </a:pPr>
            <a:r>
              <a:rPr lang="ko-KR" altLang="en-US" sz="2700"/>
              <a:t>for i in array:</a:t>
            </a:r>
          </a:p>
          <a:p>
            <a:pPr lvl="0">
              <a:defRPr/>
            </a:pPr>
            <a:r>
              <a:rPr lang="ko-KR" altLang="en-US" sz="2700"/>
              <a:t>    countlist[i] +=1</a:t>
            </a:r>
          </a:p>
          <a:p>
            <a:pPr lvl="0">
              <a:defRPr/>
            </a:pPr>
            <a:r>
              <a:rPr lang="ko-KR" altLang="en-US" sz="2700"/>
              <a:t>for i in range(len(countlist)):</a:t>
            </a:r>
          </a:p>
          <a:p>
            <a:pPr lvl="0">
              <a:defRPr/>
            </a:pPr>
            <a:r>
              <a:rPr lang="ko-KR" altLang="en-US" sz="2700"/>
              <a:t>    if countlist[i] != 0:</a:t>
            </a:r>
          </a:p>
          <a:p>
            <a:pPr lvl="0">
              <a:defRPr/>
            </a:pPr>
            <a:r>
              <a:rPr lang="ko-KR" altLang="en-US" sz="2700"/>
              <a:t>        for j in range(countlist[i]):</a:t>
            </a:r>
          </a:p>
          <a:p>
            <a:pPr lvl="0">
              <a:defRPr/>
            </a:pPr>
            <a:r>
              <a:rPr lang="ko-KR" altLang="en-US" sz="2700"/>
              <a:t>            print(i)</a:t>
            </a:r>
          </a:p>
        </p:txBody>
      </p:sp>
    </p:spTree>
    <p:extLst>
      <p:ext uri="{BB962C8B-B14F-4D97-AF65-F5344CB8AC3E}">
        <p14:creationId xmlns:p14="http://schemas.microsoft.com/office/powerpoint/2010/main" val="3976965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0" y="-25634"/>
            <a:ext cx="12192000" cy="907138"/>
          </a:xfrm>
          <a:prstGeom prst="rect">
            <a:avLst/>
          </a:prstGeom>
          <a:solidFill>
            <a:srgbClr val="1E7452">
              <a:alpha val="100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3900"/>
              <a:t>계수정렬 코드</a:t>
            </a:r>
            <a:r>
              <a:rPr lang="en-US" altLang="ko-KR" sz="3900"/>
              <a:t>2</a:t>
            </a:r>
            <a:endParaRPr lang="ko-KR" altLang="en-US" sz="3900"/>
          </a:p>
        </p:txBody>
      </p:sp>
      <p:sp>
        <p:nvSpPr>
          <p:cNvPr id="3" name="TextBox"/>
          <p:cNvSpPr txBox="1"/>
          <p:nvPr/>
        </p:nvSpPr>
        <p:spPr>
          <a:xfrm>
            <a:off x="777249" y="1614634"/>
            <a:ext cx="10637520" cy="4206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700"/>
              <a:t>import sys</a:t>
            </a:r>
          </a:p>
          <a:p>
            <a:pPr lvl="0">
              <a:defRPr/>
            </a:pPr>
            <a:r>
              <a:rPr lang="ko-KR" altLang="en-US" sz="2700"/>
              <a:t>n = int(input(sys.stdin.readline()))</a:t>
            </a:r>
          </a:p>
          <a:p>
            <a:pPr lvl="0">
              <a:defRPr/>
            </a:pPr>
            <a:r>
              <a:rPr lang="ko-KR" altLang="en-US" sz="2700"/>
              <a:t>lst = [0] * 10001</a:t>
            </a:r>
          </a:p>
          <a:p>
            <a:pPr lvl="0">
              <a:defRPr/>
            </a:pPr>
            <a:r>
              <a:rPr lang="ko-KR" altLang="en-US" sz="2700"/>
              <a:t>for i in range(n):</a:t>
            </a:r>
          </a:p>
          <a:p>
            <a:pPr lvl="0">
              <a:defRPr/>
            </a:pPr>
            <a:r>
              <a:rPr lang="ko-KR" altLang="en-US" sz="2700"/>
              <a:t>    a = int(input(sys.stdin.readline()))</a:t>
            </a:r>
          </a:p>
          <a:p>
            <a:pPr lvl="0">
              <a:defRPr/>
            </a:pPr>
            <a:r>
              <a:rPr lang="ko-KR" altLang="en-US" sz="2700"/>
              <a:t>    lst[a] += 1</a:t>
            </a:r>
          </a:p>
          <a:p>
            <a:pPr lvl="0">
              <a:defRPr/>
            </a:pPr>
            <a:r>
              <a:rPr lang="ko-KR" altLang="en-US" sz="2700"/>
              <a:t>for i in range(10000):</a:t>
            </a:r>
          </a:p>
          <a:p>
            <a:pPr lvl="0">
              <a:defRPr/>
            </a:pPr>
            <a:r>
              <a:rPr lang="ko-KR" altLang="en-US" sz="2700"/>
              <a:t>    if lst[i] != 0:</a:t>
            </a:r>
          </a:p>
          <a:p>
            <a:pPr lvl="0">
              <a:defRPr/>
            </a:pPr>
            <a:r>
              <a:rPr lang="ko-KR" altLang="en-US" sz="2700"/>
              <a:t>        for j in range(lst[i]):</a:t>
            </a:r>
          </a:p>
          <a:p>
            <a:pPr lvl="0">
              <a:defRPr/>
            </a:pPr>
            <a:r>
              <a:rPr lang="ko-KR" altLang="en-US" sz="2700"/>
              <a:t>            print(i, end=" ")</a:t>
            </a:r>
          </a:p>
        </p:txBody>
      </p:sp>
    </p:spTree>
    <p:extLst>
      <p:ext uri="{BB962C8B-B14F-4D97-AF65-F5344CB8AC3E}">
        <p14:creationId xmlns:p14="http://schemas.microsoft.com/office/powerpoint/2010/main" val="3976965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0" y="-25634"/>
            <a:ext cx="12192000" cy="907138"/>
          </a:xfrm>
          <a:prstGeom prst="rect">
            <a:avLst/>
          </a:prstGeom>
          <a:solidFill>
            <a:srgbClr val="1E7452">
              <a:alpha val="100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3900"/>
              <a:t>내장 함수 </a:t>
            </a:r>
            <a:r>
              <a:rPr lang="en-US" altLang="ko-KR" sz="3900"/>
              <a:t>sorted</a:t>
            </a:r>
            <a:endParaRPr lang="ko-KR" altLang="en-US" sz="3900"/>
          </a:p>
        </p:txBody>
      </p:sp>
      <p:sp>
        <p:nvSpPr>
          <p:cNvPr id="3" name="TextBox"/>
          <p:cNvSpPr txBox="1"/>
          <p:nvPr/>
        </p:nvSpPr>
        <p:spPr>
          <a:xfrm>
            <a:off x="708034" y="1365042"/>
            <a:ext cx="10637520" cy="4206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>
              <a:defRPr/>
            </a:pPr>
            <a:r>
              <a:rPr lang="en-US" altLang="ko-KR" sz="3000"/>
              <a:t>sort() -&gt; </a:t>
            </a:r>
            <a:r>
              <a:rPr lang="ko-KR" altLang="en-US" sz="3000"/>
              <a:t>파이썬 내장함수,</a:t>
            </a:r>
            <a:r>
              <a:rPr lang="en-US" altLang="ko-KR" sz="3000"/>
              <a:t> </a:t>
            </a:r>
            <a:r>
              <a:rPr lang="ko-KR" altLang="en-US" sz="3000"/>
              <a:t>정렬된 함수를 반환</a:t>
            </a:r>
            <a:endParaRPr lang="en-US" altLang="ko-KR" sz="3000"/>
          </a:p>
          <a:p>
            <a:pPr marL="0" lvl="0">
              <a:defRPr/>
            </a:pPr>
            <a:endParaRPr lang="en-US" altLang="ko-KR" sz="3000"/>
          </a:p>
          <a:p>
            <a:pPr marL="0" lvl="0">
              <a:defRPr/>
            </a:pPr>
            <a:r>
              <a:rPr lang="en-US" altLang="ko-KR" sz="3000"/>
              <a:t>1.sorted(</a:t>
            </a:r>
            <a:r>
              <a:rPr lang="ko-KR" altLang="en-US" sz="3000"/>
              <a:t>정렬할 데이터)</a:t>
            </a:r>
            <a:endParaRPr lang="en-US" altLang="ko-KR" sz="3000"/>
          </a:p>
          <a:p>
            <a:pPr marL="0" lvl="0">
              <a:defRPr/>
            </a:pPr>
            <a:r>
              <a:rPr lang="en-US" altLang="ko-KR" sz="3000"/>
              <a:t>- iterable</a:t>
            </a:r>
            <a:r>
              <a:rPr lang="ko-KR" altLang="en-US" sz="3000"/>
              <a:t>한 데이터를</a:t>
            </a:r>
            <a:r>
              <a:rPr lang="en-US" altLang="ko-KR" sz="3000"/>
              <a:t> </a:t>
            </a:r>
            <a:r>
              <a:rPr lang="ko-KR" altLang="en-US" sz="3000"/>
              <a:t>새로운</a:t>
            </a:r>
            <a:r>
              <a:rPr lang="en-US" altLang="ko-KR" sz="3000"/>
              <a:t> </a:t>
            </a:r>
            <a:r>
              <a:rPr lang="ko-KR" altLang="en-US" sz="3000"/>
              <a:t>정렬된 리스트로 만들어서 반환해 줌.</a:t>
            </a:r>
            <a:endParaRPr lang="en-US" altLang="ko-KR" sz="3000"/>
          </a:p>
          <a:p>
            <a:pPr marL="0" lvl="0">
              <a:defRPr/>
            </a:pPr>
            <a:r>
              <a:rPr lang="en-US" altLang="ko-KR" sz="3000"/>
              <a:t>2. sorted(</a:t>
            </a:r>
            <a:r>
              <a:rPr lang="ko-KR" altLang="en-US" sz="3000"/>
              <a:t>정렬할 데이터,</a:t>
            </a:r>
            <a:r>
              <a:rPr lang="en-US" altLang="ko-KR" sz="3000"/>
              <a:t> reverse </a:t>
            </a:r>
            <a:r>
              <a:rPr lang="ko-KR" altLang="en-US" sz="3000"/>
              <a:t>파라미터)</a:t>
            </a:r>
            <a:endParaRPr lang="en-US" altLang="ko-KR" sz="3000"/>
          </a:p>
          <a:p>
            <a:pPr marL="0" lvl="0">
              <a:defRPr/>
            </a:pPr>
            <a:r>
              <a:rPr lang="en-US" altLang="ko-KR" sz="3000"/>
              <a:t>3. sorted(</a:t>
            </a:r>
            <a:r>
              <a:rPr lang="ko-KR" altLang="en-US" sz="3000"/>
              <a:t>정렬할 데이터</a:t>
            </a:r>
            <a:r>
              <a:rPr lang="en-US" altLang="ko-KR" sz="3000"/>
              <a:t>, key </a:t>
            </a:r>
            <a:r>
              <a:rPr lang="ko-KR" altLang="en-US" sz="3000"/>
              <a:t>파라미터)</a:t>
            </a:r>
            <a:endParaRPr lang="en-US" altLang="ko-KR" sz="3000"/>
          </a:p>
          <a:p>
            <a:pPr marL="0" lvl="0">
              <a:defRPr/>
            </a:pPr>
            <a:r>
              <a:rPr lang="en-US" altLang="ko-KR" sz="3000"/>
              <a:t>4. sorted(</a:t>
            </a:r>
            <a:r>
              <a:rPr lang="ko-KR" altLang="en-US" sz="3000"/>
              <a:t>정렬할 데이터,</a:t>
            </a:r>
            <a:r>
              <a:rPr lang="en-US" altLang="ko-KR" sz="3000"/>
              <a:t> key </a:t>
            </a:r>
            <a:r>
              <a:rPr lang="ko-KR" altLang="en-US" sz="3000"/>
              <a:t>파라미터,</a:t>
            </a:r>
            <a:r>
              <a:rPr lang="en-US" altLang="ko-KR" sz="3000"/>
              <a:t> reverse </a:t>
            </a:r>
            <a:r>
              <a:rPr lang="ko-KR" altLang="en-US" sz="3000"/>
              <a:t>파라미터)</a:t>
            </a:r>
            <a:endParaRPr lang="en-US" altLang="ko-KR" sz="3000"/>
          </a:p>
          <a:p>
            <a:pPr marL="0" lvl="0">
              <a:defRPr/>
            </a:pPr>
            <a:endParaRPr lang="ko-KR" altLang="en-US" sz="3000"/>
          </a:p>
        </p:txBody>
      </p:sp>
    </p:spTree>
    <p:extLst>
      <p:ext uri="{BB962C8B-B14F-4D97-AF65-F5344CB8AC3E}">
        <p14:creationId xmlns:p14="http://schemas.microsoft.com/office/powerpoint/2010/main" val="3976965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0" y="-25634"/>
            <a:ext cx="12192000" cy="907138"/>
          </a:xfrm>
          <a:prstGeom prst="rect">
            <a:avLst/>
          </a:prstGeom>
          <a:solidFill>
            <a:srgbClr val="1E7452">
              <a:alpha val="100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3900"/>
              <a:t>내장 함수 </a:t>
            </a:r>
            <a:r>
              <a:rPr lang="en-US" altLang="ko-KR" sz="3900"/>
              <a:t>sorted</a:t>
            </a:r>
            <a:endParaRPr lang="ko-KR" altLang="en-US" sz="3900"/>
          </a:p>
        </p:txBody>
      </p:sp>
      <p:sp>
        <p:nvSpPr>
          <p:cNvPr id="3" name="TextBox"/>
          <p:cNvSpPr txBox="1"/>
          <p:nvPr/>
        </p:nvSpPr>
        <p:spPr>
          <a:xfrm>
            <a:off x="708034" y="1365042"/>
            <a:ext cx="10637520" cy="3291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0"/>
              <a:t>array = [5,3,2,1,4]</a:t>
            </a:r>
          </a:p>
          <a:p>
            <a:pPr lvl="0">
              <a:defRPr/>
            </a:pPr>
            <a:r>
              <a:rPr lang="ko-KR" altLang="en-US" sz="3000"/>
              <a:t>a = sorted(array)</a:t>
            </a:r>
          </a:p>
          <a:p>
            <a:pPr lvl="0">
              <a:defRPr/>
            </a:pPr>
            <a:r>
              <a:rPr lang="ko-KR" altLang="en-US" sz="3000"/>
              <a:t>b = sorted(array, reverse=True)</a:t>
            </a:r>
          </a:p>
          <a:p>
            <a:pPr lvl="0">
              <a:defRPr/>
            </a:pPr>
            <a:r>
              <a:rPr lang="ko-KR" altLang="en-US" sz="3000"/>
              <a:t>print(a)</a:t>
            </a:r>
          </a:p>
          <a:p>
            <a:pPr lvl="0">
              <a:defRPr/>
            </a:pPr>
            <a:r>
              <a:rPr lang="ko-KR" altLang="en-US" sz="3000"/>
              <a:t>print(b)</a:t>
            </a:r>
          </a:p>
        </p:txBody>
      </p:sp>
    </p:spTree>
    <p:extLst>
      <p:ext uri="{BB962C8B-B14F-4D97-AF65-F5344CB8AC3E}">
        <p14:creationId xmlns:p14="http://schemas.microsoft.com/office/powerpoint/2010/main" val="3976965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0" y="-25634"/>
            <a:ext cx="12192000" cy="907138"/>
          </a:xfrm>
          <a:prstGeom prst="rect">
            <a:avLst/>
          </a:prstGeom>
          <a:solidFill>
            <a:srgbClr val="1E7452">
              <a:alpha val="100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3900"/>
              <a:t>내장 함수 </a:t>
            </a:r>
            <a:r>
              <a:rPr lang="en-US" altLang="ko-KR" sz="3900"/>
              <a:t>sorted</a:t>
            </a:r>
            <a:endParaRPr lang="ko-KR" altLang="en-US" sz="3900"/>
          </a:p>
        </p:txBody>
      </p:sp>
      <p:sp>
        <p:nvSpPr>
          <p:cNvPr id="3" name="TextBox"/>
          <p:cNvSpPr txBox="1"/>
          <p:nvPr/>
        </p:nvSpPr>
        <p:spPr>
          <a:xfrm>
            <a:off x="708034" y="1365042"/>
            <a:ext cx="10637520" cy="4206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/>
              <a:t>## </a:t>
            </a:r>
            <a:r>
              <a:rPr lang="ko-KR" altLang="en-US" sz="3000"/>
              <a:t>절댓값을 기준으로 정렬</a:t>
            </a:r>
            <a:endParaRPr lang="en-US" altLang="ko-KR" sz="3000"/>
          </a:p>
          <a:p>
            <a:pPr lvl="0">
              <a:defRPr/>
            </a:pPr>
            <a:r>
              <a:rPr lang="ko-KR" altLang="en-US" sz="3000"/>
              <a:t>a = [1,-5,6,1,-4]</a:t>
            </a:r>
          </a:p>
          <a:p>
            <a:pPr lvl="0">
              <a:defRPr/>
            </a:pPr>
            <a:r>
              <a:rPr lang="ko-KR" altLang="en-US" sz="3000"/>
              <a:t>b = sorted(a, key=abs)</a:t>
            </a:r>
          </a:p>
          <a:p>
            <a:pPr lvl="0">
              <a:defRPr/>
            </a:pPr>
            <a:r>
              <a:rPr lang="ko-KR" altLang="en-US" sz="3000"/>
              <a:t>print(b)</a:t>
            </a:r>
            <a:endParaRPr lang="en-US" altLang="ko-KR" sz="3000"/>
          </a:p>
          <a:p>
            <a:pPr lvl="0">
              <a:defRPr/>
            </a:pPr>
            <a:endParaRPr lang="en-US" altLang="ko-KR" sz="3000"/>
          </a:p>
          <a:p>
            <a:pPr lvl="0">
              <a:defRPr/>
            </a:pPr>
            <a:r>
              <a:rPr lang="en-US" altLang="ko-KR" sz="3000"/>
              <a:t>## </a:t>
            </a:r>
            <a:r>
              <a:rPr lang="ko-KR" altLang="en-US" sz="3000"/>
              <a:t>문자열은 사전순으로</a:t>
            </a:r>
            <a:endParaRPr lang="en-US" altLang="ko-KR" sz="3000"/>
          </a:p>
          <a:p>
            <a:pPr lvl="0">
              <a:defRPr/>
            </a:pPr>
            <a:r>
              <a:rPr lang="en-US" altLang="ko-KR" sz="3000"/>
              <a:t>a = ["가","나","바","하","라"]</a:t>
            </a:r>
          </a:p>
          <a:p>
            <a:pPr lvl="0">
              <a:defRPr/>
            </a:pPr>
            <a:r>
              <a:rPr lang="en-US" altLang="ko-KR" sz="3000"/>
              <a:t>b = sorted(a, reverse=True)</a:t>
            </a:r>
          </a:p>
          <a:p>
            <a:pPr lvl="0">
              <a:defRPr/>
            </a:pPr>
            <a:r>
              <a:rPr lang="en-US" altLang="ko-KR" sz="3000"/>
              <a:t>print(b)</a:t>
            </a:r>
            <a:endParaRPr lang="ko-KR" altLang="en-US" sz="3000"/>
          </a:p>
        </p:txBody>
      </p:sp>
    </p:spTree>
    <p:extLst>
      <p:ext uri="{BB962C8B-B14F-4D97-AF65-F5344CB8AC3E}">
        <p14:creationId xmlns:p14="http://schemas.microsoft.com/office/powerpoint/2010/main" val="3976965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0" y="-25634"/>
            <a:ext cx="12192000" cy="907138"/>
          </a:xfrm>
          <a:prstGeom prst="rect">
            <a:avLst/>
          </a:prstGeom>
          <a:solidFill>
            <a:srgbClr val="1E7452">
              <a:alpha val="100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3900"/>
              <a:t>내장 함수 </a:t>
            </a:r>
            <a:r>
              <a:rPr lang="en-US" altLang="ko-KR" sz="3900"/>
              <a:t>sorted</a:t>
            </a:r>
            <a:endParaRPr lang="ko-KR" altLang="en-US" sz="3900"/>
          </a:p>
        </p:txBody>
      </p:sp>
      <p:sp>
        <p:nvSpPr>
          <p:cNvPr id="3" name="TextBox"/>
          <p:cNvSpPr txBox="1"/>
          <p:nvPr/>
        </p:nvSpPr>
        <p:spPr>
          <a:xfrm>
            <a:off x="708034" y="1365042"/>
            <a:ext cx="10637520" cy="1463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0"/>
              <a:t>a = ["안녕하세요.","하이","바이바이","잘"]</a:t>
            </a:r>
          </a:p>
          <a:p>
            <a:pPr lvl="0">
              <a:defRPr/>
            </a:pPr>
            <a:r>
              <a:rPr lang="ko-KR" altLang="en-US" sz="3000"/>
              <a:t>b = sorted(a, key = len, reverse=True)</a:t>
            </a:r>
          </a:p>
          <a:p>
            <a:pPr lvl="0">
              <a:defRPr/>
            </a:pPr>
            <a:r>
              <a:rPr lang="ko-KR" altLang="en-US" sz="3000"/>
              <a:t>print(b)</a:t>
            </a:r>
          </a:p>
        </p:txBody>
      </p:sp>
    </p:spTree>
    <p:extLst>
      <p:ext uri="{BB962C8B-B14F-4D97-AF65-F5344CB8AC3E}">
        <p14:creationId xmlns:p14="http://schemas.microsoft.com/office/powerpoint/2010/main" val="3976965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0" y="-25634"/>
            <a:ext cx="12192000" cy="907138"/>
          </a:xfrm>
          <a:prstGeom prst="rect">
            <a:avLst/>
          </a:prstGeom>
          <a:solidFill>
            <a:srgbClr val="1E7452">
              <a:alpha val="100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3900"/>
              <a:t>객체 함수 </a:t>
            </a:r>
            <a:r>
              <a:rPr lang="en-US" altLang="ko-KR" sz="3900"/>
              <a:t>sort()</a:t>
            </a:r>
            <a:endParaRPr lang="ko-KR" altLang="en-US" sz="3900"/>
          </a:p>
        </p:txBody>
      </p:sp>
      <p:sp>
        <p:nvSpPr>
          <p:cNvPr id="3" name="TextBox"/>
          <p:cNvSpPr txBox="1"/>
          <p:nvPr/>
        </p:nvSpPr>
        <p:spPr>
          <a:xfrm>
            <a:off x="708034" y="1365042"/>
            <a:ext cx="10637520" cy="3291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/>
              <a:t>##array.sort(key, reverse)</a:t>
            </a:r>
          </a:p>
          <a:p>
            <a:pPr lvl="0">
              <a:defRPr/>
            </a:pPr>
            <a:endParaRPr lang="en-US" altLang="ko-KR" sz="3000"/>
          </a:p>
          <a:p>
            <a:pPr lvl="0">
              <a:defRPr/>
            </a:pPr>
            <a:r>
              <a:rPr lang="ko-KR" altLang="en-US" sz="3000"/>
              <a:t>a = [5,3,2,1,4]</a:t>
            </a:r>
          </a:p>
          <a:p>
            <a:pPr lvl="0">
              <a:defRPr/>
            </a:pPr>
            <a:r>
              <a:rPr lang="ko-KR" altLang="en-US" sz="3000"/>
              <a:t>a.sort()</a:t>
            </a:r>
          </a:p>
          <a:p>
            <a:pPr lvl="0">
              <a:defRPr/>
            </a:pPr>
            <a:r>
              <a:rPr lang="ko-KR" altLang="en-US" sz="3000"/>
              <a:t>print(a)</a:t>
            </a:r>
          </a:p>
          <a:p>
            <a:pPr lvl="0">
              <a:defRPr/>
            </a:pPr>
            <a:r>
              <a:rPr lang="ko-KR" altLang="en-US" sz="3000"/>
              <a:t>a.sort(reverse=True)</a:t>
            </a:r>
          </a:p>
          <a:p>
            <a:pPr lvl="0">
              <a:defRPr/>
            </a:pPr>
            <a:r>
              <a:rPr lang="ko-KR" altLang="en-US" sz="3000"/>
              <a:t>print(a)</a:t>
            </a:r>
          </a:p>
        </p:txBody>
      </p:sp>
    </p:spTree>
    <p:extLst>
      <p:ext uri="{BB962C8B-B14F-4D97-AF65-F5344CB8AC3E}">
        <p14:creationId xmlns:p14="http://schemas.microsoft.com/office/powerpoint/2010/main" val="3976965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0" y="-25634"/>
            <a:ext cx="12192000" cy="907138"/>
          </a:xfrm>
          <a:prstGeom prst="rect">
            <a:avLst/>
          </a:prstGeom>
          <a:solidFill>
            <a:srgbClr val="1E7452">
              <a:alpha val="100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3900"/>
              <a:t>sort()</a:t>
            </a:r>
            <a:r>
              <a:rPr lang="ko-KR" altLang="en-US" sz="3900"/>
              <a:t>와 </a:t>
            </a:r>
            <a:r>
              <a:rPr lang="en-US" altLang="ko-KR" sz="3900"/>
              <a:t>sorted()</a:t>
            </a:r>
            <a:r>
              <a:rPr lang="ko-KR" altLang="en-US" sz="3900"/>
              <a:t>의 차이</a:t>
            </a:r>
          </a:p>
        </p:txBody>
      </p:sp>
      <p:sp>
        <p:nvSpPr>
          <p:cNvPr id="3" name="TextBox"/>
          <p:cNvSpPr txBox="1"/>
          <p:nvPr/>
        </p:nvSpPr>
        <p:spPr>
          <a:xfrm>
            <a:off x="708034" y="1365042"/>
            <a:ext cx="10637520" cy="5577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55000" lvl="0" indent="-555000">
              <a:buAutoNum type="arabicParenR"/>
              <a:defRPr/>
            </a:pPr>
            <a:r>
              <a:rPr lang="en-US" altLang="ko-KR" sz="3000"/>
              <a:t>sort()</a:t>
            </a:r>
            <a:r>
              <a:rPr lang="ko-KR" altLang="en-US" sz="3000"/>
              <a:t>함수는 리스트명.</a:t>
            </a:r>
            <a:r>
              <a:rPr lang="en-US" altLang="ko-KR" sz="3000"/>
              <a:t>sort() </a:t>
            </a:r>
            <a:r>
              <a:rPr lang="ko-KR" altLang="en-US" sz="3000"/>
              <a:t>형식이고 리스트 자체를 정렬 시킨다.</a:t>
            </a:r>
            <a:endParaRPr lang="en-US" altLang="ko-KR" sz="3000"/>
          </a:p>
          <a:p>
            <a:pPr marL="0" lvl="0">
              <a:defRPr/>
            </a:pPr>
            <a:r>
              <a:rPr lang="en-US" altLang="ko-KR" sz="3000"/>
              <a:t>a = [4,2,1]</a:t>
            </a:r>
          </a:p>
          <a:p>
            <a:pPr marL="0" lvl="0">
              <a:defRPr/>
            </a:pPr>
            <a:r>
              <a:rPr lang="en-US" altLang="ko-KR" sz="3000"/>
              <a:t>a.sort()</a:t>
            </a:r>
          </a:p>
          <a:p>
            <a:pPr marL="0" lvl="0">
              <a:defRPr/>
            </a:pPr>
            <a:r>
              <a:rPr lang="en-US" altLang="ko-KR" sz="3000"/>
              <a:t>&gt;&gt; a = [1,2,4]</a:t>
            </a:r>
          </a:p>
          <a:p>
            <a:pPr marL="0" lvl="0">
              <a:defRPr/>
            </a:pPr>
            <a:endParaRPr lang="en-US" altLang="ko-KR" sz="3000"/>
          </a:p>
          <a:p>
            <a:pPr lvl="0">
              <a:defRPr/>
            </a:pPr>
            <a:r>
              <a:rPr lang="en-US" altLang="ko-KR" sz="3000"/>
              <a:t>2) sorted()</a:t>
            </a:r>
            <a:r>
              <a:rPr lang="ko-KR" altLang="en-US" sz="3000"/>
              <a:t>함수는 </a:t>
            </a:r>
            <a:r>
              <a:rPr lang="en-US" altLang="ko-KR" sz="3000"/>
              <a:t>sorted(</a:t>
            </a:r>
            <a:r>
              <a:rPr lang="ko-KR" altLang="en-US" sz="3000"/>
              <a:t>리스트명</a:t>
            </a:r>
            <a:r>
              <a:rPr lang="en-US" altLang="ko-KR" sz="3000"/>
              <a:t>) </a:t>
            </a:r>
            <a:r>
              <a:rPr lang="ko-KR" altLang="en-US" sz="3000"/>
              <a:t>형식이고 정렬된 리스트를 반환한다.</a:t>
            </a:r>
            <a:endParaRPr lang="en-US" altLang="ko-KR" sz="3000"/>
          </a:p>
          <a:p>
            <a:pPr lvl="0">
              <a:defRPr/>
            </a:pPr>
            <a:r>
              <a:rPr lang="en-US" altLang="ko-KR" sz="3000"/>
              <a:t>a=[4,2,1]</a:t>
            </a:r>
          </a:p>
          <a:p>
            <a:pPr lvl="0">
              <a:defRPr/>
            </a:pPr>
            <a:r>
              <a:rPr lang="en-US" altLang="ko-KR" sz="3000"/>
              <a:t>b = sorted(b)</a:t>
            </a:r>
          </a:p>
          <a:p>
            <a:pPr lvl="0">
              <a:defRPr/>
            </a:pPr>
            <a:r>
              <a:rPr lang="en-US" altLang="ko-KR" sz="3000"/>
              <a:t>&gt;&gt; a = [1,2,4]</a:t>
            </a:r>
          </a:p>
          <a:p>
            <a:pPr lvl="0">
              <a:defRPr/>
            </a:pPr>
            <a:endParaRPr lang="ko-KR" altLang="en-US" sz="3000"/>
          </a:p>
        </p:txBody>
      </p:sp>
    </p:spTree>
    <p:extLst>
      <p:ext uri="{BB962C8B-B14F-4D97-AF65-F5344CB8AC3E}">
        <p14:creationId xmlns:p14="http://schemas.microsoft.com/office/powerpoint/2010/main" val="3976965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0" y="-25634"/>
            <a:ext cx="12192000" cy="907138"/>
          </a:xfrm>
          <a:prstGeom prst="rect">
            <a:avLst/>
          </a:prstGeom>
          <a:solidFill>
            <a:srgbClr val="1E7452">
              <a:alpha val="100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3900"/>
              <a:t>sort()</a:t>
            </a:r>
            <a:r>
              <a:rPr lang="ko-KR" altLang="en-US" sz="3900"/>
              <a:t>와 </a:t>
            </a:r>
            <a:r>
              <a:rPr lang="en-US" altLang="ko-KR" sz="3900"/>
              <a:t>sorted()</a:t>
            </a:r>
            <a:r>
              <a:rPr lang="ko-KR" altLang="en-US" sz="3900"/>
              <a:t>의 차이</a:t>
            </a:r>
          </a:p>
        </p:txBody>
      </p:sp>
      <p:sp>
        <p:nvSpPr>
          <p:cNvPr id="3" name="TextBox"/>
          <p:cNvSpPr txBox="1"/>
          <p:nvPr/>
        </p:nvSpPr>
        <p:spPr>
          <a:xfrm>
            <a:off x="708034" y="1365042"/>
            <a:ext cx="10637520" cy="5577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55000" lvl="0" indent="-555000">
              <a:buAutoNum type="arabicParenR"/>
              <a:defRPr/>
            </a:pPr>
            <a:r>
              <a:rPr lang="en-US" altLang="ko-KR" sz="3000"/>
              <a:t>sort()</a:t>
            </a:r>
            <a:r>
              <a:rPr lang="ko-KR" altLang="en-US" sz="3000"/>
              <a:t>함수는 리스트명.</a:t>
            </a:r>
            <a:r>
              <a:rPr lang="en-US" altLang="ko-KR" sz="3000"/>
              <a:t>sort() </a:t>
            </a:r>
            <a:r>
              <a:rPr lang="ko-KR" altLang="en-US" sz="3000"/>
              <a:t>형식이고 리스트 자체를 정렬 시킨다.</a:t>
            </a:r>
            <a:endParaRPr lang="en-US" altLang="ko-KR" sz="3000"/>
          </a:p>
          <a:p>
            <a:pPr marL="0" lvl="0">
              <a:defRPr/>
            </a:pPr>
            <a:r>
              <a:rPr lang="en-US" altLang="ko-KR" sz="3000"/>
              <a:t>a = [4,2,1]</a:t>
            </a:r>
          </a:p>
          <a:p>
            <a:pPr marL="0" lvl="0">
              <a:defRPr/>
            </a:pPr>
            <a:r>
              <a:rPr lang="en-US" altLang="ko-KR" sz="3000"/>
              <a:t>a.sort()</a:t>
            </a:r>
          </a:p>
          <a:p>
            <a:pPr marL="0" lvl="0">
              <a:defRPr/>
            </a:pPr>
            <a:r>
              <a:rPr lang="en-US" altLang="ko-KR" sz="3000"/>
              <a:t>&gt;&gt; a = [1,2,4]</a:t>
            </a:r>
          </a:p>
          <a:p>
            <a:pPr marL="0" lvl="0">
              <a:defRPr/>
            </a:pPr>
            <a:endParaRPr lang="en-US" altLang="ko-KR" sz="3000"/>
          </a:p>
          <a:p>
            <a:pPr lvl="0">
              <a:defRPr/>
            </a:pPr>
            <a:r>
              <a:rPr lang="en-US" altLang="ko-KR" sz="3000"/>
              <a:t>2) sorted()</a:t>
            </a:r>
            <a:r>
              <a:rPr lang="ko-KR" altLang="en-US" sz="3000"/>
              <a:t>함수는 </a:t>
            </a:r>
            <a:r>
              <a:rPr lang="en-US" altLang="ko-KR" sz="3000"/>
              <a:t>sorted(</a:t>
            </a:r>
            <a:r>
              <a:rPr lang="ko-KR" altLang="en-US" sz="3000"/>
              <a:t>리스트명</a:t>
            </a:r>
            <a:r>
              <a:rPr lang="en-US" altLang="ko-KR" sz="3000"/>
              <a:t>) </a:t>
            </a:r>
            <a:r>
              <a:rPr lang="ko-KR" altLang="en-US" sz="3000"/>
              <a:t>형식이고 정렬된 리스트를 반환한다.</a:t>
            </a:r>
            <a:endParaRPr lang="en-US" altLang="ko-KR" sz="3000"/>
          </a:p>
          <a:p>
            <a:pPr lvl="0">
              <a:defRPr/>
            </a:pPr>
            <a:r>
              <a:rPr lang="en-US" altLang="ko-KR" sz="3000"/>
              <a:t>a=[4,2,1]</a:t>
            </a:r>
          </a:p>
          <a:p>
            <a:pPr lvl="0">
              <a:defRPr/>
            </a:pPr>
            <a:r>
              <a:rPr lang="en-US" altLang="ko-KR" sz="3000"/>
              <a:t>b = sorted(b)</a:t>
            </a:r>
          </a:p>
          <a:p>
            <a:pPr lvl="0">
              <a:defRPr/>
            </a:pPr>
            <a:r>
              <a:rPr lang="en-US" altLang="ko-KR" sz="3000"/>
              <a:t>&gt;&gt; a = [1,2,4]</a:t>
            </a:r>
          </a:p>
          <a:p>
            <a:pPr lvl="0">
              <a:defRPr/>
            </a:pPr>
            <a:endParaRPr lang="ko-KR" altLang="en-US" sz="3000"/>
          </a:p>
        </p:txBody>
      </p:sp>
    </p:spTree>
    <p:extLst>
      <p:ext uri="{BB962C8B-B14F-4D97-AF65-F5344CB8AC3E}">
        <p14:creationId xmlns:p14="http://schemas.microsoft.com/office/powerpoint/2010/main" val="397696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95697" y="1244738"/>
            <a:ext cx="6862658" cy="5146994"/>
          </a:xfrm>
          <a:prstGeom prst="rect">
            <a:avLst/>
          </a:prstGeom>
        </p:spPr>
      </p:pic>
      <p:sp>
        <p:nvSpPr>
          <p:cNvPr id="3" name="prstName"/>
          <p:cNvSpPr/>
          <p:nvPr/>
        </p:nvSpPr>
        <p:spPr>
          <a:xfrm>
            <a:off x="0" y="-25634"/>
            <a:ext cx="12192000" cy="907138"/>
          </a:xfrm>
          <a:prstGeom prst="rect">
            <a:avLst/>
          </a:prstGeom>
          <a:solidFill>
            <a:srgbClr val="1E7452">
              <a:alpha val="100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3900"/>
              <a:t>리스트 슬라이싱</a:t>
            </a:r>
          </a:p>
        </p:txBody>
      </p:sp>
      <p:sp>
        <p:nvSpPr>
          <p:cNvPr id="4" name="TextBox"/>
          <p:cNvSpPr txBox="1"/>
          <p:nvPr/>
        </p:nvSpPr>
        <p:spPr>
          <a:xfrm>
            <a:off x="708034" y="1245027"/>
            <a:ext cx="10637520" cy="822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3000"/>
          </a:p>
          <a:p>
            <a:pPr lvl="0">
              <a:defRPr/>
            </a:pPr>
            <a:r>
              <a:rPr lang="ko-KR" altLang="en-US"/>
              <a:t>리스트 슬라이싱은 리스트를 자르는것과 유사하게 동작한다.</a:t>
            </a:r>
            <a:r>
              <a:rPr lang="en-US" altLang="ko-KR"/>
              <a:t> </a:t>
            </a:r>
            <a:r>
              <a:rPr lang="ko-KR" altLang="en-US"/>
              <a:t>끝</a:t>
            </a:r>
            <a:r>
              <a:rPr lang="en-US" altLang="ko-KR"/>
              <a:t> </a:t>
            </a:r>
            <a:r>
              <a:rPr lang="ko-KR" altLang="en-US"/>
              <a:t>수보다 </a:t>
            </a:r>
            <a:r>
              <a:rPr lang="en-US" altLang="ko-KR"/>
              <a:t>1</a:t>
            </a:r>
            <a:r>
              <a:rPr lang="ko-KR" altLang="en-US"/>
              <a:t>작은 인덱스 값까지 출력된다.</a:t>
            </a:r>
          </a:p>
        </p:txBody>
      </p:sp>
    </p:spTree>
    <p:extLst>
      <p:ext uri="{BB962C8B-B14F-4D97-AF65-F5344CB8AC3E}">
        <p14:creationId xmlns:p14="http://schemas.microsoft.com/office/powerpoint/2010/main" val="3976965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0" y="-25634"/>
            <a:ext cx="12192000" cy="907138"/>
          </a:xfrm>
          <a:prstGeom prst="rect">
            <a:avLst/>
          </a:prstGeom>
          <a:solidFill>
            <a:srgbClr val="1E7452">
              <a:alpha val="100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3900"/>
              <a:t>sort()</a:t>
            </a:r>
            <a:r>
              <a:rPr lang="ko-KR" altLang="en-US" sz="3900"/>
              <a:t>와 </a:t>
            </a:r>
            <a:r>
              <a:rPr lang="en-US" altLang="ko-KR" sz="3900"/>
              <a:t>sorted()</a:t>
            </a:r>
            <a:endParaRPr lang="ko-KR" altLang="en-US" sz="3900"/>
          </a:p>
        </p:txBody>
      </p:sp>
      <p:sp>
        <p:nvSpPr>
          <p:cNvPr id="3" name="TextBox"/>
          <p:cNvSpPr txBox="1"/>
          <p:nvPr/>
        </p:nvSpPr>
        <p:spPr>
          <a:xfrm>
            <a:off x="708034" y="1365042"/>
            <a:ext cx="10637520" cy="1920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55000" lvl="0" indent="-555000">
              <a:buAutoNum type="arabicParenR"/>
              <a:defRPr/>
            </a:pPr>
            <a:r>
              <a:rPr lang="ko-KR" altLang="en-US" sz="3000"/>
              <a:t>파이썬 내장함수 </a:t>
            </a:r>
            <a:r>
              <a:rPr lang="en-US" altLang="ko-KR" sz="3000"/>
              <a:t>sorted()</a:t>
            </a:r>
            <a:r>
              <a:rPr lang="ko-KR" altLang="en-US" sz="3000"/>
              <a:t>는</a:t>
            </a:r>
            <a:r>
              <a:rPr lang="en-US" altLang="ko-KR" sz="3000"/>
              <a:t> </a:t>
            </a:r>
            <a:r>
              <a:rPr lang="ko-KR" altLang="en-US" sz="3000"/>
              <a:t>퀵 정렬과 동작 방식이 비슷한 병합 정렬을 기반으로 만들어짐</a:t>
            </a:r>
            <a:r>
              <a:rPr lang="en-US" altLang="ko-KR" sz="3000"/>
              <a:t>.</a:t>
            </a:r>
          </a:p>
          <a:p>
            <a:pPr marL="555000" lvl="0" indent="-555000">
              <a:buAutoNum type="arabicParenR"/>
              <a:defRPr/>
            </a:pPr>
            <a:r>
              <a:rPr lang="ko-KR" altLang="en-US" sz="3000"/>
              <a:t>병합 정렬은 일반적으로 퀵 정렬보다 느리지만,</a:t>
            </a:r>
            <a:r>
              <a:rPr lang="en-US" altLang="ko-KR" sz="3000"/>
              <a:t> </a:t>
            </a:r>
            <a:r>
              <a:rPr lang="ko-KR" altLang="en-US" sz="3000"/>
              <a:t>최악의 경우에도 시간 복잡도</a:t>
            </a:r>
            <a:r>
              <a:rPr lang="en-US" altLang="ko-KR" sz="3000"/>
              <a:t> O(nlog(n))</a:t>
            </a:r>
            <a:r>
              <a:rPr lang="ko-KR" altLang="en-US" sz="3000"/>
              <a:t>을 보장함.</a:t>
            </a:r>
          </a:p>
        </p:txBody>
      </p:sp>
    </p:spTree>
    <p:extLst>
      <p:ext uri="{BB962C8B-B14F-4D97-AF65-F5344CB8AC3E}">
        <p14:creationId xmlns:p14="http://schemas.microsoft.com/office/powerpoint/2010/main" val="3976965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0" y="-25634"/>
            <a:ext cx="12192000" cy="907138"/>
          </a:xfrm>
          <a:prstGeom prst="rect">
            <a:avLst/>
          </a:prstGeom>
          <a:solidFill>
            <a:srgbClr val="1E7452">
              <a:alpha val="100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3900"/>
              <a:t>번외1</a:t>
            </a:r>
            <a:r>
              <a:rPr lang="en-US" altLang="ko-KR" sz="3900"/>
              <a:t>) </a:t>
            </a:r>
            <a:r>
              <a:rPr lang="ko-KR" altLang="en-US" sz="3900"/>
              <a:t>병합정렬</a:t>
            </a:r>
          </a:p>
        </p:txBody>
      </p:sp>
      <p:sp>
        <p:nvSpPr>
          <p:cNvPr id="3" name="TextBox"/>
          <p:cNvSpPr txBox="1"/>
          <p:nvPr/>
        </p:nvSpPr>
        <p:spPr>
          <a:xfrm>
            <a:off x="708034" y="1365042"/>
            <a:ext cx="10637520" cy="1005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55000" lvl="0" indent="-555000">
              <a:buAutoNum type="arabicParenR"/>
              <a:defRPr/>
            </a:pPr>
            <a:r>
              <a:rPr lang="ko-KR" altLang="en-US" sz="3000"/>
              <a:t>https://gmlwjd9405.github.io/2018/05/08/algorithm-merge-sort.html</a:t>
            </a:r>
          </a:p>
        </p:txBody>
      </p:sp>
    </p:spTree>
    <p:extLst>
      <p:ext uri="{BB962C8B-B14F-4D97-AF65-F5344CB8AC3E}">
        <p14:creationId xmlns:p14="http://schemas.microsoft.com/office/powerpoint/2010/main" val="3976965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0" y="-25634"/>
            <a:ext cx="12192000" cy="907138"/>
          </a:xfrm>
          <a:prstGeom prst="rect">
            <a:avLst/>
          </a:prstGeom>
          <a:solidFill>
            <a:srgbClr val="1E7452">
              <a:alpha val="100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3900"/>
              <a:t>번외</a:t>
            </a:r>
            <a:r>
              <a:rPr lang="en-US" altLang="ko-KR" sz="3900"/>
              <a:t>2) lamda </a:t>
            </a:r>
            <a:r>
              <a:rPr lang="ko-KR" altLang="en-US" sz="3900"/>
              <a:t>함수를 이용한 정렬</a:t>
            </a:r>
          </a:p>
        </p:txBody>
      </p:sp>
      <p:sp>
        <p:nvSpPr>
          <p:cNvPr id="3" name="TextBox"/>
          <p:cNvSpPr txBox="1"/>
          <p:nvPr/>
        </p:nvSpPr>
        <p:spPr>
          <a:xfrm>
            <a:off x="708034" y="1365042"/>
            <a:ext cx="10637520" cy="1005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55000" lvl="0" indent="-555000">
              <a:buAutoNum type="arabicParenR"/>
              <a:defRPr/>
            </a:pPr>
            <a:r>
              <a:rPr lang="ko-KR" altLang="en-US" sz="3000"/>
              <a:t>https://velog.io/@rockwellvinca/python-sorted-sort-key-%EC%82%AC%EC%9A%A9%EB%B2%95</a:t>
            </a:r>
          </a:p>
        </p:txBody>
      </p:sp>
    </p:spTree>
    <p:extLst>
      <p:ext uri="{BB962C8B-B14F-4D97-AF65-F5344CB8AC3E}">
        <p14:creationId xmlns:p14="http://schemas.microsoft.com/office/powerpoint/2010/main" val="3976965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0" y="-25634"/>
            <a:ext cx="12192000" cy="907138"/>
          </a:xfrm>
          <a:prstGeom prst="rect">
            <a:avLst/>
          </a:prstGeom>
          <a:solidFill>
            <a:srgbClr val="1E7452">
              <a:alpha val="100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3900"/>
              <a:t>번외</a:t>
            </a:r>
            <a:r>
              <a:rPr lang="en-US" altLang="ko-KR" sz="3900"/>
              <a:t>3) lamda </a:t>
            </a:r>
            <a:r>
              <a:rPr lang="ko-KR" altLang="en-US" sz="3900"/>
              <a:t>함수를 이용한</a:t>
            </a:r>
            <a:r>
              <a:rPr lang="en-US" altLang="ko-KR" sz="3900"/>
              <a:t> </a:t>
            </a:r>
            <a:r>
              <a:rPr lang="ko-KR" altLang="en-US" sz="3900"/>
              <a:t>이차원 리스트 정렬</a:t>
            </a:r>
          </a:p>
        </p:txBody>
      </p:sp>
      <p:sp>
        <p:nvSpPr>
          <p:cNvPr id="3" name="TextBox"/>
          <p:cNvSpPr txBox="1"/>
          <p:nvPr/>
        </p:nvSpPr>
        <p:spPr>
          <a:xfrm>
            <a:off x="708034" y="1365042"/>
            <a:ext cx="1063752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>
              <a:defRPr/>
            </a:pPr>
            <a:r>
              <a:rPr lang="en-US" altLang="ko-KR" sz="3000"/>
              <a:t>1) </a:t>
            </a:r>
            <a:r>
              <a:rPr lang="ko-KR" altLang="en-US" sz="3000"/>
              <a:t>https://asxpyn.tistory.com/75</a:t>
            </a:r>
          </a:p>
        </p:txBody>
      </p:sp>
    </p:spTree>
    <p:extLst>
      <p:ext uri="{BB962C8B-B14F-4D97-AF65-F5344CB8AC3E}">
        <p14:creationId xmlns:p14="http://schemas.microsoft.com/office/powerpoint/2010/main" val="3976965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0" y="-25634"/>
            <a:ext cx="12192000" cy="907138"/>
          </a:xfrm>
          <a:prstGeom prst="rect">
            <a:avLst/>
          </a:prstGeom>
          <a:solidFill>
            <a:srgbClr val="1E7452">
              <a:alpha val="100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3900"/>
              <a:t>결론</a:t>
            </a:r>
          </a:p>
        </p:txBody>
      </p:sp>
      <p:sp>
        <p:nvSpPr>
          <p:cNvPr id="3" name="TextBox"/>
          <p:cNvSpPr txBox="1"/>
          <p:nvPr/>
        </p:nvSpPr>
        <p:spPr>
          <a:xfrm>
            <a:off x="708034" y="1174542"/>
            <a:ext cx="10637520" cy="5577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55000" lvl="0" indent="-555000">
              <a:buAutoNum type="arabicParenR"/>
              <a:defRPr/>
            </a:pPr>
            <a:r>
              <a:rPr lang="ko-KR" altLang="en-US" sz="3000"/>
              <a:t>정렬 문제가 나왔을 때 시간 제한과</a:t>
            </a:r>
            <a:r>
              <a:rPr lang="en-US" altLang="ko-KR" sz="3000"/>
              <a:t> </a:t>
            </a:r>
            <a:r>
              <a:rPr lang="ko-KR" altLang="en-US" sz="3000"/>
              <a:t>데이터 조건,</a:t>
            </a:r>
            <a:r>
              <a:rPr lang="en-US" altLang="ko-KR" sz="3000"/>
              <a:t> </a:t>
            </a:r>
            <a:r>
              <a:rPr lang="ko-KR" altLang="en-US" sz="3000"/>
              <a:t>데이터 양을 확인한다.</a:t>
            </a:r>
            <a:endParaRPr lang="en-US" altLang="ko-KR" sz="3000"/>
          </a:p>
          <a:p>
            <a:pPr marL="0" lvl="0">
              <a:defRPr/>
            </a:pPr>
            <a:endParaRPr lang="en-US" altLang="ko-KR" sz="3000"/>
          </a:p>
          <a:p>
            <a:pPr marL="0" lvl="0">
              <a:defRPr/>
            </a:pPr>
            <a:r>
              <a:rPr lang="en-US" altLang="ko-KR" sz="3000"/>
              <a:t>2) sort(), sorted()</a:t>
            </a:r>
            <a:r>
              <a:rPr lang="ko-KR" altLang="en-US" sz="3000"/>
              <a:t>와 같은 함수로도 시간 초과 없이 풀어낼 수 있다면,</a:t>
            </a:r>
            <a:r>
              <a:rPr lang="en-US" altLang="ko-KR" sz="3000"/>
              <a:t> </a:t>
            </a:r>
            <a:r>
              <a:rPr lang="ko-KR" altLang="en-US" sz="3000"/>
              <a:t>편하게 내장 함수를 이용한다.</a:t>
            </a:r>
            <a:endParaRPr lang="en-US" altLang="ko-KR" sz="3000"/>
          </a:p>
          <a:p>
            <a:pPr marL="0" lvl="0">
              <a:defRPr/>
            </a:pPr>
            <a:endParaRPr lang="en-US" altLang="ko-KR" sz="3000"/>
          </a:p>
          <a:p>
            <a:pPr marL="0" lvl="0">
              <a:defRPr/>
            </a:pPr>
            <a:r>
              <a:rPr lang="en-US" altLang="ko-KR" sz="3000"/>
              <a:t>3) sort(), sorted(), </a:t>
            </a:r>
            <a:r>
              <a:rPr lang="ko-KR" altLang="en-US" sz="3000"/>
              <a:t>빠른 입출력(</a:t>
            </a:r>
            <a:r>
              <a:rPr lang="en-US" altLang="ko-KR" sz="3000"/>
              <a:t>sys), Pypy3</a:t>
            </a:r>
            <a:r>
              <a:rPr lang="ko-KR" altLang="en-US" sz="3000"/>
              <a:t>를 이용해도 시간</a:t>
            </a:r>
            <a:r>
              <a:rPr lang="en-US" altLang="ko-KR" sz="3000"/>
              <a:t> </a:t>
            </a:r>
            <a:r>
              <a:rPr lang="ko-KR" altLang="en-US" sz="3000"/>
              <a:t>내에 풀 수 없다면 데이터의 조건을 잘 확인하여 시간 복잡도가 낮은 정렬 방식을 사용한다.</a:t>
            </a:r>
            <a:r>
              <a:rPr lang="en-US" altLang="ko-KR" sz="3000"/>
              <a:t>(</a:t>
            </a:r>
            <a:r>
              <a:rPr lang="ko-KR" altLang="en-US" sz="3000"/>
              <a:t>계수정렬,</a:t>
            </a:r>
            <a:r>
              <a:rPr lang="en-US" altLang="ko-KR" sz="3000"/>
              <a:t> </a:t>
            </a:r>
            <a:r>
              <a:rPr lang="ko-KR" altLang="en-US" sz="3000"/>
              <a:t>합병정렬.</a:t>
            </a:r>
            <a:r>
              <a:rPr lang="en-US" altLang="ko-KR" sz="3000"/>
              <a:t>...)</a:t>
            </a:r>
          </a:p>
          <a:p>
            <a:pPr marL="0" lvl="0">
              <a:defRPr/>
            </a:pPr>
            <a:endParaRPr lang="en-US" altLang="ko-KR" sz="3000"/>
          </a:p>
          <a:p>
            <a:pPr marL="0" lvl="0">
              <a:defRPr/>
            </a:pPr>
            <a:r>
              <a:rPr lang="en-US" altLang="ko-KR" sz="3000"/>
              <a:t>4) </a:t>
            </a:r>
            <a:r>
              <a:rPr lang="ko-KR" altLang="en-US" sz="3000"/>
              <a:t>데이터를 정렬하기 위한 조건이 두</a:t>
            </a:r>
            <a:r>
              <a:rPr lang="en-US" altLang="ko-KR" sz="3000"/>
              <a:t> </a:t>
            </a:r>
            <a:r>
              <a:rPr lang="ko-KR" altLang="en-US" sz="3000"/>
              <a:t>개면 보통</a:t>
            </a:r>
            <a:r>
              <a:rPr lang="en-US" altLang="ko-KR" sz="3000"/>
              <a:t> lamda </a:t>
            </a:r>
            <a:r>
              <a:rPr lang="ko-KR" altLang="en-US" sz="3000"/>
              <a:t>함수를 이용한다.</a:t>
            </a:r>
          </a:p>
        </p:txBody>
      </p:sp>
    </p:spTree>
    <p:extLst>
      <p:ext uri="{BB962C8B-B14F-4D97-AF65-F5344CB8AC3E}">
        <p14:creationId xmlns:p14="http://schemas.microsoft.com/office/powerpoint/2010/main" val="3976965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0" y="-25634"/>
            <a:ext cx="12192000" cy="907138"/>
          </a:xfrm>
          <a:prstGeom prst="rect">
            <a:avLst/>
          </a:prstGeom>
          <a:solidFill>
            <a:srgbClr val="1E7452">
              <a:alpha val="100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3900"/>
              <a:t>문제풀이</a:t>
            </a:r>
          </a:p>
        </p:txBody>
      </p:sp>
      <p:sp>
        <p:nvSpPr>
          <p:cNvPr id="3" name="TextBox"/>
          <p:cNvSpPr txBox="1"/>
          <p:nvPr/>
        </p:nvSpPr>
        <p:spPr>
          <a:xfrm>
            <a:off x="708034" y="1174542"/>
            <a:ext cx="1063752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>
              <a:defRPr/>
            </a:pPr>
            <a:r>
              <a:rPr lang="en-US" altLang="ko-KR" sz="3000"/>
              <a:t>1) </a:t>
            </a:r>
            <a:r>
              <a:rPr lang="ko-KR" altLang="en-US" sz="3000"/>
              <a:t>백준 </a:t>
            </a:r>
            <a:r>
              <a:rPr lang="en-US" altLang="ko-KR" sz="3000"/>
              <a:t>2587, 2750(set, if(in)), 1181</a:t>
            </a:r>
            <a:endParaRPr lang="ko-KR" altLang="en-US" sz="3000"/>
          </a:p>
        </p:txBody>
      </p:sp>
    </p:spTree>
    <p:extLst>
      <p:ext uri="{BB962C8B-B14F-4D97-AF65-F5344CB8AC3E}">
        <p14:creationId xmlns:p14="http://schemas.microsoft.com/office/powerpoint/2010/main" val="397696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0" y="-25634"/>
            <a:ext cx="12192000" cy="907138"/>
          </a:xfrm>
          <a:prstGeom prst="rect">
            <a:avLst/>
          </a:prstGeom>
          <a:solidFill>
            <a:srgbClr val="1E7452">
              <a:alpha val="100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3900"/>
              <a:t>리스트</a:t>
            </a:r>
            <a:r>
              <a:rPr lang="en-US" altLang="ko-KR" sz="3900"/>
              <a:t> </a:t>
            </a:r>
            <a:r>
              <a:rPr lang="ko-KR" altLang="en-US" sz="3900"/>
              <a:t>연산</a:t>
            </a:r>
          </a:p>
        </p:txBody>
      </p:sp>
      <p:sp>
        <p:nvSpPr>
          <p:cNvPr id="3" name="TextBox"/>
          <p:cNvSpPr txBox="1"/>
          <p:nvPr/>
        </p:nvSpPr>
        <p:spPr>
          <a:xfrm>
            <a:off x="708034" y="1365042"/>
            <a:ext cx="10637520" cy="3291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/>
              <a:t>a = [1,2,3]</a:t>
            </a:r>
          </a:p>
          <a:p>
            <a:pPr lvl="0">
              <a:defRPr/>
            </a:pPr>
            <a:r>
              <a:rPr lang="en-US" altLang="ko-KR" sz="3000"/>
              <a:t>b = [4,5,6]</a:t>
            </a:r>
          </a:p>
          <a:p>
            <a:pPr lvl="0">
              <a:defRPr/>
            </a:pPr>
            <a:r>
              <a:rPr lang="en-US" altLang="ko-KR" sz="3000"/>
              <a:t>print(a+b)</a:t>
            </a:r>
          </a:p>
          <a:p>
            <a:pPr lvl="0">
              <a:defRPr/>
            </a:pPr>
            <a:endParaRPr lang="en-US" altLang="ko-KR" sz="3000"/>
          </a:p>
          <a:p>
            <a:pPr lvl="0">
              <a:defRPr/>
            </a:pPr>
            <a:endParaRPr lang="en-US" altLang="ko-KR" sz="3000"/>
          </a:p>
          <a:p>
            <a:pPr lvl="0">
              <a:defRPr/>
            </a:pPr>
            <a:r>
              <a:rPr lang="en-US" altLang="ko-KR" sz="3000"/>
              <a:t>a = [1,2,3]</a:t>
            </a:r>
          </a:p>
          <a:p>
            <a:pPr lvl="0">
              <a:defRPr/>
            </a:pPr>
            <a:r>
              <a:rPr lang="en-US" altLang="ko-KR" sz="3000"/>
              <a:t>print(a*3)</a:t>
            </a:r>
            <a:endParaRPr lang="ko-KR" altLang="en-US" sz="3000"/>
          </a:p>
        </p:txBody>
      </p:sp>
    </p:spTree>
    <p:extLst>
      <p:ext uri="{BB962C8B-B14F-4D97-AF65-F5344CB8AC3E}">
        <p14:creationId xmlns:p14="http://schemas.microsoft.com/office/powerpoint/2010/main" val="397696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0" y="-25634"/>
            <a:ext cx="12192000" cy="907138"/>
          </a:xfrm>
          <a:prstGeom prst="rect">
            <a:avLst/>
          </a:prstGeom>
          <a:solidFill>
            <a:srgbClr val="1E7452">
              <a:alpha val="100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3900"/>
              <a:t>리스트</a:t>
            </a:r>
            <a:r>
              <a:rPr lang="en-US" altLang="ko-KR" sz="3900"/>
              <a:t> </a:t>
            </a:r>
            <a:r>
              <a:rPr lang="ko-KR" altLang="en-US" sz="3900"/>
              <a:t>연산</a:t>
            </a:r>
          </a:p>
        </p:txBody>
      </p:sp>
      <p:sp>
        <p:nvSpPr>
          <p:cNvPr id="3" name="TextBox"/>
          <p:cNvSpPr txBox="1"/>
          <p:nvPr/>
        </p:nvSpPr>
        <p:spPr>
          <a:xfrm>
            <a:off x="708034" y="1365042"/>
            <a:ext cx="10637520" cy="1920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55000" lvl="0" indent="-555000">
              <a:buAutoNum type="arabicParenR"/>
              <a:defRPr/>
            </a:pPr>
            <a:r>
              <a:rPr lang="en-US" altLang="ko-KR" sz="3000"/>
              <a:t>0</a:t>
            </a:r>
            <a:r>
              <a:rPr lang="ko-KR" altLang="en-US" sz="3000"/>
              <a:t>이 </a:t>
            </a:r>
            <a:r>
              <a:rPr lang="en-US" altLang="ko-KR" sz="3000"/>
              <a:t>10</a:t>
            </a:r>
            <a:r>
              <a:rPr lang="ko-KR" altLang="en-US" sz="3000"/>
              <a:t>개인 리스트를 초기화하고 싶다.</a:t>
            </a:r>
            <a:r>
              <a:rPr lang="en-US" altLang="ko-KR" sz="3000"/>
              <a:t> </a:t>
            </a:r>
            <a:r>
              <a:rPr lang="ko-KR" altLang="en-US" sz="3000"/>
              <a:t>다음 </a:t>
            </a:r>
            <a:r>
              <a:rPr lang="en-US" altLang="ko-KR" sz="3000"/>
              <a:t>()</a:t>
            </a:r>
            <a:r>
              <a:rPr lang="ko-KR" altLang="en-US" sz="3000"/>
              <a:t>에 들어갈</a:t>
            </a:r>
            <a:r>
              <a:rPr lang="en-US" altLang="ko-KR" sz="3000"/>
              <a:t> </a:t>
            </a:r>
            <a:r>
              <a:rPr lang="ko-KR" altLang="en-US" sz="3000"/>
              <a:t>코드는?</a:t>
            </a:r>
            <a:endParaRPr lang="en-US" altLang="ko-KR" sz="3000"/>
          </a:p>
          <a:p>
            <a:pPr marL="555000" lvl="0" indent="-555000">
              <a:buAutoNum type="arabicParenR"/>
              <a:defRPr/>
            </a:pPr>
            <a:endParaRPr lang="en-US" altLang="ko-KR" sz="3000"/>
          </a:p>
          <a:p>
            <a:pPr marL="0" lvl="0">
              <a:defRPr/>
            </a:pPr>
            <a:r>
              <a:rPr lang="en-US" altLang="ko-KR" sz="3000"/>
              <a:t>a = [0] *() </a:t>
            </a:r>
            <a:endParaRPr lang="ko-KR" altLang="en-US" sz="3000"/>
          </a:p>
        </p:txBody>
      </p:sp>
    </p:spTree>
    <p:extLst>
      <p:ext uri="{BB962C8B-B14F-4D97-AF65-F5344CB8AC3E}">
        <p14:creationId xmlns:p14="http://schemas.microsoft.com/office/powerpoint/2010/main" val="397696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0" y="-25634"/>
            <a:ext cx="12192000" cy="907138"/>
          </a:xfrm>
          <a:prstGeom prst="rect">
            <a:avLst/>
          </a:prstGeom>
          <a:solidFill>
            <a:srgbClr val="1E7452">
              <a:alpha val="100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3900"/>
              <a:t>리스트</a:t>
            </a:r>
            <a:r>
              <a:rPr lang="en-US" altLang="ko-KR" sz="3900"/>
              <a:t> </a:t>
            </a:r>
            <a:r>
              <a:rPr lang="ko-KR" altLang="en-US" sz="3900"/>
              <a:t>길이 구하기</a:t>
            </a:r>
            <a:r>
              <a:rPr lang="en-US" altLang="ko-KR" sz="3900"/>
              <a:t> len</a:t>
            </a:r>
            <a:endParaRPr lang="ko-KR" altLang="en-US" sz="3900"/>
          </a:p>
        </p:txBody>
      </p:sp>
      <p:sp>
        <p:nvSpPr>
          <p:cNvPr id="3" name="TextBox"/>
          <p:cNvSpPr txBox="1"/>
          <p:nvPr/>
        </p:nvSpPr>
        <p:spPr>
          <a:xfrm>
            <a:off x="708034" y="1365042"/>
            <a:ext cx="10637520" cy="4206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>
              <a:defRPr/>
            </a:pPr>
            <a:r>
              <a:rPr lang="ko-KR" altLang="en-US" sz="3000"/>
              <a:t>문자열 길이 구하기 </a:t>
            </a:r>
            <a:endParaRPr lang="en-US" altLang="ko-KR" sz="3000"/>
          </a:p>
          <a:p>
            <a:pPr marL="0" lvl="0">
              <a:defRPr/>
            </a:pPr>
            <a:r>
              <a:rPr lang="en-US" altLang="ko-KR" sz="3000"/>
              <a:t>s = python</a:t>
            </a:r>
          </a:p>
          <a:p>
            <a:pPr marL="0" lvl="0">
              <a:defRPr/>
            </a:pPr>
            <a:r>
              <a:rPr lang="en-US" altLang="ko-KR" sz="3000"/>
              <a:t>print(len(s))</a:t>
            </a:r>
          </a:p>
          <a:p>
            <a:pPr marL="0" lvl="0">
              <a:defRPr/>
            </a:pPr>
            <a:endParaRPr lang="en-US" altLang="ko-KR" sz="3000"/>
          </a:p>
          <a:p>
            <a:pPr marL="0" lvl="0">
              <a:defRPr/>
            </a:pPr>
            <a:r>
              <a:rPr lang="en-US" altLang="ko-KR" sz="3000"/>
              <a:t>=6</a:t>
            </a:r>
          </a:p>
          <a:p>
            <a:pPr marL="0" lvl="0">
              <a:defRPr/>
            </a:pPr>
            <a:endParaRPr lang="en-US" altLang="ko-KR" sz="3000"/>
          </a:p>
          <a:p>
            <a:pPr marL="0" lvl="0">
              <a:defRPr/>
            </a:pPr>
            <a:r>
              <a:rPr lang="en-US" altLang="ko-KR" sz="3000"/>
              <a:t>a = [1,2,3,4]</a:t>
            </a:r>
          </a:p>
          <a:p>
            <a:pPr marL="0" lvl="0">
              <a:defRPr/>
            </a:pPr>
            <a:r>
              <a:rPr lang="en-US" altLang="ko-KR" sz="3000"/>
              <a:t>print(len(a))</a:t>
            </a:r>
          </a:p>
          <a:p>
            <a:pPr marL="0" lvl="0">
              <a:defRPr/>
            </a:pPr>
            <a:endParaRPr lang="ko-KR" altLang="en-US" sz="3000"/>
          </a:p>
        </p:txBody>
      </p:sp>
    </p:spTree>
    <p:extLst>
      <p:ext uri="{BB962C8B-B14F-4D97-AF65-F5344CB8AC3E}">
        <p14:creationId xmlns:p14="http://schemas.microsoft.com/office/powerpoint/2010/main" val="397696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0" y="-25634"/>
            <a:ext cx="12192000" cy="907138"/>
          </a:xfrm>
          <a:prstGeom prst="rect">
            <a:avLst/>
          </a:prstGeom>
          <a:solidFill>
            <a:srgbClr val="1E7452">
              <a:alpha val="100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3900"/>
              <a:t>리스트의 수정과 삭제</a:t>
            </a:r>
          </a:p>
        </p:txBody>
      </p:sp>
      <p:sp>
        <p:nvSpPr>
          <p:cNvPr id="3" name="TextBox"/>
          <p:cNvSpPr txBox="1"/>
          <p:nvPr/>
        </p:nvSpPr>
        <p:spPr>
          <a:xfrm>
            <a:off x="708034" y="1365042"/>
            <a:ext cx="10637520" cy="5120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>
              <a:defRPr/>
            </a:pPr>
            <a:r>
              <a:rPr lang="ko-KR" altLang="en-US" sz="3000"/>
              <a:t>리스트는 값을 수정하거나 삭제할 수 있다.</a:t>
            </a:r>
            <a:endParaRPr lang="en-US" altLang="ko-KR" sz="3000"/>
          </a:p>
          <a:p>
            <a:pPr marL="0" lvl="0">
              <a:defRPr/>
            </a:pPr>
            <a:endParaRPr lang="en-US" altLang="ko-KR" sz="3000"/>
          </a:p>
          <a:p>
            <a:pPr marL="0" lvl="0">
              <a:defRPr/>
            </a:pPr>
            <a:r>
              <a:rPr lang="en-US" altLang="ko-KR" sz="3000"/>
              <a:t>a = [1,2,3,3]</a:t>
            </a:r>
          </a:p>
          <a:p>
            <a:pPr marL="0" lvl="0">
              <a:defRPr/>
            </a:pPr>
            <a:r>
              <a:rPr lang="en-US" altLang="ko-KR" sz="3000"/>
              <a:t>a[3]= 4</a:t>
            </a:r>
          </a:p>
          <a:p>
            <a:pPr marL="0" lvl="0">
              <a:defRPr/>
            </a:pPr>
            <a:r>
              <a:rPr lang="en-US" altLang="ko-KR" sz="3000"/>
              <a:t>print(a)</a:t>
            </a:r>
          </a:p>
          <a:p>
            <a:pPr marL="0" lvl="0">
              <a:defRPr/>
            </a:pPr>
            <a:r>
              <a:rPr lang="en-US" altLang="ko-KR" sz="3000"/>
              <a:t>= [1,2,3,4]</a:t>
            </a:r>
          </a:p>
          <a:p>
            <a:pPr marL="0" lvl="0">
              <a:defRPr/>
            </a:pPr>
            <a:endParaRPr lang="en-US" altLang="ko-KR" sz="3000"/>
          </a:p>
          <a:p>
            <a:pPr marL="0" lvl="0">
              <a:defRPr/>
            </a:pPr>
            <a:r>
              <a:rPr lang="en-US" altLang="ko-KR" sz="3000"/>
              <a:t>a = [1,2,3,3]</a:t>
            </a:r>
          </a:p>
          <a:p>
            <a:pPr marL="0" lvl="0">
              <a:defRPr/>
            </a:pPr>
            <a:r>
              <a:rPr lang="en-US" altLang="ko-KR" sz="3000"/>
              <a:t>del a[3]</a:t>
            </a:r>
          </a:p>
          <a:p>
            <a:pPr marL="0" lvl="0">
              <a:defRPr/>
            </a:pPr>
            <a:r>
              <a:rPr lang="en-US" altLang="ko-KR" sz="3000"/>
              <a:t>print(a)</a:t>
            </a:r>
          </a:p>
          <a:p>
            <a:pPr marL="0" lvl="0">
              <a:defRPr/>
            </a:pPr>
            <a:r>
              <a:rPr lang="en-US" altLang="ko-KR" sz="3000"/>
              <a:t>= [1,2,3]</a:t>
            </a:r>
            <a:endParaRPr lang="ko-KR" altLang="en-US" sz="3000"/>
          </a:p>
        </p:txBody>
      </p:sp>
    </p:spTree>
    <p:extLst>
      <p:ext uri="{BB962C8B-B14F-4D97-AF65-F5344CB8AC3E}">
        <p14:creationId xmlns:p14="http://schemas.microsoft.com/office/powerpoint/2010/main" val="397696530"/>
      </p:ext>
    </p:extLst>
  </p:cSld>
  <p:clrMapOvr>
    <a:masterClrMapping/>
  </p:clrMapOvr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1379</Words>
  <Application>Microsoft Office PowerPoint</Application>
  <PresentationFormat>Widescreen</PresentationFormat>
  <Paragraphs>468</Paragraphs>
  <Slides>55</Slides>
  <Notes>52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한컴오피스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hancom</dc:creator>
  <cp:lastModifiedBy>hancom</cp:lastModifiedBy>
  <cp:revision>13</cp:revision>
  <dcterms:created xsi:type="dcterms:W3CDTF">2022-08-23T00:30:41Z</dcterms:created>
  <dcterms:modified xsi:type="dcterms:W3CDTF">2024-05-19T09:21:20Z</dcterms:modified>
  <cp:version>12.0.0.1480</cp:version>
</cp:coreProperties>
</file>