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trictFirstAndLastChars="0">
  <p:sldMasterIdLst>
    <p:sldMasterId id="2147483648" r:id="rId1"/>
  </p:sldMasterIdLst>
  <p:sldIdLst>
    <p:sldId id="268" r:id="rId2"/>
    <p:sldId id="269" r:id="rId3"/>
    <p:sldId id="270" r:id="rId4"/>
    <p:sldId id="271" r:id="rId5"/>
    <p:sldId id="272" r:id="rId6"/>
    <p:sldId id="273" r:id="rId7"/>
    <p:sldId id="274" r:id="rId8"/>
    <p:sldId id="275" r:id="rId9"/>
    <p:sldId id="276" r:id="rId10"/>
    <p:sldId id="277" r:id="rId11"/>
    <p:sldId id="278" r:id="rId12"/>
    <p:sldId id="290" r:id="rId13"/>
    <p:sldId id="291" r:id="rId14"/>
    <p:sldId id="292" r:id="rId15"/>
    <p:sldId id="293" r:id="rId16"/>
    <p:sldId id="294" r:id="rId17"/>
    <p:sldId id="295" r:id="rId18"/>
    <p:sldId id="296" r:id="rId19"/>
    <p:sldId id="297" r:id="rId20"/>
    <p:sldId id="298" r:id="rId21"/>
    <p:sldId id="299" r:id="rId22"/>
    <p:sldId id="300" r:id="rId23"/>
    <p:sldId id="305" r:id="rId24"/>
    <p:sldId id="306" r:id="rId25"/>
    <p:sldId id="307" r:id="rId26"/>
    <p:sldId id="308" r:id="rId27"/>
  </p:sldIdLst>
  <p:sldSz cx="12192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56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slide" Target="slides/slide14.xml"  /><Relationship Id="rId16" Type="http://schemas.openxmlformats.org/officeDocument/2006/relationships/slide" Target="slides/slide15.xml"  /><Relationship Id="rId17" Type="http://schemas.openxmlformats.org/officeDocument/2006/relationships/slide" Target="slides/slide16.xml"  /><Relationship Id="rId18" Type="http://schemas.openxmlformats.org/officeDocument/2006/relationships/slide" Target="slides/slide17.xml"  /><Relationship Id="rId19" Type="http://schemas.openxmlformats.org/officeDocument/2006/relationships/slide" Target="slides/slide18.xml"  /><Relationship Id="rId2" Type="http://schemas.openxmlformats.org/officeDocument/2006/relationships/slide" Target="slides/slide1.xml"  /><Relationship Id="rId20" Type="http://schemas.openxmlformats.org/officeDocument/2006/relationships/slide" Target="slides/slide19.xml"  /><Relationship Id="rId21" Type="http://schemas.openxmlformats.org/officeDocument/2006/relationships/slide" Target="slides/slide20.xml"  /><Relationship Id="rId22" Type="http://schemas.openxmlformats.org/officeDocument/2006/relationships/slide" Target="slides/slide21.xml"  /><Relationship Id="rId23" Type="http://schemas.openxmlformats.org/officeDocument/2006/relationships/slide" Target="slides/slide22.xml"  /><Relationship Id="rId24" Type="http://schemas.openxmlformats.org/officeDocument/2006/relationships/slide" Target="slides/slide23.xml"  /><Relationship Id="rId25" Type="http://schemas.openxmlformats.org/officeDocument/2006/relationships/slide" Target="slides/slide24.xml"  /><Relationship Id="rId26" Type="http://schemas.openxmlformats.org/officeDocument/2006/relationships/slide" Target="slides/slide25.xml"  /><Relationship Id="rId27" Type="http://schemas.openxmlformats.org/officeDocument/2006/relationships/slide" Target="slides/slide26.xml"  /><Relationship Id="rId28" Type="http://schemas.openxmlformats.org/officeDocument/2006/relationships/presProps" Target="presProps.xml"  /><Relationship Id="rId29" Type="http://schemas.openxmlformats.org/officeDocument/2006/relationships/viewProps" Target="viewProps.xml"  /><Relationship Id="rId3" Type="http://schemas.openxmlformats.org/officeDocument/2006/relationships/slide" Target="slides/slide2.xml"  /><Relationship Id="rId30" Type="http://schemas.openxmlformats.org/officeDocument/2006/relationships/theme" Target="theme/theme1.xml"  /><Relationship Id="rId31" Type="http://schemas.openxmlformats.org/officeDocument/2006/relationships/tableStyles" Target="tableStyles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395599"/>
      </p:ext>
    </p:extLst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219469"/>
      </p:ext>
    </p:extLst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926375"/>
      </p:ext>
    </p:extLst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736573"/>
      </p:ext>
    </p:extLst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020170"/>
      </p:ext>
    </p:extLst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971709"/>
      </p:ext>
    </p:extLst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41917"/>
      </p:ext>
    </p:extLst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292359"/>
      </p:ext>
    </p:extLst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855467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한컴오피스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D422D86A-5F52-4165-8473-F1B836277586}" type="datetime1">
              <a:rPr lang="ko-KR" altLang="en-US"/>
              <a:pPr lvl="0">
                <a:defRPr/>
              </a:pPr>
              <a:t>2022-08-23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86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6" r:id="rId7"/>
    <p:sldLayoutId id="2147483658" r:id="rId8"/>
    <p:sldLayoutId id="2147483659" r:id="rId9"/>
  </p:sldLayoutIdLst>
  <p:transition xmlns:mc="http://schemas.openxmlformats.org/markup-compatibility/2006" xmlns:hp="http://schemas.haansoft.com/office/presentation/8.0" mc:Ignorable="hp" hp:hslDur="500"/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emf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3.emf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4.emf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5.png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6.png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.emf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.emf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stName"/>
          <p:cNvSpPr/>
          <p:nvPr/>
        </p:nvSpPr>
        <p:spPr>
          <a:xfrm>
            <a:off x="0" y="-25634"/>
            <a:ext cx="12192000" cy="907138"/>
          </a:xfrm>
          <a:prstGeom prst="rect">
            <a:avLst/>
          </a:prstGeom>
          <a:solidFill>
            <a:srgbClr val="1e7452">
              <a:alpha val="100000"/>
            </a:srgb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>
              <a:defRPr/>
            </a:pPr>
            <a:r>
              <a:rPr lang="ko-KR" altLang="en-US" sz="3900"/>
              <a:t>코딩테스트 유형 분석</a:t>
            </a:r>
            <a:endParaRPr lang="ko-KR" altLang="en-US" sz="3900"/>
          </a:p>
        </p:txBody>
      </p:sp>
      <p:pic>
        <p:nvPicPr>
          <p:cNvPr id="3" name="Pic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789769" y="1280936"/>
            <a:ext cx="8613443" cy="4947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779081"/>
      </p:ext>
    </p:extLst>
  </p:cSld>
  <p:clrMapOvr>
    <a:masterClrMapping/>
  </p:clrMapOvr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stName"/>
          <p:cNvSpPr/>
          <p:nvPr/>
        </p:nvSpPr>
        <p:spPr>
          <a:xfrm>
            <a:off x="0" y="-25634"/>
            <a:ext cx="12192000" cy="907138"/>
          </a:xfrm>
          <a:prstGeom prst="rect">
            <a:avLst/>
          </a:prstGeom>
          <a:solidFill>
            <a:srgbClr val="1e7452">
              <a:alpha val="100000"/>
            </a:srgb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>
              <a:defRPr/>
            </a:pPr>
            <a:r>
              <a:rPr lang="ko-KR" altLang="en-US" sz="3900"/>
              <a:t>인접행렬</a:t>
            </a:r>
            <a:endParaRPr lang="ko-KR" altLang="en-US" sz="3900"/>
          </a:p>
        </p:txBody>
      </p:sp>
      <p:sp>
        <p:nvSpPr>
          <p:cNvPr id="3" name="TextBox"/>
          <p:cNvSpPr txBox="1"/>
          <p:nvPr/>
        </p:nvSpPr>
        <p:spPr>
          <a:xfrm>
            <a:off x="708034" y="1365042"/>
            <a:ext cx="10637520" cy="173736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555000" lvl="0" indent="-555000">
              <a:defRPr/>
            </a:pPr>
            <a:r>
              <a:rPr lang="ko-KR" altLang="en-US" sz="2700"/>
              <a:t>그래프에서 어느 노드들이 간선으로 연결되어 있는지 나타내는 행렬</a:t>
            </a:r>
            <a:endParaRPr lang="en-US" altLang="ko-KR" sz="2700"/>
          </a:p>
          <a:p>
            <a:pPr marL="555000" lvl="0" indent="-555000">
              <a:defRPr/>
            </a:pPr>
            <a:r>
              <a:rPr lang="ko-KR" altLang="en-US" sz="2700"/>
              <a:t>보통 연결되어 있으면</a:t>
            </a:r>
            <a:r>
              <a:rPr lang="en-US" altLang="ko-KR" sz="2700"/>
              <a:t> 1, </a:t>
            </a:r>
            <a:r>
              <a:rPr lang="ko-KR" altLang="en-US" sz="2700"/>
              <a:t>연결되어 있지 않으면 </a:t>
            </a:r>
            <a:r>
              <a:rPr lang="en-US" altLang="ko-KR" sz="2700"/>
              <a:t>0</a:t>
            </a:r>
            <a:r>
              <a:rPr lang="ko-KR" altLang="en-US" sz="2700"/>
              <a:t>으로 표현한다.</a:t>
            </a:r>
            <a:endParaRPr lang="en-US" altLang="ko-KR" sz="2700"/>
          </a:p>
          <a:p>
            <a:pPr marL="555000" lvl="0" indent="-555000">
              <a:defRPr/>
            </a:pPr>
            <a:r>
              <a:rPr lang="ko-KR" altLang="en-US" sz="2700"/>
              <a:t>행렬이름[</a:t>
            </a:r>
            <a:r>
              <a:rPr lang="en-US" altLang="ko-KR" sz="2700"/>
              <a:t>i][j] = </a:t>
            </a:r>
            <a:r>
              <a:rPr lang="ko-KR" altLang="en-US" sz="2700"/>
              <a:t>값 </a:t>
            </a:r>
            <a:r>
              <a:rPr lang="en-US" altLang="ko-KR" sz="2700"/>
              <a:t>i</a:t>
            </a:r>
            <a:r>
              <a:rPr lang="ko-KR" altLang="en-US" sz="2700"/>
              <a:t>와 </a:t>
            </a:r>
            <a:r>
              <a:rPr lang="en-US" altLang="ko-KR" sz="2700"/>
              <a:t>j</a:t>
            </a:r>
            <a:r>
              <a:rPr lang="ko-KR" altLang="en-US" sz="2700"/>
              <a:t>노드를 연결하는 간선이 있으면 </a:t>
            </a:r>
            <a:r>
              <a:rPr lang="en-US" altLang="ko-KR" sz="2700"/>
              <a:t>1 </a:t>
            </a:r>
            <a:r>
              <a:rPr lang="ko-KR" altLang="en-US" sz="2700"/>
              <a:t>없으면 </a:t>
            </a:r>
            <a:r>
              <a:rPr lang="en-US" altLang="ko-KR" sz="2700"/>
              <a:t>0</a:t>
            </a:r>
            <a:endParaRPr lang="en-US" altLang="ko-KR" sz="2700"/>
          </a:p>
          <a:p>
            <a:pPr marL="555000" lvl="0" indent="-555000">
              <a:defRPr/>
            </a:pPr>
            <a:endParaRPr lang="ko-KR" altLang="en-US" sz="2700"/>
          </a:p>
        </p:txBody>
      </p:sp>
      <p:pic>
        <p:nvPicPr>
          <p:cNvPr id="4" name="Pic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133063" y="2924552"/>
            <a:ext cx="9787670" cy="3072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552616"/>
      </p:ext>
    </p:extLst>
  </p:cSld>
  <p:clrMapOvr>
    <a:masterClrMapping/>
  </p:clrMapOvr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stName"/>
          <p:cNvSpPr/>
          <p:nvPr/>
        </p:nvSpPr>
        <p:spPr>
          <a:xfrm>
            <a:off x="0" y="-25634"/>
            <a:ext cx="12192000" cy="907138"/>
          </a:xfrm>
          <a:prstGeom prst="rect">
            <a:avLst/>
          </a:prstGeom>
          <a:solidFill>
            <a:srgbClr val="1e7452">
              <a:alpha val="100000"/>
            </a:srgb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>
              <a:defRPr/>
            </a:pPr>
            <a:r>
              <a:rPr lang="ko-KR" altLang="en-US" sz="3900"/>
              <a:t>인접리스트</a:t>
            </a:r>
            <a:endParaRPr lang="ko-KR" altLang="en-US" sz="3900"/>
          </a:p>
        </p:txBody>
      </p:sp>
      <p:sp>
        <p:nvSpPr>
          <p:cNvPr id="3" name="TextBox"/>
          <p:cNvSpPr txBox="1"/>
          <p:nvPr/>
        </p:nvSpPr>
        <p:spPr>
          <a:xfrm>
            <a:off x="708034" y="1365042"/>
            <a:ext cx="10637520" cy="50292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555000" lvl="0" indent="-555000">
              <a:defRPr/>
            </a:pPr>
            <a:r>
              <a:rPr lang="ko-KR" altLang="en-US" sz="2700"/>
              <a:t>그래프의 연결관계를 배열로 나타내는 방식</a:t>
            </a:r>
            <a:endParaRPr lang="ko-KR" altLang="en-US" sz="2700"/>
          </a:p>
        </p:txBody>
      </p:sp>
      <p:pic>
        <p:nvPicPr>
          <p:cNvPr id="4" name="Pic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121535" y="2539410"/>
            <a:ext cx="7810500" cy="267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339943"/>
      </p:ext>
    </p:extLst>
  </p:cSld>
  <p:clrMapOvr>
    <a:masterClrMapping/>
  </p:clrMapOvr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stName"/>
          <p:cNvSpPr/>
          <p:nvPr/>
        </p:nvSpPr>
        <p:spPr>
          <a:xfrm>
            <a:off x="0" y="-25634"/>
            <a:ext cx="12192000" cy="907138"/>
          </a:xfrm>
          <a:prstGeom prst="rect">
            <a:avLst/>
          </a:prstGeom>
          <a:solidFill>
            <a:srgbClr val="1e7452">
              <a:alpha val="100000"/>
            </a:srgb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>
              <a:defRPr/>
            </a:pPr>
            <a:r>
              <a:rPr lang="en-US" altLang="ko-KR" sz="3900"/>
              <a:t> </a:t>
            </a:r>
            <a:r>
              <a:rPr lang="ko-KR" altLang="en-US" sz="3900"/>
              <a:t>구현</a:t>
            </a:r>
            <a:endParaRPr lang="ko-KR" altLang="en-US" sz="3900"/>
          </a:p>
        </p:txBody>
      </p:sp>
      <p:sp>
        <p:nvSpPr>
          <p:cNvPr id="3" name="TextBox"/>
          <p:cNvSpPr txBox="1"/>
          <p:nvPr/>
        </p:nvSpPr>
        <p:spPr>
          <a:xfrm>
            <a:off x="708034" y="1365042"/>
            <a:ext cx="10637520" cy="338328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555000" lvl="0" indent="-555000">
              <a:buAutoNum type="arabicPeriod"/>
              <a:defRPr/>
            </a:pPr>
            <a:r>
              <a:rPr lang="ko-KR" altLang="en-US" sz="2700"/>
              <a:t>백준</a:t>
            </a:r>
            <a:r>
              <a:rPr lang="en-US" altLang="ko-KR" sz="2700"/>
              <a:t> 1260</a:t>
            </a:r>
            <a:r>
              <a:rPr lang="ko-KR" altLang="en-US" sz="2700"/>
              <a:t>번 </a:t>
            </a:r>
            <a:r>
              <a:rPr lang="en-US" altLang="ko-KR" sz="2700"/>
              <a:t>DFS</a:t>
            </a:r>
            <a:r>
              <a:rPr lang="ko-KR" altLang="en-US" sz="2700"/>
              <a:t>와</a:t>
            </a:r>
            <a:r>
              <a:rPr lang="en-US" altLang="ko-KR" sz="2700"/>
              <a:t>BFS</a:t>
            </a:r>
            <a:r>
              <a:rPr lang="ko-KR" altLang="en-US" sz="2700"/>
              <a:t>의 입력 값을 기준으로 구현한다.</a:t>
            </a:r>
            <a:r>
              <a:rPr lang="en-US" altLang="ko-KR" sz="2700"/>
              <a:t> (</a:t>
            </a:r>
            <a:r>
              <a:rPr lang="ko-KR" altLang="en-US" sz="2700"/>
              <a:t>교재는 미리 그래프의 값을 정해놓으므로,</a:t>
            </a:r>
            <a:r>
              <a:rPr lang="en-US" altLang="ko-KR" sz="2700"/>
              <a:t>,,)</a:t>
            </a:r>
            <a:endParaRPr lang="en-US" altLang="ko-KR" sz="2700"/>
          </a:p>
          <a:p>
            <a:pPr marL="555000" lvl="0" indent="-555000">
              <a:buAutoNum type="arabicPeriod"/>
              <a:defRPr/>
            </a:pPr>
            <a:endParaRPr lang="en-US" altLang="ko-KR" sz="2700"/>
          </a:p>
          <a:p>
            <a:pPr marL="555000" lvl="0" indent="-555000">
              <a:buAutoNum type="arabicPeriod"/>
              <a:defRPr/>
            </a:pPr>
            <a:r>
              <a:rPr lang="ko-KR" altLang="en-US" sz="2700"/>
              <a:t>주어진 행렬과</a:t>
            </a:r>
            <a:r>
              <a:rPr lang="en-US" altLang="ko-KR" sz="2700"/>
              <a:t> </a:t>
            </a:r>
            <a:r>
              <a:rPr lang="ko-KR" altLang="en-US" sz="2700"/>
              <a:t>리스트의 크기보다 행과 열을 </a:t>
            </a:r>
            <a:r>
              <a:rPr lang="en-US" altLang="ko-KR" sz="2700"/>
              <a:t>+1</a:t>
            </a:r>
            <a:r>
              <a:rPr lang="ko-KR" altLang="en-US" sz="2700"/>
              <a:t>해서 선언한다</a:t>
            </a:r>
            <a:r>
              <a:rPr lang="en-US" altLang="ko-KR" sz="2700"/>
              <a:t>. (</a:t>
            </a:r>
            <a:r>
              <a:rPr lang="ko-KR" altLang="en-US" sz="2700"/>
              <a:t>인덱스 값을 알아보기 쉽게 하기 위해</a:t>
            </a:r>
            <a:r>
              <a:rPr lang="en-US" altLang="ko-KR" sz="2700"/>
              <a:t>)</a:t>
            </a:r>
            <a:endParaRPr lang="en-US" altLang="ko-KR" sz="2700"/>
          </a:p>
          <a:p>
            <a:pPr marL="555000" lvl="0" indent="-555000">
              <a:buAutoNum type="arabicPeriod"/>
              <a:defRPr/>
            </a:pPr>
            <a:endParaRPr lang="en-US" altLang="ko-KR" sz="2700"/>
          </a:p>
          <a:p>
            <a:pPr marL="555000" lvl="0" indent="-555000">
              <a:buAutoNum type="arabicPeriod"/>
              <a:defRPr/>
            </a:pPr>
            <a:r>
              <a:rPr lang="en-US" altLang="ko-KR" sz="2700"/>
              <a:t>n: </a:t>
            </a:r>
            <a:r>
              <a:rPr lang="ko-KR" altLang="en-US" sz="2700"/>
              <a:t>노드의 개수,</a:t>
            </a:r>
            <a:r>
              <a:rPr lang="en-US" altLang="ko-KR" sz="2700"/>
              <a:t> m : </a:t>
            </a:r>
            <a:r>
              <a:rPr lang="ko-KR" altLang="en-US" sz="2700"/>
              <a:t>간선의 개수,</a:t>
            </a:r>
            <a:r>
              <a:rPr lang="en-US" altLang="ko-KR" sz="2700"/>
              <a:t>  : </a:t>
            </a:r>
            <a:r>
              <a:rPr lang="ko-KR" altLang="en-US" sz="2700"/>
              <a:t>시작 노드</a:t>
            </a:r>
            <a:endParaRPr lang="en-US" altLang="ko-KR" sz="2700"/>
          </a:p>
          <a:p>
            <a:pPr marL="555000" lvl="0" indent="-555000">
              <a:buAutoNum type="arabicPeriod"/>
              <a:defRPr/>
            </a:pPr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563536909"/>
      </p:ext>
    </p:extLst>
  </p:cSld>
  <p:clrMapOvr>
    <a:masterClrMapping/>
  </p:clrMapOvr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stName"/>
          <p:cNvSpPr/>
          <p:nvPr/>
        </p:nvSpPr>
        <p:spPr>
          <a:xfrm>
            <a:off x="0" y="-25634"/>
            <a:ext cx="12192000" cy="907138"/>
          </a:xfrm>
          <a:prstGeom prst="rect">
            <a:avLst/>
          </a:prstGeom>
          <a:solidFill>
            <a:srgbClr val="1e7452">
              <a:alpha val="100000"/>
            </a:srgb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>
              <a:defRPr/>
            </a:pPr>
            <a:r>
              <a:rPr lang="ko-KR" altLang="en-US" sz="3900"/>
              <a:t>인접행렬</a:t>
            </a:r>
            <a:r>
              <a:rPr lang="en-US" altLang="ko-KR" sz="3900"/>
              <a:t> </a:t>
            </a:r>
            <a:r>
              <a:rPr lang="ko-KR" altLang="en-US" sz="3900"/>
              <a:t>구현</a:t>
            </a:r>
            <a:endParaRPr lang="ko-KR" altLang="en-US" sz="3900"/>
          </a:p>
        </p:txBody>
      </p:sp>
      <p:sp>
        <p:nvSpPr>
          <p:cNvPr id="3" name="TextBox"/>
          <p:cNvSpPr txBox="1"/>
          <p:nvPr/>
        </p:nvSpPr>
        <p:spPr>
          <a:xfrm>
            <a:off x="708034" y="1365042"/>
            <a:ext cx="10637520" cy="338328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2700"/>
              <a:t>import sys</a:t>
            </a:r>
            <a:endParaRPr lang="ko-KR" altLang="en-US" sz="2700"/>
          </a:p>
          <a:p>
            <a:pPr lvl="0">
              <a:defRPr/>
            </a:pPr>
            <a:r>
              <a:rPr lang="ko-KR" altLang="en-US" sz="2700"/>
              <a:t>n,m,r = map(int, sys.stdin.readline().split())</a:t>
            </a:r>
            <a:endParaRPr lang="ko-KR" altLang="en-US" sz="2700"/>
          </a:p>
          <a:p>
            <a:pPr lvl="0">
              <a:defRPr/>
            </a:pPr>
            <a:r>
              <a:rPr lang="ko-KR" altLang="en-US" sz="2700"/>
              <a:t>graph = [[0] * (n+1) for i in range(n+1)]</a:t>
            </a:r>
            <a:endParaRPr lang="ko-KR" altLang="en-US" sz="2700"/>
          </a:p>
          <a:p>
            <a:pPr lvl="0">
              <a:defRPr/>
            </a:pPr>
            <a:r>
              <a:rPr lang="ko-KR" altLang="en-US" sz="2700"/>
              <a:t>for i in range(m):</a:t>
            </a:r>
            <a:endParaRPr lang="ko-KR" altLang="en-US" sz="2700"/>
          </a:p>
          <a:p>
            <a:pPr lvl="0">
              <a:defRPr/>
            </a:pPr>
            <a:r>
              <a:rPr lang="ko-KR" altLang="en-US" sz="2700"/>
              <a:t>    x,y = map(int, sys.stdin.readline().split())</a:t>
            </a:r>
            <a:endParaRPr lang="ko-KR" altLang="en-US" sz="2700"/>
          </a:p>
          <a:p>
            <a:pPr lvl="0">
              <a:defRPr/>
            </a:pPr>
            <a:r>
              <a:rPr lang="ko-KR" altLang="en-US" sz="2700"/>
              <a:t>    graph[x][y] = 1</a:t>
            </a:r>
            <a:endParaRPr lang="ko-KR" altLang="en-US" sz="2700"/>
          </a:p>
          <a:p>
            <a:pPr lvl="0">
              <a:defRPr/>
            </a:pPr>
            <a:r>
              <a:rPr lang="ko-KR" altLang="en-US" sz="2700"/>
              <a:t>for i in range(n+1):</a:t>
            </a:r>
            <a:endParaRPr lang="ko-KR" altLang="en-US" sz="2700"/>
          </a:p>
          <a:p>
            <a:pPr lvl="0">
              <a:defRPr/>
            </a:pPr>
            <a:r>
              <a:rPr lang="ko-KR" altLang="en-US" sz="2700"/>
              <a:t>    print(graph[i])</a:t>
            </a:r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563536909"/>
      </p:ext>
    </p:extLst>
  </p:cSld>
  <p:clrMapOvr>
    <a:masterClrMapping/>
  </p:clrMapOvr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stName"/>
          <p:cNvSpPr/>
          <p:nvPr/>
        </p:nvSpPr>
        <p:spPr>
          <a:xfrm>
            <a:off x="0" y="-25634"/>
            <a:ext cx="12192000" cy="907138"/>
          </a:xfrm>
          <a:prstGeom prst="rect">
            <a:avLst/>
          </a:prstGeom>
          <a:solidFill>
            <a:srgbClr val="1e7452">
              <a:alpha val="100000"/>
            </a:srgb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>
              <a:defRPr/>
            </a:pPr>
            <a:r>
              <a:rPr lang="ko-KR" altLang="en-US" sz="3900"/>
              <a:t>인접리스트</a:t>
            </a:r>
            <a:r>
              <a:rPr lang="en-US" altLang="ko-KR" sz="3900"/>
              <a:t> </a:t>
            </a:r>
            <a:r>
              <a:rPr lang="ko-KR" altLang="en-US" sz="3900"/>
              <a:t>구현</a:t>
            </a:r>
            <a:endParaRPr lang="ko-KR" altLang="en-US" sz="3900"/>
          </a:p>
        </p:txBody>
      </p:sp>
      <p:sp>
        <p:nvSpPr>
          <p:cNvPr id="3" name="TextBox"/>
          <p:cNvSpPr txBox="1"/>
          <p:nvPr/>
        </p:nvSpPr>
        <p:spPr>
          <a:xfrm>
            <a:off x="708034" y="1365042"/>
            <a:ext cx="10637520" cy="502920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2700"/>
              <a:t>import sys</a:t>
            </a:r>
            <a:endParaRPr lang="ko-KR" altLang="en-US" sz="2700"/>
          </a:p>
          <a:p>
            <a:pPr lvl="0">
              <a:defRPr/>
            </a:pPr>
            <a:endParaRPr lang="ko-KR" altLang="en-US" sz="2700"/>
          </a:p>
          <a:p>
            <a:pPr lvl="0">
              <a:defRPr/>
            </a:pPr>
            <a:r>
              <a:rPr lang="ko-KR" altLang="en-US" sz="2700"/>
              <a:t>n,m,r = map(int, sys.stdin.readline().split())</a:t>
            </a:r>
            <a:endParaRPr lang="ko-KR" altLang="en-US" sz="2700"/>
          </a:p>
          <a:p>
            <a:pPr lvl="0">
              <a:defRPr/>
            </a:pPr>
            <a:r>
              <a:rPr lang="ko-KR" altLang="en-US" sz="2700"/>
              <a:t>graph = [[] for i in range(n+1)]</a:t>
            </a:r>
            <a:endParaRPr lang="ko-KR" altLang="en-US" sz="2700"/>
          </a:p>
          <a:p>
            <a:pPr lvl="0">
              <a:defRPr/>
            </a:pPr>
            <a:r>
              <a:rPr lang="ko-KR" altLang="en-US" sz="2700"/>
              <a:t>for i in range(m):</a:t>
            </a:r>
            <a:endParaRPr lang="ko-KR" altLang="en-US" sz="2700"/>
          </a:p>
          <a:p>
            <a:pPr lvl="0">
              <a:defRPr/>
            </a:pPr>
            <a:r>
              <a:rPr lang="ko-KR" altLang="en-US" sz="2700"/>
              <a:t>    x,y = map(int, sys.stdin.readline().split())</a:t>
            </a:r>
            <a:endParaRPr lang="ko-KR" altLang="en-US" sz="2700"/>
          </a:p>
          <a:p>
            <a:pPr lvl="0">
              <a:defRPr/>
            </a:pPr>
            <a:r>
              <a:rPr lang="ko-KR" altLang="en-US" sz="2700"/>
              <a:t>    if x==y:</a:t>
            </a:r>
            <a:endParaRPr lang="ko-KR" altLang="en-US" sz="2700"/>
          </a:p>
          <a:p>
            <a:pPr lvl="0">
              <a:defRPr/>
            </a:pPr>
            <a:r>
              <a:rPr lang="ko-KR" altLang="en-US" sz="2700"/>
              <a:t>        graph[x].append(x)</a:t>
            </a:r>
            <a:endParaRPr lang="ko-KR" altLang="en-US" sz="2700"/>
          </a:p>
          <a:p>
            <a:pPr lvl="0">
              <a:defRPr/>
            </a:pPr>
            <a:r>
              <a:rPr lang="ko-KR" altLang="en-US" sz="2700"/>
              <a:t>    else:</a:t>
            </a:r>
            <a:endParaRPr lang="ko-KR" altLang="en-US" sz="2700"/>
          </a:p>
          <a:p>
            <a:pPr lvl="0">
              <a:defRPr/>
            </a:pPr>
            <a:r>
              <a:rPr lang="ko-KR" altLang="en-US" sz="2700"/>
              <a:t>        graph[x].append(y)</a:t>
            </a:r>
            <a:endParaRPr lang="ko-KR" altLang="en-US" sz="2700"/>
          </a:p>
          <a:p>
            <a:pPr lvl="0">
              <a:defRPr/>
            </a:pPr>
            <a:r>
              <a:rPr lang="ko-KR" altLang="en-US" sz="2700"/>
              <a:t>        graph[y].append(x)</a:t>
            </a:r>
            <a:endParaRPr lang="ko-KR" altLang="en-US" sz="2700"/>
          </a:p>
          <a:p>
            <a:pPr lvl="0">
              <a:defRPr/>
            </a:pPr>
            <a:r>
              <a:rPr lang="ko-KR" altLang="en-US" sz="2700"/>
              <a:t>    </a:t>
            </a:r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563536909"/>
      </p:ext>
    </p:extLst>
  </p:cSld>
  <p:clrMapOvr>
    <a:masterClrMapping/>
  </p:clrMapOvr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stName"/>
          <p:cNvSpPr/>
          <p:nvPr/>
        </p:nvSpPr>
        <p:spPr>
          <a:xfrm>
            <a:off x="0" y="-25634"/>
            <a:ext cx="12192000" cy="907138"/>
          </a:xfrm>
          <a:prstGeom prst="rect">
            <a:avLst/>
          </a:prstGeom>
          <a:solidFill>
            <a:srgbClr val="1e7452">
              <a:alpha val="100000"/>
            </a:srgb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>
              <a:defRPr/>
            </a:pPr>
            <a:r>
              <a:rPr lang="ko-KR" altLang="en-US" sz="3900"/>
              <a:t>인접 행렬 </a:t>
            </a:r>
            <a:endParaRPr lang="ko-KR" altLang="en-US" sz="3900"/>
          </a:p>
        </p:txBody>
      </p:sp>
      <p:sp>
        <p:nvSpPr>
          <p:cNvPr id="3" name="TextBox"/>
          <p:cNvSpPr txBox="1"/>
          <p:nvPr/>
        </p:nvSpPr>
        <p:spPr>
          <a:xfrm>
            <a:off x="708034" y="1365042"/>
            <a:ext cx="10637520" cy="544068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lvl="0">
              <a:defRPr/>
            </a:pPr>
            <a:endParaRPr lang="en-US" altLang="ko-KR" sz="2700"/>
          </a:p>
          <a:p>
            <a:pPr lvl="0">
              <a:defRPr/>
            </a:pPr>
            <a:r>
              <a:rPr lang="ko-KR" altLang="en-US" sz="2700"/>
              <a:t>장점</a:t>
            </a:r>
            <a:endParaRPr lang="en-US" altLang="ko-KR" sz="2700"/>
          </a:p>
          <a:p>
            <a:pPr lvl="0">
              <a:defRPr/>
            </a:pPr>
            <a:r>
              <a:rPr lang="ko-KR" altLang="en-US" sz="2700"/>
              <a:t>1) 구현하기 쉽다. </a:t>
            </a:r>
            <a:endParaRPr lang="en-US" altLang="ko-KR" sz="2700"/>
          </a:p>
          <a:p>
            <a:pPr lvl="0">
              <a:defRPr/>
            </a:pPr>
            <a:r>
              <a:rPr lang="ko-KR" altLang="en-US" sz="2700"/>
              <a:t>2) 시간복잡도가 인접 리스트에 비해 낮다.</a:t>
            </a:r>
            <a:endParaRPr lang="en-US" altLang="ko-KR" sz="2700"/>
          </a:p>
          <a:p>
            <a:pPr marL="499500" lvl="0" indent="-499500">
              <a:buAutoNum type="arabicPeriod"/>
              <a:defRPr/>
            </a:pPr>
            <a:r>
              <a:rPr lang="ko-KR" altLang="en-US" sz="2700"/>
              <a:t>두 정점을 연결하는 간선의 존재 여부를 확인할 때 O(1), </a:t>
            </a:r>
            <a:endParaRPr lang="en-US" altLang="ko-KR" sz="2700"/>
          </a:p>
          <a:p>
            <a:pPr marL="499500" lvl="0" indent="-499500">
              <a:buAutoNum type="arabicPeriod"/>
              <a:defRPr/>
            </a:pPr>
            <a:r>
              <a:rPr lang="ko-KR" altLang="en-US" sz="2700"/>
              <a:t>행, 열을 조사할 때 O(n)</a:t>
            </a:r>
            <a:r>
              <a:rPr lang="en-US" altLang="ko-KR" sz="2700"/>
              <a:t>, </a:t>
            </a:r>
            <a:endParaRPr lang="en-US" altLang="ko-KR" sz="2700"/>
          </a:p>
          <a:p>
            <a:pPr marL="499500" lvl="0" indent="-499500">
              <a:buAutoNum type="arabicPeriod"/>
              <a:defRPr/>
            </a:pPr>
            <a:r>
              <a:rPr lang="ko-KR" altLang="en-US" sz="2700"/>
              <a:t>인접행렬 전체를 조사할 때 O(n^2)</a:t>
            </a:r>
            <a:endParaRPr lang="en-US" altLang="ko-KR" sz="2700"/>
          </a:p>
          <a:p>
            <a:pPr marL="499500" lvl="0" indent="-499500">
              <a:buAutoNum type="arabicPeriod"/>
              <a:defRPr/>
            </a:pPr>
            <a:endParaRPr lang="ko-KR" altLang="en-US" sz="2700"/>
          </a:p>
          <a:p>
            <a:pPr lvl="0">
              <a:defRPr/>
            </a:pPr>
            <a:r>
              <a:rPr lang="ko-KR" altLang="en-US" sz="2700"/>
              <a:t>단점</a:t>
            </a:r>
            <a:endParaRPr lang="ko-KR" altLang="en-US" sz="2700"/>
          </a:p>
          <a:p>
            <a:pPr lvl="0">
              <a:defRPr/>
            </a:pPr>
            <a:r>
              <a:rPr lang="en-US" altLang="ko-KR" sz="2700"/>
              <a:t>1. </a:t>
            </a:r>
            <a:r>
              <a:rPr lang="ko-KR" altLang="en-US" sz="2700"/>
              <a:t>n^2 또는 </a:t>
            </a:r>
            <a:r>
              <a:rPr lang="en-US" altLang="ko-KR" sz="2700"/>
              <a:t>(</a:t>
            </a:r>
            <a:r>
              <a:rPr lang="ko-KR" altLang="en-US" sz="2700"/>
              <a:t>n+1</a:t>
            </a:r>
            <a:r>
              <a:rPr lang="en-US" altLang="ko-KR" sz="2700"/>
              <a:t>)</a:t>
            </a:r>
            <a:r>
              <a:rPr lang="ko-KR" altLang="en-US" sz="2700"/>
              <a:t>^2의 메모리 공간이 필요하다.</a:t>
            </a:r>
            <a:endParaRPr lang="ko-KR" altLang="en-US" sz="2700"/>
          </a:p>
          <a:p>
            <a:pPr lvl="0">
              <a:defRPr/>
            </a:pPr>
            <a:r>
              <a:rPr lang="en-US" altLang="ko-KR" sz="2700"/>
              <a:t>2. </a:t>
            </a:r>
            <a:r>
              <a:rPr lang="ko-KR" altLang="en-US" sz="2700"/>
              <a:t>노드에 비해 간선의 존재가 적은 경우 메모리 낭비가 심하다.</a:t>
            </a:r>
            <a:endParaRPr lang="ko-KR" altLang="en-US" sz="2700"/>
          </a:p>
          <a:p>
            <a:pPr lvl="0">
              <a:defRPr/>
            </a:pPr>
            <a:endParaRPr lang="ko-KR" altLang="en-US" sz="2700"/>
          </a:p>
          <a:p>
            <a:pPr lvl="0">
              <a:defRPr/>
            </a:pPr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563536909"/>
      </p:ext>
    </p:extLst>
  </p:cSld>
  <p:clrMapOvr>
    <a:masterClrMapping/>
  </p:clrMapOvr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stName"/>
          <p:cNvSpPr/>
          <p:nvPr/>
        </p:nvSpPr>
        <p:spPr>
          <a:xfrm>
            <a:off x="0" y="-25634"/>
            <a:ext cx="12192000" cy="907138"/>
          </a:xfrm>
          <a:prstGeom prst="rect">
            <a:avLst/>
          </a:prstGeom>
          <a:solidFill>
            <a:srgbClr val="1e7452">
              <a:alpha val="100000"/>
            </a:srgb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>
              <a:defRPr/>
            </a:pPr>
            <a:r>
              <a:rPr lang="ko-KR" altLang="en-US" sz="3900"/>
              <a:t>인접 리스트 </a:t>
            </a:r>
            <a:endParaRPr lang="ko-KR" altLang="en-US" sz="3900"/>
          </a:p>
        </p:txBody>
      </p:sp>
      <p:sp>
        <p:nvSpPr>
          <p:cNvPr id="3" name="TextBox"/>
          <p:cNvSpPr txBox="1"/>
          <p:nvPr/>
        </p:nvSpPr>
        <p:spPr>
          <a:xfrm>
            <a:off x="708034" y="1365042"/>
            <a:ext cx="10637520" cy="91440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499500" lvl="0" indent="-499500">
              <a:buAutoNum type="arabicPeriod"/>
              <a:defRPr/>
            </a:pPr>
            <a:r>
              <a:rPr lang="ko-KR" altLang="en-US" sz="2700"/>
              <a:t>메모리를 적게 차지한다.</a:t>
            </a:r>
            <a:endParaRPr lang="en-US" altLang="ko-KR" sz="2700"/>
          </a:p>
          <a:p>
            <a:pPr marL="499500" lvl="0" indent="-499500">
              <a:buAutoNum type="arabicPeriod"/>
              <a:defRPr/>
            </a:pPr>
            <a:r>
              <a:rPr lang="ko-KR" altLang="en-US" sz="2700"/>
              <a:t>인접 행렬에 비해 시간복잡도가 높다.</a:t>
            </a:r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563536909"/>
      </p:ext>
    </p:extLst>
  </p:cSld>
  <p:clrMapOvr>
    <a:masterClrMapping/>
  </p:clrMapOvr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stName"/>
          <p:cNvSpPr/>
          <p:nvPr/>
        </p:nvSpPr>
        <p:spPr>
          <a:xfrm>
            <a:off x="0" y="-25634"/>
            <a:ext cx="12192000" cy="907138"/>
          </a:xfrm>
          <a:prstGeom prst="rect">
            <a:avLst/>
          </a:prstGeom>
          <a:solidFill>
            <a:srgbClr val="1e7452">
              <a:alpha val="100000"/>
            </a:srgb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>
              <a:defRPr/>
            </a:pPr>
            <a:r>
              <a:rPr lang="en-US" altLang="ko-KR" sz="3900"/>
              <a:t>DFS/BFS </a:t>
            </a:r>
            <a:r>
              <a:rPr lang="ko-KR" altLang="en-US" sz="3900"/>
              <a:t>요약</a:t>
            </a:r>
            <a:r>
              <a:rPr lang="en-US" altLang="ko-KR" sz="3900"/>
              <a:t>(</a:t>
            </a:r>
            <a:r>
              <a:rPr lang="ko-KR" altLang="en-US" sz="3900"/>
              <a:t>골드 </a:t>
            </a:r>
            <a:r>
              <a:rPr lang="en-US" altLang="ko-KR" sz="3900"/>
              <a:t>3</a:t>
            </a:r>
            <a:r>
              <a:rPr lang="ko-KR" altLang="en-US" sz="3900"/>
              <a:t>의 증언)</a:t>
            </a:r>
            <a:endParaRPr lang="ko-KR" altLang="en-US" sz="3900"/>
          </a:p>
        </p:txBody>
      </p:sp>
      <p:sp>
        <p:nvSpPr>
          <p:cNvPr id="3" name="TextBox"/>
          <p:cNvSpPr txBox="1"/>
          <p:nvPr/>
        </p:nvSpPr>
        <p:spPr>
          <a:xfrm>
            <a:off x="708034" y="1365042"/>
            <a:ext cx="10637520" cy="297180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499500" lvl="0" indent="-499500">
              <a:buAutoNum type="arabicPeriod"/>
              <a:defRPr/>
            </a:pPr>
            <a:r>
              <a:rPr lang="ko-KR" altLang="en-US" sz="2700"/>
              <a:t>대부분의 문제는 </a:t>
            </a:r>
            <a:r>
              <a:rPr lang="en-US" altLang="ko-KR" sz="2700"/>
              <a:t>BFS(</a:t>
            </a:r>
            <a:r>
              <a:rPr lang="ko-KR" altLang="en-US" sz="2700"/>
              <a:t>넓이</a:t>
            </a:r>
            <a:r>
              <a:rPr lang="en-US" altLang="ko-KR" sz="2700"/>
              <a:t> </a:t>
            </a:r>
            <a:r>
              <a:rPr lang="ko-KR" altLang="en-US" sz="2700"/>
              <a:t>우선 탐색</a:t>
            </a:r>
            <a:r>
              <a:rPr lang="en-US" altLang="ko-KR" sz="2700"/>
              <a:t>)</a:t>
            </a:r>
            <a:r>
              <a:rPr lang="ko-KR" altLang="en-US" sz="2700"/>
              <a:t>으로 풀린다.</a:t>
            </a:r>
            <a:endParaRPr lang="en-US" altLang="ko-KR" sz="2700"/>
          </a:p>
          <a:p>
            <a:pPr marL="499500" lvl="0" indent="-499500">
              <a:buAutoNum type="arabicPeriod"/>
              <a:defRPr/>
            </a:pPr>
            <a:endParaRPr lang="en-US" altLang="ko-KR" sz="2700"/>
          </a:p>
          <a:p>
            <a:pPr marL="499500" lvl="0" indent="-499500">
              <a:buAutoNum type="arabicPeriod"/>
              <a:defRPr/>
            </a:pPr>
            <a:r>
              <a:rPr lang="en-US" altLang="ko-KR" sz="2700"/>
              <a:t>BFS</a:t>
            </a:r>
            <a:r>
              <a:rPr lang="ko-KR" altLang="en-US" sz="2700"/>
              <a:t>로 안풀리는 문제는 재귀를 이용한 </a:t>
            </a:r>
            <a:r>
              <a:rPr lang="en-US" altLang="ko-KR" sz="2700"/>
              <a:t>DFS</a:t>
            </a:r>
            <a:r>
              <a:rPr lang="ko-KR" altLang="en-US" sz="2700"/>
              <a:t>를 고려해야 한다.</a:t>
            </a:r>
            <a:endParaRPr lang="en-US" altLang="ko-KR" sz="2700"/>
          </a:p>
          <a:p>
            <a:pPr marL="0" lvl="0">
              <a:defRPr/>
            </a:pPr>
            <a:r>
              <a:rPr lang="en-US" altLang="ko-KR" sz="2700"/>
              <a:t>(DFS</a:t>
            </a:r>
            <a:r>
              <a:rPr lang="ko-KR" altLang="en-US" sz="2700"/>
              <a:t>는 재귀와 스택으로</a:t>
            </a:r>
            <a:r>
              <a:rPr lang="en-US" altLang="ko-KR" sz="2700"/>
              <a:t> </a:t>
            </a:r>
            <a:r>
              <a:rPr lang="ko-KR" altLang="en-US" sz="2700"/>
              <a:t>구현할 수 있다.</a:t>
            </a:r>
            <a:endParaRPr lang="en-US" altLang="ko-KR" sz="2700"/>
          </a:p>
          <a:p>
            <a:pPr marL="0" lvl="0">
              <a:defRPr/>
            </a:pPr>
            <a:endParaRPr lang="en-US" altLang="ko-KR" sz="2700"/>
          </a:p>
          <a:p>
            <a:pPr marL="0" lvl="0">
              <a:defRPr/>
            </a:pPr>
            <a:r>
              <a:rPr lang="en-US" altLang="ko-KR" sz="2700"/>
              <a:t>3. </a:t>
            </a:r>
            <a:r>
              <a:rPr lang="ko-KR" altLang="en-US" sz="2700"/>
              <a:t>전부 구현할 줄 알아야 하지만,</a:t>
            </a:r>
            <a:r>
              <a:rPr lang="en-US" altLang="ko-KR" sz="2700"/>
              <a:t> </a:t>
            </a:r>
            <a:r>
              <a:rPr lang="ko-KR" altLang="en-US" sz="2700"/>
              <a:t>굳이 하나만 꼽자면 </a:t>
            </a:r>
            <a:r>
              <a:rPr lang="en-US" altLang="ko-KR" sz="2700"/>
              <a:t>DFS</a:t>
            </a:r>
            <a:r>
              <a:rPr lang="ko-KR" altLang="en-US" sz="2700"/>
              <a:t>는 재귀와 인접 리스트로 구현하는 것이 좋다.</a:t>
            </a:r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563536909"/>
      </p:ext>
    </p:extLst>
  </p:cSld>
  <p:clrMapOvr>
    <a:masterClrMapping/>
  </p:clrMapOvr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stName"/>
          <p:cNvSpPr/>
          <p:nvPr/>
        </p:nvSpPr>
        <p:spPr>
          <a:xfrm>
            <a:off x="0" y="-25634"/>
            <a:ext cx="12192000" cy="907138"/>
          </a:xfrm>
          <a:prstGeom prst="rect">
            <a:avLst/>
          </a:prstGeom>
          <a:solidFill>
            <a:srgbClr val="1e7452">
              <a:alpha val="100000"/>
            </a:srgb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>
              <a:defRPr/>
            </a:pPr>
            <a:r>
              <a:rPr lang="en-US" altLang="ko-KR" sz="3900"/>
              <a:t>DFS </a:t>
            </a:r>
            <a:r>
              <a:rPr lang="ko-KR" altLang="en-US" sz="3900"/>
              <a:t>원리</a:t>
            </a:r>
            <a:endParaRPr lang="ko-KR" altLang="en-US" sz="3900"/>
          </a:p>
        </p:txBody>
      </p:sp>
      <p:sp>
        <p:nvSpPr>
          <p:cNvPr id="3" name="TextBox"/>
          <p:cNvSpPr txBox="1"/>
          <p:nvPr/>
        </p:nvSpPr>
        <p:spPr>
          <a:xfrm>
            <a:off x="708034" y="1365042"/>
            <a:ext cx="10637520" cy="420624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499500" lvl="0" indent="-499500">
              <a:buAutoNum type="arabicPeriod"/>
              <a:defRPr/>
            </a:pPr>
            <a:r>
              <a:rPr lang="ko-KR" altLang="en-US" sz="2700"/>
              <a:t>탐색 시작 노드를 스택에 삽입하고 방문 처리를 한다.</a:t>
            </a:r>
            <a:endParaRPr lang="en-US" altLang="ko-KR" sz="2700"/>
          </a:p>
          <a:p>
            <a:pPr marL="0" lvl="0">
              <a:defRPr/>
            </a:pPr>
            <a:endParaRPr lang="en-US" altLang="ko-KR" sz="2700"/>
          </a:p>
          <a:p>
            <a:pPr marL="0" lvl="0">
              <a:defRPr/>
            </a:pPr>
            <a:r>
              <a:rPr lang="en-US" altLang="ko-KR" sz="2700"/>
              <a:t>2. </a:t>
            </a:r>
            <a:r>
              <a:rPr lang="ko-KR" altLang="en-US" sz="2700"/>
              <a:t>스택의 최상단 노드에 방문하지 않은 인접 노드가 있으면 그 인접 노드를 스택에 넣고 방문 처리를 한다.</a:t>
            </a:r>
            <a:r>
              <a:rPr lang="en-US" altLang="ko-KR" sz="2700"/>
              <a:t> </a:t>
            </a:r>
            <a:r>
              <a:rPr lang="ko-KR" altLang="en-US" sz="2700"/>
              <a:t>인접 노드가 없으면 스택에서 최상단 노드를 꺼낸다.</a:t>
            </a:r>
            <a:endParaRPr lang="en-US" altLang="ko-KR" sz="2700"/>
          </a:p>
          <a:p>
            <a:pPr marL="0" lvl="0">
              <a:defRPr/>
            </a:pPr>
            <a:endParaRPr lang="en-US" altLang="ko-KR" sz="2700"/>
          </a:p>
          <a:p>
            <a:pPr marL="0" lvl="0">
              <a:defRPr/>
            </a:pPr>
            <a:r>
              <a:rPr lang="en-US" altLang="ko-KR" sz="2700"/>
              <a:t>3. 2</a:t>
            </a:r>
            <a:r>
              <a:rPr lang="ko-KR" altLang="en-US" sz="2700"/>
              <a:t>번의 과정을 더 이상 수행할 수 없을 때까지 반복한다.</a:t>
            </a:r>
            <a:endParaRPr lang="en-US" altLang="ko-KR" sz="2700"/>
          </a:p>
          <a:p>
            <a:pPr marL="0" lvl="0">
              <a:defRPr/>
            </a:pPr>
            <a:endParaRPr lang="en-US" altLang="ko-KR" sz="2700"/>
          </a:p>
          <a:p>
            <a:pPr marL="0" lvl="0">
              <a:defRPr/>
            </a:pPr>
            <a:endParaRPr lang="en-US" altLang="ko-KR" sz="2700"/>
          </a:p>
          <a:p>
            <a:pPr marL="0" lvl="0">
              <a:defRPr/>
            </a:pPr>
            <a:r>
              <a:rPr lang="en-US" altLang="ko-KR" sz="2700" b="1"/>
              <a:t>(</a:t>
            </a:r>
            <a:r>
              <a:rPr lang="ko-KR" altLang="en-US" sz="2700" b="1"/>
              <a:t>책과 예제로 그려가며 설명</a:t>
            </a:r>
            <a:r>
              <a:rPr lang="en-US" altLang="ko-KR" sz="2700" b="1"/>
              <a:t>) (</a:t>
            </a:r>
            <a:r>
              <a:rPr lang="ko-KR" altLang="en-US" sz="2700" b="1"/>
              <a:t>백준 </a:t>
            </a:r>
            <a:r>
              <a:rPr lang="en-US" altLang="ko-KR" sz="2700" b="1"/>
              <a:t>1260)</a:t>
            </a:r>
            <a:endParaRPr lang="ko-KR" altLang="en-US" sz="2700" b="1"/>
          </a:p>
        </p:txBody>
      </p:sp>
    </p:spTree>
    <p:extLst>
      <p:ext uri="{BB962C8B-B14F-4D97-AF65-F5344CB8AC3E}">
        <p14:creationId xmlns:p14="http://schemas.microsoft.com/office/powerpoint/2010/main" val="563536909"/>
      </p:ext>
    </p:extLst>
  </p:cSld>
  <p:clrMapOvr>
    <a:masterClrMapping/>
  </p:clrMapOvr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stName"/>
          <p:cNvSpPr/>
          <p:nvPr/>
        </p:nvSpPr>
        <p:spPr>
          <a:xfrm>
            <a:off x="0" y="-25634"/>
            <a:ext cx="12192000" cy="907138"/>
          </a:xfrm>
          <a:prstGeom prst="rect">
            <a:avLst/>
          </a:prstGeom>
          <a:solidFill>
            <a:srgbClr val="1e7452">
              <a:alpha val="100000"/>
            </a:srgb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>
              <a:defRPr/>
            </a:pPr>
            <a:r>
              <a:rPr lang="en-US" altLang="ko-KR" sz="3900"/>
              <a:t>DFS </a:t>
            </a:r>
            <a:r>
              <a:rPr lang="ko-KR" altLang="en-US" sz="3900"/>
              <a:t>구현</a:t>
            </a:r>
            <a:endParaRPr lang="ko-KR" altLang="en-US" sz="3900"/>
          </a:p>
        </p:txBody>
      </p:sp>
      <p:sp>
        <p:nvSpPr>
          <p:cNvPr id="3" name="TextBox"/>
          <p:cNvSpPr txBox="1"/>
          <p:nvPr/>
        </p:nvSpPr>
        <p:spPr>
          <a:xfrm>
            <a:off x="708034" y="1365042"/>
            <a:ext cx="10637520" cy="173736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499500" lvl="0" indent="-499500">
              <a:buAutoNum type="arabicPeriod"/>
              <a:defRPr/>
            </a:pPr>
            <a:r>
              <a:rPr lang="ko-KR" altLang="en-US" sz="2700" b="1"/>
              <a:t>인접 행렬 </a:t>
            </a:r>
            <a:r>
              <a:rPr lang="en-US" altLang="ko-KR" sz="2700" b="1"/>
              <a:t>or </a:t>
            </a:r>
            <a:r>
              <a:rPr lang="ko-KR" altLang="en-US" sz="2700" b="1"/>
              <a:t>인접 리스트</a:t>
            </a:r>
            <a:endParaRPr lang="en-US" altLang="ko-KR" sz="2700" b="1"/>
          </a:p>
          <a:p>
            <a:pPr marL="499500" lvl="0" indent="-499500">
              <a:buAutoNum type="arabicPeriod"/>
              <a:defRPr/>
            </a:pPr>
            <a:r>
              <a:rPr lang="ko-KR" altLang="en-US" sz="2700" b="1"/>
              <a:t>스택 </a:t>
            </a:r>
            <a:r>
              <a:rPr lang="en-US" altLang="ko-KR" sz="2700" b="1"/>
              <a:t>or </a:t>
            </a:r>
            <a:r>
              <a:rPr lang="ko-KR" altLang="en-US" sz="2700" b="1"/>
              <a:t>재귀</a:t>
            </a:r>
            <a:endParaRPr lang="en-US" altLang="ko-KR" sz="2700" b="1"/>
          </a:p>
          <a:p>
            <a:pPr marL="499500" lvl="0" indent="-499500">
              <a:buAutoNum type="arabicPeriod"/>
              <a:defRPr/>
            </a:pPr>
            <a:r>
              <a:rPr lang="en-US" altLang="ko-KR" sz="2700" b="1"/>
              <a:t>visited(</a:t>
            </a:r>
            <a:r>
              <a:rPr lang="ko-KR" altLang="en-US" sz="2700" b="1"/>
              <a:t>방문 처리 리스트)를 숫자형태</a:t>
            </a:r>
            <a:r>
              <a:rPr lang="en-US" altLang="ko-KR" sz="2700" b="1"/>
              <a:t> </a:t>
            </a:r>
            <a:r>
              <a:rPr lang="ko-KR" altLang="en-US" sz="2700" b="1"/>
              <a:t>스택구조로 저장할 것인지,</a:t>
            </a:r>
            <a:r>
              <a:rPr lang="en-US" altLang="ko-KR" sz="2700" b="1"/>
              <a:t> true or false</a:t>
            </a:r>
            <a:r>
              <a:rPr lang="ko-KR" altLang="en-US" sz="2700" b="1"/>
              <a:t>로 할 것인지</a:t>
            </a:r>
            <a:endParaRPr lang="ko-KR" altLang="en-US" sz="2700" b="1"/>
          </a:p>
        </p:txBody>
      </p:sp>
    </p:spTree>
    <p:extLst>
      <p:ext uri="{BB962C8B-B14F-4D97-AF65-F5344CB8AC3E}">
        <p14:creationId xmlns:p14="http://schemas.microsoft.com/office/powerpoint/2010/main" val="563536909"/>
      </p:ext>
    </p:extLst>
  </p:cSld>
  <p:clrMapOvr>
    <a:masterClrMapping/>
  </p:clrMapOvr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stName"/>
          <p:cNvSpPr/>
          <p:nvPr/>
        </p:nvSpPr>
        <p:spPr>
          <a:xfrm>
            <a:off x="0" y="-25634"/>
            <a:ext cx="12192000" cy="907138"/>
          </a:xfrm>
          <a:prstGeom prst="rect">
            <a:avLst/>
          </a:prstGeom>
          <a:solidFill>
            <a:srgbClr val="1e7452">
              <a:alpha val="100000"/>
            </a:srgb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>
              <a:defRPr/>
            </a:pPr>
            <a:r>
              <a:rPr lang="ko-KR" altLang="en-US" sz="3900"/>
              <a:t>코딩테스트 유형 분석</a:t>
            </a:r>
            <a:endParaRPr lang="ko-KR" altLang="en-US" sz="3900"/>
          </a:p>
        </p:txBody>
      </p:sp>
      <p:sp>
        <p:nvSpPr>
          <p:cNvPr id="3" name="TextBox"/>
          <p:cNvSpPr txBox="1"/>
          <p:nvPr/>
        </p:nvSpPr>
        <p:spPr>
          <a:xfrm>
            <a:off x="708034" y="1365042"/>
            <a:ext cx="10637520" cy="283464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3000"/>
              <a:t>주어진 시간복잡도와 공간 복잡도 내에서</a:t>
            </a:r>
            <a:endParaRPr lang="en-US" altLang="ko-KR" sz="3000"/>
          </a:p>
          <a:p>
            <a:pPr lvl="0">
              <a:defRPr/>
            </a:pPr>
            <a:endParaRPr lang="en-US" altLang="ko-KR" sz="3000"/>
          </a:p>
          <a:p>
            <a:pPr marL="555000" lvl="0" indent="-555000">
              <a:buAutoNum type="arabicPeriod"/>
              <a:defRPr/>
            </a:pPr>
            <a:r>
              <a:rPr lang="ko-KR" altLang="en-US" sz="3000"/>
              <a:t>답 구하기, 탐색하기</a:t>
            </a:r>
            <a:r>
              <a:rPr lang="en-US" altLang="ko-KR" sz="3000"/>
              <a:t>(</a:t>
            </a:r>
            <a:r>
              <a:rPr lang="ko-KR" altLang="en-US" sz="3000"/>
              <a:t>정렬,</a:t>
            </a:r>
            <a:r>
              <a:rPr lang="en-US" altLang="ko-KR" sz="3000"/>
              <a:t> bfs/dfs,</a:t>
            </a:r>
            <a:r>
              <a:rPr lang="ko-KR" altLang="en-US" sz="3000"/>
              <a:t>이진탐색,다이나믹 프로그래밍)</a:t>
            </a:r>
            <a:endParaRPr lang="en-US" altLang="ko-KR" sz="3000"/>
          </a:p>
          <a:p>
            <a:pPr marL="555000" lvl="0" indent="-555000">
              <a:buAutoNum type="arabicPeriod"/>
              <a:defRPr/>
            </a:pPr>
            <a:r>
              <a:rPr lang="ko-KR" altLang="en-US" sz="3000"/>
              <a:t>최적의 해 찾기</a:t>
            </a:r>
            <a:r>
              <a:rPr lang="en-US" altLang="ko-KR" sz="3000"/>
              <a:t>(</a:t>
            </a:r>
            <a:r>
              <a:rPr lang="ko-KR" altLang="en-US" sz="3000"/>
              <a:t>그리디</a:t>
            </a:r>
            <a:r>
              <a:rPr lang="en-US" altLang="ko-KR" sz="3000"/>
              <a:t>, </a:t>
            </a:r>
            <a:r>
              <a:rPr lang="ko-KR" altLang="en-US" sz="3000"/>
              <a:t>최단 경로 찾기)</a:t>
            </a:r>
            <a:endParaRPr lang="en-US" altLang="ko-KR" sz="3000"/>
          </a:p>
          <a:p>
            <a:pPr marL="555000" lvl="0" indent="-555000">
              <a:buAutoNum type="arabicPeriod"/>
              <a:defRPr/>
            </a:pPr>
            <a:r>
              <a:rPr lang="ko-KR" altLang="en-US" sz="3000"/>
              <a:t>특정 기능 구현하기</a:t>
            </a:r>
            <a:r>
              <a:rPr lang="en-US" altLang="ko-KR" sz="3000"/>
              <a:t>(</a:t>
            </a:r>
            <a:r>
              <a:rPr lang="ko-KR" altLang="en-US" sz="3000"/>
              <a:t>구현</a:t>
            </a:r>
            <a:r>
              <a:rPr lang="en-US" altLang="ko-KR" sz="3000"/>
              <a:t>)</a:t>
            </a:r>
            <a:endParaRPr lang="ko-KR" altLang="en-US" sz="3000"/>
          </a:p>
        </p:txBody>
      </p:sp>
    </p:spTree>
    <p:extLst>
      <p:ext uri="{BB962C8B-B14F-4D97-AF65-F5344CB8AC3E}">
        <p14:creationId xmlns:p14="http://schemas.microsoft.com/office/powerpoint/2010/main" val="3358143042"/>
      </p:ext>
    </p:extLst>
  </p:cSld>
  <p:clrMapOvr>
    <a:masterClrMapping/>
  </p:clrMapOvr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stName"/>
          <p:cNvSpPr/>
          <p:nvPr/>
        </p:nvSpPr>
        <p:spPr>
          <a:xfrm>
            <a:off x="0" y="-25634"/>
            <a:ext cx="12192000" cy="907138"/>
          </a:xfrm>
          <a:prstGeom prst="rect">
            <a:avLst/>
          </a:prstGeom>
          <a:solidFill>
            <a:srgbClr val="1e7452">
              <a:alpha val="100000"/>
            </a:srgb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>
              <a:defRPr/>
            </a:pPr>
            <a:r>
              <a:rPr lang="ko-KR" altLang="en-US" sz="3900"/>
              <a:t>스택을 이용한 </a:t>
            </a:r>
            <a:r>
              <a:rPr lang="en-US" altLang="ko-KR" sz="3900"/>
              <a:t>DFS </a:t>
            </a:r>
            <a:r>
              <a:rPr lang="ko-KR" altLang="en-US" sz="3900"/>
              <a:t>구현</a:t>
            </a:r>
            <a:endParaRPr lang="ko-KR" altLang="en-US" sz="3900"/>
          </a:p>
        </p:txBody>
      </p:sp>
      <p:sp>
        <p:nvSpPr>
          <p:cNvPr id="3" name="TextBox"/>
          <p:cNvSpPr txBox="1"/>
          <p:nvPr/>
        </p:nvSpPr>
        <p:spPr>
          <a:xfrm>
            <a:off x="708034" y="1365042"/>
            <a:ext cx="10637520" cy="50292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499500" lvl="0" indent="-499500">
              <a:buAutoNum type="arabicPeriod"/>
              <a:defRPr/>
            </a:pPr>
            <a:r>
              <a:rPr lang="ko-KR" altLang="en-US" sz="2700" b="1"/>
              <a:t>직접 구현해보자</a:t>
            </a:r>
            <a:endParaRPr lang="ko-KR" altLang="en-US" sz="2700" b="1"/>
          </a:p>
        </p:txBody>
      </p:sp>
    </p:spTree>
    <p:extLst>
      <p:ext uri="{BB962C8B-B14F-4D97-AF65-F5344CB8AC3E}">
        <p14:creationId xmlns:p14="http://schemas.microsoft.com/office/powerpoint/2010/main" val="563536909"/>
      </p:ext>
    </p:extLst>
  </p:cSld>
  <p:clrMapOvr>
    <a:masterClrMapping/>
  </p:clrMapOvr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stName"/>
          <p:cNvSpPr/>
          <p:nvPr/>
        </p:nvSpPr>
        <p:spPr>
          <a:xfrm>
            <a:off x="0" y="-25634"/>
            <a:ext cx="12192000" cy="907138"/>
          </a:xfrm>
          <a:prstGeom prst="rect">
            <a:avLst/>
          </a:prstGeom>
          <a:solidFill>
            <a:srgbClr val="1e7452">
              <a:alpha val="100000"/>
            </a:srgb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>
              <a:defRPr/>
            </a:pPr>
            <a:r>
              <a:rPr lang="ko-KR" altLang="en-US" sz="3900"/>
              <a:t>재귀 </a:t>
            </a:r>
            <a:r>
              <a:rPr lang="en-US" altLang="ko-KR" sz="3900"/>
              <a:t>and </a:t>
            </a:r>
            <a:r>
              <a:rPr lang="ko-KR" altLang="en-US" sz="3900"/>
              <a:t>인접 리스트 </a:t>
            </a:r>
            <a:r>
              <a:rPr lang="en-US" altLang="ko-KR" sz="3900"/>
              <a:t>and true or false</a:t>
            </a:r>
            <a:endParaRPr lang="ko-KR" altLang="en-US" sz="3900"/>
          </a:p>
        </p:txBody>
      </p:sp>
      <p:sp>
        <p:nvSpPr>
          <p:cNvPr id="3" name="TextBox"/>
          <p:cNvSpPr txBox="1"/>
          <p:nvPr/>
        </p:nvSpPr>
        <p:spPr>
          <a:xfrm>
            <a:off x="708034" y="1365042"/>
            <a:ext cx="10637520" cy="50292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499500" lvl="0" indent="-499500">
              <a:buAutoNum type="arabicPeriod"/>
              <a:defRPr/>
            </a:pPr>
            <a:endParaRPr lang="ko-KR" altLang="en-US" sz="2700" b="1"/>
          </a:p>
        </p:txBody>
      </p:sp>
      <p:sp>
        <p:nvSpPr>
          <p:cNvPr id="4" name="TextBox"/>
          <p:cNvSpPr txBox="1"/>
          <p:nvPr/>
        </p:nvSpPr>
        <p:spPr>
          <a:xfrm>
            <a:off x="708034" y="1365042"/>
            <a:ext cx="10637520" cy="50292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499500" lvl="0" indent="-499500">
              <a:buAutoNum type="arabicPeriod"/>
              <a:defRPr/>
            </a:pPr>
            <a:r>
              <a:rPr lang="ko-KR" altLang="en-US" sz="2700" b="1"/>
              <a:t>직접 구현해보자</a:t>
            </a:r>
            <a:endParaRPr lang="ko-KR" altLang="en-US" sz="2700" b="1"/>
          </a:p>
        </p:txBody>
      </p:sp>
    </p:spTree>
    <p:extLst>
      <p:ext uri="{BB962C8B-B14F-4D97-AF65-F5344CB8AC3E}">
        <p14:creationId xmlns:p14="http://schemas.microsoft.com/office/powerpoint/2010/main" val="563536909"/>
      </p:ext>
    </p:extLst>
  </p:cSld>
  <p:clrMapOvr>
    <a:masterClrMapping/>
  </p:clrMapOvr>
</p:sld>
</file>

<file path=ppt/slides/slide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stName"/>
          <p:cNvSpPr/>
          <p:nvPr/>
        </p:nvSpPr>
        <p:spPr>
          <a:xfrm>
            <a:off x="0" y="-25634"/>
            <a:ext cx="12192000" cy="907138"/>
          </a:xfrm>
          <a:prstGeom prst="rect">
            <a:avLst/>
          </a:prstGeom>
          <a:solidFill>
            <a:srgbClr val="1e7452">
              <a:alpha val="100000"/>
            </a:srgb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>
              <a:defRPr/>
            </a:pPr>
            <a:r>
              <a:rPr lang="ko-KR" altLang="en-US" sz="3900"/>
              <a:t>재귀 심화</a:t>
            </a:r>
            <a:endParaRPr lang="ko-KR" altLang="en-US" sz="3900"/>
          </a:p>
        </p:txBody>
      </p:sp>
      <p:sp>
        <p:nvSpPr>
          <p:cNvPr id="3" name="TextBox"/>
          <p:cNvSpPr txBox="1"/>
          <p:nvPr/>
        </p:nvSpPr>
        <p:spPr>
          <a:xfrm>
            <a:off x="708034" y="1365042"/>
            <a:ext cx="10637520" cy="50292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499500" lvl="0" indent="-499500">
              <a:buAutoNum type="arabicPeriod"/>
              <a:defRPr/>
            </a:pPr>
            <a:endParaRPr lang="ko-KR" altLang="en-US" sz="2700" b="1"/>
          </a:p>
        </p:txBody>
      </p:sp>
      <p:sp>
        <p:nvSpPr>
          <p:cNvPr id="4" name="TextBox"/>
          <p:cNvSpPr txBox="1"/>
          <p:nvPr/>
        </p:nvSpPr>
        <p:spPr>
          <a:xfrm>
            <a:off x="708034" y="1365042"/>
            <a:ext cx="10637520" cy="297180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499500" lvl="0" indent="-499500">
              <a:buAutoNum type="arabicPeriod"/>
              <a:defRPr/>
            </a:pPr>
            <a:r>
              <a:rPr lang="ko-KR" altLang="en-US" sz="2700" b="1"/>
              <a:t>재귀로 구현한 </a:t>
            </a:r>
            <a:r>
              <a:rPr lang="en-US" altLang="ko-KR" sz="2700" b="1"/>
              <a:t>DFS</a:t>
            </a:r>
            <a:r>
              <a:rPr lang="ko-KR" altLang="en-US" sz="2700" b="1"/>
              <a:t> 코드를 자세히 살펴보면 인접한 노드가 없을 때 역연산해 올라가는 과정이 없는 것 같다.</a:t>
            </a:r>
            <a:endParaRPr lang="en-US" altLang="ko-KR" sz="2700" b="1"/>
          </a:p>
          <a:p>
            <a:pPr marL="499500" lvl="0" indent="-499500">
              <a:buAutoNum type="arabicPeriod"/>
              <a:defRPr/>
            </a:pPr>
            <a:endParaRPr lang="en-US" altLang="ko-KR" sz="2700" b="1"/>
          </a:p>
          <a:p>
            <a:pPr marL="499500" lvl="0" indent="-499500">
              <a:buAutoNum type="arabicPeriod"/>
              <a:defRPr/>
            </a:pPr>
            <a:endParaRPr lang="en-US" altLang="ko-KR" sz="2700" b="1"/>
          </a:p>
          <a:p>
            <a:pPr marL="499500" lvl="0" indent="-499500">
              <a:buAutoNum type="arabicPeriod"/>
              <a:defRPr/>
            </a:pPr>
            <a:r>
              <a:rPr lang="ko-KR" altLang="en-US" sz="2700" b="1"/>
              <a:t>독립된 노드를 제외하고 모두 방문처리를 했을 때 </a:t>
            </a:r>
            <a:r>
              <a:rPr lang="en-US" altLang="ko-KR" sz="2700" b="1"/>
              <a:t> </a:t>
            </a:r>
            <a:r>
              <a:rPr lang="ko-KR" altLang="en-US" sz="2700" b="1"/>
              <a:t>재귀가 종료되지 않고 </a:t>
            </a:r>
            <a:r>
              <a:rPr lang="en-US" altLang="ko-KR" sz="2700" b="1"/>
              <a:t>for </a:t>
            </a:r>
            <a:r>
              <a:rPr lang="ko-KR" altLang="en-US" sz="2700" b="1"/>
              <a:t>문</a:t>
            </a:r>
            <a:r>
              <a:rPr lang="en-US" altLang="ko-KR" sz="2700" b="1"/>
              <a:t> </a:t>
            </a:r>
            <a:r>
              <a:rPr lang="ko-KR" altLang="en-US" sz="2700" b="1"/>
              <a:t>안에 변수가 계속 도는 일이 있다.</a:t>
            </a:r>
            <a:endParaRPr lang="en-US" altLang="ko-KR" sz="2700" b="1"/>
          </a:p>
          <a:p>
            <a:pPr marL="499500" lvl="0" indent="-499500">
              <a:buAutoNum type="arabicPeriod"/>
              <a:defRPr/>
            </a:pPr>
            <a:endParaRPr lang="ko-KR" altLang="en-US" sz="2700" b="1"/>
          </a:p>
        </p:txBody>
      </p:sp>
    </p:spTree>
    <p:extLst>
      <p:ext uri="{BB962C8B-B14F-4D97-AF65-F5344CB8AC3E}">
        <p14:creationId xmlns:p14="http://schemas.microsoft.com/office/powerpoint/2010/main" val="563536909"/>
      </p:ext>
    </p:extLst>
  </p:cSld>
  <p:clrMapOvr>
    <a:masterClrMapping/>
  </p:clrMapOvr>
</p:sld>
</file>

<file path=ppt/slides/slide2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stName"/>
          <p:cNvSpPr/>
          <p:nvPr/>
        </p:nvSpPr>
        <p:spPr>
          <a:xfrm>
            <a:off x="0" y="-25634"/>
            <a:ext cx="12192000" cy="907138"/>
          </a:xfrm>
          <a:prstGeom prst="rect">
            <a:avLst/>
          </a:prstGeom>
          <a:solidFill>
            <a:srgbClr val="1e7452">
              <a:alpha val="100000"/>
            </a:srgb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>
              <a:defRPr/>
            </a:pPr>
            <a:r>
              <a:rPr lang="ko-KR" altLang="en-US" sz="3900"/>
              <a:t>재귀 심화</a:t>
            </a:r>
            <a:r>
              <a:rPr lang="en-US" altLang="ko-KR" sz="3900"/>
              <a:t>(</a:t>
            </a:r>
            <a:r>
              <a:rPr lang="ko-KR" altLang="en-US" sz="3900"/>
              <a:t>스택 프레임)</a:t>
            </a:r>
            <a:endParaRPr lang="ko-KR" altLang="en-US" sz="3900"/>
          </a:p>
        </p:txBody>
      </p:sp>
      <p:sp>
        <p:nvSpPr>
          <p:cNvPr id="3" name="TextBox"/>
          <p:cNvSpPr txBox="1"/>
          <p:nvPr/>
        </p:nvSpPr>
        <p:spPr>
          <a:xfrm>
            <a:off x="708034" y="1365042"/>
            <a:ext cx="10637520" cy="50292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499500" lvl="0" indent="-499500">
              <a:buAutoNum type="arabicPeriod"/>
              <a:defRPr/>
            </a:pPr>
            <a:endParaRPr lang="ko-KR" altLang="en-US" sz="2700" b="1"/>
          </a:p>
        </p:txBody>
      </p:sp>
      <p:sp>
        <p:nvSpPr>
          <p:cNvPr id="4" name="TextBox"/>
          <p:cNvSpPr txBox="1"/>
          <p:nvPr/>
        </p:nvSpPr>
        <p:spPr>
          <a:xfrm>
            <a:off x="708034" y="1365042"/>
            <a:ext cx="10637520" cy="461772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499500" lvl="0" indent="-499500">
              <a:buAutoNum type="arabicPeriod"/>
              <a:defRPr/>
            </a:pPr>
            <a:r>
              <a:rPr lang="ko-KR" altLang="en-US" sz="2700" b="1"/>
              <a:t>함수를 실행하면 스택 프레임이 생성이 된다.</a:t>
            </a:r>
            <a:endParaRPr lang="en-US" altLang="ko-KR" sz="2700" b="1"/>
          </a:p>
          <a:p>
            <a:pPr marL="499500" lvl="0" indent="-499500">
              <a:buAutoNum type="arabicPeriod"/>
              <a:defRPr/>
            </a:pPr>
            <a:endParaRPr lang="ko-KR" altLang="en-US" sz="2700" b="1"/>
          </a:p>
          <a:p>
            <a:pPr lvl="0">
              <a:defRPr/>
            </a:pPr>
            <a:r>
              <a:rPr lang="ko-KR" altLang="en-US" sz="2700" b="1"/>
              <a:t>2. 함수를 끝내기 위해서는 모든 스택 프레임이 소멸 하여야 한다.</a:t>
            </a:r>
            <a:endParaRPr lang="en-US" altLang="ko-KR" sz="2700" b="1"/>
          </a:p>
          <a:p>
            <a:pPr lvl="0">
              <a:defRPr/>
            </a:pPr>
            <a:endParaRPr lang="ko-KR" altLang="en-US" sz="2700" b="1"/>
          </a:p>
          <a:p>
            <a:pPr lvl="0">
              <a:defRPr/>
            </a:pPr>
            <a:r>
              <a:rPr lang="ko-KR" altLang="en-US" sz="2700" b="1"/>
              <a:t>3. 재귀라는 건 스택 프레임이 연속으로 쌓이는 것이기 때문에 모든 스택 프레임이 소멸하여야 재귀가 끝난다.</a:t>
            </a:r>
            <a:endParaRPr lang="en-US" altLang="ko-KR" sz="2700" b="1"/>
          </a:p>
          <a:p>
            <a:pPr lvl="0">
              <a:defRPr/>
            </a:pPr>
            <a:endParaRPr lang="en-US" altLang="ko-KR" sz="2700" b="1"/>
          </a:p>
          <a:p>
            <a:pPr lvl="0">
              <a:defRPr/>
            </a:pPr>
            <a:r>
              <a:rPr lang="en-US" altLang="ko-KR" sz="2700" b="1"/>
              <a:t>+ </a:t>
            </a:r>
            <a:r>
              <a:rPr lang="ko-KR" altLang="en-US" sz="2700" b="1"/>
              <a:t>스택 프레임 간의 매개변수는 서로 다른 값이다.</a:t>
            </a:r>
            <a:endParaRPr lang="en-US" altLang="ko-KR" sz="2700" b="1"/>
          </a:p>
          <a:p>
            <a:pPr lvl="0">
              <a:defRPr/>
            </a:pPr>
            <a:endParaRPr lang="ko-KR" altLang="en-US" sz="2700" b="1"/>
          </a:p>
          <a:p>
            <a:pPr lvl="0">
              <a:defRPr/>
            </a:pPr>
            <a:endParaRPr lang="ko-KR" altLang="en-US" sz="2700" b="1"/>
          </a:p>
          <a:p>
            <a:pPr marL="499500" lvl="0" indent="-499500">
              <a:buAutoNum type="arabicPeriod"/>
              <a:defRPr/>
            </a:pPr>
            <a:endParaRPr lang="ko-KR" altLang="en-US" sz="2700" b="1"/>
          </a:p>
        </p:txBody>
      </p:sp>
    </p:spTree>
    <p:extLst>
      <p:ext uri="{BB962C8B-B14F-4D97-AF65-F5344CB8AC3E}">
        <p14:creationId xmlns:p14="http://schemas.microsoft.com/office/powerpoint/2010/main" val="563536909"/>
      </p:ext>
    </p:extLst>
  </p:cSld>
  <p:clrMapOvr>
    <a:masterClrMapping/>
  </p:clrMapOvr>
</p:sld>
</file>

<file path=ppt/slides/slide2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stName"/>
          <p:cNvSpPr/>
          <p:nvPr/>
        </p:nvSpPr>
        <p:spPr>
          <a:xfrm>
            <a:off x="0" y="-25634"/>
            <a:ext cx="12192000" cy="907138"/>
          </a:xfrm>
          <a:prstGeom prst="rect">
            <a:avLst/>
          </a:prstGeom>
          <a:solidFill>
            <a:srgbClr val="1e7452">
              <a:alpha val="100000"/>
            </a:srgb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>
              <a:defRPr/>
            </a:pPr>
            <a:r>
              <a:rPr lang="ko-KR" altLang="en-US" sz="3900"/>
              <a:t>재귀 심화</a:t>
            </a:r>
            <a:r>
              <a:rPr lang="en-US" altLang="ko-KR" sz="3900"/>
              <a:t>(</a:t>
            </a:r>
            <a:r>
              <a:rPr lang="ko-KR" altLang="en-US" sz="3900"/>
              <a:t>스택 프레임)</a:t>
            </a:r>
            <a:endParaRPr lang="ko-KR" altLang="en-US" sz="3900"/>
          </a:p>
        </p:txBody>
      </p:sp>
      <p:sp>
        <p:nvSpPr>
          <p:cNvPr id="3" name="TextBox"/>
          <p:cNvSpPr txBox="1"/>
          <p:nvPr/>
        </p:nvSpPr>
        <p:spPr>
          <a:xfrm>
            <a:off x="708034" y="1365042"/>
            <a:ext cx="10637520" cy="50292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499500" lvl="0" indent="-499500">
              <a:buAutoNum type="arabicPeriod"/>
              <a:defRPr/>
            </a:pPr>
            <a:endParaRPr lang="ko-KR" altLang="en-US" sz="2700" b="1"/>
          </a:p>
        </p:txBody>
      </p:sp>
      <p:sp>
        <p:nvSpPr>
          <p:cNvPr id="4" name="TextBox"/>
          <p:cNvSpPr txBox="1"/>
          <p:nvPr/>
        </p:nvSpPr>
        <p:spPr>
          <a:xfrm>
            <a:off x="708034" y="1365042"/>
            <a:ext cx="10637520" cy="50292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499500" lvl="0" indent="-499500">
              <a:buAutoNum type="arabicPeriod"/>
              <a:defRPr/>
            </a:pPr>
            <a:endParaRPr lang="ko-KR" altLang="en-US" sz="2700" b="1"/>
          </a:p>
        </p:txBody>
      </p:sp>
      <p:pic>
        <p:nvPicPr>
          <p:cNvPr id="5" name="Pic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438527" y="1100382"/>
            <a:ext cx="7176829" cy="5706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536909"/>
      </p:ext>
    </p:extLst>
  </p:cSld>
  <p:clrMapOvr>
    <a:masterClrMapping/>
  </p:clrMapOvr>
</p:sld>
</file>

<file path=ppt/slides/slide2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stName"/>
          <p:cNvSpPr/>
          <p:nvPr/>
        </p:nvSpPr>
        <p:spPr>
          <a:xfrm>
            <a:off x="0" y="-25634"/>
            <a:ext cx="12192000" cy="907138"/>
          </a:xfrm>
          <a:prstGeom prst="rect">
            <a:avLst/>
          </a:prstGeom>
          <a:solidFill>
            <a:srgbClr val="1e7452">
              <a:alpha val="100000"/>
            </a:srgb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>
              <a:defRPr/>
            </a:pPr>
            <a:r>
              <a:rPr lang="ko-KR" altLang="en-US" sz="3900"/>
              <a:t>재귀 심화</a:t>
            </a:r>
            <a:r>
              <a:rPr lang="en-US" altLang="ko-KR" sz="3900"/>
              <a:t>(</a:t>
            </a:r>
            <a:r>
              <a:rPr lang="ko-KR" altLang="en-US" sz="3900"/>
              <a:t>스택 프레임)</a:t>
            </a:r>
            <a:endParaRPr lang="ko-KR" altLang="en-US" sz="3900"/>
          </a:p>
        </p:txBody>
      </p:sp>
      <p:sp>
        <p:nvSpPr>
          <p:cNvPr id="3" name="TextBox"/>
          <p:cNvSpPr txBox="1"/>
          <p:nvPr/>
        </p:nvSpPr>
        <p:spPr>
          <a:xfrm>
            <a:off x="708034" y="1365042"/>
            <a:ext cx="10637520" cy="50292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499500" lvl="0" indent="-499500">
              <a:buAutoNum type="arabicPeriod"/>
              <a:defRPr/>
            </a:pPr>
            <a:endParaRPr lang="ko-KR" altLang="en-US" sz="2700" b="1"/>
          </a:p>
        </p:txBody>
      </p:sp>
      <p:sp>
        <p:nvSpPr>
          <p:cNvPr id="4" name="TextBox"/>
          <p:cNvSpPr txBox="1"/>
          <p:nvPr/>
        </p:nvSpPr>
        <p:spPr>
          <a:xfrm>
            <a:off x="708034" y="1365042"/>
            <a:ext cx="10637520" cy="50292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499500" lvl="0" indent="-499500">
              <a:buAutoNum type="arabicPeriod"/>
              <a:defRPr/>
            </a:pPr>
            <a:endParaRPr lang="ko-KR" altLang="en-US" sz="2700" b="1"/>
          </a:p>
        </p:txBody>
      </p:sp>
      <p:pic>
        <p:nvPicPr>
          <p:cNvPr id="5" name="Pic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614074" y="1023678"/>
            <a:ext cx="8965378" cy="5765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536909"/>
      </p:ext>
    </p:extLst>
  </p:cSld>
  <p:clrMapOvr>
    <a:masterClrMapping/>
  </p:clrMapOvr>
</p:sld>
</file>

<file path=ppt/slides/slide2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stName"/>
          <p:cNvSpPr/>
          <p:nvPr/>
        </p:nvSpPr>
        <p:spPr>
          <a:xfrm>
            <a:off x="0" y="-25634"/>
            <a:ext cx="12192000" cy="907138"/>
          </a:xfrm>
          <a:prstGeom prst="rect">
            <a:avLst/>
          </a:prstGeom>
          <a:solidFill>
            <a:srgbClr val="1e7452">
              <a:alpha val="100000"/>
            </a:srgb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>
              <a:defRPr/>
            </a:pPr>
            <a:r>
              <a:rPr lang="ko-KR" altLang="en-US" sz="3900"/>
              <a:t>재귀 심화</a:t>
            </a:r>
            <a:r>
              <a:rPr lang="en-US" altLang="ko-KR" sz="3900"/>
              <a:t>(</a:t>
            </a:r>
            <a:r>
              <a:rPr lang="ko-KR" altLang="en-US" sz="3900"/>
              <a:t>스택 프레임)</a:t>
            </a:r>
            <a:r>
              <a:rPr lang="en-US" altLang="ko-KR" sz="3900"/>
              <a:t> </a:t>
            </a:r>
            <a:r>
              <a:rPr lang="ko-KR" altLang="en-US" sz="3900"/>
              <a:t>결론</a:t>
            </a:r>
            <a:endParaRPr lang="ko-KR" altLang="en-US" sz="3900"/>
          </a:p>
        </p:txBody>
      </p:sp>
      <p:sp>
        <p:nvSpPr>
          <p:cNvPr id="3" name="TextBox"/>
          <p:cNvSpPr txBox="1"/>
          <p:nvPr/>
        </p:nvSpPr>
        <p:spPr>
          <a:xfrm>
            <a:off x="708034" y="1365042"/>
            <a:ext cx="10637520" cy="50292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499500" lvl="0" indent="-499500">
              <a:buAutoNum type="arabicPeriod"/>
              <a:defRPr/>
            </a:pPr>
            <a:endParaRPr lang="ko-KR" altLang="en-US" sz="2700" b="1"/>
          </a:p>
        </p:txBody>
      </p:sp>
      <p:sp>
        <p:nvSpPr>
          <p:cNvPr id="4" name="TextBox"/>
          <p:cNvSpPr txBox="1"/>
          <p:nvPr/>
        </p:nvSpPr>
        <p:spPr>
          <a:xfrm>
            <a:off x="708034" y="1365042"/>
            <a:ext cx="10637520" cy="132588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2700" b="1"/>
              <a:t>결론 </a:t>
            </a:r>
            <a:r>
              <a:rPr lang="en-US" altLang="ko-KR" sz="2700" b="1"/>
              <a:t>: </a:t>
            </a:r>
            <a:endParaRPr lang="en-US" altLang="ko-KR" sz="2700" b="1"/>
          </a:p>
          <a:p>
            <a:pPr lvl="0">
              <a:defRPr/>
            </a:pPr>
            <a:r>
              <a:rPr lang="ko-KR" altLang="en-US" sz="2700" b="1"/>
              <a:t>재귀함수가 종료가 되기전에 재귀함수 안의 값들이 디버깅상 변하는 것은 이전의 스택 프레임으로 돌아가기 때문이다.</a:t>
            </a:r>
            <a:endParaRPr lang="ko-KR" altLang="en-US" sz="2700" b="1"/>
          </a:p>
        </p:txBody>
      </p:sp>
    </p:spTree>
    <p:extLst>
      <p:ext uri="{BB962C8B-B14F-4D97-AF65-F5344CB8AC3E}">
        <p14:creationId xmlns:p14="http://schemas.microsoft.com/office/powerpoint/2010/main" val="563536909"/>
      </p:ext>
    </p:extLst>
  </p:cSld>
  <p:clrMapOvr>
    <a:masterClrMapping/>
  </p:clrMapOvr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stName"/>
          <p:cNvSpPr/>
          <p:nvPr/>
        </p:nvSpPr>
        <p:spPr>
          <a:xfrm>
            <a:off x="0" y="-25634"/>
            <a:ext cx="12192000" cy="907138"/>
          </a:xfrm>
          <a:prstGeom prst="rect">
            <a:avLst/>
          </a:prstGeom>
          <a:solidFill>
            <a:srgbClr val="1e7452">
              <a:alpha val="100000"/>
            </a:srgb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>
              <a:defRPr/>
            </a:pPr>
            <a:r>
              <a:rPr lang="ko-KR" altLang="en-US" sz="3900"/>
              <a:t>코딩테스트 유형 분석</a:t>
            </a:r>
            <a:endParaRPr lang="ko-KR" altLang="en-US" sz="3900"/>
          </a:p>
        </p:txBody>
      </p:sp>
      <p:sp>
        <p:nvSpPr>
          <p:cNvPr id="3" name="TextBox"/>
          <p:cNvSpPr txBox="1"/>
          <p:nvPr/>
        </p:nvSpPr>
        <p:spPr>
          <a:xfrm>
            <a:off x="708034" y="1365042"/>
            <a:ext cx="10637520" cy="243840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555000" lvl="0" indent="-555000">
              <a:defRPr/>
            </a:pPr>
            <a:r>
              <a:rPr lang="ko-KR" altLang="en-US" sz="2200"/>
              <a:t>결국 코딩테스트란</a:t>
            </a:r>
            <a:endParaRPr lang="en-US" altLang="ko-KR" sz="2200"/>
          </a:p>
          <a:p>
            <a:pPr marL="555000" lvl="0" indent="-555000">
              <a:defRPr/>
            </a:pPr>
            <a:endParaRPr lang="en-US" altLang="ko-KR" sz="2200"/>
          </a:p>
          <a:p>
            <a:pPr marL="555000" lvl="0" indent="-555000">
              <a:defRPr/>
            </a:pPr>
            <a:r>
              <a:rPr lang="ko-KR" altLang="en-US" sz="2200"/>
              <a:t>주어진 시간복잡도와 공간복잡도 내에서 </a:t>
            </a:r>
            <a:endParaRPr lang="en-US" altLang="ko-KR" sz="2200"/>
          </a:p>
          <a:p>
            <a:pPr marL="555000" lvl="0" indent="-555000">
              <a:defRPr/>
            </a:pPr>
            <a:r>
              <a:rPr lang="ko-KR" altLang="en-US" sz="2200"/>
              <a:t>특정 문제들을</a:t>
            </a:r>
            <a:r>
              <a:rPr lang="en-US" altLang="ko-KR" sz="2200"/>
              <a:t> </a:t>
            </a:r>
            <a:r>
              <a:rPr lang="ko-KR" altLang="en-US" sz="2200"/>
              <a:t>풀기</a:t>
            </a:r>
            <a:r>
              <a:rPr lang="en-US" altLang="ko-KR" sz="2200"/>
              <a:t> </a:t>
            </a:r>
            <a:r>
              <a:rPr lang="ko-KR" altLang="en-US" sz="2200"/>
              <a:t>위해</a:t>
            </a:r>
            <a:r>
              <a:rPr lang="en-US" altLang="ko-KR" sz="2200"/>
              <a:t>(</a:t>
            </a:r>
            <a:r>
              <a:rPr lang="ko-KR" altLang="en-US" sz="2200"/>
              <a:t>답 구하고</a:t>
            </a:r>
            <a:r>
              <a:rPr lang="en-US" altLang="ko-KR" sz="2200"/>
              <a:t> </a:t>
            </a:r>
            <a:r>
              <a:rPr lang="ko-KR" altLang="en-US" sz="2200"/>
              <a:t>찾기,</a:t>
            </a:r>
            <a:r>
              <a:rPr lang="en-US" altLang="ko-KR" sz="2200"/>
              <a:t> </a:t>
            </a:r>
            <a:r>
              <a:rPr lang="ko-KR" altLang="en-US" sz="2200"/>
              <a:t>최적의 해 구하기,</a:t>
            </a:r>
            <a:r>
              <a:rPr lang="en-US" altLang="ko-KR" sz="2200"/>
              <a:t> </a:t>
            </a:r>
            <a:r>
              <a:rPr lang="ko-KR" altLang="en-US" sz="2200"/>
              <a:t>특정 기능 구현하기)</a:t>
            </a:r>
            <a:endParaRPr lang="en-US" altLang="ko-KR" sz="2200"/>
          </a:p>
          <a:p>
            <a:pPr marL="555000" lvl="0" indent="-555000">
              <a:defRPr/>
            </a:pPr>
            <a:r>
              <a:rPr lang="ko-KR" altLang="en-US" sz="2200"/>
              <a:t>주어진 기능</a:t>
            </a:r>
            <a:r>
              <a:rPr lang="en-US" altLang="ko-KR" sz="2200"/>
              <a:t>, </a:t>
            </a:r>
            <a:r>
              <a:rPr lang="ko-KR" altLang="en-US" sz="2200"/>
              <a:t>알고리즘,</a:t>
            </a:r>
            <a:r>
              <a:rPr lang="en-US" altLang="ko-KR" sz="2200"/>
              <a:t> </a:t>
            </a:r>
            <a:r>
              <a:rPr lang="ko-KR" altLang="en-US" sz="2200"/>
              <a:t>자료구조를 사용할 줄 아는가를 묻는 것</a:t>
            </a:r>
            <a:endParaRPr lang="en-US" altLang="ko-KR" sz="2200"/>
          </a:p>
          <a:p>
            <a:pPr marL="555000" lvl="0" indent="-555000">
              <a:defRPr/>
            </a:pPr>
            <a:endParaRPr lang="en-US" altLang="ko-KR" sz="2200"/>
          </a:p>
          <a:p>
            <a:pPr marL="555000" lvl="0" indent="-555000">
              <a:defRPr/>
            </a:pPr>
            <a:r>
              <a:rPr lang="ko-KR" altLang="en-US" sz="2200"/>
              <a:t>수학적 능력을 빡세게 시험하는 것이 아니다.</a:t>
            </a:r>
            <a:endParaRPr lang="ko-KR" altLang="en-US" sz="2200"/>
          </a:p>
        </p:txBody>
      </p:sp>
    </p:spTree>
    <p:extLst>
      <p:ext uri="{BB962C8B-B14F-4D97-AF65-F5344CB8AC3E}">
        <p14:creationId xmlns:p14="http://schemas.microsoft.com/office/powerpoint/2010/main" val="2926293991"/>
      </p:ext>
    </p:extLst>
  </p:cSld>
  <p:clrMapOvr>
    <a:masterClrMapping/>
  </p:clrMapOvr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stName"/>
          <p:cNvSpPr/>
          <p:nvPr/>
        </p:nvSpPr>
        <p:spPr>
          <a:xfrm>
            <a:off x="0" y="-25634"/>
            <a:ext cx="12192000" cy="907138"/>
          </a:xfrm>
          <a:prstGeom prst="rect">
            <a:avLst/>
          </a:prstGeom>
          <a:solidFill>
            <a:srgbClr val="1e7452">
              <a:alpha val="100000"/>
            </a:srgb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>
              <a:defRPr/>
            </a:pPr>
            <a:r>
              <a:rPr lang="ko-KR" altLang="en-US" sz="3900"/>
              <a:t>이번 주차 학습 내용</a:t>
            </a:r>
            <a:endParaRPr lang="ko-KR" altLang="en-US" sz="3900"/>
          </a:p>
        </p:txBody>
      </p:sp>
      <p:sp>
        <p:nvSpPr>
          <p:cNvPr id="3" name="TextBox"/>
          <p:cNvSpPr txBox="1"/>
          <p:nvPr/>
        </p:nvSpPr>
        <p:spPr>
          <a:xfrm>
            <a:off x="708034" y="1365042"/>
            <a:ext cx="10637520" cy="382524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555000" lvl="0" indent="-555000">
              <a:defRPr/>
            </a:pPr>
            <a:r>
              <a:rPr lang="ko-KR" altLang="en-US" sz="3500"/>
              <a:t>탐색</a:t>
            </a:r>
            <a:endParaRPr lang="en-US" altLang="ko-KR" sz="3500"/>
          </a:p>
          <a:p>
            <a:pPr marL="555000" lvl="0" indent="-555000">
              <a:defRPr/>
            </a:pPr>
            <a:endParaRPr lang="en-US" altLang="ko-KR" sz="3500"/>
          </a:p>
          <a:p>
            <a:pPr marL="555000" lvl="0" indent="-555000">
              <a:buAutoNum type="arabicPeriod"/>
              <a:defRPr/>
            </a:pPr>
            <a:r>
              <a:rPr lang="ko-KR" altLang="en-US" sz="3500"/>
              <a:t>브루트 포스</a:t>
            </a:r>
            <a:endParaRPr lang="en-US" altLang="ko-KR" sz="3500"/>
          </a:p>
          <a:p>
            <a:pPr marL="555000" lvl="0" indent="-555000">
              <a:buAutoNum type="arabicPeriod"/>
              <a:defRPr/>
            </a:pPr>
            <a:r>
              <a:rPr lang="en-US" altLang="ko-KR" sz="3500">
                <a:solidFill>
                  <a:srgbClr val="ff0000"/>
                </a:solidFill>
              </a:rPr>
              <a:t>DFS/BFS</a:t>
            </a:r>
            <a:endParaRPr lang="en-US" altLang="ko-KR" sz="3500">
              <a:solidFill>
                <a:srgbClr val="ff0000"/>
              </a:solidFill>
            </a:endParaRPr>
          </a:p>
          <a:p>
            <a:pPr marL="555000" lvl="0" indent="-555000">
              <a:buAutoNum type="arabicPeriod"/>
              <a:defRPr/>
            </a:pPr>
            <a:r>
              <a:rPr lang="ko-KR" altLang="en-US" sz="3500"/>
              <a:t>선형 탐색</a:t>
            </a:r>
            <a:endParaRPr lang="en-US" altLang="ko-KR" sz="3500"/>
          </a:p>
          <a:p>
            <a:pPr marL="555000" lvl="0" indent="-555000">
              <a:buAutoNum type="arabicPeriod"/>
              <a:defRPr/>
            </a:pPr>
            <a:r>
              <a:rPr lang="ko-KR" altLang="en-US" sz="3500"/>
              <a:t>이진 탐색</a:t>
            </a:r>
            <a:endParaRPr lang="en-US" altLang="ko-KR" sz="3500"/>
          </a:p>
          <a:p>
            <a:pPr marL="555000" lvl="0" indent="-555000">
              <a:buAutoNum type="arabicPeriod"/>
              <a:defRPr/>
            </a:pPr>
            <a:endParaRPr lang="ko-KR" altLang="en-US" sz="3500"/>
          </a:p>
        </p:txBody>
      </p:sp>
    </p:spTree>
    <p:extLst>
      <p:ext uri="{BB962C8B-B14F-4D97-AF65-F5344CB8AC3E}">
        <p14:creationId xmlns:p14="http://schemas.microsoft.com/office/powerpoint/2010/main" val="569696810"/>
      </p:ext>
    </p:extLst>
  </p:cSld>
  <p:clrMapOvr>
    <a:masterClrMapping/>
  </p:clrMapOvr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stName"/>
          <p:cNvSpPr/>
          <p:nvPr/>
        </p:nvSpPr>
        <p:spPr>
          <a:xfrm>
            <a:off x="0" y="-25634"/>
            <a:ext cx="12192000" cy="907138"/>
          </a:xfrm>
          <a:prstGeom prst="rect">
            <a:avLst/>
          </a:prstGeom>
          <a:solidFill>
            <a:srgbClr val="1e7452">
              <a:alpha val="100000"/>
            </a:srgb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>
              <a:defRPr/>
            </a:pPr>
            <a:r>
              <a:rPr lang="ko-KR" altLang="en-US" sz="3900"/>
              <a:t>이번 주차 학습 내용</a:t>
            </a:r>
            <a:endParaRPr lang="ko-KR" altLang="en-US" sz="3900"/>
          </a:p>
        </p:txBody>
      </p:sp>
      <p:sp>
        <p:nvSpPr>
          <p:cNvPr id="3" name="TextBox"/>
          <p:cNvSpPr txBox="1"/>
          <p:nvPr/>
        </p:nvSpPr>
        <p:spPr>
          <a:xfrm>
            <a:off x="708034" y="1365042"/>
            <a:ext cx="10637520" cy="222504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555000" lvl="0" indent="-555000">
              <a:buAutoNum type="arabicPeriod"/>
              <a:defRPr/>
            </a:pPr>
            <a:r>
              <a:rPr lang="ko-KR" altLang="en-US" sz="3500"/>
              <a:t>탐색할 자료의</a:t>
            </a:r>
            <a:r>
              <a:rPr lang="en-US" altLang="ko-KR" sz="3500"/>
              <a:t> </a:t>
            </a:r>
            <a:r>
              <a:rPr lang="ko-KR" altLang="en-US" sz="3500"/>
              <a:t>구조는 어떤 구조인가?</a:t>
            </a:r>
            <a:endParaRPr lang="en-US" altLang="ko-KR" sz="3500"/>
          </a:p>
          <a:p>
            <a:pPr marL="555000" lvl="0" indent="-555000">
              <a:buAutoNum type="arabicPeriod"/>
              <a:defRPr/>
            </a:pPr>
            <a:r>
              <a:rPr lang="ko-KR" altLang="en-US" sz="3500"/>
              <a:t>시간</a:t>
            </a:r>
            <a:r>
              <a:rPr lang="en-US" altLang="ko-KR" sz="3500"/>
              <a:t>(</a:t>
            </a:r>
            <a:r>
              <a:rPr lang="ko-KR" altLang="en-US" sz="3500"/>
              <a:t>시간복잡도)</a:t>
            </a:r>
            <a:r>
              <a:rPr lang="en-US" altLang="ko-KR" sz="3500"/>
              <a:t>, </a:t>
            </a:r>
            <a:r>
              <a:rPr lang="ko-KR" altLang="en-US" sz="3500"/>
              <a:t>공간(공간복잡도)가 충분한가?</a:t>
            </a:r>
            <a:endParaRPr lang="en-US" altLang="ko-KR" sz="3500"/>
          </a:p>
          <a:p>
            <a:pPr marL="555000" lvl="0" indent="-555000">
              <a:buAutoNum type="arabicPeriod"/>
              <a:defRPr/>
            </a:pPr>
            <a:r>
              <a:rPr lang="ko-KR" altLang="en-US" sz="3500"/>
              <a:t>좀</a:t>
            </a:r>
            <a:r>
              <a:rPr lang="en-US" altLang="ko-KR" sz="3500"/>
              <a:t> </a:t>
            </a:r>
            <a:r>
              <a:rPr lang="ko-KR" altLang="en-US" sz="3500"/>
              <a:t>더 효율적인 방법으로 탐색할 방법은</a:t>
            </a:r>
            <a:r>
              <a:rPr lang="en-US" altLang="ko-KR" sz="3500"/>
              <a:t>?</a:t>
            </a:r>
            <a:endParaRPr lang="en-US" altLang="ko-KR" sz="3500"/>
          </a:p>
          <a:p>
            <a:pPr marL="555000" lvl="0" indent="-555000">
              <a:buAutoNum type="arabicPeriod"/>
              <a:defRPr/>
            </a:pPr>
            <a:endParaRPr lang="ko-KR" altLang="en-US" sz="3500"/>
          </a:p>
        </p:txBody>
      </p:sp>
    </p:spTree>
    <p:extLst>
      <p:ext uri="{BB962C8B-B14F-4D97-AF65-F5344CB8AC3E}">
        <p14:creationId xmlns:p14="http://schemas.microsoft.com/office/powerpoint/2010/main" val="2461501037"/>
      </p:ext>
    </p:extLst>
  </p:cSld>
  <p:clrMapOvr>
    <a:masterClrMapping/>
  </p:clrMapOvr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stName"/>
          <p:cNvSpPr/>
          <p:nvPr/>
        </p:nvSpPr>
        <p:spPr>
          <a:xfrm>
            <a:off x="0" y="-25634"/>
            <a:ext cx="12192000" cy="907138"/>
          </a:xfrm>
          <a:prstGeom prst="rect">
            <a:avLst/>
          </a:prstGeom>
          <a:solidFill>
            <a:srgbClr val="1e7452">
              <a:alpha val="100000"/>
            </a:srgb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>
              <a:defRPr/>
            </a:pPr>
            <a:r>
              <a:rPr lang="ko-KR" altLang="en-US" sz="3900"/>
              <a:t>그래프란?</a:t>
            </a:r>
            <a:endParaRPr lang="ko-KR" altLang="en-US" sz="3900"/>
          </a:p>
        </p:txBody>
      </p:sp>
      <p:sp>
        <p:nvSpPr>
          <p:cNvPr id="3" name="TextBox"/>
          <p:cNvSpPr txBox="1"/>
          <p:nvPr/>
        </p:nvSpPr>
        <p:spPr>
          <a:xfrm>
            <a:off x="708034" y="1365042"/>
            <a:ext cx="10637520" cy="91440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555000" lvl="0" indent="-555000">
              <a:defRPr/>
            </a:pPr>
            <a:r>
              <a:rPr lang="ko-KR" altLang="en-US" sz="2700"/>
              <a:t>그래프란?</a:t>
            </a:r>
            <a:endParaRPr lang="en-US" altLang="ko-KR" sz="2700"/>
          </a:p>
          <a:p>
            <a:pPr marL="555000" lvl="0" indent="-555000">
              <a:defRPr/>
            </a:pPr>
            <a:r>
              <a:rPr lang="en-US" altLang="ko-KR" sz="2700"/>
              <a:t>vertex</a:t>
            </a:r>
            <a:r>
              <a:rPr lang="ko-KR" altLang="en-US" sz="2700"/>
              <a:t>와 </a:t>
            </a:r>
            <a:r>
              <a:rPr lang="en-US" altLang="ko-KR" sz="2700"/>
              <a:t>edge</a:t>
            </a:r>
            <a:r>
              <a:rPr lang="ko-KR" altLang="en-US" sz="2700"/>
              <a:t>로 구성된 자료구조</a:t>
            </a:r>
            <a:r>
              <a:rPr lang="en-US" altLang="ko-KR" sz="2700"/>
              <a:t>(vertex</a:t>
            </a:r>
            <a:r>
              <a:rPr lang="ko-KR" altLang="en-US" sz="2700"/>
              <a:t>는</a:t>
            </a:r>
            <a:r>
              <a:rPr lang="en-US" altLang="ko-KR" sz="2700"/>
              <a:t> </a:t>
            </a:r>
            <a:r>
              <a:rPr lang="ko-KR" altLang="en-US" sz="2700"/>
              <a:t>정점,</a:t>
            </a:r>
            <a:r>
              <a:rPr lang="en-US" altLang="ko-KR" sz="2700"/>
              <a:t> edge</a:t>
            </a:r>
            <a:r>
              <a:rPr lang="ko-KR" altLang="en-US" sz="2700"/>
              <a:t>는 간선을 의미</a:t>
            </a:r>
            <a:r>
              <a:rPr lang="en-US" altLang="ko-KR" sz="2700"/>
              <a:t>)</a:t>
            </a:r>
            <a:endParaRPr lang="ko-KR" altLang="en-US" sz="2700"/>
          </a:p>
        </p:txBody>
      </p:sp>
      <p:pic>
        <p:nvPicPr>
          <p:cNvPr id="4" name="Pic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714750" y="2693745"/>
            <a:ext cx="4762500" cy="314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301332"/>
      </p:ext>
    </p:extLst>
  </p:cSld>
  <p:clrMapOvr>
    <a:masterClrMapping/>
  </p:clrMapOvr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stName"/>
          <p:cNvSpPr/>
          <p:nvPr/>
        </p:nvSpPr>
        <p:spPr>
          <a:xfrm>
            <a:off x="0" y="-25634"/>
            <a:ext cx="12192000" cy="907138"/>
          </a:xfrm>
          <a:prstGeom prst="rect">
            <a:avLst/>
          </a:prstGeom>
          <a:solidFill>
            <a:srgbClr val="1e7452">
              <a:alpha val="100000"/>
            </a:srgb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>
              <a:defRPr/>
            </a:pPr>
            <a:r>
              <a:rPr lang="en-US" altLang="ko-KR" sz="3900"/>
              <a:t>DFS/BFS</a:t>
            </a:r>
            <a:r>
              <a:rPr lang="ko-KR" altLang="en-US" sz="3900"/>
              <a:t>란</a:t>
            </a:r>
            <a:endParaRPr lang="ko-KR" altLang="en-US" sz="3900"/>
          </a:p>
        </p:txBody>
      </p:sp>
      <p:sp>
        <p:nvSpPr>
          <p:cNvPr id="3" name="TextBox"/>
          <p:cNvSpPr txBox="1"/>
          <p:nvPr/>
        </p:nvSpPr>
        <p:spPr>
          <a:xfrm>
            <a:off x="708034" y="1365042"/>
            <a:ext cx="10637520" cy="544068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555000" lvl="0" indent="-555000">
              <a:defRPr/>
            </a:pPr>
            <a:r>
              <a:rPr lang="ko-KR" altLang="en-US" sz="2700"/>
              <a:t>이산수학에서의 그래프를 탐색</a:t>
            </a:r>
            <a:r>
              <a:rPr lang="en-US" altLang="ko-KR" sz="2700"/>
              <a:t> </a:t>
            </a:r>
            <a:r>
              <a:rPr lang="ko-KR" altLang="en-US" sz="2700"/>
              <a:t>혹은 순회하는 알고리즘</a:t>
            </a:r>
            <a:endParaRPr lang="en-US" altLang="ko-KR" sz="2700"/>
          </a:p>
          <a:p>
            <a:pPr marL="555000" lvl="0" indent="-555000">
              <a:defRPr/>
            </a:pPr>
            <a:endParaRPr lang="en-US" altLang="ko-KR" sz="2700"/>
          </a:p>
          <a:p>
            <a:pPr marL="555000" lvl="0" indent="-555000">
              <a:defRPr/>
            </a:pPr>
            <a:r>
              <a:rPr lang="en-US" altLang="ko-KR" sz="2700"/>
              <a:t>DFS - Depth First Search</a:t>
            </a:r>
            <a:r>
              <a:rPr lang="ko-KR" altLang="en-US" sz="2700"/>
              <a:t>로 넓이보다 깊이를 우선시하는 탐색 방법</a:t>
            </a:r>
            <a:endParaRPr lang="en-US" altLang="ko-KR" sz="2700"/>
          </a:p>
          <a:p>
            <a:pPr marL="555000" lvl="0" indent="-555000">
              <a:defRPr/>
            </a:pPr>
            <a:r>
              <a:rPr lang="en-US" altLang="ko-KR" sz="2700"/>
              <a:t>BFS - Breadth First Search</a:t>
            </a:r>
            <a:r>
              <a:rPr lang="ko-KR" altLang="en-US" sz="2700"/>
              <a:t>로 </a:t>
            </a:r>
            <a:r>
              <a:rPr lang="en-US" altLang="ko-KR" sz="2700"/>
              <a:t> </a:t>
            </a:r>
            <a:r>
              <a:rPr lang="ko-KR" altLang="en-US" sz="2700"/>
              <a:t>깊이 보다 넓이를 우선시하는 탐색 방법</a:t>
            </a:r>
            <a:endParaRPr lang="en-US" altLang="ko-KR" sz="2700"/>
          </a:p>
          <a:p>
            <a:pPr marL="555000" lvl="0" indent="-555000">
              <a:defRPr/>
            </a:pPr>
            <a:endParaRPr lang="en-US" altLang="ko-KR" sz="2700"/>
          </a:p>
          <a:p>
            <a:pPr marL="555000" lvl="0" indent="-555000">
              <a:defRPr/>
            </a:pPr>
            <a:endParaRPr lang="en-US" altLang="ko-KR" sz="2700"/>
          </a:p>
          <a:p>
            <a:pPr marL="555000" lvl="0" indent="-555000">
              <a:defRPr/>
            </a:pPr>
            <a:r>
              <a:rPr lang="ko-KR" altLang="en-US" sz="2700"/>
              <a:t>매우 중요하다!</a:t>
            </a:r>
            <a:r>
              <a:rPr lang="en-US" altLang="ko-KR" sz="2700"/>
              <a:t>!</a:t>
            </a:r>
            <a:endParaRPr lang="en-US" altLang="ko-KR" sz="2700"/>
          </a:p>
          <a:p>
            <a:pPr marL="555000" lvl="0" indent="-555000">
              <a:defRPr/>
            </a:pPr>
            <a:r>
              <a:rPr lang="en-US" altLang="ko-KR" sz="2700"/>
              <a:t>DFS/BFS</a:t>
            </a:r>
            <a:r>
              <a:rPr lang="ko-KR" altLang="en-US" sz="2700"/>
              <a:t>를 완벽하게 숙달하면 실버2</a:t>
            </a:r>
            <a:r>
              <a:rPr lang="en-US" altLang="ko-KR" sz="2700"/>
              <a:t>~</a:t>
            </a:r>
            <a:r>
              <a:rPr lang="ko-KR" altLang="en-US" sz="2700"/>
              <a:t>골드</a:t>
            </a:r>
            <a:r>
              <a:rPr lang="en-US" altLang="ko-KR" sz="2700"/>
              <a:t>4 </a:t>
            </a:r>
            <a:r>
              <a:rPr lang="ko-KR" altLang="en-US" sz="2700"/>
              <a:t>수준의 문제를 풀 수</a:t>
            </a:r>
            <a:r>
              <a:rPr lang="en-US" altLang="ko-KR" sz="2700"/>
              <a:t> </a:t>
            </a:r>
            <a:r>
              <a:rPr lang="ko-KR" altLang="en-US" sz="2700"/>
              <a:t>있다.</a:t>
            </a:r>
            <a:endParaRPr lang="en-US" altLang="ko-KR" sz="2700"/>
          </a:p>
          <a:p>
            <a:pPr marL="555000" lvl="0" indent="-555000">
              <a:defRPr/>
            </a:pPr>
            <a:r>
              <a:rPr lang="ko-KR" altLang="en-US" sz="2700"/>
              <a:t>이는 백준 </a:t>
            </a:r>
            <a:r>
              <a:rPr lang="en-US" altLang="ko-KR" sz="2700"/>
              <a:t>solved.ac </a:t>
            </a:r>
            <a:r>
              <a:rPr lang="ko-KR" altLang="en-US" sz="2700"/>
              <a:t>클래스 </a:t>
            </a:r>
            <a:r>
              <a:rPr lang="en-US" altLang="ko-KR" sz="2700"/>
              <a:t>3</a:t>
            </a:r>
            <a:r>
              <a:rPr lang="ko-KR" altLang="en-US" sz="2700"/>
              <a:t>을 뚫을 수 있는 실력으로</a:t>
            </a:r>
            <a:r>
              <a:rPr lang="en-US" altLang="ko-KR" sz="2700"/>
              <a:t> </a:t>
            </a:r>
            <a:r>
              <a:rPr lang="ko-KR" altLang="en-US" sz="2700"/>
              <a:t>티어,</a:t>
            </a:r>
            <a:r>
              <a:rPr lang="en-US" altLang="ko-KR" sz="2700"/>
              <a:t> </a:t>
            </a:r>
            <a:r>
              <a:rPr lang="ko-KR" altLang="en-US" sz="2700"/>
              <a:t>클래스티어 모두 </a:t>
            </a:r>
            <a:r>
              <a:rPr lang="en-US" altLang="ko-KR" sz="2700"/>
              <a:t>20</a:t>
            </a:r>
            <a:r>
              <a:rPr lang="ko-KR" altLang="en-US" sz="2700"/>
              <a:t>등 안으로 들어갈 수 있는 기회이다.</a:t>
            </a:r>
            <a:endParaRPr lang="en-US" altLang="ko-KR" sz="2700"/>
          </a:p>
          <a:p>
            <a:pPr marL="555000" lvl="0" indent="-555000">
              <a:defRPr/>
            </a:pPr>
            <a:r>
              <a:rPr lang="ko-KR" altLang="en-US" sz="2700"/>
              <a:t>물론 코딩테스트에서의 비중도 높다.</a:t>
            </a:r>
            <a:endParaRPr lang="en-US" altLang="ko-KR" sz="2700"/>
          </a:p>
          <a:p>
            <a:pPr marL="555000" lvl="0" indent="-555000">
              <a:defRPr/>
            </a:pPr>
            <a:endParaRPr lang="en-US" altLang="ko-KR" sz="2700"/>
          </a:p>
          <a:p>
            <a:pPr marL="555000" lvl="0" indent="-555000">
              <a:defRPr/>
            </a:pPr>
            <a:r>
              <a:rPr lang="ko-KR" altLang="en-US" sz="2700"/>
              <a:t>코딩테스트 </a:t>
            </a:r>
            <a:r>
              <a:rPr lang="en-US" altLang="ko-KR" sz="2700"/>
              <a:t>3</a:t>
            </a:r>
            <a:r>
              <a:rPr lang="ko-KR" altLang="en-US" sz="2700"/>
              <a:t>대장(구현,</a:t>
            </a:r>
            <a:r>
              <a:rPr lang="en-US" altLang="ko-KR" sz="2700"/>
              <a:t> </a:t>
            </a:r>
            <a:r>
              <a:rPr lang="ko-KR" altLang="en-US" sz="2700"/>
              <a:t>그리디,</a:t>
            </a:r>
            <a:r>
              <a:rPr lang="en-US" altLang="ko-KR" sz="2700"/>
              <a:t> DFS/BFS)</a:t>
            </a:r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2492079486"/>
      </p:ext>
    </p:extLst>
  </p:cSld>
  <p:clrMapOvr>
    <a:masterClrMapping/>
  </p:clrMapOvr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stName"/>
          <p:cNvSpPr/>
          <p:nvPr/>
        </p:nvSpPr>
        <p:spPr>
          <a:xfrm>
            <a:off x="0" y="-25634"/>
            <a:ext cx="12192000" cy="907138"/>
          </a:xfrm>
          <a:prstGeom prst="rect">
            <a:avLst/>
          </a:prstGeom>
          <a:solidFill>
            <a:srgbClr val="1e7452">
              <a:alpha val="100000"/>
            </a:srgb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>
              <a:defRPr/>
            </a:pPr>
            <a:r>
              <a:rPr lang="ko-KR" altLang="en-US" sz="3900"/>
              <a:t>그래프</a:t>
            </a:r>
            <a:endParaRPr lang="ko-KR" altLang="en-US" sz="3900"/>
          </a:p>
        </p:txBody>
      </p:sp>
      <p:sp>
        <p:nvSpPr>
          <p:cNvPr id="3" name="TextBox"/>
          <p:cNvSpPr txBox="1"/>
          <p:nvPr/>
        </p:nvSpPr>
        <p:spPr>
          <a:xfrm>
            <a:off x="708034" y="1365042"/>
            <a:ext cx="10637520" cy="214884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555000" lvl="0" indent="-555000">
              <a:defRPr/>
            </a:pPr>
            <a:r>
              <a:rPr lang="en-US" altLang="ko-KR" sz="2700"/>
              <a:t>DFS/BFS</a:t>
            </a:r>
            <a:r>
              <a:rPr lang="ko-KR" altLang="en-US" sz="2700"/>
              <a:t>를 구현하기 전에 미리 생각해 둬야</a:t>
            </a:r>
            <a:r>
              <a:rPr lang="en-US" altLang="ko-KR" sz="2700"/>
              <a:t> </a:t>
            </a:r>
            <a:r>
              <a:rPr lang="ko-KR" altLang="en-US" sz="2700"/>
              <a:t>할 것이 있다.</a:t>
            </a:r>
            <a:endParaRPr lang="en-US" altLang="ko-KR" sz="2700"/>
          </a:p>
          <a:p>
            <a:pPr marL="555000" lvl="0" indent="-555000">
              <a:defRPr/>
            </a:pPr>
            <a:endParaRPr lang="en-US" altLang="ko-KR" sz="2700"/>
          </a:p>
          <a:p>
            <a:pPr marL="555000" lvl="0" indent="-555000">
              <a:defRPr/>
            </a:pPr>
            <a:endParaRPr lang="en-US" altLang="ko-KR" sz="2700"/>
          </a:p>
          <a:p>
            <a:pPr marL="555000" lvl="0" indent="-555000">
              <a:defRPr/>
            </a:pPr>
            <a:endParaRPr lang="en-US" altLang="ko-KR" sz="2700"/>
          </a:p>
          <a:p>
            <a:pPr marL="555000" lvl="0" indent="-555000">
              <a:defRPr/>
            </a:pPr>
            <a:r>
              <a:rPr lang="ko-KR" altLang="en-US" sz="2700">
                <a:solidFill>
                  <a:srgbClr val="ff0000"/>
                </a:solidFill>
              </a:rPr>
              <a:t>그래프의 데이터를 어떻게 저장할 것인가?</a:t>
            </a:r>
            <a:endParaRPr lang="ko-KR" altLang="en-US" sz="2700">
              <a:solidFill>
                <a:srgbClr val="ff0000"/>
              </a:solidFill>
            </a:endParaRPr>
          </a:p>
        </p:txBody>
      </p:sp>
      <p:pic>
        <p:nvPicPr>
          <p:cNvPr id="4" name="Pic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276463" y="2625728"/>
            <a:ext cx="4762500" cy="314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548994"/>
      </p:ext>
    </p:extLst>
  </p:cSld>
  <p:clrMapOvr>
    <a:masterClrMapping/>
  </p:clrMapOvr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stName"/>
          <p:cNvSpPr/>
          <p:nvPr/>
        </p:nvSpPr>
        <p:spPr>
          <a:xfrm>
            <a:off x="0" y="-25634"/>
            <a:ext cx="12192000" cy="907138"/>
          </a:xfrm>
          <a:prstGeom prst="rect">
            <a:avLst/>
          </a:prstGeom>
          <a:solidFill>
            <a:srgbClr val="1e7452">
              <a:alpha val="100000"/>
            </a:srgb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>
              <a:defRPr/>
            </a:pPr>
            <a:r>
              <a:rPr lang="ko-KR" altLang="en-US" sz="3900"/>
              <a:t>인접행렬과</a:t>
            </a:r>
            <a:r>
              <a:rPr lang="en-US" altLang="ko-KR" sz="3900"/>
              <a:t> </a:t>
            </a:r>
            <a:r>
              <a:rPr lang="ko-KR" altLang="en-US" sz="3900"/>
              <a:t>인접리스트</a:t>
            </a:r>
            <a:endParaRPr lang="ko-KR" altLang="en-US" sz="3900"/>
          </a:p>
        </p:txBody>
      </p:sp>
      <p:sp>
        <p:nvSpPr>
          <p:cNvPr id="3" name="TextBox"/>
          <p:cNvSpPr txBox="1"/>
          <p:nvPr/>
        </p:nvSpPr>
        <p:spPr>
          <a:xfrm>
            <a:off x="708034" y="1365042"/>
            <a:ext cx="10637520" cy="256032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555000" lvl="0" indent="-555000">
              <a:defRPr/>
            </a:pPr>
            <a:r>
              <a:rPr lang="ko-KR" altLang="en-US" sz="2700"/>
              <a:t>그래프에 저장된 데이터를 저장하기 위해 개발된 방법들</a:t>
            </a:r>
            <a:endParaRPr lang="en-US" altLang="ko-KR" sz="2700"/>
          </a:p>
          <a:p>
            <a:pPr marL="555000" lvl="0" indent="-555000">
              <a:defRPr/>
            </a:pPr>
            <a:endParaRPr lang="en-US" altLang="ko-KR" sz="2700"/>
          </a:p>
          <a:p>
            <a:pPr marL="555000" lvl="0" indent="-555000">
              <a:buAutoNum type="arabicPeriod"/>
              <a:defRPr/>
            </a:pPr>
            <a:r>
              <a:rPr lang="ko-KR" altLang="en-US" sz="2700"/>
              <a:t>인접 행렬</a:t>
            </a:r>
            <a:endParaRPr lang="en-US" altLang="ko-KR" sz="2700"/>
          </a:p>
          <a:p>
            <a:pPr marL="555000" lvl="0" indent="-555000">
              <a:buAutoNum type="arabicPeriod"/>
              <a:defRPr/>
            </a:pPr>
            <a:r>
              <a:rPr lang="ko-KR" altLang="en-US" sz="2700"/>
              <a:t>인접 리스트</a:t>
            </a:r>
            <a:endParaRPr lang="en-US" altLang="ko-KR" sz="2700"/>
          </a:p>
          <a:p>
            <a:pPr marL="555000" lvl="0" indent="-555000">
              <a:buAutoNum type="arabicPeriod"/>
              <a:defRPr/>
            </a:pPr>
            <a:endParaRPr lang="en-US" altLang="ko-KR" sz="2700"/>
          </a:p>
          <a:p>
            <a:pPr marL="555000" lvl="0" indent="-555000">
              <a:defRPr/>
            </a:pPr>
            <a:r>
              <a:rPr lang="ko-KR" altLang="en-US" sz="2700"/>
              <a:t>하나가 더 있지만 지금 단계에서 신경 쓸 필요는 없다.</a:t>
            </a:r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2286627335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593</ep:Words>
  <ep:PresentationFormat>화면 슬라이드 쇼(4:3)</ep:PresentationFormat>
  <ep:Paragraphs>170</ep:Paragraphs>
  <ep:Slides>26</ep:Slides>
  <ep:Notes>0</ep:Notes>
  <ep:TotalTime>0</ep:TotalTime>
  <ep:HiddenSlides>0</ep:HiddenSlides>
  <ep:MMClips>0</ep:MMClips>
  <ep:HeadingPairs>
    <vt:vector size="4" baseType="variant">
      <vt:variant>
        <vt:lpstr>Themes</vt:lpstr>
      </vt:variant>
      <vt:variant>
        <vt:i4>1</vt:i4>
      </vt:variant>
      <vt:variant>
        <vt:lpstr>Slide Title</vt:lpstr>
      </vt:variant>
      <vt:variant>
        <vt:i4>26</vt:i4>
      </vt:variant>
    </vt:vector>
  </ep:HeadingPairs>
  <ep:TitlesOfParts>
    <vt:vector size="27" baseType="lpstr">
      <vt:lpstr>한컴오피스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2022-08-23T00:30:41.353</dcterms:created>
  <dc:creator>hancom</dc:creator>
  <cp:lastModifiedBy>hancom</cp:lastModifiedBy>
  <dcterms:modified xsi:type="dcterms:W3CDTF">2024-05-16T09:01:27.652</dcterms:modified>
  <cp:revision>5</cp:revision>
  <cp:version>12.0.0.1480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