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5" r:id="rId8"/>
    <p:sldId id="263" r:id="rId9"/>
    <p:sldId id="267" r:id="rId10"/>
    <p:sldId id="266" r:id="rId11"/>
    <p:sldId id="264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pos="426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orient="horz" pos="3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AB9"/>
    <a:srgbClr val="2E2E2E"/>
    <a:srgbClr val="0A08A8"/>
    <a:srgbClr val="F0EC98"/>
    <a:srgbClr val="E7E05B"/>
    <a:srgbClr val="DE7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15" autoAdjust="0"/>
  </p:normalViewPr>
  <p:slideViewPr>
    <p:cSldViewPr snapToGrid="0" showGuides="1">
      <p:cViewPr varScale="1">
        <p:scale>
          <a:sx n="111" d="100"/>
          <a:sy n="111" d="100"/>
        </p:scale>
        <p:origin x="78" y="78"/>
      </p:cViewPr>
      <p:guideLst>
        <p:guide orient="horz" pos="2160"/>
        <p:guide pos="3840"/>
        <p:guide orient="horz" pos="255"/>
        <p:guide orient="horz" pos="4065"/>
        <p:guide pos="426"/>
        <p:guide pos="7242"/>
        <p:guide orient="horz" pos="3997"/>
        <p:guide orient="horz" pos="3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47E29-174E-48D2-AAE2-412200B6240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521F-F1FB-4705-A6C3-90EED0DBF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475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A1521F-F1FB-4705-A6C3-90EED0DBF1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70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3B854-CB16-D0DE-3741-26FD7BF43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52F852-D391-F8E3-FE3D-41BE9E8C6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0B810-7598-5489-CE99-15854779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88B73-EF7A-990D-1356-E6988B51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C83ECB-3F6E-AF89-FEA6-B2B75377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6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17391-6BE3-6286-D343-681BA923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EE2E7-30C8-4775-194B-BBEB164B2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6C1E6-378B-D68C-BEFF-FD43547E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32FD1-0A60-EE3A-A952-08552597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68F5A-57EF-58A0-7BE7-FED88E36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56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FE59DC-5334-B644-CE4C-1081453FC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787868-BDDE-DF22-D2E1-5AE93FC07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00C75-2C2C-9840-AA25-8F7C174B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B3736-EC63-4E7E-A631-28758836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EE4A8-586D-AAEA-EA07-6B5CA265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3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BD4F-196F-9EB2-C8E9-2520A794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26820-A86C-1AD4-5EF8-E64161B3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23F85-5D94-345C-7159-5BF5E4BB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D918F-5CA3-EB2C-7EA4-9C5B45D6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2CCF0-FEF7-F2E1-600F-82285B37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06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DB5DE-FB60-9AE2-D742-C3809E1B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69603-C431-0863-451D-7A4F1C363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8239B-F6EA-4C9D-8328-C712C04F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CF393-0CEE-294A-181F-7A9F80C6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C6358-9F8B-3B67-2120-CD025636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7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263F-C815-9021-5E14-6FD11BD4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03BD0-8734-9050-C7D0-E4C645FF2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844B2D-F098-98A1-6F49-76157D38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74087-0A84-ED59-33EB-A9C6CA24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A26CD-8300-C384-9C77-DA236483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A7030-D653-99FE-4939-2B50F713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04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97243-ACD1-C147-D488-24B52A49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E33183-48C1-FAD5-D7BE-0EB8F357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1FB370-0C68-1098-D727-6D3F75F09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C62F9E-8444-0283-78B5-CA3251CDA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3E0CC2-81D4-8599-B4A7-75A422913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FD7289-6A88-C299-42C3-2D2F8B2F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83D8B5-671F-BBF7-F885-AB095972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41F15F-FB72-B20E-9338-0C6BCA2B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8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8EDAB-3336-DA11-826C-11390A0D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12064B-BF93-553E-1566-4068CD0A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890380-1E73-3577-95D5-54D15A5E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B415C8-CC1E-DF77-1E9F-B4933FAD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53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A4587D-A723-A5A1-C4A2-91CC91BC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A7B0AB-AB6F-DDC8-D024-F15321D2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791DBE-6C7C-51A0-9E2B-381C4A3B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7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081CB-CC98-106A-C478-2C9DDD9F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381D1-D21F-0910-7615-430D0BB6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06BDD-A940-1630-2FF6-56ABA4015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244FC9-2E56-3FDF-289B-693DEF64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FD717-503F-3BA4-B24E-CE1F3999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1FA40-8707-8E39-CF10-4E574C34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1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9EB04-43FE-BE27-3A9D-BBBF8146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5A2EA2-20CE-677A-4D04-415BE98E2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5C4C4A-2997-7D9D-A351-05F335A19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1DC79-26A4-FA61-14F6-C2CCEECD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F87C-D300-4E49-A070-148BCC67680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FCF9D-F79B-6504-57C2-858716CD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FBF14-392D-B942-AFE0-16726587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5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1DB12A-0517-45E9-96B9-A5E86E29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E70CF1-4949-D859-6A9D-A11D3EADB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16ACC-A179-4F94-231F-0C75212F2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F87C-D300-4E49-A070-148BCC676809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A2A89-F3F7-8FC2-E5A9-C80F29E47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ADD87-786B-527E-133A-A2F281618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02E25-589C-49A9-B161-9C1B3F9D0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2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하늘, 실외, 자연이(가) 표시된 사진&#10;&#10;자동 생성된 설명">
            <a:extLst>
              <a:ext uri="{FF2B5EF4-FFF2-40B4-BE49-F238E27FC236}">
                <a16:creationId xmlns:a16="http://schemas.microsoft.com/office/drawing/2014/main" id="{B92C9CB2-CBF4-121C-2925-6698BE17E2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" y="0"/>
            <a:ext cx="12189747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A6438B-315B-9672-4CEE-5E807942CBAB}"/>
              </a:ext>
            </a:extLst>
          </p:cNvPr>
          <p:cNvSpPr/>
          <p:nvPr/>
        </p:nvSpPr>
        <p:spPr>
          <a:xfrm>
            <a:off x="0" y="0"/>
            <a:ext cx="1219087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60000"/>
                </a:schemeClr>
              </a:gs>
              <a:gs pos="77000">
                <a:schemeClr val="tx1">
                  <a:lumMod val="95000"/>
                  <a:lumOff val="5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49FA6-CD7A-00A2-21C3-DB999C306042}"/>
              </a:ext>
            </a:extLst>
          </p:cNvPr>
          <p:cNvSpPr txBox="1"/>
          <p:nvPr/>
        </p:nvSpPr>
        <p:spPr>
          <a:xfrm>
            <a:off x="3882223" y="512763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4F919-05A8-8FE2-60AC-D246537C8401}"/>
              </a:ext>
            </a:extLst>
          </p:cNvPr>
          <p:cNvSpPr txBox="1"/>
          <p:nvPr/>
        </p:nvSpPr>
        <p:spPr>
          <a:xfrm>
            <a:off x="695325" y="1401476"/>
            <a:ext cx="220413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Final PJT</a:t>
            </a:r>
            <a:endParaRPr lang="ko-KR" altLang="en-US" sz="4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4E31BA3-FE78-2CE8-33B4-8481D8D8E949}"/>
              </a:ext>
            </a:extLst>
          </p:cNvPr>
          <p:cNvSpPr/>
          <p:nvPr/>
        </p:nvSpPr>
        <p:spPr>
          <a:xfrm>
            <a:off x="676275" y="2162949"/>
            <a:ext cx="2957513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98074-5A8D-FA7F-6A36-D2F5E810A8B9}"/>
              </a:ext>
            </a:extLst>
          </p:cNvPr>
          <p:cNvSpPr txBox="1"/>
          <p:nvPr/>
        </p:nvSpPr>
        <p:spPr>
          <a:xfrm>
            <a:off x="864396" y="2193727"/>
            <a:ext cx="23500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600" b="1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WhereIsMyHome</a:t>
            </a:r>
            <a:r>
              <a:rPr lang="en-US" altLang="ko-KR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 Project</a:t>
            </a:r>
            <a:endParaRPr lang="ko-KR" altLang="en-US" sz="1600" b="1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IBM Plex Sans KR Medium" panose="020B0603050203000203" pitchFamily="50" charset="-127"/>
              <a:ea typeface="IBM Plex Sans KR Medium" panose="020B06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ECF98-BC9A-B509-F24E-66A62CBF1B6C}"/>
              </a:ext>
            </a:extLst>
          </p:cNvPr>
          <p:cNvSpPr txBox="1"/>
          <p:nvPr/>
        </p:nvSpPr>
        <p:spPr>
          <a:xfrm>
            <a:off x="4214016" y="5760165"/>
            <a:ext cx="35779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90046-6C6C-3515-3488-AAF3D7E9E139}"/>
              </a:ext>
            </a:extLst>
          </p:cNvPr>
          <p:cNvSpPr txBox="1"/>
          <p:nvPr/>
        </p:nvSpPr>
        <p:spPr>
          <a:xfrm>
            <a:off x="4214016" y="1186032"/>
            <a:ext cx="3249287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구해줘 홈즈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10FB5-42BE-E341-AA4D-5F787585361A}"/>
              </a:ext>
            </a:extLst>
          </p:cNvPr>
          <p:cNvSpPr txBox="1"/>
          <p:nvPr/>
        </p:nvSpPr>
        <p:spPr>
          <a:xfrm>
            <a:off x="1144302" y="2527746"/>
            <a:ext cx="29104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4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부울경</a:t>
            </a:r>
            <a:r>
              <a:rPr lang="ko-KR" altLang="en-US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en-US" altLang="ko-KR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4</a:t>
            </a:r>
            <a:r>
              <a:rPr lang="ko-KR" altLang="en-US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반 </a:t>
            </a:r>
            <a:r>
              <a:rPr lang="en-US" altLang="ko-KR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	</a:t>
            </a:r>
            <a:r>
              <a:rPr lang="ko-KR" altLang="en-US" sz="14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구성우</a:t>
            </a:r>
            <a:r>
              <a:rPr lang="ko-KR" altLang="en-US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 </a:t>
            </a:r>
            <a:r>
              <a:rPr lang="ko-KR" altLang="en-US" sz="14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김남규</a:t>
            </a:r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2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1846659" cy="1169551"/>
            <a:chOff x="4136973" y="2208818"/>
            <a:chExt cx="1846659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184665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 err="1"/>
                <a:t>개발환겨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E289E1-A9B5-B6BD-1B08-38E435F8D7A6}"/>
              </a:ext>
            </a:extLst>
          </p:cNvPr>
          <p:cNvSpPr/>
          <p:nvPr/>
        </p:nvSpPr>
        <p:spPr>
          <a:xfrm>
            <a:off x="671104" y="1189698"/>
            <a:ext cx="10763160" cy="5278476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A5D215-5CB6-6F05-3C71-5C9C65560A8B}"/>
              </a:ext>
            </a:extLst>
          </p:cNvPr>
          <p:cNvSpPr/>
          <p:nvPr/>
        </p:nvSpPr>
        <p:spPr>
          <a:xfrm>
            <a:off x="1013044" y="1389005"/>
            <a:ext cx="452512" cy="457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7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2470228" cy="1169551"/>
            <a:chOff x="4136973" y="2208818"/>
            <a:chExt cx="2470228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2470228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화면 흐름도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E289E1-A9B5-B6BD-1B08-38E435F8D7A6}"/>
              </a:ext>
            </a:extLst>
          </p:cNvPr>
          <p:cNvSpPr/>
          <p:nvPr/>
        </p:nvSpPr>
        <p:spPr>
          <a:xfrm>
            <a:off x="671104" y="1189698"/>
            <a:ext cx="10763160" cy="5278476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A5D215-5CB6-6F05-3C71-5C9C65560A8B}"/>
              </a:ext>
            </a:extLst>
          </p:cNvPr>
          <p:cNvSpPr/>
          <p:nvPr/>
        </p:nvSpPr>
        <p:spPr>
          <a:xfrm>
            <a:off x="1013044" y="1389005"/>
            <a:ext cx="452512" cy="457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87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하늘, 산, 도시, 실외이(가) 표시된 사진&#10;&#10;자동 생성된 설명">
            <a:extLst>
              <a:ext uri="{FF2B5EF4-FFF2-40B4-BE49-F238E27FC236}">
                <a16:creationId xmlns:a16="http://schemas.microsoft.com/office/drawing/2014/main" id="{9E8856E0-1F03-5CC8-9A08-75CEE8C8B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3" y="0"/>
            <a:ext cx="12190873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3A6438B-315B-9672-4CEE-5E807942CBAB}"/>
              </a:ext>
            </a:extLst>
          </p:cNvPr>
          <p:cNvSpPr/>
          <p:nvPr/>
        </p:nvSpPr>
        <p:spPr>
          <a:xfrm>
            <a:off x="0" y="0"/>
            <a:ext cx="12190873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7000">
                <a:schemeClr val="tx1">
                  <a:lumMod val="95000"/>
                  <a:lumOff val="5000"/>
                  <a:alpha val="1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49FA6-CD7A-00A2-21C3-DB999C306042}"/>
              </a:ext>
            </a:extLst>
          </p:cNvPr>
          <p:cNvSpPr txBox="1"/>
          <p:nvPr/>
        </p:nvSpPr>
        <p:spPr>
          <a:xfrm>
            <a:off x="2933919" y="776288"/>
            <a:ext cx="510396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KANGNAM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4F919-05A8-8FE2-60AC-D246537C8401}"/>
              </a:ext>
            </a:extLst>
          </p:cNvPr>
          <p:cNvSpPr txBox="1"/>
          <p:nvPr/>
        </p:nvSpPr>
        <p:spPr>
          <a:xfrm>
            <a:off x="6787871" y="1401476"/>
            <a:ext cx="34416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세계 최고의 도시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AADF2-84F1-DBCD-333E-24B49D9402BB}"/>
              </a:ext>
            </a:extLst>
          </p:cNvPr>
          <p:cNvSpPr txBox="1"/>
          <p:nvPr/>
        </p:nvSpPr>
        <p:spPr>
          <a:xfrm>
            <a:off x="695325" y="309712"/>
            <a:ext cx="46006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Y.PT LAB</a:t>
            </a:r>
            <a:endParaRPr lang="ko-KR" altLang="en-US" sz="9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D1A1A-23F2-D8B4-B37B-16F16D74C2B5}"/>
              </a:ext>
            </a:extLst>
          </p:cNvPr>
          <p:cNvSpPr txBox="1"/>
          <p:nvPr/>
        </p:nvSpPr>
        <p:spPr>
          <a:xfrm>
            <a:off x="695325" y="6453188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PPT CLASS</a:t>
            </a:r>
            <a:endParaRPr lang="ko-KR" altLang="en-US" sz="9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98982-06C8-7CA5-CCDF-22939CA9D2D5}"/>
              </a:ext>
            </a:extLst>
          </p:cNvPr>
          <p:cNvSpPr txBox="1"/>
          <p:nvPr/>
        </p:nvSpPr>
        <p:spPr>
          <a:xfrm>
            <a:off x="10413045" y="306795"/>
            <a:ext cx="108363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JEONG KYEONG OUK</a:t>
            </a:r>
            <a:endParaRPr lang="ko-KR" altLang="en-US" sz="9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ECF98-BC9A-B509-F24E-66A62CBF1B6C}"/>
              </a:ext>
            </a:extLst>
          </p:cNvPr>
          <p:cNvSpPr txBox="1"/>
          <p:nvPr/>
        </p:nvSpPr>
        <p:spPr>
          <a:xfrm>
            <a:off x="-39414" y="5624958"/>
            <a:ext cx="8013412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REPUBLIC OF KOREA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90046-6C6C-3515-3488-AAF3D7E9E139}"/>
              </a:ext>
            </a:extLst>
          </p:cNvPr>
          <p:cNvSpPr txBox="1"/>
          <p:nvPr/>
        </p:nvSpPr>
        <p:spPr>
          <a:xfrm>
            <a:off x="10306562" y="1186032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34DDDB-E527-D0CE-6BFC-88240FD5CCBB}"/>
              </a:ext>
            </a:extLst>
          </p:cNvPr>
          <p:cNvSpPr txBox="1"/>
          <p:nvPr/>
        </p:nvSpPr>
        <p:spPr>
          <a:xfrm>
            <a:off x="11052643" y="6453188"/>
            <a:ext cx="44403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2022.07</a:t>
            </a:r>
            <a:endParaRPr lang="ko-KR" altLang="en-US" sz="9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EC1638-C04E-44A5-EE99-C7F472CFA10A}"/>
              </a:ext>
            </a:extLst>
          </p:cNvPr>
          <p:cNvSpPr txBox="1"/>
          <p:nvPr/>
        </p:nvSpPr>
        <p:spPr>
          <a:xfrm>
            <a:off x="6787871" y="2253016"/>
            <a:ext cx="34416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보다 집값이 비싼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62275-568D-5EBF-C9C2-65DA8685DED3}"/>
              </a:ext>
            </a:extLst>
          </p:cNvPr>
          <p:cNvSpPr txBox="1"/>
          <p:nvPr/>
        </p:nvSpPr>
        <p:spPr>
          <a:xfrm>
            <a:off x="9294148" y="3126548"/>
            <a:ext cx="220252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이거 맞아</a:t>
            </a:r>
            <a:r>
              <a:rPr lang="en-US" altLang="ko-KR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?</a:t>
            </a:r>
            <a:endParaRPr lang="ko-KR" altLang="en-US" sz="4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091FA-FA05-93E4-108F-F4923D5E2D7C}"/>
              </a:ext>
            </a:extLst>
          </p:cNvPr>
          <p:cNvSpPr txBox="1"/>
          <p:nvPr/>
        </p:nvSpPr>
        <p:spPr>
          <a:xfrm>
            <a:off x="10306562" y="2094134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강남</a:t>
            </a:r>
          </a:p>
        </p:txBody>
      </p:sp>
    </p:spTree>
    <p:extLst>
      <p:ext uri="{BB962C8B-B14F-4D97-AF65-F5344CB8AC3E}">
        <p14:creationId xmlns:p14="http://schemas.microsoft.com/office/powerpoint/2010/main" val="15042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1D89F1-7E94-21F4-4F12-F04B0B8E258F}"/>
              </a:ext>
            </a:extLst>
          </p:cNvPr>
          <p:cNvSpPr/>
          <p:nvPr/>
        </p:nvSpPr>
        <p:spPr>
          <a:xfrm>
            <a:off x="48752" y="620526"/>
            <a:ext cx="12190873" cy="6858000"/>
          </a:xfrm>
          <a:prstGeom prst="rect">
            <a:avLst/>
          </a:prstGeom>
          <a:gradFill flip="none" rotWithShape="1">
            <a:gsLst>
              <a:gs pos="27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 descr="하늘, 실외, 자연이(가) 표시된 사진&#10;&#10;자동 생성된 설명">
            <a:extLst>
              <a:ext uri="{FF2B5EF4-FFF2-40B4-BE49-F238E27FC236}">
                <a16:creationId xmlns:a16="http://schemas.microsoft.com/office/drawing/2014/main" id="{3AFBA834-3697-3D41-ABF4-2229F4FB2F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6" y="0"/>
            <a:ext cx="12189747" cy="6858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D89F1-7E94-21F4-4F12-F04B0B8E258F}"/>
              </a:ext>
            </a:extLst>
          </p:cNvPr>
          <p:cNvSpPr/>
          <p:nvPr/>
        </p:nvSpPr>
        <p:spPr>
          <a:xfrm>
            <a:off x="48752" y="0"/>
            <a:ext cx="12190873" cy="6858000"/>
          </a:xfrm>
          <a:prstGeom prst="rect">
            <a:avLst/>
          </a:prstGeom>
          <a:gradFill flip="none" rotWithShape="1">
            <a:gsLst>
              <a:gs pos="27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DB20FC-5147-3F31-B6FD-CC98BFE79D40}"/>
              </a:ext>
            </a:extLst>
          </p:cNvPr>
          <p:cNvSpPr txBox="1"/>
          <p:nvPr/>
        </p:nvSpPr>
        <p:spPr>
          <a:xfrm>
            <a:off x="695325" y="6453188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PPT CLASS</a:t>
            </a:r>
            <a:endParaRPr lang="ko-KR" altLang="en-US" sz="9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6ABF2E9-71D3-DCC4-57CD-C131FA858A4B}"/>
              </a:ext>
            </a:extLst>
          </p:cNvPr>
          <p:cNvGrpSpPr/>
          <p:nvPr/>
        </p:nvGrpSpPr>
        <p:grpSpPr>
          <a:xfrm>
            <a:off x="7343946" y="2684012"/>
            <a:ext cx="2491301" cy="492443"/>
            <a:chOff x="8199291" y="3316050"/>
            <a:chExt cx="2491301" cy="49244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AB7050-607C-449E-E1B4-F172877ADA45}"/>
                </a:ext>
              </a:extLst>
            </p:cNvPr>
            <p:cNvSpPr txBox="1"/>
            <p:nvPr/>
          </p:nvSpPr>
          <p:spPr>
            <a:xfrm>
              <a:off x="9036293" y="3429000"/>
              <a:ext cx="1654299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기획 배경 및 목표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B4CECF-06A0-5E78-0758-F27DC7FA1701}"/>
                </a:ext>
              </a:extLst>
            </p:cNvPr>
            <p:cNvSpPr txBox="1"/>
            <p:nvPr/>
          </p:nvSpPr>
          <p:spPr>
            <a:xfrm>
              <a:off x="8199291" y="3316050"/>
              <a:ext cx="60112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01.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02F7D3-4E61-11AF-0DA0-CCBFE57520E7}"/>
              </a:ext>
            </a:extLst>
          </p:cNvPr>
          <p:cNvGrpSpPr/>
          <p:nvPr/>
        </p:nvGrpSpPr>
        <p:grpSpPr>
          <a:xfrm>
            <a:off x="7343946" y="3310294"/>
            <a:ext cx="2334207" cy="492443"/>
            <a:chOff x="8199291" y="3861897"/>
            <a:chExt cx="2334207" cy="49244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95DE01C-972B-C448-FD39-FCAD1122893C}"/>
                </a:ext>
              </a:extLst>
            </p:cNvPr>
            <p:cNvSpPr txBox="1"/>
            <p:nvPr/>
          </p:nvSpPr>
          <p:spPr>
            <a:xfrm>
              <a:off x="9036293" y="3974847"/>
              <a:ext cx="149720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추진 계획</a:t>
              </a:r>
              <a:r>
                <a:rPr lang="en-US" altLang="ko-KR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(</a:t>
              </a:r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일정</a:t>
              </a:r>
              <a:r>
                <a:rPr lang="en-US" altLang="ko-KR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)</a:t>
              </a:r>
              <a:endParaRPr lang="ko-KR" altLang="en-US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C8F50B-BC3C-766B-309E-8D44BFDE4FB0}"/>
                </a:ext>
              </a:extLst>
            </p:cNvPr>
            <p:cNvSpPr txBox="1"/>
            <p:nvPr/>
          </p:nvSpPr>
          <p:spPr>
            <a:xfrm>
              <a:off x="8199291" y="3861897"/>
              <a:ext cx="6171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02.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4BE464F-0E80-4758-E06F-A333A71DF98E}"/>
              </a:ext>
            </a:extLst>
          </p:cNvPr>
          <p:cNvGrpSpPr/>
          <p:nvPr/>
        </p:nvGrpSpPr>
        <p:grpSpPr>
          <a:xfrm>
            <a:off x="7343946" y="3936576"/>
            <a:ext cx="1712242" cy="492443"/>
            <a:chOff x="8199291" y="4468939"/>
            <a:chExt cx="1712242" cy="49244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B02A57-EAEC-3D88-A538-53A9986CBDD7}"/>
                </a:ext>
              </a:extLst>
            </p:cNvPr>
            <p:cNvSpPr txBox="1"/>
            <p:nvPr/>
          </p:nvSpPr>
          <p:spPr>
            <a:xfrm>
              <a:off x="9036293" y="4581889"/>
              <a:ext cx="875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시장 분석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F1E3B55-3C1C-1C44-192B-11C6F7FD35C0}"/>
                </a:ext>
              </a:extLst>
            </p:cNvPr>
            <p:cNvSpPr txBox="1"/>
            <p:nvPr/>
          </p:nvSpPr>
          <p:spPr>
            <a:xfrm>
              <a:off x="8199291" y="4468939"/>
              <a:ext cx="6171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03.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A25E8C-9853-6DDA-E27D-287513C50D92}"/>
              </a:ext>
            </a:extLst>
          </p:cNvPr>
          <p:cNvGrpSpPr/>
          <p:nvPr/>
        </p:nvGrpSpPr>
        <p:grpSpPr>
          <a:xfrm>
            <a:off x="7343946" y="4562858"/>
            <a:ext cx="1712242" cy="492443"/>
            <a:chOff x="8199291" y="4986704"/>
            <a:chExt cx="1712242" cy="49244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719428-F181-7011-BD4C-426E26C480EB}"/>
                </a:ext>
              </a:extLst>
            </p:cNvPr>
            <p:cNvSpPr txBox="1"/>
            <p:nvPr/>
          </p:nvSpPr>
          <p:spPr>
            <a:xfrm>
              <a:off x="9036293" y="5099654"/>
              <a:ext cx="875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개발 결과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AB6EEF-825D-DD32-5338-71FCBC561906}"/>
                </a:ext>
              </a:extLst>
            </p:cNvPr>
            <p:cNvSpPr txBox="1"/>
            <p:nvPr/>
          </p:nvSpPr>
          <p:spPr>
            <a:xfrm>
              <a:off x="8199291" y="4986704"/>
              <a:ext cx="6171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04.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488243-C482-CA43-B17D-4DF3CB8E214A}"/>
              </a:ext>
            </a:extLst>
          </p:cNvPr>
          <p:cNvGrpSpPr/>
          <p:nvPr/>
        </p:nvGrpSpPr>
        <p:grpSpPr>
          <a:xfrm>
            <a:off x="7343946" y="5189138"/>
            <a:ext cx="1712242" cy="492443"/>
            <a:chOff x="8199291" y="5542860"/>
            <a:chExt cx="1712242" cy="49244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6A6C7CA-F367-E917-75DF-F5E7AAB1A402}"/>
                </a:ext>
              </a:extLst>
            </p:cNvPr>
            <p:cNvSpPr txBox="1"/>
            <p:nvPr/>
          </p:nvSpPr>
          <p:spPr>
            <a:xfrm>
              <a:off x="9036293" y="5655810"/>
              <a:ext cx="875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기대 효과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852A26F-B37E-D277-3B8C-8B256E69D540}"/>
                </a:ext>
              </a:extLst>
            </p:cNvPr>
            <p:cNvSpPr txBox="1"/>
            <p:nvPr/>
          </p:nvSpPr>
          <p:spPr>
            <a:xfrm>
              <a:off x="8199291" y="5542860"/>
              <a:ext cx="61715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05.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85E8408-F239-BF28-32F1-E9558E6978CF}"/>
              </a:ext>
            </a:extLst>
          </p:cNvPr>
          <p:cNvGrpSpPr/>
          <p:nvPr/>
        </p:nvGrpSpPr>
        <p:grpSpPr>
          <a:xfrm>
            <a:off x="7343946" y="2145131"/>
            <a:ext cx="3147757" cy="492443"/>
            <a:chOff x="7281942" y="2544141"/>
            <a:chExt cx="3147757" cy="4924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697F61-2F4A-EC66-E439-E3F84895A688}"/>
                </a:ext>
              </a:extLst>
            </p:cNvPr>
            <p:cNvSpPr txBox="1"/>
            <p:nvPr/>
          </p:nvSpPr>
          <p:spPr>
            <a:xfrm>
              <a:off x="7281942" y="2544141"/>
              <a:ext cx="211596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CONTENTS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65F5A2F-6275-C6D1-967A-D6E00DE436B9}"/>
                </a:ext>
              </a:extLst>
            </p:cNvPr>
            <p:cNvCxnSpPr>
              <a:cxnSpLocks/>
            </p:cNvCxnSpPr>
            <p:nvPr/>
          </p:nvCxnSpPr>
          <p:spPr>
            <a:xfrm>
              <a:off x="9524824" y="2909584"/>
              <a:ext cx="904875" cy="0"/>
            </a:xfrm>
            <a:prstGeom prst="line">
              <a:avLst/>
            </a:prstGeom>
            <a:ln w="9525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CD6912C-0AF0-3E04-8D78-806AFFB7F643}"/>
              </a:ext>
            </a:extLst>
          </p:cNvPr>
          <p:cNvCxnSpPr>
            <a:cxnSpLocks/>
          </p:cNvCxnSpPr>
          <p:nvPr/>
        </p:nvCxnSpPr>
        <p:spPr>
          <a:xfrm>
            <a:off x="7343946" y="6345238"/>
            <a:ext cx="4895679" cy="0"/>
          </a:xfrm>
          <a:prstGeom prst="line">
            <a:avLst/>
          </a:prstGeom>
          <a:ln w="9525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0720661" y="776288"/>
            <a:ext cx="1107996" cy="4292842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SSAFY 8</a:t>
            </a:r>
            <a:r>
              <a:rPr lang="en-US" altLang="ko-KR" sz="72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endParaRPr lang="ko-KR" altLang="en-US" sz="88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849FA6-CD7A-00A2-21C3-DB999C306042}"/>
              </a:ext>
            </a:extLst>
          </p:cNvPr>
          <p:cNvSpPr txBox="1"/>
          <p:nvPr/>
        </p:nvSpPr>
        <p:spPr>
          <a:xfrm>
            <a:off x="3882223" y="512763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44F919-05A8-8FE2-60AC-D246537C8401}"/>
              </a:ext>
            </a:extLst>
          </p:cNvPr>
          <p:cNvSpPr txBox="1"/>
          <p:nvPr/>
        </p:nvSpPr>
        <p:spPr>
          <a:xfrm>
            <a:off x="695325" y="1401476"/>
            <a:ext cx="220413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Final PJT</a:t>
            </a:r>
            <a:endParaRPr lang="ko-KR" altLang="en-US" sz="4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990046-6C6C-3515-3488-AAF3D7E9E139}"/>
              </a:ext>
            </a:extLst>
          </p:cNvPr>
          <p:cNvSpPr txBox="1"/>
          <p:nvPr/>
        </p:nvSpPr>
        <p:spPr>
          <a:xfrm>
            <a:off x="4214016" y="1186032"/>
            <a:ext cx="3249287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구해줘 홈즈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488243-C482-CA43-B17D-4DF3CB8E214A}"/>
              </a:ext>
            </a:extLst>
          </p:cNvPr>
          <p:cNvGrpSpPr/>
          <p:nvPr/>
        </p:nvGrpSpPr>
        <p:grpSpPr>
          <a:xfrm>
            <a:off x="7343946" y="5809664"/>
            <a:ext cx="1712242" cy="492443"/>
            <a:chOff x="8199291" y="5542860"/>
            <a:chExt cx="1712242" cy="49244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A6C7CA-F367-E917-75DF-F5E7AAB1A402}"/>
                </a:ext>
              </a:extLst>
            </p:cNvPr>
            <p:cNvSpPr txBox="1"/>
            <p:nvPr/>
          </p:nvSpPr>
          <p:spPr>
            <a:xfrm>
              <a:off x="9036293" y="5655810"/>
              <a:ext cx="87524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개발 후기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852A26F-B37E-D277-3B8C-8B256E69D540}"/>
                </a:ext>
              </a:extLst>
            </p:cNvPr>
            <p:cNvSpPr txBox="1"/>
            <p:nvPr/>
          </p:nvSpPr>
          <p:spPr>
            <a:xfrm>
              <a:off x="8199291" y="5542860"/>
              <a:ext cx="601127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2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Light" panose="020B0403050203000203" pitchFamily="50" charset="-127"/>
                  <a:ea typeface="IBM Plex Sans KR Light" panose="020B0403050203000203" pitchFamily="50" charset="-127"/>
                </a:rPr>
                <a:t>06.</a:t>
              </a:r>
              <a:endParaRPr lang="ko-KR" altLang="en-US" sz="3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3590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하늘, 실외, 일몰, 태양이(가) 표시된 사진&#10;&#10;자동 생성된 설명">
            <a:extLst>
              <a:ext uri="{FF2B5EF4-FFF2-40B4-BE49-F238E27FC236}">
                <a16:creationId xmlns:a16="http://schemas.microsoft.com/office/drawing/2014/main" id="{B48BE51B-A0D3-3C41-90A4-EF478907A4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29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092505" y="2208818"/>
            <a:ext cx="3563477" cy="1527958"/>
            <a:chOff x="3904292" y="2208818"/>
            <a:chExt cx="2034648" cy="152795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3904292" y="3121223"/>
              <a:ext cx="2034648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기획 배경 및 목표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684560" y="2208818"/>
              <a:ext cx="474111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01</a:t>
              </a:r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4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하늘, 실외, 물, 장면이(가) 표시된 사진&#10;&#10;자동 생성된 설명">
            <a:extLst>
              <a:ext uri="{FF2B5EF4-FFF2-40B4-BE49-F238E27FC236}">
                <a16:creationId xmlns:a16="http://schemas.microsoft.com/office/drawing/2014/main" id="{2A8E0BFF-5EF5-0617-EB1E-CF85CA78F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434181"/>
            <a:ext cx="6316390" cy="2404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그림 2" descr="실외, 도시이(가) 표시된 사진&#10;&#10;자동 생성된 설명">
            <a:extLst>
              <a:ext uri="{FF2B5EF4-FFF2-40B4-BE49-F238E27FC236}">
                <a16:creationId xmlns:a16="http://schemas.microsoft.com/office/drawing/2014/main" id="{C0BC6ECE-1F3A-47A2-4A46-3A35BF76F3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7950" y="2434180"/>
            <a:ext cx="5722886" cy="24045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3563476" cy="1169551"/>
            <a:chOff x="4136973" y="2208818"/>
            <a:chExt cx="3563476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136973" y="2762816"/>
              <a:ext cx="356347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기획 배경 및 목표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55463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01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1917129" y="5495913"/>
            <a:ext cx="9579546" cy="7952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기존 프로젝트에서는 매매 내역을 보기 위해서는 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3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개의 체크박스를 반드시 전부 선택해야하는 번거로움이 있었습니다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이제는 관심 지역을 이용하여 평소 검색하는 지역들을 등록 해 편리하게 매매 검색을 이용할 수 있게 되었습니다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또한 공지사항과 </a:t>
            </a:r>
            <a:r>
              <a:rPr lang="en-US" altLang="ko-KR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QnA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게시판을 통해 매매 검색 서비스만을 제공 하는 웹사이트가 아닌 사용자와 함께하는 웹 사이트를 만들고자 했습니다</a:t>
            </a: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.</a:t>
            </a:r>
            <a:endParaRPr lang="ko-KR" altLang="en-US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8103658" y="5114289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8607534" y="5145067"/>
            <a:ext cx="238526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사용자의 편의와 접근성 개선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370" y="2503026"/>
            <a:ext cx="7386460" cy="14272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74692" y="3153744"/>
            <a:ext cx="4409272" cy="1752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2843" y="2379627"/>
            <a:ext cx="4628055" cy="1550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4369" y="3651741"/>
            <a:ext cx="6828443" cy="1255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60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450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248573" y="2224206"/>
            <a:ext cx="3692596" cy="1512570"/>
            <a:chOff x="3981738" y="2224206"/>
            <a:chExt cx="1832373" cy="1512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3981738" y="3121223"/>
              <a:ext cx="183237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추진 계획</a:t>
              </a:r>
              <a:r>
                <a:rPr lang="en-US" altLang="ko-KR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(</a:t>
              </a:r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일정</a:t>
              </a:r>
              <a:r>
                <a:rPr lang="en-US" altLang="ko-KR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)</a:t>
              </a:r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583423" y="2224206"/>
              <a:ext cx="474111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02</a:t>
              </a:r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9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3FF607-2775-F352-549F-C4A528E7FA5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2" y="0"/>
            <a:ext cx="12170535" cy="68580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295E6E8-567D-8162-AB85-919F57614635}"/>
              </a:ext>
            </a:extLst>
          </p:cNvPr>
          <p:cNvSpPr/>
          <p:nvPr/>
        </p:nvSpPr>
        <p:spPr>
          <a:xfrm>
            <a:off x="1127" y="0"/>
            <a:ext cx="12190873" cy="6858000"/>
          </a:xfrm>
          <a:prstGeom prst="rect">
            <a:avLst/>
          </a:prstGeom>
          <a:gradFill flip="none" rotWithShape="1">
            <a:gsLst>
              <a:gs pos="22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  <a:alpha val="39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1949252" cy="1785104"/>
            <a:chOff x="4136973" y="2208818"/>
            <a:chExt cx="1949252" cy="178510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136973" y="2762816"/>
              <a:ext cx="1949252" cy="12311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추진 계획</a:t>
              </a:r>
              <a:endParaRPr lang="en-US" altLang="ko-KR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  <a:p>
              <a:r>
                <a:rPr lang="en-US" altLang="ko-KR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(</a:t>
              </a:r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일정</a:t>
              </a:r>
              <a:r>
                <a:rPr lang="en-US" altLang="ko-KR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)</a:t>
              </a:r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55463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02</a:t>
              </a:r>
              <a:endParaRPr lang="ko-KR" altLang="en-US" sz="3600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1EF536E-4498-E1B2-17C8-4D389235F10D}"/>
              </a:ext>
            </a:extLst>
          </p:cNvPr>
          <p:cNvSpPr txBox="1"/>
          <p:nvPr/>
        </p:nvSpPr>
        <p:spPr>
          <a:xfrm>
            <a:off x="3855468" y="2239673"/>
            <a:ext cx="29415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PJT</a:t>
            </a:r>
            <a:r>
              <a:rPr lang="ko-KR" altLang="en-US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기간 </a:t>
            </a:r>
            <a:r>
              <a:rPr lang="en-US" altLang="ko-KR" sz="1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: 2022.11.16 ~ 2022.11.25</a:t>
            </a:r>
            <a:endParaRPr lang="ko-KR" altLang="en-US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9BD084-D78C-358D-D334-F7C270FA1B87}"/>
              </a:ext>
            </a:extLst>
          </p:cNvPr>
          <p:cNvSpPr txBox="1"/>
          <p:nvPr/>
        </p:nvSpPr>
        <p:spPr>
          <a:xfrm>
            <a:off x="-6231818" y="5582135"/>
            <a:ext cx="985846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AMERICA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8E1C8F-0FE4-43CC-4FA4-0320414FDC99}"/>
              </a:ext>
            </a:extLst>
          </p:cNvPr>
          <p:cNvSpPr txBox="1"/>
          <p:nvPr/>
        </p:nvSpPr>
        <p:spPr>
          <a:xfrm>
            <a:off x="7486869" y="844804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65610" y="2558963"/>
            <a:ext cx="3021662" cy="307777"/>
            <a:chOff x="666751" y="2697976"/>
            <a:chExt cx="3021662" cy="307777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E389DFD-C116-2E04-4146-04F0A5D41AC6}"/>
                </a:ext>
              </a:extLst>
            </p:cNvPr>
            <p:cNvSpPr/>
            <p:nvPr/>
          </p:nvSpPr>
          <p:spPr>
            <a:xfrm>
              <a:off x="666751" y="2697976"/>
              <a:ext cx="3021662" cy="30777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9DCDDFE-1D91-46B2-EF71-9E291107E54B}"/>
                </a:ext>
              </a:extLst>
            </p:cNvPr>
            <p:cNvSpPr txBox="1"/>
            <p:nvPr/>
          </p:nvSpPr>
          <p:spPr>
            <a:xfrm>
              <a:off x="832069" y="2728754"/>
              <a:ext cx="272510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600" b="1" dirty="0" err="1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Gitlab</a:t>
              </a:r>
              <a:r>
                <a:rPr lang="en-US" altLang="ko-KR" sz="1600" b="1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, Notion</a:t>
              </a:r>
              <a:r>
                <a:rPr lang="ko-KR" altLang="en-US" sz="1600" b="1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 KR Medium" panose="020B0603050203000203" pitchFamily="50" charset="-127"/>
                  <a:ea typeface="IBM Plex Sans KR Medium" panose="020B0603050203000203" pitchFamily="50" charset="-127"/>
                </a:rPr>
                <a:t>을 통해 일정 관리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468" y="2535417"/>
            <a:ext cx="8086950" cy="359913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81D29C1-A396-4CAC-B610-8234CF26A576}"/>
              </a:ext>
            </a:extLst>
          </p:cNvPr>
          <p:cNvSpPr txBox="1"/>
          <p:nvPr/>
        </p:nvSpPr>
        <p:spPr>
          <a:xfrm>
            <a:off x="392262" y="3087033"/>
            <a:ext cx="3362534" cy="5182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작업 직후 작성 또는  </a:t>
            </a:r>
            <a:r>
              <a:rPr lang="en-US" altLang="ko-KR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Gitlab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</a:t>
            </a:r>
            <a:r>
              <a:rPr lang="ko-KR" altLang="en-US" baseline="-25000" dirty="0" err="1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커밋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 이력을 활용해</a:t>
            </a:r>
            <a:endParaRPr lang="en-US" altLang="ko-KR" baseline="-250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Notion</a:t>
            </a:r>
            <a:r>
              <a:rPr lang="ko-KR" altLang="en-US" baseline="-25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Light" panose="020B0403050203000203" pitchFamily="50" charset="-127"/>
                <a:ea typeface="IBM Plex Sans KR Light" panose="020B0403050203000203" pitchFamily="50" charset="-127"/>
              </a:rPr>
              <a:t>에 일정을 기록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9808C9-305A-D075-A190-3EAAAFF7796E}"/>
              </a:ext>
            </a:extLst>
          </p:cNvPr>
          <p:cNvSpPr/>
          <p:nvPr/>
        </p:nvSpPr>
        <p:spPr>
          <a:xfrm>
            <a:off x="7486869" y="3717985"/>
            <a:ext cx="1148173" cy="1897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626003-375A-B4C3-8ED0-DECBAD5FDF41}"/>
              </a:ext>
            </a:extLst>
          </p:cNvPr>
          <p:cNvSpPr/>
          <p:nvPr/>
        </p:nvSpPr>
        <p:spPr>
          <a:xfrm>
            <a:off x="7486868" y="4062455"/>
            <a:ext cx="932513" cy="1897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3E9D4E-F889-8146-1560-261DFCFB01F9}"/>
              </a:ext>
            </a:extLst>
          </p:cNvPr>
          <p:cNvSpPr/>
          <p:nvPr/>
        </p:nvSpPr>
        <p:spPr>
          <a:xfrm>
            <a:off x="7486868" y="3386980"/>
            <a:ext cx="1010151" cy="1763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3FBF38-E2CC-C080-191C-7A10F087CE78}"/>
              </a:ext>
            </a:extLst>
          </p:cNvPr>
          <p:cNvSpPr/>
          <p:nvPr/>
        </p:nvSpPr>
        <p:spPr>
          <a:xfrm>
            <a:off x="9721110" y="3061155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06CA23-64E7-C0CD-A736-CA947C26BEEC}"/>
              </a:ext>
            </a:extLst>
          </p:cNvPr>
          <p:cNvSpPr/>
          <p:nvPr/>
        </p:nvSpPr>
        <p:spPr>
          <a:xfrm>
            <a:off x="10825291" y="3375322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A6D4E2-02C7-E37E-6DCE-0FA8ABCFA517}"/>
              </a:ext>
            </a:extLst>
          </p:cNvPr>
          <p:cNvSpPr/>
          <p:nvPr/>
        </p:nvSpPr>
        <p:spPr>
          <a:xfrm>
            <a:off x="4113941" y="4745239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23006D-3F51-8C0E-1066-8BB35A6EF292}"/>
              </a:ext>
            </a:extLst>
          </p:cNvPr>
          <p:cNvSpPr/>
          <p:nvPr/>
        </p:nvSpPr>
        <p:spPr>
          <a:xfrm>
            <a:off x="4103540" y="5099559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00443C-BF16-AE68-5565-65BBD87C0509}"/>
              </a:ext>
            </a:extLst>
          </p:cNvPr>
          <p:cNvSpPr/>
          <p:nvPr/>
        </p:nvSpPr>
        <p:spPr>
          <a:xfrm>
            <a:off x="5211132" y="5090933"/>
            <a:ext cx="690974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73C7FC-F159-8724-ABBD-2BEBFD889CA1}"/>
              </a:ext>
            </a:extLst>
          </p:cNvPr>
          <p:cNvSpPr/>
          <p:nvPr/>
        </p:nvSpPr>
        <p:spPr>
          <a:xfrm>
            <a:off x="6372968" y="5414655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1F058A-1980-04EA-5452-1AFF1CA575CC}"/>
              </a:ext>
            </a:extLst>
          </p:cNvPr>
          <p:cNvSpPr/>
          <p:nvPr/>
        </p:nvSpPr>
        <p:spPr>
          <a:xfrm>
            <a:off x="5211132" y="5773365"/>
            <a:ext cx="413291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E4B4D9-A406-EA63-83F8-D69E682D6A70}"/>
              </a:ext>
            </a:extLst>
          </p:cNvPr>
          <p:cNvSpPr/>
          <p:nvPr/>
        </p:nvSpPr>
        <p:spPr>
          <a:xfrm>
            <a:off x="7469616" y="5414655"/>
            <a:ext cx="932512" cy="1897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B10685-4B51-4F44-D894-D7E41864CA31}"/>
              </a:ext>
            </a:extLst>
          </p:cNvPr>
          <p:cNvSpPr/>
          <p:nvPr/>
        </p:nvSpPr>
        <p:spPr>
          <a:xfrm>
            <a:off x="6372968" y="4755087"/>
            <a:ext cx="1148172" cy="1996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0F74BD-9CE7-DAED-6682-9D32626C9B58}"/>
              </a:ext>
            </a:extLst>
          </p:cNvPr>
          <p:cNvSpPr/>
          <p:nvPr/>
        </p:nvSpPr>
        <p:spPr>
          <a:xfrm>
            <a:off x="7486868" y="5095241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6E3C67D-AD9D-793C-1A36-FACC78364B6B}"/>
              </a:ext>
            </a:extLst>
          </p:cNvPr>
          <p:cNvSpPr/>
          <p:nvPr/>
        </p:nvSpPr>
        <p:spPr>
          <a:xfrm>
            <a:off x="7469616" y="5752455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70E378-A23F-EF7B-138E-F438D4471D3B}"/>
              </a:ext>
            </a:extLst>
          </p:cNvPr>
          <p:cNvSpPr/>
          <p:nvPr/>
        </p:nvSpPr>
        <p:spPr>
          <a:xfrm>
            <a:off x="5211132" y="5420790"/>
            <a:ext cx="830770" cy="1996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5A2FB6-6799-9C60-E477-29A7C6364964}"/>
              </a:ext>
            </a:extLst>
          </p:cNvPr>
          <p:cNvSpPr/>
          <p:nvPr/>
        </p:nvSpPr>
        <p:spPr>
          <a:xfrm>
            <a:off x="8552660" y="4768637"/>
            <a:ext cx="932513" cy="1897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하늘, 실외, 일몰, 태양이(가) 표시된 사진&#10;&#10;자동 생성된 설명">
            <a:extLst>
              <a:ext uri="{FF2B5EF4-FFF2-40B4-BE49-F238E27FC236}">
                <a16:creationId xmlns:a16="http://schemas.microsoft.com/office/drawing/2014/main" id="{B48BE51B-A0D3-3C41-90A4-EF478907A4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29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FE9B9A-4142-21B6-B2AD-318AB0BBD19A}"/>
              </a:ext>
            </a:extLst>
          </p:cNvPr>
          <p:cNvGrpSpPr/>
          <p:nvPr/>
        </p:nvGrpSpPr>
        <p:grpSpPr>
          <a:xfrm>
            <a:off x="4792125" y="2224206"/>
            <a:ext cx="2414121" cy="1512570"/>
            <a:chOff x="4251465" y="2224206"/>
            <a:chExt cx="1197957" cy="15125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C57760-F007-F9B4-2285-CC7D42F9B3F2}"/>
                </a:ext>
              </a:extLst>
            </p:cNvPr>
            <p:cNvSpPr txBox="1"/>
            <p:nvPr/>
          </p:nvSpPr>
          <p:spPr>
            <a:xfrm>
              <a:off x="4251465" y="3121223"/>
              <a:ext cx="1197957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시장 분석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594BE5-3B49-9B63-BAEE-FD8F36B25FB7}"/>
                </a:ext>
              </a:extLst>
            </p:cNvPr>
            <p:cNvSpPr txBox="1"/>
            <p:nvPr/>
          </p:nvSpPr>
          <p:spPr>
            <a:xfrm>
              <a:off x="4631160" y="2224206"/>
              <a:ext cx="37863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03</a:t>
              </a:r>
              <a:endParaRPr lang="ko-KR" altLang="en-US" sz="54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83AD80-8916-5F3F-398C-90B0AC7B86B2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012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4503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549C21-4B46-45F8-8399-6F52F60AFDEB}"/>
              </a:ext>
            </a:extLst>
          </p:cNvPr>
          <p:cNvSpPr/>
          <p:nvPr/>
        </p:nvSpPr>
        <p:spPr>
          <a:xfrm>
            <a:off x="-565" y="-12965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  <a:alpha val="83000"/>
                </a:schemeClr>
              </a:gs>
              <a:gs pos="0">
                <a:schemeClr val="tx1">
                  <a:lumMod val="95000"/>
                  <a:lumOff val="5000"/>
                  <a:alpha val="6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1979D-7353-6EBB-4E57-FA34B9AB23E5}"/>
              </a:ext>
            </a:extLst>
          </p:cNvPr>
          <p:cNvSpPr txBox="1"/>
          <p:nvPr/>
        </p:nvSpPr>
        <p:spPr>
          <a:xfrm>
            <a:off x="8100216" y="-1824811"/>
            <a:ext cx="1234312" cy="83099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r>
              <a:rPr lang="ko-KR" altLang="en-US" sz="54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뉴욕</a:t>
            </a:r>
            <a:endParaRPr lang="ko-KR" alt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4A3A7B-9BFE-EEBD-4DE2-CFC720F7B2E1}"/>
              </a:ext>
            </a:extLst>
          </p:cNvPr>
          <p:cNvSpPr txBox="1"/>
          <p:nvPr/>
        </p:nvSpPr>
        <p:spPr>
          <a:xfrm>
            <a:off x="3692534" y="-1547812"/>
            <a:ext cx="4805803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20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NEWYORK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20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4792125" y="2224206"/>
            <a:ext cx="2232985" cy="1512570"/>
            <a:chOff x="4251465" y="2224206"/>
            <a:chExt cx="1108072" cy="1512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4251465" y="3121223"/>
              <a:ext cx="1108072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40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개발 결과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631160" y="2224206"/>
              <a:ext cx="378637" cy="83099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ko-KR" sz="54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IBM Plex Sans KR SemiBold" panose="020B0703050203000203" pitchFamily="50" charset="-127"/>
                  <a:ea typeface="IBM Plex Sans KR SemiBold" panose="020B0703050203000203" pitchFamily="50" charset="-127"/>
                </a:rPr>
                <a:t>04</a:t>
              </a:r>
              <a:endParaRPr lang="ko-KR" altLang="en-US" sz="54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D51C230-D954-1A40-CB68-AD747FABC553}"/>
              </a:ext>
            </a:extLst>
          </p:cNvPr>
          <p:cNvSpPr txBox="1"/>
          <p:nvPr/>
        </p:nvSpPr>
        <p:spPr>
          <a:xfrm>
            <a:off x="6095961" y="3868815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 altLang="ko-KR" sz="14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/>
              </a:solidFill>
              <a:latin typeface="IBM Plex Sans KR Light" panose="020B0403050203000203" pitchFamily="50" charset="-127"/>
              <a:ea typeface="IBM Plex Sans KR Light" panose="020B04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6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9A7CA-F88E-A80A-B366-B7CFFAC3C320}"/>
              </a:ext>
            </a:extLst>
          </p:cNvPr>
          <p:cNvSpPr txBox="1"/>
          <p:nvPr/>
        </p:nvSpPr>
        <p:spPr>
          <a:xfrm>
            <a:off x="13930894" y="785427"/>
            <a:ext cx="1107996" cy="7239161"/>
          </a:xfrm>
          <a:prstGeom prst="rect">
            <a:avLst/>
          </a:prstGeom>
          <a:noFill/>
        </p:spPr>
        <p:txBody>
          <a:bodyPr vert="eaVert" wrap="none" lIns="0" tIns="0" rIns="0" bIns="0" rtlCol="0">
            <a:spAutoFit/>
          </a:bodyPr>
          <a:lstStyle/>
          <a:p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</a:t>
            </a:r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r>
              <a:rPr lang="en-US" altLang="ko-KR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5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STATES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5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D7D55D-649F-3867-562B-689C71ED28DF}"/>
              </a:ext>
            </a:extLst>
          </p:cNvPr>
          <p:cNvGrpSpPr/>
          <p:nvPr/>
        </p:nvGrpSpPr>
        <p:grpSpPr>
          <a:xfrm>
            <a:off x="671104" y="512763"/>
            <a:ext cx="1846659" cy="1169551"/>
            <a:chOff x="4136973" y="2208818"/>
            <a:chExt cx="1846659" cy="1169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F8476E-C904-E5F5-2725-5EE171193D5F}"/>
                </a:ext>
              </a:extLst>
            </p:cNvPr>
            <p:cNvSpPr txBox="1"/>
            <p:nvPr/>
          </p:nvSpPr>
          <p:spPr>
            <a:xfrm>
              <a:off x="5918678" y="2762816"/>
              <a:ext cx="6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ko-KR" altLang="en-US" sz="4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999202-8753-E6D8-01C1-9B5F838A15AE}"/>
                </a:ext>
              </a:extLst>
            </p:cNvPr>
            <p:cNvSpPr txBox="1"/>
            <p:nvPr/>
          </p:nvSpPr>
          <p:spPr>
            <a:xfrm>
              <a:off x="4136973" y="2208818"/>
              <a:ext cx="1846659" cy="55399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ko-KR" altLang="en-US" sz="3600" dirty="0">
                  <a:ln>
                    <a:solidFill>
                      <a:srgbClr val="1D4098">
                        <a:alpha val="0"/>
                      </a:srgbClr>
                    </a:solidFill>
                  </a:ln>
                  <a:solidFill>
                    <a:schemeClr val="bg1"/>
                  </a:solidFill>
                  <a:ea typeface="IBM Plex Sans KR SemiBold" panose="020B0703050203000203" pitchFamily="50" charset="-127"/>
                </a:rPr>
                <a:t>개발환경</a:t>
              </a:r>
              <a:endParaRPr lang="ko-KR" altLang="en-US" sz="3600" dirty="0"/>
            </a:p>
          </p:txBody>
        </p:sp>
      </p:grpSp>
      <p:pic>
        <p:nvPicPr>
          <p:cNvPr id="9" name="그림 8" descr="건물, 실외, 도시, 길이(가) 표시된 사진&#10;&#10;자동 생성된 설명">
            <a:extLst>
              <a:ext uri="{FF2B5EF4-FFF2-40B4-BE49-F238E27FC236}">
                <a16:creationId xmlns:a16="http://schemas.microsoft.com/office/drawing/2014/main" id="{28539CD1-68E6-0469-87A2-06094C3766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792492" y="1774831"/>
            <a:ext cx="3912703" cy="257178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1EEEFB0-5181-DF0B-D021-7DDB3100C671}"/>
              </a:ext>
            </a:extLst>
          </p:cNvPr>
          <p:cNvSpPr txBox="1"/>
          <p:nvPr/>
        </p:nvSpPr>
        <p:spPr>
          <a:xfrm>
            <a:off x="7486869" y="844804"/>
            <a:ext cx="4376198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72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구해줘 홈즈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5A14CC-CB9C-6C23-B378-95A3DEE836A3}"/>
              </a:ext>
            </a:extLst>
          </p:cNvPr>
          <p:cNvSpPr txBox="1"/>
          <p:nvPr/>
        </p:nvSpPr>
        <p:spPr>
          <a:xfrm>
            <a:off x="-6231818" y="5582135"/>
            <a:ext cx="10299294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UNITED STATES SSAFY 8</a:t>
            </a:r>
            <a:r>
              <a:rPr lang="en-US" altLang="ko-KR" sz="6000" baseline="30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th</a:t>
            </a:r>
            <a:r>
              <a:rPr lang="en-US" altLang="ko-KR" sz="6000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bg1">
                    <a:alpha val="3000"/>
                  </a:schemeClr>
                </a:solidFill>
                <a:latin typeface="Segoe UI Black" panose="020B0A02040204020203" pitchFamily="34" charset="0"/>
                <a:ea typeface="IBM Plex Sans KR SemiBold" panose="020B0703050203000203" pitchFamily="50" charset="-127"/>
              </a:rPr>
              <a:t> </a:t>
            </a:r>
            <a:endParaRPr lang="ko-KR" altLang="en-US" sz="7200" dirty="0">
              <a:ln>
                <a:solidFill>
                  <a:srgbClr val="1D4098">
                    <a:alpha val="0"/>
                  </a:srgbClr>
                </a:solidFill>
              </a:ln>
              <a:solidFill>
                <a:schemeClr val="bg1">
                  <a:alpha val="3000"/>
                </a:schemeClr>
              </a:solidFill>
              <a:latin typeface="Segoe UI Black" panose="020B0A02040204020203" pitchFamily="34" charset="0"/>
              <a:ea typeface="IBM Plex Sans KR SemiBold" panose="020B0703050203000203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8FA9DD-BBF7-047B-6499-03107932C462}"/>
              </a:ext>
            </a:extLst>
          </p:cNvPr>
          <p:cNvSpPr/>
          <p:nvPr/>
        </p:nvSpPr>
        <p:spPr>
          <a:xfrm>
            <a:off x="1047251" y="1479162"/>
            <a:ext cx="3393017" cy="3077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09F02-CA10-603F-B1D6-1FC782B27EA7}"/>
              </a:ext>
            </a:extLst>
          </p:cNvPr>
          <p:cNvSpPr txBox="1"/>
          <p:nvPr/>
        </p:nvSpPr>
        <p:spPr>
          <a:xfrm>
            <a:off x="1542499" y="1509939"/>
            <a:ext cx="238526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1600" b="1" dirty="0">
                <a:ln>
                  <a:solidFill>
                    <a:srgbClr val="1D4098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BM Plex Sans KR Medium" panose="020B0603050203000203" pitchFamily="50" charset="-127"/>
                <a:ea typeface="IBM Plex Sans KR Medium" panose="020B0603050203000203" pitchFamily="50" charset="-127"/>
              </a:rPr>
              <a:t>사용자의 편의와 접근성 개선</a:t>
            </a:r>
          </a:p>
        </p:txBody>
      </p:sp>
    </p:spTree>
    <p:extLst>
      <p:ext uri="{BB962C8B-B14F-4D97-AF65-F5344CB8AC3E}">
        <p14:creationId xmlns:p14="http://schemas.microsoft.com/office/powerpoint/2010/main" val="2289924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252</Words>
  <Application>Microsoft Office PowerPoint</Application>
  <PresentationFormat>와이드스크린</PresentationFormat>
  <Paragraphs>88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IBM Plex Sans KR Light</vt:lpstr>
      <vt:lpstr>IBM Plex Sans KR Medium</vt:lpstr>
      <vt:lpstr>IBM Plex Sans KR SemiBold</vt:lpstr>
      <vt:lpstr>맑은 고딕</vt:lpstr>
      <vt:lpstr>Arial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1461</dc:creator>
  <cp:lastModifiedBy>구성우</cp:lastModifiedBy>
  <cp:revision>20</cp:revision>
  <dcterms:created xsi:type="dcterms:W3CDTF">2022-06-28T08:02:56Z</dcterms:created>
  <dcterms:modified xsi:type="dcterms:W3CDTF">2022-11-23T15:03:27Z</dcterms:modified>
</cp:coreProperties>
</file>