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2" r:id="rId6"/>
    <p:sldId id="271" r:id="rId7"/>
    <p:sldId id="270" r:id="rId8"/>
    <p:sldId id="269" r:id="rId9"/>
    <p:sldId id="273" r:id="rId10"/>
    <p:sldId id="262" r:id="rId11"/>
    <p:sldId id="260" r:id="rId12"/>
    <p:sldId id="265" r:id="rId13"/>
    <p:sldId id="268" r:id="rId14"/>
    <p:sldId id="263" r:id="rId15"/>
    <p:sldId id="267" r:id="rId16"/>
    <p:sldId id="297" r:id="rId17"/>
    <p:sldId id="304" r:id="rId18"/>
    <p:sldId id="303" r:id="rId19"/>
    <p:sldId id="296" r:id="rId20"/>
    <p:sldId id="291" r:id="rId21"/>
    <p:sldId id="294" r:id="rId22"/>
    <p:sldId id="293" r:id="rId23"/>
    <p:sldId id="275" r:id="rId24"/>
    <p:sldId id="292" r:id="rId25"/>
    <p:sldId id="295" r:id="rId26"/>
    <p:sldId id="298" r:id="rId27"/>
    <p:sldId id="301" r:id="rId28"/>
    <p:sldId id="299" r:id="rId29"/>
    <p:sldId id="302" r:id="rId30"/>
    <p:sldId id="26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pos="426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orient="horz" pos="3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AB9"/>
    <a:srgbClr val="2E2E2E"/>
    <a:srgbClr val="0A08A8"/>
    <a:srgbClr val="F0EC98"/>
    <a:srgbClr val="E7E05B"/>
    <a:srgbClr val="DE7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12" autoAdjust="0"/>
    <p:restoredTop sz="96115" autoAdjust="0"/>
  </p:normalViewPr>
  <p:slideViewPr>
    <p:cSldViewPr snapToGrid="0" showGuides="1">
      <p:cViewPr>
        <p:scale>
          <a:sx n="75" d="100"/>
          <a:sy n="75" d="100"/>
        </p:scale>
        <p:origin x="2298" y="906"/>
      </p:cViewPr>
      <p:guideLst>
        <p:guide orient="horz" pos="2160"/>
        <p:guide pos="3840"/>
        <p:guide orient="horz" pos="255"/>
        <p:guide orient="horz" pos="4065"/>
        <p:guide pos="426"/>
        <p:guide pos="7242"/>
        <p:guide orient="horz" pos="3997"/>
        <p:guide orient="horz" pos="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47E29-174E-48D2-AAE2-412200B6240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521F-F1FB-4705-A6C3-90EED0DBF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1521F-F1FB-4705-A6C3-90EED0DBF1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0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3B854-CB16-D0DE-3741-26FD7BF4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2F852-D391-F8E3-FE3D-41BE9E8C6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0B810-7598-5489-CE99-15854779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88B73-EF7A-990D-1356-E6988B51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83ECB-3F6E-AF89-FEA6-B2B75377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17391-6BE3-6286-D343-681BA923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EE2E7-30C8-4775-194B-BBEB164B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6C1E6-378B-D68C-BEFF-FD43547E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32FD1-0A60-EE3A-A952-08552597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8F5A-57EF-58A0-7BE7-FED88E3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E59DC-5334-B644-CE4C-1081453F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87868-BDDE-DF22-D2E1-5AE93FC0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00C75-2C2C-9840-AA25-8F7C174B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B3736-EC63-4E7E-A631-28758836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EE4A8-586D-AAEA-EA07-6B5CA265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BD4F-196F-9EB2-C8E9-2520A794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26820-A86C-1AD4-5EF8-E64161B3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23F85-5D94-345C-7159-5BF5E4BB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D918F-5CA3-EB2C-7EA4-9C5B45D6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2CCF0-FEF7-F2E1-600F-82285B37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DB5DE-FB60-9AE2-D742-C3809E1B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69603-C431-0863-451D-7A4F1C36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8239B-F6EA-4C9D-8328-C712C04F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CF393-0CEE-294A-181F-7A9F80C6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6358-9F8B-3B67-2120-CD025636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263F-C815-9021-5E14-6FD11BD4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03BD0-8734-9050-C7D0-E4C645FF2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44B2D-F098-98A1-6F49-76157D38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74087-0A84-ED59-33EB-A9C6CA24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A26CD-8300-C384-9C77-DA236483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A7030-D653-99FE-4939-2B50F713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7243-ACD1-C147-D488-24B52A49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33183-48C1-FAD5-D7BE-0EB8F357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FB370-0C68-1098-D727-6D3F75F09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62F9E-8444-0283-78B5-CA3251CD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3E0CC2-81D4-8599-B4A7-75A42291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FD7289-6A88-C299-42C3-2D2F8B2F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83D8B5-671F-BBF7-F885-AB095972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1F15F-FB72-B20E-9338-0C6BCA2B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8EDAB-3336-DA11-826C-11390A0D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12064B-BF93-553E-1566-4068CD0A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890380-1E73-3577-95D5-54D15A5E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B415C8-CC1E-DF77-1E9F-B4933FAD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A4587D-A723-A5A1-C4A2-91CC91BC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7B0AB-AB6F-DDC8-D024-F15321D2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91DBE-6C7C-51A0-9E2B-381C4A3B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7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081CB-CC98-106A-C478-2C9DDD9F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381D1-D21F-0910-7615-430D0BB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06BDD-A940-1630-2FF6-56ABA4015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44FC9-2E56-3FDF-289B-693DEF6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FD717-503F-3BA4-B24E-CE1F3999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1FA40-8707-8E39-CF10-4E574C34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EB04-43FE-BE27-3A9D-BBBF814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5A2EA2-20CE-677A-4D04-415BE98E2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C4C4A-2997-7D9D-A351-05F335A1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1DC79-26A4-FA61-14F6-C2CCEECD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FCF9D-F79B-6504-57C2-858716CD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FBF14-392D-B942-AFE0-16726587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5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1DB12A-0517-45E9-96B9-A5E86E29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70CF1-4949-D859-6A9D-A11D3EAD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6ACC-A179-4F94-231F-0C75212F2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A2A89-F3F7-8FC2-E5A9-C80F29E47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ADD87-786B-527E-133A-A2F28161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2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VSVlBV4RWI" TargetMode="Externa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B92C9CB2-CBF4-121C-2925-6698BE17E2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" y="0"/>
            <a:ext cx="12189747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A6438B-315B-9672-4CEE-5E807942CBAB}"/>
              </a:ext>
            </a:extLst>
          </p:cNvPr>
          <p:cNvSpPr/>
          <p:nvPr/>
        </p:nvSpPr>
        <p:spPr>
          <a:xfrm>
            <a:off x="0" y="0"/>
            <a:ext cx="1219087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77000">
                <a:schemeClr val="tx1">
                  <a:lumMod val="95000"/>
                  <a:lumOff val="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3882223" y="512763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95325" y="1401476"/>
            <a:ext cx="22041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Final PJT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4E31BA3-FE78-2CE8-33B4-8481D8D8E949}"/>
              </a:ext>
            </a:extLst>
          </p:cNvPr>
          <p:cNvSpPr/>
          <p:nvPr/>
        </p:nvSpPr>
        <p:spPr>
          <a:xfrm>
            <a:off x="676275" y="2162949"/>
            <a:ext cx="2957513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98074-5A8D-FA7F-6A36-D2F5E810A8B9}"/>
              </a:ext>
            </a:extLst>
          </p:cNvPr>
          <p:cNvSpPr txBox="1"/>
          <p:nvPr/>
        </p:nvSpPr>
        <p:spPr>
          <a:xfrm>
            <a:off x="864396" y="2193727"/>
            <a:ext cx="2350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WhereIsMyHome</a:t>
            </a:r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Project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ECF98-BC9A-B509-F24E-66A62CBF1B6C}"/>
              </a:ext>
            </a:extLst>
          </p:cNvPr>
          <p:cNvSpPr txBox="1"/>
          <p:nvPr/>
        </p:nvSpPr>
        <p:spPr>
          <a:xfrm>
            <a:off x="4214016" y="5760165"/>
            <a:ext cx="35779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214016" y="1186032"/>
            <a:ext cx="3249287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구해줘 홈즈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10FB5-42BE-E341-AA4D-5F787585361A}"/>
              </a:ext>
            </a:extLst>
          </p:cNvPr>
          <p:cNvSpPr txBox="1"/>
          <p:nvPr/>
        </p:nvSpPr>
        <p:spPr>
          <a:xfrm>
            <a:off x="1144302" y="2527746"/>
            <a:ext cx="29104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부울경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4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반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	</a:t>
            </a:r>
            <a:r>
              <a:rPr lang="ko-KR" altLang="en-US" sz="14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구성우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 </a:t>
            </a:r>
            <a:r>
              <a:rPr lang="ko-KR" altLang="en-US" sz="14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김남규</a:t>
            </a:r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490265" y="2224206"/>
            <a:ext cx="3209212" cy="1512570"/>
            <a:chOff x="4101673" y="2224206"/>
            <a:chExt cx="1592504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01673" y="3121223"/>
              <a:ext cx="15925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583423" y="2224206"/>
              <a:ext cx="474111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02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9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FF607-2775-F352-549F-C4A528E7FA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2" y="0"/>
            <a:ext cx="12170535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95E6E8-567D-8162-AB85-919F57614635}"/>
              </a:ext>
            </a:extLst>
          </p:cNvPr>
          <p:cNvSpPr/>
          <p:nvPr/>
        </p:nvSpPr>
        <p:spPr>
          <a:xfrm>
            <a:off x="1127" y="0"/>
            <a:ext cx="12190873" cy="685800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3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949252" cy="1785104"/>
            <a:chOff x="4136973" y="2208818"/>
            <a:chExt cx="1949252" cy="178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1949252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endPara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  <a:p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02</a:t>
              </a:r>
              <a:endParaRPr lang="ko-KR" altLang="en-US" sz="36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1EF536E-4498-E1B2-17C8-4D389235F10D}"/>
              </a:ext>
            </a:extLst>
          </p:cNvPr>
          <p:cNvSpPr txBox="1"/>
          <p:nvPr/>
        </p:nvSpPr>
        <p:spPr>
          <a:xfrm>
            <a:off x="3855468" y="2239673"/>
            <a:ext cx="29415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PJT</a:t>
            </a:r>
            <a:r>
              <a:rPr lang="ko-KR" altLang="en-US" sz="14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기간 </a:t>
            </a:r>
            <a:r>
              <a:rPr lang="en-US" altLang="ko-KR" sz="14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: 2022.11.16 ~ 2022.11.25</a:t>
            </a:r>
            <a:endParaRPr lang="ko-KR" altLang="en-US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9BD084-D78C-358D-D334-F7C270FA1B87}"/>
              </a:ext>
            </a:extLst>
          </p:cNvPr>
          <p:cNvSpPr txBox="1"/>
          <p:nvPr/>
        </p:nvSpPr>
        <p:spPr>
          <a:xfrm>
            <a:off x="-6231818" y="5582135"/>
            <a:ext cx="985846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AMERICA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8E1C8F-0FE4-43CC-4FA4-0320414FDC99}"/>
              </a:ext>
            </a:extLst>
          </p:cNvPr>
          <p:cNvSpPr txBox="1"/>
          <p:nvPr/>
        </p:nvSpPr>
        <p:spPr>
          <a:xfrm>
            <a:off x="7486869" y="844804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10" y="2558963"/>
            <a:ext cx="3021662" cy="307777"/>
            <a:chOff x="666751" y="2697976"/>
            <a:chExt cx="3021662" cy="30777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E389DFD-C116-2E04-4146-04F0A5D41AC6}"/>
                </a:ext>
              </a:extLst>
            </p:cNvPr>
            <p:cNvSpPr/>
            <p:nvPr/>
          </p:nvSpPr>
          <p:spPr>
            <a:xfrm>
              <a:off x="666751" y="2697976"/>
              <a:ext cx="3021662" cy="3077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DCDDFE-1D91-46B2-EF71-9E291107E54B}"/>
                </a:ext>
              </a:extLst>
            </p:cNvPr>
            <p:cNvSpPr txBox="1"/>
            <p:nvPr/>
          </p:nvSpPr>
          <p:spPr>
            <a:xfrm>
              <a:off x="832069" y="2728754"/>
              <a:ext cx="272510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Gitlab</a:t>
              </a:r>
              <a:r>
                <a:rPr lang="en-US" altLang="ko-KR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, Notion</a:t>
              </a:r>
              <a:r>
                <a:rPr lang="ko-KR" altLang="en-US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을 통해 일정 관리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468" y="2535417"/>
            <a:ext cx="8086950" cy="359913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73855" y="3071726"/>
            <a:ext cx="33625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aseline="-25000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Gitlab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커밋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이력을 활용해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Notion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에 일정을 기록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9808C9-305A-D075-A190-3EAAAFF7796E}"/>
              </a:ext>
            </a:extLst>
          </p:cNvPr>
          <p:cNvSpPr/>
          <p:nvPr/>
        </p:nvSpPr>
        <p:spPr>
          <a:xfrm>
            <a:off x="7486869" y="3717985"/>
            <a:ext cx="114817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626003-375A-B4C3-8ED0-DECBAD5FDF41}"/>
              </a:ext>
            </a:extLst>
          </p:cNvPr>
          <p:cNvSpPr/>
          <p:nvPr/>
        </p:nvSpPr>
        <p:spPr>
          <a:xfrm>
            <a:off x="7486868" y="4062455"/>
            <a:ext cx="93251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3E9D4E-F889-8146-1560-261DFCFB01F9}"/>
              </a:ext>
            </a:extLst>
          </p:cNvPr>
          <p:cNvSpPr/>
          <p:nvPr/>
        </p:nvSpPr>
        <p:spPr>
          <a:xfrm>
            <a:off x="7486868" y="3386980"/>
            <a:ext cx="1010151" cy="1763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3FBF38-E2CC-C080-191C-7A10F087CE78}"/>
              </a:ext>
            </a:extLst>
          </p:cNvPr>
          <p:cNvSpPr/>
          <p:nvPr/>
        </p:nvSpPr>
        <p:spPr>
          <a:xfrm>
            <a:off x="9721110" y="3061155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06CA23-64E7-C0CD-A736-CA947C26BEEC}"/>
              </a:ext>
            </a:extLst>
          </p:cNvPr>
          <p:cNvSpPr/>
          <p:nvPr/>
        </p:nvSpPr>
        <p:spPr>
          <a:xfrm>
            <a:off x="10825291" y="3375322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A6D4E2-02C7-E37E-6DCE-0FA8ABCFA517}"/>
              </a:ext>
            </a:extLst>
          </p:cNvPr>
          <p:cNvSpPr/>
          <p:nvPr/>
        </p:nvSpPr>
        <p:spPr>
          <a:xfrm>
            <a:off x="4113941" y="4745239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3006D-3F51-8C0E-1066-8BB35A6EF292}"/>
              </a:ext>
            </a:extLst>
          </p:cNvPr>
          <p:cNvSpPr/>
          <p:nvPr/>
        </p:nvSpPr>
        <p:spPr>
          <a:xfrm>
            <a:off x="4103540" y="5099559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00443C-BF16-AE68-5565-65BBD87C0509}"/>
              </a:ext>
            </a:extLst>
          </p:cNvPr>
          <p:cNvSpPr/>
          <p:nvPr/>
        </p:nvSpPr>
        <p:spPr>
          <a:xfrm>
            <a:off x="5211132" y="5090933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73C7FC-F159-8724-ABBD-2BEBFD889CA1}"/>
              </a:ext>
            </a:extLst>
          </p:cNvPr>
          <p:cNvSpPr/>
          <p:nvPr/>
        </p:nvSpPr>
        <p:spPr>
          <a:xfrm>
            <a:off x="6372968" y="5414655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F058A-1980-04EA-5452-1AFF1CA575CC}"/>
              </a:ext>
            </a:extLst>
          </p:cNvPr>
          <p:cNvSpPr/>
          <p:nvPr/>
        </p:nvSpPr>
        <p:spPr>
          <a:xfrm>
            <a:off x="5211132" y="5773365"/>
            <a:ext cx="413291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E4B4D9-A406-EA63-83F8-D69E682D6A70}"/>
              </a:ext>
            </a:extLst>
          </p:cNvPr>
          <p:cNvSpPr/>
          <p:nvPr/>
        </p:nvSpPr>
        <p:spPr>
          <a:xfrm>
            <a:off x="7469616" y="5414655"/>
            <a:ext cx="932512" cy="1897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B10685-4B51-4F44-D894-D7E41864CA31}"/>
              </a:ext>
            </a:extLst>
          </p:cNvPr>
          <p:cNvSpPr/>
          <p:nvPr/>
        </p:nvSpPr>
        <p:spPr>
          <a:xfrm>
            <a:off x="6372968" y="4755087"/>
            <a:ext cx="1148172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F74BD-9CE7-DAED-6682-9D32626C9B58}"/>
              </a:ext>
            </a:extLst>
          </p:cNvPr>
          <p:cNvSpPr/>
          <p:nvPr/>
        </p:nvSpPr>
        <p:spPr>
          <a:xfrm>
            <a:off x="7486868" y="5095241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E3C67D-AD9D-793C-1A36-FACC78364B6B}"/>
              </a:ext>
            </a:extLst>
          </p:cNvPr>
          <p:cNvSpPr/>
          <p:nvPr/>
        </p:nvSpPr>
        <p:spPr>
          <a:xfrm>
            <a:off x="7469616" y="5752455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70E378-A23F-EF7B-138E-F438D4471D3B}"/>
              </a:ext>
            </a:extLst>
          </p:cNvPr>
          <p:cNvSpPr/>
          <p:nvPr/>
        </p:nvSpPr>
        <p:spPr>
          <a:xfrm>
            <a:off x="5211132" y="5420790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5A2FB6-6799-9C60-E477-29A7C6364964}"/>
              </a:ext>
            </a:extLst>
          </p:cNvPr>
          <p:cNvSpPr/>
          <p:nvPr/>
        </p:nvSpPr>
        <p:spPr>
          <a:xfrm>
            <a:off x="8552660" y="4768637"/>
            <a:ext cx="93251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3FBF38-E2CC-C080-191C-7A10F087CE78}"/>
              </a:ext>
            </a:extLst>
          </p:cNvPr>
          <p:cNvSpPr/>
          <p:nvPr/>
        </p:nvSpPr>
        <p:spPr>
          <a:xfrm>
            <a:off x="3861739" y="6496423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9808C9-305A-D075-A190-3EAAAFF7796E}"/>
              </a:ext>
            </a:extLst>
          </p:cNvPr>
          <p:cNvSpPr/>
          <p:nvPr/>
        </p:nvSpPr>
        <p:spPr>
          <a:xfrm>
            <a:off x="3855468" y="6199313"/>
            <a:ext cx="697245" cy="19297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04595" y="6176989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구성우</a:t>
            </a:r>
            <a:endParaRPr lang="ko-KR" altLang="en-US" sz="1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4595" y="6463719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김남규</a:t>
            </a:r>
            <a:endParaRPr lang="ko-KR" altLang="en-US" sz="1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실외, 일몰, 태양이(가) 표시된 사진&#10;&#10;자동 생성된 설명">
            <a:extLst>
              <a:ext uri="{FF2B5EF4-FFF2-40B4-BE49-F238E27FC236}">
                <a16:creationId xmlns:a16="http://schemas.microsoft.com/office/drawing/2014/main" id="{B48BE51B-A0D3-3C41-90A4-EF47890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29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FE9B9A-4142-21B6-B2AD-318AB0BBD19A}"/>
              </a:ext>
            </a:extLst>
          </p:cNvPr>
          <p:cNvGrpSpPr/>
          <p:nvPr/>
        </p:nvGrpSpPr>
        <p:grpSpPr>
          <a:xfrm>
            <a:off x="4963645" y="2224206"/>
            <a:ext cx="2071080" cy="1512570"/>
            <a:chOff x="4336578" y="2224206"/>
            <a:chExt cx="1027730" cy="15125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C57760-F007-F9B4-2285-CC7D42F9B3F2}"/>
                </a:ext>
              </a:extLst>
            </p:cNvPr>
            <p:cNvSpPr txBox="1"/>
            <p:nvPr/>
          </p:nvSpPr>
          <p:spPr>
            <a:xfrm>
              <a:off x="4336578" y="3121223"/>
              <a:ext cx="102773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594BE5-3B49-9B63-BAEE-FD8F36B25FB7}"/>
                </a:ext>
              </a:extLst>
            </p:cNvPr>
            <p:cNvSpPr txBox="1"/>
            <p:nvPr/>
          </p:nvSpPr>
          <p:spPr>
            <a:xfrm>
              <a:off x="4631160" y="2224206"/>
              <a:ext cx="37863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03</a:t>
              </a:r>
              <a:endParaRPr lang="ko-KR" altLang="en-US" sz="5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83AD80-8916-5F3F-398C-90B0AC7B86B2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1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2756364" cy="1169551"/>
            <a:chOff x="4136973" y="2208818"/>
            <a:chExt cx="2756364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275636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0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03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229207" y="5495913"/>
            <a:ext cx="5267468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관심 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지역을 이용하여 평소 검색하는 지역들을 등록 해 편리하게 매매 검색을 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이용 가능</a:t>
            </a:r>
            <a:endParaRPr lang="en-US" altLang="ko-KR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건물 정보 클릭 시 </a:t>
            </a:r>
            <a:r>
              <a:rPr lang="ko-KR" altLang="en-US" baseline="-25000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로드뷰를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통해 주변환경을 둘러 볼 수 있음</a:t>
            </a:r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634902" y="2345642"/>
            <a:ext cx="1995348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1744918" y="2376420"/>
            <a:ext cx="17086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장점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5" b="89726" l="9396" r="89933">
                        <a14:foregroundMark x1="40940" y1="50685" x2="40940" y2="50685"/>
                        <a14:foregroundMark x1="40940" y1="50685" x2="40940" y2="50685"/>
                        <a14:foregroundMark x1="59732" y1="58904" x2="42282" y2="72603"/>
                        <a14:foregroundMark x1="40940" y1="67123" x2="38926" y2="47260"/>
                        <a14:foregroundMark x1="39597" y1="44521" x2="56376" y2="431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2041" y="3555265"/>
            <a:ext cx="1192636" cy="11686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8760" y1="22764" x2="18182" y2="40650"/>
                        <a14:foregroundMark x1="19008" y1="69919" x2="27273" y2="796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6185" y="3533487"/>
            <a:ext cx="1152686" cy="11717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994" y="2426070"/>
            <a:ext cx="1119191" cy="966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80734" y1="72889" x2="80734" y2="78667"/>
                        <a14:foregroundMark x1="80734" y1="78667" x2="74312" y2="70667"/>
                        <a14:foregroundMark x1="72018" y1="70667" x2="69725" y2="77333"/>
                        <a14:foregroundMark x1="71560" y1="72889" x2="77982" y2="76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4123" y="2199549"/>
            <a:ext cx="1328473" cy="1371130"/>
          </a:xfrm>
          <a:prstGeom prst="rect">
            <a:avLst/>
          </a:prstGeom>
        </p:spPr>
      </p:pic>
      <p:sp>
        <p:nvSpPr>
          <p:cNvPr id="25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차별점</a:t>
            </a:r>
            <a:endParaRPr lang="ko-KR" altLang="en-US" dirty="0">
              <a:solidFill>
                <a:schemeClr val="tx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423520" y="3065903"/>
            <a:ext cx="378177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아파트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오피스텔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원룸 등 다양한 종류의 건물 정보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제공</a:t>
            </a:r>
            <a:endParaRPr lang="ko-KR" altLang="en-US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전세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월세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매매의 거래 유형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제공</a:t>
            </a: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면적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준공 년도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세대 수에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따른 필터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제공</a:t>
            </a:r>
            <a:endParaRPr lang="ko-KR" altLang="en-US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27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610512" y="2345642"/>
            <a:ext cx="1995348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720528" y="2376420"/>
            <a:ext cx="17086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</a:t>
            </a:r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점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7530330" y="2912015"/>
            <a:ext cx="499770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자주 찾는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매매 정보를 검색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시</a:t>
            </a:r>
            <a:r>
              <a:rPr lang="en-US" altLang="ko-KR" sz="2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즐겨 찾기와 같은 편의 기능이 부실</a:t>
            </a:r>
            <a:endParaRPr lang="en-US" altLang="ko-KR" sz="2000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8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933990" y="2224206"/>
            <a:ext cx="1949251" cy="1512570"/>
            <a:chOff x="4321863" y="2224206"/>
            <a:chExt cx="967275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321863" y="3121223"/>
              <a:ext cx="96727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결과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31160" y="2224206"/>
              <a:ext cx="37863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04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6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18502" y="2113375"/>
            <a:ext cx="10459098" cy="4188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846659" cy="1169551"/>
            <a:chOff x="4136973" y="2208818"/>
            <a:chExt cx="1846659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184665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개발환경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047251" y="1479162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백엔드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2735101" y="1509939"/>
            <a:ext cx="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11829"/>
          <a:stretch/>
        </p:blipFill>
        <p:spPr>
          <a:xfrm>
            <a:off x="2277974" y="3179198"/>
            <a:ext cx="8019458" cy="2840602"/>
          </a:xfrm>
          <a:prstGeom prst="rect">
            <a:avLst/>
          </a:prstGeom>
        </p:spPr>
      </p:pic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9651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Tool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47464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Framework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7798996" y="2648885"/>
            <a:ext cx="2522514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/ Library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9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18502" y="2113375"/>
            <a:ext cx="10459098" cy="4188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846659" cy="1169551"/>
            <a:chOff x="4136973" y="2208818"/>
            <a:chExt cx="1846659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184665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개발환경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047251" y="1479162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프론트엔드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2735101" y="1509939"/>
            <a:ext cx="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9651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Tool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47464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Framework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7798996" y="2648885"/>
            <a:ext cx="2522514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/ Library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1244" r="80518"/>
          <a:stretch/>
        </p:blipFill>
        <p:spPr>
          <a:xfrm>
            <a:off x="2170064" y="3283098"/>
            <a:ext cx="1692473" cy="24000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549" y="3230347"/>
            <a:ext cx="1928103" cy="22325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123" y="3213124"/>
            <a:ext cx="2660820" cy="24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705508" y="2224206"/>
            <a:ext cx="2406109" cy="1512570"/>
            <a:chOff x="4208507" y="2224206"/>
            <a:chExt cx="1193988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208507" y="3121223"/>
              <a:ext cx="119398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시연 동영상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820463" y="2224206"/>
              <a:ext cx="32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2735101" y="1509939"/>
            <a:ext cx="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3" name="CVSVlBV4RW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861774"/>
            <a:chOff x="4136973" y="2208818"/>
            <a:chExt cx="2470228" cy="8617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홈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6" y="1377742"/>
            <a:ext cx="9897711" cy="49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1D89F1-7E94-21F4-4F12-F04B0B8E258F}"/>
              </a:ext>
            </a:extLst>
          </p:cNvPr>
          <p:cNvSpPr/>
          <p:nvPr/>
        </p:nvSpPr>
        <p:spPr>
          <a:xfrm>
            <a:off x="48752" y="620526"/>
            <a:ext cx="12190873" cy="6858000"/>
          </a:xfrm>
          <a:prstGeom prst="rect">
            <a:avLst/>
          </a:prstGeom>
          <a:gradFill flip="none" rotWithShape="1">
            <a:gsLst>
              <a:gs pos="27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3AFBA834-3697-3D41-ABF4-2229F4FB2F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" y="0"/>
            <a:ext cx="12189747" cy="685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D89F1-7E94-21F4-4F12-F04B0B8E258F}"/>
              </a:ext>
            </a:extLst>
          </p:cNvPr>
          <p:cNvSpPr/>
          <p:nvPr/>
        </p:nvSpPr>
        <p:spPr>
          <a:xfrm>
            <a:off x="48752" y="0"/>
            <a:ext cx="12190873" cy="6858000"/>
          </a:xfrm>
          <a:prstGeom prst="rect">
            <a:avLst/>
          </a:prstGeom>
          <a:gradFill flip="none" rotWithShape="1">
            <a:gsLst>
              <a:gs pos="27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B20FC-5147-3F31-B6FD-CC98BFE79D40}"/>
              </a:ext>
            </a:extLst>
          </p:cNvPr>
          <p:cNvSpPr txBox="1"/>
          <p:nvPr/>
        </p:nvSpPr>
        <p:spPr>
          <a:xfrm>
            <a:off x="695325" y="6453188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PPT CLASS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6ABF2E9-71D3-DCC4-57CD-C131FA858A4B}"/>
              </a:ext>
            </a:extLst>
          </p:cNvPr>
          <p:cNvGrpSpPr/>
          <p:nvPr/>
        </p:nvGrpSpPr>
        <p:grpSpPr>
          <a:xfrm>
            <a:off x="7343946" y="2684012"/>
            <a:ext cx="2491301" cy="492443"/>
            <a:chOff x="8199291" y="3316050"/>
            <a:chExt cx="2491301" cy="49244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AB7050-607C-449E-E1B4-F172877ADA45}"/>
                </a:ext>
              </a:extLst>
            </p:cNvPr>
            <p:cNvSpPr txBox="1"/>
            <p:nvPr/>
          </p:nvSpPr>
          <p:spPr>
            <a:xfrm>
              <a:off x="9036293" y="3429000"/>
              <a:ext cx="16542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기획 배경 및 목표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B4CECF-06A0-5E78-0758-F27DC7FA1701}"/>
                </a:ext>
              </a:extLst>
            </p:cNvPr>
            <p:cNvSpPr txBox="1"/>
            <p:nvPr/>
          </p:nvSpPr>
          <p:spPr>
            <a:xfrm>
              <a:off x="8199291" y="3316050"/>
              <a:ext cx="60112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01.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02F7D3-4E61-11AF-0DA0-CCBFE57520E7}"/>
              </a:ext>
            </a:extLst>
          </p:cNvPr>
          <p:cNvGrpSpPr/>
          <p:nvPr/>
        </p:nvGrpSpPr>
        <p:grpSpPr>
          <a:xfrm>
            <a:off x="7343946" y="3310294"/>
            <a:ext cx="2334207" cy="492443"/>
            <a:chOff x="8199291" y="3861897"/>
            <a:chExt cx="2334207" cy="49244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5DE01C-972B-C448-FD39-FCAD1122893C}"/>
                </a:ext>
              </a:extLst>
            </p:cNvPr>
            <p:cNvSpPr txBox="1"/>
            <p:nvPr/>
          </p:nvSpPr>
          <p:spPr>
            <a:xfrm>
              <a:off x="9036293" y="3974847"/>
              <a:ext cx="14972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r>
                <a:rPr lang="en-US" altLang="ko-KR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8F50B-BC3C-766B-309E-8D44BFDE4FB0}"/>
                </a:ext>
              </a:extLst>
            </p:cNvPr>
            <p:cNvSpPr txBox="1"/>
            <p:nvPr/>
          </p:nvSpPr>
          <p:spPr>
            <a:xfrm>
              <a:off x="8199291" y="3861897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02.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BE464F-0E80-4758-E06F-A333A71DF98E}"/>
              </a:ext>
            </a:extLst>
          </p:cNvPr>
          <p:cNvGrpSpPr/>
          <p:nvPr/>
        </p:nvGrpSpPr>
        <p:grpSpPr>
          <a:xfrm>
            <a:off x="7343946" y="3936576"/>
            <a:ext cx="1712242" cy="492443"/>
            <a:chOff x="8199291" y="4468939"/>
            <a:chExt cx="1712242" cy="49244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B02A57-EAEC-3D88-A538-53A9986CBDD7}"/>
                </a:ext>
              </a:extLst>
            </p:cNvPr>
            <p:cNvSpPr txBox="1"/>
            <p:nvPr/>
          </p:nvSpPr>
          <p:spPr>
            <a:xfrm>
              <a:off x="9036293" y="4581889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1E3B55-3C1C-1C44-192B-11C6F7FD35C0}"/>
                </a:ext>
              </a:extLst>
            </p:cNvPr>
            <p:cNvSpPr txBox="1"/>
            <p:nvPr/>
          </p:nvSpPr>
          <p:spPr>
            <a:xfrm>
              <a:off x="8199291" y="4468939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03.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A25E8C-9853-6DDA-E27D-287513C50D92}"/>
              </a:ext>
            </a:extLst>
          </p:cNvPr>
          <p:cNvGrpSpPr/>
          <p:nvPr/>
        </p:nvGrpSpPr>
        <p:grpSpPr>
          <a:xfrm>
            <a:off x="7343946" y="4562858"/>
            <a:ext cx="1712242" cy="492443"/>
            <a:chOff x="8199291" y="4986704"/>
            <a:chExt cx="1712242" cy="49244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719428-F181-7011-BD4C-426E26C480EB}"/>
                </a:ext>
              </a:extLst>
            </p:cNvPr>
            <p:cNvSpPr txBox="1"/>
            <p:nvPr/>
          </p:nvSpPr>
          <p:spPr>
            <a:xfrm>
              <a:off x="9036293" y="5099654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결과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AB6EEF-825D-DD32-5338-71FCBC561906}"/>
                </a:ext>
              </a:extLst>
            </p:cNvPr>
            <p:cNvSpPr txBox="1"/>
            <p:nvPr/>
          </p:nvSpPr>
          <p:spPr>
            <a:xfrm>
              <a:off x="8199291" y="4986704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04.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488243-C482-CA43-B17D-4DF3CB8E214A}"/>
              </a:ext>
            </a:extLst>
          </p:cNvPr>
          <p:cNvGrpSpPr/>
          <p:nvPr/>
        </p:nvGrpSpPr>
        <p:grpSpPr>
          <a:xfrm>
            <a:off x="7343946" y="5189138"/>
            <a:ext cx="1712242" cy="492443"/>
            <a:chOff x="8199291" y="5542860"/>
            <a:chExt cx="1712242" cy="49244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A6C7CA-F367-E917-75DF-F5E7AAB1A402}"/>
                </a:ext>
              </a:extLst>
            </p:cNvPr>
            <p:cNvSpPr txBox="1"/>
            <p:nvPr/>
          </p:nvSpPr>
          <p:spPr>
            <a:xfrm>
              <a:off x="9036293" y="5655810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기대 효과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52A26F-B37E-D277-3B8C-8B256E69D540}"/>
                </a:ext>
              </a:extLst>
            </p:cNvPr>
            <p:cNvSpPr txBox="1"/>
            <p:nvPr/>
          </p:nvSpPr>
          <p:spPr>
            <a:xfrm>
              <a:off x="8199291" y="5542860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05.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5E8408-F239-BF28-32F1-E9558E6978CF}"/>
              </a:ext>
            </a:extLst>
          </p:cNvPr>
          <p:cNvGrpSpPr/>
          <p:nvPr/>
        </p:nvGrpSpPr>
        <p:grpSpPr>
          <a:xfrm>
            <a:off x="7343946" y="2145131"/>
            <a:ext cx="3147757" cy="492443"/>
            <a:chOff x="7281942" y="2544141"/>
            <a:chExt cx="3147757" cy="4924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697F61-2F4A-EC66-E439-E3F84895A688}"/>
                </a:ext>
              </a:extLst>
            </p:cNvPr>
            <p:cNvSpPr txBox="1"/>
            <p:nvPr/>
          </p:nvSpPr>
          <p:spPr>
            <a:xfrm>
              <a:off x="7281942" y="2544141"/>
              <a:ext cx="21159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CONTENTS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65F5A2F-6275-C6D1-967A-D6E00DE436B9}"/>
                </a:ext>
              </a:extLst>
            </p:cNvPr>
            <p:cNvCxnSpPr>
              <a:cxnSpLocks/>
            </p:cNvCxnSpPr>
            <p:nvPr/>
          </p:nvCxnSpPr>
          <p:spPr>
            <a:xfrm>
              <a:off x="9524824" y="2909584"/>
              <a:ext cx="904875" cy="0"/>
            </a:xfrm>
            <a:prstGeom prst="line">
              <a:avLst/>
            </a:prstGeom>
            <a:ln w="952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D6912C-0AF0-3E04-8D78-806AFFB7F643}"/>
              </a:ext>
            </a:extLst>
          </p:cNvPr>
          <p:cNvCxnSpPr>
            <a:cxnSpLocks/>
          </p:cNvCxnSpPr>
          <p:nvPr/>
        </p:nvCxnSpPr>
        <p:spPr>
          <a:xfrm>
            <a:off x="7343946" y="6345238"/>
            <a:ext cx="4895679" cy="0"/>
          </a:xfrm>
          <a:prstGeom prst="line">
            <a:avLst/>
          </a:prstGeom>
          <a:ln w="952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0720661" y="776288"/>
            <a:ext cx="1107996" cy="4292842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72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endParaRPr lang="ko-KR" altLang="en-US" sz="88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3882223" y="512763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95325" y="1401476"/>
            <a:ext cx="22041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Final PJT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214016" y="1186032"/>
            <a:ext cx="3249287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구해줘 홈즈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488243-C482-CA43-B17D-4DF3CB8E214A}"/>
              </a:ext>
            </a:extLst>
          </p:cNvPr>
          <p:cNvGrpSpPr/>
          <p:nvPr/>
        </p:nvGrpSpPr>
        <p:grpSpPr>
          <a:xfrm>
            <a:off x="7343946" y="5809664"/>
            <a:ext cx="1712242" cy="492443"/>
            <a:chOff x="8199291" y="5542860"/>
            <a:chExt cx="1712242" cy="49244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A6C7CA-F367-E917-75DF-F5E7AAB1A402}"/>
                </a:ext>
              </a:extLst>
            </p:cNvPr>
            <p:cNvSpPr txBox="1"/>
            <p:nvPr/>
          </p:nvSpPr>
          <p:spPr>
            <a:xfrm>
              <a:off x="9036293" y="5655810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후기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52A26F-B37E-D277-3B8C-8B256E69D540}"/>
                </a:ext>
              </a:extLst>
            </p:cNvPr>
            <p:cNvSpPr txBox="1"/>
            <p:nvPr/>
          </p:nvSpPr>
          <p:spPr>
            <a:xfrm>
              <a:off x="8199291" y="5542860"/>
              <a:ext cx="60112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06.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359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모서리가 둥근 직사각형 66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회원 관리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4042" y="3709504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목록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1204977" y="4404521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</a:t>
            </a:r>
            <a:r>
              <a:rPr lang="ko-KR" altLang="en-US" sz="1050" dirty="0" smtClean="0"/>
              <a:t> 리스트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출력 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5175119" y="2353345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목록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5064634" y="5858924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등록</a:t>
            </a:r>
            <a:endParaRPr lang="ko-KR" altLang="en-US" sz="1050" dirty="0"/>
          </a:p>
        </p:txBody>
      </p:sp>
      <p:sp>
        <p:nvSpPr>
          <p:cNvPr id="7" name="순서도: 데이터 6"/>
          <p:cNvSpPr/>
          <p:nvPr/>
        </p:nvSpPr>
        <p:spPr>
          <a:xfrm>
            <a:off x="5003506" y="3189360"/>
            <a:ext cx="1497442" cy="313008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ID</a:t>
            </a:r>
            <a:r>
              <a:rPr lang="ko-KR" altLang="en-US" sz="1050" dirty="0" smtClean="0"/>
              <a:t> 입력</a:t>
            </a:r>
            <a:endParaRPr lang="ko-KR" altLang="en-US" sz="1050" dirty="0"/>
          </a:p>
        </p:txBody>
      </p:sp>
      <p:sp>
        <p:nvSpPr>
          <p:cNvPr id="25" name="순서도: 데이터 24"/>
          <p:cNvSpPr/>
          <p:nvPr/>
        </p:nvSpPr>
        <p:spPr>
          <a:xfrm>
            <a:off x="5105044" y="3631914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PW </a:t>
            </a: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5175119" y="277833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등록 버튼 클릭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9169968" y="4192093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삭제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9298364" y="3363578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삭제 버튼 클릭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5182705" y="538988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등록 클릭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3266573" y="3378465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목록</a:t>
            </a:r>
            <a:endParaRPr lang="ko-KR" altLang="en-US" sz="1050" dirty="0"/>
          </a:p>
        </p:txBody>
      </p:sp>
      <p:sp>
        <p:nvSpPr>
          <p:cNvPr id="47" name="직사각형 46"/>
          <p:cNvSpPr/>
          <p:nvPr/>
        </p:nvSpPr>
        <p:spPr>
          <a:xfrm>
            <a:off x="3267321" y="4063203"/>
            <a:ext cx="1154222" cy="438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ID</a:t>
            </a:r>
            <a:r>
              <a:rPr lang="ko-KR" altLang="en-US" sz="1050" dirty="0" smtClean="0"/>
              <a:t> 클릭</a:t>
            </a:r>
            <a:endParaRPr lang="ko-KR" altLang="en-US" sz="1050" dirty="0"/>
          </a:p>
        </p:txBody>
      </p:sp>
      <p:sp>
        <p:nvSpPr>
          <p:cNvPr id="48" name="직사각형 47"/>
          <p:cNvSpPr/>
          <p:nvPr/>
        </p:nvSpPr>
        <p:spPr>
          <a:xfrm>
            <a:off x="3128846" y="4862942"/>
            <a:ext cx="1434139" cy="371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정보 출력</a:t>
            </a:r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9158405" y="2481393"/>
            <a:ext cx="1434139" cy="371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상세정보</a:t>
            </a:r>
            <a:endParaRPr lang="ko-KR" altLang="en-US" sz="1050" dirty="0"/>
          </a:p>
        </p:txBody>
      </p:sp>
      <p:cxnSp>
        <p:nvCxnSpPr>
          <p:cNvPr id="57" name="직선 화살표 연결선 56"/>
          <p:cNvCxnSpPr>
            <a:stCxn id="12" idx="2"/>
            <a:endCxn id="19" idx="0"/>
          </p:cNvCxnSpPr>
          <p:nvPr/>
        </p:nvCxnSpPr>
        <p:spPr>
          <a:xfrm>
            <a:off x="1901153" y="3981658"/>
            <a:ext cx="10080" cy="42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6" idx="2"/>
            <a:endCxn id="47" idx="0"/>
          </p:cNvCxnSpPr>
          <p:nvPr/>
        </p:nvCxnSpPr>
        <p:spPr>
          <a:xfrm>
            <a:off x="3843684" y="3650619"/>
            <a:ext cx="748" cy="41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8" idx="0"/>
          </p:cNvCxnSpPr>
          <p:nvPr/>
        </p:nvCxnSpPr>
        <p:spPr>
          <a:xfrm>
            <a:off x="3843684" y="4501510"/>
            <a:ext cx="2232" cy="361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0" idx="2"/>
            <a:endCxn id="26" idx="0"/>
          </p:cNvCxnSpPr>
          <p:nvPr/>
        </p:nvCxnSpPr>
        <p:spPr>
          <a:xfrm>
            <a:off x="5752230" y="2625499"/>
            <a:ext cx="0" cy="152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6" idx="2"/>
            <a:endCxn id="7" idx="1"/>
          </p:cNvCxnSpPr>
          <p:nvPr/>
        </p:nvCxnSpPr>
        <p:spPr>
          <a:xfrm flipH="1">
            <a:off x="5752227" y="3050484"/>
            <a:ext cx="3" cy="13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7" idx="4"/>
            <a:endCxn id="25" idx="1"/>
          </p:cNvCxnSpPr>
          <p:nvPr/>
        </p:nvCxnSpPr>
        <p:spPr>
          <a:xfrm>
            <a:off x="5752227" y="3502368"/>
            <a:ext cx="2" cy="129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4"/>
            <a:endCxn id="131" idx="1"/>
          </p:cNvCxnSpPr>
          <p:nvPr/>
        </p:nvCxnSpPr>
        <p:spPr>
          <a:xfrm>
            <a:off x="5752229" y="3936185"/>
            <a:ext cx="0" cy="13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9" idx="2"/>
            <a:endCxn id="23" idx="0"/>
          </p:cNvCxnSpPr>
          <p:nvPr/>
        </p:nvCxnSpPr>
        <p:spPr>
          <a:xfrm>
            <a:off x="5759816" y="5662034"/>
            <a:ext cx="11074" cy="19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2"/>
            <a:endCxn id="38" idx="0"/>
          </p:cNvCxnSpPr>
          <p:nvPr/>
        </p:nvCxnSpPr>
        <p:spPr>
          <a:xfrm>
            <a:off x="9875475" y="2852435"/>
            <a:ext cx="0" cy="511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38" idx="2"/>
            <a:endCxn id="35" idx="0"/>
          </p:cNvCxnSpPr>
          <p:nvPr/>
        </p:nvCxnSpPr>
        <p:spPr>
          <a:xfrm>
            <a:off x="9875475" y="3635732"/>
            <a:ext cx="749" cy="556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705487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49031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목록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316858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32445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등록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048683" y="198793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9392808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삭제</a:t>
            </a:r>
            <a:endParaRPr lang="ko-KR" altLang="en-US" sz="140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6645149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778928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782519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데이터 130"/>
          <p:cNvSpPr/>
          <p:nvPr/>
        </p:nvSpPr>
        <p:spPr>
          <a:xfrm>
            <a:off x="5105044" y="4070791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이름 입력</a:t>
            </a:r>
            <a:endParaRPr lang="ko-KR" altLang="en-US" sz="1050" dirty="0"/>
          </a:p>
        </p:txBody>
      </p:sp>
      <p:cxnSp>
        <p:nvCxnSpPr>
          <p:cNvPr id="132" name="직선 화살표 연결선 131"/>
          <p:cNvCxnSpPr>
            <a:stCxn id="131" idx="4"/>
            <a:endCxn id="135" idx="1"/>
          </p:cNvCxnSpPr>
          <p:nvPr/>
        </p:nvCxnSpPr>
        <p:spPr>
          <a:xfrm>
            <a:off x="5752229" y="4375062"/>
            <a:ext cx="2025" cy="14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데이터 134"/>
          <p:cNvSpPr/>
          <p:nvPr/>
        </p:nvSpPr>
        <p:spPr>
          <a:xfrm>
            <a:off x="4984201" y="4520214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이메일 입력</a:t>
            </a:r>
            <a:endParaRPr lang="ko-KR" altLang="en-US" sz="1050" dirty="0"/>
          </a:p>
        </p:txBody>
      </p:sp>
      <p:sp>
        <p:nvSpPr>
          <p:cNvPr id="139" name="순서도: 데이터 138"/>
          <p:cNvSpPr/>
          <p:nvPr/>
        </p:nvSpPr>
        <p:spPr>
          <a:xfrm>
            <a:off x="4993533" y="4949371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휴대폰 입력</a:t>
            </a:r>
            <a:endParaRPr lang="ko-KR" altLang="en-US" sz="1050" dirty="0"/>
          </a:p>
        </p:txBody>
      </p:sp>
      <p:cxnSp>
        <p:nvCxnSpPr>
          <p:cNvPr id="144" name="직선 화살표 연결선 143"/>
          <p:cNvCxnSpPr>
            <a:stCxn id="135" idx="4"/>
            <a:endCxn id="139" idx="1"/>
          </p:cNvCxnSpPr>
          <p:nvPr/>
        </p:nvCxnSpPr>
        <p:spPr>
          <a:xfrm>
            <a:off x="5754254" y="4824485"/>
            <a:ext cx="9332" cy="12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9" idx="4"/>
            <a:endCxn id="39" idx="0"/>
          </p:cNvCxnSpPr>
          <p:nvPr/>
        </p:nvCxnSpPr>
        <p:spPr>
          <a:xfrm flipH="1">
            <a:off x="5759816" y="5253642"/>
            <a:ext cx="3770" cy="13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7116483" y="2353345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상세정보</a:t>
            </a:r>
            <a:endParaRPr lang="ko-KR" altLang="en-US" sz="1050" dirty="0"/>
          </a:p>
        </p:txBody>
      </p:sp>
      <p:sp>
        <p:nvSpPr>
          <p:cNvPr id="155" name="직사각형 154"/>
          <p:cNvSpPr/>
          <p:nvPr/>
        </p:nvSpPr>
        <p:spPr>
          <a:xfrm>
            <a:off x="7005998" y="5858924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수정</a:t>
            </a:r>
            <a:endParaRPr lang="ko-KR" altLang="en-US" sz="1050" dirty="0"/>
          </a:p>
        </p:txBody>
      </p:sp>
      <p:sp>
        <p:nvSpPr>
          <p:cNvPr id="156" name="순서도: 데이터 155"/>
          <p:cNvSpPr/>
          <p:nvPr/>
        </p:nvSpPr>
        <p:spPr>
          <a:xfrm>
            <a:off x="6944870" y="3189360"/>
            <a:ext cx="1497442" cy="313008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ID</a:t>
            </a:r>
            <a:r>
              <a:rPr lang="ko-KR" altLang="en-US" sz="1050" dirty="0" smtClean="0"/>
              <a:t> 입력</a:t>
            </a:r>
            <a:endParaRPr lang="ko-KR" altLang="en-US" sz="1050" dirty="0"/>
          </a:p>
        </p:txBody>
      </p:sp>
      <p:sp>
        <p:nvSpPr>
          <p:cNvPr id="157" name="순서도: 데이터 156"/>
          <p:cNvSpPr/>
          <p:nvPr/>
        </p:nvSpPr>
        <p:spPr>
          <a:xfrm>
            <a:off x="7046408" y="3631914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PW </a:t>
            </a: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sp>
        <p:nvSpPr>
          <p:cNvPr id="158" name="직사각형 157"/>
          <p:cNvSpPr/>
          <p:nvPr/>
        </p:nvSpPr>
        <p:spPr>
          <a:xfrm>
            <a:off x="7116483" y="277833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수정 버튼 클릭</a:t>
            </a:r>
            <a:endParaRPr lang="ko-KR" altLang="en-US" sz="1050" dirty="0"/>
          </a:p>
        </p:txBody>
      </p:sp>
      <p:sp>
        <p:nvSpPr>
          <p:cNvPr id="159" name="직사각형 158"/>
          <p:cNvSpPr/>
          <p:nvPr/>
        </p:nvSpPr>
        <p:spPr>
          <a:xfrm>
            <a:off x="7124069" y="538988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수정 버튼 클릭</a:t>
            </a:r>
            <a:endParaRPr lang="ko-KR" altLang="en-US" sz="1050" dirty="0"/>
          </a:p>
        </p:txBody>
      </p:sp>
      <p:cxnSp>
        <p:nvCxnSpPr>
          <p:cNvPr id="160" name="직선 화살표 연결선 159"/>
          <p:cNvCxnSpPr>
            <a:stCxn id="154" idx="2"/>
            <a:endCxn id="158" idx="0"/>
          </p:cNvCxnSpPr>
          <p:nvPr/>
        </p:nvCxnSpPr>
        <p:spPr>
          <a:xfrm>
            <a:off x="7693594" y="2625499"/>
            <a:ext cx="0" cy="152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8" idx="2"/>
            <a:endCxn id="156" idx="1"/>
          </p:cNvCxnSpPr>
          <p:nvPr/>
        </p:nvCxnSpPr>
        <p:spPr>
          <a:xfrm flipH="1">
            <a:off x="7693591" y="3050484"/>
            <a:ext cx="3" cy="13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6" idx="4"/>
            <a:endCxn id="157" idx="1"/>
          </p:cNvCxnSpPr>
          <p:nvPr/>
        </p:nvCxnSpPr>
        <p:spPr>
          <a:xfrm>
            <a:off x="7693591" y="3502368"/>
            <a:ext cx="2" cy="129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7" idx="4"/>
            <a:endCxn id="165" idx="1"/>
          </p:cNvCxnSpPr>
          <p:nvPr/>
        </p:nvCxnSpPr>
        <p:spPr>
          <a:xfrm>
            <a:off x="7693593" y="3936185"/>
            <a:ext cx="0" cy="13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9" idx="2"/>
            <a:endCxn id="155" idx="0"/>
          </p:cNvCxnSpPr>
          <p:nvPr/>
        </p:nvCxnSpPr>
        <p:spPr>
          <a:xfrm>
            <a:off x="7701180" y="5662034"/>
            <a:ext cx="11074" cy="19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데이터 164"/>
          <p:cNvSpPr/>
          <p:nvPr/>
        </p:nvSpPr>
        <p:spPr>
          <a:xfrm>
            <a:off x="7046408" y="4070791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이름 입력</a:t>
            </a:r>
            <a:endParaRPr lang="ko-KR" altLang="en-US" sz="1050" dirty="0"/>
          </a:p>
        </p:txBody>
      </p:sp>
      <p:cxnSp>
        <p:nvCxnSpPr>
          <p:cNvPr id="166" name="직선 화살표 연결선 165"/>
          <p:cNvCxnSpPr>
            <a:stCxn id="165" idx="4"/>
            <a:endCxn id="167" idx="1"/>
          </p:cNvCxnSpPr>
          <p:nvPr/>
        </p:nvCxnSpPr>
        <p:spPr>
          <a:xfrm>
            <a:off x="7693593" y="4375062"/>
            <a:ext cx="2025" cy="14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데이터 166"/>
          <p:cNvSpPr/>
          <p:nvPr/>
        </p:nvSpPr>
        <p:spPr>
          <a:xfrm>
            <a:off x="6925565" y="4520214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이메일 입력</a:t>
            </a:r>
            <a:endParaRPr lang="ko-KR" altLang="en-US" sz="1050" dirty="0"/>
          </a:p>
        </p:txBody>
      </p:sp>
      <p:sp>
        <p:nvSpPr>
          <p:cNvPr id="168" name="순서도: 데이터 167"/>
          <p:cNvSpPr/>
          <p:nvPr/>
        </p:nvSpPr>
        <p:spPr>
          <a:xfrm>
            <a:off x="6934897" y="4949371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휴대폰 입력</a:t>
            </a:r>
            <a:endParaRPr lang="ko-KR" altLang="en-US" sz="1050" dirty="0"/>
          </a:p>
        </p:txBody>
      </p:sp>
      <p:cxnSp>
        <p:nvCxnSpPr>
          <p:cNvPr id="169" name="직선 화살표 연결선 168"/>
          <p:cNvCxnSpPr>
            <a:stCxn id="167" idx="4"/>
            <a:endCxn id="168" idx="1"/>
          </p:cNvCxnSpPr>
          <p:nvPr/>
        </p:nvCxnSpPr>
        <p:spPr>
          <a:xfrm>
            <a:off x="7695618" y="4824485"/>
            <a:ext cx="9332" cy="12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68" idx="4"/>
            <a:endCxn id="159" idx="0"/>
          </p:cNvCxnSpPr>
          <p:nvPr/>
        </p:nvCxnSpPr>
        <p:spPr>
          <a:xfrm flipH="1">
            <a:off x="7701180" y="5253642"/>
            <a:ext cx="3770" cy="13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매매 검색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37" y="1374070"/>
            <a:ext cx="6845896" cy="48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공지사항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77" y="1329078"/>
            <a:ext cx="7190210" cy="45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 err="1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QnA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171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06" y="1310699"/>
            <a:ext cx="7382039" cy="47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관심 지역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97" y="1398802"/>
            <a:ext cx="8107460" cy="40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noFill/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통합 검색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07" y="1417723"/>
            <a:ext cx="9428297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933992" y="2224206"/>
            <a:ext cx="1949252" cy="1512570"/>
            <a:chOff x="4321862" y="2224206"/>
            <a:chExt cx="967275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321862" y="3121223"/>
              <a:ext cx="96727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기대 효과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14456" y="2224206"/>
              <a:ext cx="41204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05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2756364" cy="1169551"/>
            <a:chOff x="4136973" y="2208818"/>
            <a:chExt cx="2756364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275636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0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기대 효과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05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822993" y="3627735"/>
            <a:ext cx="378177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네이버 아이디 연동</a:t>
            </a:r>
            <a:r>
              <a:rPr lang="en-US" altLang="ko-KR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관심 지역 등록 등</a:t>
            </a:r>
            <a:r>
              <a:rPr lang="ko-KR" altLang="en-US" sz="2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endParaRPr lang="en-US" altLang="ko-KR" sz="2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사용자의 편의를 위한 서비스들을 제공</a:t>
            </a:r>
            <a:endParaRPr lang="ko-KR" altLang="en-US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16207" y="2625042"/>
            <a:ext cx="1995348" cy="307777"/>
            <a:chOff x="2757838" y="2345642"/>
            <a:chExt cx="1995348" cy="3077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68FA9DD-BBF7-047B-6499-03107932C462}"/>
                </a:ext>
              </a:extLst>
            </p:cNvPr>
            <p:cNvSpPr/>
            <p:nvPr/>
          </p:nvSpPr>
          <p:spPr>
            <a:xfrm>
              <a:off x="2757838" y="2345642"/>
              <a:ext cx="1995348" cy="3077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909F02-CA10-603F-B1D6-1FC782B27EA7}"/>
                </a:ext>
              </a:extLst>
            </p:cNvPr>
            <p:cNvSpPr txBox="1"/>
            <p:nvPr/>
          </p:nvSpPr>
          <p:spPr>
            <a:xfrm>
              <a:off x="2867854" y="2376420"/>
              <a:ext cx="170867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편의성</a:t>
              </a:r>
              <a:endPara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210964" y="2612342"/>
            <a:ext cx="1995348" cy="307777"/>
            <a:chOff x="5623176" y="2345642"/>
            <a:chExt cx="1995348" cy="307777"/>
          </a:xfrm>
        </p:grpSpPr>
        <p:sp>
          <p:nvSpPr>
            <p:cNvPr id="23" name="사각형: 둥근 모서리 15">
              <a:extLst>
                <a:ext uri="{FF2B5EF4-FFF2-40B4-BE49-F238E27FC236}">
                  <a16:creationId xmlns:a16="http://schemas.microsoft.com/office/drawing/2014/main" id="{168FA9DD-BBF7-047B-6499-03107932C462}"/>
                </a:ext>
              </a:extLst>
            </p:cNvPr>
            <p:cNvSpPr/>
            <p:nvPr/>
          </p:nvSpPr>
          <p:spPr>
            <a:xfrm>
              <a:off x="5623176" y="2345642"/>
              <a:ext cx="1995348" cy="3077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909F02-CA10-603F-B1D6-1FC782B27EA7}"/>
                </a:ext>
              </a:extLst>
            </p:cNvPr>
            <p:cNvSpPr txBox="1"/>
            <p:nvPr/>
          </p:nvSpPr>
          <p:spPr>
            <a:xfrm>
              <a:off x="5733192" y="2376420"/>
              <a:ext cx="170867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차별성</a:t>
              </a:r>
              <a:endPara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284428" y="3615035"/>
            <a:ext cx="378177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고객 중심의 관심 지역 등록 편의 서비스 제공</a:t>
            </a:r>
            <a:endParaRPr lang="en-US" altLang="ko-KR" sz="2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건물 정보 내 로드 뷰 서비스 제공</a:t>
            </a: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5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934001" y="2224206"/>
            <a:ext cx="1949251" cy="1512570"/>
            <a:chOff x="4321864" y="2224206"/>
            <a:chExt cx="967274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321864" y="3121223"/>
              <a:ext cx="96727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후기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14456" y="2224206"/>
              <a:ext cx="41204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06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6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2756364" cy="1169551"/>
            <a:chOff x="4136973" y="2208818"/>
            <a:chExt cx="2756364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275636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0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후기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06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2974691" y="3789468"/>
            <a:ext cx="1995348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3084707" y="3820246"/>
            <a:ext cx="17086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구성우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2048155" y="4336628"/>
            <a:ext cx="378177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같은 주제로 새로운 기술을 배우며 그것을 적용함으로써 프로젝트를  발전시켜 나가는게 즐거웠습니다</a:t>
            </a:r>
            <a:r>
              <a:rPr lang="en-US" altLang="ko-KR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좋은 페어를 만나 역할을 나누는 시작부터 별 다른 마찰 없이 관통 프로젝트를 끝낼 수 있었습니다</a:t>
            </a:r>
            <a:r>
              <a:rPr lang="en-US" altLang="ko-KR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다음 프로젝트에서는 조금 더 욕심을 내 더 좋은 결과물을 만들고 싶어졌습니다</a:t>
            </a:r>
            <a:r>
              <a:rPr lang="en-US" altLang="ko-KR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ko-KR" altLang="en-US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27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7138618" y="3760648"/>
            <a:ext cx="1995348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7248634" y="3791426"/>
            <a:ext cx="17086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김남규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99" y="1779230"/>
            <a:ext cx="1357200" cy="1648767"/>
          </a:xfrm>
          <a:prstGeom prst="ellipse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63" y="1828360"/>
            <a:ext cx="1358789" cy="1684751"/>
          </a:xfrm>
          <a:prstGeom prst="ellipse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245404" y="4336628"/>
            <a:ext cx="378177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천천히 프로젝트를 발전시키고 최종적으로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완성하는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것이 큰 도움이 되었습니다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한 학기 동안 프론트에서 </a:t>
            </a:r>
            <a:r>
              <a:rPr lang="ko-KR" altLang="en-US" sz="2000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백엔드까지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모든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과정을 </a:t>
            </a:r>
            <a:endParaRPr lang="en-US" altLang="ko-KR" sz="2000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맛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보며 많이 배웠습니다</a:t>
            </a:r>
            <a:r>
              <a:rPr lang="en-US" altLang="ko-KR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아쉬움이 많이 남긴 하지만 이를 발판으로 </a:t>
            </a:r>
            <a:endParaRPr lang="en-US" altLang="ko-KR" sz="2000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계속해서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성장하는 </a:t>
            </a:r>
            <a:r>
              <a:rPr lang="ko-KR" altLang="en-US" sz="2000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성장형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개발자가 되겠습니다</a:t>
            </a:r>
            <a:endParaRPr lang="ko-KR" altLang="en-US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6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실외, 일몰, 태양이(가) 표시된 사진&#10;&#10;자동 생성된 설명">
            <a:extLst>
              <a:ext uri="{FF2B5EF4-FFF2-40B4-BE49-F238E27FC236}">
                <a16:creationId xmlns:a16="http://schemas.microsoft.com/office/drawing/2014/main" id="{B48BE51B-A0D3-3C41-90A4-EF47890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29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092505" y="2208818"/>
            <a:ext cx="3563477" cy="1527958"/>
            <a:chOff x="3904292" y="2208818"/>
            <a:chExt cx="2034648" cy="152795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3904292" y="3121223"/>
              <a:ext cx="203464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기획 배경 및 목표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84560" y="2208818"/>
              <a:ext cx="474111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01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산, 도시, 실외이(가) 표시된 사진&#10;&#10;자동 생성된 설명">
            <a:extLst>
              <a:ext uri="{FF2B5EF4-FFF2-40B4-BE49-F238E27FC236}">
                <a16:creationId xmlns:a16="http://schemas.microsoft.com/office/drawing/2014/main" id="{9E8856E0-1F03-5CC8-9A08-75CEE8C8B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3" y="0"/>
            <a:ext cx="1219087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A6438B-315B-9672-4CEE-5E807942CBAB}"/>
              </a:ext>
            </a:extLst>
          </p:cNvPr>
          <p:cNvSpPr/>
          <p:nvPr/>
        </p:nvSpPr>
        <p:spPr>
          <a:xfrm>
            <a:off x="0" y="0"/>
            <a:ext cx="1219087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7000">
                <a:schemeClr val="tx1">
                  <a:lumMod val="95000"/>
                  <a:lumOff val="5000"/>
                  <a:alpha val="1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2933919" y="776288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D1A1A-23F2-D8B4-B37B-16F16D74C2B5}"/>
              </a:ext>
            </a:extLst>
          </p:cNvPr>
          <p:cNvSpPr txBox="1"/>
          <p:nvPr/>
        </p:nvSpPr>
        <p:spPr>
          <a:xfrm>
            <a:off x="695325" y="6453188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PPT CLASS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ECF98-BC9A-B509-F24E-66A62CBF1B6C}"/>
              </a:ext>
            </a:extLst>
          </p:cNvPr>
          <p:cNvSpPr txBox="1"/>
          <p:nvPr/>
        </p:nvSpPr>
        <p:spPr>
          <a:xfrm>
            <a:off x="-39414" y="5624958"/>
            <a:ext cx="454932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7200" baseline="30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72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655062" y="2923623"/>
            <a:ext cx="3085781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감사합니다</a:t>
            </a:r>
            <a:endParaRPr lang="ko-KR" altLang="en-US" sz="5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2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2580835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프로젝트 주제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365463" y="5495913"/>
            <a:ext cx="51312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공공 데이터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(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국토교통부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아파트매매 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실거래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상세 자료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)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와 카카오 지도 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API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를 활용한</a:t>
            </a:r>
            <a:endParaRPr lang="en-US" altLang="ko-KR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지역 별 매매 내역 검색 서비스를 제공하는 웹 사이트 제작</a:t>
            </a:r>
            <a:endParaRPr lang="ko-KR" altLang="en-US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548227" y="5145067"/>
            <a:ext cx="25038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공공데이터와 카카오 지도 </a:t>
            </a:r>
            <a:r>
              <a:rPr lang="en-US" altLang="ko-KR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API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" name="AutoShape 4" descr="Vue.js 를 시작하기에 앞서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6" y="2510070"/>
            <a:ext cx="1441209" cy="14412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34" y="2552683"/>
            <a:ext cx="1437407" cy="14374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74" y="2258151"/>
            <a:ext cx="2046652" cy="204665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696098" y="3032216"/>
            <a:ext cx="1016000" cy="4783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499" y="1950066"/>
            <a:ext cx="2522771" cy="1518946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7898848" y="3032216"/>
            <a:ext cx="1016000" cy="4783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500" y="3626238"/>
            <a:ext cx="2522770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7048341" y="5495913"/>
            <a:ext cx="4448334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JWT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를 사용하여 메뉴에 대한 방문자 및 회원의 접근 권한을 제어합니다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endParaRPr lang="en-US" altLang="ko-KR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9292822" y="5145067"/>
            <a:ext cx="10147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JWT </a:t>
            </a:r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로그인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70268" y="719161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JWT </a:t>
            </a:r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로그인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2" y="1952800"/>
            <a:ext cx="4615777" cy="1988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직사각형 12"/>
          <p:cNvSpPr/>
          <p:nvPr/>
        </p:nvSpPr>
        <p:spPr>
          <a:xfrm>
            <a:off x="9460705" y="3068816"/>
            <a:ext cx="451265" cy="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476" y="3008438"/>
            <a:ext cx="5385915" cy="1128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193" y="1647332"/>
            <a:ext cx="4334480" cy="12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72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7301552" y="5495913"/>
            <a:ext cx="419512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기존 계정에 네이버 아이디를 연동할 수 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다음 로그인부터는 네이버 아이디로 간편하게 로그인 할 수 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이를 통해 사용자의 편의성을 향상 시키고자 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97068" y="5145067"/>
            <a:ext cx="1606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네이버 로그인 연동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70268" y="719161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네이버 로그인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2" y="2538264"/>
            <a:ext cx="5329359" cy="2296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59" y="1240736"/>
            <a:ext cx="2723052" cy="2572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910" y="2206009"/>
            <a:ext cx="3035686" cy="2636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직사각형 12"/>
          <p:cNvSpPr/>
          <p:nvPr/>
        </p:nvSpPr>
        <p:spPr>
          <a:xfrm>
            <a:off x="9460705" y="3068816"/>
            <a:ext cx="451265" cy="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83" y="1254986"/>
            <a:ext cx="4020111" cy="2162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17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527366" y="5495913"/>
            <a:ext cx="4969309" cy="5309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공지사항과 </a:t>
            </a:r>
            <a:r>
              <a:rPr lang="en-US" altLang="ko-KR" baseline="-25000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QnA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게시판을 통해 매매 검색 서비스만을 제공 하는 웹사이트가 아닌 </a:t>
            </a:r>
            <a:endParaRPr lang="en-US" altLang="ko-KR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사용자와 함께하는 웹 사이트를 만들고자 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ko-KR" altLang="en-US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49777" y="5145067"/>
            <a:ext cx="17007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공지사항</a:t>
            </a:r>
            <a:r>
              <a:rPr lang="en-US" altLang="ko-KR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en-US" altLang="ko-KR" sz="1600" b="1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QnA</a:t>
            </a:r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관리 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70268" y="719161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공지사항 </a:t>
            </a:r>
            <a:r>
              <a:rPr lang="en-US" altLang="ko-KR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&amp; </a:t>
            </a:r>
            <a:r>
              <a:rPr lang="en-US" altLang="ko-KR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QnA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40" y="2894983"/>
            <a:ext cx="10374173" cy="1705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21" y="1983578"/>
            <a:ext cx="9200133" cy="133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9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4304001" y="5495913"/>
            <a:ext cx="719267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기존 프로젝트에서는 매매 내역을 보기 위해서는 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3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개의 체크박스를 반드시 전부 선택해야하는 번거로움이 있었습니다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이제는 관심 지역을 이용하여 평소 검색하는 지역들을 등록 해 편리하게 매매 검색을 이용할 수 있게 되었습니다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73022" y="5145067"/>
            <a:ext cx="16542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관심 지역 정보 관리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8" y="2873478"/>
            <a:ext cx="4409272" cy="1752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882" y="1692294"/>
            <a:ext cx="4628055" cy="1550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229" y="1952800"/>
            <a:ext cx="4332967" cy="1175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539" y="3234257"/>
            <a:ext cx="4331657" cy="1170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직사각형 17"/>
          <p:cNvSpPr/>
          <p:nvPr/>
        </p:nvSpPr>
        <p:spPr>
          <a:xfrm>
            <a:off x="2741046" y="697429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관심 지역 정보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17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05698" y="5145067"/>
            <a:ext cx="1788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동별</a:t>
            </a:r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매매 평균가 조회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1046" y="69742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동별</a:t>
            </a:r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매매 평균가 조회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12" y="1570614"/>
            <a:ext cx="4648288" cy="3161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1496610" y="5495913"/>
            <a:ext cx="65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051274" y="5495913"/>
            <a:ext cx="54454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선택한 시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/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군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/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구에 속한 동들의 매매 평균가를 표시합니다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b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</a:b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직접 하나하나 찾아보지 않아도 상대적으로 시세가 높은 동을 한눈에 찾아 볼 수 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778</Words>
  <Application>Microsoft Office PowerPoint</Application>
  <PresentationFormat>와이드스크린</PresentationFormat>
  <Paragraphs>246</Paragraphs>
  <Slides>30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IBM Plex Sans KR</vt:lpstr>
      <vt:lpstr>IBM Plex Sans KR Light</vt:lpstr>
      <vt:lpstr>IBM Plex Sans KR Medium</vt:lpstr>
      <vt:lpstr>IBM Plex Sans KR SemiBold</vt:lpstr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1461</dc:creator>
  <cp:lastModifiedBy>SSAFY</cp:lastModifiedBy>
  <cp:revision>65</cp:revision>
  <dcterms:created xsi:type="dcterms:W3CDTF">2022-06-28T08:02:56Z</dcterms:created>
  <dcterms:modified xsi:type="dcterms:W3CDTF">2022-11-24T08:52:10Z</dcterms:modified>
</cp:coreProperties>
</file>