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58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129@hanmail.net" initials="s" lastIdx="4" clrIdx="0">
    <p:extLst>
      <p:ext uri="{19B8F6BF-5375-455C-9EA6-DF929625EA0E}">
        <p15:presenceInfo xmlns:p15="http://schemas.microsoft.com/office/powerpoint/2012/main" userId="3b141f84d84349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0AA"/>
    <a:srgbClr val="FF9CB1"/>
    <a:srgbClr val="6C8DBD"/>
    <a:srgbClr val="FF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762-421D-B278-3DFEA137D4E7}"/>
              </c:ext>
            </c:extLst>
          </c:dPt>
          <c:dPt>
            <c:idx val="5"/>
            <c:invertIfNegative val="0"/>
            <c:bubble3D val="0"/>
            <c:spPr>
              <a:solidFill>
                <a:srgbClr val="8B80AA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7762-421D-B278-3DFEA137D4E7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24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762-421D-B278-3DFEA137D4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21년 12월</c:v>
                </c:pt>
                <c:pt idx="1">
                  <c:v>22년 3월</c:v>
                </c:pt>
                <c:pt idx="2">
                  <c:v>22년 6월</c:v>
                </c:pt>
                <c:pt idx="3">
                  <c:v>22년 9월</c:v>
                </c:pt>
                <c:pt idx="4">
                  <c:v>22년 12월</c:v>
                </c:pt>
                <c:pt idx="5">
                  <c:v>23년 3월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2726</c:v>
                </c:pt>
                <c:pt idx="1">
                  <c:v>2711</c:v>
                </c:pt>
                <c:pt idx="2">
                  <c:v>2259</c:v>
                </c:pt>
                <c:pt idx="3">
                  <c:v>2432</c:v>
                </c:pt>
                <c:pt idx="4">
                  <c:v>2437</c:v>
                </c:pt>
                <c:pt idx="5">
                  <c:v>2324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62-421D-B278-3DFEA137D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1458715408"/>
        <c:axId val="1458719760"/>
      </c:barChart>
      <c:catAx>
        <c:axId val="1458715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458719760"/>
        <c:crosses val="autoZero"/>
        <c:auto val="1"/>
        <c:lblAlgn val="ctr"/>
        <c:lblOffset val="100"/>
        <c:noMultiLvlLbl val="0"/>
      </c:catAx>
      <c:valAx>
        <c:axId val="1458719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58715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31T01:53:35.276" idx="3">
    <p:pos x="7492" y="14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3-05-31T01:53:37.240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0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5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3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8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3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7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B152709-5DED-4719-4CC6-089E2177E1AA}"/>
              </a:ext>
            </a:extLst>
          </p:cNvPr>
          <p:cNvGrpSpPr/>
          <p:nvPr/>
        </p:nvGrpSpPr>
        <p:grpSpPr>
          <a:xfrm>
            <a:off x="2772032" y="2454605"/>
            <a:ext cx="6660207" cy="45719"/>
            <a:chOff x="2895857" y="2526043"/>
            <a:chExt cx="6660207" cy="68263"/>
          </a:xfrm>
        </p:grpSpPr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D0E21135-D417-BB83-DAE5-A2E53E8713A5}"/>
                </a:ext>
              </a:extLst>
            </p:cNvPr>
            <p:cNvSpPr/>
            <p:nvPr/>
          </p:nvSpPr>
          <p:spPr>
            <a:xfrm>
              <a:off x="29621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862883CC-491C-6CDB-0180-B62EA55790DC}"/>
                </a:ext>
              </a:extLst>
            </p:cNvPr>
            <p:cNvSpPr/>
            <p:nvPr/>
          </p:nvSpPr>
          <p:spPr>
            <a:xfrm rot="5400000">
              <a:off x="2895105" y="2526795"/>
              <a:ext cx="67767" cy="66263"/>
            </a:xfrm>
            <a:prstGeom prst="rtTriangle">
              <a:avLst/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BA2EADE2-A7C8-F010-4C0D-9004A68EBDDF}"/>
                </a:ext>
              </a:extLst>
            </p:cNvPr>
            <p:cNvSpPr/>
            <p:nvPr/>
          </p:nvSpPr>
          <p:spPr>
            <a:xfrm>
              <a:off x="31661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평행 사변형 80">
              <a:extLst>
                <a:ext uri="{FF2B5EF4-FFF2-40B4-BE49-F238E27FC236}">
                  <a16:creationId xmlns:a16="http://schemas.microsoft.com/office/drawing/2014/main" id="{061DCB68-0413-6425-B09F-567B2E578D5A}"/>
                </a:ext>
              </a:extLst>
            </p:cNvPr>
            <p:cNvSpPr/>
            <p:nvPr/>
          </p:nvSpPr>
          <p:spPr>
            <a:xfrm>
              <a:off x="337010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평행 사변형 81">
              <a:extLst>
                <a:ext uri="{FF2B5EF4-FFF2-40B4-BE49-F238E27FC236}">
                  <a16:creationId xmlns:a16="http://schemas.microsoft.com/office/drawing/2014/main" id="{FB5F4164-0D37-0D0B-A654-79703BC8DC3A}"/>
                </a:ext>
              </a:extLst>
            </p:cNvPr>
            <p:cNvSpPr/>
            <p:nvPr/>
          </p:nvSpPr>
          <p:spPr>
            <a:xfrm>
              <a:off x="357409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평행 사변형 82">
              <a:extLst>
                <a:ext uri="{FF2B5EF4-FFF2-40B4-BE49-F238E27FC236}">
                  <a16:creationId xmlns:a16="http://schemas.microsoft.com/office/drawing/2014/main" id="{81F68509-8B86-0A49-C908-4D4B4B034C25}"/>
                </a:ext>
              </a:extLst>
            </p:cNvPr>
            <p:cNvSpPr/>
            <p:nvPr/>
          </p:nvSpPr>
          <p:spPr>
            <a:xfrm>
              <a:off x="377808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평행 사변형 83">
              <a:extLst>
                <a:ext uri="{FF2B5EF4-FFF2-40B4-BE49-F238E27FC236}">
                  <a16:creationId xmlns:a16="http://schemas.microsoft.com/office/drawing/2014/main" id="{A722A497-E01B-3751-5A5F-F07D304C2CB5}"/>
                </a:ext>
              </a:extLst>
            </p:cNvPr>
            <p:cNvSpPr/>
            <p:nvPr/>
          </p:nvSpPr>
          <p:spPr>
            <a:xfrm>
              <a:off x="398207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평행 사변형 84">
              <a:extLst>
                <a:ext uri="{FF2B5EF4-FFF2-40B4-BE49-F238E27FC236}">
                  <a16:creationId xmlns:a16="http://schemas.microsoft.com/office/drawing/2014/main" id="{618504E6-4F7C-2886-2CD1-104D7851D704}"/>
                </a:ext>
              </a:extLst>
            </p:cNvPr>
            <p:cNvSpPr/>
            <p:nvPr/>
          </p:nvSpPr>
          <p:spPr>
            <a:xfrm>
              <a:off x="418606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>
              <a:extLst>
                <a:ext uri="{FF2B5EF4-FFF2-40B4-BE49-F238E27FC236}">
                  <a16:creationId xmlns:a16="http://schemas.microsoft.com/office/drawing/2014/main" id="{F6BE5BF1-883C-23C5-6E01-F5DDE7F0AC3E}"/>
                </a:ext>
              </a:extLst>
            </p:cNvPr>
            <p:cNvSpPr/>
            <p:nvPr/>
          </p:nvSpPr>
          <p:spPr>
            <a:xfrm>
              <a:off x="439005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CE8C8DEF-4B8C-B344-A87C-12B3F2450D2A}"/>
                </a:ext>
              </a:extLst>
            </p:cNvPr>
            <p:cNvSpPr/>
            <p:nvPr/>
          </p:nvSpPr>
          <p:spPr>
            <a:xfrm>
              <a:off x="459404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평행 사변형 87">
              <a:extLst>
                <a:ext uri="{FF2B5EF4-FFF2-40B4-BE49-F238E27FC236}">
                  <a16:creationId xmlns:a16="http://schemas.microsoft.com/office/drawing/2014/main" id="{20D5C6F2-2750-F480-F7F9-5C6FEB5E4B63}"/>
                </a:ext>
              </a:extLst>
            </p:cNvPr>
            <p:cNvSpPr/>
            <p:nvPr/>
          </p:nvSpPr>
          <p:spPr>
            <a:xfrm>
              <a:off x="479803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평행 사변형 88">
              <a:extLst>
                <a:ext uri="{FF2B5EF4-FFF2-40B4-BE49-F238E27FC236}">
                  <a16:creationId xmlns:a16="http://schemas.microsoft.com/office/drawing/2014/main" id="{97329F54-A0E1-9467-C93A-97F1A515040C}"/>
                </a:ext>
              </a:extLst>
            </p:cNvPr>
            <p:cNvSpPr/>
            <p:nvPr/>
          </p:nvSpPr>
          <p:spPr>
            <a:xfrm>
              <a:off x="50020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평행 사변형 89">
              <a:extLst>
                <a:ext uri="{FF2B5EF4-FFF2-40B4-BE49-F238E27FC236}">
                  <a16:creationId xmlns:a16="http://schemas.microsoft.com/office/drawing/2014/main" id="{75F0BD1D-9421-3C9C-6CC7-5A710AD7940E}"/>
                </a:ext>
              </a:extLst>
            </p:cNvPr>
            <p:cNvSpPr/>
            <p:nvPr/>
          </p:nvSpPr>
          <p:spPr>
            <a:xfrm>
              <a:off x="52060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F966DFB0-F731-9794-9891-E3B31F9FD52F}"/>
                </a:ext>
              </a:extLst>
            </p:cNvPr>
            <p:cNvSpPr/>
            <p:nvPr/>
          </p:nvSpPr>
          <p:spPr>
            <a:xfrm>
              <a:off x="541000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평행 사변형 91">
              <a:extLst>
                <a:ext uri="{FF2B5EF4-FFF2-40B4-BE49-F238E27FC236}">
                  <a16:creationId xmlns:a16="http://schemas.microsoft.com/office/drawing/2014/main" id="{39C8C1CD-744E-4144-2A91-A19635C2AFB1}"/>
                </a:ext>
              </a:extLst>
            </p:cNvPr>
            <p:cNvSpPr/>
            <p:nvPr/>
          </p:nvSpPr>
          <p:spPr>
            <a:xfrm>
              <a:off x="561399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평행 사변형 92">
              <a:extLst>
                <a:ext uri="{FF2B5EF4-FFF2-40B4-BE49-F238E27FC236}">
                  <a16:creationId xmlns:a16="http://schemas.microsoft.com/office/drawing/2014/main" id="{DA7FA8C7-8914-F94E-48DE-F1D97F27D908}"/>
                </a:ext>
              </a:extLst>
            </p:cNvPr>
            <p:cNvSpPr/>
            <p:nvPr/>
          </p:nvSpPr>
          <p:spPr>
            <a:xfrm>
              <a:off x="581798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평행 사변형 93">
              <a:extLst>
                <a:ext uri="{FF2B5EF4-FFF2-40B4-BE49-F238E27FC236}">
                  <a16:creationId xmlns:a16="http://schemas.microsoft.com/office/drawing/2014/main" id="{F177E1A6-0B5B-301B-7882-6956550394AB}"/>
                </a:ext>
              </a:extLst>
            </p:cNvPr>
            <p:cNvSpPr/>
            <p:nvPr/>
          </p:nvSpPr>
          <p:spPr>
            <a:xfrm>
              <a:off x="602197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평행 사변형 94">
              <a:extLst>
                <a:ext uri="{FF2B5EF4-FFF2-40B4-BE49-F238E27FC236}">
                  <a16:creationId xmlns:a16="http://schemas.microsoft.com/office/drawing/2014/main" id="{37E28A4E-8C43-FEE1-E5D2-EC7315CF0906}"/>
                </a:ext>
              </a:extLst>
            </p:cNvPr>
            <p:cNvSpPr/>
            <p:nvPr/>
          </p:nvSpPr>
          <p:spPr>
            <a:xfrm>
              <a:off x="622596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평행 사변형 95">
              <a:extLst>
                <a:ext uri="{FF2B5EF4-FFF2-40B4-BE49-F238E27FC236}">
                  <a16:creationId xmlns:a16="http://schemas.microsoft.com/office/drawing/2014/main" id="{61F33A13-8F5E-6731-0A04-83362C3AB844}"/>
                </a:ext>
              </a:extLst>
            </p:cNvPr>
            <p:cNvSpPr/>
            <p:nvPr/>
          </p:nvSpPr>
          <p:spPr>
            <a:xfrm>
              <a:off x="642995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평행 사변형 96">
              <a:extLst>
                <a:ext uri="{FF2B5EF4-FFF2-40B4-BE49-F238E27FC236}">
                  <a16:creationId xmlns:a16="http://schemas.microsoft.com/office/drawing/2014/main" id="{9BA5F53B-26DA-5D88-1C51-A8B805D38386}"/>
                </a:ext>
              </a:extLst>
            </p:cNvPr>
            <p:cNvSpPr/>
            <p:nvPr/>
          </p:nvSpPr>
          <p:spPr>
            <a:xfrm>
              <a:off x="663394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81F97CE7-E349-9690-E188-C88557AAC1D3}"/>
                </a:ext>
              </a:extLst>
            </p:cNvPr>
            <p:cNvSpPr/>
            <p:nvPr/>
          </p:nvSpPr>
          <p:spPr>
            <a:xfrm>
              <a:off x="683793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평행 사변형 98">
              <a:extLst>
                <a:ext uri="{FF2B5EF4-FFF2-40B4-BE49-F238E27FC236}">
                  <a16:creationId xmlns:a16="http://schemas.microsoft.com/office/drawing/2014/main" id="{02D994E4-26FA-AEF0-CEC3-6640C6D0A1B0}"/>
                </a:ext>
              </a:extLst>
            </p:cNvPr>
            <p:cNvSpPr/>
            <p:nvPr/>
          </p:nvSpPr>
          <p:spPr>
            <a:xfrm>
              <a:off x="70419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평행 사변형 99">
              <a:extLst>
                <a:ext uri="{FF2B5EF4-FFF2-40B4-BE49-F238E27FC236}">
                  <a16:creationId xmlns:a16="http://schemas.microsoft.com/office/drawing/2014/main" id="{E15BC0E5-25B3-B60E-93B0-163F222957A5}"/>
                </a:ext>
              </a:extLst>
            </p:cNvPr>
            <p:cNvSpPr/>
            <p:nvPr/>
          </p:nvSpPr>
          <p:spPr>
            <a:xfrm>
              <a:off x="72459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평행 사변형 100">
              <a:extLst>
                <a:ext uri="{FF2B5EF4-FFF2-40B4-BE49-F238E27FC236}">
                  <a16:creationId xmlns:a16="http://schemas.microsoft.com/office/drawing/2014/main" id="{1B70B7FA-CFBE-E86E-D4B7-31D07526F1B6}"/>
                </a:ext>
              </a:extLst>
            </p:cNvPr>
            <p:cNvSpPr/>
            <p:nvPr/>
          </p:nvSpPr>
          <p:spPr>
            <a:xfrm>
              <a:off x="744990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평행 사변형 101">
              <a:extLst>
                <a:ext uri="{FF2B5EF4-FFF2-40B4-BE49-F238E27FC236}">
                  <a16:creationId xmlns:a16="http://schemas.microsoft.com/office/drawing/2014/main" id="{CDAE70BF-9E8D-E48C-3085-A6A32320F37C}"/>
                </a:ext>
              </a:extLst>
            </p:cNvPr>
            <p:cNvSpPr/>
            <p:nvPr/>
          </p:nvSpPr>
          <p:spPr>
            <a:xfrm>
              <a:off x="765389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평행 사변형 102">
              <a:extLst>
                <a:ext uri="{FF2B5EF4-FFF2-40B4-BE49-F238E27FC236}">
                  <a16:creationId xmlns:a16="http://schemas.microsoft.com/office/drawing/2014/main" id="{9D0BA9FA-4BDB-75FF-DBB0-A0718A391FCB}"/>
                </a:ext>
              </a:extLst>
            </p:cNvPr>
            <p:cNvSpPr/>
            <p:nvPr/>
          </p:nvSpPr>
          <p:spPr>
            <a:xfrm>
              <a:off x="785788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평행 사변형 103">
              <a:extLst>
                <a:ext uri="{FF2B5EF4-FFF2-40B4-BE49-F238E27FC236}">
                  <a16:creationId xmlns:a16="http://schemas.microsoft.com/office/drawing/2014/main" id="{B53BB358-1CBF-AA4F-0F4A-6F572615E334}"/>
                </a:ext>
              </a:extLst>
            </p:cNvPr>
            <p:cNvSpPr/>
            <p:nvPr/>
          </p:nvSpPr>
          <p:spPr>
            <a:xfrm>
              <a:off x="806187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평행 사변형 104">
              <a:extLst>
                <a:ext uri="{FF2B5EF4-FFF2-40B4-BE49-F238E27FC236}">
                  <a16:creationId xmlns:a16="http://schemas.microsoft.com/office/drawing/2014/main" id="{12E39135-B0A7-940F-531B-25966BCCDB0E}"/>
                </a:ext>
              </a:extLst>
            </p:cNvPr>
            <p:cNvSpPr/>
            <p:nvPr/>
          </p:nvSpPr>
          <p:spPr>
            <a:xfrm>
              <a:off x="826586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평행 사변형 105">
              <a:extLst>
                <a:ext uri="{FF2B5EF4-FFF2-40B4-BE49-F238E27FC236}">
                  <a16:creationId xmlns:a16="http://schemas.microsoft.com/office/drawing/2014/main" id="{978EFD51-FD3C-B54F-3C45-35B530F6C497}"/>
                </a:ext>
              </a:extLst>
            </p:cNvPr>
            <p:cNvSpPr/>
            <p:nvPr/>
          </p:nvSpPr>
          <p:spPr>
            <a:xfrm>
              <a:off x="846985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평행 사변형 106">
              <a:extLst>
                <a:ext uri="{FF2B5EF4-FFF2-40B4-BE49-F238E27FC236}">
                  <a16:creationId xmlns:a16="http://schemas.microsoft.com/office/drawing/2014/main" id="{8FC9855C-EDF0-909C-ACA9-5508D4A25B85}"/>
                </a:ext>
              </a:extLst>
            </p:cNvPr>
            <p:cNvSpPr/>
            <p:nvPr/>
          </p:nvSpPr>
          <p:spPr>
            <a:xfrm>
              <a:off x="867384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평행 사변형 107">
              <a:extLst>
                <a:ext uri="{FF2B5EF4-FFF2-40B4-BE49-F238E27FC236}">
                  <a16:creationId xmlns:a16="http://schemas.microsoft.com/office/drawing/2014/main" id="{A69E590E-9E24-7E0C-9AAE-DB164293D49C}"/>
                </a:ext>
              </a:extLst>
            </p:cNvPr>
            <p:cNvSpPr/>
            <p:nvPr/>
          </p:nvSpPr>
          <p:spPr>
            <a:xfrm>
              <a:off x="887783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평행 사변형 108">
              <a:extLst>
                <a:ext uri="{FF2B5EF4-FFF2-40B4-BE49-F238E27FC236}">
                  <a16:creationId xmlns:a16="http://schemas.microsoft.com/office/drawing/2014/main" id="{E085F030-49EF-AADB-7EBE-CE52C1DE58CE}"/>
                </a:ext>
              </a:extLst>
            </p:cNvPr>
            <p:cNvSpPr/>
            <p:nvPr/>
          </p:nvSpPr>
          <p:spPr>
            <a:xfrm>
              <a:off x="90818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평행 사변형 109">
              <a:extLst>
                <a:ext uri="{FF2B5EF4-FFF2-40B4-BE49-F238E27FC236}">
                  <a16:creationId xmlns:a16="http://schemas.microsoft.com/office/drawing/2014/main" id="{79B6C2DA-12F6-A325-5414-955D4B31FB9D}"/>
                </a:ext>
              </a:extLst>
            </p:cNvPr>
            <p:cNvSpPr/>
            <p:nvPr/>
          </p:nvSpPr>
          <p:spPr>
            <a:xfrm>
              <a:off x="92858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직각 삼각형 134">
              <a:extLst>
                <a:ext uri="{FF2B5EF4-FFF2-40B4-BE49-F238E27FC236}">
                  <a16:creationId xmlns:a16="http://schemas.microsoft.com/office/drawing/2014/main" id="{21B76664-2B36-E070-ADA4-53389F4D1ACF}"/>
                </a:ext>
              </a:extLst>
            </p:cNvPr>
            <p:cNvSpPr/>
            <p:nvPr/>
          </p:nvSpPr>
          <p:spPr>
            <a:xfrm rot="16200000">
              <a:off x="9489049" y="2526795"/>
              <a:ext cx="67767" cy="66263"/>
            </a:xfrm>
            <a:prstGeom prst="rtTriangle">
              <a:avLst/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5521EF2-FC2C-54D8-4DB1-10B2AA6F71AD}"/>
              </a:ext>
            </a:extLst>
          </p:cNvPr>
          <p:cNvSpPr txBox="1"/>
          <p:nvPr/>
        </p:nvSpPr>
        <p:spPr>
          <a:xfrm>
            <a:off x="2715061" y="2800819"/>
            <a:ext cx="676187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5400" b="1" i="1" kern="0" dirty="0" smtClean="0">
                <a:ln w="15875">
                  <a:noFill/>
                </a:ln>
                <a:solidFill>
                  <a:srgbClr val="FF9CB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WE</a:t>
            </a:r>
            <a:r>
              <a:rPr lang="en-US" altLang="ko-KR" sz="5400" b="1" i="1" kern="0" dirty="0" smtClean="0">
                <a:ln w="15875">
                  <a:noFill/>
                </a:ln>
                <a:solidFill>
                  <a:srgbClr val="8B80A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YOU</a:t>
            </a:r>
            <a:r>
              <a:rPr lang="en-US" altLang="ko-KR" sz="5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</a:t>
            </a:r>
            <a:r>
              <a:rPr lang="en-US" altLang="ko-KR" sz="5400" b="1" i="1" kern="0" dirty="0" smtClean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</a:t>
            </a: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dirty="0" smtClean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우리</a:t>
            </a:r>
            <a:r>
              <a:rPr lang="en-US" altLang="ko-KR" sz="1100" i="1" kern="0" dirty="0" smtClean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1100" i="1" kern="0" dirty="0" smtClean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당신 그리고 나</a:t>
            </a:r>
            <a:r>
              <a:rPr lang="en-US" altLang="ko-KR" sz="1100" i="1" kern="0" dirty="0" smtClean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,</a:t>
            </a:r>
            <a:r>
              <a:rPr lang="ko-KR" altLang="en-US" sz="1100" i="1" kern="0" dirty="0" smtClean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 모두가 모여서 만드는 따듯한 인연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6F25BC4D-77A9-146D-D773-2F33FFA93F45}"/>
              </a:ext>
            </a:extLst>
          </p:cNvPr>
          <p:cNvGrpSpPr/>
          <p:nvPr/>
        </p:nvGrpSpPr>
        <p:grpSpPr>
          <a:xfrm>
            <a:off x="2772032" y="4131005"/>
            <a:ext cx="6660207" cy="45719"/>
            <a:chOff x="2895857" y="2526043"/>
            <a:chExt cx="6660207" cy="68263"/>
          </a:xfrm>
        </p:grpSpPr>
        <p:sp>
          <p:nvSpPr>
            <p:cNvPr id="225" name="평행 사변형 224">
              <a:extLst>
                <a:ext uri="{FF2B5EF4-FFF2-40B4-BE49-F238E27FC236}">
                  <a16:creationId xmlns:a16="http://schemas.microsoft.com/office/drawing/2014/main" id="{FCB63AF0-2C91-0D53-EB59-AEE65FDBAA25}"/>
                </a:ext>
              </a:extLst>
            </p:cNvPr>
            <p:cNvSpPr/>
            <p:nvPr/>
          </p:nvSpPr>
          <p:spPr>
            <a:xfrm>
              <a:off x="29621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각 삼각형 225">
              <a:extLst>
                <a:ext uri="{FF2B5EF4-FFF2-40B4-BE49-F238E27FC236}">
                  <a16:creationId xmlns:a16="http://schemas.microsoft.com/office/drawing/2014/main" id="{63770297-43EB-D954-A1CB-AF3060393F71}"/>
                </a:ext>
              </a:extLst>
            </p:cNvPr>
            <p:cNvSpPr/>
            <p:nvPr/>
          </p:nvSpPr>
          <p:spPr>
            <a:xfrm rot="5400000">
              <a:off x="2895105" y="2526795"/>
              <a:ext cx="67767" cy="66263"/>
            </a:xfrm>
            <a:prstGeom prst="rtTriangle">
              <a:avLst/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평행 사변형 226">
              <a:extLst>
                <a:ext uri="{FF2B5EF4-FFF2-40B4-BE49-F238E27FC236}">
                  <a16:creationId xmlns:a16="http://schemas.microsoft.com/office/drawing/2014/main" id="{808D0EAB-2A02-D329-74FA-16E379A4C659}"/>
                </a:ext>
              </a:extLst>
            </p:cNvPr>
            <p:cNvSpPr/>
            <p:nvPr/>
          </p:nvSpPr>
          <p:spPr>
            <a:xfrm>
              <a:off x="31661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평행 사변형 227">
              <a:extLst>
                <a:ext uri="{FF2B5EF4-FFF2-40B4-BE49-F238E27FC236}">
                  <a16:creationId xmlns:a16="http://schemas.microsoft.com/office/drawing/2014/main" id="{4748D6EC-86D4-D768-5C8B-20B12B39C2D4}"/>
                </a:ext>
              </a:extLst>
            </p:cNvPr>
            <p:cNvSpPr/>
            <p:nvPr/>
          </p:nvSpPr>
          <p:spPr>
            <a:xfrm>
              <a:off x="337010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평행 사변형 228">
              <a:extLst>
                <a:ext uri="{FF2B5EF4-FFF2-40B4-BE49-F238E27FC236}">
                  <a16:creationId xmlns:a16="http://schemas.microsoft.com/office/drawing/2014/main" id="{698AF1EE-7403-398A-215E-98359586FFCA}"/>
                </a:ext>
              </a:extLst>
            </p:cNvPr>
            <p:cNvSpPr/>
            <p:nvPr/>
          </p:nvSpPr>
          <p:spPr>
            <a:xfrm>
              <a:off x="357409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0" name="평행 사변형 229">
              <a:extLst>
                <a:ext uri="{FF2B5EF4-FFF2-40B4-BE49-F238E27FC236}">
                  <a16:creationId xmlns:a16="http://schemas.microsoft.com/office/drawing/2014/main" id="{32FC743F-8484-10CD-D026-C6AD3929E61B}"/>
                </a:ext>
              </a:extLst>
            </p:cNvPr>
            <p:cNvSpPr/>
            <p:nvPr/>
          </p:nvSpPr>
          <p:spPr>
            <a:xfrm>
              <a:off x="377808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1" name="평행 사변형 230">
              <a:extLst>
                <a:ext uri="{FF2B5EF4-FFF2-40B4-BE49-F238E27FC236}">
                  <a16:creationId xmlns:a16="http://schemas.microsoft.com/office/drawing/2014/main" id="{AB0D6176-5B84-ED05-B6C6-53ECE0B9164A}"/>
                </a:ext>
              </a:extLst>
            </p:cNvPr>
            <p:cNvSpPr/>
            <p:nvPr/>
          </p:nvSpPr>
          <p:spPr>
            <a:xfrm>
              <a:off x="398207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2" name="평행 사변형 231">
              <a:extLst>
                <a:ext uri="{FF2B5EF4-FFF2-40B4-BE49-F238E27FC236}">
                  <a16:creationId xmlns:a16="http://schemas.microsoft.com/office/drawing/2014/main" id="{197C7F6A-EBD6-84A7-4C69-BCD8D6319C2F}"/>
                </a:ext>
              </a:extLst>
            </p:cNvPr>
            <p:cNvSpPr/>
            <p:nvPr/>
          </p:nvSpPr>
          <p:spPr>
            <a:xfrm>
              <a:off x="418606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3" name="평행 사변형 232">
              <a:extLst>
                <a:ext uri="{FF2B5EF4-FFF2-40B4-BE49-F238E27FC236}">
                  <a16:creationId xmlns:a16="http://schemas.microsoft.com/office/drawing/2014/main" id="{3C60CC18-FB7D-7285-4773-15B3849C3460}"/>
                </a:ext>
              </a:extLst>
            </p:cNvPr>
            <p:cNvSpPr/>
            <p:nvPr/>
          </p:nvSpPr>
          <p:spPr>
            <a:xfrm>
              <a:off x="439005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4" name="평행 사변형 233">
              <a:extLst>
                <a:ext uri="{FF2B5EF4-FFF2-40B4-BE49-F238E27FC236}">
                  <a16:creationId xmlns:a16="http://schemas.microsoft.com/office/drawing/2014/main" id="{0F0C9CA8-2A9A-14E4-7991-CF20082ECEDD}"/>
                </a:ext>
              </a:extLst>
            </p:cNvPr>
            <p:cNvSpPr/>
            <p:nvPr/>
          </p:nvSpPr>
          <p:spPr>
            <a:xfrm>
              <a:off x="459404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5" name="평행 사변형 234">
              <a:extLst>
                <a:ext uri="{FF2B5EF4-FFF2-40B4-BE49-F238E27FC236}">
                  <a16:creationId xmlns:a16="http://schemas.microsoft.com/office/drawing/2014/main" id="{CCF7BDA2-7DFD-2D4E-CF1B-B01E114A610D}"/>
                </a:ext>
              </a:extLst>
            </p:cNvPr>
            <p:cNvSpPr/>
            <p:nvPr/>
          </p:nvSpPr>
          <p:spPr>
            <a:xfrm>
              <a:off x="479803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6" name="평행 사변형 235">
              <a:extLst>
                <a:ext uri="{FF2B5EF4-FFF2-40B4-BE49-F238E27FC236}">
                  <a16:creationId xmlns:a16="http://schemas.microsoft.com/office/drawing/2014/main" id="{972AD123-4F4C-49A9-CD4C-F3DCF8DCCB13}"/>
                </a:ext>
              </a:extLst>
            </p:cNvPr>
            <p:cNvSpPr/>
            <p:nvPr/>
          </p:nvSpPr>
          <p:spPr>
            <a:xfrm>
              <a:off x="50020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7" name="평행 사변형 236">
              <a:extLst>
                <a:ext uri="{FF2B5EF4-FFF2-40B4-BE49-F238E27FC236}">
                  <a16:creationId xmlns:a16="http://schemas.microsoft.com/office/drawing/2014/main" id="{14E4EA05-1A5C-DB80-01E6-759B88384097}"/>
                </a:ext>
              </a:extLst>
            </p:cNvPr>
            <p:cNvSpPr/>
            <p:nvPr/>
          </p:nvSpPr>
          <p:spPr>
            <a:xfrm>
              <a:off x="52060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8" name="평행 사변형 237">
              <a:extLst>
                <a:ext uri="{FF2B5EF4-FFF2-40B4-BE49-F238E27FC236}">
                  <a16:creationId xmlns:a16="http://schemas.microsoft.com/office/drawing/2014/main" id="{373D4B50-7B82-95FD-A1CB-27B4A25163B9}"/>
                </a:ext>
              </a:extLst>
            </p:cNvPr>
            <p:cNvSpPr/>
            <p:nvPr/>
          </p:nvSpPr>
          <p:spPr>
            <a:xfrm>
              <a:off x="541000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9" name="평행 사변형 238">
              <a:extLst>
                <a:ext uri="{FF2B5EF4-FFF2-40B4-BE49-F238E27FC236}">
                  <a16:creationId xmlns:a16="http://schemas.microsoft.com/office/drawing/2014/main" id="{01281FE2-D34A-94B9-DE5C-698DA9AEFCFB}"/>
                </a:ext>
              </a:extLst>
            </p:cNvPr>
            <p:cNvSpPr/>
            <p:nvPr/>
          </p:nvSpPr>
          <p:spPr>
            <a:xfrm>
              <a:off x="561399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0" name="평행 사변형 239">
              <a:extLst>
                <a:ext uri="{FF2B5EF4-FFF2-40B4-BE49-F238E27FC236}">
                  <a16:creationId xmlns:a16="http://schemas.microsoft.com/office/drawing/2014/main" id="{08F1972A-16D0-966A-058C-6938DC211C90}"/>
                </a:ext>
              </a:extLst>
            </p:cNvPr>
            <p:cNvSpPr/>
            <p:nvPr/>
          </p:nvSpPr>
          <p:spPr>
            <a:xfrm>
              <a:off x="581798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1" name="평행 사변형 240">
              <a:extLst>
                <a:ext uri="{FF2B5EF4-FFF2-40B4-BE49-F238E27FC236}">
                  <a16:creationId xmlns:a16="http://schemas.microsoft.com/office/drawing/2014/main" id="{F647667D-1D87-DB64-D95B-3D6D834DCD2D}"/>
                </a:ext>
              </a:extLst>
            </p:cNvPr>
            <p:cNvSpPr/>
            <p:nvPr/>
          </p:nvSpPr>
          <p:spPr>
            <a:xfrm>
              <a:off x="602197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2" name="평행 사변형 241">
              <a:extLst>
                <a:ext uri="{FF2B5EF4-FFF2-40B4-BE49-F238E27FC236}">
                  <a16:creationId xmlns:a16="http://schemas.microsoft.com/office/drawing/2014/main" id="{1719702F-71A4-09A9-A9FD-7D6D6BEB6486}"/>
                </a:ext>
              </a:extLst>
            </p:cNvPr>
            <p:cNvSpPr/>
            <p:nvPr/>
          </p:nvSpPr>
          <p:spPr>
            <a:xfrm>
              <a:off x="622596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3" name="평행 사변형 242">
              <a:extLst>
                <a:ext uri="{FF2B5EF4-FFF2-40B4-BE49-F238E27FC236}">
                  <a16:creationId xmlns:a16="http://schemas.microsoft.com/office/drawing/2014/main" id="{574DCE74-DB99-88E8-D06C-7A74CA4EFFE8}"/>
                </a:ext>
              </a:extLst>
            </p:cNvPr>
            <p:cNvSpPr/>
            <p:nvPr/>
          </p:nvSpPr>
          <p:spPr>
            <a:xfrm>
              <a:off x="642995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4" name="평행 사변형 243">
              <a:extLst>
                <a:ext uri="{FF2B5EF4-FFF2-40B4-BE49-F238E27FC236}">
                  <a16:creationId xmlns:a16="http://schemas.microsoft.com/office/drawing/2014/main" id="{6CF1B1F2-B22F-A25A-0EA8-CA9088F85B19}"/>
                </a:ext>
              </a:extLst>
            </p:cNvPr>
            <p:cNvSpPr/>
            <p:nvPr/>
          </p:nvSpPr>
          <p:spPr>
            <a:xfrm>
              <a:off x="663394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평행 사변형 244">
              <a:extLst>
                <a:ext uri="{FF2B5EF4-FFF2-40B4-BE49-F238E27FC236}">
                  <a16:creationId xmlns:a16="http://schemas.microsoft.com/office/drawing/2014/main" id="{CA76E2DD-23F9-4E81-625E-B37A670EF6C2}"/>
                </a:ext>
              </a:extLst>
            </p:cNvPr>
            <p:cNvSpPr/>
            <p:nvPr/>
          </p:nvSpPr>
          <p:spPr>
            <a:xfrm>
              <a:off x="683793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6" name="평행 사변형 245">
              <a:extLst>
                <a:ext uri="{FF2B5EF4-FFF2-40B4-BE49-F238E27FC236}">
                  <a16:creationId xmlns:a16="http://schemas.microsoft.com/office/drawing/2014/main" id="{898CC62E-AC95-B172-B9E7-351A0AF3E294}"/>
                </a:ext>
              </a:extLst>
            </p:cNvPr>
            <p:cNvSpPr/>
            <p:nvPr/>
          </p:nvSpPr>
          <p:spPr>
            <a:xfrm>
              <a:off x="70419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7" name="평행 사변형 246">
              <a:extLst>
                <a:ext uri="{FF2B5EF4-FFF2-40B4-BE49-F238E27FC236}">
                  <a16:creationId xmlns:a16="http://schemas.microsoft.com/office/drawing/2014/main" id="{8C6EB820-DFE3-AFC3-101B-5DA3DF16F22E}"/>
                </a:ext>
              </a:extLst>
            </p:cNvPr>
            <p:cNvSpPr/>
            <p:nvPr/>
          </p:nvSpPr>
          <p:spPr>
            <a:xfrm>
              <a:off x="72459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8" name="평행 사변형 247">
              <a:extLst>
                <a:ext uri="{FF2B5EF4-FFF2-40B4-BE49-F238E27FC236}">
                  <a16:creationId xmlns:a16="http://schemas.microsoft.com/office/drawing/2014/main" id="{EB215BD9-09A4-16FF-C5A3-5EF223CCCE11}"/>
                </a:ext>
              </a:extLst>
            </p:cNvPr>
            <p:cNvSpPr/>
            <p:nvPr/>
          </p:nvSpPr>
          <p:spPr>
            <a:xfrm>
              <a:off x="744990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9" name="평행 사변형 248">
              <a:extLst>
                <a:ext uri="{FF2B5EF4-FFF2-40B4-BE49-F238E27FC236}">
                  <a16:creationId xmlns:a16="http://schemas.microsoft.com/office/drawing/2014/main" id="{3EBF1E74-7B82-E00D-5896-FA1837EF717B}"/>
                </a:ext>
              </a:extLst>
            </p:cNvPr>
            <p:cNvSpPr/>
            <p:nvPr/>
          </p:nvSpPr>
          <p:spPr>
            <a:xfrm>
              <a:off x="765389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0" name="평행 사변형 249">
              <a:extLst>
                <a:ext uri="{FF2B5EF4-FFF2-40B4-BE49-F238E27FC236}">
                  <a16:creationId xmlns:a16="http://schemas.microsoft.com/office/drawing/2014/main" id="{60B7B8B0-8E4B-614A-A5F2-CE9A569D748B}"/>
                </a:ext>
              </a:extLst>
            </p:cNvPr>
            <p:cNvSpPr/>
            <p:nvPr/>
          </p:nvSpPr>
          <p:spPr>
            <a:xfrm>
              <a:off x="785788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1" name="평행 사변형 250">
              <a:extLst>
                <a:ext uri="{FF2B5EF4-FFF2-40B4-BE49-F238E27FC236}">
                  <a16:creationId xmlns:a16="http://schemas.microsoft.com/office/drawing/2014/main" id="{E889DA18-4750-6A74-C772-A53494202C50}"/>
                </a:ext>
              </a:extLst>
            </p:cNvPr>
            <p:cNvSpPr/>
            <p:nvPr/>
          </p:nvSpPr>
          <p:spPr>
            <a:xfrm>
              <a:off x="806187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2" name="평행 사변형 251">
              <a:extLst>
                <a:ext uri="{FF2B5EF4-FFF2-40B4-BE49-F238E27FC236}">
                  <a16:creationId xmlns:a16="http://schemas.microsoft.com/office/drawing/2014/main" id="{078F94D6-7177-EE7F-8D19-FFAA15D1EE29}"/>
                </a:ext>
              </a:extLst>
            </p:cNvPr>
            <p:cNvSpPr/>
            <p:nvPr/>
          </p:nvSpPr>
          <p:spPr>
            <a:xfrm>
              <a:off x="826586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3" name="평행 사변형 252">
              <a:extLst>
                <a:ext uri="{FF2B5EF4-FFF2-40B4-BE49-F238E27FC236}">
                  <a16:creationId xmlns:a16="http://schemas.microsoft.com/office/drawing/2014/main" id="{D5D337CB-EFDA-324E-D11D-AE5D739288B0}"/>
                </a:ext>
              </a:extLst>
            </p:cNvPr>
            <p:cNvSpPr/>
            <p:nvPr/>
          </p:nvSpPr>
          <p:spPr>
            <a:xfrm>
              <a:off x="846985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4" name="평행 사변형 253">
              <a:extLst>
                <a:ext uri="{FF2B5EF4-FFF2-40B4-BE49-F238E27FC236}">
                  <a16:creationId xmlns:a16="http://schemas.microsoft.com/office/drawing/2014/main" id="{2D355C54-2335-AF14-5A55-FCE6FC6839FD}"/>
                </a:ext>
              </a:extLst>
            </p:cNvPr>
            <p:cNvSpPr/>
            <p:nvPr/>
          </p:nvSpPr>
          <p:spPr>
            <a:xfrm>
              <a:off x="867384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5" name="평행 사변형 254">
              <a:extLst>
                <a:ext uri="{FF2B5EF4-FFF2-40B4-BE49-F238E27FC236}">
                  <a16:creationId xmlns:a16="http://schemas.microsoft.com/office/drawing/2014/main" id="{C30662DF-126A-1135-0E4B-FC2475EAA63B}"/>
                </a:ext>
              </a:extLst>
            </p:cNvPr>
            <p:cNvSpPr/>
            <p:nvPr/>
          </p:nvSpPr>
          <p:spPr>
            <a:xfrm>
              <a:off x="887783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평행 사변형 255">
              <a:extLst>
                <a:ext uri="{FF2B5EF4-FFF2-40B4-BE49-F238E27FC236}">
                  <a16:creationId xmlns:a16="http://schemas.microsoft.com/office/drawing/2014/main" id="{6D55D203-1355-EF6F-EDAA-13008BAABF3B}"/>
                </a:ext>
              </a:extLst>
            </p:cNvPr>
            <p:cNvSpPr/>
            <p:nvPr/>
          </p:nvSpPr>
          <p:spPr>
            <a:xfrm>
              <a:off x="908182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평행 사변형 256">
              <a:extLst>
                <a:ext uri="{FF2B5EF4-FFF2-40B4-BE49-F238E27FC236}">
                  <a16:creationId xmlns:a16="http://schemas.microsoft.com/office/drawing/2014/main" id="{4A9E471E-E5DD-96CB-0ADC-8284823C982D}"/>
                </a:ext>
              </a:extLst>
            </p:cNvPr>
            <p:cNvSpPr/>
            <p:nvPr/>
          </p:nvSpPr>
          <p:spPr>
            <a:xfrm>
              <a:off x="9285811" y="2526043"/>
              <a:ext cx="203990" cy="68263"/>
            </a:xfrm>
            <a:prstGeom prst="parallelogram">
              <a:avLst>
                <a:gd name="adj" fmla="val 100187"/>
              </a:avLst>
            </a:prstGeom>
            <a:solidFill>
              <a:srgbClr val="6C8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직각 삼각형 257">
              <a:extLst>
                <a:ext uri="{FF2B5EF4-FFF2-40B4-BE49-F238E27FC236}">
                  <a16:creationId xmlns:a16="http://schemas.microsoft.com/office/drawing/2014/main" id="{376F2099-E2A2-0E3D-991E-8BA282C068D5}"/>
                </a:ext>
              </a:extLst>
            </p:cNvPr>
            <p:cNvSpPr/>
            <p:nvPr/>
          </p:nvSpPr>
          <p:spPr>
            <a:xfrm rot="16200000">
              <a:off x="9489049" y="2526795"/>
              <a:ext cx="67767" cy="66263"/>
            </a:xfrm>
            <a:prstGeom prst="rtTriangle">
              <a:avLst/>
            </a:prstGeom>
            <a:solidFill>
              <a:srgbClr val="FF9C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3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목차</a:t>
              </a:r>
              <a:endParaRPr lang="ko-KR" altLang="en-US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F05141-9922-FA95-25A7-FB4E6F821384}"/>
              </a:ext>
            </a:extLst>
          </p:cNvPr>
          <p:cNvGrpSpPr/>
          <p:nvPr/>
        </p:nvGrpSpPr>
        <p:grpSpPr>
          <a:xfrm>
            <a:off x="2667461" y="1754206"/>
            <a:ext cx="616838" cy="683709"/>
            <a:chOff x="-2844800" y="1568450"/>
            <a:chExt cx="2284412" cy="253206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666539-2F2A-5D6B-E74C-F821EE79808A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03B5B362-C094-D5FA-EA8F-281685B62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C8B5C918-4D37-1CCB-37AB-6F5568639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AF9788EE-9EDA-49A2-69EC-0FBEB4764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040C610C-0B88-1F46-289E-116B1BF29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49C7427F-301E-E880-5287-C1E86550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D3597EB8-7069-BDD6-ADC4-758BFE1FC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3D5EF9-41B8-81B2-C182-2C087CA3C647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A5E86E44-A5F0-EDA2-2EB0-B26FFF846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329FF712-EC86-6E4A-D208-12DE2514F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E8544B7B-DC60-104C-F029-AD773122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14">
                <a:extLst>
                  <a:ext uri="{FF2B5EF4-FFF2-40B4-BE49-F238E27FC236}">
                    <a16:creationId xmlns:a16="http://schemas.microsoft.com/office/drawing/2014/main" id="{8910B67E-A2FF-2874-F46D-431A96963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5">
                <a:extLst>
                  <a:ext uri="{FF2B5EF4-FFF2-40B4-BE49-F238E27FC236}">
                    <a16:creationId xmlns:a16="http://schemas.microsoft.com/office/drawing/2014/main" id="{20FCEA65-3A45-FAA8-7751-558727F6F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68C06783-F9FF-C051-A0DB-A7F5F398C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374294E6-4EF3-AAC6-CEB6-A34D4C3B5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5B08526-6071-4084-82F6-A401B53C84A2}"/>
              </a:ext>
            </a:extLst>
          </p:cNvPr>
          <p:cNvGrpSpPr/>
          <p:nvPr/>
        </p:nvGrpSpPr>
        <p:grpSpPr>
          <a:xfrm>
            <a:off x="2642189" y="3334709"/>
            <a:ext cx="612514" cy="612514"/>
            <a:chOff x="-2139950" y="4700588"/>
            <a:chExt cx="3159125" cy="3159125"/>
          </a:xfrm>
        </p:grpSpPr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6B599CBD-BAAD-4019-79C6-2049E28A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FF9C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5D9041C-6B35-FA69-0E08-EC90120407E8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B02C11D3-8F2D-C22A-0077-5E008982A7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2EB4F894-2A5F-E3D5-6D4A-396A0C20E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4B9BB2DA-1168-D4DE-BF3C-B44FAF6FC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E406D741-B599-3B01-4320-F369AD9AD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579EBFC2-9B17-A561-3257-2E8A41ACA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D37F00C2-B112-E15D-642B-53644500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C65CF5FC-E4F8-DCE4-A66A-6AD410E76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81ACB408-F520-237A-D69C-D7CCF1EF9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98659C6E-6873-677A-39ED-9BCEB4CBF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6DB40DB-4164-FCC8-2A20-8BC8446774F6}"/>
              </a:ext>
            </a:extLst>
          </p:cNvPr>
          <p:cNvGrpSpPr/>
          <p:nvPr/>
        </p:nvGrpSpPr>
        <p:grpSpPr>
          <a:xfrm>
            <a:off x="2637264" y="4897598"/>
            <a:ext cx="612514" cy="513722"/>
            <a:chOff x="8023225" y="4741863"/>
            <a:chExt cx="6299200" cy="5283200"/>
          </a:xfrm>
        </p:grpSpPr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AF42158A-363B-7D0C-E69D-D911C13804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55DE0D9-BEED-1A8C-E691-D5E58F81BA29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69" name="Freeform 48">
                <a:extLst>
                  <a:ext uri="{FF2B5EF4-FFF2-40B4-BE49-F238E27FC236}">
                    <a16:creationId xmlns:a16="http://schemas.microsoft.com/office/drawing/2014/main" id="{B341FD63-9EBA-6FB6-9F3B-E59C73374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9">
                <a:extLst>
                  <a:ext uri="{FF2B5EF4-FFF2-40B4-BE49-F238E27FC236}">
                    <a16:creationId xmlns:a16="http://schemas.microsoft.com/office/drawing/2014/main" id="{B8850BBC-CDC1-5E82-6FF8-AD9EAECF5B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0">
                <a:extLst>
                  <a:ext uri="{FF2B5EF4-FFF2-40B4-BE49-F238E27FC236}">
                    <a16:creationId xmlns:a16="http://schemas.microsoft.com/office/drawing/2014/main" id="{BC9D1F39-AE31-BEA7-B8E8-AC521062B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:a16="http://schemas.microsoft.com/office/drawing/2014/main" id="{66A13793-4617-837D-2B27-DBAAD117E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52">
                <a:extLst>
                  <a:ext uri="{FF2B5EF4-FFF2-40B4-BE49-F238E27FC236}">
                    <a16:creationId xmlns:a16="http://schemas.microsoft.com/office/drawing/2014/main" id="{7D2EE604-7CF5-A0E9-4441-CEBF34C5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53">
                <a:extLst>
                  <a:ext uri="{FF2B5EF4-FFF2-40B4-BE49-F238E27FC236}">
                    <a16:creationId xmlns:a16="http://schemas.microsoft.com/office/drawing/2014/main" id="{AC0DE85C-AAAD-18FC-F01D-DCB7444E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54">
                <a:extLst>
                  <a:ext uri="{FF2B5EF4-FFF2-40B4-BE49-F238E27FC236}">
                    <a16:creationId xmlns:a16="http://schemas.microsoft.com/office/drawing/2014/main" id="{69F52820-96A6-4E81-9CE3-3AEF69DFD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55">
                <a:extLst>
                  <a:ext uri="{FF2B5EF4-FFF2-40B4-BE49-F238E27FC236}">
                    <a16:creationId xmlns:a16="http://schemas.microsoft.com/office/drawing/2014/main" id="{EE5781D2-E369-D137-FD44-F2FD6CAB0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7" name="모서리가 둥근 직사각형 75">
            <a:extLst>
              <a:ext uri="{FF2B5EF4-FFF2-40B4-BE49-F238E27FC236}">
                <a16:creationId xmlns:a16="http://schemas.microsoft.com/office/drawing/2014/main" id="{DB29B1ED-6627-5AE6-50FE-5FD3C3E8A767}"/>
              </a:ext>
            </a:extLst>
          </p:cNvPr>
          <p:cNvSpPr/>
          <p:nvPr/>
        </p:nvSpPr>
        <p:spPr>
          <a:xfrm>
            <a:off x="3872231" y="1807170"/>
            <a:ext cx="5366664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rgbClr val="FF9CB1"/>
                </a:solidFill>
              </a:rPr>
              <a:t>WE</a:t>
            </a:r>
            <a:r>
              <a:rPr lang="en-US" altLang="ko-KR" sz="1400" b="1" dirty="0" smtClean="0">
                <a:solidFill>
                  <a:srgbClr val="8B80AA"/>
                </a:solidFill>
              </a:rPr>
              <a:t>YOU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I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소개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0569E8-A15A-C762-CD57-3A3D7CC82205}"/>
              </a:ext>
            </a:extLst>
          </p:cNvPr>
          <p:cNvSpPr/>
          <p:nvPr/>
        </p:nvSpPr>
        <p:spPr>
          <a:xfrm>
            <a:off x="2498348" y="2492198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79" name="양쪽 모서리가 둥근 사각형 77">
            <a:extLst>
              <a:ext uri="{FF2B5EF4-FFF2-40B4-BE49-F238E27FC236}">
                <a16:creationId xmlns:a16="http://schemas.microsoft.com/office/drawing/2014/main" id="{CA53AC0D-9AB0-255E-2535-85C5541A3B6B}"/>
              </a:ext>
            </a:extLst>
          </p:cNvPr>
          <p:cNvSpPr/>
          <p:nvPr/>
        </p:nvSpPr>
        <p:spPr>
          <a:xfrm rot="5400000">
            <a:off x="8283452" y="1759305"/>
            <a:ext cx="907577" cy="100330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F28C4F6-5942-1917-40FE-A7F681C7A19E}"/>
              </a:ext>
            </a:extLst>
          </p:cNvPr>
          <p:cNvSpPr/>
          <p:nvPr/>
        </p:nvSpPr>
        <p:spPr>
          <a:xfrm>
            <a:off x="8377205" y="1937791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</a:rPr>
              <a:t>01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D848ADF-FA84-C239-53DD-ACFCE03F0146}"/>
              </a:ext>
            </a:extLst>
          </p:cNvPr>
          <p:cNvSpPr/>
          <p:nvPr/>
        </p:nvSpPr>
        <p:spPr>
          <a:xfrm>
            <a:off x="2474689" y="401655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40" name="모서리가 둥근 직사각형 80">
            <a:extLst>
              <a:ext uri="{FF2B5EF4-FFF2-40B4-BE49-F238E27FC236}">
                <a16:creationId xmlns:a16="http://schemas.microsoft.com/office/drawing/2014/main" id="{D2EF366D-7FCD-ED91-0F34-92A81FAC0C2B}"/>
              </a:ext>
            </a:extLst>
          </p:cNvPr>
          <p:cNvSpPr/>
          <p:nvPr/>
        </p:nvSpPr>
        <p:spPr>
          <a:xfrm>
            <a:off x="3837291" y="3334709"/>
            <a:ext cx="5366664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우리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에게 필요한 이유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인가구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비율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배달앱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결제자 수 추이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동네생활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관련 서비스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1" name="양쪽 모서리가 둥근 사각형 81">
            <a:extLst>
              <a:ext uri="{FF2B5EF4-FFF2-40B4-BE49-F238E27FC236}">
                <a16:creationId xmlns:a16="http://schemas.microsoft.com/office/drawing/2014/main" id="{A9528517-8917-01B3-D3BF-D4B41215C5AC}"/>
              </a:ext>
            </a:extLst>
          </p:cNvPr>
          <p:cNvSpPr/>
          <p:nvPr/>
        </p:nvSpPr>
        <p:spPr>
          <a:xfrm rot="5400000">
            <a:off x="8248512" y="3286844"/>
            <a:ext cx="907577" cy="1003308"/>
          </a:xfrm>
          <a:prstGeom prst="round2SameRect">
            <a:avLst/>
          </a:prstGeom>
          <a:solidFill>
            <a:srgbClr val="FF9CB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E3E621C-4A49-479A-43F8-7F2B5AF3EB01}"/>
              </a:ext>
            </a:extLst>
          </p:cNvPr>
          <p:cNvSpPr/>
          <p:nvPr/>
        </p:nvSpPr>
        <p:spPr>
          <a:xfrm>
            <a:off x="8342265" y="3465330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</a:rPr>
              <a:t>02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43" name="모서리가 둥근 직사각형 83">
            <a:extLst>
              <a:ext uri="{FF2B5EF4-FFF2-40B4-BE49-F238E27FC236}">
                <a16:creationId xmlns:a16="http://schemas.microsoft.com/office/drawing/2014/main" id="{0FFE91B8-CE2C-4C1E-281C-C3BE6BEBF2BB}"/>
              </a:ext>
            </a:extLst>
          </p:cNvPr>
          <p:cNvSpPr/>
          <p:nvPr/>
        </p:nvSpPr>
        <p:spPr>
          <a:xfrm>
            <a:off x="3872231" y="4868619"/>
            <a:ext cx="5366664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위유아이가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바라보는 방향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어플리케이션의 목적과 방향성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9F3B149-3D37-B891-B8C6-29B3E3099318}"/>
              </a:ext>
            </a:extLst>
          </p:cNvPr>
          <p:cNvSpPr/>
          <p:nvPr/>
        </p:nvSpPr>
        <p:spPr>
          <a:xfrm>
            <a:off x="2449976" y="5481803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5A1070B-5C0F-A771-7328-96FAB4022903}"/>
              </a:ext>
            </a:extLst>
          </p:cNvPr>
          <p:cNvCxnSpPr/>
          <p:nvPr/>
        </p:nvCxnSpPr>
        <p:spPr>
          <a:xfrm>
            <a:off x="6455550" y="2861530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912337D-FED5-5213-A57D-6D94EC681008}"/>
              </a:ext>
            </a:extLst>
          </p:cNvPr>
          <p:cNvCxnSpPr/>
          <p:nvPr/>
        </p:nvCxnSpPr>
        <p:spPr>
          <a:xfrm>
            <a:off x="6455550" y="4385889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양쪽 모서리가 둥근 사각형 88">
            <a:extLst>
              <a:ext uri="{FF2B5EF4-FFF2-40B4-BE49-F238E27FC236}">
                <a16:creationId xmlns:a16="http://schemas.microsoft.com/office/drawing/2014/main" id="{82958E58-862F-328F-C9C4-6592CE4A38B2}"/>
              </a:ext>
            </a:extLst>
          </p:cNvPr>
          <p:cNvSpPr/>
          <p:nvPr/>
        </p:nvSpPr>
        <p:spPr>
          <a:xfrm rot="5400000">
            <a:off x="8283452" y="4820754"/>
            <a:ext cx="907577" cy="100330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B38F10B-C8F1-5397-BABA-19024C6D40EC}"/>
              </a:ext>
            </a:extLst>
          </p:cNvPr>
          <p:cNvSpPr/>
          <p:nvPr/>
        </p:nvSpPr>
        <p:spPr>
          <a:xfrm>
            <a:off x="8377205" y="4999240"/>
            <a:ext cx="7200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</a:rPr>
              <a:t>03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7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en-US" altLang="ko-KR" sz="2400" b="1" dirty="0" smtClean="0">
                  <a:solidFill>
                    <a:srgbClr val="FF9CB1"/>
                  </a:solidFill>
                </a:rPr>
                <a:t>WE</a:t>
              </a:r>
              <a:r>
                <a:rPr lang="en-US" altLang="ko-KR" sz="2400" b="1" dirty="0" smtClean="0">
                  <a:solidFill>
                    <a:srgbClr val="8B80AA"/>
                  </a:solidFill>
                </a:rPr>
                <a:t>YOU,I</a:t>
              </a:r>
              <a:endParaRPr lang="ko-KR" altLang="en-US" sz="2400" b="1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D5A0B2D-F27C-4278-ADE2-3ED834E27CAF}"/>
              </a:ext>
            </a:extLst>
          </p:cNvPr>
          <p:cNvGrpSpPr/>
          <p:nvPr/>
        </p:nvGrpSpPr>
        <p:grpSpPr>
          <a:xfrm>
            <a:off x="5523225" y="609600"/>
            <a:ext cx="5877561" cy="5514211"/>
            <a:chOff x="5783578" y="1433641"/>
            <a:chExt cx="5877561" cy="419100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26DFFB7-B291-4428-82B1-5DF488E2EA72}"/>
                </a:ext>
              </a:extLst>
            </p:cNvPr>
            <p:cNvSpPr txBox="1"/>
            <p:nvPr/>
          </p:nvSpPr>
          <p:spPr>
            <a:xfrm flipH="1">
              <a:off x="5783578" y="1679138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i="1" dirty="0" err="1" smtClean="0">
                  <a:solidFill>
                    <a:schemeClr val="bg2">
                      <a:lumMod val="5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</a:t>
              </a:r>
              <a:r>
                <a:rPr lang="ko-KR" altLang="en-US" sz="28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와</a:t>
              </a:r>
              <a:r>
                <a:rPr lang="ko-KR" altLang="en-US" sz="4000" b="1" i="1" dirty="0" err="1" smtClean="0">
                  <a:solidFill>
                    <a:srgbClr val="8B80AA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너</a:t>
              </a:r>
              <a:r>
                <a:rPr lang="ko-KR" altLang="en-US" sz="4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8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그리고</a:t>
              </a:r>
              <a:r>
                <a:rPr lang="ko-KR" altLang="en-US" sz="4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4000" b="1" i="1" dirty="0" smtClean="0">
                  <a:solidFill>
                    <a:srgbClr val="FF9CB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우리</a:t>
              </a:r>
              <a:endParaRPr lang="ko-KR" altLang="en-US" sz="4000" b="1" i="1" dirty="0">
                <a:solidFill>
                  <a:srgbClr val="FF9CB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36E9FEF-2C60-40FF-9102-59D19EA6CBAA}"/>
                </a:ext>
              </a:extLst>
            </p:cNvPr>
            <p:cNvSpPr txBox="1"/>
            <p:nvPr/>
          </p:nvSpPr>
          <p:spPr>
            <a:xfrm>
              <a:off x="5783578" y="2623591"/>
              <a:ext cx="5628640" cy="2690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식사를 하고 싶으면 </a:t>
              </a: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배달앱을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필요한 물건이 있으면 </a:t>
              </a: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쇼핑앱을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살 집이 필요하면 </a:t>
              </a: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부동산앱을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심심하면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OTT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앱을 실행하는 세상입니다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just"/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 삶에서 다른 사람과 얼굴을 맞대고 이야기할 필요는 없을지도 모릅니다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SNS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먼 나라와의 사람과도 소통할 수 있지만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대부분의 사람들에게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‘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’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둘러싼 인간관계는 무척 좁습니다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좁아진 인간관계는 나를 옅어지게 합니다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</a:p>
            <a:p>
              <a:pPr algn="just"/>
              <a:endPara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위유아이는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내 이웃사람들과 일상을 공유함으로써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‘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＇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분명하게 합니다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사람들은 </a:t>
              </a: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위유아이를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통해서 내 주변사람들과 식사를 하고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운동을 하며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이야기를 나눕니다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그렇게 나를 둘러싼 인간관계가 넓어지고 삶의 활력을 얻는 것이 </a:t>
              </a:r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위유아이가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바라는 모습입니다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A764376-B8C6-4D42-87EC-C0752B927AFC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78" y="1433641"/>
              <a:ext cx="56286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A45FE65-B59F-428B-AA84-A73746A5D324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78" y="5624641"/>
              <a:ext cx="56286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7" y="1144232"/>
            <a:ext cx="4469071" cy="44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우리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 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나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에게 필요한 이유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연도별 </a:t>
              </a:r>
              <a:r>
                <a:rPr lang="en-US" altLang="ko-KR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1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인 가구 비율</a:t>
              </a:r>
              <a:endParaRPr lang="ko-KR" altLang="en-US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0" name="막힌 원호 159">
            <a:extLst>
              <a:ext uri="{FF2B5EF4-FFF2-40B4-BE49-F238E27FC236}">
                <a16:creationId xmlns:a16="http://schemas.microsoft.com/office/drawing/2014/main" id="{21574A9C-3C32-B286-1C88-985FB15ECC51}"/>
              </a:ext>
            </a:extLst>
          </p:cNvPr>
          <p:cNvSpPr/>
          <p:nvPr/>
        </p:nvSpPr>
        <p:spPr>
          <a:xfrm>
            <a:off x="1305560" y="1704414"/>
            <a:ext cx="2608224" cy="2608224"/>
          </a:xfrm>
          <a:prstGeom prst="blockArc">
            <a:avLst>
              <a:gd name="adj1" fmla="val 5348068"/>
              <a:gd name="adj2" fmla="val 16200872"/>
              <a:gd name="adj3" fmla="val 2158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5262924-AA2B-1E21-8BA0-59FA37B40915}"/>
              </a:ext>
            </a:extLst>
          </p:cNvPr>
          <p:cNvGrpSpPr/>
          <p:nvPr/>
        </p:nvGrpSpPr>
        <p:grpSpPr>
          <a:xfrm>
            <a:off x="1305560" y="1704414"/>
            <a:ext cx="2608224" cy="2608224"/>
            <a:chOff x="3921125" y="1993900"/>
            <a:chExt cx="2608224" cy="260822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BE05C68-E18F-9F32-947C-7D58E54F3FAD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막힌 원호 162">
              <a:extLst>
                <a:ext uri="{FF2B5EF4-FFF2-40B4-BE49-F238E27FC236}">
                  <a16:creationId xmlns:a16="http://schemas.microsoft.com/office/drawing/2014/main" id="{0904FEA6-B903-25A8-F4FD-35B9273A8F5F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9736607"/>
                <a:gd name="adj2" fmla="val 16200872"/>
                <a:gd name="adj3" fmla="val 21588"/>
              </a:avLst>
            </a:prstGeom>
            <a:solidFill>
              <a:srgbClr val="8B80A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A47831C-F735-6D3D-66C2-EB6287337E91}"/>
              </a:ext>
            </a:extLst>
          </p:cNvPr>
          <p:cNvSpPr/>
          <p:nvPr/>
        </p:nvSpPr>
        <p:spPr>
          <a:xfrm>
            <a:off x="2072862" y="2684151"/>
            <a:ext cx="12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27.2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4FE30E5-1D43-EACF-B1B6-3467CC6921F6}"/>
              </a:ext>
            </a:extLst>
          </p:cNvPr>
          <p:cNvSpPr txBox="1"/>
          <p:nvPr/>
        </p:nvSpPr>
        <p:spPr>
          <a:xfrm>
            <a:off x="1245434" y="4766817"/>
            <a:ext cx="272847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2015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69" name="막힌 원호 168">
            <a:extLst>
              <a:ext uri="{FF2B5EF4-FFF2-40B4-BE49-F238E27FC236}">
                <a16:creationId xmlns:a16="http://schemas.microsoft.com/office/drawing/2014/main" id="{E5A0A056-9081-6D1B-C103-8C093986315B}"/>
              </a:ext>
            </a:extLst>
          </p:cNvPr>
          <p:cNvSpPr/>
          <p:nvPr/>
        </p:nvSpPr>
        <p:spPr>
          <a:xfrm>
            <a:off x="4877802" y="1704414"/>
            <a:ext cx="2608224" cy="2608224"/>
          </a:xfrm>
          <a:prstGeom prst="blockArc">
            <a:avLst>
              <a:gd name="adj1" fmla="val 582666"/>
              <a:gd name="adj2" fmla="val 16200872"/>
              <a:gd name="adj3" fmla="val 2158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03190C0F-DD8D-DF12-4791-CB31368D1A11}"/>
              </a:ext>
            </a:extLst>
          </p:cNvPr>
          <p:cNvGrpSpPr/>
          <p:nvPr/>
        </p:nvGrpSpPr>
        <p:grpSpPr>
          <a:xfrm>
            <a:off x="4887327" y="1704414"/>
            <a:ext cx="2608224" cy="2608224"/>
            <a:chOff x="3921125" y="1993900"/>
            <a:chExt cx="2608224" cy="2608224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1BAA4B-3D11-672A-6326-E896510EF91F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막힌 원호 171">
              <a:extLst>
                <a:ext uri="{FF2B5EF4-FFF2-40B4-BE49-F238E27FC236}">
                  <a16:creationId xmlns:a16="http://schemas.microsoft.com/office/drawing/2014/main" id="{540EAC88-0E5C-E64C-C9A3-A59FB73FDE67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9044324"/>
                <a:gd name="adj2" fmla="val 16200872"/>
                <a:gd name="adj3" fmla="val 21588"/>
              </a:avLst>
            </a:prstGeom>
            <a:solidFill>
              <a:srgbClr val="FF9CB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ED199B3-2D00-3484-204A-F51C4F654774}"/>
              </a:ext>
            </a:extLst>
          </p:cNvPr>
          <p:cNvSpPr/>
          <p:nvPr/>
        </p:nvSpPr>
        <p:spPr>
          <a:xfrm>
            <a:off x="5606146" y="2684151"/>
            <a:ext cx="12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29.3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F84ADA-C6A6-E7BE-5128-70899528CE03}"/>
              </a:ext>
            </a:extLst>
          </p:cNvPr>
          <p:cNvSpPr txBox="1"/>
          <p:nvPr/>
        </p:nvSpPr>
        <p:spPr>
          <a:xfrm>
            <a:off x="4827201" y="4766817"/>
            <a:ext cx="272847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8" name="막힌 원호 177">
            <a:extLst>
              <a:ext uri="{FF2B5EF4-FFF2-40B4-BE49-F238E27FC236}">
                <a16:creationId xmlns:a16="http://schemas.microsoft.com/office/drawing/2014/main" id="{341BE23B-A56D-E206-D327-C867498DC031}"/>
              </a:ext>
            </a:extLst>
          </p:cNvPr>
          <p:cNvSpPr/>
          <p:nvPr/>
        </p:nvSpPr>
        <p:spPr>
          <a:xfrm>
            <a:off x="8601973" y="1704414"/>
            <a:ext cx="2608224" cy="2608224"/>
          </a:xfrm>
          <a:prstGeom prst="blockArc">
            <a:avLst>
              <a:gd name="adj1" fmla="val 18695821"/>
              <a:gd name="adj2" fmla="val 16200872"/>
              <a:gd name="adj3" fmla="val 2158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A49E6BC-E5E7-792B-9EEC-A45BEDED9794}"/>
              </a:ext>
            </a:extLst>
          </p:cNvPr>
          <p:cNvGrpSpPr/>
          <p:nvPr/>
        </p:nvGrpSpPr>
        <p:grpSpPr>
          <a:xfrm>
            <a:off x="8611498" y="1704414"/>
            <a:ext cx="2608224" cy="2608224"/>
            <a:chOff x="3921125" y="1993900"/>
            <a:chExt cx="2608224" cy="2608224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8A2DB9F-A80F-E7DF-B731-863AA1023A39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막힌 원호 180">
              <a:extLst>
                <a:ext uri="{FF2B5EF4-FFF2-40B4-BE49-F238E27FC236}">
                  <a16:creationId xmlns:a16="http://schemas.microsoft.com/office/drawing/2014/main" id="{457CCE9C-DD62-86FD-9EDA-A755486EB018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8041380"/>
                <a:gd name="adj2" fmla="val 16200872"/>
                <a:gd name="adj3" fmla="val 21588"/>
              </a:avLst>
            </a:prstGeom>
            <a:solidFill>
              <a:srgbClr val="8B80A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E6439DA-6AC7-46A9-A25B-2493BF76344F}"/>
              </a:ext>
            </a:extLst>
          </p:cNvPr>
          <p:cNvSpPr/>
          <p:nvPr/>
        </p:nvSpPr>
        <p:spPr>
          <a:xfrm>
            <a:off x="9295547" y="2684151"/>
            <a:ext cx="1240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33.4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147F04-997E-4B92-F146-C56B71A26719}"/>
              </a:ext>
            </a:extLst>
          </p:cNvPr>
          <p:cNvSpPr txBox="1"/>
          <p:nvPr/>
        </p:nvSpPr>
        <p:spPr>
          <a:xfrm>
            <a:off x="8551372" y="4766817"/>
            <a:ext cx="272847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1344" y="5675288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자료제공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통계청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우리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 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나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에게 필요한 이유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국내 주요 </a:t>
              </a:r>
              <a:r>
                <a:rPr lang="ko-KR" altLang="en-US" sz="800" i="1" kern="0" dirty="0" err="1" smtClean="0">
                  <a:ln w="15875">
                    <a:noFill/>
                  </a:ln>
                  <a:solidFill>
                    <a:srgbClr val="8B80AA"/>
                  </a:solidFill>
                </a:rPr>
                <a:t>배달앱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 월간 </a:t>
              </a:r>
              <a:r>
                <a:rPr lang="ko-KR" altLang="en-US" sz="800" i="1" kern="0" dirty="0" err="1" smtClean="0">
                  <a:ln w="15875">
                    <a:noFill/>
                  </a:ln>
                  <a:solidFill>
                    <a:srgbClr val="8B80AA"/>
                  </a:solidFill>
                </a:rPr>
                <a:t>결제자수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 추이</a:t>
              </a:r>
              <a:r>
                <a:rPr lang="en-US" altLang="ko-KR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(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만 명</a:t>
              </a:r>
              <a:r>
                <a:rPr lang="en-US" altLang="ko-KR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)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 </a:t>
              </a:r>
              <a:endParaRPr lang="ko-KR" altLang="en-US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150" name="차트 149">
            <a:extLst>
              <a:ext uri="{FF2B5EF4-FFF2-40B4-BE49-F238E27FC236}">
                <a16:creationId xmlns:a16="http://schemas.microsoft.com/office/drawing/2014/main" id="{2E96DB6C-0061-E909-9685-4C8D2015F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818375"/>
              </p:ext>
            </p:extLst>
          </p:nvPr>
        </p:nvGraphicFramePr>
        <p:xfrm>
          <a:off x="1295400" y="1540541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5EAED65-A98D-FD96-881F-9DE63520CDA0}"/>
              </a:ext>
            </a:extLst>
          </p:cNvPr>
          <p:cNvSpPr/>
          <p:nvPr/>
        </p:nvSpPr>
        <p:spPr>
          <a:xfrm>
            <a:off x="5504151" y="1007547"/>
            <a:ext cx="3507543" cy="1022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사회적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거리두기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해제 이후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배달앱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결제자수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감소하는 추세이며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소비자들의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배달비용에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대한 부담과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IMF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전망한 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1.5%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경제성장률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전반적인 물가 상승과 같은 요인들은 앞으로도 </a:t>
            </a:r>
            <a:r>
              <a:rPr lang="ko-KR" alt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배달앱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결제자 수가 감소할 것으로 추측할 수 있습니다</a:t>
            </a:r>
            <a:r>
              <a: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ED74634-1BA0-FAD8-4CD2-80704EF14696}"/>
              </a:ext>
            </a:extLst>
          </p:cNvPr>
          <p:cNvCxnSpPr/>
          <p:nvPr/>
        </p:nvCxnSpPr>
        <p:spPr>
          <a:xfrm>
            <a:off x="4557054" y="1791730"/>
            <a:ext cx="29784" cy="3908679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29">
            <a:extLst>
              <a:ext uri="{FF2B5EF4-FFF2-40B4-BE49-F238E27FC236}">
                <a16:creationId xmlns:a16="http://schemas.microsoft.com/office/drawing/2014/main" id="{CD5D44A9-C4B0-995A-44CB-B3B4559F2484}"/>
              </a:ext>
            </a:extLst>
          </p:cNvPr>
          <p:cNvSpPr/>
          <p:nvPr/>
        </p:nvSpPr>
        <p:spPr>
          <a:xfrm>
            <a:off x="4001160" y="1454556"/>
            <a:ext cx="1170071" cy="302708"/>
          </a:xfrm>
          <a:prstGeom prst="roundRect">
            <a:avLst>
              <a:gd name="adj" fmla="val 50000"/>
            </a:avLst>
          </a:prstGeom>
          <a:solidFill>
            <a:srgbClr val="FF9CB1"/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b="1" dirty="0" err="1" smtClean="0">
                <a:solidFill>
                  <a:prstClr val="white"/>
                </a:solidFill>
              </a:rPr>
              <a:t>거리두기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 해제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43262" y="6167041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https://platum.kr/archives/204659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4836" y="1169631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8B80AA"/>
                </a:solidFill>
              </a:rPr>
              <a:t>오프라인 활동↑</a:t>
            </a:r>
            <a:endParaRPr lang="ko-KR" altLang="en-US" sz="2400" b="1" dirty="0">
              <a:solidFill>
                <a:srgbClr val="8B80AA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9123906" y="1303381"/>
            <a:ext cx="407980" cy="194167"/>
          </a:xfrm>
          <a:prstGeom prst="rightArrow">
            <a:avLst/>
          </a:prstGeom>
          <a:solidFill>
            <a:srgbClr val="8B8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우리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가 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나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＇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ea typeface="Tmon몬소리 Black" panose="02000A03000000000000" pitchFamily="2" charset="-127"/>
                </a:rPr>
                <a:t>에게 필요한 이유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동네관련 활동 중 취미</a:t>
              </a:r>
              <a:r>
                <a:rPr lang="en-US" altLang="ko-KR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/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소모임</a:t>
              </a:r>
              <a:r>
                <a:rPr lang="en-US" altLang="ko-KR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/</a:t>
              </a:r>
              <a:r>
                <a:rPr lang="ko-KR" altLang="en-US" sz="800" i="1" kern="0" dirty="0" err="1" smtClean="0">
                  <a:ln w="15875">
                    <a:noFill/>
                  </a:ln>
                  <a:solidFill>
                    <a:srgbClr val="8B80AA"/>
                  </a:solidFill>
                </a:rPr>
                <a:t>친목활동과</a:t>
              </a:r>
              <a:r>
                <a:rPr lang="ko-KR" altLang="en-US" sz="800" i="1" kern="0" dirty="0">
                  <a:ln w="15875">
                    <a:noFill/>
                  </a:ln>
                  <a:solidFill>
                    <a:srgbClr val="8B80AA"/>
                  </a:solidFill>
                </a:rPr>
                <a:t> 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관련된 정보를 얻을 때 사용하는 서비스</a:t>
              </a:r>
              <a:endParaRPr lang="ko-KR" altLang="en-US" sz="2000" dirty="0" smtClean="0">
                <a:solidFill>
                  <a:srgbClr val="8B80AA"/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B73794-8E22-62CA-D7C9-7C45EE134ABA}"/>
              </a:ext>
            </a:extLst>
          </p:cNvPr>
          <p:cNvSpPr/>
          <p:nvPr/>
        </p:nvSpPr>
        <p:spPr>
          <a:xfrm>
            <a:off x="1593069" y="4759439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 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동네생활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＇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탭을 서비스하고 있으며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취미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소모임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친목활동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외에도 </a:t>
            </a:r>
            <a:r>
              <a:rPr lang="ko-KR" altLang="en-US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동네생활과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관련된 커뮤니티형태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73">
            <a:extLst>
              <a:ext uri="{FF2B5EF4-FFF2-40B4-BE49-F238E27FC236}">
                <a16:creationId xmlns:a16="http://schemas.microsoft.com/office/drawing/2014/main" id="{DF071FC1-5F09-1A58-A21C-4C9AAF612587}"/>
              </a:ext>
            </a:extLst>
          </p:cNvPr>
          <p:cNvSpPr/>
          <p:nvPr/>
        </p:nvSpPr>
        <p:spPr>
          <a:xfrm>
            <a:off x="2184727" y="4324347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B80AA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 b="1" dirty="0" err="1" smtClean="0">
                <a:solidFill>
                  <a:prstClr val="white"/>
                </a:solidFill>
              </a:rPr>
              <a:t>당근마켓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086151BE-FE3E-8B3E-2B74-B1BF4F832295}"/>
              </a:ext>
            </a:extLst>
          </p:cNvPr>
          <p:cNvSpPr/>
          <p:nvPr/>
        </p:nvSpPr>
        <p:spPr>
          <a:xfrm>
            <a:off x="1714188" y="1903494"/>
            <a:ext cx="2121500" cy="2121500"/>
          </a:xfrm>
          <a:prstGeom prst="arc">
            <a:avLst>
              <a:gd name="adj1" fmla="val 8327043"/>
              <a:gd name="adj2" fmla="val 16213013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눈물 방울 11">
            <a:extLst>
              <a:ext uri="{FF2B5EF4-FFF2-40B4-BE49-F238E27FC236}">
                <a16:creationId xmlns:a16="http://schemas.microsoft.com/office/drawing/2014/main" id="{AFCAD5CF-4B6F-B375-AFE5-E0B3C40CB77D}"/>
              </a:ext>
            </a:extLst>
          </p:cNvPr>
          <p:cNvSpPr/>
          <p:nvPr/>
        </p:nvSpPr>
        <p:spPr>
          <a:xfrm>
            <a:off x="1808570" y="1997875"/>
            <a:ext cx="1932735" cy="1932735"/>
          </a:xfrm>
          <a:prstGeom prst="teardrop">
            <a:avLst>
              <a:gd name="adj" fmla="val 5794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4AAD83-6517-EAE6-6BD3-19ECA7BB2982}"/>
              </a:ext>
            </a:extLst>
          </p:cNvPr>
          <p:cNvSpPr/>
          <p:nvPr/>
        </p:nvSpPr>
        <p:spPr>
          <a:xfrm>
            <a:off x="2225971" y="2710153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39.7</a:t>
            </a:r>
            <a:r>
              <a:rPr lang="en-US" altLang="ko-KR" sz="1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  <a:endParaRPr lang="en-US" altLang="ko-KR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8A9867-2126-865A-5616-3F7BB1240071}"/>
              </a:ext>
            </a:extLst>
          </p:cNvPr>
          <p:cNvSpPr/>
          <p:nvPr/>
        </p:nvSpPr>
        <p:spPr>
          <a:xfrm>
            <a:off x="4987835" y="4759439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네이버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다음과 같은 대중적인 포털사이트에서 카페를 개설하거나 네이버의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밴드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＇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같은 기능을 이용한 커뮤니티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73">
            <a:extLst>
              <a:ext uri="{FF2B5EF4-FFF2-40B4-BE49-F238E27FC236}">
                <a16:creationId xmlns:a16="http://schemas.microsoft.com/office/drawing/2014/main" id="{8923257B-F039-D6CF-7D39-458D50D03B1F}"/>
              </a:ext>
            </a:extLst>
          </p:cNvPr>
          <p:cNvSpPr/>
          <p:nvPr/>
        </p:nvSpPr>
        <p:spPr>
          <a:xfrm>
            <a:off x="5203337" y="4324347"/>
            <a:ext cx="1932734" cy="276093"/>
          </a:xfrm>
          <a:prstGeom prst="roundRect">
            <a:avLst>
              <a:gd name="adj" fmla="val 50000"/>
            </a:avLst>
          </a:prstGeom>
          <a:solidFill>
            <a:srgbClr val="FF9CB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 b="1" dirty="0" smtClean="0">
                <a:solidFill>
                  <a:prstClr val="white"/>
                </a:solidFill>
              </a:rPr>
              <a:t>지역기반 </a:t>
            </a:r>
            <a:r>
              <a:rPr lang="ko-KR" altLang="en-US" sz="1050" b="1" smtClean="0">
                <a:solidFill>
                  <a:prstClr val="white"/>
                </a:solidFill>
              </a:rPr>
              <a:t>네이버</a:t>
            </a:r>
            <a:r>
              <a:rPr lang="en-US" altLang="ko-KR" sz="1050" b="1" dirty="0" smtClean="0">
                <a:solidFill>
                  <a:prstClr val="white"/>
                </a:solidFill>
              </a:rPr>
              <a:t>/</a:t>
            </a:r>
            <a:r>
              <a:rPr lang="ko-KR" altLang="en-US" sz="1050" b="1" dirty="0" smtClean="0">
                <a:solidFill>
                  <a:prstClr val="white"/>
                </a:solidFill>
              </a:rPr>
              <a:t>다음 카페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9CE23B5E-2AF1-574F-E0B5-14CCDA26D141}"/>
              </a:ext>
            </a:extLst>
          </p:cNvPr>
          <p:cNvSpPr/>
          <p:nvPr/>
        </p:nvSpPr>
        <p:spPr>
          <a:xfrm>
            <a:off x="5108954" y="1903494"/>
            <a:ext cx="2121500" cy="2121500"/>
          </a:xfrm>
          <a:prstGeom prst="arc">
            <a:avLst>
              <a:gd name="adj1" fmla="val 9852004"/>
              <a:gd name="adj2" fmla="val 16213013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FF299357-1864-CC1B-72FA-7A1289E19DF2}"/>
              </a:ext>
            </a:extLst>
          </p:cNvPr>
          <p:cNvSpPr/>
          <p:nvPr/>
        </p:nvSpPr>
        <p:spPr>
          <a:xfrm>
            <a:off x="5203336" y="1997875"/>
            <a:ext cx="1932735" cy="1932735"/>
          </a:xfrm>
          <a:prstGeom prst="teardrop">
            <a:avLst>
              <a:gd name="adj" fmla="val 5794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D73B1-FD8A-1B6E-DABF-A6691229F57E}"/>
              </a:ext>
            </a:extLst>
          </p:cNvPr>
          <p:cNvSpPr/>
          <p:nvPr/>
        </p:nvSpPr>
        <p:spPr>
          <a:xfrm>
            <a:off x="5620737" y="2710153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30</a:t>
            </a:r>
            <a:r>
              <a:rPr lang="en-US" altLang="ko-KR" sz="1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  <a:endParaRPr lang="en-US" altLang="ko-KR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2B9DAB9-4011-9E43-AF74-EFA1D291B50E}"/>
              </a:ext>
            </a:extLst>
          </p:cNvPr>
          <p:cNvSpPr/>
          <p:nvPr/>
        </p:nvSpPr>
        <p:spPr>
          <a:xfrm>
            <a:off x="8382601" y="4759439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지역 주민들과의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커뮤니티를 형성하지 않고 검색 키워드를 활용해 필요한 정보를 검색하는 형태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모서리가 둥근 직사각형 73">
            <a:extLst>
              <a:ext uri="{FF2B5EF4-FFF2-40B4-BE49-F238E27FC236}">
                <a16:creationId xmlns:a16="http://schemas.microsoft.com/office/drawing/2014/main" id="{CF458A3C-CB04-2533-2F04-E27EDBA2A593}"/>
              </a:ext>
            </a:extLst>
          </p:cNvPr>
          <p:cNvSpPr/>
          <p:nvPr/>
        </p:nvSpPr>
        <p:spPr>
          <a:xfrm>
            <a:off x="8974259" y="4324347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B80AA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 b="1" dirty="0" smtClean="0">
                <a:solidFill>
                  <a:prstClr val="white"/>
                </a:solidFill>
              </a:rPr>
              <a:t>포털 검색 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82D57506-4498-E4B4-9EA7-4D6A4793B48D}"/>
              </a:ext>
            </a:extLst>
          </p:cNvPr>
          <p:cNvSpPr/>
          <p:nvPr/>
        </p:nvSpPr>
        <p:spPr>
          <a:xfrm>
            <a:off x="8503720" y="1903494"/>
            <a:ext cx="2121500" cy="2121500"/>
          </a:xfrm>
          <a:prstGeom prst="arc">
            <a:avLst>
              <a:gd name="adj1" fmla="val 9992601"/>
              <a:gd name="adj2" fmla="val 16213013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눈물 방울 28">
            <a:extLst>
              <a:ext uri="{FF2B5EF4-FFF2-40B4-BE49-F238E27FC236}">
                <a16:creationId xmlns:a16="http://schemas.microsoft.com/office/drawing/2014/main" id="{F7EB456A-83AB-67C0-9620-03106E00F9C2}"/>
              </a:ext>
            </a:extLst>
          </p:cNvPr>
          <p:cNvSpPr/>
          <p:nvPr/>
        </p:nvSpPr>
        <p:spPr>
          <a:xfrm>
            <a:off x="8598102" y="1997875"/>
            <a:ext cx="1932735" cy="1932735"/>
          </a:xfrm>
          <a:prstGeom prst="teardrop">
            <a:avLst>
              <a:gd name="adj" fmla="val 5794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AB5F42-FB99-41B3-8E73-DDFAFCAE7D45}"/>
              </a:ext>
            </a:extLst>
          </p:cNvPr>
          <p:cNvSpPr/>
          <p:nvPr/>
        </p:nvSpPr>
        <p:spPr>
          <a:xfrm>
            <a:off x="9015503" y="2710153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31</a:t>
            </a:r>
            <a:r>
              <a:rPr lang="en-US" altLang="ko-KR" sz="1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  <a:endParaRPr lang="en-US" altLang="ko-KR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06288" y="617947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chemeClr val="bg2">
                    <a:lumMod val="50000"/>
                  </a:schemeClr>
                </a:solidFill>
              </a:rPr>
              <a:t>Opensurvey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50000"/>
                  </a:schemeClr>
                </a:solidFill>
              </a:rPr>
              <a:t>하이퍼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50000"/>
                  </a:schemeClr>
                </a:solidFill>
              </a:rPr>
              <a:t>로컬서비스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 트렌드 리포트 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2022</a:t>
            </a:r>
          </a:p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https://blog.opensurvey.co.kr/article/hyperlocal-2022-2/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우리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가 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‘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나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’</a:t>
              </a:r>
              <a:r>
                <a:rPr lang="ko-KR" altLang="en-US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에게 필요한 이유</a:t>
              </a:r>
              <a:r>
                <a:rPr lang="en-US" altLang="ko-KR" sz="2400" b="1" i="1" kern="0" dirty="0" smtClean="0">
                  <a:ln w="15875">
                    <a:noFill/>
                  </a:ln>
                  <a:solidFill>
                    <a:srgbClr val="8B80AA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800" i="1" kern="0" dirty="0" err="1" smtClean="0">
                  <a:ln w="15875">
                    <a:noFill/>
                  </a:ln>
                  <a:solidFill>
                    <a:srgbClr val="8B80AA"/>
                  </a:solidFill>
                </a:rPr>
                <a:t>당근마켓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 </a:t>
              </a:r>
              <a:r>
                <a:rPr lang="ko-KR" altLang="en-US" sz="800" i="1" kern="0" dirty="0" err="1" smtClean="0">
                  <a:ln w="15875">
                    <a:noFill/>
                  </a:ln>
                  <a:solidFill>
                    <a:srgbClr val="8B80AA"/>
                  </a:solidFill>
                </a:rPr>
                <a:t>동네생활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 이용 특성</a:t>
              </a:r>
              <a:endParaRPr lang="ko-KR" altLang="en-US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0" name="막힌 원호 159">
            <a:extLst>
              <a:ext uri="{FF2B5EF4-FFF2-40B4-BE49-F238E27FC236}">
                <a16:creationId xmlns:a16="http://schemas.microsoft.com/office/drawing/2014/main" id="{21574A9C-3C32-B286-1C88-985FB15ECC51}"/>
              </a:ext>
            </a:extLst>
          </p:cNvPr>
          <p:cNvSpPr/>
          <p:nvPr/>
        </p:nvSpPr>
        <p:spPr>
          <a:xfrm>
            <a:off x="1305560" y="1704414"/>
            <a:ext cx="2608224" cy="2608224"/>
          </a:xfrm>
          <a:prstGeom prst="blockArc">
            <a:avLst>
              <a:gd name="adj1" fmla="val 864573"/>
              <a:gd name="adj2" fmla="val 16200872"/>
              <a:gd name="adj3" fmla="val 2158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5262924-AA2B-1E21-8BA0-59FA37B40915}"/>
              </a:ext>
            </a:extLst>
          </p:cNvPr>
          <p:cNvGrpSpPr/>
          <p:nvPr/>
        </p:nvGrpSpPr>
        <p:grpSpPr>
          <a:xfrm>
            <a:off x="1305560" y="1704414"/>
            <a:ext cx="2608224" cy="2608224"/>
            <a:chOff x="3921125" y="1993900"/>
            <a:chExt cx="2608224" cy="260822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BE05C68-E18F-9F32-947C-7D58E54F3FAD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막힌 원호 162">
              <a:extLst>
                <a:ext uri="{FF2B5EF4-FFF2-40B4-BE49-F238E27FC236}">
                  <a16:creationId xmlns:a16="http://schemas.microsoft.com/office/drawing/2014/main" id="{0904FEA6-B903-25A8-F4FD-35B9273A8F5F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7090116"/>
                <a:gd name="adj2" fmla="val 16200872"/>
                <a:gd name="adj3" fmla="val 21588"/>
              </a:avLst>
            </a:prstGeom>
            <a:solidFill>
              <a:srgbClr val="8B80A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A47831C-F735-6D3D-66C2-EB6287337E91}"/>
              </a:ext>
            </a:extLst>
          </p:cNvPr>
          <p:cNvSpPr/>
          <p:nvPr/>
        </p:nvSpPr>
        <p:spPr>
          <a:xfrm>
            <a:off x="2072862" y="2684151"/>
            <a:ext cx="12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43.7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4FE30E5-1D43-EACF-B1B6-3467CC6921F6}"/>
              </a:ext>
            </a:extLst>
          </p:cNvPr>
          <p:cNvSpPr txBox="1"/>
          <p:nvPr/>
        </p:nvSpPr>
        <p:spPr>
          <a:xfrm>
            <a:off x="1245434" y="4766817"/>
            <a:ext cx="272847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이용경험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69" name="막힌 원호 168">
            <a:extLst>
              <a:ext uri="{FF2B5EF4-FFF2-40B4-BE49-F238E27FC236}">
                <a16:creationId xmlns:a16="http://schemas.microsoft.com/office/drawing/2014/main" id="{E5A0A056-9081-6D1B-C103-8C093986315B}"/>
              </a:ext>
            </a:extLst>
          </p:cNvPr>
          <p:cNvSpPr/>
          <p:nvPr/>
        </p:nvSpPr>
        <p:spPr>
          <a:xfrm>
            <a:off x="4877802" y="1704414"/>
            <a:ext cx="2608224" cy="2608224"/>
          </a:xfrm>
          <a:prstGeom prst="blockArc">
            <a:avLst>
              <a:gd name="adj1" fmla="val 4140946"/>
              <a:gd name="adj2" fmla="val 16200872"/>
              <a:gd name="adj3" fmla="val 2158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03190C0F-DD8D-DF12-4791-CB31368D1A11}"/>
              </a:ext>
            </a:extLst>
          </p:cNvPr>
          <p:cNvGrpSpPr/>
          <p:nvPr/>
        </p:nvGrpSpPr>
        <p:grpSpPr>
          <a:xfrm>
            <a:off x="4887327" y="1704414"/>
            <a:ext cx="2608224" cy="2608224"/>
            <a:chOff x="3921125" y="1993900"/>
            <a:chExt cx="2608224" cy="2608224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1BAA4B-3D11-672A-6326-E896510EF91F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막힌 원호 171">
              <a:extLst>
                <a:ext uri="{FF2B5EF4-FFF2-40B4-BE49-F238E27FC236}">
                  <a16:creationId xmlns:a16="http://schemas.microsoft.com/office/drawing/2014/main" id="{540EAC88-0E5C-E64C-C9A3-A59FB73FDE67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9044324"/>
                <a:gd name="adj2" fmla="val 16200872"/>
                <a:gd name="adj3" fmla="val 21588"/>
              </a:avLst>
            </a:prstGeom>
            <a:solidFill>
              <a:srgbClr val="FF9CB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ED199B3-2D00-3484-204A-F51C4F654774}"/>
              </a:ext>
            </a:extLst>
          </p:cNvPr>
          <p:cNvSpPr/>
          <p:nvPr/>
        </p:nvSpPr>
        <p:spPr>
          <a:xfrm>
            <a:off x="5606146" y="2684151"/>
            <a:ext cx="12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31.8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F84ADA-C6A6-E7BE-5128-70899528CE03}"/>
              </a:ext>
            </a:extLst>
          </p:cNvPr>
          <p:cNvSpPr txBox="1"/>
          <p:nvPr/>
        </p:nvSpPr>
        <p:spPr>
          <a:xfrm>
            <a:off x="4827201" y="4766817"/>
            <a:ext cx="272847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현재이용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둘러보기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눈팅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8" name="막힌 원호 177">
            <a:extLst>
              <a:ext uri="{FF2B5EF4-FFF2-40B4-BE49-F238E27FC236}">
                <a16:creationId xmlns:a16="http://schemas.microsoft.com/office/drawing/2014/main" id="{341BE23B-A56D-E206-D327-C867498DC031}"/>
              </a:ext>
            </a:extLst>
          </p:cNvPr>
          <p:cNvSpPr/>
          <p:nvPr/>
        </p:nvSpPr>
        <p:spPr>
          <a:xfrm>
            <a:off x="8601973" y="1704414"/>
            <a:ext cx="2608224" cy="2608224"/>
          </a:xfrm>
          <a:prstGeom prst="blockArc">
            <a:avLst>
              <a:gd name="adj1" fmla="val 7036331"/>
              <a:gd name="adj2" fmla="val 16200872"/>
              <a:gd name="adj3" fmla="val 2158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A49E6BC-E5E7-792B-9EEC-A45BEDED9794}"/>
              </a:ext>
            </a:extLst>
          </p:cNvPr>
          <p:cNvGrpSpPr/>
          <p:nvPr/>
        </p:nvGrpSpPr>
        <p:grpSpPr>
          <a:xfrm>
            <a:off x="8611498" y="1704414"/>
            <a:ext cx="2608224" cy="2608224"/>
            <a:chOff x="3921125" y="1993900"/>
            <a:chExt cx="2608224" cy="2608224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8A2DB9F-A80F-E7DF-B731-863AA1023A39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ellipse">
              <a:avLst/>
            </a:prstGeom>
            <a:noFill/>
            <a:ln w="25400"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막힌 원호 180">
              <a:extLst>
                <a:ext uri="{FF2B5EF4-FFF2-40B4-BE49-F238E27FC236}">
                  <a16:creationId xmlns:a16="http://schemas.microsoft.com/office/drawing/2014/main" id="{457CCE9C-DD62-86FD-9EDA-A755486EB018}"/>
                </a:ext>
              </a:extLst>
            </p:cNvPr>
            <p:cNvSpPr/>
            <p:nvPr/>
          </p:nvSpPr>
          <p:spPr>
            <a:xfrm>
              <a:off x="3921125" y="1993900"/>
              <a:ext cx="2608224" cy="2608224"/>
            </a:xfrm>
            <a:prstGeom prst="blockArc">
              <a:avLst>
                <a:gd name="adj1" fmla="val 13730848"/>
                <a:gd name="adj2" fmla="val 16200872"/>
                <a:gd name="adj3" fmla="val 21588"/>
              </a:avLst>
            </a:prstGeom>
            <a:solidFill>
              <a:srgbClr val="8B80A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E6439DA-6AC7-46A9-A25B-2493BF76344F}"/>
              </a:ext>
            </a:extLst>
          </p:cNvPr>
          <p:cNvSpPr/>
          <p:nvPr/>
        </p:nvSpPr>
        <p:spPr>
          <a:xfrm>
            <a:off x="9295547" y="2684151"/>
            <a:ext cx="1240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8.2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147F04-997E-4B92-F146-C56B71A26719}"/>
              </a:ext>
            </a:extLst>
          </p:cNvPr>
          <p:cNvSpPr txBox="1"/>
          <p:nvPr/>
        </p:nvSpPr>
        <p:spPr>
          <a:xfrm>
            <a:off x="8551372" y="4766817"/>
            <a:ext cx="272847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현재이용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글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댓글 작성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706288" y="617947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chemeClr val="bg2">
                    <a:lumMod val="50000"/>
                  </a:schemeClr>
                </a:solidFill>
              </a:rPr>
              <a:t>Opensurvey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50000"/>
                  </a:schemeClr>
                </a:solidFill>
              </a:rPr>
              <a:t>하이퍼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bg2">
                    <a:lumMod val="50000"/>
                  </a:schemeClr>
                </a:solidFill>
              </a:rPr>
              <a:t>로컬서비스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 트렌드 리포트 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2022</a:t>
            </a:r>
          </a:p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https://blog.opensurvey.co.kr/article/hyperlocal-2022-2/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ko-KR" altLang="en-US" sz="2400" b="1" dirty="0" err="1" smtClean="0">
                  <a:solidFill>
                    <a:srgbClr val="8B80AA"/>
                  </a:solidFill>
                </a:rPr>
                <a:t>위유아이가</a:t>
              </a:r>
              <a:r>
                <a:rPr lang="ko-KR" altLang="en-US" sz="2400" b="1" dirty="0" smtClean="0">
                  <a:solidFill>
                    <a:srgbClr val="8B80AA"/>
                  </a:solidFill>
                </a:rPr>
                <a:t> 바라보는 방향</a:t>
              </a:r>
              <a:endParaRPr lang="ko-KR" altLang="en-US" sz="2400" b="1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8AFD8C8-4C98-438C-8F3C-EB42E7742A4D}"/>
              </a:ext>
            </a:extLst>
          </p:cNvPr>
          <p:cNvCxnSpPr/>
          <p:nvPr/>
        </p:nvCxnSpPr>
        <p:spPr>
          <a:xfrm>
            <a:off x="6027972" y="3004603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BE8E0EE-DCA4-4123-9B1E-B9825FE2E6D5}"/>
              </a:ext>
            </a:extLst>
          </p:cNvPr>
          <p:cNvCxnSpPr/>
          <p:nvPr/>
        </p:nvCxnSpPr>
        <p:spPr>
          <a:xfrm flipH="1">
            <a:off x="4721935" y="4204769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B681466-1976-4DF8-96E4-6A2F957E7031}"/>
              </a:ext>
            </a:extLst>
          </p:cNvPr>
          <p:cNvCxnSpPr/>
          <p:nvPr/>
        </p:nvCxnSpPr>
        <p:spPr>
          <a:xfrm>
            <a:off x="6056996" y="4204766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F09774A2-33CC-458E-B6AE-260D03F8C984}"/>
              </a:ext>
            </a:extLst>
          </p:cNvPr>
          <p:cNvSpPr/>
          <p:nvPr/>
        </p:nvSpPr>
        <p:spPr>
          <a:xfrm>
            <a:off x="3489881" y="4411124"/>
            <a:ext cx="1758766" cy="1758766"/>
          </a:xfrm>
          <a:prstGeom prst="ellipse">
            <a:avLst/>
          </a:prstGeom>
          <a:solidFill>
            <a:srgbClr val="6C8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B746618-2153-4403-9535-CACA99FA8225}"/>
              </a:ext>
            </a:extLst>
          </p:cNvPr>
          <p:cNvSpPr/>
          <p:nvPr/>
        </p:nvSpPr>
        <p:spPr>
          <a:xfrm>
            <a:off x="5146149" y="1254991"/>
            <a:ext cx="1758766" cy="1758766"/>
          </a:xfrm>
          <a:prstGeom prst="ellipse">
            <a:avLst/>
          </a:prstGeom>
          <a:solidFill>
            <a:srgbClr val="8B8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E222FA1-5A7C-4D28-950A-B7EFABAC989F}"/>
              </a:ext>
            </a:extLst>
          </p:cNvPr>
          <p:cNvSpPr/>
          <p:nvPr/>
        </p:nvSpPr>
        <p:spPr>
          <a:xfrm>
            <a:off x="6904915" y="4411124"/>
            <a:ext cx="1758766" cy="1758766"/>
          </a:xfrm>
          <a:prstGeom prst="ellipse">
            <a:avLst/>
          </a:prstGeom>
          <a:solidFill>
            <a:srgbClr val="FF9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689893" y="1774117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056518" y="4939597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C0A78B-96B8-47E3-8D87-5BD9EE2A4844}"/>
              </a:ext>
            </a:extLst>
          </p:cNvPr>
          <p:cNvSpPr txBox="1"/>
          <p:nvPr/>
        </p:nvSpPr>
        <p:spPr>
          <a:xfrm>
            <a:off x="7432278" y="4941293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33F0A29-6B27-4167-B617-FAC3F1360A01}"/>
              </a:ext>
            </a:extLst>
          </p:cNvPr>
          <p:cNvGrpSpPr/>
          <p:nvPr/>
        </p:nvGrpSpPr>
        <p:grpSpPr>
          <a:xfrm>
            <a:off x="404400" y="4391961"/>
            <a:ext cx="2858426" cy="2334689"/>
            <a:chOff x="281014" y="4274911"/>
            <a:chExt cx="2858426" cy="233468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96AA81E-A4AF-4468-B167-1AE98524A8F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 smtClean="0">
                  <a:latin typeface="+mn-ea"/>
                </a:rPr>
                <a:t>동네생활</a:t>
              </a:r>
              <a:r>
                <a:rPr lang="ko-KR" altLang="en-US" sz="1400" dirty="0" err="1" smtClean="0">
                  <a:latin typeface="+mn-ea"/>
                </a:rPr>
                <a:t>의</a:t>
              </a:r>
              <a:r>
                <a:rPr lang="ko-KR" altLang="en-US" sz="1400" dirty="0" smtClean="0">
                  <a:latin typeface="+mn-ea"/>
                </a:rPr>
                <a:t> 기능 중 소모임을 만드는 </a:t>
              </a:r>
              <a:r>
                <a:rPr lang="en-US" altLang="ko-KR" sz="1400" dirty="0" smtClean="0">
                  <a:latin typeface="+mn-ea"/>
                </a:rPr>
                <a:t>‘</a:t>
              </a:r>
              <a:r>
                <a:rPr lang="ko-KR" altLang="en-US" sz="1400" dirty="0" smtClean="0">
                  <a:latin typeface="+mn-ea"/>
                </a:rPr>
                <a:t>같이해요</a:t>
              </a:r>
              <a:r>
                <a:rPr lang="en-US" altLang="ko-KR" sz="1400" dirty="0" smtClean="0">
                  <a:latin typeface="+mn-ea"/>
                </a:rPr>
                <a:t>’ </a:t>
              </a:r>
              <a:r>
                <a:rPr lang="ko-KR" altLang="en-US" sz="1400" dirty="0" smtClean="0">
                  <a:latin typeface="+mn-ea"/>
                </a:rPr>
                <a:t>기능은 모임을 만들고 구성원을 모집한 후 연계되는 활동이 없어 지속적인 활동과 수익성이 떨어집니다</a:t>
              </a:r>
              <a:r>
                <a:rPr lang="en-US" altLang="ko-KR" sz="1400" dirty="0" smtClean="0">
                  <a:latin typeface="+mn-ea"/>
                </a:rPr>
                <a:t>. </a:t>
              </a:r>
              <a:r>
                <a:rPr lang="ko-KR" altLang="en-US" sz="1400" dirty="0" smtClean="0">
                  <a:latin typeface="+mn-ea"/>
                </a:rPr>
                <a:t>소모임이 형성된 후 연계활동을 통해 구성원간 친밀도를 높이고 수익을 </a:t>
              </a:r>
              <a:r>
                <a:rPr lang="ko-KR" altLang="en-US" sz="1400" dirty="0" err="1" smtClean="0">
                  <a:latin typeface="+mn-ea"/>
                </a:rPr>
                <a:t>창출해야합니다</a:t>
              </a:r>
              <a:r>
                <a:rPr lang="en-US" altLang="ko-KR" sz="1400" dirty="0" smtClean="0">
                  <a:latin typeface="+mn-ea"/>
                </a:rPr>
                <a:t>.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2D92115-A35E-4793-B686-635CD458C920}"/>
                </a:ext>
              </a:extLst>
            </p:cNvPr>
            <p:cNvSpPr txBox="1"/>
            <p:nvPr/>
          </p:nvSpPr>
          <p:spPr>
            <a:xfrm>
              <a:off x="317457" y="4274911"/>
              <a:ext cx="1992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모임 이후 연계활동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CF0E92D-1C65-4089-B19E-227EC4D3F27D}"/>
              </a:ext>
            </a:extLst>
          </p:cNvPr>
          <p:cNvGrpSpPr/>
          <p:nvPr/>
        </p:nvGrpSpPr>
        <p:grpSpPr>
          <a:xfrm>
            <a:off x="8871501" y="4319061"/>
            <a:ext cx="2877661" cy="2158335"/>
            <a:chOff x="261779" y="4235821"/>
            <a:chExt cx="2877661" cy="215833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47CE7B7-B63C-4DEC-9B51-3DFD0792ECF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smtClean="0"/>
                <a:t>아무리 동네사람이지만 처음 만나는 사람과의 소통은 부담스러울 수 있습니다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나와 맞지 않을 수도 있습니다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그래서 </a:t>
              </a:r>
              <a:r>
                <a:rPr lang="en-US" altLang="ko-KR" sz="1400" dirty="0" smtClean="0"/>
                <a:t>Easy to start. </a:t>
              </a:r>
              <a:r>
                <a:rPr lang="ko-KR" altLang="en-US" sz="1400" dirty="0" smtClean="0"/>
                <a:t>처음 만남은 손쉽게 만나고 이후 만남을 부담없이 스스로 결정할 수 있어야합니다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415078-7000-41DC-8042-78869F154635}"/>
                </a:ext>
              </a:extLst>
            </p:cNvPr>
            <p:cNvSpPr txBox="1"/>
            <p:nvPr/>
          </p:nvSpPr>
          <p:spPr>
            <a:xfrm>
              <a:off x="261779" y="4235821"/>
              <a:ext cx="1986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가벼운 만남 추구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0AFFA05-2991-4448-BEA3-D0EEF06C2A7F}"/>
              </a:ext>
            </a:extLst>
          </p:cNvPr>
          <p:cNvGrpSpPr/>
          <p:nvPr/>
        </p:nvGrpSpPr>
        <p:grpSpPr>
          <a:xfrm>
            <a:off x="7183008" y="1163889"/>
            <a:ext cx="2858426" cy="1942892"/>
            <a:chOff x="281014" y="4235821"/>
            <a:chExt cx="2858426" cy="194289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F3B7586-1FDE-4F67-88C1-A4ABABEC37EB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 smtClean="0"/>
                <a:t>동네생활의</a:t>
              </a:r>
              <a:r>
                <a:rPr lang="ko-KR" altLang="en-US" sz="1400" dirty="0" smtClean="0"/>
                <a:t> 참여도가 낮은 이유 중 하나는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smtClean="0"/>
                <a:t>나</a:t>
              </a:r>
              <a:r>
                <a:rPr lang="en-US" altLang="ko-KR" sz="1400" dirty="0" smtClean="0"/>
                <a:t>＇</a:t>
              </a:r>
              <a:r>
                <a:rPr lang="ko-KR" altLang="en-US" sz="1400" dirty="0" smtClean="0"/>
                <a:t>의 생활이 </a:t>
              </a:r>
              <a:r>
                <a:rPr lang="ko-KR" altLang="en-US" sz="1400" dirty="0" err="1" smtClean="0"/>
                <a:t>동네생활과</a:t>
              </a:r>
              <a:r>
                <a:rPr lang="ko-KR" altLang="en-US" sz="1400" dirty="0" smtClean="0"/>
                <a:t> 연관성이 낮기 때문이라고 생각합니다</a:t>
              </a:r>
              <a:r>
                <a:rPr lang="en-US" altLang="ko-KR" sz="1400" dirty="0" smtClean="0"/>
                <a:t>. </a:t>
              </a:r>
              <a:r>
                <a:rPr lang="ko-KR" altLang="en-US" sz="1400" dirty="0" smtClean="0"/>
                <a:t>내 삶 속에</a:t>
              </a:r>
              <a:r>
                <a:rPr lang="ko-KR" altLang="en-US" sz="1400" dirty="0" smtClean="0"/>
                <a:t>서 동네 생활이 </a:t>
              </a:r>
              <a:r>
                <a:rPr lang="ko-KR" altLang="en-US" sz="1400" dirty="0" err="1" smtClean="0"/>
                <a:t>녹아있다면</a:t>
              </a:r>
              <a:r>
                <a:rPr lang="ko-KR" altLang="en-US" sz="1400" dirty="0" smtClean="0"/>
                <a:t> 참여율이 올라갈 것이라고 생각합니다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717BE8C-97EA-4D5B-BFF5-DFE38F45A24E}"/>
                </a:ext>
              </a:extLst>
            </p:cNvPr>
            <p:cNvSpPr txBox="1"/>
            <p:nvPr/>
          </p:nvSpPr>
          <p:spPr>
            <a:xfrm>
              <a:off x="297045" y="4235821"/>
              <a:ext cx="1915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동네생활</a:t>
              </a:r>
              <a:r>
                <a:rPr lang="ko-KR" altLang="en-US" sz="2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활성화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3650F4-D56E-B33D-49DE-232CE5CD926A}"/>
              </a:ext>
            </a:extLst>
          </p:cNvPr>
          <p:cNvGrpSpPr/>
          <p:nvPr/>
        </p:nvGrpSpPr>
        <p:grpSpPr>
          <a:xfrm>
            <a:off x="133512" y="156028"/>
            <a:ext cx="11844000" cy="6545943"/>
            <a:chOff x="133512" y="156028"/>
            <a:chExt cx="11844000" cy="65459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9DFE1C7-7DD4-A0EC-DAAD-423786730C6B}"/>
                </a:ext>
              </a:extLst>
            </p:cNvPr>
            <p:cNvSpPr/>
            <p:nvPr/>
          </p:nvSpPr>
          <p:spPr>
            <a:xfrm rot="60000">
              <a:off x="133512" y="326100"/>
              <a:ext cx="11844000" cy="6336000"/>
            </a:xfrm>
            <a:prstGeom prst="rect">
              <a:avLst/>
            </a:prstGeom>
            <a:solidFill>
              <a:srgbClr val="8B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srgbClr val="8B80AA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78927E-7711-CCA1-485C-831AF3665F84}"/>
                </a:ext>
              </a:extLst>
            </p:cNvPr>
            <p:cNvSpPr/>
            <p:nvPr/>
          </p:nvSpPr>
          <p:spPr>
            <a:xfrm>
              <a:off x="224971" y="156028"/>
              <a:ext cx="11742057" cy="6545943"/>
            </a:xfrm>
            <a:prstGeom prst="rect">
              <a:avLst/>
            </a:prstGeom>
            <a:solidFill>
              <a:srgbClr val="FF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5725">
                <a:lnSpc>
                  <a:spcPct val="200000"/>
                </a:lnSpc>
                <a:defRPr/>
              </a:pPr>
              <a:r>
                <a:rPr lang="ko-KR" altLang="en-US" sz="2400" b="1" dirty="0" err="1" smtClean="0">
                  <a:solidFill>
                    <a:srgbClr val="8B80AA"/>
                  </a:solidFill>
                </a:rPr>
                <a:t>위유아이가</a:t>
              </a:r>
              <a:r>
                <a:rPr lang="ko-KR" altLang="en-US" sz="2400" b="1" dirty="0" smtClean="0">
                  <a:solidFill>
                    <a:srgbClr val="8B80AA"/>
                  </a:solidFill>
                </a:rPr>
                <a:t> 바라보는 방향 </a:t>
              </a:r>
              <a:r>
                <a:rPr lang="ko-KR" altLang="en-US" sz="800" i="1" kern="0" dirty="0" err="1" smtClean="0">
                  <a:ln w="15875">
                    <a:noFill/>
                  </a:ln>
                  <a:solidFill>
                    <a:srgbClr val="8B80AA"/>
                  </a:solidFill>
                </a:rPr>
                <a:t>동네생활</a:t>
              </a:r>
              <a:r>
                <a:rPr lang="ko-KR" altLang="en-US" sz="800" i="1" kern="0" dirty="0" smtClean="0">
                  <a:ln w="15875">
                    <a:noFill/>
                  </a:ln>
                  <a:solidFill>
                    <a:srgbClr val="8B80AA"/>
                  </a:solidFill>
                </a:rPr>
                <a:t> 기능 활성화 방안</a:t>
              </a:r>
              <a:endParaRPr lang="ko-KR" altLang="en-US" sz="800" dirty="0">
                <a:solidFill>
                  <a:srgbClr val="8B80AA"/>
                </a:solidFill>
              </a:endParaRPr>
            </a:p>
            <a:p>
              <a:pPr marL="85725">
                <a:lnSpc>
                  <a:spcPct val="200000"/>
                </a:lnSpc>
                <a:defRPr/>
              </a:pPr>
              <a:endParaRPr lang="ko-KR" altLang="en-US" sz="2400" b="1" dirty="0">
                <a:solidFill>
                  <a:srgbClr val="8B80AA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1C33E40-FE1D-AC47-1580-21A01689AB50}"/>
                </a:ext>
              </a:extLst>
            </p:cNvPr>
            <p:cNvGrpSpPr/>
            <p:nvPr/>
          </p:nvGrpSpPr>
          <p:grpSpPr>
            <a:xfrm>
              <a:off x="338137" y="221755"/>
              <a:ext cx="11555967" cy="68263"/>
              <a:chOff x="338137" y="221755"/>
              <a:chExt cx="11555967" cy="68263"/>
            </a:xfrm>
          </p:grpSpPr>
          <p:sp>
            <p:nvSpPr>
              <p:cNvPr id="3" name="평행 사변형 2">
                <a:extLst>
                  <a:ext uri="{FF2B5EF4-FFF2-40B4-BE49-F238E27FC236}">
                    <a16:creationId xmlns:a16="http://schemas.microsoft.com/office/drawing/2014/main" id="{D0E21135-D417-BB83-DAE5-A2E53E8713A5}"/>
                  </a:ext>
                </a:extLst>
              </p:cNvPr>
              <p:cNvSpPr/>
              <p:nvPr/>
            </p:nvSpPr>
            <p:spPr>
              <a:xfrm>
                <a:off x="4044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각 삼각형 5">
                <a:extLst>
                  <a:ext uri="{FF2B5EF4-FFF2-40B4-BE49-F238E27FC236}">
                    <a16:creationId xmlns:a16="http://schemas.microsoft.com/office/drawing/2014/main" id="{862883CC-491C-6CDB-0180-B62EA55790DC}"/>
                  </a:ext>
                </a:extLst>
              </p:cNvPr>
              <p:cNvSpPr/>
              <p:nvPr/>
            </p:nvSpPr>
            <p:spPr>
              <a:xfrm rot="5400000">
                <a:off x="337385" y="223003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BA2EADE2-A7C8-F010-4C0D-9004A68EBDDF}"/>
                  </a:ext>
                </a:extLst>
              </p:cNvPr>
              <p:cNvSpPr/>
              <p:nvPr/>
            </p:nvSpPr>
            <p:spPr>
              <a:xfrm>
                <a:off x="6083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평행 사변형 80">
                <a:extLst>
                  <a:ext uri="{FF2B5EF4-FFF2-40B4-BE49-F238E27FC236}">
                    <a16:creationId xmlns:a16="http://schemas.microsoft.com/office/drawing/2014/main" id="{061DCB68-0413-6425-B09F-567B2E578D5A}"/>
                  </a:ext>
                </a:extLst>
              </p:cNvPr>
              <p:cNvSpPr/>
              <p:nvPr/>
            </p:nvSpPr>
            <p:spPr>
              <a:xfrm>
                <a:off x="8123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평행 사변형 81">
                <a:extLst>
                  <a:ext uri="{FF2B5EF4-FFF2-40B4-BE49-F238E27FC236}">
                    <a16:creationId xmlns:a16="http://schemas.microsoft.com/office/drawing/2014/main" id="{FB5F4164-0D37-0D0B-A654-79703BC8DC3A}"/>
                  </a:ext>
                </a:extLst>
              </p:cNvPr>
              <p:cNvSpPr/>
              <p:nvPr/>
            </p:nvSpPr>
            <p:spPr>
              <a:xfrm>
                <a:off x="10163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평행 사변형 82">
                <a:extLst>
                  <a:ext uri="{FF2B5EF4-FFF2-40B4-BE49-F238E27FC236}">
                    <a16:creationId xmlns:a16="http://schemas.microsoft.com/office/drawing/2014/main" id="{81F68509-8B86-0A49-C908-4D4B4B034C25}"/>
                  </a:ext>
                </a:extLst>
              </p:cNvPr>
              <p:cNvSpPr/>
              <p:nvPr/>
            </p:nvSpPr>
            <p:spPr>
              <a:xfrm>
                <a:off x="12203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평행 사변형 83">
                <a:extLst>
                  <a:ext uri="{FF2B5EF4-FFF2-40B4-BE49-F238E27FC236}">
                    <a16:creationId xmlns:a16="http://schemas.microsoft.com/office/drawing/2014/main" id="{A722A497-E01B-3751-5A5F-F07D304C2CB5}"/>
                  </a:ext>
                </a:extLst>
              </p:cNvPr>
              <p:cNvSpPr/>
              <p:nvPr/>
            </p:nvSpPr>
            <p:spPr>
              <a:xfrm>
                <a:off x="14243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평행 사변형 84">
                <a:extLst>
                  <a:ext uri="{FF2B5EF4-FFF2-40B4-BE49-F238E27FC236}">
                    <a16:creationId xmlns:a16="http://schemas.microsoft.com/office/drawing/2014/main" id="{618504E6-4F7C-2886-2CD1-104D7851D704}"/>
                  </a:ext>
                </a:extLst>
              </p:cNvPr>
              <p:cNvSpPr/>
              <p:nvPr/>
            </p:nvSpPr>
            <p:spPr>
              <a:xfrm>
                <a:off x="16283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평행 사변형 85">
                <a:extLst>
                  <a:ext uri="{FF2B5EF4-FFF2-40B4-BE49-F238E27FC236}">
                    <a16:creationId xmlns:a16="http://schemas.microsoft.com/office/drawing/2014/main" id="{F6BE5BF1-883C-23C5-6E01-F5DDE7F0AC3E}"/>
                  </a:ext>
                </a:extLst>
              </p:cNvPr>
              <p:cNvSpPr/>
              <p:nvPr/>
            </p:nvSpPr>
            <p:spPr>
              <a:xfrm>
                <a:off x="18323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평행 사변형 86">
                <a:extLst>
                  <a:ext uri="{FF2B5EF4-FFF2-40B4-BE49-F238E27FC236}">
                    <a16:creationId xmlns:a16="http://schemas.microsoft.com/office/drawing/2014/main" id="{CE8C8DEF-4B8C-B344-A87C-12B3F2450D2A}"/>
                  </a:ext>
                </a:extLst>
              </p:cNvPr>
              <p:cNvSpPr/>
              <p:nvPr/>
            </p:nvSpPr>
            <p:spPr>
              <a:xfrm>
                <a:off x="20363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평행 사변형 87">
                <a:extLst>
                  <a:ext uri="{FF2B5EF4-FFF2-40B4-BE49-F238E27FC236}">
                    <a16:creationId xmlns:a16="http://schemas.microsoft.com/office/drawing/2014/main" id="{20D5C6F2-2750-F480-F7F9-5C6FEB5E4B63}"/>
                  </a:ext>
                </a:extLst>
              </p:cNvPr>
              <p:cNvSpPr/>
              <p:nvPr/>
            </p:nvSpPr>
            <p:spPr>
              <a:xfrm>
                <a:off x="22403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97329F54-A0E1-9467-C93A-97F1A515040C}"/>
                  </a:ext>
                </a:extLst>
              </p:cNvPr>
              <p:cNvSpPr/>
              <p:nvPr/>
            </p:nvSpPr>
            <p:spPr>
              <a:xfrm>
                <a:off x="24443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평행 사변형 89">
                <a:extLst>
                  <a:ext uri="{FF2B5EF4-FFF2-40B4-BE49-F238E27FC236}">
                    <a16:creationId xmlns:a16="http://schemas.microsoft.com/office/drawing/2014/main" id="{75F0BD1D-9421-3C9C-6CC7-5A710AD7940E}"/>
                  </a:ext>
                </a:extLst>
              </p:cNvPr>
              <p:cNvSpPr/>
              <p:nvPr/>
            </p:nvSpPr>
            <p:spPr>
              <a:xfrm>
                <a:off x="26482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평행 사변형 90">
                <a:extLst>
                  <a:ext uri="{FF2B5EF4-FFF2-40B4-BE49-F238E27FC236}">
                    <a16:creationId xmlns:a16="http://schemas.microsoft.com/office/drawing/2014/main" id="{F966DFB0-F731-9794-9891-E3B31F9FD52F}"/>
                  </a:ext>
                </a:extLst>
              </p:cNvPr>
              <p:cNvSpPr/>
              <p:nvPr/>
            </p:nvSpPr>
            <p:spPr>
              <a:xfrm>
                <a:off x="28522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평행 사변형 91">
                <a:extLst>
                  <a:ext uri="{FF2B5EF4-FFF2-40B4-BE49-F238E27FC236}">
                    <a16:creationId xmlns:a16="http://schemas.microsoft.com/office/drawing/2014/main" id="{39C8C1CD-744E-4144-2A91-A19635C2AFB1}"/>
                  </a:ext>
                </a:extLst>
              </p:cNvPr>
              <p:cNvSpPr/>
              <p:nvPr/>
            </p:nvSpPr>
            <p:spPr>
              <a:xfrm>
                <a:off x="30562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평행 사변형 92">
                <a:extLst>
                  <a:ext uri="{FF2B5EF4-FFF2-40B4-BE49-F238E27FC236}">
                    <a16:creationId xmlns:a16="http://schemas.microsoft.com/office/drawing/2014/main" id="{DA7FA8C7-8914-F94E-48DE-F1D97F27D908}"/>
                  </a:ext>
                </a:extLst>
              </p:cNvPr>
              <p:cNvSpPr/>
              <p:nvPr/>
            </p:nvSpPr>
            <p:spPr>
              <a:xfrm>
                <a:off x="32602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평행 사변형 93">
                <a:extLst>
                  <a:ext uri="{FF2B5EF4-FFF2-40B4-BE49-F238E27FC236}">
                    <a16:creationId xmlns:a16="http://schemas.microsoft.com/office/drawing/2014/main" id="{F177E1A6-0B5B-301B-7882-6956550394AB}"/>
                  </a:ext>
                </a:extLst>
              </p:cNvPr>
              <p:cNvSpPr/>
              <p:nvPr/>
            </p:nvSpPr>
            <p:spPr>
              <a:xfrm>
                <a:off x="34642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평행 사변형 94">
                <a:extLst>
                  <a:ext uri="{FF2B5EF4-FFF2-40B4-BE49-F238E27FC236}">
                    <a16:creationId xmlns:a16="http://schemas.microsoft.com/office/drawing/2014/main" id="{37E28A4E-8C43-FEE1-E5D2-EC7315CF0906}"/>
                  </a:ext>
                </a:extLst>
              </p:cNvPr>
              <p:cNvSpPr/>
              <p:nvPr/>
            </p:nvSpPr>
            <p:spPr>
              <a:xfrm>
                <a:off x="36682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평행 사변형 95">
                <a:extLst>
                  <a:ext uri="{FF2B5EF4-FFF2-40B4-BE49-F238E27FC236}">
                    <a16:creationId xmlns:a16="http://schemas.microsoft.com/office/drawing/2014/main" id="{61F33A13-8F5E-6731-0A04-83362C3AB844}"/>
                  </a:ext>
                </a:extLst>
              </p:cNvPr>
              <p:cNvSpPr/>
              <p:nvPr/>
            </p:nvSpPr>
            <p:spPr>
              <a:xfrm>
                <a:off x="38722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평행 사변형 96">
                <a:extLst>
                  <a:ext uri="{FF2B5EF4-FFF2-40B4-BE49-F238E27FC236}">
                    <a16:creationId xmlns:a16="http://schemas.microsoft.com/office/drawing/2014/main" id="{9BA5F53B-26DA-5D88-1C51-A8B805D38386}"/>
                  </a:ext>
                </a:extLst>
              </p:cNvPr>
              <p:cNvSpPr/>
              <p:nvPr/>
            </p:nvSpPr>
            <p:spPr>
              <a:xfrm>
                <a:off x="40762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평행 사변형 97">
                <a:extLst>
                  <a:ext uri="{FF2B5EF4-FFF2-40B4-BE49-F238E27FC236}">
                    <a16:creationId xmlns:a16="http://schemas.microsoft.com/office/drawing/2014/main" id="{81F97CE7-E349-9690-E188-C88557AAC1D3}"/>
                  </a:ext>
                </a:extLst>
              </p:cNvPr>
              <p:cNvSpPr/>
              <p:nvPr/>
            </p:nvSpPr>
            <p:spPr>
              <a:xfrm>
                <a:off x="42802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02D994E4-26FA-AEF0-CEC3-6640C6D0A1B0}"/>
                  </a:ext>
                </a:extLst>
              </p:cNvPr>
              <p:cNvSpPr/>
              <p:nvPr/>
            </p:nvSpPr>
            <p:spPr>
              <a:xfrm>
                <a:off x="44842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E15BC0E5-25B3-B60E-93B0-163F222957A5}"/>
                  </a:ext>
                </a:extLst>
              </p:cNvPr>
              <p:cNvSpPr/>
              <p:nvPr/>
            </p:nvSpPr>
            <p:spPr>
              <a:xfrm>
                <a:off x="46881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1B70B7FA-CFBE-E86E-D4B7-31D07526F1B6}"/>
                  </a:ext>
                </a:extLst>
              </p:cNvPr>
              <p:cNvSpPr/>
              <p:nvPr/>
            </p:nvSpPr>
            <p:spPr>
              <a:xfrm>
                <a:off x="48921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평행 사변형 101">
                <a:extLst>
                  <a:ext uri="{FF2B5EF4-FFF2-40B4-BE49-F238E27FC236}">
                    <a16:creationId xmlns:a16="http://schemas.microsoft.com/office/drawing/2014/main" id="{CDAE70BF-9E8D-E48C-3085-A6A32320F37C}"/>
                  </a:ext>
                </a:extLst>
              </p:cNvPr>
              <p:cNvSpPr/>
              <p:nvPr/>
            </p:nvSpPr>
            <p:spPr>
              <a:xfrm>
                <a:off x="50961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9D0BA9FA-4BDB-75FF-DBB0-A0718A391FCB}"/>
                  </a:ext>
                </a:extLst>
              </p:cNvPr>
              <p:cNvSpPr/>
              <p:nvPr/>
            </p:nvSpPr>
            <p:spPr>
              <a:xfrm>
                <a:off x="53001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B53BB358-1CBF-AA4F-0F4A-6F572615E334}"/>
                  </a:ext>
                </a:extLst>
              </p:cNvPr>
              <p:cNvSpPr/>
              <p:nvPr/>
            </p:nvSpPr>
            <p:spPr>
              <a:xfrm>
                <a:off x="55041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12E39135-B0A7-940F-531B-25966BCCDB0E}"/>
                  </a:ext>
                </a:extLst>
              </p:cNvPr>
              <p:cNvSpPr/>
              <p:nvPr/>
            </p:nvSpPr>
            <p:spPr>
              <a:xfrm>
                <a:off x="57081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978EFD51-FD3C-B54F-3C45-35B530F6C497}"/>
                  </a:ext>
                </a:extLst>
              </p:cNvPr>
              <p:cNvSpPr/>
              <p:nvPr/>
            </p:nvSpPr>
            <p:spPr>
              <a:xfrm>
                <a:off x="59121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평행 사변형 106">
                <a:extLst>
                  <a:ext uri="{FF2B5EF4-FFF2-40B4-BE49-F238E27FC236}">
                    <a16:creationId xmlns:a16="http://schemas.microsoft.com/office/drawing/2014/main" id="{8FC9855C-EDF0-909C-ACA9-5508D4A25B85}"/>
                  </a:ext>
                </a:extLst>
              </p:cNvPr>
              <p:cNvSpPr/>
              <p:nvPr/>
            </p:nvSpPr>
            <p:spPr>
              <a:xfrm>
                <a:off x="61161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A69E590E-9E24-7E0C-9AAE-DB164293D49C}"/>
                  </a:ext>
                </a:extLst>
              </p:cNvPr>
              <p:cNvSpPr/>
              <p:nvPr/>
            </p:nvSpPr>
            <p:spPr>
              <a:xfrm>
                <a:off x="63201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E085F030-49EF-AADB-7EBE-CE52C1DE58CE}"/>
                  </a:ext>
                </a:extLst>
              </p:cNvPr>
              <p:cNvSpPr/>
              <p:nvPr/>
            </p:nvSpPr>
            <p:spPr>
              <a:xfrm>
                <a:off x="65241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평행 사변형 109">
                <a:extLst>
                  <a:ext uri="{FF2B5EF4-FFF2-40B4-BE49-F238E27FC236}">
                    <a16:creationId xmlns:a16="http://schemas.microsoft.com/office/drawing/2014/main" id="{79B6C2DA-12F6-A325-5414-955D4B31FB9D}"/>
                  </a:ext>
                </a:extLst>
              </p:cNvPr>
              <p:cNvSpPr/>
              <p:nvPr/>
            </p:nvSpPr>
            <p:spPr>
              <a:xfrm>
                <a:off x="67280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42DC34B7-FF08-CD8E-EBDA-B52D7C23C92C}"/>
                  </a:ext>
                </a:extLst>
              </p:cNvPr>
              <p:cNvSpPr/>
              <p:nvPr/>
            </p:nvSpPr>
            <p:spPr>
              <a:xfrm>
                <a:off x="69320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평행 사변형 111">
                <a:extLst>
                  <a:ext uri="{FF2B5EF4-FFF2-40B4-BE49-F238E27FC236}">
                    <a16:creationId xmlns:a16="http://schemas.microsoft.com/office/drawing/2014/main" id="{0A08B6D9-4099-BBE5-FB69-8A47D934E8E2}"/>
                  </a:ext>
                </a:extLst>
              </p:cNvPr>
              <p:cNvSpPr/>
              <p:nvPr/>
            </p:nvSpPr>
            <p:spPr>
              <a:xfrm>
                <a:off x="71360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평행 사변형 112">
                <a:extLst>
                  <a:ext uri="{FF2B5EF4-FFF2-40B4-BE49-F238E27FC236}">
                    <a16:creationId xmlns:a16="http://schemas.microsoft.com/office/drawing/2014/main" id="{7958367E-9A7E-DD1F-6360-76FB3C7B3911}"/>
                  </a:ext>
                </a:extLst>
              </p:cNvPr>
              <p:cNvSpPr/>
              <p:nvPr/>
            </p:nvSpPr>
            <p:spPr>
              <a:xfrm>
                <a:off x="73400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평행 사변형 113">
                <a:extLst>
                  <a:ext uri="{FF2B5EF4-FFF2-40B4-BE49-F238E27FC236}">
                    <a16:creationId xmlns:a16="http://schemas.microsoft.com/office/drawing/2014/main" id="{AAEE9411-9B87-8FEC-012C-B7BDC4CAAD71}"/>
                  </a:ext>
                </a:extLst>
              </p:cNvPr>
              <p:cNvSpPr/>
              <p:nvPr/>
            </p:nvSpPr>
            <p:spPr>
              <a:xfrm>
                <a:off x="75440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AF0C0350-7204-992B-30F9-0C504A4DD0C2}"/>
                  </a:ext>
                </a:extLst>
              </p:cNvPr>
              <p:cNvSpPr/>
              <p:nvPr/>
            </p:nvSpPr>
            <p:spPr>
              <a:xfrm>
                <a:off x="77480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평행 사변형 115">
                <a:extLst>
                  <a:ext uri="{FF2B5EF4-FFF2-40B4-BE49-F238E27FC236}">
                    <a16:creationId xmlns:a16="http://schemas.microsoft.com/office/drawing/2014/main" id="{5A9C49B5-A8BB-C47B-ADA3-7E47926833A4}"/>
                  </a:ext>
                </a:extLst>
              </p:cNvPr>
              <p:cNvSpPr/>
              <p:nvPr/>
            </p:nvSpPr>
            <p:spPr>
              <a:xfrm>
                <a:off x="79520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평행 사변형 116">
                <a:extLst>
                  <a:ext uri="{FF2B5EF4-FFF2-40B4-BE49-F238E27FC236}">
                    <a16:creationId xmlns:a16="http://schemas.microsoft.com/office/drawing/2014/main" id="{6FAC7FF2-FD87-AE1B-BCE4-121D584F8A19}"/>
                  </a:ext>
                </a:extLst>
              </p:cNvPr>
              <p:cNvSpPr/>
              <p:nvPr/>
            </p:nvSpPr>
            <p:spPr>
              <a:xfrm>
                <a:off x="81560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평행 사변형 117">
                <a:extLst>
                  <a:ext uri="{FF2B5EF4-FFF2-40B4-BE49-F238E27FC236}">
                    <a16:creationId xmlns:a16="http://schemas.microsoft.com/office/drawing/2014/main" id="{0F4FBDED-8FD2-543A-9697-2E3217E18441}"/>
                  </a:ext>
                </a:extLst>
              </p:cNvPr>
              <p:cNvSpPr/>
              <p:nvPr/>
            </p:nvSpPr>
            <p:spPr>
              <a:xfrm>
                <a:off x="83600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평행 사변형 118">
                <a:extLst>
                  <a:ext uri="{FF2B5EF4-FFF2-40B4-BE49-F238E27FC236}">
                    <a16:creationId xmlns:a16="http://schemas.microsoft.com/office/drawing/2014/main" id="{22EF9BEB-DF08-01D6-D781-B6062B04D717}"/>
                  </a:ext>
                </a:extLst>
              </p:cNvPr>
              <p:cNvSpPr/>
              <p:nvPr/>
            </p:nvSpPr>
            <p:spPr>
              <a:xfrm>
                <a:off x="85640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평행 사변형 119">
                <a:extLst>
                  <a:ext uri="{FF2B5EF4-FFF2-40B4-BE49-F238E27FC236}">
                    <a16:creationId xmlns:a16="http://schemas.microsoft.com/office/drawing/2014/main" id="{AEDBA9A6-14F4-EC6B-72D7-F0BB291540C0}"/>
                  </a:ext>
                </a:extLst>
              </p:cNvPr>
              <p:cNvSpPr/>
              <p:nvPr/>
            </p:nvSpPr>
            <p:spPr>
              <a:xfrm>
                <a:off x="87679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평행 사변형 120">
                <a:extLst>
                  <a:ext uri="{FF2B5EF4-FFF2-40B4-BE49-F238E27FC236}">
                    <a16:creationId xmlns:a16="http://schemas.microsoft.com/office/drawing/2014/main" id="{6142264C-D2C9-D079-4536-388FB97043B9}"/>
                  </a:ext>
                </a:extLst>
              </p:cNvPr>
              <p:cNvSpPr/>
              <p:nvPr/>
            </p:nvSpPr>
            <p:spPr>
              <a:xfrm>
                <a:off x="89719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평행 사변형 121">
                <a:extLst>
                  <a:ext uri="{FF2B5EF4-FFF2-40B4-BE49-F238E27FC236}">
                    <a16:creationId xmlns:a16="http://schemas.microsoft.com/office/drawing/2014/main" id="{74C9D06D-2633-450B-87D9-1F104D5F009D}"/>
                  </a:ext>
                </a:extLst>
              </p:cNvPr>
              <p:cNvSpPr/>
              <p:nvPr/>
            </p:nvSpPr>
            <p:spPr>
              <a:xfrm>
                <a:off x="91759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90063242-C9E0-20A3-ACAB-032A073438AB}"/>
                  </a:ext>
                </a:extLst>
              </p:cNvPr>
              <p:cNvSpPr/>
              <p:nvPr/>
            </p:nvSpPr>
            <p:spPr>
              <a:xfrm>
                <a:off x="93799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평행 사변형 123">
                <a:extLst>
                  <a:ext uri="{FF2B5EF4-FFF2-40B4-BE49-F238E27FC236}">
                    <a16:creationId xmlns:a16="http://schemas.microsoft.com/office/drawing/2014/main" id="{0D3D9DE6-6B12-751C-025D-3E687F752A9F}"/>
                  </a:ext>
                </a:extLst>
              </p:cNvPr>
              <p:cNvSpPr/>
              <p:nvPr/>
            </p:nvSpPr>
            <p:spPr>
              <a:xfrm>
                <a:off x="95839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평행 사변형 124">
                <a:extLst>
                  <a:ext uri="{FF2B5EF4-FFF2-40B4-BE49-F238E27FC236}">
                    <a16:creationId xmlns:a16="http://schemas.microsoft.com/office/drawing/2014/main" id="{1EFBC098-9189-B8EA-8865-FC57F83C64B4}"/>
                  </a:ext>
                </a:extLst>
              </p:cNvPr>
              <p:cNvSpPr/>
              <p:nvPr/>
            </p:nvSpPr>
            <p:spPr>
              <a:xfrm>
                <a:off x="978794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평행 사변형 125">
                <a:extLst>
                  <a:ext uri="{FF2B5EF4-FFF2-40B4-BE49-F238E27FC236}">
                    <a16:creationId xmlns:a16="http://schemas.microsoft.com/office/drawing/2014/main" id="{2F7B8F53-6AB5-A571-215E-694192704F19}"/>
                  </a:ext>
                </a:extLst>
              </p:cNvPr>
              <p:cNvSpPr/>
              <p:nvPr/>
            </p:nvSpPr>
            <p:spPr>
              <a:xfrm>
                <a:off x="999193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평행 사변형 126">
                <a:extLst>
                  <a:ext uri="{FF2B5EF4-FFF2-40B4-BE49-F238E27FC236}">
                    <a16:creationId xmlns:a16="http://schemas.microsoft.com/office/drawing/2014/main" id="{F30126FA-3079-2A16-53BC-07BA127FF592}"/>
                  </a:ext>
                </a:extLst>
              </p:cNvPr>
              <p:cNvSpPr/>
              <p:nvPr/>
            </p:nvSpPr>
            <p:spPr>
              <a:xfrm>
                <a:off x="1019592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평행 사변형 127">
                <a:extLst>
                  <a:ext uri="{FF2B5EF4-FFF2-40B4-BE49-F238E27FC236}">
                    <a16:creationId xmlns:a16="http://schemas.microsoft.com/office/drawing/2014/main" id="{58D19B61-779D-52E1-1176-1BAF8C58EA58}"/>
                  </a:ext>
                </a:extLst>
              </p:cNvPr>
              <p:cNvSpPr/>
              <p:nvPr/>
            </p:nvSpPr>
            <p:spPr>
              <a:xfrm>
                <a:off x="1039991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평행 사변형 128">
                <a:extLst>
                  <a:ext uri="{FF2B5EF4-FFF2-40B4-BE49-F238E27FC236}">
                    <a16:creationId xmlns:a16="http://schemas.microsoft.com/office/drawing/2014/main" id="{5C32C164-C7AF-C6D3-0EC0-652DB9F95876}"/>
                  </a:ext>
                </a:extLst>
              </p:cNvPr>
              <p:cNvSpPr/>
              <p:nvPr/>
            </p:nvSpPr>
            <p:spPr>
              <a:xfrm>
                <a:off x="1060390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평행 사변형 129">
                <a:extLst>
                  <a:ext uri="{FF2B5EF4-FFF2-40B4-BE49-F238E27FC236}">
                    <a16:creationId xmlns:a16="http://schemas.microsoft.com/office/drawing/2014/main" id="{6F2FA6DF-84AA-FECE-AC02-D97B3FC4C05A}"/>
                  </a:ext>
                </a:extLst>
              </p:cNvPr>
              <p:cNvSpPr/>
              <p:nvPr/>
            </p:nvSpPr>
            <p:spPr>
              <a:xfrm>
                <a:off x="1080789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평행 사변형 130">
                <a:extLst>
                  <a:ext uri="{FF2B5EF4-FFF2-40B4-BE49-F238E27FC236}">
                    <a16:creationId xmlns:a16="http://schemas.microsoft.com/office/drawing/2014/main" id="{DC2A311F-8FED-187D-8498-7537A875318A}"/>
                  </a:ext>
                </a:extLst>
              </p:cNvPr>
              <p:cNvSpPr/>
              <p:nvPr/>
            </p:nvSpPr>
            <p:spPr>
              <a:xfrm>
                <a:off x="1101188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평행 사변형 131">
                <a:extLst>
                  <a:ext uri="{FF2B5EF4-FFF2-40B4-BE49-F238E27FC236}">
                    <a16:creationId xmlns:a16="http://schemas.microsoft.com/office/drawing/2014/main" id="{F25143B1-E404-3719-E430-52D9B1576B8D}"/>
                  </a:ext>
                </a:extLst>
              </p:cNvPr>
              <p:cNvSpPr/>
              <p:nvPr/>
            </p:nvSpPr>
            <p:spPr>
              <a:xfrm>
                <a:off x="1121587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평행 사변형 132">
                <a:extLst>
                  <a:ext uri="{FF2B5EF4-FFF2-40B4-BE49-F238E27FC236}">
                    <a16:creationId xmlns:a16="http://schemas.microsoft.com/office/drawing/2014/main" id="{820620DF-0D27-4790-8C7C-9DEE53AA1F92}"/>
                  </a:ext>
                </a:extLst>
              </p:cNvPr>
              <p:cNvSpPr/>
              <p:nvPr/>
            </p:nvSpPr>
            <p:spPr>
              <a:xfrm>
                <a:off x="1141986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평행 사변형 133">
                <a:extLst>
                  <a:ext uri="{FF2B5EF4-FFF2-40B4-BE49-F238E27FC236}">
                    <a16:creationId xmlns:a16="http://schemas.microsoft.com/office/drawing/2014/main" id="{6F714184-3245-3829-282C-F1BB5B48B0DE}"/>
                  </a:ext>
                </a:extLst>
              </p:cNvPr>
              <p:cNvSpPr/>
              <p:nvPr/>
            </p:nvSpPr>
            <p:spPr>
              <a:xfrm>
                <a:off x="11623851" y="221755"/>
                <a:ext cx="203990" cy="68263"/>
              </a:xfrm>
              <a:prstGeom prst="parallelogram">
                <a:avLst>
                  <a:gd name="adj" fmla="val 100187"/>
                </a:avLst>
              </a:prstGeom>
              <a:solidFill>
                <a:srgbClr val="6C8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직각 삼각형 134">
                <a:extLst>
                  <a:ext uri="{FF2B5EF4-FFF2-40B4-BE49-F238E27FC236}">
                    <a16:creationId xmlns:a16="http://schemas.microsoft.com/office/drawing/2014/main" id="{21B76664-2B36-E070-ADA4-53389F4D1ACF}"/>
                  </a:ext>
                </a:extLst>
              </p:cNvPr>
              <p:cNvSpPr/>
              <p:nvPr/>
            </p:nvSpPr>
            <p:spPr>
              <a:xfrm rot="16200000">
                <a:off x="11827089" y="222507"/>
                <a:ext cx="67767" cy="66263"/>
              </a:xfrm>
              <a:prstGeom prst="rtTriangle">
                <a:avLst/>
              </a:prstGeom>
              <a:solidFill>
                <a:srgbClr val="FF9C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404877" y="1163034"/>
            <a:ext cx="6299296" cy="907574"/>
            <a:chOff x="3872231" y="1807170"/>
            <a:chExt cx="5366664" cy="907574"/>
          </a:xfrm>
        </p:grpSpPr>
        <p:sp>
          <p:nvSpPr>
            <p:cNvPr id="77" name="모서리가 둥근 직사각형 75">
              <a:extLst>
                <a:ext uri="{FF2B5EF4-FFF2-40B4-BE49-F238E27FC236}">
                  <a16:creationId xmlns:a16="http://schemas.microsoft.com/office/drawing/2014/main" id="{DB29B1ED-6627-5AE6-50FE-5FD3C3E8A767}"/>
                </a:ext>
              </a:extLst>
            </p:cNvPr>
            <p:cNvSpPr/>
            <p:nvPr/>
          </p:nvSpPr>
          <p:spPr>
            <a:xfrm>
              <a:off x="3872231" y="1807170"/>
              <a:ext cx="5366664" cy="90757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C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  <a:defRPr/>
              </a:pPr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</a:rPr>
                <a:t>‘</a:t>
              </a:r>
              <a:r>
                <a:rPr lang="ko-KR" alt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같이해요</a:t>
              </a:r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</a:rPr>
                <a:t>’</a:t>
              </a:r>
              <a:r>
                <a:rPr lang="ko-KR" alt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 글 작성 기능 확대</a:t>
              </a:r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</a:rPr>
                <a:t>(1</a:t>
              </a:r>
              <a:r>
                <a:rPr lang="ko-KR" alt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회성 모임 지원 확대</a:t>
              </a:r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</a:rPr>
                <a:t>)</a:t>
              </a:r>
            </a:p>
            <a:p>
              <a:pPr lvl="1">
                <a:lnSpc>
                  <a:spcPct val="150000"/>
                </a:lnSpc>
                <a:defRPr/>
              </a:pP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모임 중심의 기능에서 활동 중심의 기능으로 변화</a:t>
              </a:r>
              <a:endParaRPr lang="en-US" altLang="ko-KR" sz="10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F28C4F6-5942-1917-40FE-A7F681C7A19E}"/>
                </a:ext>
              </a:extLst>
            </p:cNvPr>
            <p:cNvSpPr/>
            <p:nvPr/>
          </p:nvSpPr>
          <p:spPr>
            <a:xfrm>
              <a:off x="8377205" y="1937791"/>
              <a:ext cx="7200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 smtClean="0">
                  <a:solidFill>
                    <a:prstClr val="white"/>
                  </a:solidFill>
                </a:rPr>
                <a:t>01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0" name="모서리가 둥근 직사각형 80">
            <a:extLst>
              <a:ext uri="{FF2B5EF4-FFF2-40B4-BE49-F238E27FC236}">
                <a16:creationId xmlns:a16="http://schemas.microsoft.com/office/drawing/2014/main" id="{D2EF366D-7FCD-ED91-0F34-92A81FAC0C2B}"/>
              </a:ext>
            </a:extLst>
          </p:cNvPr>
          <p:cNvSpPr/>
          <p:nvPr/>
        </p:nvSpPr>
        <p:spPr>
          <a:xfrm>
            <a:off x="3337073" y="3334709"/>
            <a:ext cx="6367100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‘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같이해요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’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모임 이후 모임과 관련된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동네 가게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추천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모임이후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지속적인 모임과 구성원 간 친밀도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향상도모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운동 모임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건강식 음식점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독서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모임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조용하고 분위기 좋은 카페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E3E621C-4A49-479A-43F8-7F2B5AF3EB01}"/>
              </a:ext>
            </a:extLst>
          </p:cNvPr>
          <p:cNvSpPr/>
          <p:nvPr/>
        </p:nvSpPr>
        <p:spPr>
          <a:xfrm>
            <a:off x="8842483" y="3465331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1" dirty="0" smtClean="0">
                <a:solidFill>
                  <a:prstClr val="white"/>
                </a:solidFill>
              </a:rPr>
              <a:t>02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5A1070B-5C0F-A771-7328-96FAB4022903}"/>
              </a:ext>
            </a:extLst>
          </p:cNvPr>
          <p:cNvCxnSpPr/>
          <p:nvPr/>
        </p:nvCxnSpPr>
        <p:spPr>
          <a:xfrm>
            <a:off x="6440160" y="2296178"/>
            <a:ext cx="11153" cy="894925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912337D-FED5-5213-A57D-6D94EC681008}"/>
              </a:ext>
            </a:extLst>
          </p:cNvPr>
          <p:cNvCxnSpPr/>
          <p:nvPr/>
        </p:nvCxnSpPr>
        <p:spPr>
          <a:xfrm>
            <a:off x="6455550" y="4385889"/>
            <a:ext cx="0" cy="894565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406954" y="5506380"/>
            <a:ext cx="6297218" cy="907574"/>
            <a:chOff x="3872231" y="4868619"/>
            <a:chExt cx="5366664" cy="907574"/>
          </a:xfrm>
        </p:grpSpPr>
        <p:sp>
          <p:nvSpPr>
            <p:cNvPr id="143" name="모서리가 둥근 직사각형 83">
              <a:extLst>
                <a:ext uri="{FF2B5EF4-FFF2-40B4-BE49-F238E27FC236}">
                  <a16:creationId xmlns:a16="http://schemas.microsoft.com/office/drawing/2014/main" id="{0FFE91B8-CE2C-4C1E-281C-C3BE6BEBF2BB}"/>
                </a:ext>
              </a:extLst>
            </p:cNvPr>
            <p:cNvSpPr/>
            <p:nvPr/>
          </p:nvSpPr>
          <p:spPr>
            <a:xfrm>
              <a:off x="3872231" y="4868619"/>
              <a:ext cx="5366664" cy="90757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4C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lnSpc>
                  <a:spcPct val="150000"/>
                </a:lnSpc>
                <a:defRPr/>
              </a:pPr>
              <a:r>
                <a:rPr lang="ko-KR" altLang="en-US" sz="1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추천을 통해서 방문한 가게 평점 및 리뷰</a:t>
              </a:r>
              <a:endPara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vl="1">
                <a:lnSpc>
                  <a:spcPct val="150000"/>
                </a:lnSpc>
                <a:defRPr/>
              </a:pPr>
              <a:r>
                <a:rPr lang="ko-KR" altLang="en-US" sz="1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모임별</a:t>
              </a: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리뷰 및 평점</a:t>
              </a:r>
              <a:r>
                <a:rPr lang="en-US" altLang="ko-KR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-&gt; </a:t>
              </a:r>
              <a:r>
                <a:rPr lang="ko-KR" altLang="en-US" sz="10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개인의 의견이 아닌 집단의 평점이므로 신뢰도 상승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B38F10B-C8F1-5397-BABA-19024C6D40EC}"/>
                </a:ext>
              </a:extLst>
            </p:cNvPr>
            <p:cNvSpPr/>
            <p:nvPr/>
          </p:nvSpPr>
          <p:spPr>
            <a:xfrm>
              <a:off x="8377205" y="4999240"/>
              <a:ext cx="720069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444301" y="4330952"/>
            <a:ext cx="3824293" cy="1040117"/>
          </a:xfrm>
          <a:prstGeom prst="roundRect">
            <a:avLst/>
          </a:prstGeom>
          <a:solidFill>
            <a:srgbClr val="8B8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지역광고 </a:t>
            </a:r>
            <a:r>
              <a:rPr lang="ko-KR" altLang="en-US" sz="800" dirty="0"/>
              <a:t>기반 추천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/>
              <a:t>‘</a:t>
            </a:r>
            <a:r>
              <a:rPr lang="ko-KR" altLang="en-US" sz="800" dirty="0"/>
              <a:t>다른 가게 보기</a:t>
            </a:r>
            <a:r>
              <a:rPr lang="en-US" altLang="ko-KR" sz="800" dirty="0"/>
              <a:t>＇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‘</a:t>
            </a:r>
            <a:r>
              <a:rPr lang="ko-KR" altLang="en-US" sz="800" dirty="0"/>
              <a:t>내 주변</a:t>
            </a:r>
            <a:r>
              <a:rPr lang="en-US" altLang="ko-KR" sz="800" dirty="0"/>
              <a:t>＇</a:t>
            </a:r>
            <a:r>
              <a:rPr lang="ko-KR" altLang="en-US" sz="800" dirty="0"/>
              <a:t>기능의 가게목록화면 이동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다른 가게 보기로 이동 시 </a:t>
            </a:r>
            <a:r>
              <a:rPr lang="en-US" altLang="ko-KR" sz="800" dirty="0"/>
              <a:t>‘</a:t>
            </a:r>
            <a:r>
              <a:rPr lang="ko-KR" altLang="en-US" sz="800" dirty="0"/>
              <a:t>거리 순 정렬</a:t>
            </a:r>
            <a:r>
              <a:rPr lang="en-US" altLang="ko-KR" sz="800" dirty="0"/>
              <a:t>‘ -&gt; </a:t>
            </a:r>
            <a:r>
              <a:rPr lang="ko-KR" altLang="en-US" sz="800" dirty="0"/>
              <a:t>낯선 사람과 먼 거리를 이동하기 꺼려지는 심리</a:t>
            </a:r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예약</a:t>
            </a:r>
            <a:r>
              <a:rPr lang="en-US" altLang="ko-KR" sz="800" dirty="0"/>
              <a:t>,</a:t>
            </a:r>
            <a:r>
              <a:rPr lang="ko-KR" altLang="en-US" sz="800" dirty="0"/>
              <a:t> </a:t>
            </a:r>
            <a:r>
              <a:rPr lang="ko-KR" altLang="en-US" sz="800" dirty="0" err="1"/>
              <a:t>테이크아웃</a:t>
            </a:r>
            <a:r>
              <a:rPr lang="en-US" altLang="ko-KR" sz="800" dirty="0"/>
              <a:t>, </a:t>
            </a:r>
            <a:r>
              <a:rPr lang="ko-KR" altLang="en-US" sz="800" dirty="0"/>
              <a:t>대관 기능추가 </a:t>
            </a:r>
            <a:r>
              <a:rPr lang="en-US" altLang="ko-KR" sz="800" dirty="0"/>
              <a:t>- </a:t>
            </a:r>
            <a:r>
              <a:rPr lang="ko-KR" altLang="en-US" sz="800" dirty="0"/>
              <a:t>모임 </a:t>
            </a:r>
            <a:r>
              <a:rPr lang="ko-KR" altLang="en-US" sz="800" dirty="0" err="1"/>
              <a:t>전중후에</a:t>
            </a:r>
            <a:r>
              <a:rPr lang="ko-KR" altLang="en-US" sz="800" dirty="0"/>
              <a:t> 걸쳐 필요한 기능 지원 </a:t>
            </a:r>
            <a:r>
              <a:rPr lang="en-US" altLang="ko-KR" sz="800" dirty="0"/>
              <a:t>-&gt; </a:t>
            </a:r>
            <a:r>
              <a:rPr lang="ko-KR" altLang="en-US" sz="800" dirty="0"/>
              <a:t>수수료 부과</a:t>
            </a:r>
            <a:endParaRPr lang="en-US" altLang="ko-KR" sz="8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444301" y="2347041"/>
            <a:ext cx="3824293" cy="791614"/>
          </a:xfrm>
          <a:prstGeom prst="roundRect">
            <a:avLst/>
          </a:prstGeom>
          <a:solidFill>
            <a:srgbClr val="8B8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 smtClean="0"/>
              <a:t>참여인원과</a:t>
            </a:r>
            <a:r>
              <a:rPr lang="ko-KR" altLang="en-US" sz="800" dirty="0" smtClean="0"/>
              <a:t> 관계없이 </a:t>
            </a:r>
            <a:r>
              <a:rPr lang="ko-KR" altLang="en-US" sz="800" dirty="0" err="1" smtClean="0"/>
              <a:t>활동중심의</a:t>
            </a:r>
            <a:r>
              <a:rPr lang="ko-KR" altLang="en-US" sz="800" dirty="0"/>
              <a:t>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같이해요</a:t>
            </a:r>
            <a:r>
              <a:rPr lang="en-US" altLang="ko-KR" sz="800" dirty="0" smtClean="0"/>
              <a:t>‘ </a:t>
            </a:r>
            <a:r>
              <a:rPr lang="ko-KR" altLang="en-US" sz="800" dirty="0" err="1" smtClean="0"/>
              <a:t>게시글은</a:t>
            </a:r>
            <a:r>
              <a:rPr lang="ko-KR" altLang="en-US" sz="800" dirty="0" smtClean="0"/>
              <a:t> 글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댓글작성을</a:t>
            </a:r>
            <a:r>
              <a:rPr lang="ko-KR" altLang="en-US" sz="800" dirty="0" smtClean="0"/>
              <a:t> 하지 않는 사람들의 </a:t>
            </a:r>
            <a:r>
              <a:rPr lang="ko-KR" altLang="en-US" sz="800" dirty="0" err="1" smtClean="0"/>
              <a:t>참여유도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가능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 smtClean="0"/>
              <a:t>활동도중에</a:t>
            </a:r>
            <a:r>
              <a:rPr lang="ko-KR" altLang="en-US" sz="800" dirty="0" smtClean="0"/>
              <a:t> 참여하는 기능 추가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글 작성자 </a:t>
            </a:r>
            <a:r>
              <a:rPr lang="ko-KR" altLang="en-US" sz="800" dirty="0" err="1" smtClean="0"/>
              <a:t>동의하에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“</a:t>
            </a:r>
            <a:r>
              <a:rPr lang="ko-KR" altLang="en-US" sz="800" dirty="0" smtClean="0"/>
              <a:t>참여하기</a:t>
            </a:r>
            <a:r>
              <a:rPr lang="en-US" altLang="ko-KR" sz="800" dirty="0" smtClean="0"/>
              <a:t>“ </a:t>
            </a:r>
            <a:r>
              <a:rPr lang="ko-KR" altLang="en-US" sz="800" dirty="0" smtClean="0"/>
              <a:t>버튼 클릭 시 알림 기능 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만나기 전 대화를 하고 만나는 것이 아니라 만나서 대화를 하도록 유도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305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660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Aharoni</vt:lpstr>
      <vt:lpstr>Tmon몬소리 Black</vt:lpstr>
      <vt:lpstr>나눔스퀘어</vt:lpstr>
      <vt:lpstr>나눔스퀘어 Light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sungwoon129@hanmail.net</cp:lastModifiedBy>
  <cp:revision>41</cp:revision>
  <dcterms:created xsi:type="dcterms:W3CDTF">2023-05-14T08:35:40Z</dcterms:created>
  <dcterms:modified xsi:type="dcterms:W3CDTF">2023-05-30T18:59:04Z</dcterms:modified>
</cp:coreProperties>
</file>