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89" r:id="rId6"/>
    <p:sldId id="265" r:id="rId7"/>
    <p:sldId id="288" r:id="rId8"/>
    <p:sldId id="290" r:id="rId9"/>
    <p:sldId id="257" r:id="rId10"/>
    <p:sldId id="291" r:id="rId11"/>
    <p:sldId id="26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260" r:id="rId20"/>
    <p:sldId id="301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28" y="-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EDACE6-738D-4516-BBD7-033BF415A52D}"/>
              </a:ext>
            </a:extLst>
          </p:cNvPr>
          <p:cNvSpPr txBox="1"/>
          <p:nvPr/>
        </p:nvSpPr>
        <p:spPr>
          <a:xfrm>
            <a:off x="3367533" y="770021"/>
            <a:ext cx="545694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Gitflow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accent2"/>
                </a:solidFill>
              </a:rPr>
              <a:t>GitFlow</a:t>
            </a:r>
            <a:r>
              <a:rPr lang="ko-KR" altLang="en-US" sz="3600" dirty="0" smtClean="0">
                <a:solidFill>
                  <a:schemeClr val="accent2"/>
                </a:solidFill>
              </a:rPr>
              <a:t>를 추천하는 이유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xmlns="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FD3425BE-A71C-4188-9C1C-AE3C16A1324C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B4742DE-E157-4532-8C8E-E16D47773344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F6079B3-6711-48E2-84B5-65F1B945A65D}"/>
              </a:ext>
            </a:extLst>
          </p:cNvPr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DC40E3F1-EC80-4D85-84D3-5F9EF464D56C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0CC3073-D469-48B2-BB3D-D5E693173183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529C364-6360-4B48-A2EF-931B34527F10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8AD4D9C-3811-4296-8FA2-2DF370BB7E61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00C3591-8129-4C8B-80C3-22658E2B428D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E51F0D8-F2CC-465D-A06D-471968FB33DD}"/>
              </a:ext>
            </a:extLst>
          </p:cNvPr>
          <p:cNvGrpSpPr/>
          <p:nvPr/>
        </p:nvGrpSpPr>
        <p:grpSpPr>
          <a:xfrm>
            <a:off x="452430" y="4594920"/>
            <a:ext cx="2880864" cy="2158335"/>
            <a:chOff x="258576" y="4235821"/>
            <a:chExt cx="2880864" cy="215833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1AC0164-9DF8-4A75-AC5E-F5B2D18302F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 smtClean="0"/>
                <a:t>기능개발이</a:t>
              </a:r>
              <a:r>
                <a:rPr lang="ko-KR" altLang="en-US" sz="1400" dirty="0" smtClean="0"/>
                <a:t> 병렬적으로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빠르게 </a:t>
              </a:r>
              <a:r>
                <a:rPr lang="ko-KR" altLang="en-US" sz="1400" dirty="0" err="1" smtClean="0"/>
                <a:t>이루어져야하는</a:t>
              </a:r>
              <a:r>
                <a:rPr lang="ko-KR" altLang="en-US" sz="1400" dirty="0" smtClean="0"/>
                <a:t> 현재 상황에서 자칫 잘못하면 다음 릴리즈버전에 </a:t>
              </a:r>
              <a:r>
                <a:rPr lang="ko-KR" altLang="en-US" sz="1400" dirty="0" err="1" smtClean="0"/>
                <a:t>포함되어야할</a:t>
              </a:r>
              <a:r>
                <a:rPr lang="ko-KR" altLang="en-US" sz="1400" dirty="0" smtClean="0"/>
                <a:t> 기능과 이번 버전에 </a:t>
              </a:r>
              <a:r>
                <a:rPr lang="ko-KR" altLang="en-US" sz="1400" dirty="0" err="1" smtClean="0"/>
                <a:t>포함되어야할</a:t>
              </a:r>
              <a:r>
                <a:rPr lang="ko-KR" altLang="en-US" sz="1400" dirty="0" smtClean="0"/>
                <a:t> 기능 사이에 혼란이 오거나 코드가 뒤섞일 수 있습니다</a:t>
              </a:r>
              <a:r>
                <a:rPr lang="en-US" altLang="ko-KR" sz="1400" dirty="0" smtClean="0"/>
                <a:t>. </a:t>
              </a:r>
              <a:r>
                <a:rPr lang="en-US" altLang="ko-KR" sz="1400" dirty="0" err="1" smtClean="0"/>
                <a:t>GitFlow</a:t>
              </a:r>
              <a:r>
                <a:rPr lang="ko-KR" altLang="en-US" sz="1400" dirty="0" smtClean="0"/>
                <a:t>는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안정적인 </a:t>
              </a:r>
              <a:r>
                <a:rPr lang="ko-KR" altLang="en-US" sz="1400" dirty="0" err="1" smtClean="0"/>
                <a:t>버전관리에</a:t>
              </a:r>
              <a:r>
                <a:rPr lang="ko-KR" altLang="en-US" sz="1400" dirty="0" smtClean="0"/>
                <a:t> 유리합니다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95150EF-F697-4893-A2F5-2AF07EE43501}"/>
                </a:ext>
              </a:extLst>
            </p:cNvPr>
            <p:cNvSpPr txBox="1"/>
            <p:nvPr/>
          </p:nvSpPr>
          <p:spPr>
            <a:xfrm>
              <a:off x="258576" y="4235821"/>
              <a:ext cx="1992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안정적인 버전 관리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635C8C6B-8A55-4078-9665-20891F9AF11B}"/>
              </a:ext>
            </a:extLst>
          </p:cNvPr>
          <p:cNvGrpSpPr/>
          <p:nvPr/>
        </p:nvGrpSpPr>
        <p:grpSpPr>
          <a:xfrm>
            <a:off x="8915941" y="4573751"/>
            <a:ext cx="2903689" cy="2145694"/>
            <a:chOff x="235751" y="4248462"/>
            <a:chExt cx="2903689" cy="21456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9045647-F94E-4317-92FE-6F7B5F180E7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 smtClean="0"/>
                <a:t>개발해야할</a:t>
              </a:r>
              <a:r>
                <a:rPr lang="ko-KR" altLang="en-US" sz="1400" dirty="0" smtClean="0"/>
                <a:t> 기능들이 많기 때문에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기능들을 잘게 쪼개어 기능들 사이에 우선순위를 두고 개발자들에게 나누고 병렬적으로 처리하던 작업이 완료되면 가까운 배포 주기에 포함시켜 출시하는 프로세스에 </a:t>
              </a:r>
              <a:r>
                <a:rPr lang="en-US" altLang="ko-KR" sz="1400" dirty="0" err="1" smtClean="0"/>
                <a:t>GitFlow</a:t>
              </a:r>
              <a:r>
                <a:rPr lang="ko-KR" altLang="en-US" sz="1400" dirty="0"/>
                <a:t>는</a:t>
              </a:r>
              <a:r>
                <a:rPr lang="ko-KR" altLang="en-US" sz="1400" dirty="0" smtClean="0"/>
                <a:t> 적합합니다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4205C0D-5A1A-4083-8FCE-4B02DDDF6BB5}"/>
                </a:ext>
              </a:extLst>
            </p:cNvPr>
            <p:cNvSpPr txBox="1"/>
            <p:nvPr/>
          </p:nvSpPr>
          <p:spPr>
            <a:xfrm>
              <a:off x="235751" y="4248462"/>
              <a:ext cx="2682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우선순위에 따른 기능 배분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BB97458-8FB1-454E-AA05-B680B29FEE6A}"/>
              </a:ext>
            </a:extLst>
          </p:cNvPr>
          <p:cNvGrpSpPr/>
          <p:nvPr/>
        </p:nvGrpSpPr>
        <p:grpSpPr>
          <a:xfrm>
            <a:off x="7231036" y="1405938"/>
            <a:ext cx="2880866" cy="2373779"/>
            <a:chOff x="258574" y="4235821"/>
            <a:chExt cx="2880866" cy="237377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AFC7FCF-0978-493C-B477-746D3D44FAC2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현재 </a:t>
              </a:r>
              <a:r>
                <a:rPr lang="ko-KR" altLang="en-US" sz="1400" dirty="0" err="1" smtClean="0"/>
                <a:t>스터디큐브</a:t>
              </a:r>
              <a:r>
                <a:rPr lang="ko-KR" altLang="en-US" sz="1400" dirty="0" smtClean="0"/>
                <a:t> 프로젝트에 그동안 쌓인 요구사항들을 토대로 한 기능들의 개발을 빠르게 진행하기 위해 병렬적으로 기능을 개발해야하는 상황입니다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병렬적으로 작업이 진행되는 상황에서는 </a:t>
              </a:r>
              <a:r>
                <a:rPr lang="ko-KR" altLang="en-US" sz="1400" dirty="0" err="1" smtClean="0"/>
                <a:t>브랜치들의</a:t>
              </a:r>
              <a:r>
                <a:rPr lang="ko-KR" altLang="en-US" sz="1400" dirty="0" smtClean="0"/>
                <a:t> 역할이 분명한 </a:t>
              </a:r>
              <a:r>
                <a:rPr lang="en-US" altLang="ko-KR" sz="1400" dirty="0" err="1" smtClean="0"/>
                <a:t>GitFlow</a:t>
              </a:r>
              <a:r>
                <a:rPr lang="ko-KR" altLang="en-US" sz="1400" dirty="0" smtClean="0"/>
                <a:t>가 유리하다고 생각합니다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4366A6E-0597-4870-A637-825E4A51225A}"/>
                </a:ext>
              </a:extLst>
            </p:cNvPr>
            <p:cNvSpPr txBox="1"/>
            <p:nvPr/>
          </p:nvSpPr>
          <p:spPr>
            <a:xfrm>
              <a:off x="258574" y="4235821"/>
              <a:ext cx="1992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병렬적인 기능 개발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0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D5A109E-FEA8-4FB0-8706-5361E8E02D79}"/>
              </a:ext>
            </a:extLst>
          </p:cNvPr>
          <p:cNvGrpSpPr/>
          <p:nvPr/>
        </p:nvGrpSpPr>
        <p:grpSpPr>
          <a:xfrm>
            <a:off x="3821981" y="2579222"/>
            <a:ext cx="4548041" cy="1699555"/>
            <a:chOff x="3821981" y="2117558"/>
            <a:chExt cx="4548041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F6FB55F-8B89-4805-813C-08CD2F9113C4}"/>
                </a:ext>
              </a:extLst>
            </p:cNvPr>
            <p:cNvSpPr txBox="1"/>
            <p:nvPr/>
          </p:nvSpPr>
          <p:spPr>
            <a:xfrm>
              <a:off x="3821981" y="3109227"/>
              <a:ext cx="4548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 err="1" smtClean="0">
                  <a:solidFill>
                    <a:schemeClr val="bg1"/>
                  </a:solidFill>
                </a:rPr>
                <a:t>GitFlow</a:t>
              </a:r>
              <a:r>
                <a:rPr lang="ko-KR" altLang="en-US" sz="4000" spc="-300" dirty="0" smtClean="0">
                  <a:solidFill>
                    <a:schemeClr val="bg1"/>
                  </a:solidFill>
                </a:rPr>
                <a:t>의 이해와 활용</a:t>
              </a:r>
              <a:endParaRPr lang="ko-KR" altLang="en-US" sz="40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Develop / Master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3111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브랜치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157189"/>
            <a:ext cx="4352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+mj-ea"/>
                <a:ea typeface="+mj-ea"/>
              </a:rPr>
              <a:t>GitFlow</a:t>
            </a:r>
            <a:r>
              <a:rPr lang="ko-KR" altLang="en-US" sz="1200" dirty="0" smtClean="0">
                <a:latin typeface="+mj-ea"/>
                <a:ea typeface="+mj-ea"/>
              </a:rPr>
              <a:t>의 핵심은 </a:t>
            </a:r>
            <a:r>
              <a:rPr lang="en-US" altLang="ko-KR" sz="1200" dirty="0">
                <a:latin typeface="+mj-ea"/>
                <a:ea typeface="+mj-ea"/>
              </a:rPr>
              <a:t>d</a:t>
            </a:r>
            <a:r>
              <a:rPr lang="en-US" altLang="ko-KR" sz="1200" dirty="0" smtClean="0">
                <a:latin typeface="+mj-ea"/>
                <a:ea typeface="+mj-ea"/>
              </a:rPr>
              <a:t>evelop</a:t>
            </a:r>
            <a:r>
              <a:rPr lang="ko-KR" altLang="en-US" sz="1200" dirty="0" smtClean="0">
                <a:latin typeface="+mj-ea"/>
                <a:ea typeface="+mj-ea"/>
              </a:rPr>
              <a:t>과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를 나누는 아이디어가 가장 핵심입니다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두 </a:t>
            </a:r>
            <a:r>
              <a:rPr lang="ko-KR" altLang="en-US" sz="1200" dirty="0" err="1" smtClean="0">
                <a:latin typeface="+mj-ea"/>
                <a:ea typeface="+mj-ea"/>
              </a:rPr>
              <a:t>브랜치는</a:t>
            </a:r>
            <a:r>
              <a:rPr lang="ko-KR" altLang="en-US" sz="1200" dirty="0" smtClean="0">
                <a:latin typeface="+mj-ea"/>
                <a:ea typeface="+mj-ea"/>
              </a:rPr>
              <a:t> 프로젝트가 완전히 사라지기 전까지 항상 유지됩니다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나머지 </a:t>
            </a:r>
            <a:r>
              <a:rPr lang="ko-KR" altLang="en-US" sz="1200" dirty="0" err="1" smtClean="0">
                <a:latin typeface="+mj-ea"/>
                <a:ea typeface="+mj-ea"/>
              </a:rPr>
              <a:t>브랜치들은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을 기준으로 필요에 따라 생성되고 삭제되는 </a:t>
            </a:r>
            <a:r>
              <a:rPr lang="ko-KR" altLang="en-US" sz="1200" dirty="0" err="1" smtClean="0">
                <a:latin typeface="+mj-ea"/>
                <a:ea typeface="+mj-ea"/>
              </a:rPr>
              <a:t>브랜치들입니다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3748400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브랜치</a:t>
            </a:r>
            <a:endParaRPr lang="ko-KR" altLang="en-US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3594481"/>
            <a:ext cx="4243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는 현재 </a:t>
            </a:r>
            <a:r>
              <a:rPr lang="en-US" altLang="ko-KR" sz="1200" dirty="0" smtClean="0">
                <a:latin typeface="+mj-ea"/>
                <a:ea typeface="+mj-ea"/>
              </a:rPr>
              <a:t>production</a:t>
            </a:r>
            <a:r>
              <a:rPr lang="ko-KR" altLang="en-US" sz="1200" dirty="0" smtClean="0">
                <a:latin typeface="+mj-ea"/>
                <a:ea typeface="+mj-ea"/>
              </a:rPr>
              <a:t>의 상태와 일치하는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은 현재 개발이 완료된 상태와 일치하는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개발이 완료되었다는 것은 다음 </a:t>
            </a:r>
            <a:r>
              <a:rPr lang="ko-KR" altLang="en-US" sz="1200" dirty="0" err="1" smtClean="0">
                <a:latin typeface="+mj-ea"/>
                <a:ea typeface="+mj-ea"/>
              </a:rPr>
              <a:t>릴리즈를</a:t>
            </a:r>
            <a:r>
              <a:rPr lang="ko-KR" altLang="en-US" sz="1200" dirty="0" smtClean="0">
                <a:latin typeface="+mj-ea"/>
                <a:ea typeface="+mj-ea"/>
              </a:rPr>
              <a:t> 위해 언제든 배포될 수 있는 상태를 말합니다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s://static.blog.gangnamunni.com/files/563ce769-e630-41db-aeab-8d24a94cb3b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06" y="1137395"/>
            <a:ext cx="4585587" cy="541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10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feature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52697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문제상황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373058"/>
            <a:ext cx="4137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에서 새로운 </a:t>
            </a:r>
            <a:r>
              <a:rPr lang="en-US" altLang="ko-KR" sz="1200" dirty="0" smtClean="0">
                <a:latin typeface="+mj-ea"/>
                <a:ea typeface="+mj-ea"/>
              </a:rPr>
              <a:t>feature </a:t>
            </a:r>
            <a:r>
              <a:rPr lang="ko-KR" altLang="en-US" sz="1200" dirty="0" smtClean="0">
                <a:latin typeface="+mj-ea"/>
                <a:ea typeface="+mj-ea"/>
              </a:rPr>
              <a:t>작업을 </a:t>
            </a:r>
            <a:r>
              <a:rPr lang="en-US" altLang="ko-KR" sz="1200" dirty="0" smtClean="0">
                <a:latin typeface="+mj-ea"/>
                <a:ea typeface="+mj-ea"/>
              </a:rPr>
              <a:t>commit </a:t>
            </a:r>
            <a:r>
              <a:rPr lang="ko-KR" altLang="en-US" sz="1200" dirty="0" smtClean="0">
                <a:latin typeface="+mj-ea"/>
                <a:ea typeface="+mj-ea"/>
              </a:rPr>
              <a:t>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Origin/develop 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push </a:t>
            </a:r>
            <a:r>
              <a:rPr lang="ko-KR" altLang="en-US" sz="1200" dirty="0" smtClean="0">
                <a:latin typeface="+mj-ea"/>
                <a:ea typeface="+mj-ea"/>
              </a:rPr>
              <a:t>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Conflict </a:t>
            </a:r>
            <a:r>
              <a:rPr lang="ko-KR" altLang="en-US" sz="1200" dirty="0" smtClean="0">
                <a:latin typeface="+mj-ea"/>
                <a:ea typeface="+mj-ea"/>
              </a:rPr>
              <a:t>발생</a:t>
            </a:r>
            <a:r>
              <a:rPr lang="en-US" altLang="ko-KR" sz="1200" dirty="0" smtClean="0">
                <a:latin typeface="+mj-ea"/>
                <a:ea typeface="+mj-ea"/>
              </a:rPr>
              <a:t>!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2877089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목적</a:t>
            </a:r>
            <a:endParaRPr lang="ko-KR" altLang="en-US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2723170"/>
            <a:ext cx="413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을 현재 개발완료 상태와 일치시키면서도 다른 동료와 </a:t>
            </a:r>
            <a:r>
              <a:rPr lang="en-US" altLang="ko-KR" sz="1200" dirty="0" err="1" smtClean="0">
                <a:latin typeface="+mj-ea"/>
                <a:ea typeface="+mj-ea"/>
              </a:rPr>
              <a:t>confilct</a:t>
            </a:r>
            <a:r>
              <a:rPr lang="ko-KR" altLang="en-US" sz="1200" dirty="0" smtClean="0">
                <a:latin typeface="+mj-ea"/>
                <a:ea typeface="+mj-ea"/>
              </a:rPr>
              <a:t>가 생기지 않도록 작업하기 위해 생성하는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41354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작업</a:t>
            </a:r>
            <a:endParaRPr lang="ko-KR" altLang="en-US" sz="12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3981529"/>
            <a:ext cx="4137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 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feature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생성해 새로운 작업을 실시합니다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- ex. Feature/issue-001/layout   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+mj-ea"/>
                <a:ea typeface="+mj-ea"/>
              </a:rPr>
              <a:t>Feater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작업이 끝나면 </a:t>
            </a:r>
            <a:r>
              <a:rPr lang="en-US" altLang="ko-KR" sz="1200" dirty="0" smtClean="0">
                <a:latin typeface="+mj-ea"/>
                <a:ea typeface="+mj-ea"/>
              </a:rPr>
              <a:t>feature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최신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합니다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완료</a:t>
            </a:r>
            <a:r>
              <a:rPr lang="en-US" altLang="ko-KR" sz="1200" dirty="0" smtClean="0">
                <a:latin typeface="+mj-ea"/>
                <a:ea typeface="+mj-ea"/>
              </a:rPr>
              <a:t>!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7174" name="Picture 6" descr="https://static.blog.gangnamunni.com/files/ec7176aa-46ab-44b5-acbb-da1c4c3c76c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1" y="1126286"/>
            <a:ext cx="3994908" cy="539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Picture 2" descr="https://static.blog.gangnamunni.com/files/ba20af9d-f4ab-4199-818c-c0d7afd1ac5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0" y="1147452"/>
            <a:ext cx="5537874" cy="518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release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52697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문제상황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373058"/>
            <a:ext cx="4137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배포를 하려고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ko-KR" altLang="en-US" sz="1200" dirty="0" err="1" smtClean="0">
                <a:latin typeface="+mj-ea"/>
                <a:ea typeface="+mj-ea"/>
              </a:rPr>
              <a:t>버전이름도</a:t>
            </a:r>
            <a:r>
              <a:rPr lang="ko-KR" altLang="en-US" sz="1200" dirty="0" smtClean="0">
                <a:latin typeface="+mj-ea"/>
                <a:ea typeface="+mj-ea"/>
              </a:rPr>
              <a:t> 바꿔주고 </a:t>
            </a:r>
            <a:r>
              <a:rPr lang="ko-KR" altLang="en-US" sz="1200" dirty="0" err="1" smtClean="0">
                <a:latin typeface="+mj-ea"/>
                <a:ea typeface="+mj-ea"/>
              </a:rPr>
              <a:t>환경설정도합니다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을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하고 배포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문제발생</a:t>
            </a:r>
            <a:r>
              <a:rPr lang="en-US" altLang="ko-KR" sz="1200" dirty="0" smtClean="0">
                <a:latin typeface="+mj-ea"/>
                <a:ea typeface="+mj-ea"/>
              </a:rPr>
              <a:t>! </a:t>
            </a:r>
            <a:r>
              <a:rPr lang="ko-KR" altLang="en-US" sz="1200" dirty="0" smtClean="0">
                <a:latin typeface="+mj-ea"/>
                <a:ea typeface="+mj-ea"/>
              </a:rPr>
              <a:t>다음 버전의 기능이 의도치 않게 배포되었습니다</a:t>
            </a:r>
            <a:r>
              <a:rPr lang="en-US" altLang="ko-KR" sz="1200" dirty="0">
                <a:latin typeface="+mj-ea"/>
                <a:ea typeface="+mj-ea"/>
              </a:rPr>
              <a:t>!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313067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목적</a:t>
            </a:r>
            <a:endParaRPr lang="ko-KR" altLang="en-US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2976755"/>
            <a:ext cx="413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Release </a:t>
            </a:r>
            <a:r>
              <a:rPr lang="ko-KR" altLang="en-US" sz="1200" dirty="0" smtClean="0">
                <a:latin typeface="+mj-ea"/>
                <a:ea typeface="+mj-ea"/>
              </a:rPr>
              <a:t>준비를 시작한 뒤</a:t>
            </a:r>
            <a:r>
              <a:rPr lang="en-US" altLang="ko-KR" sz="1200" dirty="0" smtClean="0">
                <a:latin typeface="+mj-ea"/>
                <a:ea typeface="+mj-ea"/>
              </a:rPr>
              <a:t>, develop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되는 다음 기능으로 부터 안전하게 배포하기 위해 </a:t>
            </a:r>
            <a:r>
              <a:rPr lang="en-US" altLang="ko-KR" sz="1200" dirty="0" smtClean="0">
                <a:latin typeface="+mj-ea"/>
                <a:ea typeface="+mj-ea"/>
              </a:rPr>
              <a:t>release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활용합니다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4329361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작업</a:t>
            </a:r>
            <a:endParaRPr lang="ko-KR" altLang="en-US" sz="12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4175442"/>
            <a:ext cx="4137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 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release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  - ex. Release/1.1.0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Release 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버전 </a:t>
            </a:r>
            <a:r>
              <a:rPr lang="ko-KR" altLang="en-US" sz="1200" dirty="0" err="1" smtClean="0">
                <a:latin typeface="+mj-ea"/>
                <a:ea typeface="+mj-ea"/>
              </a:rPr>
              <a:t>범핑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버그 </a:t>
            </a:r>
            <a:r>
              <a:rPr lang="ko-KR" altLang="en-US" sz="1200" dirty="0" err="1" smtClean="0">
                <a:latin typeface="+mj-ea"/>
                <a:ea typeface="+mj-ea"/>
              </a:rPr>
              <a:t>픽스등의</a:t>
            </a:r>
            <a:r>
              <a:rPr lang="ko-KR" altLang="en-US" sz="1200" dirty="0" smtClean="0">
                <a:latin typeface="+mj-ea"/>
                <a:ea typeface="+mj-ea"/>
              </a:rPr>
              <a:t> 작업이 끝나면 </a:t>
            </a:r>
            <a:r>
              <a:rPr lang="en-US" altLang="ko-KR" sz="1200" dirty="0" smtClean="0">
                <a:latin typeface="+mj-ea"/>
                <a:ea typeface="+mj-ea"/>
              </a:rPr>
              <a:t>release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최신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에 각각 </a:t>
            </a:r>
            <a:r>
              <a:rPr lang="en-US" altLang="ko-KR" sz="1200" dirty="0" smtClean="0">
                <a:latin typeface="+mj-ea"/>
                <a:ea typeface="+mj-ea"/>
              </a:rPr>
              <a:t>merge!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의 </a:t>
            </a:r>
            <a:r>
              <a:rPr lang="en-US" altLang="ko-KR" sz="1200" dirty="0" smtClean="0">
                <a:latin typeface="+mj-ea"/>
                <a:ea typeface="+mj-ea"/>
              </a:rPr>
              <a:t>merge commit  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version</a:t>
            </a:r>
            <a:r>
              <a:rPr lang="ko-KR" altLang="en-US" sz="1200" dirty="0">
                <a:latin typeface="+mj-ea"/>
                <a:ea typeface="+mj-ea"/>
              </a:rPr>
              <a:t>을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tag</a:t>
            </a:r>
            <a:r>
              <a:rPr lang="ko-KR" altLang="en-US" sz="1200" dirty="0" smtClean="0">
                <a:latin typeface="+mj-ea"/>
                <a:ea typeface="+mj-ea"/>
              </a:rPr>
              <a:t>로 붙여줍니다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-ex 1.1.0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9218" name="Picture 2" descr="https://static.blog.gangnamunni.com/files/c4c35911-72b1-4c87-81f8-d4a2ae4ff69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" y="1184860"/>
            <a:ext cx="5156608" cy="52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tps://static.blog.gangnamunni.com/files/e80db0d0-3035-4df1-97b2-ab5035ea407c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" y="1236336"/>
            <a:ext cx="5587948" cy="531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1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hotfix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52697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문제상황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373058"/>
            <a:ext cx="4137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Production</a:t>
            </a:r>
            <a:r>
              <a:rPr lang="ko-KR" altLang="en-US" sz="1200" dirty="0" smtClean="0">
                <a:latin typeface="+mj-ea"/>
                <a:ea typeface="+mj-ea"/>
              </a:rPr>
              <a:t>에 문제가 발생했습니다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에서 수정해서 올리려는데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이미 다음 버전의 기능들이 </a:t>
            </a:r>
            <a:r>
              <a:rPr lang="en-US" altLang="ko-KR" sz="1200" dirty="0" smtClean="0">
                <a:latin typeface="+mj-ea"/>
                <a:ea typeface="+mj-ea"/>
              </a:rPr>
              <a:t>commit</a:t>
            </a:r>
            <a:r>
              <a:rPr lang="ko-KR" altLang="en-US" sz="1200" dirty="0" smtClean="0">
                <a:latin typeface="+mj-ea"/>
                <a:ea typeface="+mj-ea"/>
              </a:rPr>
              <a:t>되어 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313067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목적</a:t>
            </a:r>
            <a:endParaRPr lang="ko-KR" altLang="en-US" sz="12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2976755"/>
            <a:ext cx="41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과 독립적으로 </a:t>
            </a:r>
            <a:r>
              <a:rPr lang="en-US" altLang="ko-KR" sz="1200" dirty="0" smtClean="0">
                <a:latin typeface="+mj-ea"/>
                <a:ea typeface="+mj-ea"/>
              </a:rPr>
              <a:t>production</a:t>
            </a:r>
            <a:r>
              <a:rPr lang="ko-KR" altLang="en-US" sz="1200" dirty="0" smtClean="0">
                <a:latin typeface="+mj-ea"/>
                <a:ea typeface="+mj-ea"/>
              </a:rPr>
              <a:t>에 발생한 문제를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에서 처리하기 위해 </a:t>
            </a:r>
            <a:r>
              <a:rPr lang="en-US" altLang="ko-KR" sz="1200" dirty="0" smtClean="0">
                <a:latin typeface="+mj-ea"/>
                <a:ea typeface="+mj-ea"/>
              </a:rPr>
              <a:t>hotfix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활용합니다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4329361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작업</a:t>
            </a:r>
            <a:endParaRPr lang="ko-KR" altLang="en-US" sz="12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4175442"/>
            <a:ext cx="4137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 </a:t>
            </a:r>
            <a:r>
              <a:rPr lang="ko-KR" altLang="en-US" sz="1200" dirty="0" smtClean="0">
                <a:latin typeface="+mj-ea"/>
                <a:ea typeface="+mj-ea"/>
              </a:rPr>
              <a:t>에서 </a:t>
            </a:r>
            <a:r>
              <a:rPr lang="en-US" altLang="ko-KR" sz="1200" dirty="0" smtClean="0">
                <a:latin typeface="+mj-ea"/>
                <a:ea typeface="+mj-ea"/>
              </a:rPr>
              <a:t>hotfix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  - ex. hotfix/1.1.1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Hotfix 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작업이 끝나면 </a:t>
            </a:r>
            <a:r>
              <a:rPr lang="en-US" altLang="ko-KR" sz="1200" dirty="0" smtClean="0">
                <a:latin typeface="+mj-ea"/>
                <a:ea typeface="+mj-ea"/>
              </a:rPr>
              <a:t>hotfix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최신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 각각 </a:t>
            </a:r>
            <a:r>
              <a:rPr lang="en-US" altLang="ko-KR" sz="1200" dirty="0" smtClean="0">
                <a:latin typeface="+mj-ea"/>
                <a:ea typeface="+mj-ea"/>
              </a:rPr>
              <a:t>merge!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의 </a:t>
            </a:r>
            <a:r>
              <a:rPr lang="en-US" altLang="ko-KR" sz="1200" dirty="0" smtClean="0">
                <a:latin typeface="+mj-ea"/>
                <a:ea typeface="+mj-ea"/>
              </a:rPr>
              <a:t>merge commit  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en-US" altLang="ko-KR" sz="1200" dirty="0" smtClean="0">
                <a:latin typeface="+mj-ea"/>
                <a:ea typeface="+mj-ea"/>
              </a:rPr>
              <a:t>version</a:t>
            </a:r>
            <a:r>
              <a:rPr lang="ko-KR" altLang="en-US" sz="1200" dirty="0" smtClean="0">
                <a:latin typeface="+mj-ea"/>
                <a:ea typeface="+mj-ea"/>
              </a:rPr>
              <a:t>을 </a:t>
            </a:r>
            <a:r>
              <a:rPr lang="en-US" altLang="ko-KR" sz="1200" dirty="0" smtClean="0">
                <a:latin typeface="+mj-ea"/>
                <a:ea typeface="+mj-ea"/>
              </a:rPr>
              <a:t>tag</a:t>
            </a:r>
            <a:r>
              <a:rPr lang="ko-KR" altLang="en-US" sz="1200" dirty="0" smtClean="0">
                <a:latin typeface="+mj-ea"/>
                <a:ea typeface="+mj-ea"/>
              </a:rPr>
              <a:t>로 붙여줍니다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-ex 1.1.1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10242" name="Picture 2" descr="https://static.blog.gangnamunni.com/files/e1eb7c36-7c9e-4d3f-b66c-8a6a3f1521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1228042"/>
            <a:ext cx="3704099" cy="51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098" name="Picture 2" descr="https://static.blog.gangnamunni.com/files/4d487e6a-1cd4-4d7d-a3f4-1432ee50f1d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2" y="1373058"/>
            <a:ext cx="5832972" cy="49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12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/>
                </a:solidFill>
              </a:rPr>
              <a:t>정리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52697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과정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373058"/>
            <a:ext cx="41374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 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develop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기능개발을</a:t>
            </a:r>
            <a:r>
              <a:rPr lang="ko-KR" altLang="en-US" sz="1200" dirty="0" smtClean="0">
                <a:latin typeface="+mj-ea"/>
                <a:ea typeface="+mj-ea"/>
              </a:rPr>
              <a:t> 위해 </a:t>
            </a:r>
            <a:r>
              <a:rPr lang="en-US" altLang="ko-KR" sz="1200" dirty="0" err="1" smtClean="0">
                <a:latin typeface="+mj-ea"/>
                <a:ea typeface="+mj-ea"/>
              </a:rPr>
              <a:t>featur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기능 개발이 </a:t>
            </a:r>
            <a:r>
              <a:rPr lang="ko-KR" altLang="en-US" sz="1200" dirty="0" err="1" smtClean="0">
                <a:latin typeface="+mj-ea"/>
                <a:ea typeface="+mj-ea"/>
              </a:rPr>
              <a:t>완료될때마다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latin typeface="+mj-ea"/>
                <a:ea typeface="+mj-ea"/>
              </a:rPr>
              <a:t>develo</a:t>
            </a:r>
            <a:r>
              <a:rPr lang="ko-KR" altLang="en-US" sz="1200" dirty="0" err="1" smtClean="0">
                <a:latin typeface="+mj-ea"/>
                <a:ea typeface="+mj-ea"/>
              </a:rPr>
              <a:t>브랜치에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배포를 위해 </a:t>
            </a:r>
            <a:r>
              <a:rPr lang="en-US" altLang="ko-KR" sz="1200" dirty="0" smtClean="0">
                <a:latin typeface="+mj-ea"/>
                <a:ea typeface="+mj-ea"/>
              </a:rPr>
              <a:t>release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Release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버그수정등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배포준비를</a:t>
            </a:r>
            <a:r>
              <a:rPr lang="ko-KR" altLang="en-US" sz="1200" dirty="0" smtClean="0">
                <a:latin typeface="+mj-ea"/>
                <a:ea typeface="+mj-ea"/>
              </a:rPr>
              <a:t>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Release 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과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에 각각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 </a:t>
            </a:r>
            <a:r>
              <a:rPr lang="ko-KR" altLang="en-US" sz="1200" dirty="0" err="1" smtClean="0">
                <a:latin typeface="+mj-ea"/>
                <a:ea typeface="+mj-ea"/>
              </a:rPr>
              <a:t>브랜치에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버전태그를</a:t>
            </a:r>
            <a:r>
              <a:rPr lang="ko-KR" altLang="en-US" sz="1200" dirty="0" smtClean="0">
                <a:latin typeface="+mj-ea"/>
                <a:ea typeface="+mj-ea"/>
              </a:rPr>
              <a:t> 붙여 배포합니다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에서 긴급한 문제가 발생할 시 </a:t>
            </a:r>
            <a:r>
              <a:rPr lang="en-US" altLang="ko-KR" sz="1200" dirty="0" smtClean="0">
                <a:latin typeface="+mj-ea"/>
                <a:ea typeface="+mj-ea"/>
              </a:rPr>
              <a:t>hotfix</a:t>
            </a:r>
            <a:r>
              <a:rPr lang="ko-KR" altLang="en-US" sz="1200" dirty="0" err="1" smtClean="0">
                <a:latin typeface="+mj-ea"/>
                <a:ea typeface="+mj-ea"/>
              </a:rPr>
              <a:t>브랜치를</a:t>
            </a:r>
            <a:r>
              <a:rPr lang="ko-KR" altLang="en-US" sz="1200" dirty="0" smtClean="0">
                <a:latin typeface="+mj-ea"/>
                <a:ea typeface="+mj-ea"/>
              </a:rPr>
              <a:t> 생성합니다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hotfix</a:t>
            </a:r>
            <a:r>
              <a:rPr lang="ko-KR" altLang="en-US" sz="1200" dirty="0" err="1" smtClean="0">
                <a:latin typeface="+mj-ea"/>
                <a:ea typeface="+mj-ea"/>
              </a:rPr>
              <a:t>브랜치에서</a:t>
            </a:r>
            <a:r>
              <a:rPr lang="ko-KR" altLang="en-US" sz="1200" dirty="0" smtClean="0">
                <a:latin typeface="+mj-ea"/>
                <a:ea typeface="+mj-ea"/>
              </a:rPr>
              <a:t> 문제를 해결한 뒤 </a:t>
            </a: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에 각각 </a:t>
            </a:r>
            <a:r>
              <a:rPr lang="ko-KR" altLang="en-US" sz="1200" dirty="0" err="1" smtClean="0">
                <a:latin typeface="+mj-ea"/>
                <a:ea typeface="+mj-ea"/>
              </a:rPr>
              <a:t>머지하고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master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r>
              <a:rPr lang="ko-KR" altLang="en-US" sz="1200" dirty="0" smtClean="0">
                <a:latin typeface="+mj-ea"/>
                <a:ea typeface="+mj-ea"/>
              </a:rPr>
              <a:t> 태그에 버전을 붙입니다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12290" name="Picture 2" descr="git-flow_overall_graph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1179666"/>
            <a:ext cx="3936573" cy="52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--no-</a:t>
            </a:r>
            <a:r>
              <a:rPr lang="en-US" altLang="ko-KR" sz="3600" dirty="0" err="1" smtClean="0">
                <a:solidFill>
                  <a:schemeClr val="accent2"/>
                </a:solidFill>
              </a:rPr>
              <a:t>ff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526977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의미</a:t>
            </a:r>
            <a:endParaRPr lang="ko-KR" altLang="en-US" sz="1200" spc="-1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373058"/>
            <a:ext cx="4137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+mj-ea"/>
                <a:ea typeface="+mj-ea"/>
              </a:rPr>
              <a:t>Ff</a:t>
            </a:r>
            <a:r>
              <a:rPr lang="ko-KR" altLang="en-US" sz="1200" dirty="0" smtClean="0">
                <a:latin typeface="+mj-ea"/>
                <a:ea typeface="+mj-ea"/>
              </a:rPr>
              <a:t>는 </a:t>
            </a:r>
            <a:r>
              <a:rPr lang="en-US" altLang="ko-KR" sz="1200" dirty="0" smtClean="0">
                <a:latin typeface="+mj-ea"/>
                <a:ea typeface="+mj-ea"/>
              </a:rPr>
              <a:t>fast-</a:t>
            </a:r>
            <a:r>
              <a:rPr lang="en-US" altLang="ko-KR" sz="1200" dirty="0" err="1" smtClean="0">
                <a:latin typeface="+mj-ea"/>
                <a:ea typeface="+mj-ea"/>
              </a:rPr>
              <a:t>fowar</a:t>
            </a:r>
            <a:r>
              <a:rPr lang="ko-KR" altLang="en-US" sz="1200" dirty="0" smtClean="0">
                <a:latin typeface="+mj-ea"/>
                <a:ea typeface="+mj-ea"/>
              </a:rPr>
              <a:t>의 약자입니다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가 이루어지는 </a:t>
            </a:r>
            <a:r>
              <a:rPr lang="ko-KR" altLang="en-US" sz="1200" dirty="0" err="1" smtClean="0">
                <a:latin typeface="+mj-ea"/>
                <a:ea typeface="+mj-ea"/>
              </a:rPr>
              <a:t>브랜치의</a:t>
            </a:r>
            <a:r>
              <a:rPr lang="ko-KR" altLang="en-US" sz="1200" dirty="0" smtClean="0">
                <a:latin typeface="+mj-ea"/>
                <a:ea typeface="+mj-ea"/>
              </a:rPr>
              <a:t> 마지막  </a:t>
            </a:r>
            <a:r>
              <a:rPr lang="en-US" altLang="ko-KR" sz="1200" dirty="0" err="1" smtClean="0">
                <a:latin typeface="+mj-ea"/>
                <a:ea typeface="+mj-ea"/>
              </a:rPr>
              <a:t>commi</a:t>
            </a:r>
            <a:r>
              <a:rPr lang="ko-KR" altLang="en-US" sz="1200" dirty="0" smtClean="0">
                <a:latin typeface="+mj-ea"/>
                <a:ea typeface="+mj-ea"/>
              </a:rPr>
              <a:t>의 뒤에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합쳐질 </a:t>
            </a:r>
            <a:r>
              <a:rPr lang="ko-KR" altLang="en-US" sz="1200" dirty="0" err="1" smtClean="0">
                <a:latin typeface="+mj-ea"/>
                <a:ea typeface="+mj-ea"/>
              </a:rPr>
              <a:t>대상이되는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커밋들의</a:t>
            </a:r>
            <a:r>
              <a:rPr lang="ko-KR" altLang="en-US" sz="1200" dirty="0" smtClean="0">
                <a:latin typeface="+mj-ea"/>
                <a:ea typeface="+mj-ea"/>
              </a:rPr>
              <a:t> 이력을 </a:t>
            </a:r>
            <a:r>
              <a:rPr lang="ko-KR" altLang="en-US" sz="1200" dirty="0" err="1" smtClean="0">
                <a:latin typeface="+mj-ea"/>
                <a:ea typeface="+mj-ea"/>
              </a:rPr>
              <a:t>이어붙여도</a:t>
            </a:r>
            <a:r>
              <a:rPr lang="ko-KR" altLang="en-US" sz="1200" dirty="0" smtClean="0">
                <a:latin typeface="+mj-ea"/>
                <a:ea typeface="+mj-ea"/>
              </a:rPr>
              <a:t> 깔끔하게 이어지는 경우 </a:t>
            </a:r>
            <a:r>
              <a:rPr lang="en-US" altLang="ko-KR" sz="1200" dirty="0" smtClean="0">
                <a:latin typeface="+mj-ea"/>
                <a:ea typeface="+mj-ea"/>
              </a:rPr>
              <a:t>merge commit </a:t>
            </a:r>
            <a:r>
              <a:rPr lang="ko-KR" altLang="en-US" sz="1200" dirty="0" smtClean="0">
                <a:latin typeface="+mj-ea"/>
                <a:ea typeface="+mj-ea"/>
              </a:rPr>
              <a:t>로그를 생성하지 않고 해당 </a:t>
            </a:r>
            <a:r>
              <a:rPr lang="ko-KR" altLang="en-US" sz="1200" dirty="0" err="1" smtClean="0">
                <a:latin typeface="+mj-ea"/>
                <a:ea typeface="+mj-ea"/>
              </a:rPr>
              <a:t>브랜치에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rebase </a:t>
            </a:r>
            <a:r>
              <a:rPr lang="ko-KR" altLang="en-US" sz="1200" dirty="0" smtClean="0">
                <a:latin typeface="+mj-ea"/>
                <a:ea typeface="+mj-ea"/>
              </a:rPr>
              <a:t>된 것처럼 이력을 편집하는 옵션입니다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--no-</a:t>
            </a:r>
            <a:r>
              <a:rPr lang="en-US" altLang="ko-KR" sz="1200" dirty="0" err="1" smtClean="0">
                <a:latin typeface="+mj-ea"/>
                <a:ea typeface="+mj-ea"/>
              </a:rPr>
              <a:t>ff</a:t>
            </a:r>
            <a:r>
              <a:rPr lang="ko-KR" altLang="en-US" sz="1200" dirty="0" smtClean="0">
                <a:latin typeface="+mj-ea"/>
                <a:ea typeface="+mj-ea"/>
              </a:rPr>
              <a:t>는 반대로 동작하니 이력을 반드시 남기도록 하는 옵션입니다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13314" name="Picture 2" descr="https://media.vlpt.us/images/ms06f2/post/e3bad14d-fd25-4be6-822a-fb7c65504f6f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3" y="1508574"/>
            <a:ext cx="5583920" cy="49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92482" y="642770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26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/>
                </a:solidFill>
              </a:rPr>
              <a:t>작업할 때 서로가 지켜야할 약속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1453119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약속</a:t>
            </a:r>
            <a:endParaRPr lang="ko-KR" altLang="en-US" sz="12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1299200"/>
            <a:ext cx="413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</a:t>
            </a:r>
            <a:r>
              <a:rPr lang="ko-KR" altLang="en-US" sz="1200" dirty="0" smtClean="0">
                <a:latin typeface="+mj-ea"/>
                <a:ea typeface="+mj-ea"/>
              </a:rPr>
              <a:t>와 </a:t>
            </a:r>
            <a:r>
              <a:rPr lang="en-US" altLang="ko-KR" sz="1200" dirty="0" smtClean="0">
                <a:latin typeface="+mj-ea"/>
                <a:ea typeface="+mj-ea"/>
              </a:rPr>
              <a:t>develop</a:t>
            </a:r>
            <a:r>
              <a:rPr lang="ko-KR" altLang="en-US" sz="1200" dirty="0" smtClean="0">
                <a:latin typeface="+mj-ea"/>
                <a:ea typeface="+mj-ea"/>
              </a:rPr>
              <a:t>을 제외한 </a:t>
            </a:r>
            <a:r>
              <a:rPr lang="ko-KR" altLang="en-US" sz="1200" dirty="0" err="1" smtClean="0">
                <a:latin typeface="+mj-ea"/>
                <a:ea typeface="+mj-ea"/>
              </a:rPr>
              <a:t>브랜치들의</a:t>
            </a:r>
            <a:r>
              <a:rPr lang="ko-KR" altLang="en-US" sz="1200" dirty="0" smtClean="0">
                <a:latin typeface="+mj-ea"/>
                <a:ea typeface="+mj-ea"/>
              </a:rPr>
              <a:t> 수명은 최대한 짧게 </a:t>
            </a:r>
            <a:r>
              <a:rPr lang="ko-KR" altLang="en-US" sz="1200" dirty="0" err="1" smtClean="0">
                <a:latin typeface="+mj-ea"/>
                <a:ea typeface="+mj-ea"/>
              </a:rPr>
              <a:t>가져가도록합니다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작업을 작은 단위로 쪼개어 하나의 작업이 하나의 </a:t>
            </a:r>
            <a:r>
              <a:rPr lang="ko-KR" altLang="en-US" sz="1200" dirty="0" err="1" smtClean="0">
                <a:latin typeface="+mj-ea"/>
                <a:ea typeface="+mj-ea"/>
              </a:rPr>
              <a:t>커밋이</a:t>
            </a:r>
            <a:r>
              <a:rPr lang="ko-KR" altLang="en-US" sz="1200" dirty="0" smtClean="0">
                <a:latin typeface="+mj-ea"/>
                <a:ea typeface="+mj-ea"/>
              </a:rPr>
              <a:t> 되도록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서로 공유하는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커밋</a:t>
            </a:r>
            <a:r>
              <a:rPr lang="ko-KR" altLang="en-US" sz="1200" dirty="0" smtClean="0">
                <a:latin typeface="+mj-ea"/>
                <a:ea typeface="+mj-ea"/>
              </a:rPr>
              <a:t> 그래프는 함부로 변경하지 않습니다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j-ea"/>
                <a:ea typeface="+mj-ea"/>
              </a:rPr>
              <a:t>자신의 </a:t>
            </a:r>
            <a:r>
              <a:rPr lang="en-US" altLang="ko-KR" sz="1200" dirty="0" smtClean="0">
                <a:latin typeface="+mj-ea"/>
                <a:ea typeface="+mj-ea"/>
              </a:rPr>
              <a:t>merge request</a:t>
            </a:r>
            <a:r>
              <a:rPr lang="ko-KR" altLang="en-US" sz="1200" dirty="0" smtClean="0">
                <a:latin typeface="+mj-ea"/>
                <a:ea typeface="+mj-ea"/>
              </a:rPr>
              <a:t>는 스스로 </a:t>
            </a:r>
            <a:r>
              <a:rPr lang="ko-KR" altLang="en-US" sz="1200" dirty="0" err="1" smtClean="0">
                <a:latin typeface="+mj-ea"/>
                <a:ea typeface="+mj-ea"/>
              </a:rPr>
              <a:t>머지합니다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12290" name="Picture 2" descr="git-flow_overall_graph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1179665"/>
            <a:ext cx="3944323" cy="52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https://blog.gangnamunni.com/post/understanding_git_flow/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404700" y="4178775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마치며</a:t>
            </a:r>
            <a:endParaRPr lang="ko-KR" altLang="en-US" sz="1200" spc="-1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147650" y="4024450"/>
            <a:ext cx="413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+mj-ea"/>
                <a:ea typeface="+mj-ea"/>
              </a:rPr>
              <a:t>GitFlow</a:t>
            </a:r>
            <a:r>
              <a:rPr lang="ko-KR" altLang="en-US" sz="1200" dirty="0" smtClean="0">
                <a:latin typeface="+mj-ea"/>
                <a:ea typeface="+mj-ea"/>
              </a:rPr>
              <a:t>는 버전을 기반으로 정기적으로 배포되는 시스템에서 효율적으로 </a:t>
            </a:r>
            <a:r>
              <a:rPr lang="en-US" altLang="ko-KR" sz="1200" dirty="0" err="1" smtClean="0">
                <a:latin typeface="+mj-ea"/>
                <a:ea typeface="+mj-ea"/>
              </a:rPr>
              <a:t>Git</a:t>
            </a:r>
            <a:r>
              <a:rPr lang="ko-KR" altLang="en-US" sz="1200" dirty="0" smtClean="0">
                <a:latin typeface="+mj-ea"/>
                <a:ea typeface="+mj-ea"/>
              </a:rPr>
              <a:t>을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관리하는 방법에 대한 것입니다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그렇기에 추후 </a:t>
            </a:r>
            <a:r>
              <a:rPr lang="en-US" altLang="ko-KR" sz="1200" dirty="0" smtClean="0">
                <a:latin typeface="+mj-ea"/>
                <a:ea typeface="+mj-ea"/>
              </a:rPr>
              <a:t>CI/CD </a:t>
            </a:r>
            <a:r>
              <a:rPr lang="ko-KR" altLang="en-US" sz="1200" dirty="0" smtClean="0">
                <a:latin typeface="+mj-ea"/>
                <a:ea typeface="+mj-ea"/>
              </a:rPr>
              <a:t>환경 구축을 지향하는 상황에서는 매 </a:t>
            </a:r>
            <a:r>
              <a:rPr lang="en-US" altLang="ko-KR" sz="1200" dirty="0" smtClean="0">
                <a:latin typeface="+mj-ea"/>
                <a:ea typeface="+mj-ea"/>
              </a:rPr>
              <a:t>release</a:t>
            </a:r>
            <a:r>
              <a:rPr lang="ko-KR" altLang="en-US" sz="1200" dirty="0" smtClean="0">
                <a:latin typeface="+mj-ea"/>
                <a:ea typeface="+mj-ea"/>
              </a:rPr>
              <a:t>마다 불필요한 작업이 너무 많이 </a:t>
            </a:r>
            <a:r>
              <a:rPr lang="ko-KR" altLang="en-US" sz="1200" dirty="0" err="1" smtClean="0">
                <a:latin typeface="+mj-ea"/>
                <a:ea typeface="+mj-ea"/>
              </a:rPr>
              <a:t>필요할것입니다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효율을 위해 도입한 전략이 비효율을 초래하게 될 것입니다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이후 프로젝트를 관리하는 방향성이나 목적이 변한다면 상황에 맞는 새로운 전략을 고려해도 </a:t>
            </a:r>
            <a:r>
              <a:rPr lang="ko-KR" altLang="en-US" sz="1200" dirty="0" err="1" smtClean="0">
                <a:latin typeface="+mj-ea"/>
                <a:ea typeface="+mj-ea"/>
              </a:rPr>
              <a:t>좋을것</a:t>
            </a:r>
            <a:r>
              <a:rPr lang="ko-KR" altLang="en-US" sz="1200" dirty="0" smtClean="0">
                <a:latin typeface="+mj-ea"/>
                <a:ea typeface="+mj-ea"/>
              </a:rPr>
              <a:t> 같습니다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6310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9552798-EFC5-4327-BC64-9F9AA2B5B2B9}"/>
              </a:ext>
            </a:extLst>
          </p:cNvPr>
          <p:cNvGrpSpPr/>
          <p:nvPr/>
        </p:nvGrpSpPr>
        <p:grpSpPr>
          <a:xfrm>
            <a:off x="3861253" y="2999383"/>
            <a:ext cx="4469493" cy="1736594"/>
            <a:chOff x="4790460" y="2080519"/>
            <a:chExt cx="4469493" cy="17365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CB93A37-0A65-4C31-9689-50006259DFE7}"/>
                </a:ext>
              </a:extLst>
            </p:cNvPr>
            <p:cNvSpPr txBox="1"/>
            <p:nvPr/>
          </p:nvSpPr>
          <p:spPr>
            <a:xfrm>
              <a:off x="4790460" y="2080519"/>
              <a:ext cx="4469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4. CI / CD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FDDF45E-0756-473D-9A94-57CE00AD10E1}"/>
                </a:ext>
              </a:extLst>
            </p:cNvPr>
            <p:cNvSpPr txBox="1"/>
            <p:nvPr/>
          </p:nvSpPr>
          <p:spPr>
            <a:xfrm>
              <a:off x="6003633" y="3109227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0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959693" cy="523220"/>
            <a:chOff x="802105" y="2134906"/>
            <a:chExt cx="2959693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149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ko-KR" sz="2800" spc="-3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800" spc="-300" dirty="0" err="1" smtClean="0">
                  <a:solidFill>
                    <a:schemeClr val="bg1"/>
                  </a:solidFill>
                </a:rPr>
                <a:t>브랜치</a:t>
              </a:r>
              <a:r>
                <a:rPr lang="ko-KR" altLang="en-US" sz="2800" spc="-300" dirty="0" smtClean="0">
                  <a:solidFill>
                    <a:schemeClr val="bg1"/>
                  </a:solidFill>
                </a:rPr>
                <a:t> 전략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4166754" cy="523220"/>
            <a:chOff x="802105" y="2134906"/>
            <a:chExt cx="416675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3357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 smtClean="0">
                  <a:solidFill>
                    <a:schemeClr val="bg1"/>
                  </a:solidFill>
                </a:rPr>
                <a:t>GitFlow</a:t>
              </a:r>
              <a:r>
                <a:rPr lang="ko-KR" altLang="en-US" sz="2800" spc="-300" dirty="0" smtClean="0">
                  <a:solidFill>
                    <a:schemeClr val="bg1"/>
                  </a:solidFill>
                </a:rPr>
                <a:t>를 추천하는 이유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788446" cy="523220"/>
            <a:chOff x="802105" y="2134906"/>
            <a:chExt cx="378844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978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 smtClean="0">
                  <a:solidFill>
                    <a:schemeClr val="bg1"/>
                  </a:solidFill>
                </a:rPr>
                <a:t>Gitflow</a:t>
              </a:r>
              <a:r>
                <a:rPr lang="ko-KR" altLang="en-US" sz="2800" spc="-300" dirty="0" smtClean="0">
                  <a:solidFill>
                    <a:schemeClr val="bg1"/>
                  </a:solidFill>
                </a:rPr>
                <a:t>의 이해와 활용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1986670" cy="523220"/>
            <a:chOff x="802105" y="2134906"/>
            <a:chExt cx="1986670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solidFill>
                    <a:schemeClr val="bg1"/>
                  </a:solidFill>
                </a:rPr>
                <a:t>CI / CD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CI / CD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8940706-FEDF-45DB-A81C-5284622D4E6D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216745F-33B5-4A76-9759-38ABF153A9A9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CB96D27-4DC0-4D19-AD7F-5FB46FC1274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9F34992-5FE8-4811-AE77-8EE088CE0760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5E2C18-B23F-4CCE-9449-C5B740648C43}"/>
              </a:ext>
            </a:extLst>
          </p:cNvPr>
          <p:cNvSpPr txBox="1"/>
          <p:nvPr/>
        </p:nvSpPr>
        <p:spPr>
          <a:xfrm>
            <a:off x="6513103" y="1898437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lt"/>
              </a:rPr>
              <a:t>CI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92530B8-F598-4176-B75B-161AE608DCDD}"/>
              </a:ext>
            </a:extLst>
          </p:cNvPr>
          <p:cNvSpPr txBox="1"/>
          <p:nvPr/>
        </p:nvSpPr>
        <p:spPr>
          <a:xfrm>
            <a:off x="6408106" y="3601422"/>
            <a:ext cx="854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lt"/>
              </a:rPr>
              <a:t>CD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7DB0664-0FD2-492C-BC32-960F34852918}"/>
              </a:ext>
            </a:extLst>
          </p:cNvPr>
          <p:cNvSpPr txBox="1"/>
          <p:nvPr/>
        </p:nvSpPr>
        <p:spPr>
          <a:xfrm>
            <a:off x="6276660" y="5294247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lt"/>
              </a:rPr>
              <a:t>이점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0A61E5-9738-4C77-A336-C06DB3B282C5}"/>
              </a:ext>
            </a:extLst>
          </p:cNvPr>
          <p:cNvSpPr txBox="1"/>
          <p:nvPr/>
        </p:nvSpPr>
        <p:spPr>
          <a:xfrm>
            <a:off x="7430723" y="1872055"/>
            <a:ext cx="4332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즉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지속적인 통합을 의미합니다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지속적인 통합이란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어플리케이션의 새로운 코드 변경사항이 정기적으로 빌드 및 테스트되어 공유 리파지토리에 통합되는 것을 말합니다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A59CDB8-4722-48A9-9EDD-FF82B206A9E1}"/>
              </a:ext>
            </a:extLst>
          </p:cNvPr>
          <p:cNvSpPr txBox="1"/>
          <p:nvPr/>
        </p:nvSpPr>
        <p:spPr>
          <a:xfrm>
            <a:off x="7430722" y="3249324"/>
            <a:ext cx="4332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Delivery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혹은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Deployment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 용어 모두의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축약어입니다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Delivery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공유 리파지토리로 자동으로 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릴리즈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하는것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Continuous Deployment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레벨까지 자동으로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배포하는것을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말합니다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3AABB6-F880-4736-B1D6-4F9D877CDD7A}"/>
              </a:ext>
            </a:extLst>
          </p:cNvPr>
          <p:cNvSpPr txBox="1"/>
          <p:nvPr/>
        </p:nvSpPr>
        <p:spPr>
          <a:xfrm>
            <a:off x="7430722" y="5052237"/>
            <a:ext cx="4018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사용자가 최대한 빠른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시간안에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최신버전의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제공받도록합니다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이는 개발팀과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비즈니스팀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CS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등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간의 커뮤니케이션 부족 문제를 해결해줌으로 써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배포에 이르기까지 노력을 최소한으로 단축시켜줍니다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xmlns="" id="{AABD465B-5BA3-453A-98D9-8F4F2571C91E}"/>
              </a:ext>
            </a:extLst>
          </p:cNvPr>
          <p:cNvGraphicFramePr/>
          <p:nvPr>
            <p:extLst/>
          </p:nvPr>
        </p:nvGraphicFramePr>
        <p:xfrm>
          <a:off x="0" y="5837268"/>
          <a:ext cx="5474312" cy="3502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386" name="Picture 2" descr="https://media.vlpt.us/images/shkim1199/post/0e09bcab-bb1a-4287-9397-c21eaea6e16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2" y="2301498"/>
            <a:ext cx="5326876" cy="28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1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60206C-EBFC-4B9A-A3C4-119F1014E2DB}"/>
              </a:ext>
            </a:extLst>
          </p:cNvPr>
          <p:cNvGrpSpPr/>
          <p:nvPr/>
        </p:nvGrpSpPr>
        <p:grpSpPr>
          <a:xfrm>
            <a:off x="4798209" y="2579222"/>
            <a:ext cx="4568879" cy="1754326"/>
            <a:chOff x="4798209" y="2117558"/>
            <a:chExt cx="4568879" cy="1754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456887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.</a:t>
              </a:r>
            </a:p>
            <a:p>
              <a:r>
                <a:rPr lang="en-US" altLang="ko-KR" sz="5400" dirty="0" err="1" smtClean="0">
                  <a:solidFill>
                    <a:schemeClr val="bg1"/>
                  </a:solidFill>
                  <a:latin typeface="+mj-lt"/>
                </a:rPr>
                <a:t>Git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ko-KR" altLang="en-US" sz="5400" dirty="0" err="1" smtClean="0">
                  <a:solidFill>
                    <a:schemeClr val="bg1"/>
                  </a:solidFill>
                  <a:latin typeface="+mj-lt"/>
                </a:rPr>
                <a:t>브랜치</a:t>
              </a:r>
              <a:r>
                <a:rPr lang="ko-KR" altLang="en-US" sz="5400" dirty="0" smtClean="0">
                  <a:solidFill>
                    <a:schemeClr val="bg1"/>
                  </a:solidFill>
                  <a:latin typeface="+mj-lt"/>
                </a:rPr>
                <a:t> 전략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A8819A3-E3ED-4F7F-8934-E429EA710645}"/>
                </a:ext>
              </a:extLst>
            </p:cNvPr>
            <p:cNvSpPr txBox="1"/>
            <p:nvPr/>
          </p:nvSpPr>
          <p:spPr>
            <a:xfrm>
              <a:off x="6003633" y="3109227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0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accent2"/>
                </a:solidFill>
              </a:rPr>
              <a:t>브랜치</a:t>
            </a:r>
            <a:r>
              <a:rPr lang="ko-KR" altLang="en-US" sz="3600" dirty="0" smtClean="0">
                <a:solidFill>
                  <a:schemeClr val="accent2"/>
                </a:solidFill>
              </a:rPr>
              <a:t> 전략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 smtClean="0">
                <a:solidFill>
                  <a:schemeClr val="accent2"/>
                </a:solidFill>
                <a:latin typeface="+mj-ea"/>
                <a:ea typeface="+mj-ea"/>
              </a:rPr>
              <a:t>Git</a:t>
            </a:r>
            <a:r>
              <a:rPr lang="en-US" altLang="ko-KR" sz="2400" spc="-150" dirty="0" smtClean="0">
                <a:solidFill>
                  <a:schemeClr val="accent2"/>
                </a:solidFill>
                <a:latin typeface="+mj-ea"/>
                <a:ea typeface="+mj-ea"/>
              </a:rPr>
              <a:t> Flow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Vincent </a:t>
            </a:r>
            <a:r>
              <a:rPr lang="en-US" altLang="ko-KR" sz="1600" spc="-150" dirty="0" err="1" smtClean="0"/>
              <a:t>Driessen</a:t>
            </a:r>
            <a:r>
              <a:rPr lang="ko-KR" altLang="en-US" sz="1600" spc="-150" dirty="0" smtClean="0"/>
              <a:t>이 제안한 효과적으로 </a:t>
            </a:r>
            <a:r>
              <a:rPr lang="ko-KR" altLang="en-US" sz="1600" spc="-150" dirty="0" err="1" smtClean="0"/>
              <a:t>브랜치를</a:t>
            </a:r>
            <a:r>
              <a:rPr lang="ko-KR" altLang="en-US" sz="1600" spc="-150" dirty="0" smtClean="0"/>
              <a:t> 관리하는 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전략</a:t>
            </a:r>
            <a:r>
              <a:rPr lang="en-US" altLang="ko-KR" sz="1600" spc="-150" dirty="0" smtClean="0"/>
              <a:t>. Master </a:t>
            </a:r>
            <a:r>
              <a:rPr lang="ko-KR" altLang="en-US" sz="1600" spc="-150" dirty="0" err="1" smtClean="0"/>
              <a:t>브랜치와</a:t>
            </a:r>
            <a:r>
              <a:rPr lang="ko-KR" altLang="en-US" sz="1600" spc="-150" dirty="0" smtClean="0"/>
              <a:t> </a:t>
            </a:r>
            <a:r>
              <a:rPr lang="en-US" altLang="ko-KR" sz="1600" spc="-150" dirty="0" smtClean="0"/>
              <a:t>Develop </a:t>
            </a:r>
            <a:r>
              <a:rPr lang="ko-KR" altLang="en-US" sz="1600" spc="-150" dirty="0" err="1" smtClean="0"/>
              <a:t>브랜치를</a:t>
            </a:r>
            <a:r>
              <a:rPr lang="ko-KR" altLang="en-US" sz="1600" spc="-150" dirty="0" smtClean="0"/>
              <a:t> 기준으로 </a:t>
            </a:r>
            <a:r>
              <a:rPr lang="en-US" altLang="ko-KR" sz="1600" spc="-150" dirty="0" err="1" smtClean="0"/>
              <a:t>hotfixs</a:t>
            </a:r>
            <a:r>
              <a:rPr lang="en-US" altLang="ko-KR" sz="1600" spc="-150" dirty="0" smtClean="0"/>
              <a:t>, release, feature </a:t>
            </a:r>
            <a:r>
              <a:rPr lang="ko-KR" altLang="en-US" sz="1600" spc="-150" dirty="0" err="1" smtClean="0"/>
              <a:t>브랜치로</a:t>
            </a:r>
            <a:r>
              <a:rPr lang="ko-KR" altLang="en-US" sz="1600" spc="-150" dirty="0" smtClean="0"/>
              <a:t> 구성되어 있습니다</a:t>
            </a:r>
            <a:r>
              <a:rPr lang="en-US" altLang="ko-KR" sz="1600" spc="-150" dirty="0" smtClean="0"/>
              <a:t>. </a:t>
            </a:r>
            <a:r>
              <a:rPr lang="ko-KR" altLang="en-US" sz="1600" spc="-150" dirty="0" smtClean="0"/>
              <a:t>마스터와 </a:t>
            </a:r>
            <a:r>
              <a:rPr lang="en-US" altLang="ko-KR" sz="1600" spc="-150" dirty="0" err="1" smtClean="0"/>
              <a:t>devleop</a:t>
            </a:r>
            <a:r>
              <a:rPr lang="ko-KR" altLang="en-US" sz="1600" spc="-150" dirty="0" err="1" smtClean="0"/>
              <a:t>브랜치를</a:t>
            </a:r>
            <a:r>
              <a:rPr lang="ko-KR" altLang="en-US" sz="1600" spc="-150" dirty="0" smtClean="0"/>
              <a:t> 제외한 나머지 </a:t>
            </a:r>
            <a:r>
              <a:rPr lang="ko-KR" altLang="en-US" sz="1600" spc="-150" dirty="0" err="1" smtClean="0"/>
              <a:t>브랜치는</a:t>
            </a:r>
            <a:r>
              <a:rPr lang="ko-KR" altLang="en-US" sz="1600" spc="-150" dirty="0" smtClean="0"/>
              <a:t> 필요에 의해 운영되고 역할을 다하면 마스터 혹은 </a:t>
            </a:r>
            <a:r>
              <a:rPr lang="en-US" altLang="ko-KR" sz="1600" spc="-150" dirty="0" smtClean="0"/>
              <a:t>develop </a:t>
            </a:r>
            <a:r>
              <a:rPr lang="ko-KR" altLang="en-US" sz="1600" spc="-150" dirty="0" err="1" smtClean="0"/>
              <a:t>브랜치에</a:t>
            </a:r>
            <a:r>
              <a:rPr lang="ko-KR" altLang="en-US" sz="1600" spc="-150" dirty="0" smtClean="0"/>
              <a:t> 병합</a:t>
            </a:r>
            <a:r>
              <a:rPr lang="en-US" altLang="ko-KR" sz="1600" spc="-150" dirty="0" smtClean="0"/>
              <a:t>(</a:t>
            </a:r>
            <a:r>
              <a:rPr lang="en-US" altLang="ko-KR" sz="1600" spc="-150" dirty="0" smtClean="0"/>
              <a:t>merge)</a:t>
            </a:r>
            <a:r>
              <a:rPr lang="ko-KR" altLang="en-US" sz="1600" spc="-150" dirty="0" smtClean="0"/>
              <a:t>후 삭제합니다</a:t>
            </a:r>
            <a:r>
              <a:rPr lang="en-US" altLang="ko-KR" sz="1600" spc="-150" dirty="0" smtClean="0"/>
              <a:t>.</a:t>
            </a:r>
            <a:endParaRPr lang="ko-KR" altLang="en-US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E15C358-1FA5-47CB-8D9A-92A7B5D33465}"/>
              </a:ext>
            </a:extLst>
          </p:cNvPr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 smtClean="0">
                <a:solidFill>
                  <a:schemeClr val="accent2"/>
                </a:solidFill>
                <a:latin typeface="+mj-ea"/>
                <a:ea typeface="+mj-ea"/>
              </a:rPr>
              <a:t>Github</a:t>
            </a:r>
            <a:r>
              <a:rPr lang="en-US" altLang="ko-KR" sz="2400" spc="-150" dirty="0" smtClean="0">
                <a:solidFill>
                  <a:schemeClr val="accent2"/>
                </a:solidFill>
                <a:latin typeface="+mj-ea"/>
                <a:ea typeface="+mj-ea"/>
              </a:rPr>
              <a:t> flow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Scott </a:t>
            </a:r>
            <a:r>
              <a:rPr lang="en-US" altLang="ko-KR" sz="1600" spc="-150" dirty="0" err="1" smtClean="0"/>
              <a:t>chacon</a:t>
            </a:r>
            <a:r>
              <a:rPr lang="ko-KR" altLang="en-US" sz="1600" spc="-150" dirty="0" smtClean="0"/>
              <a:t>이 제안한 전략입니다</a:t>
            </a:r>
            <a:r>
              <a:rPr lang="en-US" altLang="ko-KR" sz="1600" spc="-150" dirty="0" smtClean="0"/>
              <a:t>. </a:t>
            </a:r>
            <a:r>
              <a:rPr lang="en-US" altLang="ko-KR" sz="1600" spc="-150" dirty="0" err="1" smtClean="0"/>
              <a:t>Git</a:t>
            </a:r>
            <a:r>
              <a:rPr lang="en-US" altLang="ko-KR" sz="1600" spc="-150" dirty="0" smtClean="0"/>
              <a:t> Flow</a:t>
            </a:r>
            <a:r>
              <a:rPr lang="ko-KR" altLang="en-US" sz="1600" spc="-150" dirty="0" smtClean="0"/>
              <a:t>가 좋은 전략이지만 </a:t>
            </a:r>
            <a:r>
              <a:rPr lang="en-US" altLang="ko-KR" sz="1600" spc="-150" dirty="0" err="1" smtClean="0"/>
              <a:t>Github</a:t>
            </a:r>
            <a:r>
              <a:rPr lang="ko-KR" altLang="en-US" sz="1600" spc="-150" dirty="0" smtClean="0"/>
              <a:t>에서 사용하기에는 지나치게 복잡하다고 여겨 사용하지 않고 제시한 전략으로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마스터 </a:t>
            </a:r>
            <a:r>
              <a:rPr lang="ko-KR" altLang="en-US" sz="1600" spc="-150" dirty="0" err="1" smtClean="0"/>
              <a:t>브랜치를</a:t>
            </a:r>
            <a:r>
              <a:rPr lang="ko-KR" altLang="en-US" sz="1600" spc="-150" dirty="0" smtClean="0"/>
              <a:t> 중심으로 언제든 배포가 가능하며 </a:t>
            </a:r>
            <a:r>
              <a:rPr lang="en-US" altLang="ko-KR" sz="1600" spc="-150" dirty="0" smtClean="0"/>
              <a:t>CI/CD</a:t>
            </a:r>
            <a:r>
              <a:rPr lang="ko-KR" altLang="en-US" sz="1600" spc="-150" dirty="0" smtClean="0"/>
              <a:t>와 같이 통합</a:t>
            </a:r>
            <a:r>
              <a:rPr lang="en-US" altLang="ko-KR" sz="1600" spc="-150" dirty="0" smtClean="0"/>
              <a:t>/</a:t>
            </a:r>
            <a:r>
              <a:rPr lang="ko-KR" altLang="en-US" sz="1600" spc="-150" dirty="0" smtClean="0"/>
              <a:t>배포 자동화 시스템이 갖추어진 프로젝트에 어울립니다</a:t>
            </a:r>
            <a:r>
              <a:rPr lang="en-US" altLang="ko-KR" sz="1600" spc="-150" dirty="0" smtClean="0"/>
              <a:t>.</a:t>
            </a:r>
            <a:endParaRPr lang="ko-KR" altLang="en-US" sz="1600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0BC241-1D22-46C6-AC7E-C9769E22D4E4}"/>
              </a:ext>
            </a:extLst>
          </p:cNvPr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 smtClean="0">
                <a:solidFill>
                  <a:schemeClr val="accent2"/>
                </a:solidFill>
                <a:latin typeface="+mj-ea"/>
                <a:ea typeface="+mj-ea"/>
              </a:rPr>
              <a:t>Gitlab</a:t>
            </a:r>
            <a:r>
              <a:rPr lang="en-US" altLang="ko-KR" sz="2400" spc="-150" dirty="0" smtClean="0">
                <a:solidFill>
                  <a:schemeClr val="accent2"/>
                </a:solidFill>
                <a:latin typeface="+mj-ea"/>
                <a:ea typeface="+mj-ea"/>
              </a:rPr>
              <a:t> flow</a:t>
            </a:r>
            <a:endParaRPr lang="ko-KR" altLang="en-US" sz="24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err="1" smtClean="0"/>
              <a:t>Github</a:t>
            </a:r>
            <a:r>
              <a:rPr lang="en-US" altLang="ko-KR" sz="1600" spc="-150" dirty="0" smtClean="0"/>
              <a:t> Flow</a:t>
            </a:r>
            <a:r>
              <a:rPr lang="ko-KR" altLang="en-US" sz="1600" spc="-150" dirty="0" smtClean="0"/>
              <a:t>는 너무 단순하고 </a:t>
            </a:r>
            <a:r>
              <a:rPr lang="en-US" altLang="ko-KR" sz="1600" spc="-150" dirty="0" err="1" smtClean="0"/>
              <a:t>Git</a:t>
            </a:r>
            <a:r>
              <a:rPr lang="en-US" altLang="ko-KR" sz="1600" spc="-150" dirty="0" smtClean="0"/>
              <a:t> Flow</a:t>
            </a:r>
            <a:r>
              <a:rPr lang="ko-KR" altLang="en-US" sz="1600" spc="-150" dirty="0" smtClean="0"/>
              <a:t>는 너무 복잡하다고 여겨</a:t>
            </a:r>
            <a:r>
              <a:rPr lang="en-US" altLang="ko-KR" sz="1600" spc="-150" dirty="0" smtClean="0"/>
              <a:t>, </a:t>
            </a:r>
            <a:r>
              <a:rPr lang="en-US" altLang="ko-KR" sz="1600" spc="-150" dirty="0" err="1" smtClean="0"/>
              <a:t>GitLab</a:t>
            </a:r>
            <a:r>
              <a:rPr lang="ko-KR" altLang="en-US" sz="1600" spc="-150" dirty="0" smtClean="0"/>
              <a:t>측에서 배포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환경 구성</a:t>
            </a:r>
            <a:r>
              <a:rPr lang="en-US" altLang="ko-KR" sz="1600" spc="-150" dirty="0" smtClean="0"/>
              <a:t>,  </a:t>
            </a:r>
            <a:r>
              <a:rPr lang="ko-KR" altLang="en-US" sz="1600" spc="-150" dirty="0" smtClean="0"/>
              <a:t>통합에 </a:t>
            </a:r>
            <a:r>
              <a:rPr lang="ko-KR" altLang="en-US" sz="1600" spc="-150" dirty="0" smtClean="0"/>
              <a:t>대한 개념을 조금 더 보완한 전략입니다</a:t>
            </a:r>
            <a:r>
              <a:rPr lang="en-US" altLang="ko-KR" sz="1600" spc="-150" dirty="0" smtClean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accent2"/>
                </a:solidFill>
              </a:rPr>
              <a:t>GitFlow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blog.kakaocdn.net/dn/bicGv0/btqW1tj1sgj/k6N6pa8IoDy0PQMPDNhLG0/im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1228042"/>
            <a:ext cx="3740084" cy="49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633474" y="405050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/>
              <a:t>특징</a:t>
            </a:r>
            <a:endParaRPr lang="ko-KR" altLang="en-US" sz="12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376424" y="3896587"/>
            <a:ext cx="41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Branch</a:t>
            </a:r>
            <a:r>
              <a:rPr lang="ko-KR" altLang="en-US" sz="1200" dirty="0" smtClean="0">
                <a:latin typeface="+mj-ea"/>
                <a:ea typeface="+mj-ea"/>
              </a:rPr>
              <a:t>를 </a:t>
            </a:r>
            <a:r>
              <a:rPr lang="en-US" altLang="ko-KR" sz="1200" dirty="0" smtClean="0">
                <a:latin typeface="+mj-ea"/>
                <a:ea typeface="+mj-ea"/>
              </a:rPr>
              <a:t>Merge</a:t>
            </a:r>
            <a:r>
              <a:rPr lang="ko-KR" altLang="en-US" sz="1200" dirty="0" smtClean="0">
                <a:latin typeface="+mj-ea"/>
                <a:ea typeface="+mj-ea"/>
              </a:rPr>
              <a:t>할 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항상 </a:t>
            </a:r>
            <a:r>
              <a:rPr lang="en-US" altLang="ko-KR" sz="1200" dirty="0" smtClean="0">
                <a:latin typeface="+mj-ea"/>
                <a:ea typeface="+mj-ea"/>
              </a:rPr>
              <a:t>--no-</a:t>
            </a:r>
            <a:r>
              <a:rPr lang="en-US" altLang="ko-KR" sz="1200" dirty="0" err="1" smtClean="0">
                <a:latin typeface="+mj-ea"/>
                <a:ea typeface="+mj-ea"/>
              </a:rPr>
              <a:t>ff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옵션을 붙여서 </a:t>
            </a:r>
            <a:r>
              <a:rPr lang="en-US" altLang="ko-KR" sz="1200" dirty="0" smtClean="0">
                <a:latin typeface="+mj-ea"/>
                <a:ea typeface="+mj-ea"/>
              </a:rPr>
              <a:t>branch</a:t>
            </a:r>
            <a:r>
              <a:rPr lang="ko-KR" altLang="en-US" sz="1200" dirty="0" smtClean="0">
                <a:latin typeface="+mj-ea"/>
                <a:ea typeface="+mj-ea"/>
              </a:rPr>
              <a:t>에 대한 기록이 사라지는 것을 방지하는 것을 원칙으로 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66C158D-7E5C-4834-8759-D88CCF62CB8D}"/>
              </a:ext>
            </a:extLst>
          </p:cNvPr>
          <p:cNvSpPr/>
          <p:nvPr/>
        </p:nvSpPr>
        <p:spPr>
          <a:xfrm>
            <a:off x="6633474" y="1473775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/>
              <a:t>브랜치</a:t>
            </a:r>
            <a:endParaRPr lang="ko-KR" altLang="en-US" sz="12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7D6C0A-0944-4E01-AD62-B30C26B78208}"/>
              </a:ext>
            </a:extLst>
          </p:cNvPr>
          <p:cNvSpPr txBox="1"/>
          <p:nvPr/>
        </p:nvSpPr>
        <p:spPr>
          <a:xfrm>
            <a:off x="7376424" y="1319856"/>
            <a:ext cx="4137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Master : </a:t>
            </a:r>
            <a:r>
              <a:rPr lang="ko-KR" altLang="en-US" sz="1200" dirty="0" smtClean="0">
                <a:latin typeface="+mj-ea"/>
                <a:ea typeface="+mj-ea"/>
              </a:rPr>
              <a:t>제품으로 출시될 수 있는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Develop : </a:t>
            </a:r>
            <a:r>
              <a:rPr lang="ko-KR" altLang="en-US" sz="1200" dirty="0" smtClean="0">
                <a:latin typeface="+mj-ea"/>
                <a:ea typeface="+mj-ea"/>
              </a:rPr>
              <a:t>다음 출시 버전을 개발하는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Feature : </a:t>
            </a:r>
            <a:r>
              <a:rPr lang="ko-KR" altLang="en-US" sz="1200" dirty="0" smtClean="0">
                <a:latin typeface="+mj-ea"/>
                <a:ea typeface="+mj-ea"/>
              </a:rPr>
              <a:t>기능을 개발하는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Release : </a:t>
            </a:r>
            <a:r>
              <a:rPr lang="ko-KR" altLang="en-US" sz="1200" dirty="0" smtClean="0">
                <a:latin typeface="+mj-ea"/>
                <a:ea typeface="+mj-ea"/>
              </a:rPr>
              <a:t>이번 </a:t>
            </a:r>
            <a:r>
              <a:rPr lang="ko-KR" altLang="en-US" sz="1200" dirty="0" err="1" smtClean="0">
                <a:latin typeface="+mj-ea"/>
                <a:ea typeface="+mj-ea"/>
              </a:rPr>
              <a:t>출시버전을</a:t>
            </a:r>
            <a:r>
              <a:rPr lang="ko-KR" altLang="en-US" sz="1200" dirty="0" smtClean="0">
                <a:latin typeface="+mj-ea"/>
                <a:ea typeface="+mj-ea"/>
              </a:rPr>
              <a:t> 준비하는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j-ea"/>
                <a:ea typeface="+mj-ea"/>
              </a:rPr>
              <a:t>Hotfix : </a:t>
            </a:r>
            <a:r>
              <a:rPr lang="ko-KR" altLang="en-US" sz="1200" dirty="0" smtClean="0">
                <a:latin typeface="+mj-ea"/>
                <a:ea typeface="+mj-ea"/>
              </a:rPr>
              <a:t>출시 버전에서 발생한 버그를 수정하는 </a:t>
            </a:r>
            <a:r>
              <a:rPr lang="ko-KR" altLang="en-US" sz="1200" dirty="0" err="1" smtClean="0">
                <a:latin typeface="+mj-ea"/>
                <a:ea typeface="+mj-ea"/>
              </a:rPr>
              <a:t>브랜치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https://techblog.woowahan.com/2553/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90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GitHub Flow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FC7FCF-0978-493C-B477-746D3D44FAC2}"/>
              </a:ext>
            </a:extLst>
          </p:cNvPr>
          <p:cNvSpPr txBox="1"/>
          <p:nvPr/>
        </p:nvSpPr>
        <p:spPr>
          <a:xfrm>
            <a:off x="7315200" y="3749463"/>
            <a:ext cx="457974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1200" dirty="0" smtClean="0"/>
              <a:t>Master </a:t>
            </a:r>
            <a:r>
              <a:rPr lang="ko-KR" altLang="en-US" sz="1200" dirty="0" err="1" smtClean="0"/>
              <a:t>브랜치는</a:t>
            </a:r>
            <a:r>
              <a:rPr lang="ko-KR" altLang="en-US" sz="1200" dirty="0" smtClean="0"/>
              <a:t> 어떤 때는 배포가 가능하다</a:t>
            </a:r>
            <a:endParaRPr lang="en-US" altLang="ko-KR" sz="1200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latin typeface="+mn-ea"/>
              </a:rPr>
              <a:t> </a:t>
            </a:r>
            <a:endParaRPr lang="ko-KR" altLang="ko-KR" sz="900" dirty="0">
              <a:latin typeface="+mn-ea"/>
            </a:endParaRPr>
          </a:p>
          <a:p>
            <a:pPr marL="342900" indent="-342900" algn="just">
              <a:buAutoNum type="arabicPeriod" startAt="2"/>
            </a:pPr>
            <a:r>
              <a:rPr lang="ko-KR" altLang="en-US" sz="1200" dirty="0" smtClean="0"/>
              <a:t>새로운 일을 시작하기 위해 </a:t>
            </a:r>
            <a:r>
              <a:rPr lang="ko-KR" altLang="en-US" sz="1200" dirty="0" err="1" smtClean="0"/>
              <a:t>브랜치를</a:t>
            </a:r>
            <a:r>
              <a:rPr lang="ko-KR" altLang="en-US" sz="1200" dirty="0" smtClean="0"/>
              <a:t> 마스터에서 딴다면 </a:t>
            </a:r>
            <a:r>
              <a:rPr lang="ko-KR" altLang="en-US" sz="1200" dirty="0" err="1" smtClean="0"/>
              <a:t>어떤일을</a:t>
            </a:r>
            <a:r>
              <a:rPr lang="ko-KR" altLang="en-US" sz="1200" dirty="0" smtClean="0"/>
              <a:t> 하는지 명확하게 작성한다</a:t>
            </a:r>
            <a:endParaRPr lang="en-US" altLang="ko-KR" sz="1200" dirty="0" smtClean="0"/>
          </a:p>
          <a:p>
            <a:pPr marL="342900" indent="-342900" algn="just">
              <a:buAutoNum type="arabicPeriod" startAt="2"/>
            </a:pPr>
            <a:endParaRPr lang="en-US" altLang="ko-KR" sz="1200" dirty="0" smtClean="0"/>
          </a:p>
          <a:p>
            <a:pPr marL="342900" indent="-342900" algn="just">
              <a:buAutoNum type="arabicPeriod" startAt="2"/>
            </a:pPr>
            <a:r>
              <a:rPr lang="ko-KR" altLang="en-US" sz="1200" dirty="0" smtClean="0"/>
              <a:t>원격 </a:t>
            </a:r>
            <a:r>
              <a:rPr lang="ko-KR" altLang="en-US" sz="1200" dirty="0" err="1" smtClean="0"/>
              <a:t>브랜치에</a:t>
            </a:r>
            <a:r>
              <a:rPr lang="ko-KR" altLang="en-US" sz="1200" dirty="0" smtClean="0"/>
              <a:t> 수시로 </a:t>
            </a: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342900" indent="-342900" algn="just">
              <a:buAutoNum type="arabicPeriod" startAt="2"/>
            </a:pPr>
            <a:endParaRPr lang="en-US" altLang="ko-KR" sz="1200" dirty="0" smtClean="0"/>
          </a:p>
          <a:p>
            <a:pPr marL="342900" indent="-342900" algn="just">
              <a:buAutoNum type="arabicPeriod" startAt="2"/>
            </a:pPr>
            <a:r>
              <a:rPr lang="en-US" altLang="ko-KR" sz="1200" dirty="0" smtClean="0"/>
              <a:t>Merging </a:t>
            </a:r>
            <a:r>
              <a:rPr lang="ko-KR" altLang="en-US" sz="1200" dirty="0" smtClean="0"/>
              <a:t>준비가 되었을 시에는 </a:t>
            </a:r>
            <a:r>
              <a:rPr lang="en-US" altLang="ko-KR" sz="1200" dirty="0" smtClean="0"/>
              <a:t>pull request</a:t>
            </a:r>
            <a:r>
              <a:rPr lang="ko-KR" altLang="en-US" sz="1200" dirty="0" smtClean="0"/>
              <a:t>를 생성한다</a:t>
            </a:r>
            <a:r>
              <a:rPr lang="en-US" altLang="ko-KR" sz="1200" dirty="0" smtClean="0"/>
              <a:t>.</a:t>
            </a:r>
          </a:p>
          <a:p>
            <a:pPr marL="342900" indent="-342900" algn="just">
              <a:buAutoNum type="arabicPeriod" startAt="2"/>
            </a:pPr>
            <a:endParaRPr lang="en-US" altLang="ko-KR" sz="1200" dirty="0" smtClean="0"/>
          </a:p>
          <a:p>
            <a:pPr marL="342900" indent="-342900" algn="just">
              <a:buAutoNum type="arabicPeriod" startAt="2"/>
            </a:pPr>
            <a:r>
              <a:rPr lang="ko-KR" altLang="en-US" sz="1200" dirty="0" smtClean="0"/>
              <a:t>기능에 대한 리뷰와 사인이 끝난 후 </a:t>
            </a:r>
            <a:r>
              <a:rPr lang="en-US" altLang="ko-KR" sz="1200" dirty="0" smtClean="0"/>
              <a:t>Merge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342900" indent="-342900" algn="just">
              <a:buAutoNum type="arabicPeriod" startAt="2"/>
            </a:pPr>
            <a:endParaRPr lang="en-US" altLang="ko-KR" sz="1200" dirty="0" smtClean="0"/>
          </a:p>
          <a:p>
            <a:pPr marL="342900" indent="-342900" algn="just">
              <a:buAutoNum type="arabicPeriod" startAt="2"/>
            </a:pPr>
            <a:r>
              <a:rPr lang="en-US" altLang="ko-KR" sz="1200" dirty="0" smtClean="0"/>
              <a:t>Merge </a:t>
            </a:r>
            <a:r>
              <a:rPr lang="ko-KR" altLang="en-US" sz="1200" dirty="0" smtClean="0"/>
              <a:t>후 즉시 배포한다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Picture 2" descr="GitHub Flow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6" y="1245170"/>
            <a:ext cx="6927768" cy="51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9045647-F94E-4317-92FE-6F7B5F180E71}"/>
              </a:ext>
            </a:extLst>
          </p:cNvPr>
          <p:cNvSpPr txBox="1"/>
          <p:nvPr/>
        </p:nvSpPr>
        <p:spPr>
          <a:xfrm>
            <a:off x="7315200" y="2192259"/>
            <a:ext cx="3739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Release </a:t>
            </a:r>
            <a:r>
              <a:rPr lang="ko-KR" altLang="en-US" sz="1400" dirty="0" err="1" smtClean="0"/>
              <a:t>브랜치가</a:t>
            </a:r>
            <a:r>
              <a:rPr lang="ko-KR" altLang="en-US" sz="1400" dirty="0" smtClean="0"/>
              <a:t> 명확하지 않은 시스템에서 적합</a:t>
            </a:r>
            <a:endParaRPr lang="en-US" altLang="ko-K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Hotfix</a:t>
            </a:r>
            <a:r>
              <a:rPr lang="ko-KR" altLang="en-US" sz="1400" dirty="0" smtClean="0"/>
              <a:t>와 작은 기능을 구분하지 않음</a:t>
            </a:r>
            <a:endParaRPr lang="en-US" altLang="ko-KR" sz="1400" dirty="0" smtClean="0"/>
          </a:p>
          <a:p>
            <a:pPr algn="just"/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205C0D-5A1A-4083-8FCE-4B02DDDF6BB5}"/>
              </a:ext>
            </a:extLst>
          </p:cNvPr>
          <p:cNvSpPr txBox="1"/>
          <p:nvPr/>
        </p:nvSpPr>
        <p:spPr>
          <a:xfrm>
            <a:off x="7315200" y="163403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53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https://velog.io/@kw2577/Git-branch-%EC%A0%84%EB%9E%B5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93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GitHub Flow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9045647-F94E-4317-92FE-6F7B5F180E71}"/>
              </a:ext>
            </a:extLst>
          </p:cNvPr>
          <p:cNvSpPr txBox="1"/>
          <p:nvPr/>
        </p:nvSpPr>
        <p:spPr>
          <a:xfrm>
            <a:off x="7315200" y="2192259"/>
            <a:ext cx="4308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Production </a:t>
            </a:r>
            <a:r>
              <a:rPr lang="ko-KR" altLang="en-US" sz="1400" dirty="0" err="1" smtClean="0"/>
              <a:t>브랜치가</a:t>
            </a:r>
            <a:r>
              <a:rPr lang="ko-KR" altLang="en-US" sz="1400" dirty="0" smtClean="0"/>
              <a:t> 존재하여 커밋한 내용들을 일방적으로 배포하는 형태</a:t>
            </a:r>
            <a:r>
              <a:rPr lang="en-US" altLang="ko-KR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Master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production </a:t>
            </a:r>
            <a:r>
              <a:rPr lang="ko-KR" altLang="en-US" sz="1400" dirty="0" smtClean="0"/>
              <a:t>사이에 </a:t>
            </a:r>
            <a:r>
              <a:rPr lang="en-US" altLang="ko-KR" sz="1400" dirty="0" smtClean="0"/>
              <a:t>pre-production </a:t>
            </a:r>
            <a:r>
              <a:rPr lang="ko-KR" altLang="en-US" sz="1400" dirty="0" err="1" smtClean="0"/>
              <a:t>브랜치를</a:t>
            </a:r>
            <a:r>
              <a:rPr lang="ko-KR" altLang="en-US" sz="1400" dirty="0" smtClean="0"/>
              <a:t> 두어 개발한 내용을 바로 반영하지 않고 시간을 두고 반영을 하는 것을 말한다</a:t>
            </a:r>
            <a:r>
              <a:rPr lang="en-US" altLang="ko-KR" sz="1400" dirty="0" smtClean="0"/>
              <a:t>.</a:t>
            </a:r>
          </a:p>
          <a:p>
            <a:pPr algn="just"/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205C0D-5A1A-4083-8FCE-4B02DDDF6BB5}"/>
              </a:ext>
            </a:extLst>
          </p:cNvPr>
          <p:cNvSpPr txBox="1"/>
          <p:nvPr/>
        </p:nvSpPr>
        <p:spPr>
          <a:xfrm>
            <a:off x="7315200" y="163403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GitLab Flow Model - environment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6" y="1296537"/>
            <a:ext cx="4445431" cy="49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53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https://velog.io/@kw2577/Git-branch-%EC%A0%84%EB%9E%B5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9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Fork &amp; Pull Request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9045647-F94E-4317-92FE-6F7B5F180E71}"/>
              </a:ext>
            </a:extLst>
          </p:cNvPr>
          <p:cNvSpPr txBox="1"/>
          <p:nvPr/>
        </p:nvSpPr>
        <p:spPr>
          <a:xfrm>
            <a:off x="7315200" y="2192259"/>
            <a:ext cx="43085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규모가 있는 개발을 할 경우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브랜치보다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GIT</a:t>
            </a:r>
            <a:r>
              <a:rPr lang="ko-KR" altLang="en-US" sz="1400" dirty="0" smtClean="0"/>
              <a:t>의 기능 중 하나인 </a:t>
            </a:r>
            <a:r>
              <a:rPr lang="en-US" altLang="ko-KR" sz="1400" dirty="0" smtClean="0"/>
              <a:t>Fork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Pull Request(PR)</a:t>
            </a:r>
            <a:r>
              <a:rPr lang="ko-KR" altLang="en-US" sz="1400" dirty="0" smtClean="0"/>
              <a:t>을 활용하여 구현하는 형태</a:t>
            </a:r>
            <a:endParaRPr lang="en-US" altLang="ko-K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개발을 해서 </a:t>
            </a:r>
            <a:r>
              <a:rPr lang="ko-KR" altLang="en-US" sz="1400" dirty="0" err="1" smtClean="0"/>
              <a:t>브랜치처럼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Merge</a:t>
            </a:r>
            <a:r>
              <a:rPr lang="ko-KR" altLang="en-US" sz="1400" dirty="0" smtClean="0"/>
              <a:t>하는 것이 아니라 </a:t>
            </a:r>
            <a:r>
              <a:rPr lang="en-US" altLang="ko-KR" sz="1400" dirty="0" smtClean="0"/>
              <a:t>Pull Request</a:t>
            </a:r>
            <a:r>
              <a:rPr lang="ko-KR" altLang="en-US" sz="1400" dirty="0" smtClean="0"/>
              <a:t>로 원 프로젝트 관리자에게 머지 요청을 보내면 원 프로젝트 관리자가 코드를 보고 적절하다 싶으면 병합하는 형태</a:t>
            </a:r>
            <a:endParaRPr lang="en-US" altLang="ko-KR" sz="1400" dirty="0" smtClean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205C0D-5A1A-4083-8FCE-4B02DDDF6BB5}"/>
              </a:ext>
            </a:extLst>
          </p:cNvPr>
          <p:cNvSpPr txBox="1"/>
          <p:nvPr/>
        </p:nvSpPr>
        <p:spPr>
          <a:xfrm>
            <a:off x="7315200" y="163403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특징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media.vlpt.us/images/kw2577/post/61f4c802-4e8d-41d8-b1d7-18ba8dfdff5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1228042"/>
            <a:ext cx="4207198" cy="49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2E93AF-CB51-4EE3-877C-EB373590BE46}"/>
              </a:ext>
            </a:extLst>
          </p:cNvPr>
          <p:cNvSpPr txBox="1"/>
          <p:nvPr/>
        </p:nvSpPr>
        <p:spPr>
          <a:xfrm>
            <a:off x="96941" y="6548218"/>
            <a:ext cx="653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자료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https://velog.io/@kw2577/Git-branch-%EC%A0%84%EB%9E%B5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58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DBDD5CB-B3CE-497E-8B7B-49BC6661C3BF}"/>
              </a:ext>
            </a:extLst>
          </p:cNvPr>
          <p:cNvGrpSpPr/>
          <p:nvPr/>
        </p:nvGrpSpPr>
        <p:grpSpPr>
          <a:xfrm>
            <a:off x="3541457" y="2579222"/>
            <a:ext cx="5109092" cy="1699555"/>
            <a:chOff x="3541457" y="2117558"/>
            <a:chExt cx="5109092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C7A67CC-F92B-4DF7-8973-3969389967A2}"/>
                </a:ext>
              </a:extLst>
            </p:cNvPr>
            <p:cNvSpPr txBox="1"/>
            <p:nvPr/>
          </p:nvSpPr>
          <p:spPr>
            <a:xfrm>
              <a:off x="3541457" y="3109227"/>
              <a:ext cx="51090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 err="1" smtClean="0">
                  <a:solidFill>
                    <a:schemeClr val="bg1"/>
                  </a:solidFill>
                </a:rPr>
                <a:t>GitFlow</a:t>
              </a:r>
              <a:r>
                <a:rPr lang="en-US" altLang="ko-KR" sz="4000" spc="-3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4000" spc="-300" dirty="0" smtClean="0">
                  <a:solidFill>
                    <a:schemeClr val="bg1"/>
                  </a:solidFill>
                </a:rPr>
                <a:t>를 추천하는 이유</a:t>
              </a:r>
              <a:endParaRPr lang="ko-KR" altLang="en-US" sz="4000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1240</Words>
  <Application>Microsoft Office PowerPoint</Application>
  <PresentationFormat>사용자 지정</PresentationFormat>
  <Paragraphs>179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36</cp:revision>
  <dcterms:created xsi:type="dcterms:W3CDTF">2020-07-12T23:40:59Z</dcterms:created>
  <dcterms:modified xsi:type="dcterms:W3CDTF">2022-03-02T07:56:18Z</dcterms:modified>
</cp:coreProperties>
</file>