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0E58-D79D-4F78-BDB3-B6BC03F3866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587D-56CA-45C4-A6EA-6BC02EB10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1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0E58-D79D-4F78-BDB3-B6BC03F3866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587D-56CA-45C4-A6EA-6BC02EB10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0E58-D79D-4F78-BDB3-B6BC03F3866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587D-56CA-45C4-A6EA-6BC02EB10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6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0E58-D79D-4F78-BDB3-B6BC03F3866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587D-56CA-45C4-A6EA-6BC02EB10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0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0E58-D79D-4F78-BDB3-B6BC03F3866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587D-56CA-45C4-A6EA-6BC02EB10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1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0E58-D79D-4F78-BDB3-B6BC03F3866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587D-56CA-45C4-A6EA-6BC02EB10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4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0E58-D79D-4F78-BDB3-B6BC03F3866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587D-56CA-45C4-A6EA-6BC02EB10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1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0E58-D79D-4F78-BDB3-B6BC03F3866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587D-56CA-45C4-A6EA-6BC02EB10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6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0E58-D79D-4F78-BDB3-B6BC03F3866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587D-56CA-45C4-A6EA-6BC02EB10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3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0E58-D79D-4F78-BDB3-B6BC03F3866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587D-56CA-45C4-A6EA-6BC02EB10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1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0E58-D79D-4F78-BDB3-B6BC03F3866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587D-56CA-45C4-A6EA-6BC02EB10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5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60E58-D79D-4F78-BDB3-B6BC03F3866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587D-56CA-45C4-A6EA-6BC02EB10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9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ea typeface="HyhwpEQ" panose="02030600000101010101" pitchFamily="18" charset="-127"/>
              </a:rPr>
              <a:t>딥</a:t>
            </a:r>
            <a:r>
              <a:rPr lang="ko-KR" altLang="en-US" dirty="0" smtClean="0">
                <a:ea typeface="HyhwpEQ" panose="02030600000101010101" pitchFamily="18" charset="-127"/>
              </a:rPr>
              <a:t> 러닝과 </a:t>
            </a:r>
            <a:r>
              <a:rPr lang="ko-KR" altLang="en-US" dirty="0" err="1" smtClean="0">
                <a:ea typeface="HyhwpEQ" panose="02030600000101010101" pitchFamily="18" charset="-127"/>
              </a:rPr>
              <a:t>마르코프</a:t>
            </a:r>
            <a:r>
              <a:rPr lang="ko-KR" altLang="en-US" dirty="0" smtClean="0">
                <a:ea typeface="HyhwpEQ" panose="02030600000101010101" pitchFamily="18" charset="-127"/>
              </a:rPr>
              <a:t> 랜덤필드를 이용한 동영상 내 그림자 검출</a:t>
            </a:r>
            <a:br>
              <a:rPr lang="ko-KR" altLang="en-US" dirty="0" smtClean="0">
                <a:ea typeface="HyhwpEQ" panose="02030600000101010101" pitchFamily="18" charset="-127"/>
              </a:rPr>
            </a:br>
            <a:endParaRPr lang="ko-KR" altLang="en-US" dirty="0">
              <a:ea typeface="HyhwpEQ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95736" y="4581128"/>
            <a:ext cx="6400800" cy="1752600"/>
          </a:xfrm>
        </p:spPr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2018-07</a:t>
            </a:r>
          </a:p>
          <a:p>
            <a:pPr algn="r"/>
            <a:r>
              <a:rPr lang="ko-KR" altLang="en-US" dirty="0" smtClean="0"/>
              <a:t>박성</a:t>
            </a:r>
            <a:r>
              <a:rPr lang="ko-KR" altLang="en-US" dirty="0"/>
              <a:t>욱</a:t>
            </a:r>
          </a:p>
        </p:txBody>
      </p:sp>
    </p:spTree>
    <p:extLst>
      <p:ext uri="{BB962C8B-B14F-4D97-AF65-F5344CB8AC3E}">
        <p14:creationId xmlns:p14="http://schemas.microsoft.com/office/powerpoint/2010/main" val="19920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그림자 탐지영역에 </a:t>
            </a:r>
            <a:r>
              <a:rPr lang="ko-KR" altLang="en-US" sz="3600" dirty="0" err="1" smtClean="0"/>
              <a:t>딥러닝의</a:t>
            </a:r>
            <a:r>
              <a:rPr lang="ko-KR" altLang="en-US" sz="3600" dirty="0" smtClean="0"/>
              <a:t> 도입배경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000" dirty="0" smtClean="0"/>
              <a:t>1989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back propagation</a:t>
            </a:r>
            <a:r>
              <a:rPr lang="ko-KR" altLang="en-US" sz="2000" dirty="0" smtClean="0"/>
              <a:t>의 알고리즘 도입 이후</a:t>
            </a:r>
            <a:r>
              <a:rPr lang="en-US" altLang="ko-KR" sz="2000" dirty="0" smtClean="0"/>
              <a:t>, over fitting</a:t>
            </a:r>
            <a:r>
              <a:rPr lang="ko-KR" altLang="en-US" sz="2000" dirty="0" smtClean="0"/>
              <a:t>문제로 다시 주춤하였다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2000</a:t>
            </a:r>
            <a:r>
              <a:rPr lang="ko-KR" altLang="en-US" sz="2000" dirty="0" smtClean="0"/>
              <a:t>년대 들어 비선형의 </a:t>
            </a:r>
            <a:r>
              <a:rPr lang="en-US" altLang="ko-KR" sz="2000" dirty="0" smtClean="0"/>
              <a:t>convolution layer</a:t>
            </a:r>
            <a:r>
              <a:rPr lang="ko-KR" altLang="en-US" sz="2000" dirty="0" smtClean="0"/>
              <a:t>등의 사용과 컴퓨터 처리 성능의 향상으로 부활하게 되었다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err="1" smtClean="0"/>
              <a:t>딥</a:t>
            </a:r>
            <a:r>
              <a:rPr lang="ko-KR" altLang="en-US" sz="2000" dirty="0" smtClean="0"/>
              <a:t> 러닝의 주요한 특징인 </a:t>
            </a:r>
            <a:r>
              <a:rPr lang="en-US" altLang="ko-KR" sz="2000" dirty="0" smtClean="0"/>
              <a:t>raw data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를 자동으로 학습한다는 데 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 </a:t>
            </a:r>
            <a:r>
              <a:rPr lang="ko-KR" altLang="en-US" sz="2000" dirty="0" err="1"/>
              <a:t>딥</a:t>
            </a:r>
            <a:r>
              <a:rPr lang="ko-KR" altLang="en-US" sz="2000" dirty="0"/>
              <a:t> 러닝에서는 여러 개의 </a:t>
            </a:r>
            <a:r>
              <a:rPr lang="en-US" altLang="ko-KR" sz="2000" dirty="0"/>
              <a:t>convolutional layer</a:t>
            </a:r>
            <a:r>
              <a:rPr lang="ko-KR" altLang="en-US" sz="2000" dirty="0"/>
              <a:t>를 사용하여 자동적으로 학습된 </a:t>
            </a:r>
            <a:r>
              <a:rPr lang="en-US" altLang="ko-KR" sz="2000" dirty="0"/>
              <a:t>feature</a:t>
            </a:r>
            <a:r>
              <a:rPr lang="ko-KR" altLang="en-US" sz="2000" dirty="0"/>
              <a:t>를 추출하게 된다</a:t>
            </a:r>
            <a:r>
              <a:rPr lang="en-US" altLang="ko-KR" sz="2000" dirty="0"/>
              <a:t>. 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이러한 특성을 이용한다면 그림자 검출의 효과적 대안이 될 수 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3655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그림자 검출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3888432" cy="42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1844823"/>
            <a:ext cx="4464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Superpixel</a:t>
            </a:r>
            <a:r>
              <a:rPr lang="en-US" altLang="ko-KR" dirty="0" smtClean="0"/>
              <a:t> : </a:t>
            </a:r>
            <a:r>
              <a:rPr lang="ko-KR" altLang="en-US" dirty="0"/>
              <a:t>이미지 전 처리 작업에서 많이 사용하는 기법 중에 </a:t>
            </a:r>
            <a:r>
              <a:rPr lang="ko-KR" altLang="en-US" dirty="0" smtClean="0"/>
              <a:t>하나로 </a:t>
            </a:r>
            <a:r>
              <a:rPr lang="en-US" altLang="ko-KR" dirty="0" smtClean="0"/>
              <a:t>pixel</a:t>
            </a:r>
            <a:r>
              <a:rPr lang="ko-KR" altLang="en-US" dirty="0"/>
              <a:t>들을 색 등의 </a:t>
            </a:r>
            <a:r>
              <a:rPr lang="ko-KR" altLang="en-US" dirty="0" err="1"/>
              <a:t>저레벨</a:t>
            </a:r>
            <a:r>
              <a:rPr lang="ko-KR" altLang="en-US" dirty="0"/>
              <a:t> 정보를 바탕으로 비슷한 것끼리 묶어서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큰 </a:t>
            </a:r>
            <a:r>
              <a:rPr lang="en-US" altLang="ko-KR" dirty="0" smtClean="0"/>
              <a:t>pixel</a:t>
            </a:r>
            <a:r>
              <a:rPr lang="en-US" altLang="ko-KR" dirty="0"/>
              <a:t>'</a:t>
            </a:r>
            <a:r>
              <a:rPr lang="ko-KR" altLang="en-US" dirty="0"/>
              <a:t>을 만드는 작업이다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 이</a:t>
            </a:r>
            <a:r>
              <a:rPr lang="ko-KR" altLang="en-US" dirty="0"/>
              <a:t> </a:t>
            </a:r>
            <a:r>
              <a:rPr lang="en-US" altLang="ko-KR" dirty="0"/>
              <a:t>'</a:t>
            </a:r>
            <a:r>
              <a:rPr lang="ko-KR" altLang="en-US" dirty="0"/>
              <a:t>커다란 </a:t>
            </a:r>
            <a:r>
              <a:rPr lang="en-US" altLang="ko-KR" dirty="0"/>
              <a:t>pixel'</a:t>
            </a:r>
            <a:r>
              <a:rPr lang="ko-KR" altLang="en-US" dirty="0"/>
              <a:t>들은 추후의 이미지 처리 과정에서 마치 하나의 </a:t>
            </a:r>
            <a:r>
              <a:rPr lang="en-US" altLang="ko-KR" dirty="0"/>
              <a:t>pixel</a:t>
            </a:r>
            <a:r>
              <a:rPr lang="ko-KR" altLang="en-US" dirty="0"/>
              <a:t>처럼 다루어지게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Superpixel</a:t>
            </a:r>
            <a:r>
              <a:rPr lang="ko-KR" altLang="en-US" dirty="0" smtClean="0"/>
              <a:t>을 구하는 방법들은 </a:t>
            </a:r>
            <a:endParaRPr lang="en-US" altLang="ko-KR" dirty="0" smtClean="0"/>
          </a:p>
          <a:p>
            <a:r>
              <a:rPr lang="en-US" altLang="ko-KR" dirty="0" smtClean="0"/>
              <a:t> Simple </a:t>
            </a:r>
            <a:r>
              <a:rPr lang="en-US" altLang="ko-KR" dirty="0"/>
              <a:t>Linear </a:t>
            </a:r>
            <a:r>
              <a:rPr lang="en-US" altLang="ko-KR" dirty="0" smtClean="0"/>
              <a:t>Iterative Clustering(SLIC)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 err="1"/>
              <a:t>Superpixels</a:t>
            </a:r>
            <a:r>
              <a:rPr lang="en-US" altLang="ko-KR" dirty="0"/>
              <a:t> Extracted via Energy-Driven Sampling (SEEDS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7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전처리 과정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 </a:t>
            </a:r>
            <a:r>
              <a:rPr lang="en-US" altLang="ko-KR" sz="2000" dirty="0" err="1" smtClean="0"/>
              <a:t>superpixel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얻어낸 후</a:t>
            </a:r>
            <a:r>
              <a:rPr lang="en-US" altLang="ko-KR" sz="2000" dirty="0"/>
              <a:t>, </a:t>
            </a:r>
            <a:r>
              <a:rPr lang="ko-KR" altLang="en-US" sz="2000" dirty="0"/>
              <a:t>주어진 </a:t>
            </a:r>
            <a:r>
              <a:rPr lang="ko-KR" altLang="en-US" sz="2000" dirty="0" smtClean="0"/>
              <a:t>영상 </a:t>
            </a:r>
            <a:r>
              <a:rPr lang="ko-KR" altLang="en-US" sz="2000" dirty="0"/>
              <a:t>내에 있는 모든 </a:t>
            </a:r>
            <a:r>
              <a:rPr lang="ko-KR" altLang="en-US" sz="2000" dirty="0" err="1"/>
              <a:t>화소에</a:t>
            </a:r>
            <a:r>
              <a:rPr lang="ko-KR" altLang="en-US" sz="2000" dirty="0"/>
              <a:t> 대해 그림자</a:t>
            </a:r>
            <a:r>
              <a:rPr lang="en-US" altLang="ko-KR" sz="2000" dirty="0"/>
              <a:t>(shadow</a:t>
            </a:r>
            <a:r>
              <a:rPr lang="en-US" altLang="ko-KR" sz="2000" dirty="0" smtClean="0"/>
              <a:t>)/</a:t>
            </a:r>
            <a:r>
              <a:rPr lang="ko-KR" altLang="en-US" sz="2000" dirty="0" smtClean="0"/>
              <a:t>전경</a:t>
            </a:r>
            <a:r>
              <a:rPr lang="en-US" altLang="ko-KR" sz="2000" dirty="0"/>
              <a:t>(foreground) </a:t>
            </a:r>
            <a:r>
              <a:rPr lang="ko-KR" altLang="en-US" sz="2000" dirty="0"/>
              <a:t>구별을 하는 대신 </a:t>
            </a:r>
            <a:r>
              <a:rPr lang="ko-KR" altLang="en-US" sz="2000" dirty="0" err="1"/>
              <a:t>수퍼픽셀</a:t>
            </a:r>
            <a:r>
              <a:rPr lang="ko-KR" altLang="en-US" sz="2000" dirty="0"/>
              <a:t> 영역 별 로 그림자</a:t>
            </a:r>
            <a:r>
              <a:rPr lang="en-US" altLang="ko-KR" sz="2000" dirty="0"/>
              <a:t>/</a:t>
            </a:r>
            <a:r>
              <a:rPr lang="ko-KR" altLang="en-US" sz="2000" dirty="0"/>
              <a:t>전경 구별을 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시스템의 </a:t>
            </a:r>
            <a:r>
              <a:rPr lang="ko-KR" altLang="en-US" sz="2000" dirty="0"/>
              <a:t>처리 속도를 향상 시킬 수 있을 뿐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같은 클래스를 가질 가능성이 높은 </a:t>
            </a:r>
            <a:r>
              <a:rPr lang="ko-KR" altLang="en-US" sz="2000" dirty="0" err="1"/>
              <a:t>화소를</a:t>
            </a:r>
            <a:r>
              <a:rPr lang="ko-KR" altLang="en-US" sz="2000" dirty="0"/>
              <a:t> 미리 묶어 이후 </a:t>
            </a:r>
            <a:r>
              <a:rPr lang="en-US" altLang="ko-KR" sz="2000" dirty="0"/>
              <a:t>CNN </a:t>
            </a:r>
            <a:r>
              <a:rPr lang="ko-KR" altLang="en-US" sz="2000" dirty="0"/>
              <a:t>구조에서 이 영상에 대해 더 좋은 특징을 추출할 수 있도록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CNN </a:t>
            </a:r>
            <a:r>
              <a:rPr lang="ko-KR" altLang="en-US" sz="2000" dirty="0"/>
              <a:t>구조를 학습할 때에는 </a:t>
            </a:r>
            <a:r>
              <a:rPr lang="ko-KR" altLang="en-US" sz="2000" dirty="0" err="1"/>
              <a:t>수퍼픽셀</a:t>
            </a:r>
            <a:r>
              <a:rPr lang="ko-KR" altLang="en-US" sz="2000" dirty="0"/>
              <a:t> 별 그림자</a:t>
            </a:r>
            <a:r>
              <a:rPr lang="en-US" altLang="ko-KR" sz="2000" dirty="0"/>
              <a:t>/</a:t>
            </a:r>
            <a:r>
              <a:rPr lang="ko-KR" altLang="en-US" sz="2000" dirty="0"/>
              <a:t>전 경 분류 결과를 그라운드 </a:t>
            </a:r>
            <a:r>
              <a:rPr lang="ko-KR" altLang="en-US" sz="2000" dirty="0" err="1"/>
              <a:t>트루스를</a:t>
            </a:r>
            <a:r>
              <a:rPr lang="ko-KR" altLang="en-US" sz="2000" dirty="0"/>
              <a:t> 통해 알아내어 </a:t>
            </a:r>
            <a:r>
              <a:rPr lang="en-US" altLang="ko-KR" sz="2000" dirty="0"/>
              <a:t>CNN </a:t>
            </a:r>
            <a:r>
              <a:rPr lang="ko-KR" altLang="en-US" sz="2000" dirty="0"/>
              <a:t>학습에서의 </a:t>
            </a:r>
            <a:r>
              <a:rPr lang="en-US" altLang="ko-KR" sz="2000" dirty="0"/>
              <a:t>label</a:t>
            </a:r>
            <a:r>
              <a:rPr lang="ko-KR" altLang="en-US" sz="2000" dirty="0"/>
              <a:t>로서 </a:t>
            </a:r>
            <a:r>
              <a:rPr lang="ko-KR" altLang="en-US" sz="2000" dirty="0" smtClean="0"/>
              <a:t>이용한다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609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architecture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5053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2708920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32(</a:t>
            </a:r>
            <a:r>
              <a:rPr lang="ko-KR" altLang="en-US" dirty="0"/>
              <a:t>가로</a:t>
            </a:r>
            <a:r>
              <a:rPr lang="en-US" altLang="ko-KR" dirty="0"/>
              <a:t>) × 32(</a:t>
            </a:r>
            <a:r>
              <a:rPr lang="ko-KR" altLang="en-US" dirty="0"/>
              <a:t>세로</a:t>
            </a:r>
            <a:r>
              <a:rPr lang="en-US" altLang="ko-KR" dirty="0"/>
              <a:t>) × 6(</a:t>
            </a:r>
            <a:r>
              <a:rPr lang="ko-KR" altLang="en-US" dirty="0"/>
              <a:t>채널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ko-KR" altLang="en-US" dirty="0" smtClean="0"/>
              <a:t>출력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개의 클래스에 대한 확률 값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smtClean="0"/>
              <a:t>(</a:t>
            </a:r>
            <a:r>
              <a:rPr lang="ko-KR" altLang="en-US" smtClean="0"/>
              <a:t>그림자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01317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en-US" altLang="ko-KR" sz="1600" dirty="0" smtClean="0"/>
              <a:t> 2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Convolution </a:t>
            </a:r>
            <a:r>
              <a:rPr lang="ko-KR" altLang="en-US" sz="1600" dirty="0" smtClean="0"/>
              <a:t>층과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subsampling</a:t>
            </a:r>
            <a:r>
              <a:rPr lang="ko-KR" altLang="en-US" sz="1600" dirty="0" smtClean="0"/>
              <a:t>층 </a:t>
            </a:r>
            <a:r>
              <a:rPr lang="en-US" altLang="ko-KR" sz="1600" dirty="0" smtClean="0"/>
              <a:t>+ 3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fully connected </a:t>
            </a:r>
            <a:r>
              <a:rPr lang="ko-KR" altLang="en-US" sz="1600" dirty="0" smtClean="0"/>
              <a:t>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60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마르코프</a:t>
            </a:r>
            <a:r>
              <a:rPr lang="ko-KR" altLang="en-US" dirty="0" smtClean="0"/>
              <a:t> 랜덤필드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/>
              <a:t>(MRF: Markov Random Field)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10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254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딥 러닝과 마르코프 랜덤필드를 이용한 동영상 내 그림자 검출 </vt:lpstr>
      <vt:lpstr>그림자 탐지영역에 딥러닝의 도입배경</vt:lpstr>
      <vt:lpstr>그림자 검출 Flow</vt:lpstr>
      <vt:lpstr>CNN</vt:lpstr>
      <vt:lpstr>CNN architecture</vt:lpstr>
      <vt:lpstr>마르코프 랜덤필드  (MRF: Markov Random Field)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 러닝과 마르코프 랜덤필드를 이용한 동영상 내 그림자 검출 </dc:title>
  <dc:creator>Windows 사용자</dc:creator>
  <cp:lastModifiedBy>Windows 사용자</cp:lastModifiedBy>
  <cp:revision>30</cp:revision>
  <dcterms:created xsi:type="dcterms:W3CDTF">2018-07-12T05:00:59Z</dcterms:created>
  <dcterms:modified xsi:type="dcterms:W3CDTF">2018-07-19T00:52:43Z</dcterms:modified>
</cp:coreProperties>
</file>