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8" r:id="rId3"/>
    <p:sldId id="313" r:id="rId4"/>
    <p:sldId id="324" r:id="rId5"/>
    <p:sldId id="330" r:id="rId6"/>
    <p:sldId id="321" r:id="rId7"/>
    <p:sldId id="342" r:id="rId8"/>
    <p:sldId id="344" r:id="rId9"/>
    <p:sldId id="280" r:id="rId10"/>
    <p:sldId id="325" r:id="rId11"/>
    <p:sldId id="282" r:id="rId12"/>
    <p:sldId id="281" r:id="rId13"/>
    <p:sldId id="312" r:id="rId14"/>
    <p:sldId id="332" r:id="rId15"/>
    <p:sldId id="301" r:id="rId16"/>
    <p:sldId id="333" r:id="rId17"/>
    <p:sldId id="316" r:id="rId18"/>
    <p:sldId id="317" r:id="rId19"/>
    <p:sldId id="286" r:id="rId20"/>
    <p:sldId id="343" r:id="rId21"/>
    <p:sldId id="314" r:id="rId22"/>
    <p:sldId id="315" r:id="rId23"/>
    <p:sldId id="334" r:id="rId24"/>
    <p:sldId id="335" r:id="rId25"/>
    <p:sldId id="319" r:id="rId26"/>
    <p:sldId id="336" r:id="rId27"/>
    <p:sldId id="320" r:id="rId28"/>
    <p:sldId id="337" r:id="rId29"/>
    <p:sldId id="338" r:id="rId30"/>
    <p:sldId id="339" r:id="rId31"/>
    <p:sldId id="340" r:id="rId32"/>
    <p:sldId id="34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18" autoAdjust="0"/>
  </p:normalViewPr>
  <p:slideViewPr>
    <p:cSldViewPr>
      <p:cViewPr varScale="1">
        <p:scale>
          <a:sx n="102" d="100"/>
          <a:sy n="102" d="100"/>
        </p:scale>
        <p:origin x="18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ghjhdfh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딥러닝은</a:t>
            </a:r>
            <a:r>
              <a:rPr lang="ko-KR" altLang="en-US" dirty="0" smtClean="0"/>
              <a:t> 뛰어난 성능을 보여주나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 작은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를 주어 잘못된 판단을 하도록 하는 </a:t>
            </a:r>
            <a:r>
              <a:rPr lang="en-US" altLang="ko-KR" dirty="0" smtClean="0"/>
              <a:t>adversarial attack</a:t>
            </a:r>
            <a:r>
              <a:rPr lang="ko-KR" altLang="en-US" dirty="0" smtClean="0"/>
              <a:t>이 가능함이 알려져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문제점은 자율주행자동차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분야로의 적용을 저해하는 요인이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adv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attac</a:t>
            </a:r>
            <a:r>
              <a:rPr lang="ko-KR" altLang="en-US" dirty="0" smtClean="0"/>
              <a:t>은 작은 노이즈를 주어 </a:t>
            </a:r>
            <a:r>
              <a:rPr lang="en-US" altLang="ko-KR" dirty="0" smtClean="0"/>
              <a:t>deep learning network</a:t>
            </a:r>
            <a:r>
              <a:rPr lang="ko-KR" altLang="en-US" dirty="0" smtClean="0"/>
              <a:t>를 틀리게 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자율주행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얼굴인식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의료 등의 보안이 중요한 분야에 </a:t>
            </a:r>
            <a:r>
              <a:rPr lang="ko-KR" altLang="en-US" baseline="0" dirty="0" err="1" smtClean="0"/>
              <a:t>딥러닝을</a:t>
            </a:r>
            <a:r>
              <a:rPr lang="ko-KR" altLang="en-US" baseline="0" dirty="0" smtClean="0"/>
              <a:t> 사용하기 위해서는 이러한 </a:t>
            </a:r>
            <a:r>
              <a:rPr lang="en-US" altLang="ko-KR" baseline="0" dirty="0" err="1" smtClean="0"/>
              <a:t>attac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robust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classifier</a:t>
            </a:r>
            <a:r>
              <a:rPr lang="ko-KR" altLang="en-US" baseline="0" dirty="0" smtClean="0"/>
              <a:t>가 필요합니다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adv</a:t>
            </a:r>
            <a:r>
              <a:rPr lang="en-US" altLang="ko-KR" baseline="0" dirty="0" smtClean="0"/>
              <a:t> polytope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decision boundary</a:t>
            </a:r>
            <a:r>
              <a:rPr lang="ko-KR" altLang="en-US" baseline="0" dirty="0" smtClean="0"/>
              <a:t>를 벗어나지 않기를 원함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논문에서는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based deep </a:t>
            </a:r>
            <a:r>
              <a:rPr lang="en-US" altLang="ko-KR" dirty="0" err="1" smtClean="0"/>
              <a:t>classifer</a:t>
            </a:r>
            <a:r>
              <a:rPr lang="ko-KR" altLang="en-US" dirty="0" smtClean="0"/>
              <a:t>로 한정시켜 </a:t>
            </a:r>
            <a:r>
              <a:rPr lang="en-US" altLang="ko-KR" dirty="0" smtClean="0"/>
              <a:t>norm bounded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adversarial</a:t>
            </a:r>
            <a:r>
              <a:rPr lang="en-US" altLang="ko-KR" baseline="0" dirty="0" smtClean="0"/>
              <a:t> perturbation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robust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classifier</a:t>
            </a:r>
            <a:r>
              <a:rPr lang="ko-KR" altLang="en-US" baseline="0" dirty="0" smtClean="0"/>
              <a:t>를 학습시키는 방법을 </a:t>
            </a:r>
            <a:r>
              <a:rPr lang="ko-KR" altLang="en-US" baseline="0" dirty="0" smtClean="0"/>
              <a:t>제안한다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아래 그림과 같이 </a:t>
            </a:r>
            <a:r>
              <a:rPr lang="en-US" altLang="ko-KR" baseline="0" dirty="0" smtClean="0"/>
              <a:t>norm ball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decision </a:t>
            </a:r>
            <a:r>
              <a:rPr lang="en-US" altLang="ko-KR" baseline="0" dirty="0" err="1" smtClean="0"/>
              <a:t>boundar</a:t>
            </a:r>
            <a:r>
              <a:rPr lang="ko-KR" altLang="en-US" baseline="0" dirty="0" smtClean="0"/>
              <a:t>바깥으로 나가지 않고 본래와 같은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로 판단하도록 하길 </a:t>
            </a:r>
            <a:r>
              <a:rPr lang="ko-KR" altLang="en-US" baseline="0" dirty="0" smtClean="0"/>
              <a:t>바란다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norm</a:t>
            </a:r>
            <a:r>
              <a:rPr lang="en-US" altLang="ko-KR" baseline="0" dirty="0" smtClean="0"/>
              <a:t> ball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deep learning network</a:t>
            </a:r>
            <a:r>
              <a:rPr lang="ko-KR" altLang="en-US" baseline="0" dirty="0" smtClean="0"/>
              <a:t>를 통한 </a:t>
            </a:r>
            <a:r>
              <a:rPr lang="en-US" altLang="ko-KR" baseline="0" dirty="0" smtClean="0"/>
              <a:t>image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adversarial polytope</a:t>
            </a:r>
            <a:r>
              <a:rPr lang="ko-KR" altLang="en-US" baseline="0" dirty="0" smtClean="0"/>
              <a:t>라 하고 이를 적당히 </a:t>
            </a:r>
            <a:r>
              <a:rPr lang="en-US" altLang="ko-KR" baseline="0" dirty="0" smtClean="0"/>
              <a:t>tight</a:t>
            </a:r>
            <a:r>
              <a:rPr lang="ko-KR" altLang="en-US" baseline="0" dirty="0" smtClean="0"/>
              <a:t>하게 포함하는 </a:t>
            </a:r>
            <a:r>
              <a:rPr lang="en-US" altLang="ko-KR" baseline="0" dirty="0" smtClean="0"/>
              <a:t>convex outer bound</a:t>
            </a:r>
            <a:r>
              <a:rPr lang="ko-KR" altLang="en-US" baseline="0" dirty="0" smtClean="0"/>
              <a:t>를 생각하자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err="1" smtClean="0"/>
              <a:t>cvx</a:t>
            </a:r>
            <a:r>
              <a:rPr lang="en-US" altLang="ko-KR" baseline="0" dirty="0" smtClean="0"/>
              <a:t> outer bound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relu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relaxation</a:t>
            </a:r>
            <a:r>
              <a:rPr lang="ko-KR" altLang="en-US" baseline="0" dirty="0" smtClean="0"/>
              <a:t>을 </a:t>
            </a:r>
            <a:r>
              <a:rPr lang="ko-KR" altLang="en-US" baseline="0" dirty="0" smtClean="0"/>
              <a:t>통한 </a:t>
            </a:r>
            <a:r>
              <a:rPr lang="en-US" altLang="ko-KR" baseline="0" dirty="0" smtClean="0"/>
              <a:t>image</a:t>
            </a:r>
            <a:r>
              <a:rPr lang="ko-KR" altLang="en-US" baseline="0" dirty="0" smtClean="0"/>
              <a:t>로 얻어지고 </a:t>
            </a:r>
            <a:r>
              <a:rPr lang="en-US" altLang="ko-KR" baseline="0" dirty="0" smtClean="0"/>
              <a:t>convex</a:t>
            </a:r>
            <a:r>
              <a:rPr lang="ko-KR" altLang="en-US" baseline="0" dirty="0" smtClean="0"/>
              <a:t>하고 </a:t>
            </a:r>
            <a:r>
              <a:rPr lang="en-US" altLang="ko-KR" baseline="0" dirty="0" smtClean="0"/>
              <a:t>affine </a:t>
            </a:r>
            <a:r>
              <a:rPr lang="en-US" altLang="ko-KR" baseline="0" dirty="0" err="1" smtClean="0"/>
              <a:t>ineq</a:t>
            </a:r>
            <a:r>
              <a:rPr lang="en-US" altLang="ko-KR" baseline="0" dirty="0" smtClean="0"/>
              <a:t> constraint</a:t>
            </a:r>
            <a:r>
              <a:rPr lang="ko-KR" altLang="en-US" baseline="0" dirty="0" smtClean="0"/>
              <a:t>를 만족하는 </a:t>
            </a:r>
            <a:r>
              <a:rPr lang="en-US" altLang="ko-KR" baseline="0" dirty="0" smtClean="0"/>
              <a:t>set</a:t>
            </a:r>
            <a:r>
              <a:rPr lang="ko-KR" altLang="en-US" baseline="0" dirty="0" smtClean="0"/>
              <a:t>이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objective function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linear</a:t>
            </a:r>
            <a:r>
              <a:rPr lang="ko-KR" altLang="en-US" baseline="0" dirty="0" smtClean="0"/>
              <a:t>하게 되면 </a:t>
            </a:r>
            <a:r>
              <a:rPr lang="en-US" altLang="ko-KR" baseline="0" dirty="0" smtClean="0"/>
              <a:t>LP</a:t>
            </a:r>
            <a:r>
              <a:rPr lang="ko-KR" altLang="en-US" baseline="0" dirty="0" smtClean="0"/>
              <a:t>문제를 얻을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</a:t>
            </a:r>
            <a:r>
              <a:rPr lang="en-US" altLang="ko-KR" dirty="0" smtClean="0"/>
              <a:t>scheme</a:t>
            </a:r>
            <a:r>
              <a:rPr lang="ko-KR" altLang="en-US" dirty="0" smtClean="0"/>
              <a:t>은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최적의 </a:t>
            </a:r>
            <a:r>
              <a:rPr lang="en-US" altLang="ko-KR" dirty="0" smtClean="0"/>
              <a:t>robust error</a:t>
            </a:r>
            <a:r>
              <a:rPr lang="ko-KR" altLang="en-US" dirty="0" smtClean="0"/>
              <a:t>를 얻기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minimize</a:t>
            </a:r>
            <a:r>
              <a:rPr lang="ko-KR" altLang="en-US" dirty="0" smtClean="0"/>
              <a:t>하고자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adversarial polytope</a:t>
            </a:r>
            <a:r>
              <a:rPr lang="ko-KR" altLang="en-US" dirty="0" smtClean="0"/>
              <a:t>안에서 생각하는 대신 </a:t>
            </a:r>
            <a:r>
              <a:rPr lang="en-US" altLang="ko-KR" dirty="0" smtClean="0"/>
              <a:t>convex outer bound</a:t>
            </a:r>
            <a:r>
              <a:rPr lang="ko-KR" altLang="en-US" dirty="0" smtClean="0"/>
              <a:t>를 생각하면 그 값은 더 커지게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한번의 </a:t>
            </a:r>
            <a:r>
              <a:rPr lang="en-US" altLang="ko-KR" dirty="0" smtClean="0"/>
              <a:t>relaxation</a:t>
            </a:r>
            <a:r>
              <a:rPr lang="ko-KR" altLang="en-US" dirty="0" smtClean="0"/>
              <a:t>이 생긴다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inner maximization</a:t>
            </a:r>
            <a:r>
              <a:rPr lang="ko-KR" altLang="en-US" dirty="0" smtClean="0"/>
              <a:t>을 계산할 때</a:t>
            </a:r>
            <a:r>
              <a:rPr lang="en-US" altLang="ko-KR" dirty="0" smtClean="0"/>
              <a:t>, dual</a:t>
            </a:r>
            <a:r>
              <a:rPr lang="ko-KR" altLang="en-US" dirty="0" smtClean="0"/>
              <a:t>문제를 고려하여 </a:t>
            </a:r>
            <a:r>
              <a:rPr lang="en-US" altLang="ko-KR" dirty="0" smtClean="0"/>
              <a:t>upper bound</a:t>
            </a:r>
            <a:r>
              <a:rPr lang="ko-KR" altLang="en-US" dirty="0" smtClean="0"/>
              <a:t>만을 얻어 이를 </a:t>
            </a:r>
            <a:r>
              <a:rPr lang="en-US" altLang="ko-KR" dirty="0" smtClean="0"/>
              <a:t>minimize</a:t>
            </a:r>
            <a:r>
              <a:rPr lang="ko-KR" altLang="en-US" dirty="0" smtClean="0"/>
              <a:t>한다면 어느정도는 </a:t>
            </a:r>
            <a:r>
              <a:rPr lang="en-US" altLang="ko-KR" dirty="0" smtClean="0"/>
              <a:t>best robust error</a:t>
            </a:r>
            <a:r>
              <a:rPr lang="ko-KR" altLang="en-US" dirty="0" smtClean="0"/>
              <a:t>를 얻을 수 있게 </a:t>
            </a:r>
            <a:r>
              <a:rPr lang="ko-KR" altLang="en-US" dirty="0" err="1" smtClean="0"/>
              <a:t>될것으로</a:t>
            </a:r>
            <a:r>
              <a:rPr lang="ko-KR" altLang="en-US" dirty="0" smtClean="0"/>
              <a:t> 기대하는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식으로 </a:t>
            </a:r>
            <a:r>
              <a:rPr lang="ko-KR" altLang="en-US" dirty="0" err="1" smtClean="0"/>
              <a:t>나타내자면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다음과 같이 </a:t>
            </a:r>
            <a:r>
              <a:rPr lang="en-US" altLang="ko-KR" dirty="0" smtClean="0"/>
              <a:t>logit</a:t>
            </a:r>
            <a:r>
              <a:rPr lang="ko-KR" altLang="en-US" dirty="0" smtClean="0"/>
              <a:t>의 차이로 본다면 </a:t>
            </a:r>
            <a:r>
              <a:rPr lang="en-US" altLang="ko-KR" dirty="0" smtClean="0"/>
              <a:t>linear objective</a:t>
            </a:r>
            <a:r>
              <a:rPr lang="ko-KR" altLang="en-US" dirty="0" smtClean="0"/>
              <a:t>를 얻을 수 있어 </a:t>
            </a:r>
            <a:r>
              <a:rPr lang="en-US" altLang="ko-KR" dirty="0" smtClean="0"/>
              <a:t>LP</a:t>
            </a:r>
            <a:r>
              <a:rPr lang="ko-KR" altLang="en-US" dirty="0" smtClean="0"/>
              <a:t>문제가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이러한 </a:t>
            </a:r>
            <a:r>
              <a:rPr lang="en-US" altLang="ko-KR" dirty="0" smtClean="0"/>
              <a:t>LP</a:t>
            </a:r>
            <a:r>
              <a:rPr lang="ko-KR" altLang="en-US" dirty="0" smtClean="0"/>
              <a:t>문제를 </a:t>
            </a:r>
            <a:r>
              <a:rPr lang="en-US" altLang="ko-KR" dirty="0" smtClean="0"/>
              <a:t>training sample x</a:t>
            </a:r>
            <a:r>
              <a:rPr lang="ko-KR" altLang="en-US" dirty="0" smtClean="0"/>
              <a:t>들에 대해서 반복적으로 풀어주는 것은 실제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과정을 생각하면 계산적으로 불가능한 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LP</a:t>
            </a:r>
            <a:r>
              <a:rPr lang="ko-KR" altLang="en-US" dirty="0" smtClean="0"/>
              <a:t>문제를 직접 푸는 대신 </a:t>
            </a:r>
            <a:r>
              <a:rPr lang="en-US" altLang="ko-KR" dirty="0" smtClean="0"/>
              <a:t>dual feasible solution</a:t>
            </a:r>
            <a:r>
              <a:rPr lang="ko-KR" altLang="en-US" dirty="0" smtClean="0"/>
              <a:t>을 구하는 것으로 대체하고 이때 </a:t>
            </a:r>
            <a:r>
              <a:rPr lang="en-US" altLang="ko-KR" dirty="0" smtClean="0"/>
              <a:t>dual </a:t>
            </a:r>
            <a:r>
              <a:rPr lang="en-US" altLang="ko-KR" dirty="0" err="1" smtClean="0"/>
              <a:t>feasibel</a:t>
            </a:r>
            <a:r>
              <a:rPr lang="en-US" altLang="ko-KR" dirty="0" smtClean="0"/>
              <a:t> solution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dual</a:t>
            </a:r>
            <a:r>
              <a:rPr lang="ko-KR" altLang="en-US" dirty="0" smtClean="0"/>
              <a:t>값의 계산이 </a:t>
            </a:r>
            <a:r>
              <a:rPr lang="ko-KR" altLang="en-US" dirty="0" err="1" smtClean="0"/>
              <a:t>간단하도록</a:t>
            </a:r>
            <a:r>
              <a:rPr lang="ko-KR" altLang="en-US" dirty="0" smtClean="0"/>
              <a:t>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논문에서는 이 값이 적당히 괜찮은 </a:t>
            </a:r>
            <a:r>
              <a:rPr lang="ko-KR" altLang="en-US" dirty="0" err="1" smtClean="0"/>
              <a:t>값임을</a:t>
            </a:r>
            <a:r>
              <a:rPr lang="ko-KR" altLang="en-US" dirty="0" smtClean="0"/>
              <a:t> 말해준다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과정은 </a:t>
            </a:r>
            <a:r>
              <a:rPr lang="ko-KR" altLang="en-US" dirty="0" err="1" smtClean="0"/>
              <a:t>다음과같이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adv</a:t>
            </a:r>
            <a:r>
              <a:rPr lang="en-US" altLang="ko-KR" dirty="0" smtClean="0"/>
              <a:t> polytope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convex</a:t>
            </a:r>
            <a:r>
              <a:rPr lang="en-US" altLang="ko-KR" baseline="0" dirty="0" smtClean="0"/>
              <a:t> outer bound</a:t>
            </a:r>
            <a:r>
              <a:rPr lang="ko-KR" altLang="en-US" baseline="0" dirty="0" smtClean="0"/>
              <a:t>를 쓰는 </a:t>
            </a:r>
            <a:r>
              <a:rPr lang="en-US" altLang="ko-KR" baseline="0" dirty="0" smtClean="0"/>
              <a:t>convex relaxation</a:t>
            </a:r>
            <a:r>
              <a:rPr lang="ko-KR" altLang="en-US" baseline="0" dirty="0" smtClean="0"/>
              <a:t>과정과</a:t>
            </a:r>
            <a:endParaRPr lang="en-US" altLang="ko-KR" baseline="0" dirty="0" smtClean="0"/>
          </a:p>
          <a:p>
            <a:r>
              <a:rPr lang="en-US" altLang="ko-KR" dirty="0" smtClean="0"/>
              <a:t>dual feasible solution</a:t>
            </a:r>
            <a:r>
              <a:rPr lang="ko-KR" altLang="en-US" dirty="0" smtClean="0"/>
              <a:t>을 사용하는 </a:t>
            </a:r>
            <a:r>
              <a:rPr lang="en-US" altLang="ko-KR" dirty="0" smtClean="0"/>
              <a:t>dual relaxation </a:t>
            </a:r>
            <a:r>
              <a:rPr lang="ko-KR" altLang="en-US" dirty="0" smtClean="0"/>
              <a:t>과정으로 나눌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결과적으로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robust error = 5.82</a:t>
            </a:r>
            <a:r>
              <a:rPr lang="ko-KR" altLang="en-US" dirty="0" smtClean="0"/>
              <a:t>를 얻을 수 있고</a:t>
            </a:r>
            <a:r>
              <a:rPr lang="en-US" altLang="ko-KR" dirty="0" smtClean="0"/>
              <a:t>, PGD attack</a:t>
            </a:r>
            <a:r>
              <a:rPr lang="ko-KR" altLang="en-US" dirty="0" smtClean="0"/>
              <a:t>을 상정하였을 때 </a:t>
            </a:r>
            <a:r>
              <a:rPr lang="en-US" altLang="ko-KR" dirty="0" smtClean="0"/>
              <a:t>4.11%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보여주었다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결론적으로 우리는 정확한 값을 얻기를 바라는 </a:t>
            </a:r>
            <a:r>
              <a:rPr lang="en-US" altLang="ko-KR" dirty="0" smtClean="0"/>
              <a:t>opt</a:t>
            </a:r>
            <a:r>
              <a:rPr lang="ko-KR" altLang="en-US" dirty="0" smtClean="0"/>
              <a:t>문제가 아닌 경우 근사를 통해 진행하는 것이 필요하고</a:t>
            </a:r>
            <a:r>
              <a:rPr lang="ko-KR" altLang="en-US" baseline="0" dirty="0" smtClean="0"/>
              <a:t> 특히 </a:t>
            </a:r>
            <a:r>
              <a:rPr lang="ko-KR" altLang="en-US" baseline="0" dirty="0" err="1" smtClean="0"/>
              <a:t>계산량이</a:t>
            </a:r>
            <a:r>
              <a:rPr lang="ko-KR" altLang="en-US" baseline="0" dirty="0" smtClean="0"/>
              <a:t> 더 큰 문제인 경우 적당한 </a:t>
            </a:r>
            <a:r>
              <a:rPr lang="ko-KR" altLang="en-US" baseline="0" dirty="0" err="1" smtClean="0"/>
              <a:t>근사방법이</a:t>
            </a:r>
            <a:r>
              <a:rPr lang="ko-KR" altLang="en-US" baseline="0" dirty="0" smtClean="0"/>
              <a:t> 매우 중요함을 알 수 있었다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convex relaxation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dual relaxation</a:t>
            </a:r>
            <a:r>
              <a:rPr lang="ko-KR" altLang="en-US" dirty="0" smtClean="0"/>
              <a:t>을 통해 본 문제 뿐만 아니라 다른 공학적 문제 또한 해결할 수 있을 것으로 생각된다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완벽하게 논문과 동일한 내용은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뒤의 </a:t>
            </a:r>
            <a:r>
              <a:rPr lang="en-US" altLang="ko-KR" dirty="0" smtClean="0"/>
              <a:t>appendix</a:t>
            </a:r>
            <a:r>
              <a:rPr lang="ko-KR" altLang="en-US" dirty="0" smtClean="0"/>
              <a:t>에 나와있는 </a:t>
            </a:r>
            <a:r>
              <a:rPr lang="en-US" altLang="ko-KR" dirty="0" smtClean="0"/>
              <a:t>Thm2</a:t>
            </a:r>
            <a:r>
              <a:rPr lang="ko-KR" altLang="en-US" dirty="0" smtClean="0"/>
              <a:t>를 참고하길 바란다</a:t>
            </a:r>
            <a:r>
              <a:rPr lang="en-US" altLang="ko-KR" dirty="0" smtClean="0"/>
              <a:t>. </a:t>
            </a:r>
            <a:r>
              <a:rPr lang="ko-KR" altLang="en-US" smtClean="0"/>
              <a:t>또한 </a:t>
            </a:r>
            <a:r>
              <a:rPr lang="en-US" altLang="ko-KR" smtClean="0"/>
              <a:t>l,u</a:t>
            </a:r>
            <a:r>
              <a:rPr lang="ko-KR" altLang="en-US" dirty="0" smtClean="0"/>
              <a:t>를 계산하는 알고리즘은 논문을 참고하길 바란다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935360"/>
            <a:ext cx="8077200" cy="909464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Sungyoon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 Lee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34616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55958" y="-12032"/>
            <a:ext cx="4588042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042" y="-12032"/>
            <a:ext cx="4572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87824" y="4293096"/>
            <a:ext cx="3429000" cy="1861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1299"/>
            <a:ext cx="9144000" cy="5787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cs typeface="+mn-cs"/>
              </a:rPr>
              <a:t>Sungyoon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Lee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340"/>
            <a:ext cx="9045742" cy="490582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800"/>
            </a:lvl4pPr>
            <a:lvl5pPr marL="2057400" indent="-22860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421299"/>
            <a:ext cx="9007642" cy="583302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6016" y="-12031"/>
            <a:ext cx="4572000" cy="441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565984" y="-12032"/>
            <a:ext cx="4578016" cy="44124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467544" y="1003414"/>
            <a:ext cx="8208912" cy="76125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Provable Defenses against Adversarial Examples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the Convex Outer Adversarial Polytope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Provable Defenses against Adversarial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588" y="5373216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Sungyoon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 &amp; Computational Finance Lab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Mathematical Sciences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Seoul National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082" y="21414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Eric Wong, J. Zico </a:t>
            </a:r>
            <a:r>
              <a:rPr lang="en-US" altLang="ko-KR" dirty="0" err="1"/>
              <a:t>Kolter</a:t>
            </a:r>
            <a:endParaRPr lang="en-US" altLang="ko-KR" dirty="0"/>
          </a:p>
          <a:p>
            <a:pPr algn="ctr"/>
            <a:r>
              <a:rPr lang="en-US" altLang="ko-KR" dirty="0" smtClean="0"/>
              <a:t>ICML 2018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3120376"/>
            <a:ext cx="5544616" cy="2142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3077"/>
          <a:stretch/>
        </p:blipFill>
        <p:spPr>
          <a:xfrm>
            <a:off x="6802458" y="2348880"/>
            <a:ext cx="1700808" cy="11369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40163"/>
          <a:stretch/>
        </p:blipFill>
        <p:spPr>
          <a:xfrm>
            <a:off x="6752762" y="3599821"/>
            <a:ext cx="1800200" cy="13474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8697" r="-613"/>
          <a:stretch/>
        </p:blipFill>
        <p:spPr>
          <a:xfrm>
            <a:off x="6732240" y="4966051"/>
            <a:ext cx="1924785" cy="1450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Adversarial attack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340769"/>
            <a:ext cx="6750091" cy="26077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3077"/>
          <a:stretch/>
        </p:blipFill>
        <p:spPr>
          <a:xfrm>
            <a:off x="44551" y="4225307"/>
            <a:ext cx="2968653" cy="1984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8697" r="-613"/>
          <a:stretch/>
        </p:blipFill>
        <p:spPr>
          <a:xfrm>
            <a:off x="6076215" y="4225307"/>
            <a:ext cx="2880320" cy="2170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40163"/>
          <a:stretch/>
        </p:blipFill>
        <p:spPr>
          <a:xfrm>
            <a:off x="3034680" y="4115794"/>
            <a:ext cx="295232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20340"/>
                <a:ext cx="8496944" cy="4905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dirty="0" smtClean="0"/>
                  <a:t>We propose a method to learn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deep </a:t>
                </a:r>
                <a:r>
                  <a:rPr lang="en-US" altLang="ko-KR" sz="1800" dirty="0" err="1">
                    <a:solidFill>
                      <a:srgbClr val="FF0000"/>
                    </a:solidFill>
                  </a:rPr>
                  <a:t>ReLU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-based classifiers that are provably robust against norm-bounded adversarial perturbations </a:t>
                </a:r>
                <a:r>
                  <a:rPr lang="en-US" altLang="ko-KR" sz="1800" dirty="0"/>
                  <a:t>on the training data. For previously unseen examples, the approach is guaranteed to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detect all adversarial examples</a:t>
                </a:r>
                <a:r>
                  <a:rPr lang="en-US" altLang="ko-KR" sz="1800" dirty="0"/>
                  <a:t>, though it may flag some non-adversarial examples as well. The basic idea is to consider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 a convex outer approximation </a:t>
                </a:r>
                <a:r>
                  <a:rPr lang="en-US" altLang="ko-KR" sz="1800" dirty="0"/>
                  <a:t>of the set of activations reachable through a norm-bounded perturbation, and we develop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a robust optimization procedure that minimizes the worst case loss over this outer region (via a linear program)</a:t>
                </a:r>
                <a:r>
                  <a:rPr lang="en-US" altLang="ko-KR" sz="1800" dirty="0"/>
                  <a:t>. Crucially, we show that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the dual problem</a:t>
                </a:r>
                <a:r>
                  <a:rPr lang="en-US" altLang="ko-KR" sz="1800" dirty="0"/>
                  <a:t> to this linear program can be represented itself as a deep network similar to the backpropagation network,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leading to very efficient optimization</a:t>
                </a:r>
                <a:r>
                  <a:rPr lang="en-US" altLang="ko-KR" sz="1800" dirty="0"/>
                  <a:t> approaches that produce guaranteed bounds on the robust loss. The end result is that by executing a few more forward and backward passes through a slightly modified version of the original network (though possibly with much larger batch sizes), we can learn a classifier that is provably robust to any norm-bounded adversarial attack. We illustrate the approach on a number of tasks to train classifiers with robust adversarial guarantees (e.g. for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MNIST,</a:t>
                </a:r>
                <a:r>
                  <a:rPr lang="en-US" altLang="ko-KR" sz="1800" dirty="0"/>
                  <a:t> we produce a convolutional classifier that provably has less than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5.8% test error </a:t>
                </a:r>
                <a:r>
                  <a:rPr lang="en-US" altLang="ko-KR" sz="1800" dirty="0"/>
                  <a:t>for any adversarial attack with bounded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 norm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less than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𝜖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= 0.1</a:t>
                </a:r>
                <a:r>
                  <a:rPr lang="en-US" altLang="ko-KR" sz="1800" dirty="0"/>
                  <a:t>), and code for all experiments is available at http://github.com/locuslab/convex_adversarial.</a:t>
                </a:r>
              </a:p>
              <a:p>
                <a:pPr marL="0" indent="0">
                  <a:buNone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20340"/>
                <a:ext cx="8496944" cy="4905823"/>
              </a:xfrm>
              <a:blipFill>
                <a:blip r:embed="rId2"/>
                <a:stretch>
                  <a:fillRect l="-574" t="-621" r="-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-based</a:t>
            </a:r>
          </a:p>
          <a:p>
            <a:r>
              <a:rPr lang="en-US" altLang="ko-KR" dirty="0"/>
              <a:t>provably robust against norm-bounded adversarial perturbations</a:t>
            </a:r>
          </a:p>
          <a:p>
            <a:r>
              <a:rPr lang="en-US" altLang="ko-KR" dirty="0"/>
              <a:t>a convex outer approximation</a:t>
            </a:r>
          </a:p>
          <a:p>
            <a:r>
              <a:rPr lang="en-US" altLang="ko-KR" dirty="0"/>
              <a:t>robust optimization</a:t>
            </a:r>
          </a:p>
          <a:p>
            <a:r>
              <a:rPr lang="en-US" altLang="ko-KR" dirty="0"/>
              <a:t>Linear programming</a:t>
            </a:r>
          </a:p>
          <a:p>
            <a:r>
              <a:rPr lang="en-US" altLang="ko-KR" dirty="0"/>
              <a:t>dual problem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220340"/>
            <a:ext cx="9144000" cy="4944964"/>
          </a:xfrm>
        </p:spPr>
        <p:txBody>
          <a:bodyPr/>
          <a:lstStyle/>
          <a:p>
            <a:r>
              <a:rPr lang="en-US" altLang="ko-KR" dirty="0"/>
              <a:t>Prevalence of adversarial examples(</a:t>
            </a:r>
            <a:r>
              <a:rPr lang="en-US" altLang="ko-KR" dirty="0" err="1"/>
              <a:t>Szegedy</a:t>
            </a:r>
            <a:r>
              <a:rPr lang="en-US" altLang="ko-KR" dirty="0"/>
              <a:t> et al., 2014; </a:t>
            </a:r>
            <a:r>
              <a:rPr lang="en-US" altLang="ko-KR" dirty="0" err="1"/>
              <a:t>Goodfellow</a:t>
            </a:r>
            <a:r>
              <a:rPr lang="en-US" altLang="ko-KR" dirty="0"/>
              <a:t> et al., 2015)</a:t>
            </a:r>
          </a:p>
          <a:p>
            <a:r>
              <a:rPr lang="en-US" altLang="ko-KR" dirty="0"/>
              <a:t>Distillation(</a:t>
            </a:r>
            <a:r>
              <a:rPr lang="en-US" altLang="ko-KR" dirty="0" err="1"/>
              <a:t>Papernot</a:t>
            </a:r>
            <a:r>
              <a:rPr lang="en-US" altLang="ko-KR" dirty="0"/>
              <a:t> et al., 2016) </a:t>
            </a:r>
            <a:r>
              <a:rPr lang="en-US" altLang="ko-KR" dirty="0">
                <a:sym typeface="Wingdings" panose="05000000000000000000" pitchFamily="2" charset="2"/>
              </a:rPr>
              <a:t> broken by (</a:t>
            </a:r>
            <a:r>
              <a:rPr lang="en-US" altLang="ko-KR" dirty="0" err="1">
                <a:sym typeface="Wingdings" panose="05000000000000000000" pitchFamily="2" charset="2"/>
              </a:rPr>
              <a:t>Carlini</a:t>
            </a:r>
            <a:r>
              <a:rPr lang="en-US" altLang="ko-KR" dirty="0">
                <a:sym typeface="Wingdings" panose="05000000000000000000" pitchFamily="2" charset="2"/>
              </a:rPr>
              <a:t> &amp; Wagner, 2017b)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need to worry about adversarial attack under realistic settings (Lu et al., 2017)  EOT (</a:t>
            </a:r>
            <a:r>
              <a:rPr lang="en-US" altLang="ko-KR" dirty="0" err="1">
                <a:sym typeface="Wingdings" panose="05000000000000000000" pitchFamily="2" charset="2"/>
              </a:rPr>
              <a:t>Athalye</a:t>
            </a:r>
            <a:r>
              <a:rPr lang="en-US" altLang="ko-KR" dirty="0">
                <a:sym typeface="Wingdings" panose="05000000000000000000" pitchFamily="2" charset="2"/>
              </a:rPr>
              <a:t> &amp; </a:t>
            </a:r>
            <a:r>
              <a:rPr lang="en-US" altLang="ko-KR" dirty="0" err="1">
                <a:sym typeface="Wingdings" panose="05000000000000000000" pitchFamily="2" charset="2"/>
              </a:rPr>
              <a:t>Sutskever</a:t>
            </a:r>
            <a:r>
              <a:rPr lang="en-US" altLang="ko-KR" dirty="0">
                <a:sym typeface="Wingdings" panose="05000000000000000000" pitchFamily="2" charset="2"/>
              </a:rPr>
              <a:t>, 2017)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Lacks of full knowledge of the model doesn’t appear to be a problem = ‘black-box’ attack (</a:t>
            </a:r>
            <a:r>
              <a:rPr lang="en-US" altLang="ko-KR" dirty="0" err="1">
                <a:sym typeface="Wingdings" panose="05000000000000000000" pitchFamily="2" charset="2"/>
              </a:rPr>
              <a:t>Papernot</a:t>
            </a:r>
            <a:r>
              <a:rPr lang="en-US" altLang="ko-KR" dirty="0">
                <a:sym typeface="Wingdings" panose="05000000000000000000" pitchFamily="2" charset="2"/>
              </a:rPr>
              <a:t> et al., 2017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Many of papers at ICLR 2018 were broken (</a:t>
            </a:r>
            <a:r>
              <a:rPr lang="en-US" altLang="ko-KR" dirty="0" err="1">
                <a:sym typeface="Wingdings" panose="05000000000000000000" pitchFamily="2" charset="2"/>
              </a:rPr>
              <a:t>Athalye</a:t>
            </a:r>
            <a:r>
              <a:rPr lang="en-US" altLang="ko-KR" dirty="0">
                <a:sym typeface="Wingdings" panose="05000000000000000000" pitchFamily="2" charset="2"/>
              </a:rPr>
              <a:t> et al., 2018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History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220340"/>
            <a:ext cx="9144000" cy="4944964"/>
          </a:xfrm>
        </p:spPr>
        <p:txBody>
          <a:bodyPr/>
          <a:lstStyle/>
          <a:p>
            <a:r>
              <a:rPr lang="en-US" altLang="ko-KR" dirty="0" smtClean="0"/>
              <a:t>Focus) </a:t>
            </a:r>
            <a:r>
              <a:rPr lang="en-US" altLang="ko-KR" b="1" dirty="0" err="1" smtClean="0"/>
              <a:t>ReLU</a:t>
            </a:r>
            <a:r>
              <a:rPr lang="en-US" altLang="ko-KR" dirty="0" smtClean="0"/>
              <a:t> classifiers that are guaranteed to be robust against any </a:t>
            </a:r>
            <a:r>
              <a:rPr lang="en-US" altLang="ko-KR" b="1" dirty="0" smtClean="0"/>
              <a:t>norm-bounded</a:t>
            </a:r>
            <a:r>
              <a:rPr lang="en-US" altLang="ko-KR" dirty="0" smtClean="0"/>
              <a:t> adversarial perturbations</a:t>
            </a:r>
          </a:p>
          <a:p>
            <a:r>
              <a:rPr lang="en-US" altLang="ko-KR" dirty="0" smtClean="0"/>
              <a:t>+) detecting adversarial perturbations with zero false negatives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Goal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1" y="3140968"/>
            <a:ext cx="5558858" cy="2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220340"/>
            <a:ext cx="9144000" cy="4944964"/>
          </a:xfrm>
        </p:spPr>
        <p:txBody>
          <a:bodyPr/>
          <a:lstStyle/>
          <a:p>
            <a:r>
              <a:rPr lang="en-US" altLang="ko-KR" dirty="0" smtClean="0"/>
              <a:t>Attackers </a:t>
            </a:r>
            <a:r>
              <a:rPr lang="en-US" altLang="ko-KR" dirty="0"/>
              <a:t>are the “winners” of this current </a:t>
            </a:r>
            <a:r>
              <a:rPr lang="en-US" altLang="ko-KR" dirty="0" smtClean="0"/>
              <a:t>game</a:t>
            </a:r>
            <a:endParaRPr lang="en-US" altLang="ko-KR" dirty="0"/>
          </a:p>
          <a:p>
            <a:r>
              <a:rPr lang="en-US" altLang="ko-KR" dirty="0" smtClean="0"/>
              <a:t>Want) classifiers that are </a:t>
            </a:r>
            <a:r>
              <a:rPr lang="en-US" altLang="ko-KR" b="1" dirty="0" smtClean="0"/>
              <a:t>guaranteed</a:t>
            </a:r>
            <a:r>
              <a:rPr lang="en-US" altLang="ko-KR" dirty="0" smtClean="0"/>
              <a:t> to be robust to adversarial attacks even under the ‘white-box’ attack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Goal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allowable perturbations: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Deep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/>
                  <a:t> : input space to logit </a:t>
                </a:r>
                <a:r>
                  <a:rPr lang="en-US" altLang="ko-KR" dirty="0" smtClean="0"/>
                  <a:t>space</a:t>
                </a:r>
              </a:p>
              <a:p>
                <a:r>
                  <a:rPr lang="en-US" altLang="ko-KR" dirty="0" smtClean="0"/>
                  <a:t>adv. polytope: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convex outer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Illustrations (worst case loss)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77" y="3673251"/>
            <a:ext cx="7792988" cy="20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best robust error</a:t>
                </a:r>
              </a:p>
              <a:p>
                <a:r>
                  <a:rPr lang="en-US" altLang="ko-KR" dirty="0" smtClean="0"/>
                  <a:t>= The minimum error of worst case in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adv. polytope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dirty="0"/>
                  <a:t>The minimum error of worst case in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convex outer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bound (convex relaxation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The minimum </a:t>
                </a:r>
                <a:r>
                  <a:rPr lang="en-US" altLang="ko-KR" dirty="0" smtClean="0"/>
                  <a:t>of </a:t>
                </a:r>
                <a:r>
                  <a:rPr lang="en-US" altLang="ko-KR" b="1" dirty="0">
                    <a:solidFill>
                      <a:srgbClr val="3333B2"/>
                    </a:solidFill>
                  </a:rPr>
                  <a:t>worst case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loss</a:t>
                </a:r>
                <a:r>
                  <a:rPr lang="en-US" altLang="ko-KR" dirty="0" smtClean="0"/>
                  <a:t> in </a:t>
                </a:r>
                <a:r>
                  <a:rPr lang="en-US" altLang="ko-KR" dirty="0"/>
                  <a:t>convex outer bound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The minimum of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upper bound </a:t>
                </a:r>
                <a:r>
                  <a:rPr lang="en-US" altLang="ko-KR" dirty="0" smtClean="0"/>
                  <a:t>of worst </a:t>
                </a:r>
                <a:r>
                  <a:rPr lang="en-US" altLang="ko-KR" dirty="0"/>
                  <a:t>case loss in convex outer </a:t>
                </a:r>
                <a:r>
                  <a:rPr lang="en-US" altLang="ko-KR" dirty="0" smtClean="0"/>
                  <a:t>bound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(Dual relaxation)</a:t>
                </a:r>
                <a:endParaRPr lang="en-US" altLang="ko-KR" b="1" dirty="0">
                  <a:solidFill>
                    <a:srgbClr val="3333B2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image of norm-ball = adversarial polytope</a:t>
                </a:r>
              </a:p>
              <a:p>
                <a:r>
                  <a:rPr lang="en-US" altLang="ko-KR" dirty="0" smtClean="0"/>
                  <a:t>a convex outer bound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altLang="ko-KR" dirty="0" smtClean="0"/>
                  <a:t> adversarial polytope</a:t>
                </a:r>
              </a:p>
              <a:p>
                <a:r>
                  <a:rPr lang="en-US" altLang="ko-KR" dirty="0" smtClean="0"/>
                  <a:t>tight enough?</a:t>
                </a:r>
              </a:p>
              <a:p>
                <a:r>
                  <a:rPr lang="en-US" altLang="ko-KR" dirty="0" smtClean="0"/>
                  <a:t>Want) class prediction does not change within this convex outer bound</a:t>
                </a:r>
              </a:p>
              <a:p>
                <a:r>
                  <a:rPr lang="en-US" altLang="ko-KR" dirty="0" smtClean="0"/>
                  <a:t>opt: minimize (“worst case loss” within this convex outer bound)</a:t>
                </a:r>
              </a:p>
              <a:p>
                <a:r>
                  <a:rPr lang="en-US" altLang="ko-KR" dirty="0" smtClean="0"/>
                  <a:t>inner opt</a:t>
                </a:r>
                <a:r>
                  <a:rPr lang="en-US" altLang="ko-KR" dirty="0"/>
                  <a:t> (“worst case loss</a:t>
                </a:r>
                <a:r>
                  <a:rPr lang="en-US" altLang="ko-KR" dirty="0" smtClean="0"/>
                  <a:t>”) = LP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using the dual feasible solution for lower bound, avoiding LP solvers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8" r="-270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transform image of convex set may not be convex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12054" y="3068959"/>
            <a:ext cx="8158953" cy="2754194"/>
            <a:chOff x="512054" y="3068959"/>
            <a:chExt cx="8158953" cy="2754194"/>
          </a:xfrm>
        </p:grpSpPr>
        <p:grpSp>
          <p:nvGrpSpPr>
            <p:cNvPr id="22" name="그룹 21"/>
            <p:cNvGrpSpPr/>
            <p:nvPr/>
          </p:nvGrpSpPr>
          <p:grpSpPr>
            <a:xfrm>
              <a:off x="6222735" y="3284984"/>
              <a:ext cx="2448272" cy="2520280"/>
              <a:chOff x="179512" y="2276872"/>
              <a:chExt cx="2448272" cy="2520280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 flipV="1">
                <a:off x="1259632" y="2276872"/>
                <a:ext cx="0" cy="252028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179512" y="3501008"/>
                <a:ext cx="2448272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512054" y="3068959"/>
              <a:ext cx="7565146" cy="2754194"/>
              <a:chOff x="512054" y="3068959"/>
              <a:chExt cx="7565146" cy="275419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12054" y="3302873"/>
                <a:ext cx="2448272" cy="2520280"/>
                <a:chOff x="179512" y="2276872"/>
                <a:chExt cx="2448272" cy="2520280"/>
              </a:xfrm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179512" y="2780928"/>
                  <a:ext cx="2448272" cy="1440160"/>
                  <a:chOff x="179512" y="2780928"/>
                  <a:chExt cx="2448272" cy="144016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39552" y="2780928"/>
                    <a:ext cx="1440160" cy="144016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cxnSp>
                <p:nvCxnSpPr>
                  <p:cNvPr id="21" name="직선 화살표 연결선 20"/>
                  <p:cNvCxnSpPr/>
                  <p:nvPr/>
                </p:nvCxnSpPr>
                <p:spPr>
                  <a:xfrm>
                    <a:off x="179512" y="3501008"/>
                    <a:ext cx="2448272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직선 화살표 연결선 18"/>
                <p:cNvCxnSpPr/>
                <p:nvPr/>
              </p:nvCxnSpPr>
              <p:spPr>
                <a:xfrm flipV="1">
                  <a:off x="1259632" y="2276872"/>
                  <a:ext cx="0" cy="252028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3347864" y="3284984"/>
                <a:ext cx="2448272" cy="2520280"/>
                <a:chOff x="179512" y="2276872"/>
                <a:chExt cx="2448272" cy="2520280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79512" y="3079183"/>
                  <a:ext cx="2448272" cy="1440160"/>
                  <a:chOff x="179512" y="3079183"/>
                  <a:chExt cx="2448272" cy="1440160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 rot="2684110">
                    <a:off x="261744" y="3079183"/>
                    <a:ext cx="1440160" cy="144016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cxnSp>
                <p:nvCxnSpPr>
                  <p:cNvPr id="17" name="직선 화살표 연결선 16"/>
                  <p:cNvCxnSpPr/>
                  <p:nvPr/>
                </p:nvCxnSpPr>
                <p:spPr>
                  <a:xfrm>
                    <a:off x="179512" y="3501008"/>
                    <a:ext cx="2448272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직선 화살표 연결선 14"/>
                <p:cNvCxnSpPr/>
                <p:nvPr/>
              </p:nvCxnSpPr>
              <p:spPr>
                <a:xfrm flipV="1">
                  <a:off x="1259632" y="2276872"/>
                  <a:ext cx="0" cy="252028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이등변 삼각형 8"/>
              <p:cNvSpPr/>
              <p:nvPr/>
            </p:nvSpPr>
            <p:spPr>
              <a:xfrm>
                <a:off x="7300960" y="4149081"/>
                <a:ext cx="428496" cy="360038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V="1">
                <a:off x="7304751" y="3789038"/>
                <a:ext cx="0" cy="36003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7729456" y="4509119"/>
                <a:ext cx="347744" cy="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2295" y="3068959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affine transform</a:t>
                </a:r>
                <a:endParaRPr lang="ko-KR" alt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94643" y="3068959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ReLU</a:t>
                </a:r>
                <a:endParaRPr lang="en-US" altLang="ko-KR" b="1" dirty="0" smtClean="0"/>
              </a:p>
              <a:p>
                <a:r>
                  <a:rPr lang="en-US" altLang="ko-KR" b="1" dirty="0" smtClean="0"/>
                  <a:t>transform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220340"/>
            <a:ext cx="9144000" cy="4944964"/>
          </a:xfrm>
        </p:spPr>
        <p:txBody>
          <a:bodyPr/>
          <a:lstStyle/>
          <a:p>
            <a:r>
              <a:rPr lang="en-US" altLang="ko-KR" dirty="0" smtClean="0"/>
              <a:t>GOAL)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based deep classifiers that are guaranteed to be </a:t>
            </a:r>
            <a:r>
              <a:rPr lang="en-US" altLang="ko-KR" b="1" dirty="0" smtClean="0"/>
              <a:t>robust against any norm-bounded adversarial perturbations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statements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71" y="3140968"/>
            <a:ext cx="5558858" cy="2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80" y="28300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GOAL!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46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ReLU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𝑟𝑒𝑙𝑎𝑥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≥0,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𝑙𝑖𝑛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is lower and upper bounds for the pre-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LP relaxation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99078"/>
            <a:ext cx="4984883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𝑤𝑜𝑟𝑠𝑡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𝑐𝑎𝑠𝑒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𝑤𝑜𝑟𝑠𝑡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𝑐𝑎𝑠𝑒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𝑤𝑜𝑟𝑠𝑡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𝑐𝑎𝑠𝑒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formulation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strike="sngStrike" dirty="0" smtClean="0"/>
                  <a:t>inner: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trike="sngStrike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trike="sngStrike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ko-KR" i="1" strike="sngStrike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ko-KR" i="1" strike="sngStrik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trike="sngStrike" dirty="0"/>
                  <a:t> </a:t>
                </a:r>
                <a:r>
                  <a:rPr lang="en-US" altLang="ko-KR" strike="sngStrike" dirty="0" smtClean="0"/>
                  <a:t># it’s </a:t>
                </a:r>
                <a:r>
                  <a:rPr lang="en-US" altLang="ko-KR" strike="sngStrike" dirty="0"/>
                  <a:t>not actually the </a:t>
                </a:r>
                <a:r>
                  <a:rPr lang="en-US" altLang="ko-KR" strike="sngStrike" dirty="0" smtClean="0"/>
                  <a:t>loss,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trike="sngStrike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trike="sngStrike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trike="sngStrike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trike="sngStrike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b="0" i="1" strike="sngStrik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trike="sngStrike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trike="sngStrike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trike="sngStrike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r>
                  <a:rPr lang="en-US" altLang="ko-KR" strike="sngStrike" dirty="0" smtClean="0"/>
                  <a:t> # but Theorem 2  says that it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trike="sngStrike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 strike="sngStrike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trike="sngStrike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trike="sngStrike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trike="sngStrike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i="1" strike="sngStrik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trike="sngStrike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r>
                  <a:rPr lang="en-US" altLang="ko-KR" strike="sngStrike" dirty="0" smtClean="0"/>
                  <a:t> # has similar goal</a:t>
                </a:r>
                <a:endParaRPr lang="en-US" altLang="ko-KR" strike="sngStrike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formulation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inner: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>Instead, we will consider following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formulation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𝑓𝑎𝑙𝑠𝑒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Linear programming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 err="1" smtClean="0"/>
                  <a:t>cvx</a:t>
                </a:r>
                <a:r>
                  <a:rPr lang="en-US" altLang="ko-KR" dirty="0" smtClean="0"/>
                  <a:t> set)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Want) the minimum value to be positive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 norm-bounded adversarial perturbation could misclassify the example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</a:t>
            </a:r>
            <a:r>
              <a:rPr lang="en-US" altLang="ko-KR" dirty="0" smtClean="0"/>
              <a:t>formulation – inner min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dirty="0" smtClean="0"/>
                  <a:t> : Linear programming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 smtClean="0"/>
                  <a:t> : input space to logit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affine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formulation – inner </a:t>
            </a:r>
            <a:r>
              <a:rPr lang="en-US" altLang="ko-KR" dirty="0" smtClean="0"/>
              <a:t>LP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dirty="0" smtClean="0"/>
                  <a:t> : Linear programming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 smtClean="0"/>
                  <a:t> : input space to logit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affine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formulation – inner </a:t>
            </a:r>
            <a:r>
              <a:rPr lang="en-US" altLang="ko-KR" dirty="0" smtClean="0"/>
              <a:t>LP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dirty="0"/>
                  <a:t> : Linear </a:t>
                </a:r>
                <a:r>
                  <a:rPr lang="en-US" altLang="ko-KR" dirty="0" smtClean="0"/>
                  <a:t>programming</a:t>
                </a:r>
              </a:p>
              <a:p>
                <a:r>
                  <a:rPr lang="en-US" altLang="ko-KR" dirty="0" smtClean="0"/>
                  <a:t>major issue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1) although the LP can be solved ‘efficiently’, actually solving an LP via traditional method for each example is not tractable</a:t>
                </a:r>
              </a:p>
              <a:p>
                <a:pPr lvl="1"/>
                <a:r>
                  <a:rPr lang="en-US" altLang="ko-KR" dirty="0" smtClean="0"/>
                  <a:t>2) we need a way of computing the crucial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LP relaxation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dirty="0"/>
                  <a:t> : Linear programming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Dual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</a:t>
            </a:r>
            <a:r>
              <a:rPr lang="en-US" altLang="ko-KR" dirty="0" smtClean="0"/>
              <a:t>feasible solution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dirty="0"/>
                  <a:t> : Linear programming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Dual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Dual feasible solution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(implicitly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</a:t>
            </a:r>
            <a:r>
              <a:rPr lang="en-US" altLang="ko-KR" dirty="0" smtClean="0"/>
              <a:t>feasible solution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7" y="3673251"/>
            <a:ext cx="7792988" cy="2000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153" b="27231"/>
          <a:stretch/>
        </p:blipFill>
        <p:spPr>
          <a:xfrm>
            <a:off x="5796135" y="2780928"/>
            <a:ext cx="3312369" cy="1082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0" y="1220341"/>
                <a:ext cx="9045742" cy="3000747"/>
              </a:xfrm>
            </p:spPr>
            <p:txBody>
              <a:bodyPr/>
              <a:lstStyle/>
              <a:p>
                <a:r>
                  <a:rPr lang="en-US" altLang="ko-KR" sz="2400" dirty="0" smtClean="0"/>
                  <a:t>allowable perturbations: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Deep network: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, input </a:t>
                </a:r>
                <a:r>
                  <a:rPr lang="en-US" altLang="ko-KR" sz="2400" dirty="0"/>
                  <a:t>space to logit </a:t>
                </a:r>
                <a:r>
                  <a:rPr lang="en-US" altLang="ko-KR" sz="2400" dirty="0" smtClean="0"/>
                  <a:t>space</a:t>
                </a:r>
              </a:p>
              <a:p>
                <a:r>
                  <a:rPr lang="en-US" altLang="ko-KR" sz="2400" dirty="0" smtClean="0"/>
                  <a:t>adv. polytope: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convex outer bound: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; affine </a:t>
                </a:r>
                <a:r>
                  <a:rPr lang="en-US" altLang="ko-KR" sz="2400" dirty="0" err="1" smtClean="0"/>
                  <a:t>ineq</a:t>
                </a:r>
                <a:r>
                  <a:rPr lang="en-US" altLang="ko-KR" sz="2400" dirty="0" smtClean="0"/>
                  <a:t> constraint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dirty="0" smtClean="0"/>
                  <a:t>want convex outer bound stay inside the decision boundary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20341"/>
                <a:ext cx="9045742" cy="3000747"/>
              </a:xfrm>
              <a:blipFill>
                <a:blip r:embed="rId5"/>
                <a:stretch>
                  <a:fillRect t="-1626" b="-6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Dual feasible solution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We choose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altLang="ko-KR" dirty="0" smtClean="0"/>
                  <a:t>, because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/>
                  <a:t> is linear function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so that efficiently computed and 2) the lower bound provided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dirty="0" smtClean="0"/>
                  <a:t> is tight enough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feasible solution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Computing </a:t>
            </a:r>
            <a:r>
              <a:rPr lang="ko-KR" altLang="en-US" dirty="0"/>
              <a:t>𝑙 </a:t>
            </a:r>
            <a:r>
              <a:rPr lang="en-US" altLang="ko-KR" dirty="0"/>
              <a:t>and </a:t>
            </a:r>
            <a:r>
              <a:rPr lang="ko-KR" altLang="en-US" dirty="0"/>
              <a:t>𝑢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a monotonic and translation-invariant loss function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This leads to the following minimization problem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Theorem 2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best robust </a:t>
                </a:r>
                <a:r>
                  <a:rPr lang="en-US" altLang="ko-KR" dirty="0"/>
                  <a:t>error</a:t>
                </a:r>
              </a:p>
              <a:p>
                <a:r>
                  <a:rPr lang="en-US" altLang="ko-KR" dirty="0"/>
                  <a:t>= min worse case loss in adv. </a:t>
                </a:r>
                <a:r>
                  <a:rPr lang="en-US" altLang="ko-KR" dirty="0" smtClean="0"/>
                  <a:t>polytope</a:t>
                </a:r>
              </a:p>
              <a:p>
                <a:r>
                  <a:rPr lang="en-US" altLang="ko-KR" dirty="0" smtClean="0"/>
                  <a:t>= min max loss in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adv. polytope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dirty="0" smtClean="0"/>
                  <a:t>min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max</a:t>
                </a:r>
                <a:r>
                  <a:rPr lang="en-US" altLang="ko-KR" dirty="0" smtClean="0"/>
                  <a:t> loss in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convex outer bound (convex relaxation)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min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upper bound</a:t>
                </a:r>
                <a:r>
                  <a:rPr lang="en-US" altLang="ko-KR" dirty="0" smtClean="0"/>
                  <a:t> of loss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 </a:t>
                </a:r>
                <a:r>
                  <a:rPr lang="en-US" altLang="ko-KR" dirty="0" smtClean="0"/>
                  <a:t>in </a:t>
                </a:r>
                <a:r>
                  <a:rPr lang="en-US" altLang="ko-KR" dirty="0"/>
                  <a:t>convex outer </a:t>
                </a:r>
                <a:r>
                  <a:rPr lang="en-US" altLang="ko-KR" dirty="0" smtClean="0"/>
                  <a:t>bound </a:t>
                </a:r>
                <a:r>
                  <a:rPr lang="en-US" altLang="ko-KR" b="1" dirty="0" smtClean="0">
                    <a:solidFill>
                      <a:srgbClr val="3333B2"/>
                    </a:solidFill>
                  </a:rPr>
                  <a:t>(Dual relaxation)</a:t>
                </a:r>
                <a:endParaRPr lang="en-US" altLang="ko-KR" b="1" dirty="0">
                  <a:solidFill>
                    <a:srgbClr val="3333B2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18" r="-10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43008"/>
          <a:stretch/>
        </p:blipFill>
        <p:spPr>
          <a:xfrm>
            <a:off x="6732240" y="1371313"/>
            <a:ext cx="1431336" cy="1433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49706"/>
          <a:stretch/>
        </p:blipFill>
        <p:spPr>
          <a:xfrm>
            <a:off x="5126369" y="4125886"/>
            <a:ext cx="3919373" cy="2000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84168" y="4221088"/>
                <a:ext cx="24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221088"/>
                <a:ext cx="240432" cy="369332"/>
              </a:xfrm>
              <a:prstGeom prst="rect">
                <a:avLst/>
              </a:prstGeom>
              <a:blipFill>
                <a:blip r:embed="rId6"/>
                <a:stretch>
                  <a:fillRect r="-4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64016" y="4221088"/>
                <a:ext cx="24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16" y="4221088"/>
                <a:ext cx="240432" cy="369332"/>
              </a:xfrm>
              <a:prstGeom prst="rect">
                <a:avLst/>
              </a:prstGeom>
              <a:blipFill>
                <a:blip r:embed="rId7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4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minimax</a:t>
                </a:r>
              </a:p>
              <a:p>
                <a:r>
                  <a:rPr lang="en-US" altLang="ko-KR" sz="2400" dirty="0" smtClean="0"/>
                  <a:t>inner maximization (worst case / worst logit)</a:t>
                </a:r>
              </a:p>
              <a:p>
                <a:pPr lvl="1"/>
                <a:r>
                  <a:rPr lang="en-US" altLang="ko-KR" sz="2000" dirty="0" smtClean="0"/>
                  <a:t>worse case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𝑝𝑜𝑙𝑦𝑡𝑜𝑝𝑒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𝒄𝒗𝒙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𝒐𝒖𝒕𝒆𝒓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𝒃𝒐𝒖𝒏𝒅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𝑐𝑣𝑥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𝑏𝑜𝑢𝑛𝑑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𝑐𝑣𝑥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𝑏𝑜𝑢𝑛𝑑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𝑓𝑎𝑙𝑠𝑒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𝑐𝑣𝑥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𝑜𝑢𝑡𝑒𝑟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𝑏𝑜𝑢𝑛𝑑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𝑐𝑣𝑥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𝑜𝑢𝑡𝑒𝑟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acc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ko-KR" altLang="en-US" sz="2000" b="1" dirty="0" smtClean="0"/>
                  <a:t> </a:t>
                </a:r>
                <a:r>
                  <a:rPr lang="en-US" altLang="ko-KR" sz="2000" dirty="0" smtClean="0"/>
                  <a:t>is convex, it is LP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formulation – LP relaxation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9897" t="1411" r="-191" b="-1411"/>
          <a:stretch/>
        </p:blipFill>
        <p:spPr>
          <a:xfrm>
            <a:off x="4716016" y="2276872"/>
            <a:ext cx="2880320" cy="14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solving this LP is not practically feasible!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 Dual relaxation</a:t>
                </a:r>
              </a:p>
              <a:p>
                <a:endParaRPr lang="en-US" altLang="ko-KR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altLang="ko-KR" sz="2400" dirty="0"/>
                  <a:t> : </a:t>
                </a:r>
                <a:r>
                  <a:rPr lang="en-US" altLang="ko-KR" sz="2400" dirty="0" smtClean="0"/>
                  <a:t>Primal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400" dirty="0" smtClean="0"/>
                  <a:t> Dual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)≡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)</a:t>
                </a:r>
                <a:br>
                  <a:rPr lang="en-US" altLang="ko-KR" sz="2400" dirty="0" smtClean="0"/>
                </a:br>
                <a:r>
                  <a:rPr lang="en-US" altLang="ko-KR" sz="2400" dirty="0" smtClean="0">
                    <a:sym typeface="Wingdings" panose="05000000000000000000" pitchFamily="2" charset="2"/>
                  </a:rPr>
                  <a:t> solving this dual is still not </a:t>
                </a:r>
                <a:r>
                  <a:rPr lang="en-US" altLang="ko-KR" sz="2400" dirty="0"/>
                  <a:t>practically </a:t>
                </a:r>
                <a:r>
                  <a:rPr lang="en-US" altLang="ko-KR" sz="2400" dirty="0" smtClean="0"/>
                  <a:t>feasible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!</a:t>
                </a:r>
                <a:br>
                  <a:rPr lang="en-US" altLang="ko-KR" sz="2400" dirty="0" smtClean="0">
                    <a:sym typeface="Wingdings" panose="05000000000000000000" pitchFamily="2" charset="2"/>
                  </a:rPr>
                </a:br>
                <a:r>
                  <a:rPr lang="en-US" altLang="ko-KR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Dual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feasible sol</a:t>
                </a:r>
              </a:p>
              <a:p>
                <a:endParaRPr lang="en-US" altLang="ko-KR" sz="240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sz="2400" dirty="0" smtClean="0"/>
                  <a:t>Dual feasible sol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400" dirty="0" smtClean="0"/>
                  <a:t> which makes it </a:t>
                </a:r>
                <a:r>
                  <a:rPr lang="en-US" altLang="ko-KR" sz="2400" b="1" dirty="0" smtClean="0"/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dirty="0"/>
              </a:p>
              <a:p>
                <a:pPr lvl="1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Dual relaxation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acc>
                          </m:e>
                        </m:func>
                      </m:e>
                    </m:func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acc>
                          </m:e>
                        </m:func>
                      </m:e>
                    </m:func>
                  </m:oMath>
                </a14:m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acc>
                          </m:e>
                        </m:func>
                      </m:e>
                    </m:func>
                  </m:oMath>
                </a14:m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400" i="1" smtClean="0">
                                    <a:solidFill>
                                      <a:srgbClr val="3333B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solidFill>
                                      <a:srgbClr val="3333B2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is updated by gradient descent that decrease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form / the results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31840" y="3868171"/>
            <a:ext cx="5729976" cy="2441348"/>
            <a:chOff x="539552" y="3350085"/>
            <a:chExt cx="7639968" cy="30243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3922507"/>
              <a:ext cx="7639968" cy="245189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660232" y="4797152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4797152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7551" y="3350085"/>
              <a:ext cx="861968" cy="6481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worst case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7452324" y="3998245"/>
              <a:ext cx="296212" cy="7989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674747" y="15393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convex relaxation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4747" y="2943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B2"/>
                </a:solidFill>
              </a:rPr>
              <a:t>Dual relaxation</a:t>
            </a:r>
            <a:endParaRPr lang="ko-KR" altLang="en-US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800" dirty="0" smtClean="0"/>
              <a:t>not convex </a:t>
            </a:r>
            <a:r>
              <a:rPr lang="en-US" altLang="ko-KR" sz="4800" dirty="0" smtClean="0">
                <a:sym typeface="Wingdings" panose="05000000000000000000" pitchFamily="2" charset="2"/>
              </a:rPr>
              <a:t> ‘convex relaxation’</a:t>
            </a:r>
          </a:p>
          <a:p>
            <a:r>
              <a:rPr lang="en-US" altLang="ko-KR" sz="4800" dirty="0" smtClean="0">
                <a:sym typeface="Wingdings" panose="05000000000000000000" pitchFamily="2" charset="2"/>
              </a:rPr>
              <a:t>not easy  ‘dual relaxation’</a:t>
            </a:r>
            <a:br>
              <a:rPr lang="en-US" altLang="ko-KR" sz="4800" dirty="0" smtClean="0">
                <a:sym typeface="Wingdings" panose="05000000000000000000" pitchFamily="2" charset="2"/>
              </a:rPr>
            </a:br>
            <a:r>
              <a:rPr lang="en-US" altLang="ko-KR" sz="4800" dirty="0" smtClean="0">
                <a:sym typeface="Wingdings" panose="05000000000000000000" pitchFamily="2" charset="2"/>
              </a:rPr>
              <a:t>(a dual feasible solution)</a:t>
            </a:r>
            <a:endParaRPr lang="en-US" altLang="ko-KR" sz="4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message to home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71672"/>
            <a:ext cx="3850239" cy="35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79" y="476672"/>
            <a:ext cx="9007642" cy="46773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Provable Defenses against Adversarial Examples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noFill/>
            </p:spPr>
            <p:txBody>
              <a:bodyPr/>
              <a:lstStyle/>
              <a:p>
                <a:pPr marL="0" indent="0">
                  <a:buSzPct val="173000"/>
                  <a:buNone/>
                </a:pPr>
                <a:endParaRPr lang="en-US" u="sng" dirty="0" smtClean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173000"/>
                  <a:buNone/>
                </a:pPr>
                <a:endParaRPr lang="en-US" u="sng" dirty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173000"/>
                  <a:buNone/>
                </a:pPr>
                <a:endParaRPr lang="en-US" u="sng" dirty="0" smtClean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173000"/>
                  <a:buNone/>
                </a:pPr>
                <a:endParaRPr lang="en-US" u="sng" dirty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173000"/>
                  <a:buNone/>
                </a:pPr>
                <a:endParaRPr lang="en-US" u="sng" dirty="0" smtClean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SzPct val="173000"/>
                  <a:buNone/>
                </a:pPr>
                <a:endParaRPr lang="en-US" u="sng" dirty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SzPct val="173000"/>
                  <a:buNone/>
                </a:pPr>
                <a:r>
                  <a:rPr lang="en-US" u="sng" dirty="0" smtClean="0">
                    <a:uFill>
                      <a:solidFill>
                        <a:schemeClr val="bg1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details are overly simplified (or wrong,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u="sng" dirty="0" smtClean="0">
                    <a:uFill>
                      <a:solidFill>
                        <a:schemeClr val="bg1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SzPct val="173000"/>
                  <a:buNone/>
                </a:pPr>
                <a:r>
                  <a:rPr lang="en-US" u="sng" dirty="0" smtClean="0">
                    <a:uFill>
                      <a:solidFill>
                        <a:schemeClr val="bg1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brief presentation.</a:t>
                </a:r>
                <a:endParaRPr lang="en-US" u="sng" dirty="0">
                  <a:uFill>
                    <a:solidFill>
                      <a:schemeClr val="bg1"/>
                    </a:solidFill>
                  </a:u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59632" y="2636912"/>
            <a:ext cx="70104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1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1442</Words>
  <Application>Microsoft Office PowerPoint</Application>
  <PresentationFormat>화면 슬라이드 쇼(4:3)</PresentationFormat>
  <Paragraphs>292</Paragraphs>
  <Slides>32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Cambria Math</vt:lpstr>
      <vt:lpstr>Times New Roman</vt:lpstr>
      <vt:lpstr>Wingdings</vt:lpstr>
      <vt:lpstr>Beamer_Presentation_template</vt:lpstr>
      <vt:lpstr>Provable Defenses against Adversarial Examples via the Convex Outer Adversarial Polytope</vt:lpstr>
      <vt:lpstr>problem statements</vt:lpstr>
      <vt:lpstr>Illustrations</vt:lpstr>
      <vt:lpstr>Scheme</vt:lpstr>
      <vt:lpstr>optimization formulation – LP relaxation</vt:lpstr>
      <vt:lpstr>Dual relaxation</vt:lpstr>
      <vt:lpstr>Final form / the results</vt:lpstr>
      <vt:lpstr>A message to home</vt:lpstr>
      <vt:lpstr>PowerPoint 프레젠테이션</vt:lpstr>
      <vt:lpstr>Introduction – Adversarial attack</vt:lpstr>
      <vt:lpstr>Abstract</vt:lpstr>
      <vt:lpstr>Contents</vt:lpstr>
      <vt:lpstr>Introduction - History</vt:lpstr>
      <vt:lpstr>Introduction - Goal</vt:lpstr>
      <vt:lpstr>Introduction - Goal</vt:lpstr>
      <vt:lpstr>Illustrations (worst case loss)</vt:lpstr>
      <vt:lpstr>Scheme</vt:lpstr>
      <vt:lpstr>main</vt:lpstr>
      <vt:lpstr>main</vt:lpstr>
      <vt:lpstr>LP relaxation</vt:lpstr>
      <vt:lpstr>optimization formulation</vt:lpstr>
      <vt:lpstr>optimization formulation</vt:lpstr>
      <vt:lpstr>optimization formulation</vt:lpstr>
      <vt:lpstr>optimization formulation – inner min</vt:lpstr>
      <vt:lpstr>optimization formulation – inner LP</vt:lpstr>
      <vt:lpstr>optimization formulation – inner LP</vt:lpstr>
      <vt:lpstr>LP relaxation</vt:lpstr>
      <vt:lpstr>Dual feasible solution</vt:lpstr>
      <vt:lpstr>Dual feasible solution</vt:lpstr>
      <vt:lpstr>Dual feasible solution</vt:lpstr>
      <vt:lpstr>Computing 𝑙 and 𝑢</vt:lpstr>
      <vt:lpstr>Theorem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2018-11-13T04:49:22Z</dcterms:created>
  <dcterms:modified xsi:type="dcterms:W3CDTF">2018-12-11T12:06:02Z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C:\Users\User\Desktop\beamer.pptx</vt:lpwstr>
  </property>
</Properties>
</file>