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2" r:id="rId3"/>
  </p:sldMasterIdLst>
  <p:sldIdLst>
    <p:sldId id="260" r:id="rId4"/>
    <p:sldId id="264" r:id="rId5"/>
    <p:sldId id="261" r:id="rId6"/>
    <p:sldId id="262" r:id="rId7"/>
    <p:sldId id="265" r:id="rId8"/>
    <p:sldId id="263" r:id="rId9"/>
    <p:sldId id="268" r:id="rId10"/>
    <p:sldId id="271" r:id="rId11"/>
    <p:sldId id="269" r:id="rId12"/>
    <p:sldId id="272" r:id="rId13"/>
    <p:sldId id="270" r:id="rId14"/>
    <p:sldId id="274" r:id="rId15"/>
    <p:sldId id="273" r:id="rId16"/>
    <p:sldId id="275" r:id="rId17"/>
    <p:sldId id="27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2C0EDBB-C35D-4511-A5D4-80EFE8AE2D6B}">
          <p14:sldIdLst>
            <p14:sldId id="260"/>
          </p14:sldIdLst>
        </p14:section>
        <p14:section name="개요" id="{E28593C2-DD5E-46EB-AAC5-4A605568A662}">
          <p14:sldIdLst>
            <p14:sldId id="264"/>
            <p14:sldId id="261"/>
            <p14:sldId id="262"/>
            <p14:sldId id="265"/>
          </p14:sldIdLst>
        </p14:section>
        <p14:section name="화면 구성" id="{F6EF4EF5-AF75-436B-9283-CEC9F39F2BA4}">
          <p14:sldIdLst>
            <p14:sldId id="263"/>
            <p14:sldId id="268"/>
            <p14:sldId id="271"/>
            <p14:sldId id="269"/>
            <p14:sldId id="272"/>
            <p14:sldId id="270"/>
            <p14:sldId id="274"/>
            <p14:sldId id="273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075"/>
    <a:srgbClr val="F43A55"/>
    <a:srgbClr val="F79479"/>
    <a:srgbClr val="242A38"/>
    <a:srgbClr val="F7F4F0"/>
    <a:srgbClr val="F54E65"/>
    <a:srgbClr val="FA6300"/>
    <a:srgbClr val="F67F5E"/>
    <a:srgbClr val="FFAF79"/>
    <a:srgbClr val="FF8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4EBFA-1BBF-45C3-ABE8-F262ED67B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8D4A9B-6F9E-4288-B7B4-E4E730AFB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401E83-32BC-49BC-88A5-A090F51F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BB74-D33C-41B5-B60E-9F2212D00E89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DE0E7-EA38-4DBF-B4BB-60E1CDB66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1D492-F921-4DED-A3EB-6C69AFD7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0450-350F-44FB-B9D7-2E9772E6E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38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993B3-D4A7-4EAE-B9B7-6BA29715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59FF16-1576-4B46-BD4F-AE3386F2F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B21F2-B236-4C76-936E-C1DD2B51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BB74-D33C-41B5-B60E-9F2212D00E89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CEEF0-33B7-4AC8-9FC3-5C495371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EF503B-7B30-4127-B984-D24564F3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0450-350F-44FB-B9D7-2E9772E6E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2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22C4E4-25F6-4920-B7A8-1129FDF50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D83285-9072-4D37-8F79-64D1C50E9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A96D77-F02E-4837-A7E4-83041896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BB74-D33C-41B5-B60E-9F2212D00E89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F7F97C-0964-438C-A232-1F324B99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5BFA9D-51A8-43E1-A844-845B7599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0450-350F-44FB-B9D7-2E9772E6E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57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9FFDA-2C25-41DA-94AE-80564065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DD4AF-4C3A-4C02-93FE-8B5CAC379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B0EEE-CE60-4BE2-AA49-0E2F2B55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BB74-D33C-41B5-B60E-9F2212D00E89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A021B-2572-4424-8773-65C363A3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49B2A4-401C-47F6-88A1-57D69219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0450-350F-44FB-B9D7-2E9772E6E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86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0031A-9C7A-4FCA-A750-7A10EB60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413270-5CC2-46E8-832B-C83DA67AD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E44B9-7F4E-47AC-AC4F-160E2ADA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BB74-D33C-41B5-B60E-9F2212D00E89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A10D1-3A76-4794-9B4A-F36F24E0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C29D89-980B-4AF8-89AC-7C07B3BF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0450-350F-44FB-B9D7-2E9772E6E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15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926D3-3DB2-4DCC-816C-2E818575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DC9D68-2CCA-48D1-8332-9826A3EDE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252CFD-2B36-4401-AF06-E08D1257C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508DD9-D183-457E-AD63-28AC3D43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BB74-D33C-41B5-B60E-9F2212D00E89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81F942-58FD-4912-8006-0027A3F8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A23607-4D63-410C-A657-F9F2BBF7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0450-350F-44FB-B9D7-2E9772E6E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48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6028C-F267-4EC5-AE8E-772E8F59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7B8D51-A3CA-461A-95C4-6B04F871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F8DE6-625D-449B-964B-BE9B6918F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38816F-4B19-4AC8-BED2-5230769A8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8AFC20-4B36-4921-9F95-699A9F7B9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6395EE-CE00-4E0C-8108-45F42977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BB74-D33C-41B5-B60E-9F2212D00E89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AC8183-F0A8-4005-B7A1-A142A167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E3F670-34AF-45AE-A122-2E01ACA7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0450-350F-44FB-B9D7-2E9772E6E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86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F2347-F8E8-4020-8ADF-396B918D5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04613B-111C-43ED-92E7-E6046316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BB74-D33C-41B5-B60E-9F2212D00E89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8BA0D4-263B-4A5D-9F3A-0BCEA9B2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FB82A0-D6E6-49E4-A3DC-7F3E6610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0450-350F-44FB-B9D7-2E9772E6E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5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AFA6C0-DA47-454A-AFAA-45598458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BB74-D33C-41B5-B60E-9F2212D00E89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87306F-55C7-4141-9D95-8EE99946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611B1F-B119-4AE3-A743-9B6E13EC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0450-350F-44FB-B9D7-2E9772E6E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7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EDBF4-7CEA-44BD-88AF-BA7C3E7F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F7481-6251-4BA2-8740-511CFD376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6FF41C-3C68-46E3-BB9E-4BD1EF457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312FDE-DFB7-455B-B954-15739E95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BB74-D33C-41B5-B60E-9F2212D00E89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6659D2-D7CF-4452-90E7-E37C39CB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915731-DE31-4B21-97D3-80668371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0450-350F-44FB-B9D7-2E9772E6E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94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FB283-8863-4C47-9B47-37F4F09E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067DFE-D6FE-4521-8C13-0DAF7A54D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3895D5-F50E-4C6A-86AC-AF8156C68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5E4421-2758-485D-B835-12E88F08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BB74-D33C-41B5-B60E-9F2212D00E89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412E49-3E80-438A-9E93-6ED216BA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7E44-EC9D-437A-8024-8A67DA43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0450-350F-44FB-B9D7-2E9772E6E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63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6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081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787656-E366-4C28-A850-DE14FFE97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C7B120-F835-4017-B11D-78F978867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29A5FD-A000-4545-9CDD-47F7D78A6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EBB74-D33C-41B5-B60E-9F2212D00E89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65B36-E81B-4327-B8A2-7B37A2974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508E1-E5DB-416F-B1B4-0DD39857C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40450-350F-44FB-B9D7-2E9772E6E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63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4A45369-F2BB-419B-9FB2-832A7CBD12B3}"/>
              </a:ext>
            </a:extLst>
          </p:cNvPr>
          <p:cNvSpPr/>
          <p:nvPr userDrawn="1"/>
        </p:nvSpPr>
        <p:spPr>
          <a:xfrm>
            <a:off x="0" y="0"/>
            <a:ext cx="12192000" cy="2760955"/>
          </a:xfrm>
          <a:prstGeom prst="rect">
            <a:avLst/>
          </a:prstGeom>
          <a:solidFill>
            <a:srgbClr val="FA6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5B9499-5EFB-454E-83F4-F3A008D50625}"/>
              </a:ext>
            </a:extLst>
          </p:cNvPr>
          <p:cNvSpPr txBox="1"/>
          <p:nvPr userDrawn="1"/>
        </p:nvSpPr>
        <p:spPr>
          <a:xfrm>
            <a:off x="198617" y="1788053"/>
            <a:ext cx="4115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Yu Gothic UI Semibold" panose="020B0700000000000000" pitchFamily="34" charset="-128"/>
              </a:rPr>
              <a:t>타이틀 제목</a:t>
            </a:r>
          </a:p>
        </p:txBody>
      </p:sp>
    </p:spTree>
    <p:extLst>
      <p:ext uri="{BB962C8B-B14F-4D97-AF65-F5344CB8AC3E}">
        <p14:creationId xmlns:p14="http://schemas.microsoft.com/office/powerpoint/2010/main" val="2487294542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5CAEFD-C54D-42FF-8E90-8044AEF0FFF8}"/>
              </a:ext>
            </a:extLst>
          </p:cNvPr>
          <p:cNvSpPr txBox="1"/>
          <p:nvPr/>
        </p:nvSpPr>
        <p:spPr>
          <a:xfrm>
            <a:off x="875881" y="3248891"/>
            <a:ext cx="5416869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/>
              </a:rPr>
              <a:t>MUZE </a:t>
            </a:r>
            <a:r>
              <a:rPr lang="ko-KR" altLang="en-US" sz="4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/>
              </a:rPr>
              <a:t>인력관리시스템</a:t>
            </a:r>
            <a:endParaRPr lang="en-US" altLang="ko-KR" sz="400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97F5C-626B-47CA-8DA8-2D74349E52CD}"/>
              </a:ext>
            </a:extLst>
          </p:cNvPr>
          <p:cNvSpPr txBox="1"/>
          <p:nvPr/>
        </p:nvSpPr>
        <p:spPr>
          <a:xfrm>
            <a:off x="875881" y="4927298"/>
            <a:ext cx="4314001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/>
              </a:rPr>
              <a:t>BLACK PINK IN YOUR AREA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/>
              </a:rPr>
              <a:t>이성영 </a:t>
            </a:r>
            <a:r>
              <a:rPr lang="ko-KR" altLang="en-US" sz="2400" b="1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/>
              </a:rPr>
              <a:t>조현손</a:t>
            </a:r>
            <a:r>
              <a:rPr lang="ko-KR" altLang="en-US" sz="24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/>
              </a:rPr>
              <a:t> 김진희 정인보</a:t>
            </a:r>
            <a:r>
              <a:rPr lang="en-US" altLang="ko-KR" sz="24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398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F203169-CE4F-4441-B461-0C78B2B9C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2" b="91600"/>
          <a:stretch/>
        </p:blipFill>
        <p:spPr>
          <a:xfrm>
            <a:off x="0" y="0"/>
            <a:ext cx="12192000" cy="32296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3A8192-84AE-4B05-8164-D11BB609226E}"/>
              </a:ext>
            </a:extLst>
          </p:cNvPr>
          <p:cNvSpPr/>
          <p:nvPr/>
        </p:nvSpPr>
        <p:spPr>
          <a:xfrm>
            <a:off x="8546123" y="322960"/>
            <a:ext cx="3645877" cy="653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D2AAA3-E12A-4941-8134-4812C572547D}"/>
              </a:ext>
            </a:extLst>
          </p:cNvPr>
          <p:cNvSpPr txBox="1"/>
          <p:nvPr/>
        </p:nvSpPr>
        <p:spPr>
          <a:xfrm>
            <a:off x="8672482" y="462322"/>
            <a:ext cx="23651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4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화면구성 세부내용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80FED0-5674-451B-8347-1B60711DB45A}"/>
              </a:ext>
            </a:extLst>
          </p:cNvPr>
          <p:cNvSpPr txBox="1"/>
          <p:nvPr/>
        </p:nvSpPr>
        <p:spPr>
          <a:xfrm>
            <a:off x="8792308" y="3463088"/>
            <a:ext cx="319106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ᆞ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개인별 자격증 취득내역 조회 기능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B7D057-9995-436F-BE01-DF430AC983D4}"/>
              </a:ext>
            </a:extLst>
          </p:cNvPr>
          <p:cNvSpPr txBox="1"/>
          <p:nvPr/>
        </p:nvSpPr>
        <p:spPr>
          <a:xfrm>
            <a:off x="8792308" y="1574103"/>
            <a:ext cx="319106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ᆞ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개인별 연수 수료내역 조회 기능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E26F251-9D7A-433C-87F4-9D7DFC488FA7}"/>
              </a:ext>
            </a:extLst>
          </p:cNvPr>
          <p:cNvSpPr/>
          <p:nvPr/>
        </p:nvSpPr>
        <p:spPr>
          <a:xfrm>
            <a:off x="1371600" y="744965"/>
            <a:ext cx="5802924" cy="433753"/>
          </a:xfrm>
          <a:prstGeom prst="roundRect">
            <a:avLst>
              <a:gd name="adj" fmla="val 50000"/>
            </a:avLst>
          </a:prstGeom>
          <a:noFill/>
          <a:ln w="19050">
            <a:gradFill flip="none" rotWithShape="1">
              <a:gsLst>
                <a:gs pos="0">
                  <a:srgbClr val="FA6300"/>
                </a:gs>
                <a:gs pos="66008">
                  <a:srgbClr val="F79479"/>
                </a:gs>
                <a:gs pos="83000">
                  <a:srgbClr val="F43A55"/>
                </a:gs>
                <a:gs pos="100000">
                  <a:srgbClr val="F43A55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28D58E-1EE2-42E2-B792-92524A0BF545}"/>
              </a:ext>
            </a:extLst>
          </p:cNvPr>
          <p:cNvGrpSpPr/>
          <p:nvPr/>
        </p:nvGrpSpPr>
        <p:grpSpPr>
          <a:xfrm>
            <a:off x="1812907" y="786654"/>
            <a:ext cx="3332771" cy="313548"/>
            <a:chOff x="3635845" y="1243881"/>
            <a:chExt cx="3332771" cy="313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AD2992-5F39-4DDF-A6C7-19E445E26166}"/>
                </a:ext>
              </a:extLst>
            </p:cNvPr>
            <p:cNvSpPr txBox="1"/>
            <p:nvPr/>
          </p:nvSpPr>
          <p:spPr>
            <a:xfrm>
              <a:off x="3635845" y="1243881"/>
              <a:ext cx="798617" cy="313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나의 정보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C23348E-3241-499D-B0E3-F96D16FE0B0D}"/>
                </a:ext>
              </a:extLst>
            </p:cNvPr>
            <p:cNvSpPr txBox="1"/>
            <p:nvPr/>
          </p:nvSpPr>
          <p:spPr>
            <a:xfrm>
              <a:off x="4718354" y="1243881"/>
              <a:ext cx="1031051" cy="313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F54E65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자기개발과정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167F8D-AC87-4BDA-B039-25AAF2D8582B}"/>
                </a:ext>
              </a:extLst>
            </p:cNvPr>
            <p:cNvSpPr txBox="1"/>
            <p:nvPr/>
          </p:nvSpPr>
          <p:spPr>
            <a:xfrm>
              <a:off x="6169999" y="1243881"/>
              <a:ext cx="798617" cy="313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직무 추천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37F9D20-612F-48F2-AA1C-9028EC8304D7}"/>
              </a:ext>
            </a:extLst>
          </p:cNvPr>
          <p:cNvSpPr txBox="1"/>
          <p:nvPr/>
        </p:nvSpPr>
        <p:spPr>
          <a:xfrm>
            <a:off x="5542522" y="786654"/>
            <a:ext cx="1313180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인력구성전체조회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3FA9F90-A712-4602-A0BE-7C122009A381}"/>
              </a:ext>
            </a:extLst>
          </p:cNvPr>
          <p:cNvGrpSpPr/>
          <p:nvPr/>
        </p:nvGrpSpPr>
        <p:grpSpPr>
          <a:xfrm>
            <a:off x="8093157" y="1079465"/>
            <a:ext cx="4041320" cy="1305134"/>
            <a:chOff x="8093157" y="1079465"/>
            <a:chExt cx="4041320" cy="130513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49BC689-601F-4E41-8E1E-C2A05D638550}"/>
                </a:ext>
              </a:extLst>
            </p:cNvPr>
            <p:cNvSpPr txBox="1"/>
            <p:nvPr/>
          </p:nvSpPr>
          <p:spPr>
            <a:xfrm>
              <a:off x="8714477" y="1079465"/>
              <a:ext cx="236513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연수 수료과정</a:t>
              </a:r>
              <a:endPara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C00CCAD-2486-45C3-A15A-21CCF8894F07}"/>
                </a:ext>
              </a:extLst>
            </p:cNvPr>
            <p:cNvCxnSpPr/>
            <p:nvPr/>
          </p:nvCxnSpPr>
          <p:spPr>
            <a:xfrm>
              <a:off x="8714477" y="1524476"/>
              <a:ext cx="3420000" cy="0"/>
            </a:xfrm>
            <a:prstGeom prst="line">
              <a:avLst/>
            </a:prstGeom>
            <a:ln>
              <a:solidFill>
                <a:srgbClr val="F43A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857ADAA-CEAC-4B33-98AA-F4162E724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3157" y="1531317"/>
              <a:ext cx="621320" cy="853282"/>
            </a:xfrm>
            <a:prstGeom prst="straightConnector1">
              <a:avLst/>
            </a:prstGeom>
            <a:ln>
              <a:solidFill>
                <a:srgbClr val="F43A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7EEAE5D-E7B3-4241-B62E-2D04D33327AD}"/>
              </a:ext>
            </a:extLst>
          </p:cNvPr>
          <p:cNvGrpSpPr/>
          <p:nvPr/>
        </p:nvGrpSpPr>
        <p:grpSpPr>
          <a:xfrm>
            <a:off x="8093157" y="2743765"/>
            <a:ext cx="4041320" cy="1305134"/>
            <a:chOff x="8093157" y="1079465"/>
            <a:chExt cx="4041320" cy="130513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90E395-6829-4B3F-8B40-5208AF903A1E}"/>
                </a:ext>
              </a:extLst>
            </p:cNvPr>
            <p:cNvSpPr txBox="1"/>
            <p:nvPr/>
          </p:nvSpPr>
          <p:spPr>
            <a:xfrm>
              <a:off x="8714477" y="1079465"/>
              <a:ext cx="236513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자격 취득과정</a:t>
              </a:r>
              <a:endPara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695153D-E326-4A8E-B1FE-117E475AF6EB}"/>
                </a:ext>
              </a:extLst>
            </p:cNvPr>
            <p:cNvCxnSpPr/>
            <p:nvPr/>
          </p:nvCxnSpPr>
          <p:spPr>
            <a:xfrm>
              <a:off x="8714477" y="1524476"/>
              <a:ext cx="3420000" cy="0"/>
            </a:xfrm>
            <a:prstGeom prst="line">
              <a:avLst/>
            </a:prstGeom>
            <a:ln>
              <a:solidFill>
                <a:srgbClr val="F43A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5002FF1-D2DC-45FE-A90D-E2F4957309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3157" y="1531317"/>
              <a:ext cx="621320" cy="853282"/>
            </a:xfrm>
            <a:prstGeom prst="straightConnector1">
              <a:avLst/>
            </a:prstGeom>
            <a:ln>
              <a:solidFill>
                <a:srgbClr val="F43A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2F54F05-AA17-4115-A6F8-CD0651D06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72" y="1674702"/>
            <a:ext cx="8029939" cy="316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76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EC0537-14A5-41B0-8EF0-7AAAB8E4D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2" b="91600"/>
          <a:stretch/>
        </p:blipFill>
        <p:spPr>
          <a:xfrm>
            <a:off x="0" y="0"/>
            <a:ext cx="12192000" cy="32296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882069C-BB92-4AD4-8633-005A829576BE}"/>
              </a:ext>
            </a:extLst>
          </p:cNvPr>
          <p:cNvSpPr/>
          <p:nvPr/>
        </p:nvSpPr>
        <p:spPr>
          <a:xfrm>
            <a:off x="3194538" y="610752"/>
            <a:ext cx="5802924" cy="433753"/>
          </a:xfrm>
          <a:prstGeom prst="roundRect">
            <a:avLst>
              <a:gd name="adj" fmla="val 50000"/>
            </a:avLst>
          </a:prstGeom>
          <a:noFill/>
          <a:ln w="19050">
            <a:gradFill flip="none" rotWithShape="1">
              <a:gsLst>
                <a:gs pos="0">
                  <a:srgbClr val="FA6300"/>
                </a:gs>
                <a:gs pos="66008">
                  <a:srgbClr val="F79479"/>
                </a:gs>
                <a:gs pos="83000">
                  <a:srgbClr val="F43A55"/>
                </a:gs>
                <a:gs pos="100000">
                  <a:srgbClr val="F43A55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9A9FB86-F9CB-4A53-967D-7C0BB82ED6AA}"/>
              </a:ext>
            </a:extLst>
          </p:cNvPr>
          <p:cNvGrpSpPr/>
          <p:nvPr/>
        </p:nvGrpSpPr>
        <p:grpSpPr>
          <a:xfrm>
            <a:off x="3635845" y="652441"/>
            <a:ext cx="3258363" cy="313548"/>
            <a:chOff x="3635845" y="1243881"/>
            <a:chExt cx="3258363" cy="3135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305E16-4FC3-4CAD-B486-2160EFB9CFAE}"/>
                </a:ext>
              </a:extLst>
            </p:cNvPr>
            <p:cNvSpPr txBox="1"/>
            <p:nvPr/>
          </p:nvSpPr>
          <p:spPr>
            <a:xfrm>
              <a:off x="3635845" y="1243881"/>
              <a:ext cx="798617" cy="313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나의 정보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45E06A-8626-4F9A-94DD-A65B378A9F9D}"/>
                </a:ext>
              </a:extLst>
            </p:cNvPr>
            <p:cNvSpPr txBox="1"/>
            <p:nvPr/>
          </p:nvSpPr>
          <p:spPr>
            <a:xfrm>
              <a:off x="4718354" y="1243881"/>
              <a:ext cx="1031051" cy="313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자기개발과정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FD0FA3-BB89-4FD8-9001-060F8ACF59CE}"/>
                </a:ext>
              </a:extLst>
            </p:cNvPr>
            <p:cNvSpPr txBox="1"/>
            <p:nvPr/>
          </p:nvSpPr>
          <p:spPr>
            <a:xfrm>
              <a:off x="6145285" y="1243881"/>
              <a:ext cx="748923" cy="313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F43A55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직무추천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5266542-FB8B-4670-9F1F-20B4A9EDD786}"/>
              </a:ext>
            </a:extLst>
          </p:cNvPr>
          <p:cNvSpPr txBox="1"/>
          <p:nvPr/>
        </p:nvSpPr>
        <p:spPr>
          <a:xfrm>
            <a:off x="2218307" y="1363091"/>
            <a:ext cx="769665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F54E6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잠재된 역량을 깨워 차세대 인력에 도전하세요 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893FD93-4C9C-4A7B-BA4C-79442CD728F6}"/>
              </a:ext>
            </a:extLst>
          </p:cNvPr>
          <p:cNvSpPr/>
          <p:nvPr/>
        </p:nvSpPr>
        <p:spPr>
          <a:xfrm>
            <a:off x="351126" y="2176170"/>
            <a:ext cx="11489747" cy="4583217"/>
          </a:xfrm>
          <a:prstGeom prst="roundRect">
            <a:avLst>
              <a:gd name="adj" fmla="val 3956"/>
            </a:avLst>
          </a:prstGeom>
          <a:solidFill>
            <a:srgbClr val="242A38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1D07F1-D6C1-43CF-BE32-492540634493}"/>
              </a:ext>
            </a:extLst>
          </p:cNvPr>
          <p:cNvSpPr txBox="1"/>
          <p:nvPr/>
        </p:nvSpPr>
        <p:spPr>
          <a:xfrm>
            <a:off x="3189493" y="2336609"/>
            <a:ext cx="589776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조현손</a:t>
            </a:r>
            <a:r>
              <a:rPr lang="ko-KR" altLang="en-US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대리님</a:t>
            </a:r>
            <a:r>
              <a:rPr lang="en-US" altLang="ko-KR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(1234567)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잠재된 역량을 분석한 결과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endParaRPr lang="ko-KR" altLang="en-US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9562D2-178C-46AC-BFC8-63DCD68AFFE9}"/>
              </a:ext>
            </a:extLst>
          </p:cNvPr>
          <p:cNvSpPr txBox="1"/>
          <p:nvPr/>
        </p:nvSpPr>
        <p:spPr>
          <a:xfrm>
            <a:off x="3427163" y="5205846"/>
            <a:ext cx="579197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F43A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특화된 영업형 </a:t>
            </a:r>
            <a:r>
              <a:rPr lang="en-US" altLang="ko-KR" sz="2400" b="1" dirty="0">
                <a:solidFill>
                  <a:srgbClr val="F43A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UB</a:t>
            </a:r>
            <a:r>
              <a:rPr lang="ko-KR" altLang="en-US" sz="2400" b="1" dirty="0">
                <a:solidFill>
                  <a:srgbClr val="F43A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직무</a:t>
            </a:r>
            <a:r>
              <a:rPr lang="en-US" altLang="ko-KR" sz="2400" b="1" dirty="0">
                <a:solidFill>
                  <a:srgbClr val="F43A5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 전환이 가능합니다</a:t>
            </a:r>
            <a:r>
              <a:rPr lang="en-US" altLang="ko-KR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BCD4AB3-292C-448D-8998-F810F7AA7A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015" b="16265"/>
          <a:stretch/>
        </p:blipFill>
        <p:spPr>
          <a:xfrm>
            <a:off x="5538637" y="3064814"/>
            <a:ext cx="1579297" cy="1579297"/>
          </a:xfrm>
          <a:prstGeom prst="ellipse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09E5EF3-7E90-4922-9148-F892D74ED7FF}"/>
              </a:ext>
            </a:extLst>
          </p:cNvPr>
          <p:cNvSpPr/>
          <p:nvPr/>
        </p:nvSpPr>
        <p:spPr>
          <a:xfrm>
            <a:off x="3207375" y="6042175"/>
            <a:ext cx="1812862" cy="455632"/>
          </a:xfrm>
          <a:prstGeom prst="roundRect">
            <a:avLst>
              <a:gd name="adj" fmla="val 50000"/>
            </a:avLst>
          </a:prstGeom>
          <a:solidFill>
            <a:srgbClr val="F43A55"/>
          </a:solidFill>
          <a:ln w="19050">
            <a:gradFill flip="none" rotWithShape="1">
              <a:gsLst>
                <a:gs pos="0">
                  <a:srgbClr val="FA6300"/>
                </a:gs>
                <a:gs pos="66008">
                  <a:srgbClr val="F79479"/>
                </a:gs>
                <a:gs pos="83000">
                  <a:srgbClr val="F43A55"/>
                </a:gs>
                <a:gs pos="100000">
                  <a:srgbClr val="F43A55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D1F82A-6E8D-4170-9196-F00D3FE3D581}"/>
              </a:ext>
            </a:extLst>
          </p:cNvPr>
          <p:cNvSpPr txBox="1"/>
          <p:nvPr/>
        </p:nvSpPr>
        <p:spPr>
          <a:xfrm>
            <a:off x="3414904" y="6061336"/>
            <a:ext cx="822661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BIZ</a:t>
            </a:r>
            <a:r>
              <a:rPr lang="ko-KR" altLang="en-US" sz="14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직무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67A1F-BB29-41DD-AA89-D0E80A4D4C81}"/>
              </a:ext>
            </a:extLst>
          </p:cNvPr>
          <p:cNvSpPr txBox="1"/>
          <p:nvPr/>
        </p:nvSpPr>
        <p:spPr>
          <a:xfrm>
            <a:off x="4155085" y="6021028"/>
            <a:ext cx="70153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</a:t>
            </a:r>
            <a:r>
              <a:rPr lang="ko-KR" altLang="en-US" sz="16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점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08228A2-0BB6-47FE-B7AD-9F4E5F7F1B66}"/>
              </a:ext>
            </a:extLst>
          </p:cNvPr>
          <p:cNvSpPr/>
          <p:nvPr/>
        </p:nvSpPr>
        <p:spPr>
          <a:xfrm>
            <a:off x="5416718" y="6042175"/>
            <a:ext cx="1812862" cy="455632"/>
          </a:xfrm>
          <a:prstGeom prst="roundRect">
            <a:avLst>
              <a:gd name="adj" fmla="val 50000"/>
            </a:avLst>
          </a:prstGeom>
          <a:solidFill>
            <a:srgbClr val="F43A55"/>
          </a:solidFill>
          <a:ln w="19050">
            <a:gradFill flip="none" rotWithShape="1">
              <a:gsLst>
                <a:gs pos="0">
                  <a:srgbClr val="FA6300"/>
                </a:gs>
                <a:gs pos="66008">
                  <a:srgbClr val="F79479"/>
                </a:gs>
                <a:gs pos="83000">
                  <a:srgbClr val="F43A55"/>
                </a:gs>
                <a:gs pos="100000">
                  <a:srgbClr val="F43A55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F6793E-F203-4272-BFBB-6B11746225C5}"/>
              </a:ext>
            </a:extLst>
          </p:cNvPr>
          <p:cNvSpPr txBox="1"/>
          <p:nvPr/>
        </p:nvSpPr>
        <p:spPr>
          <a:xfrm>
            <a:off x="5624247" y="6061336"/>
            <a:ext cx="704039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IT</a:t>
            </a:r>
            <a:r>
              <a:rPr lang="ko-KR" altLang="en-US" sz="14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직무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E86155-D7C8-480A-996B-A8D36D3D7EBC}"/>
              </a:ext>
            </a:extLst>
          </p:cNvPr>
          <p:cNvSpPr txBox="1"/>
          <p:nvPr/>
        </p:nvSpPr>
        <p:spPr>
          <a:xfrm>
            <a:off x="6364428" y="6021028"/>
            <a:ext cx="70153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16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점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56B0A23-C00D-427C-AD21-975A01BED17D}"/>
              </a:ext>
            </a:extLst>
          </p:cNvPr>
          <p:cNvGrpSpPr/>
          <p:nvPr/>
        </p:nvGrpSpPr>
        <p:grpSpPr>
          <a:xfrm>
            <a:off x="7626061" y="6021028"/>
            <a:ext cx="1812862" cy="476779"/>
            <a:chOff x="7626061" y="6021028"/>
            <a:chExt cx="1812862" cy="47677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7F83CF45-902F-4495-83A3-C7C1949BDDB5}"/>
                </a:ext>
              </a:extLst>
            </p:cNvPr>
            <p:cNvSpPr/>
            <p:nvPr/>
          </p:nvSpPr>
          <p:spPr>
            <a:xfrm>
              <a:off x="7626061" y="6042175"/>
              <a:ext cx="1812862" cy="455632"/>
            </a:xfrm>
            <a:prstGeom prst="roundRect">
              <a:avLst>
                <a:gd name="adj" fmla="val 50000"/>
              </a:avLst>
            </a:prstGeom>
            <a:solidFill>
              <a:srgbClr val="F43A55"/>
            </a:solidFill>
            <a:ln w="19050">
              <a:gradFill flip="none" rotWithShape="1">
                <a:gsLst>
                  <a:gs pos="0">
                    <a:srgbClr val="FA6300"/>
                  </a:gs>
                  <a:gs pos="66008">
                    <a:srgbClr val="F79479"/>
                  </a:gs>
                  <a:gs pos="83000">
                    <a:srgbClr val="F43A55"/>
                  </a:gs>
                  <a:gs pos="100000">
                    <a:srgbClr val="F43A55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AB689D-CA04-4A1F-96FB-6D150276261B}"/>
                </a:ext>
              </a:extLst>
            </p:cNvPr>
            <p:cNvSpPr txBox="1"/>
            <p:nvPr/>
          </p:nvSpPr>
          <p:spPr>
            <a:xfrm>
              <a:off x="7833590" y="6061336"/>
              <a:ext cx="788999" cy="373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UB</a:t>
              </a:r>
              <a:r>
                <a:rPr lang="ko-KR" altLang="en-US" sz="1400" b="1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직무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8173D6-1C1C-45F1-9B8F-36B66C3A6507}"/>
                </a:ext>
              </a:extLst>
            </p:cNvPr>
            <p:cNvSpPr txBox="1"/>
            <p:nvPr/>
          </p:nvSpPr>
          <p:spPr>
            <a:xfrm>
              <a:off x="8573771" y="6021028"/>
              <a:ext cx="70153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3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점</a:t>
              </a:r>
            </a:p>
          </p:txBody>
        </p:sp>
      </p:grp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07343F36-63FC-420C-9294-0FD9BD6BC280}"/>
              </a:ext>
            </a:extLst>
          </p:cNvPr>
          <p:cNvSpPr/>
          <p:nvPr/>
        </p:nvSpPr>
        <p:spPr>
          <a:xfrm flipV="1">
            <a:off x="6228194" y="5023610"/>
            <a:ext cx="189909" cy="81096"/>
          </a:xfrm>
          <a:prstGeom prst="triangle">
            <a:avLst/>
          </a:prstGeom>
          <a:gradFill>
            <a:gsLst>
              <a:gs pos="0">
                <a:srgbClr val="FA6300"/>
              </a:gs>
              <a:gs pos="22000">
                <a:srgbClr val="F79479"/>
              </a:gs>
              <a:gs pos="83000">
                <a:srgbClr val="F43A55"/>
              </a:gs>
              <a:gs pos="100000">
                <a:srgbClr val="F43A5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FB7644-FDD4-4470-8398-D4DA887AC286}"/>
              </a:ext>
            </a:extLst>
          </p:cNvPr>
          <p:cNvSpPr txBox="1"/>
          <p:nvPr/>
        </p:nvSpPr>
        <p:spPr>
          <a:xfrm>
            <a:off x="1367361" y="6088062"/>
            <a:ext cx="1470274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직무점수 누적현황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893524-AB03-4B22-B7D4-4E8575D9F7A9}"/>
              </a:ext>
            </a:extLst>
          </p:cNvPr>
          <p:cNvSpPr txBox="1"/>
          <p:nvPr/>
        </p:nvSpPr>
        <p:spPr>
          <a:xfrm>
            <a:off x="7365460" y="652441"/>
            <a:ext cx="1313180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인력구성전체조회</a:t>
            </a:r>
          </a:p>
        </p:txBody>
      </p:sp>
    </p:spTree>
    <p:extLst>
      <p:ext uri="{BB962C8B-B14F-4D97-AF65-F5344CB8AC3E}">
        <p14:creationId xmlns:p14="http://schemas.microsoft.com/office/powerpoint/2010/main" val="420146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EC0537-14A5-41B0-8EF0-7AAAB8E4D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2" b="91600"/>
          <a:stretch/>
        </p:blipFill>
        <p:spPr>
          <a:xfrm>
            <a:off x="0" y="0"/>
            <a:ext cx="12192000" cy="32296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882069C-BB92-4AD4-8633-005A829576BE}"/>
              </a:ext>
            </a:extLst>
          </p:cNvPr>
          <p:cNvSpPr/>
          <p:nvPr/>
        </p:nvSpPr>
        <p:spPr>
          <a:xfrm>
            <a:off x="3194538" y="610752"/>
            <a:ext cx="5802924" cy="433753"/>
          </a:xfrm>
          <a:prstGeom prst="roundRect">
            <a:avLst>
              <a:gd name="adj" fmla="val 50000"/>
            </a:avLst>
          </a:prstGeom>
          <a:noFill/>
          <a:ln w="19050">
            <a:gradFill flip="none" rotWithShape="1">
              <a:gsLst>
                <a:gs pos="0">
                  <a:srgbClr val="FA6300"/>
                </a:gs>
                <a:gs pos="66008">
                  <a:srgbClr val="F79479"/>
                </a:gs>
                <a:gs pos="83000">
                  <a:srgbClr val="F43A55"/>
                </a:gs>
                <a:gs pos="100000">
                  <a:srgbClr val="F43A55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9A9FB86-F9CB-4A53-967D-7C0BB82ED6AA}"/>
              </a:ext>
            </a:extLst>
          </p:cNvPr>
          <p:cNvGrpSpPr/>
          <p:nvPr/>
        </p:nvGrpSpPr>
        <p:grpSpPr>
          <a:xfrm>
            <a:off x="3635845" y="652441"/>
            <a:ext cx="3295700" cy="313548"/>
            <a:chOff x="3635845" y="1243881"/>
            <a:chExt cx="3295700" cy="3135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305E16-4FC3-4CAD-B486-2160EFB9CFAE}"/>
                </a:ext>
              </a:extLst>
            </p:cNvPr>
            <p:cNvSpPr txBox="1"/>
            <p:nvPr/>
          </p:nvSpPr>
          <p:spPr>
            <a:xfrm>
              <a:off x="3635845" y="1243881"/>
              <a:ext cx="798617" cy="313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나의 정보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45E06A-8626-4F9A-94DD-A65B378A9F9D}"/>
                </a:ext>
              </a:extLst>
            </p:cNvPr>
            <p:cNvSpPr txBox="1"/>
            <p:nvPr/>
          </p:nvSpPr>
          <p:spPr>
            <a:xfrm>
              <a:off x="4718354" y="1243881"/>
              <a:ext cx="1031051" cy="313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자기개발과정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FD0FA3-BB89-4FD8-9001-060F8ACF59CE}"/>
                </a:ext>
              </a:extLst>
            </p:cNvPr>
            <p:cNvSpPr txBox="1"/>
            <p:nvPr/>
          </p:nvSpPr>
          <p:spPr>
            <a:xfrm>
              <a:off x="6132928" y="1243881"/>
              <a:ext cx="798617" cy="313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F43A55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직무 추천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D6B93A3-D195-4BE1-B451-050DAD061611}"/>
              </a:ext>
            </a:extLst>
          </p:cNvPr>
          <p:cNvSpPr txBox="1"/>
          <p:nvPr/>
        </p:nvSpPr>
        <p:spPr>
          <a:xfrm>
            <a:off x="333993" y="1415155"/>
            <a:ext cx="597888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유관 부서 근무내역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(2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이상 근무 시 해당 직무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점 획득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aphicFrame>
        <p:nvGraphicFramePr>
          <p:cNvPr id="30" name="표 13">
            <a:extLst>
              <a:ext uri="{FF2B5EF4-FFF2-40B4-BE49-F238E27FC236}">
                <a16:creationId xmlns:a16="http://schemas.microsoft.com/office/drawing/2014/main" id="{265CDE6D-3632-49CE-B92E-63888EA6B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968709"/>
              </p:ext>
            </p:extLst>
          </p:nvPr>
        </p:nvGraphicFramePr>
        <p:xfrm>
          <a:off x="432936" y="1840754"/>
          <a:ext cx="11183816" cy="1065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791">
                  <a:extLst>
                    <a:ext uri="{9D8B030D-6E8A-4147-A177-3AD203B41FA5}">
                      <a16:colId xmlns:a16="http://schemas.microsoft.com/office/drawing/2014/main" val="1624826190"/>
                    </a:ext>
                  </a:extLst>
                </a:gridCol>
                <a:gridCol w="2418460">
                  <a:extLst>
                    <a:ext uri="{9D8B030D-6E8A-4147-A177-3AD203B41FA5}">
                      <a16:colId xmlns:a16="http://schemas.microsoft.com/office/drawing/2014/main" val="3563721551"/>
                    </a:ext>
                  </a:extLst>
                </a:gridCol>
                <a:gridCol w="2507360">
                  <a:extLst>
                    <a:ext uri="{9D8B030D-6E8A-4147-A177-3AD203B41FA5}">
                      <a16:colId xmlns:a16="http://schemas.microsoft.com/office/drawing/2014/main" val="2933809682"/>
                    </a:ext>
                  </a:extLst>
                </a:gridCol>
                <a:gridCol w="1690487">
                  <a:extLst>
                    <a:ext uri="{9D8B030D-6E8A-4147-A177-3AD203B41FA5}">
                      <a16:colId xmlns:a16="http://schemas.microsoft.com/office/drawing/2014/main" val="3049238648"/>
                    </a:ext>
                  </a:extLst>
                </a:gridCol>
                <a:gridCol w="1294859">
                  <a:extLst>
                    <a:ext uri="{9D8B030D-6E8A-4147-A177-3AD203B41FA5}">
                      <a16:colId xmlns:a16="http://schemas.microsoft.com/office/drawing/2014/main" val="445163923"/>
                    </a:ext>
                  </a:extLst>
                </a:gridCol>
                <a:gridCol w="1294859">
                  <a:extLst>
                    <a:ext uri="{9D8B030D-6E8A-4147-A177-3AD203B41FA5}">
                      <a16:colId xmlns:a16="http://schemas.microsoft.com/office/drawing/2014/main" val="23028256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근무일련번호</a:t>
                      </a:r>
                      <a:endParaRPr lang="en-US" altLang="ko-KR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SEQ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근무시작일자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WORK_STARTDATE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근무종료일자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WORK_ENDDATE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부서명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DEPTNAME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직무번호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JOBNO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직무점수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549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2019/07/28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2023/03/24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개인여신부</a:t>
                      </a:r>
                      <a:r>
                        <a:rPr lang="en-US" altLang="ko-KR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P)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lang="en-US" sz="11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33734"/>
                  </a:ext>
                </a:extLst>
              </a:tr>
              <a:tr h="333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100" b="0" i="0" u="none" strike="noStrik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2015/07/27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2019/07/27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영등포지점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lang="en-US" sz="11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21155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130781E1-39F7-4619-A6C1-8E31B4142DEC}"/>
              </a:ext>
            </a:extLst>
          </p:cNvPr>
          <p:cNvSpPr txBox="1"/>
          <p:nvPr/>
        </p:nvSpPr>
        <p:spPr>
          <a:xfrm>
            <a:off x="333993" y="3160132"/>
            <a:ext cx="597888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연수 수료내역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수료 시 해당 직무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점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aphicFrame>
        <p:nvGraphicFramePr>
          <p:cNvPr id="33" name="표 13">
            <a:extLst>
              <a:ext uri="{FF2B5EF4-FFF2-40B4-BE49-F238E27FC236}">
                <a16:creationId xmlns:a16="http://schemas.microsoft.com/office/drawing/2014/main" id="{FD0DC390-31AD-4048-B064-4AF922106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545660"/>
              </p:ext>
            </p:extLst>
          </p:nvPr>
        </p:nvGraphicFramePr>
        <p:xfrm>
          <a:off x="432936" y="3624968"/>
          <a:ext cx="11183816" cy="112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704">
                  <a:extLst>
                    <a:ext uri="{9D8B030D-6E8A-4147-A177-3AD203B41FA5}">
                      <a16:colId xmlns:a16="http://schemas.microsoft.com/office/drawing/2014/main" val="1624826190"/>
                    </a:ext>
                  </a:extLst>
                </a:gridCol>
                <a:gridCol w="2320529">
                  <a:extLst>
                    <a:ext uri="{9D8B030D-6E8A-4147-A177-3AD203B41FA5}">
                      <a16:colId xmlns:a16="http://schemas.microsoft.com/office/drawing/2014/main" val="3563721551"/>
                    </a:ext>
                  </a:extLst>
                </a:gridCol>
                <a:gridCol w="2573339">
                  <a:extLst>
                    <a:ext uri="{9D8B030D-6E8A-4147-A177-3AD203B41FA5}">
                      <a16:colId xmlns:a16="http://schemas.microsoft.com/office/drawing/2014/main" val="2933809682"/>
                    </a:ext>
                  </a:extLst>
                </a:gridCol>
                <a:gridCol w="1345751">
                  <a:extLst>
                    <a:ext uri="{9D8B030D-6E8A-4147-A177-3AD203B41FA5}">
                      <a16:colId xmlns:a16="http://schemas.microsoft.com/office/drawing/2014/main" val="3049238648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445163923"/>
                    </a:ext>
                  </a:extLst>
                </a:gridCol>
                <a:gridCol w="1486634">
                  <a:extLst>
                    <a:ext uri="{9D8B030D-6E8A-4147-A177-3AD203B41FA5}">
                      <a16:colId xmlns:a16="http://schemas.microsoft.com/office/drawing/2014/main" val="2906849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수강일련번호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STUDYNO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과정분류코드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STUDYCODE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과정명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STUDYNAME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연수점수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SCORE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직무번호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JOBNO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직무점수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549623"/>
                  </a:ext>
                </a:extLst>
              </a:tr>
              <a:tr h="333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68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BIZ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211556"/>
                  </a:ext>
                </a:extLst>
              </a:tr>
              <a:tr h="333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중급회계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BIZ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834066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4EC08056-20D2-423B-B904-8BF4DCE434FA}"/>
              </a:ext>
            </a:extLst>
          </p:cNvPr>
          <p:cNvSpPr txBox="1"/>
          <p:nvPr/>
        </p:nvSpPr>
        <p:spPr>
          <a:xfrm>
            <a:off x="333993" y="5039864"/>
            <a:ext cx="597888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자격 취득내역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자격 취득 시 해당 직무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점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91264EB-CFCD-490D-B73E-8FB7740E3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535169"/>
              </p:ext>
            </p:extLst>
          </p:nvPr>
        </p:nvGraphicFramePr>
        <p:xfrm>
          <a:off x="432936" y="5515448"/>
          <a:ext cx="11183814" cy="962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746">
                  <a:extLst>
                    <a:ext uri="{9D8B030D-6E8A-4147-A177-3AD203B41FA5}">
                      <a16:colId xmlns:a16="http://schemas.microsoft.com/office/drawing/2014/main" val="3563721551"/>
                    </a:ext>
                  </a:extLst>
                </a:gridCol>
                <a:gridCol w="3147393">
                  <a:extLst>
                    <a:ext uri="{9D8B030D-6E8A-4147-A177-3AD203B41FA5}">
                      <a16:colId xmlns:a16="http://schemas.microsoft.com/office/drawing/2014/main" val="2933809682"/>
                    </a:ext>
                  </a:extLst>
                </a:gridCol>
                <a:gridCol w="1323462">
                  <a:extLst>
                    <a:ext uri="{9D8B030D-6E8A-4147-A177-3AD203B41FA5}">
                      <a16:colId xmlns:a16="http://schemas.microsoft.com/office/drawing/2014/main" val="3049238648"/>
                    </a:ext>
                  </a:extLst>
                </a:gridCol>
                <a:gridCol w="1379071">
                  <a:extLst>
                    <a:ext uri="{9D8B030D-6E8A-4147-A177-3AD203B41FA5}">
                      <a16:colId xmlns:a16="http://schemas.microsoft.com/office/drawing/2014/main" val="445163923"/>
                    </a:ext>
                  </a:extLst>
                </a:gridCol>
                <a:gridCol w="1379071">
                  <a:extLst>
                    <a:ext uri="{9D8B030D-6E8A-4147-A177-3AD203B41FA5}">
                      <a16:colId xmlns:a16="http://schemas.microsoft.com/office/drawing/2014/main" val="2718770531"/>
                    </a:ext>
                  </a:extLst>
                </a:gridCol>
                <a:gridCol w="1379071">
                  <a:extLst>
                    <a:ext uri="{9D8B030D-6E8A-4147-A177-3AD203B41FA5}">
                      <a16:colId xmlns:a16="http://schemas.microsoft.com/office/drawing/2014/main" val="92005381"/>
                    </a:ext>
                  </a:extLst>
                </a:gridCol>
              </a:tblGrid>
              <a:tr h="3930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자격증코드</a:t>
                      </a:r>
                      <a:endParaRPr lang="en-US" altLang="ko-KR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CERTNO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자격증명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CERTNAME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취득일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CERTGETDATE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GRADE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직무번호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JOBNO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직무점수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549623"/>
                  </a:ext>
                </a:extLst>
              </a:tr>
              <a:tr h="284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DDDD124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펀드투자권유자문인력</a:t>
                      </a:r>
                      <a:endParaRPr 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2017/05/03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211556"/>
                  </a:ext>
                </a:extLst>
              </a:tr>
              <a:tr h="284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X02021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파생상품투자권유자문인력</a:t>
                      </a:r>
                      <a:endParaRPr 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2019/11/01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UB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31806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BEE03F2F-70E8-46DA-85A3-C2009719C531}"/>
              </a:ext>
            </a:extLst>
          </p:cNvPr>
          <p:cNvSpPr txBox="1"/>
          <p:nvPr/>
        </p:nvSpPr>
        <p:spPr>
          <a:xfrm>
            <a:off x="7365460" y="652441"/>
            <a:ext cx="1313180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인력구성전체조회</a:t>
            </a:r>
          </a:p>
        </p:txBody>
      </p:sp>
    </p:spTree>
    <p:extLst>
      <p:ext uri="{BB962C8B-B14F-4D97-AF65-F5344CB8AC3E}">
        <p14:creationId xmlns:p14="http://schemas.microsoft.com/office/powerpoint/2010/main" val="305395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F203169-CE4F-4441-B461-0C78B2B9C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2" b="91600"/>
          <a:stretch/>
        </p:blipFill>
        <p:spPr>
          <a:xfrm>
            <a:off x="0" y="0"/>
            <a:ext cx="12192000" cy="32296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3A8192-84AE-4B05-8164-D11BB609226E}"/>
              </a:ext>
            </a:extLst>
          </p:cNvPr>
          <p:cNvSpPr/>
          <p:nvPr/>
        </p:nvSpPr>
        <p:spPr>
          <a:xfrm>
            <a:off x="8546123" y="322960"/>
            <a:ext cx="3645877" cy="653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D2AAA3-E12A-4941-8134-4812C572547D}"/>
              </a:ext>
            </a:extLst>
          </p:cNvPr>
          <p:cNvSpPr txBox="1"/>
          <p:nvPr/>
        </p:nvSpPr>
        <p:spPr>
          <a:xfrm>
            <a:off x="8672482" y="462322"/>
            <a:ext cx="23651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4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화면구성 세부내용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B7D057-9995-436F-BE01-DF430AC983D4}"/>
              </a:ext>
            </a:extLst>
          </p:cNvPr>
          <p:cNvSpPr txBox="1"/>
          <p:nvPr/>
        </p:nvSpPr>
        <p:spPr>
          <a:xfrm>
            <a:off x="8756448" y="1699609"/>
            <a:ext cx="33996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ᆞ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직무별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(BIZ/IT/UB)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획득점수 계산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ᆞ2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이상 근무 시 해당 직무점수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+1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점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ᆞ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연수 수강완료 시 해당 직무점수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+1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점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ᆞ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자격 취득 시 해당 직무점수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+1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점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ᆞ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컴퓨터 관련 전공인 경우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IT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직무에 한하여 점수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+1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점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170DD1D-7D27-44A1-908B-9E8D6FADB3C3}"/>
              </a:ext>
            </a:extLst>
          </p:cNvPr>
          <p:cNvGrpSpPr/>
          <p:nvPr/>
        </p:nvGrpSpPr>
        <p:grpSpPr>
          <a:xfrm>
            <a:off x="8093157" y="1079465"/>
            <a:ext cx="4041320" cy="1305134"/>
            <a:chOff x="8093157" y="1079465"/>
            <a:chExt cx="4041320" cy="130513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88048D3-A148-4089-A229-F8751D5AB139}"/>
                </a:ext>
              </a:extLst>
            </p:cNvPr>
            <p:cNvSpPr txBox="1"/>
            <p:nvPr/>
          </p:nvSpPr>
          <p:spPr>
            <a:xfrm>
              <a:off x="8714477" y="1079465"/>
              <a:ext cx="236513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개인별 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Self-check 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기능</a:t>
              </a:r>
              <a:endPara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4BE80C95-F620-4ECA-8B9D-475720C68375}"/>
                </a:ext>
              </a:extLst>
            </p:cNvPr>
            <p:cNvCxnSpPr/>
            <p:nvPr/>
          </p:nvCxnSpPr>
          <p:spPr>
            <a:xfrm>
              <a:off x="8714477" y="1524476"/>
              <a:ext cx="3420000" cy="0"/>
            </a:xfrm>
            <a:prstGeom prst="line">
              <a:avLst/>
            </a:prstGeom>
            <a:ln>
              <a:solidFill>
                <a:srgbClr val="F43A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2D87EDE9-0947-408E-9EDD-3AA4DC58C0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3157" y="1531317"/>
              <a:ext cx="621320" cy="853282"/>
            </a:xfrm>
            <a:prstGeom prst="straightConnector1">
              <a:avLst/>
            </a:prstGeom>
            <a:ln>
              <a:solidFill>
                <a:srgbClr val="F43A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4D77960-748A-45B9-B7D5-3CB325B07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38" y="462322"/>
            <a:ext cx="6493572" cy="30523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D46F5D0-EC5F-4CE1-AD9B-4042208E6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58" y="3718311"/>
            <a:ext cx="6546752" cy="294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91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EC0537-14A5-41B0-8EF0-7AAAB8E4D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2" b="91600"/>
          <a:stretch/>
        </p:blipFill>
        <p:spPr>
          <a:xfrm>
            <a:off x="0" y="0"/>
            <a:ext cx="12192000" cy="32296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882069C-BB92-4AD4-8633-005A829576BE}"/>
              </a:ext>
            </a:extLst>
          </p:cNvPr>
          <p:cNvSpPr/>
          <p:nvPr/>
        </p:nvSpPr>
        <p:spPr>
          <a:xfrm>
            <a:off x="3194538" y="610752"/>
            <a:ext cx="5802924" cy="433753"/>
          </a:xfrm>
          <a:prstGeom prst="roundRect">
            <a:avLst>
              <a:gd name="adj" fmla="val 50000"/>
            </a:avLst>
          </a:prstGeom>
          <a:noFill/>
          <a:ln w="19050">
            <a:gradFill flip="none" rotWithShape="1">
              <a:gsLst>
                <a:gs pos="0">
                  <a:srgbClr val="FA6300"/>
                </a:gs>
                <a:gs pos="66008">
                  <a:srgbClr val="F79479"/>
                </a:gs>
                <a:gs pos="83000">
                  <a:srgbClr val="F43A55"/>
                </a:gs>
                <a:gs pos="100000">
                  <a:srgbClr val="F43A55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9A9FB86-F9CB-4A53-967D-7C0BB82ED6AA}"/>
              </a:ext>
            </a:extLst>
          </p:cNvPr>
          <p:cNvGrpSpPr/>
          <p:nvPr/>
        </p:nvGrpSpPr>
        <p:grpSpPr>
          <a:xfrm>
            <a:off x="3635845" y="652441"/>
            <a:ext cx="5042795" cy="313548"/>
            <a:chOff x="3635845" y="1243881"/>
            <a:chExt cx="5042795" cy="3135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305E16-4FC3-4CAD-B486-2160EFB9CFAE}"/>
                </a:ext>
              </a:extLst>
            </p:cNvPr>
            <p:cNvSpPr txBox="1"/>
            <p:nvPr/>
          </p:nvSpPr>
          <p:spPr>
            <a:xfrm>
              <a:off x="3635845" y="1243881"/>
              <a:ext cx="798617" cy="313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나의 정보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45E06A-8626-4F9A-94DD-A65B378A9F9D}"/>
                </a:ext>
              </a:extLst>
            </p:cNvPr>
            <p:cNvSpPr txBox="1"/>
            <p:nvPr/>
          </p:nvSpPr>
          <p:spPr>
            <a:xfrm>
              <a:off x="4718354" y="1243881"/>
              <a:ext cx="1031051" cy="313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자기개발과정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FD0FA3-BB89-4FD8-9001-060F8ACF59CE}"/>
                </a:ext>
              </a:extLst>
            </p:cNvPr>
            <p:cNvSpPr txBox="1"/>
            <p:nvPr/>
          </p:nvSpPr>
          <p:spPr>
            <a:xfrm>
              <a:off x="6071143" y="1243881"/>
              <a:ext cx="1172116" cy="313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차세대직무추천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D41543-01AE-4ACF-8ED3-C0759544C0E1}"/>
                </a:ext>
              </a:extLst>
            </p:cNvPr>
            <p:cNvSpPr txBox="1"/>
            <p:nvPr/>
          </p:nvSpPr>
          <p:spPr>
            <a:xfrm>
              <a:off x="7365460" y="1243881"/>
              <a:ext cx="1313180" cy="313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F43A55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인력구성전체조회</a:t>
              </a:r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08BA720-DC5D-47C6-BB55-54912B92E5C5}"/>
              </a:ext>
            </a:extLst>
          </p:cNvPr>
          <p:cNvSpPr/>
          <p:nvPr/>
        </p:nvSpPr>
        <p:spPr>
          <a:xfrm>
            <a:off x="420577" y="2141445"/>
            <a:ext cx="3480093" cy="4583217"/>
          </a:xfrm>
          <a:prstGeom prst="roundRect">
            <a:avLst>
              <a:gd name="adj" fmla="val 3956"/>
            </a:avLst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F4BFE10-E0DE-4825-B812-D6930BF02896}"/>
              </a:ext>
            </a:extLst>
          </p:cNvPr>
          <p:cNvSpPr/>
          <p:nvPr/>
        </p:nvSpPr>
        <p:spPr>
          <a:xfrm>
            <a:off x="8229743" y="2141445"/>
            <a:ext cx="3480093" cy="4583217"/>
          </a:xfrm>
          <a:prstGeom prst="roundRect">
            <a:avLst>
              <a:gd name="adj" fmla="val 3956"/>
            </a:avLst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80DBC72-C2F4-4191-A6BA-FE96D882858F}"/>
              </a:ext>
            </a:extLst>
          </p:cNvPr>
          <p:cNvSpPr/>
          <p:nvPr/>
        </p:nvSpPr>
        <p:spPr>
          <a:xfrm>
            <a:off x="4325160" y="2141445"/>
            <a:ext cx="3480093" cy="4583217"/>
          </a:xfrm>
          <a:prstGeom prst="roundRect">
            <a:avLst>
              <a:gd name="adj" fmla="val 3956"/>
            </a:avLst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D13377-469E-4DDD-9EDC-D1225951F293}"/>
              </a:ext>
            </a:extLst>
          </p:cNvPr>
          <p:cNvSpPr txBox="1"/>
          <p:nvPr/>
        </p:nvSpPr>
        <p:spPr>
          <a:xfrm>
            <a:off x="3077193" y="1363091"/>
            <a:ext cx="597888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F54E6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KB</a:t>
            </a:r>
            <a:r>
              <a:rPr lang="ko-KR" altLang="en-US" sz="2000" b="1" dirty="0">
                <a:solidFill>
                  <a:srgbClr val="F54E6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차세대 인력 </a:t>
            </a:r>
            <a:r>
              <a:rPr lang="en-US" altLang="ko-KR" sz="2000" b="1" dirty="0">
                <a:solidFill>
                  <a:srgbClr val="F54E6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POOL </a:t>
            </a:r>
            <a:r>
              <a:rPr lang="ko-KR" altLang="en-US" sz="2000" b="1" dirty="0">
                <a:solidFill>
                  <a:srgbClr val="F54E6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전체조회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(HR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담당자 전용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5C6EE5-1764-4554-9B8A-F520E93B81DF}"/>
              </a:ext>
            </a:extLst>
          </p:cNvPr>
          <p:cNvSpPr txBox="1"/>
          <p:nvPr/>
        </p:nvSpPr>
        <p:spPr>
          <a:xfrm>
            <a:off x="1253163" y="2291916"/>
            <a:ext cx="181492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UB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직무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9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명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3C496F-853E-4475-AD98-D9299F1E4D50}"/>
              </a:ext>
            </a:extLst>
          </p:cNvPr>
          <p:cNvSpPr txBox="1"/>
          <p:nvPr/>
        </p:nvSpPr>
        <p:spPr>
          <a:xfrm>
            <a:off x="5283910" y="2291916"/>
            <a:ext cx="167065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IT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직무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8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명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B8A8B2-186B-4B7F-A9BB-00F7C56D8A5C}"/>
              </a:ext>
            </a:extLst>
          </p:cNvPr>
          <p:cNvSpPr txBox="1"/>
          <p:nvPr/>
        </p:nvSpPr>
        <p:spPr>
          <a:xfrm>
            <a:off x="9130746" y="2291916"/>
            <a:ext cx="1874231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BIZ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직무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명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aphicFrame>
        <p:nvGraphicFramePr>
          <p:cNvPr id="23" name="표 13">
            <a:extLst>
              <a:ext uri="{FF2B5EF4-FFF2-40B4-BE49-F238E27FC236}">
                <a16:creationId xmlns:a16="http://schemas.microsoft.com/office/drawing/2014/main" id="{55A805E1-4A5C-4374-8C9D-7161F2366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275289"/>
              </p:ext>
            </p:extLst>
          </p:nvPr>
        </p:nvGraphicFramePr>
        <p:xfrm>
          <a:off x="4498652" y="3126343"/>
          <a:ext cx="3152214" cy="3525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473">
                  <a:extLst>
                    <a:ext uri="{9D8B030D-6E8A-4147-A177-3AD203B41FA5}">
                      <a16:colId xmlns:a16="http://schemas.microsoft.com/office/drawing/2014/main" val="1624826190"/>
                    </a:ext>
                  </a:extLst>
                </a:gridCol>
                <a:gridCol w="770902">
                  <a:extLst>
                    <a:ext uri="{9D8B030D-6E8A-4147-A177-3AD203B41FA5}">
                      <a16:colId xmlns:a16="http://schemas.microsoft.com/office/drawing/2014/main" val="3563721551"/>
                    </a:ext>
                  </a:extLst>
                </a:gridCol>
                <a:gridCol w="674786">
                  <a:extLst>
                    <a:ext uri="{9D8B030D-6E8A-4147-A177-3AD203B41FA5}">
                      <a16:colId xmlns:a16="http://schemas.microsoft.com/office/drawing/2014/main" val="2933809682"/>
                    </a:ext>
                  </a:extLst>
                </a:gridCol>
                <a:gridCol w="788053">
                  <a:extLst>
                    <a:ext uri="{9D8B030D-6E8A-4147-A177-3AD203B41FA5}">
                      <a16:colId xmlns:a16="http://schemas.microsoft.com/office/drawing/2014/main" val="445163923"/>
                    </a:ext>
                  </a:extLst>
                </a:gridCol>
              </a:tblGrid>
              <a:tr h="5428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직원번호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직원명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직급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직무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점수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549623"/>
                  </a:ext>
                </a:extLst>
              </a:tr>
              <a:tr h="372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1234572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u="none" strike="noStrike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강하늘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211556"/>
                  </a:ext>
                </a:extLst>
              </a:tr>
              <a:tr h="372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1234573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박서준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대리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834066"/>
                  </a:ext>
                </a:extLst>
              </a:tr>
              <a:tr h="372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1234574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송혜교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318063"/>
                  </a:ext>
                </a:extLst>
              </a:tr>
              <a:tr h="372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1234577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김성수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83051"/>
                  </a:ext>
                </a:extLst>
              </a:tr>
              <a:tr h="372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1234578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왕십리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42942"/>
                  </a:ext>
                </a:extLst>
              </a:tr>
              <a:tr h="372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1234579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백억만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79348"/>
                  </a:ext>
                </a:extLst>
              </a:tr>
              <a:tr h="372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1234581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성시경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995332"/>
                  </a:ext>
                </a:extLst>
              </a:tr>
              <a:tr h="372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1234582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유재석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674654"/>
                  </a:ext>
                </a:extLst>
              </a:tr>
            </a:tbl>
          </a:graphicData>
        </a:graphic>
      </p:graphicFrame>
      <p:graphicFrame>
        <p:nvGraphicFramePr>
          <p:cNvPr id="25" name="표 13">
            <a:extLst>
              <a:ext uri="{FF2B5EF4-FFF2-40B4-BE49-F238E27FC236}">
                <a16:creationId xmlns:a16="http://schemas.microsoft.com/office/drawing/2014/main" id="{36A24441-3E11-41AB-95C6-8C13E817F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612688"/>
              </p:ext>
            </p:extLst>
          </p:nvPr>
        </p:nvGraphicFramePr>
        <p:xfrm>
          <a:off x="8393682" y="3126343"/>
          <a:ext cx="3152214" cy="1661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473">
                  <a:extLst>
                    <a:ext uri="{9D8B030D-6E8A-4147-A177-3AD203B41FA5}">
                      <a16:colId xmlns:a16="http://schemas.microsoft.com/office/drawing/2014/main" val="1624826190"/>
                    </a:ext>
                  </a:extLst>
                </a:gridCol>
                <a:gridCol w="770902">
                  <a:extLst>
                    <a:ext uri="{9D8B030D-6E8A-4147-A177-3AD203B41FA5}">
                      <a16:colId xmlns:a16="http://schemas.microsoft.com/office/drawing/2014/main" val="3563721551"/>
                    </a:ext>
                  </a:extLst>
                </a:gridCol>
                <a:gridCol w="674786">
                  <a:extLst>
                    <a:ext uri="{9D8B030D-6E8A-4147-A177-3AD203B41FA5}">
                      <a16:colId xmlns:a16="http://schemas.microsoft.com/office/drawing/2014/main" val="2933809682"/>
                    </a:ext>
                  </a:extLst>
                </a:gridCol>
                <a:gridCol w="788053">
                  <a:extLst>
                    <a:ext uri="{9D8B030D-6E8A-4147-A177-3AD203B41FA5}">
                      <a16:colId xmlns:a16="http://schemas.microsoft.com/office/drawing/2014/main" val="445163923"/>
                    </a:ext>
                  </a:extLst>
                </a:gridCol>
              </a:tblGrid>
              <a:tr h="5428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직원번호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직원명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직급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직무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점수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549623"/>
                  </a:ext>
                </a:extLst>
              </a:tr>
              <a:tr h="372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1234575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전지현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211556"/>
                  </a:ext>
                </a:extLst>
              </a:tr>
              <a:tr h="372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1234583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하하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대리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834066"/>
                  </a:ext>
                </a:extLst>
              </a:tr>
              <a:tr h="372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1234584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조개발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대리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318063"/>
                  </a:ext>
                </a:extLst>
              </a:tr>
            </a:tbl>
          </a:graphicData>
        </a:graphic>
      </p:graphicFrame>
      <p:graphicFrame>
        <p:nvGraphicFramePr>
          <p:cNvPr id="26" name="표 13">
            <a:extLst>
              <a:ext uri="{FF2B5EF4-FFF2-40B4-BE49-F238E27FC236}">
                <a16:creationId xmlns:a16="http://schemas.microsoft.com/office/drawing/2014/main" id="{CCE6261A-75D5-458A-86E2-3B3C0EE16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200922"/>
              </p:ext>
            </p:extLst>
          </p:nvPr>
        </p:nvGraphicFramePr>
        <p:xfrm>
          <a:off x="584516" y="3126343"/>
          <a:ext cx="3152214" cy="3525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473">
                  <a:extLst>
                    <a:ext uri="{9D8B030D-6E8A-4147-A177-3AD203B41FA5}">
                      <a16:colId xmlns:a16="http://schemas.microsoft.com/office/drawing/2014/main" val="1624826190"/>
                    </a:ext>
                  </a:extLst>
                </a:gridCol>
                <a:gridCol w="770902">
                  <a:extLst>
                    <a:ext uri="{9D8B030D-6E8A-4147-A177-3AD203B41FA5}">
                      <a16:colId xmlns:a16="http://schemas.microsoft.com/office/drawing/2014/main" val="3563721551"/>
                    </a:ext>
                  </a:extLst>
                </a:gridCol>
                <a:gridCol w="674786">
                  <a:extLst>
                    <a:ext uri="{9D8B030D-6E8A-4147-A177-3AD203B41FA5}">
                      <a16:colId xmlns:a16="http://schemas.microsoft.com/office/drawing/2014/main" val="2933809682"/>
                    </a:ext>
                  </a:extLst>
                </a:gridCol>
                <a:gridCol w="788053">
                  <a:extLst>
                    <a:ext uri="{9D8B030D-6E8A-4147-A177-3AD203B41FA5}">
                      <a16:colId xmlns:a16="http://schemas.microsoft.com/office/drawing/2014/main" val="445163923"/>
                    </a:ext>
                  </a:extLst>
                </a:gridCol>
              </a:tblGrid>
              <a:tr h="521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직원번호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직원명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직급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직무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점수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549623"/>
                  </a:ext>
                </a:extLst>
              </a:tr>
              <a:tr h="333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1234657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u="none" strike="noStrike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조현손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211556"/>
                  </a:ext>
                </a:extLst>
              </a:tr>
              <a:tr h="333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1234568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정인보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53982"/>
                  </a:ext>
                </a:extLst>
              </a:tr>
              <a:tr h="333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1234569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김진희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대리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834066"/>
                  </a:ext>
                </a:extLst>
              </a:tr>
              <a:tr h="333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1234570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김넛지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318063"/>
                  </a:ext>
                </a:extLst>
              </a:tr>
              <a:tr h="333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1234571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아이유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83051"/>
                  </a:ext>
                </a:extLst>
              </a:tr>
              <a:tr h="333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1234576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한예슬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42942"/>
                  </a:ext>
                </a:extLst>
              </a:tr>
              <a:tr h="333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1234580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강토끼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79348"/>
                  </a:ext>
                </a:extLst>
              </a:tr>
              <a:tr h="333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1919197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이뭉치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995332"/>
                  </a:ext>
                </a:extLst>
              </a:tr>
              <a:tr h="333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2851948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이성영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674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370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4F6536-F5E6-4E5B-8682-7378CB12A29A}"/>
              </a:ext>
            </a:extLst>
          </p:cNvPr>
          <p:cNvSpPr txBox="1"/>
          <p:nvPr/>
        </p:nvSpPr>
        <p:spPr>
          <a:xfrm>
            <a:off x="7644271" y="4765587"/>
            <a:ext cx="41561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200" b="1" dirty="0">
                <a:solidFill>
                  <a:schemeClr val="bg2">
                    <a:lumMod val="90000"/>
                  </a:schemeClr>
                </a:solidFill>
              </a:rPr>
              <a:t>Q&amp;A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F9E40E-FB75-47ED-B27A-678CBBFEE6CB}"/>
              </a:ext>
            </a:extLst>
          </p:cNvPr>
          <p:cNvSpPr/>
          <p:nvPr/>
        </p:nvSpPr>
        <p:spPr>
          <a:xfrm>
            <a:off x="0" y="0"/>
            <a:ext cx="654908" cy="68580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24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DF11ED-F152-4E8F-A07E-6393252B4C25}"/>
              </a:ext>
            </a:extLst>
          </p:cNvPr>
          <p:cNvSpPr txBox="1"/>
          <p:nvPr/>
        </p:nvSpPr>
        <p:spPr>
          <a:xfrm>
            <a:off x="776675" y="1931925"/>
            <a:ext cx="4156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54E65"/>
                </a:solidFill>
              </a:rPr>
              <a:t>목  차</a:t>
            </a:r>
            <a:endParaRPr lang="en-US" altLang="ko-KR" sz="3600" b="1" dirty="0">
              <a:solidFill>
                <a:srgbClr val="F54E65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8DB5291-6430-4774-AA20-4F68EDAE0337}"/>
              </a:ext>
            </a:extLst>
          </p:cNvPr>
          <p:cNvCxnSpPr>
            <a:cxnSpLocks/>
          </p:cNvCxnSpPr>
          <p:nvPr/>
        </p:nvCxnSpPr>
        <p:spPr>
          <a:xfrm>
            <a:off x="-8965" y="2755706"/>
            <a:ext cx="12204000" cy="0"/>
          </a:xfrm>
          <a:prstGeom prst="line">
            <a:avLst/>
          </a:prstGeom>
          <a:noFill/>
          <a:ln w="19050">
            <a:gradFill flip="none" rotWithShape="1">
              <a:gsLst>
                <a:gs pos="0">
                  <a:srgbClr val="F43A55"/>
                </a:gs>
                <a:gs pos="36000">
                  <a:srgbClr val="F66075"/>
                </a:gs>
                <a:gs pos="69000">
                  <a:srgbClr val="F79479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4FA5A2B-95A4-493E-91EE-76C27340788D}"/>
              </a:ext>
            </a:extLst>
          </p:cNvPr>
          <p:cNvSpPr txBox="1"/>
          <p:nvPr/>
        </p:nvSpPr>
        <p:spPr>
          <a:xfrm>
            <a:off x="783510" y="2951087"/>
            <a:ext cx="781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54E65"/>
                </a:solidFill>
                <a:latin typeface="Rix헤드 M" panose="02020603020101020101" pitchFamily="18" charset="-127"/>
                <a:ea typeface="Rix헤드 M" panose="02020603020101020101" pitchFamily="18" charset="-127"/>
              </a:rPr>
              <a:t>1.</a:t>
            </a:r>
            <a:endParaRPr lang="ko-KR" altLang="en-US" sz="2800" b="1" dirty="0">
              <a:solidFill>
                <a:srgbClr val="F54E65"/>
              </a:solidFill>
              <a:latin typeface="Rix헤드 M" panose="02020603020101020101" pitchFamily="18" charset="-127"/>
              <a:ea typeface="Rix헤드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FF96B-C04A-4AFB-8FA2-339DCA153791}"/>
              </a:ext>
            </a:extLst>
          </p:cNvPr>
          <p:cNvSpPr txBox="1"/>
          <p:nvPr/>
        </p:nvSpPr>
        <p:spPr>
          <a:xfrm>
            <a:off x="774545" y="3608778"/>
            <a:ext cx="238558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/>
              </a:rPr>
              <a:t>MUZE</a:t>
            </a:r>
            <a:r>
              <a:rPr lang="ko-KR" altLang="en-US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/>
              </a:rPr>
              <a:t> 인력관리시스템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75CD63-8053-4DC9-80C9-D0B0E2C7EFF1}"/>
              </a:ext>
            </a:extLst>
          </p:cNvPr>
          <p:cNvSpPr txBox="1"/>
          <p:nvPr/>
        </p:nvSpPr>
        <p:spPr>
          <a:xfrm>
            <a:off x="4134580" y="2951087"/>
            <a:ext cx="781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54E65"/>
                </a:solidFill>
                <a:latin typeface="Rix헤드 M" panose="02020603020101020101" pitchFamily="18" charset="-127"/>
                <a:ea typeface="Rix헤드 M" panose="02020603020101020101" pitchFamily="18" charset="-127"/>
              </a:rPr>
              <a:t>2.</a:t>
            </a:r>
            <a:endParaRPr lang="ko-KR" altLang="en-US" sz="2800" b="1" dirty="0">
              <a:solidFill>
                <a:srgbClr val="F54E65"/>
              </a:solidFill>
              <a:latin typeface="Rix헤드 M" panose="02020603020101020101" pitchFamily="18" charset="-127"/>
              <a:ea typeface="Rix헤드 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09826-5532-4486-899B-9240AA9D0F28}"/>
              </a:ext>
            </a:extLst>
          </p:cNvPr>
          <p:cNvSpPr txBox="1"/>
          <p:nvPr/>
        </p:nvSpPr>
        <p:spPr>
          <a:xfrm>
            <a:off x="6985357" y="2923791"/>
            <a:ext cx="781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54E65"/>
                </a:solidFill>
                <a:latin typeface="Rix헤드 M" panose="02020603020101020101" pitchFamily="18" charset="-127"/>
                <a:ea typeface="Rix헤드 M" panose="02020603020101020101" pitchFamily="18" charset="-127"/>
              </a:rPr>
              <a:t>3.</a:t>
            </a:r>
            <a:endParaRPr lang="ko-KR" altLang="en-US" sz="2800" b="1" dirty="0">
              <a:solidFill>
                <a:srgbClr val="F54E65"/>
              </a:solidFill>
              <a:latin typeface="Rix헤드 M" panose="02020603020101020101" pitchFamily="18" charset="-127"/>
              <a:ea typeface="Rix헤드 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EE3183-22CE-4D46-8019-B7B831BC38BF}"/>
              </a:ext>
            </a:extLst>
          </p:cNvPr>
          <p:cNvSpPr txBox="1"/>
          <p:nvPr/>
        </p:nvSpPr>
        <p:spPr>
          <a:xfrm>
            <a:off x="6976392" y="3581482"/>
            <a:ext cx="196399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/>
              </a:rPr>
              <a:t>시스템 화면 구성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BD2A8-2802-48A8-9274-524D9D82C5B7}"/>
              </a:ext>
            </a:extLst>
          </p:cNvPr>
          <p:cNvSpPr txBox="1"/>
          <p:nvPr/>
        </p:nvSpPr>
        <p:spPr>
          <a:xfrm>
            <a:off x="9877078" y="2923791"/>
            <a:ext cx="781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54E65"/>
                </a:solidFill>
                <a:latin typeface="Rix헤드 M" panose="02020603020101020101" pitchFamily="18" charset="-127"/>
                <a:ea typeface="Rix헤드 M" panose="02020603020101020101" pitchFamily="18" charset="-127"/>
              </a:rPr>
              <a:t>4.</a:t>
            </a:r>
            <a:endParaRPr lang="ko-KR" altLang="en-US" sz="2800" b="1" dirty="0">
              <a:solidFill>
                <a:srgbClr val="F54E65"/>
              </a:solidFill>
              <a:latin typeface="Rix헤드 M" panose="02020603020101020101" pitchFamily="18" charset="-127"/>
              <a:ea typeface="Rix헤드 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B3385-A303-4916-940A-37F21A7D894A}"/>
              </a:ext>
            </a:extLst>
          </p:cNvPr>
          <p:cNvSpPr txBox="1"/>
          <p:nvPr/>
        </p:nvSpPr>
        <p:spPr>
          <a:xfrm>
            <a:off x="9868113" y="3581482"/>
            <a:ext cx="72327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/>
              </a:rPr>
              <a:t>Q&amp;A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66B816-76DF-459D-9AEE-B7341958983E}"/>
              </a:ext>
            </a:extLst>
          </p:cNvPr>
          <p:cNvSpPr txBox="1"/>
          <p:nvPr/>
        </p:nvSpPr>
        <p:spPr>
          <a:xfrm>
            <a:off x="787454" y="4398274"/>
            <a:ext cx="249299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차세대 인력관리 방향성 및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직무 안내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2C1215-7399-4EC9-9196-411AC6EDC8B3}"/>
              </a:ext>
            </a:extLst>
          </p:cNvPr>
          <p:cNvSpPr txBox="1"/>
          <p:nvPr/>
        </p:nvSpPr>
        <p:spPr>
          <a:xfrm>
            <a:off x="4121671" y="5095191"/>
            <a:ext cx="26140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개인별 직무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점수화 체계 도입으로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투명한 직무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POOL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프로세스 운영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DAB1-32A9-4949-BD16-E68BA9361979}"/>
              </a:ext>
            </a:extLst>
          </p:cNvPr>
          <p:cNvSpPr txBox="1"/>
          <p:nvPr/>
        </p:nvSpPr>
        <p:spPr>
          <a:xfrm>
            <a:off x="4125615" y="4461027"/>
            <a:ext cx="20794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내부 핵심인력 성장기회 확대로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다양한 직무의 역량 강화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1131D1-A85E-44DF-9789-5FBD8573CBCD}"/>
              </a:ext>
            </a:extLst>
          </p:cNvPr>
          <p:cNvSpPr txBox="1"/>
          <p:nvPr/>
        </p:nvSpPr>
        <p:spPr>
          <a:xfrm>
            <a:off x="6972448" y="5067895"/>
            <a:ext cx="26140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직무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POOL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자동 추천 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Self-check(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조회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시스템 도입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B71658-31D3-4922-98D7-609FCD8B2E3B}"/>
              </a:ext>
            </a:extLst>
          </p:cNvPr>
          <p:cNvSpPr txBox="1"/>
          <p:nvPr/>
        </p:nvSpPr>
        <p:spPr>
          <a:xfrm>
            <a:off x="6976392" y="4433731"/>
            <a:ext cx="20794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BIZ+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개발 직무 확대에 따른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핵심인력 운영관리 기준 수립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44963C-2AFE-4F5F-A468-7A3BF24A6F1F}"/>
              </a:ext>
            </a:extLst>
          </p:cNvPr>
          <p:cNvSpPr txBox="1"/>
          <p:nvPr/>
        </p:nvSpPr>
        <p:spPr>
          <a:xfrm>
            <a:off x="4121671" y="3581482"/>
            <a:ext cx="259077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/>
              </a:rPr>
              <a:t>기업 </a:t>
            </a:r>
            <a:r>
              <a:rPr lang="ko-KR" altLang="en-US" b="1" spc="-10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/>
              </a:rPr>
              <a:t>요구사항 반영</a:t>
            </a:r>
            <a:r>
              <a:rPr lang="en-US" altLang="ko-KR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/>
              </a:rPr>
              <a:t>/</a:t>
            </a:r>
            <a:r>
              <a:rPr lang="ko-KR" altLang="en-US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/>
              </a:rPr>
              <a:t>분석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A400E7-7EA9-4130-A6A5-342CE5E31E0C}"/>
              </a:ext>
            </a:extLst>
          </p:cNvPr>
          <p:cNvSpPr txBox="1"/>
          <p:nvPr/>
        </p:nvSpPr>
        <p:spPr>
          <a:xfrm>
            <a:off x="6972448" y="5702059"/>
            <a:ext cx="26140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KB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차세대 인력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POOL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전체조회 화면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(HR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담당자用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29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E101FE0-B694-4B09-92B8-831CE6274145}"/>
              </a:ext>
            </a:extLst>
          </p:cNvPr>
          <p:cNvSpPr txBox="1"/>
          <p:nvPr/>
        </p:nvSpPr>
        <p:spPr>
          <a:xfrm>
            <a:off x="0" y="25292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MUZE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인력관리시스템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CB4C8-378C-42E7-9D44-386CBD3626C3}"/>
              </a:ext>
            </a:extLst>
          </p:cNvPr>
          <p:cNvSpPr txBox="1"/>
          <p:nvPr/>
        </p:nvSpPr>
        <p:spPr>
          <a:xfrm>
            <a:off x="497552" y="1093509"/>
            <a:ext cx="11196896" cy="8697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KB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국민은행 내부 핵심인력 강화를 위해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MZ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(1980~2000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및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신입행원을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대상으로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자발적 성장기회를 제공하고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Self-check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시스템을 통한 공정한 인사이동 및 인력 운영 효율화 증대 기여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DDEAFDF-FF92-48CE-976F-EC59DD360FE9}"/>
              </a:ext>
            </a:extLst>
          </p:cNvPr>
          <p:cNvCxnSpPr>
            <a:cxnSpLocks/>
          </p:cNvCxnSpPr>
          <p:nvPr/>
        </p:nvCxnSpPr>
        <p:spPr>
          <a:xfrm>
            <a:off x="266638" y="514530"/>
            <a:ext cx="3456000" cy="0"/>
          </a:xfrm>
          <a:prstGeom prst="line">
            <a:avLst/>
          </a:prstGeom>
          <a:ln w="28575">
            <a:solidFill>
              <a:srgbClr val="F54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68845FC-1F99-4918-BAF1-3635E00B28DF}"/>
              </a:ext>
            </a:extLst>
          </p:cNvPr>
          <p:cNvCxnSpPr>
            <a:cxnSpLocks/>
          </p:cNvCxnSpPr>
          <p:nvPr/>
        </p:nvCxnSpPr>
        <p:spPr>
          <a:xfrm>
            <a:off x="8548293" y="514530"/>
            <a:ext cx="3348000" cy="0"/>
          </a:xfrm>
          <a:prstGeom prst="line">
            <a:avLst/>
          </a:prstGeom>
          <a:ln w="28575">
            <a:solidFill>
              <a:srgbClr val="F54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16D0B0-70E6-4439-8A84-03F1A86E4983}"/>
              </a:ext>
            </a:extLst>
          </p:cNvPr>
          <p:cNvGrpSpPr/>
          <p:nvPr/>
        </p:nvGrpSpPr>
        <p:grpSpPr>
          <a:xfrm>
            <a:off x="1040719" y="2888258"/>
            <a:ext cx="4781583" cy="2700000"/>
            <a:chOff x="1040719" y="2888258"/>
            <a:chExt cx="4781583" cy="2700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0A03DF1-E6F9-4A1B-8A28-29A49DCBB064}"/>
                </a:ext>
              </a:extLst>
            </p:cNvPr>
            <p:cNvSpPr>
              <a:spLocks/>
            </p:cNvSpPr>
            <p:nvPr/>
          </p:nvSpPr>
          <p:spPr>
            <a:xfrm>
              <a:off x="1040719" y="2888258"/>
              <a:ext cx="2700000" cy="2700000"/>
            </a:xfrm>
            <a:prstGeom prst="ellipse">
              <a:avLst/>
            </a:prstGeom>
            <a:noFill/>
            <a:ln w="12700">
              <a:gradFill flip="none" rotWithShape="1">
                <a:gsLst>
                  <a:gs pos="22000">
                    <a:schemeClr val="bg2">
                      <a:lumMod val="90000"/>
                    </a:schemeClr>
                  </a:gs>
                  <a:gs pos="56000">
                    <a:schemeClr val="bg1">
                      <a:lumMod val="85000"/>
                    </a:schemeClr>
                  </a:gs>
                  <a:gs pos="78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BF7B397-EB38-4589-BD07-67D52C63B37E}"/>
                </a:ext>
              </a:extLst>
            </p:cNvPr>
            <p:cNvSpPr>
              <a:spLocks/>
            </p:cNvSpPr>
            <p:nvPr/>
          </p:nvSpPr>
          <p:spPr>
            <a:xfrm>
              <a:off x="3122302" y="2888258"/>
              <a:ext cx="2700000" cy="2700000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74000">
                    <a:srgbClr val="FF8837"/>
                  </a:gs>
                  <a:gs pos="83000">
                    <a:srgbClr val="FA6300"/>
                  </a:gs>
                  <a:gs pos="100000">
                    <a:srgbClr val="FFAF79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FD1457A-7D4F-41C8-A98D-D329EC29E6AE}"/>
                </a:ext>
              </a:extLst>
            </p:cNvPr>
            <p:cNvSpPr>
              <a:spLocks/>
            </p:cNvSpPr>
            <p:nvPr/>
          </p:nvSpPr>
          <p:spPr>
            <a:xfrm>
              <a:off x="1474681" y="3068258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5AB30DB-B8EA-4B95-8666-F2A81CBD299C}"/>
                </a:ext>
              </a:extLst>
            </p:cNvPr>
            <p:cNvSpPr>
              <a:spLocks/>
            </p:cNvSpPr>
            <p:nvPr/>
          </p:nvSpPr>
          <p:spPr>
            <a:xfrm>
              <a:off x="3075172" y="3068258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54A3906-7DB1-454C-835E-11FE15752DC9}"/>
                </a:ext>
              </a:extLst>
            </p:cNvPr>
            <p:cNvSpPr>
              <a:spLocks/>
            </p:cNvSpPr>
            <p:nvPr/>
          </p:nvSpPr>
          <p:spPr>
            <a:xfrm>
              <a:off x="3499760" y="3266258"/>
              <a:ext cx="1944000" cy="1944000"/>
            </a:xfrm>
            <a:prstGeom prst="ellipse">
              <a:avLst/>
            </a:prstGeom>
            <a:gradFill flip="none" rotWithShape="1">
              <a:gsLst>
                <a:gs pos="0">
                  <a:srgbClr val="F79479"/>
                </a:gs>
                <a:gs pos="37000">
                  <a:srgbClr val="F67F5E"/>
                </a:gs>
                <a:gs pos="78000">
                  <a:srgbClr val="F54E65"/>
                </a:gs>
                <a:gs pos="100000">
                  <a:srgbClr val="F43A55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214F3F8-991C-4554-9E88-B76AF7073E51}"/>
                </a:ext>
              </a:extLst>
            </p:cNvPr>
            <p:cNvSpPr>
              <a:spLocks/>
            </p:cNvSpPr>
            <p:nvPr/>
          </p:nvSpPr>
          <p:spPr>
            <a:xfrm>
              <a:off x="1419261" y="3304808"/>
              <a:ext cx="1944000" cy="1944000"/>
            </a:xfrm>
            <a:prstGeom prst="ellipse">
              <a:avLst/>
            </a:prstGeom>
            <a:gradFill flip="none" rotWithShape="1">
              <a:gsLst>
                <a:gs pos="0">
                  <a:schemeClr val="bg2"/>
                </a:gs>
                <a:gs pos="19000">
                  <a:schemeClr val="bg1">
                    <a:lumMod val="95000"/>
                  </a:schemeClr>
                </a:gs>
                <a:gs pos="84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35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5D31EFE-13A8-490C-A65D-CC6265EB513B}"/>
                </a:ext>
              </a:extLst>
            </p:cNvPr>
            <p:cNvSpPr txBox="1"/>
            <p:nvPr/>
          </p:nvSpPr>
          <p:spPr>
            <a:xfrm>
              <a:off x="1825307" y="4129727"/>
              <a:ext cx="1092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현 직무</a:t>
              </a:r>
              <a:endParaRPr lang="en-US" altLang="ko-KR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74CB666-BBF3-48EE-879D-6E22B1C4D609}"/>
                    </a:ext>
                  </a:extLst>
                </p:cNvPr>
                <p:cNvSpPr txBox="1"/>
                <p:nvPr/>
              </p:nvSpPr>
              <p:spPr>
                <a:xfrm>
                  <a:off x="3892363" y="3945870"/>
                  <a:ext cx="115091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b="1" dirty="0"/>
                    <a:t>+</a:t>
                  </a:r>
                  <a14:m>
                    <m:oMath xmlns:m="http://schemas.openxmlformats.org/officeDocument/2006/math">
                      <m:r>
                        <a:rPr lang="en-US" altLang="ko-KR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</m:oMath>
                  </a14:m>
                  <a:endParaRPr lang="en-US" altLang="ko-KR" sz="3200" b="1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74CB666-BBF3-48EE-879D-6E22B1C4D6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2363" y="3945870"/>
                  <a:ext cx="1150916" cy="584775"/>
                </a:xfrm>
                <a:prstGeom prst="rect">
                  <a:avLst/>
                </a:prstGeom>
                <a:blipFill>
                  <a:blip r:embed="rId2"/>
                  <a:stretch>
                    <a:fillRect b="-187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4BC0975-D0E8-4AA2-8BF8-D6DD8E64821B}"/>
              </a:ext>
            </a:extLst>
          </p:cNvPr>
          <p:cNvCxnSpPr>
            <a:cxnSpLocks/>
          </p:cNvCxnSpPr>
          <p:nvPr/>
        </p:nvCxnSpPr>
        <p:spPr>
          <a:xfrm>
            <a:off x="6869996" y="4358832"/>
            <a:ext cx="1099767" cy="0"/>
          </a:xfrm>
          <a:prstGeom prst="line">
            <a:avLst/>
          </a:prstGeom>
          <a:ln>
            <a:solidFill>
              <a:srgbClr val="F54E6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8E2D913-15DE-4C6F-8A99-ABD6E4513EC0}"/>
              </a:ext>
            </a:extLst>
          </p:cNvPr>
          <p:cNvSpPr txBox="1"/>
          <p:nvPr/>
        </p:nvSpPr>
        <p:spPr>
          <a:xfrm>
            <a:off x="8044800" y="4174166"/>
            <a:ext cx="269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54E65"/>
                </a:solidFill>
              </a:rPr>
              <a:t>직무 </a:t>
            </a:r>
            <a:r>
              <a:rPr lang="en-US" altLang="ko-KR" b="1" dirty="0">
                <a:solidFill>
                  <a:srgbClr val="F54E65"/>
                </a:solidFill>
              </a:rPr>
              <a:t>POOL </a:t>
            </a:r>
            <a:r>
              <a:rPr lang="ko-KR" altLang="en-US" b="1" dirty="0">
                <a:solidFill>
                  <a:srgbClr val="F54E65"/>
                </a:solidFill>
              </a:rPr>
              <a:t>변경기준</a:t>
            </a:r>
            <a:endParaRPr lang="en-US" altLang="ko-KR" b="1" dirty="0">
              <a:solidFill>
                <a:srgbClr val="F54E65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D98871-DED3-4888-9DAD-04BF841D608B}"/>
              </a:ext>
            </a:extLst>
          </p:cNvPr>
          <p:cNvSpPr txBox="1"/>
          <p:nvPr/>
        </p:nvSpPr>
        <p:spPr>
          <a:xfrm>
            <a:off x="6207265" y="4742476"/>
            <a:ext cx="5910593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ᆞ UB : PB(Private Banker), RM(Relationship Manager)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ᆞ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: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데이터분석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데이터아키텍처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보안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백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엔드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프론트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엔드</a:t>
            </a:r>
          </a:p>
          <a:p>
            <a:pPr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ᆞ BIZ :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마케팅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글로벌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</a:t>
            </a:r>
            <a:endParaRPr lang="ko-KR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FC7B4E-118E-4300-9B77-D62636663A2E}"/>
              </a:ext>
            </a:extLst>
          </p:cNvPr>
          <p:cNvGrpSpPr/>
          <p:nvPr/>
        </p:nvGrpSpPr>
        <p:grpSpPr>
          <a:xfrm>
            <a:off x="6207265" y="2335186"/>
            <a:ext cx="5334527" cy="1450873"/>
            <a:chOff x="6281407" y="4814759"/>
            <a:chExt cx="5334527" cy="1450873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3867E19A-89C2-4ED2-99D4-695709333F1E}"/>
                </a:ext>
              </a:extLst>
            </p:cNvPr>
            <p:cNvCxnSpPr>
              <a:cxnSpLocks/>
            </p:cNvCxnSpPr>
            <p:nvPr/>
          </p:nvCxnSpPr>
          <p:spPr>
            <a:xfrm>
              <a:off x="6869996" y="4999425"/>
              <a:ext cx="1099767" cy="0"/>
            </a:xfrm>
            <a:prstGeom prst="line">
              <a:avLst/>
            </a:prstGeom>
            <a:ln>
              <a:solidFill>
                <a:srgbClr val="F54E65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1F18A60-8231-4B0C-AEF4-142F0439F1B1}"/>
                </a:ext>
              </a:extLst>
            </p:cNvPr>
            <p:cNvSpPr txBox="1"/>
            <p:nvPr/>
          </p:nvSpPr>
          <p:spPr>
            <a:xfrm>
              <a:off x="8044800" y="4814759"/>
              <a:ext cx="2699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54E65"/>
                  </a:solidFill>
                </a:rPr>
                <a:t>개 요</a:t>
              </a:r>
              <a:endParaRPr lang="en-US" altLang="ko-KR" b="1" dirty="0">
                <a:solidFill>
                  <a:srgbClr val="F54E65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22533C2-B73B-43F9-981F-0C20214620E3}"/>
                </a:ext>
              </a:extLst>
            </p:cNvPr>
            <p:cNvSpPr txBox="1"/>
            <p:nvPr/>
          </p:nvSpPr>
          <p:spPr>
            <a:xfrm>
              <a:off x="6281407" y="5245416"/>
              <a:ext cx="5334527" cy="102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ᆞ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프로젝트명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MUZE 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인력관리시스템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ᆞ 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 기간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 2023.3.24 ~ 2023.7.6 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이내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ᆞ 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소요예산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1,500,000,000 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635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CFA37D-3365-4DB4-8425-514642175FD0}"/>
              </a:ext>
            </a:extLst>
          </p:cNvPr>
          <p:cNvSpPr/>
          <p:nvPr/>
        </p:nvSpPr>
        <p:spPr>
          <a:xfrm>
            <a:off x="0" y="0"/>
            <a:ext cx="3953435" cy="68580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EAB2EA-D61D-4B1C-866D-51D03448603E}"/>
              </a:ext>
            </a:extLst>
          </p:cNvPr>
          <p:cNvSpPr txBox="1"/>
          <p:nvPr/>
        </p:nvSpPr>
        <p:spPr>
          <a:xfrm>
            <a:off x="5521437" y="1943468"/>
            <a:ext cx="781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F43A55"/>
                </a:solidFill>
                <a:latin typeface="Rix헤드 M" panose="02020603020101020101" pitchFamily="18" charset="-127"/>
                <a:ea typeface="Rix헤드 M" panose="02020603020101020101" pitchFamily="18" charset="-127"/>
              </a:rPr>
              <a:t>2</a:t>
            </a:r>
            <a:endParaRPr lang="ko-KR" altLang="en-US" sz="4800" b="1" dirty="0">
              <a:solidFill>
                <a:srgbClr val="F43A55"/>
              </a:solidFill>
              <a:latin typeface="Rix헤드 M" panose="02020603020101020101" pitchFamily="18" charset="-127"/>
              <a:ea typeface="Rix헤드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3EDD1-9C38-44A9-8908-4FFBA0F7545A}"/>
              </a:ext>
            </a:extLst>
          </p:cNvPr>
          <p:cNvSpPr txBox="1"/>
          <p:nvPr/>
        </p:nvSpPr>
        <p:spPr>
          <a:xfrm>
            <a:off x="6161331" y="1938163"/>
            <a:ext cx="4514377" cy="1301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F43A55"/>
                </a:solidFill>
                <a:latin typeface="KoPub돋움체 Bold" panose="02020603020101020101" pitchFamily="18" charset="-127"/>
                <a:ea typeface="KoPub돋움체 Bold" panose="02020603020101020101"/>
              </a:rPr>
              <a:t>내부 핵심인력 강화를 위한</a:t>
            </a:r>
            <a:endParaRPr lang="en-US" altLang="ko-KR" sz="2800" b="1" dirty="0">
              <a:solidFill>
                <a:srgbClr val="F43A55"/>
              </a:solidFill>
              <a:latin typeface="KoPub돋움체 Bold" panose="02020603020101020101" pitchFamily="18" charset="-127"/>
              <a:ea typeface="KoPub돋움체 Bold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F43A55"/>
                </a:solidFill>
                <a:latin typeface="KoPub돋움체 Bold" panose="02020603020101020101" pitchFamily="18" charset="-127"/>
                <a:ea typeface="KoPub돋움체 Bold" panose="02020603020101020101"/>
              </a:rPr>
              <a:t>기업 요구사항 분석</a:t>
            </a:r>
            <a:r>
              <a:rPr lang="en-US" altLang="ko-KR" sz="2800" b="1" dirty="0">
                <a:solidFill>
                  <a:srgbClr val="F43A55"/>
                </a:solidFill>
                <a:latin typeface="KoPub돋움체 Bold" panose="02020603020101020101" pitchFamily="18" charset="-127"/>
                <a:ea typeface="KoPub돋움체 Bold" panose="02020603020101020101"/>
              </a:rPr>
              <a:t>/</a:t>
            </a:r>
            <a:r>
              <a:rPr lang="ko-KR" altLang="en-US" sz="2800" b="1" dirty="0">
                <a:solidFill>
                  <a:srgbClr val="F43A55"/>
                </a:solidFill>
                <a:latin typeface="KoPub돋움체 Bold" panose="02020603020101020101" pitchFamily="18" charset="-127"/>
                <a:ea typeface="KoPub돋움체 Bold" panose="02020603020101020101"/>
              </a:rPr>
              <a:t>반영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DE9271-F41D-4CBD-AC36-8C05F2DB8FCF}"/>
              </a:ext>
            </a:extLst>
          </p:cNvPr>
          <p:cNvCxnSpPr>
            <a:cxnSpLocks/>
          </p:cNvCxnSpPr>
          <p:nvPr/>
        </p:nvCxnSpPr>
        <p:spPr>
          <a:xfrm>
            <a:off x="5531366" y="1673323"/>
            <a:ext cx="5616000" cy="0"/>
          </a:xfrm>
          <a:prstGeom prst="line">
            <a:avLst/>
          </a:prstGeom>
          <a:noFill/>
          <a:ln w="12700">
            <a:gradFill flip="none" rotWithShape="1">
              <a:gsLst>
                <a:gs pos="0">
                  <a:srgbClr val="FA6300"/>
                </a:gs>
                <a:gs pos="66008">
                  <a:srgbClr val="F79479"/>
                </a:gs>
                <a:gs pos="83000">
                  <a:srgbClr val="F43A55"/>
                </a:gs>
                <a:gs pos="100000">
                  <a:srgbClr val="F43A55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571EAE-9C41-4B48-99A2-1A50E7A7E4EC}"/>
              </a:ext>
            </a:extLst>
          </p:cNvPr>
          <p:cNvCxnSpPr>
            <a:cxnSpLocks/>
          </p:cNvCxnSpPr>
          <p:nvPr/>
        </p:nvCxnSpPr>
        <p:spPr>
          <a:xfrm>
            <a:off x="5531366" y="3546189"/>
            <a:ext cx="5616000" cy="0"/>
          </a:xfrm>
          <a:prstGeom prst="line">
            <a:avLst/>
          </a:prstGeom>
          <a:noFill/>
          <a:ln w="12700">
            <a:gradFill flip="none" rotWithShape="1">
              <a:gsLst>
                <a:gs pos="0">
                  <a:srgbClr val="FA6300"/>
                </a:gs>
                <a:gs pos="66008">
                  <a:srgbClr val="F79479"/>
                </a:gs>
                <a:gs pos="83000">
                  <a:srgbClr val="F43A55"/>
                </a:gs>
                <a:gs pos="100000">
                  <a:srgbClr val="F43A55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9467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507C21-9140-4DAF-97AC-56AB18476A7C}"/>
              </a:ext>
            </a:extLst>
          </p:cNvPr>
          <p:cNvSpPr txBox="1"/>
          <p:nvPr/>
        </p:nvSpPr>
        <p:spPr>
          <a:xfrm>
            <a:off x="0" y="25292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기업 요구사항 분석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반영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2DD1037-8305-4305-90E0-6306EF6130C2}"/>
              </a:ext>
            </a:extLst>
          </p:cNvPr>
          <p:cNvCxnSpPr>
            <a:cxnSpLocks/>
          </p:cNvCxnSpPr>
          <p:nvPr/>
        </p:nvCxnSpPr>
        <p:spPr>
          <a:xfrm>
            <a:off x="266638" y="514530"/>
            <a:ext cx="3456000" cy="0"/>
          </a:xfrm>
          <a:prstGeom prst="line">
            <a:avLst/>
          </a:prstGeom>
          <a:ln w="28575">
            <a:solidFill>
              <a:srgbClr val="F54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BC62965-E2A0-4A58-88AF-BEE9897AB3F7}"/>
              </a:ext>
            </a:extLst>
          </p:cNvPr>
          <p:cNvCxnSpPr>
            <a:cxnSpLocks/>
          </p:cNvCxnSpPr>
          <p:nvPr/>
        </p:nvCxnSpPr>
        <p:spPr>
          <a:xfrm>
            <a:off x="8548293" y="514530"/>
            <a:ext cx="3348000" cy="0"/>
          </a:xfrm>
          <a:prstGeom prst="line">
            <a:avLst/>
          </a:prstGeom>
          <a:ln w="28575">
            <a:solidFill>
              <a:srgbClr val="F54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02BA87-D996-44EB-BB03-C46FF7F957E4}"/>
              </a:ext>
            </a:extLst>
          </p:cNvPr>
          <p:cNvGrpSpPr/>
          <p:nvPr/>
        </p:nvGrpSpPr>
        <p:grpSpPr>
          <a:xfrm>
            <a:off x="556083" y="1423451"/>
            <a:ext cx="7581143" cy="461665"/>
            <a:chOff x="1707671" y="1227096"/>
            <a:chExt cx="7581143" cy="46166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7300A4E-DF8E-4D47-8908-3AD47E74E962}"/>
                </a:ext>
              </a:extLst>
            </p:cNvPr>
            <p:cNvCxnSpPr>
              <a:cxnSpLocks/>
            </p:cNvCxnSpPr>
            <p:nvPr/>
          </p:nvCxnSpPr>
          <p:spPr>
            <a:xfrm>
              <a:off x="1707671" y="1411762"/>
              <a:ext cx="2151720" cy="0"/>
            </a:xfrm>
            <a:prstGeom prst="line">
              <a:avLst/>
            </a:prstGeom>
            <a:ln>
              <a:solidFill>
                <a:srgbClr val="F54E65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B584AC-28F3-4F6B-8E2A-B9BBC1F87E6C}"/>
                </a:ext>
              </a:extLst>
            </p:cNvPr>
            <p:cNvSpPr txBox="1"/>
            <p:nvPr/>
          </p:nvSpPr>
          <p:spPr>
            <a:xfrm>
              <a:off x="4006203" y="1227096"/>
              <a:ext cx="5282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54E65"/>
                  </a:solidFill>
                </a:rPr>
                <a:t>Pain Point </a:t>
              </a:r>
              <a:r>
                <a:rPr lang="ko-KR" altLang="en-US" sz="2400" b="1" dirty="0">
                  <a:solidFill>
                    <a:srgbClr val="F54E65"/>
                  </a:solidFill>
                </a:rPr>
                <a:t>도출 및 개선방향 제안</a:t>
              </a:r>
              <a:endParaRPr lang="en-US" altLang="ko-KR" sz="2400" b="1" dirty="0">
                <a:solidFill>
                  <a:srgbClr val="F54E65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9ED5238-64A3-48AF-8040-FD61D677B0CD}"/>
              </a:ext>
            </a:extLst>
          </p:cNvPr>
          <p:cNvSpPr txBox="1"/>
          <p:nvPr/>
        </p:nvSpPr>
        <p:spPr>
          <a:xfrm>
            <a:off x="556083" y="2123494"/>
            <a:ext cx="1115562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ᆞ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전년도</a:t>
            </a:r>
            <a:r>
              <a:rPr lang="ko-KR" altLang="en-US" sz="2000" b="1" dirty="0"/>
              <a:t> 개편한 </a:t>
            </a:r>
            <a:r>
              <a:rPr lang="en-US" altLang="ko-KR" sz="2000" b="1" dirty="0"/>
              <a:t>KB</a:t>
            </a:r>
            <a:r>
              <a:rPr lang="ko-KR" altLang="en-US" sz="2000" b="1" dirty="0"/>
              <a:t>연수 시스템의 데이터를 활용하여 차세대 인력관리시스템 구축 요구</a:t>
            </a: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ᆞ </a:t>
            </a:r>
            <a:r>
              <a:rPr lang="ko-KR" altLang="en-US" sz="2000" b="1" dirty="0" err="1"/>
              <a:t>신입행원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이탈률</a:t>
            </a:r>
            <a:r>
              <a:rPr lang="ko-KR" altLang="en-US" sz="2000" b="1" dirty="0"/>
              <a:t> 증가 추세에 따라 직무 적합도에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따른</a:t>
            </a:r>
            <a:r>
              <a:rPr lang="en-US" altLang="ko-KR" sz="2000" b="1" dirty="0"/>
              <a:t> CDP</a:t>
            </a:r>
            <a:r>
              <a:rPr lang="ko-KR" altLang="en-US" sz="2000" b="1" dirty="0"/>
              <a:t> 관리 필요성 증대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-&gt; </a:t>
            </a:r>
            <a:r>
              <a:rPr lang="ko-KR" altLang="en-US" dirty="0"/>
              <a:t>직원관점 </a:t>
            </a:r>
            <a:r>
              <a:rPr lang="en-US" altLang="ko-KR" dirty="0"/>
              <a:t>: </a:t>
            </a:r>
            <a:r>
              <a:rPr lang="ko-KR" altLang="en-US" dirty="0"/>
              <a:t>핵심인력 운영관리 기준에 따른 개인별 직무</a:t>
            </a:r>
            <a:r>
              <a:rPr lang="ko-KR" altLang="en-US" baseline="0" dirty="0"/>
              <a:t> </a:t>
            </a:r>
            <a:r>
              <a:rPr lang="en-US" altLang="ko-KR" baseline="0" dirty="0"/>
              <a:t>POOL </a:t>
            </a:r>
            <a:r>
              <a:rPr lang="ko-KR" altLang="en-US" baseline="0" dirty="0"/>
              <a:t>점수 시각화 기능 도입</a:t>
            </a:r>
            <a:endParaRPr lang="en-US" altLang="ko-KR" baseline="0" dirty="0"/>
          </a:p>
          <a:p>
            <a:pPr>
              <a:lnSpc>
                <a:spcPct val="150000"/>
              </a:lnSpc>
            </a:pPr>
            <a:r>
              <a:rPr lang="en-US" altLang="ko-KR" baseline="0" dirty="0"/>
              <a:t>     -&gt; HR</a:t>
            </a:r>
            <a:r>
              <a:rPr lang="ko-KR" altLang="en-US" baseline="0" dirty="0"/>
              <a:t>관점 </a:t>
            </a:r>
            <a:r>
              <a:rPr lang="en-US" altLang="ko-KR" baseline="0" dirty="0"/>
              <a:t>: </a:t>
            </a:r>
            <a:r>
              <a:rPr lang="ko-KR" altLang="en-US" baseline="0" dirty="0"/>
              <a:t>직</a:t>
            </a:r>
            <a:r>
              <a:rPr lang="ko-KR" altLang="en-US" dirty="0"/>
              <a:t>원의 관심 분야 및 적합도를 파악하여 향후 유관 부서 배치 및 사무 분담 적극 반영</a:t>
            </a:r>
            <a:endParaRPr lang="en-US" altLang="ko-KR" dirty="0"/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ᆞ </a:t>
            </a:r>
            <a:r>
              <a:rPr lang="ko-KR" altLang="en-US" sz="2000" b="1" dirty="0"/>
              <a:t>개편된 조직 구조에 따라 </a:t>
            </a:r>
            <a:r>
              <a:rPr lang="ko-KR" altLang="en-US" sz="2000" b="1" dirty="0" err="1"/>
              <a:t>직무별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POOL </a:t>
            </a:r>
            <a:r>
              <a:rPr lang="ko-KR" altLang="en-US" sz="2000" b="1" dirty="0"/>
              <a:t>관리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-&gt; </a:t>
            </a:r>
            <a:r>
              <a:rPr lang="ko-KR" altLang="en-US" dirty="0"/>
              <a:t>플랫폼 부서</a:t>
            </a:r>
            <a:r>
              <a:rPr lang="en-US" altLang="ko-KR" dirty="0"/>
              <a:t>(biz+</a:t>
            </a:r>
            <a:r>
              <a:rPr lang="ko-KR" altLang="en-US" dirty="0"/>
              <a:t>개발</a:t>
            </a:r>
            <a:r>
              <a:rPr lang="en-US" altLang="ko-KR" dirty="0"/>
              <a:t>) </a:t>
            </a:r>
            <a:r>
              <a:rPr lang="ko-KR" altLang="en-US" dirty="0"/>
              <a:t>확대에 따른 차세대 </a:t>
            </a:r>
            <a:r>
              <a:rPr lang="ko-KR" altLang="en-US" dirty="0" err="1"/>
              <a:t>직무별</a:t>
            </a:r>
            <a:r>
              <a:rPr lang="ko-KR" altLang="en-US" dirty="0"/>
              <a:t> </a:t>
            </a:r>
            <a:r>
              <a:rPr lang="en-US" altLang="ko-KR" dirty="0"/>
              <a:t>POOL </a:t>
            </a:r>
            <a:r>
              <a:rPr lang="ko-KR" altLang="en-US" dirty="0"/>
              <a:t>관리 필요</a:t>
            </a:r>
            <a:endParaRPr lang="en-US" altLang="ko-KR" dirty="0"/>
          </a:p>
          <a:p>
            <a:endParaRPr lang="ko-KR" altLang="ko-KR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361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CFA37D-3365-4DB4-8425-514642175FD0}"/>
              </a:ext>
            </a:extLst>
          </p:cNvPr>
          <p:cNvSpPr/>
          <p:nvPr/>
        </p:nvSpPr>
        <p:spPr>
          <a:xfrm>
            <a:off x="0" y="0"/>
            <a:ext cx="3953435" cy="68580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EAB2EA-D61D-4B1C-866D-51D03448603E}"/>
              </a:ext>
            </a:extLst>
          </p:cNvPr>
          <p:cNvSpPr txBox="1"/>
          <p:nvPr/>
        </p:nvSpPr>
        <p:spPr>
          <a:xfrm>
            <a:off x="5521437" y="1943468"/>
            <a:ext cx="781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F43A55"/>
                </a:solidFill>
                <a:latin typeface="Rix헤드 M" panose="02020603020101020101" pitchFamily="18" charset="-127"/>
                <a:ea typeface="Rix헤드 M" panose="02020603020101020101" pitchFamily="18" charset="-127"/>
              </a:rPr>
              <a:t>3</a:t>
            </a:r>
            <a:endParaRPr lang="ko-KR" altLang="en-US" sz="4800" b="1" dirty="0">
              <a:solidFill>
                <a:srgbClr val="F43A55"/>
              </a:solidFill>
              <a:latin typeface="Rix헤드 M" panose="02020603020101020101" pitchFamily="18" charset="-127"/>
              <a:ea typeface="Rix헤드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3EDD1-9C38-44A9-8908-4FFBA0F7545A}"/>
              </a:ext>
            </a:extLst>
          </p:cNvPr>
          <p:cNvSpPr txBox="1"/>
          <p:nvPr/>
        </p:nvSpPr>
        <p:spPr>
          <a:xfrm>
            <a:off x="6161331" y="1973332"/>
            <a:ext cx="3847528" cy="1301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F43A55"/>
                </a:solidFill>
                <a:latin typeface="KoPub돋움체 Bold" panose="02020603020101020101" pitchFamily="18" charset="-127"/>
                <a:ea typeface="KoPub돋움체 Bold" panose="02020603020101020101"/>
              </a:rPr>
              <a:t>MUZE </a:t>
            </a:r>
            <a:r>
              <a:rPr lang="ko-KR" altLang="en-US" sz="2800" b="1" dirty="0">
                <a:solidFill>
                  <a:srgbClr val="F43A55"/>
                </a:solidFill>
                <a:latin typeface="KoPub돋움체 Bold" panose="02020603020101020101" pitchFamily="18" charset="-127"/>
                <a:ea typeface="KoPub돋움체 Bold" panose="02020603020101020101"/>
              </a:rPr>
              <a:t>인력관리시스템</a:t>
            </a:r>
            <a:endParaRPr lang="en-US" altLang="ko-KR" sz="2800" b="1" dirty="0">
              <a:solidFill>
                <a:srgbClr val="F43A55"/>
              </a:solidFill>
              <a:latin typeface="KoPub돋움체 Bold" panose="02020603020101020101" pitchFamily="18" charset="-127"/>
              <a:ea typeface="KoPub돋움체 Bold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F43A55"/>
                </a:solidFill>
                <a:latin typeface="KoPub돋움체 Bold" panose="02020603020101020101" pitchFamily="18" charset="-127"/>
                <a:ea typeface="KoPub돋움체 Bold" panose="02020603020101020101"/>
              </a:rPr>
              <a:t>화면 구성</a:t>
            </a:r>
            <a:r>
              <a:rPr lang="en-US" altLang="ko-KR" sz="2800" b="1" dirty="0">
                <a:solidFill>
                  <a:srgbClr val="F43A55"/>
                </a:solidFill>
                <a:latin typeface="KoPub돋움체 Bold" panose="02020603020101020101" pitchFamily="18" charset="-127"/>
                <a:ea typeface="KoPub돋움체 Bold" panose="02020603020101020101"/>
              </a:rPr>
              <a:t>(</a:t>
            </a:r>
            <a:r>
              <a:rPr lang="ko-KR" altLang="en-US" sz="2800" b="1" dirty="0">
                <a:solidFill>
                  <a:srgbClr val="F43A55"/>
                </a:solidFill>
                <a:latin typeface="KoPub돋움체 Bold" panose="02020603020101020101" pitchFamily="18" charset="-127"/>
                <a:ea typeface="KoPub돋움체 Bold" panose="02020603020101020101"/>
              </a:rPr>
              <a:t>안</a:t>
            </a:r>
            <a:r>
              <a:rPr lang="en-US" altLang="ko-KR" sz="2800" b="1" dirty="0">
                <a:solidFill>
                  <a:srgbClr val="F43A55"/>
                </a:solidFill>
                <a:latin typeface="KoPub돋움체 Bold" panose="02020603020101020101" pitchFamily="18" charset="-127"/>
                <a:ea typeface="KoPub돋움체 Bold" panose="02020603020101020101"/>
              </a:rPr>
              <a:t>)</a:t>
            </a:r>
            <a:endParaRPr lang="ko-KR" altLang="en-US" sz="2800" b="1" dirty="0">
              <a:solidFill>
                <a:srgbClr val="F43A55"/>
              </a:solidFill>
              <a:latin typeface="KoPub돋움체 Bold" panose="02020603020101020101" pitchFamily="18" charset="-127"/>
              <a:ea typeface="KoPub돋움체 Bold" panose="02020603020101020101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DE9271-F41D-4CBD-AC36-8C05F2DB8FCF}"/>
              </a:ext>
            </a:extLst>
          </p:cNvPr>
          <p:cNvCxnSpPr>
            <a:cxnSpLocks/>
          </p:cNvCxnSpPr>
          <p:nvPr/>
        </p:nvCxnSpPr>
        <p:spPr>
          <a:xfrm>
            <a:off x="5531366" y="1673323"/>
            <a:ext cx="5616000" cy="0"/>
          </a:xfrm>
          <a:prstGeom prst="line">
            <a:avLst/>
          </a:prstGeom>
          <a:noFill/>
          <a:ln w="12700">
            <a:gradFill flip="none" rotWithShape="1">
              <a:gsLst>
                <a:gs pos="0">
                  <a:srgbClr val="FA6300"/>
                </a:gs>
                <a:gs pos="66008">
                  <a:srgbClr val="F79479"/>
                </a:gs>
                <a:gs pos="83000">
                  <a:srgbClr val="F43A55"/>
                </a:gs>
                <a:gs pos="100000">
                  <a:srgbClr val="F43A55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E76ED67-636C-42D6-9A12-08E668686D77}"/>
              </a:ext>
            </a:extLst>
          </p:cNvPr>
          <p:cNvCxnSpPr>
            <a:cxnSpLocks/>
          </p:cNvCxnSpPr>
          <p:nvPr/>
        </p:nvCxnSpPr>
        <p:spPr>
          <a:xfrm>
            <a:off x="5531366" y="3672180"/>
            <a:ext cx="5616000" cy="0"/>
          </a:xfrm>
          <a:prstGeom prst="line">
            <a:avLst/>
          </a:prstGeom>
          <a:noFill/>
          <a:ln w="12700">
            <a:gradFill flip="none" rotWithShape="1">
              <a:gsLst>
                <a:gs pos="0">
                  <a:srgbClr val="FA6300"/>
                </a:gs>
                <a:gs pos="66008">
                  <a:srgbClr val="F79479"/>
                </a:gs>
                <a:gs pos="83000">
                  <a:srgbClr val="F43A55"/>
                </a:gs>
                <a:gs pos="100000">
                  <a:srgbClr val="F43A55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7742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A74B25-828E-4F2D-AC39-59F02AB20BD3}"/>
              </a:ext>
            </a:extLst>
          </p:cNvPr>
          <p:cNvSpPr/>
          <p:nvPr/>
        </p:nvSpPr>
        <p:spPr>
          <a:xfrm>
            <a:off x="1426767" y="3355371"/>
            <a:ext cx="375139" cy="372545"/>
          </a:xfrm>
          <a:prstGeom prst="roundRect">
            <a:avLst>
              <a:gd name="adj" fmla="val 23368"/>
            </a:avLst>
          </a:prstGeom>
          <a:solidFill>
            <a:srgbClr val="F7F4F0"/>
          </a:solidFill>
          <a:ln w="19050">
            <a:solidFill>
              <a:srgbClr val="F43A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A838F17-C34A-477D-90E6-13E70927B9B2}"/>
              </a:ext>
            </a:extLst>
          </p:cNvPr>
          <p:cNvSpPr/>
          <p:nvPr/>
        </p:nvSpPr>
        <p:spPr>
          <a:xfrm>
            <a:off x="3194538" y="610752"/>
            <a:ext cx="5802924" cy="433753"/>
          </a:xfrm>
          <a:prstGeom prst="roundRect">
            <a:avLst>
              <a:gd name="adj" fmla="val 50000"/>
            </a:avLst>
          </a:prstGeom>
          <a:noFill/>
          <a:ln w="19050">
            <a:gradFill flip="none" rotWithShape="1">
              <a:gsLst>
                <a:gs pos="0">
                  <a:srgbClr val="FA6300"/>
                </a:gs>
                <a:gs pos="66008">
                  <a:srgbClr val="F79479"/>
                </a:gs>
                <a:gs pos="83000">
                  <a:srgbClr val="F43A55"/>
                </a:gs>
                <a:gs pos="100000">
                  <a:srgbClr val="F43A55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2E25323-5C7C-4D38-88FB-0FC37F7CD36F}"/>
              </a:ext>
            </a:extLst>
          </p:cNvPr>
          <p:cNvGrpSpPr/>
          <p:nvPr/>
        </p:nvGrpSpPr>
        <p:grpSpPr>
          <a:xfrm>
            <a:off x="3635845" y="652441"/>
            <a:ext cx="3369842" cy="313548"/>
            <a:chOff x="3635845" y="1243881"/>
            <a:chExt cx="3369842" cy="3135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68E61E-7A62-41E0-A7EB-EAA2C5A44FDF}"/>
                </a:ext>
              </a:extLst>
            </p:cNvPr>
            <p:cNvSpPr txBox="1"/>
            <p:nvPr/>
          </p:nvSpPr>
          <p:spPr>
            <a:xfrm>
              <a:off x="3635845" y="1243881"/>
              <a:ext cx="798617" cy="313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F43A55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나의 정보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D3BEB6-296D-46EB-B366-63F69C71F45B}"/>
                </a:ext>
              </a:extLst>
            </p:cNvPr>
            <p:cNvSpPr txBox="1"/>
            <p:nvPr/>
          </p:nvSpPr>
          <p:spPr>
            <a:xfrm>
              <a:off x="4718354" y="1243881"/>
              <a:ext cx="1031051" cy="313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자기개발과정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99961E-57CF-4010-A937-33C7ABE6A4B9}"/>
                </a:ext>
              </a:extLst>
            </p:cNvPr>
            <p:cNvSpPr txBox="1"/>
            <p:nvPr/>
          </p:nvSpPr>
          <p:spPr>
            <a:xfrm>
              <a:off x="6207070" y="1243881"/>
              <a:ext cx="798617" cy="313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직무 추천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CDCD125-4742-406F-917A-CD3041288A7C}"/>
              </a:ext>
            </a:extLst>
          </p:cNvPr>
          <p:cNvSpPr txBox="1"/>
          <p:nvPr/>
        </p:nvSpPr>
        <p:spPr>
          <a:xfrm>
            <a:off x="3077193" y="1363091"/>
            <a:ext cx="597888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F54E6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나의 정보를 확인하고 업데이트 해보세요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203169-CE4F-4441-B461-0C78B2B9C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2" b="91600"/>
          <a:stretch/>
        </p:blipFill>
        <p:spPr>
          <a:xfrm>
            <a:off x="0" y="0"/>
            <a:ext cx="12192000" cy="3229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F1FC2A-3560-4091-B607-EDA826628D7D}"/>
              </a:ext>
            </a:extLst>
          </p:cNvPr>
          <p:cNvSpPr txBox="1"/>
          <p:nvPr/>
        </p:nvSpPr>
        <p:spPr>
          <a:xfrm>
            <a:off x="333993" y="2004328"/>
            <a:ext cx="597888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개인정보</a:t>
            </a:r>
          </a:p>
        </p:txBody>
      </p:sp>
      <p:graphicFrame>
        <p:nvGraphicFramePr>
          <p:cNvPr id="12" name="표 13">
            <a:extLst>
              <a:ext uri="{FF2B5EF4-FFF2-40B4-BE49-F238E27FC236}">
                <a16:creationId xmlns:a16="http://schemas.microsoft.com/office/drawing/2014/main" id="{FE13FF9F-482A-4B1F-91E3-630F5135C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118725"/>
              </p:ext>
            </p:extLst>
          </p:nvPr>
        </p:nvGraphicFramePr>
        <p:xfrm>
          <a:off x="422031" y="2453521"/>
          <a:ext cx="11183819" cy="790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366">
                  <a:extLst>
                    <a:ext uri="{9D8B030D-6E8A-4147-A177-3AD203B41FA5}">
                      <a16:colId xmlns:a16="http://schemas.microsoft.com/office/drawing/2014/main" val="1624826190"/>
                    </a:ext>
                  </a:extLst>
                </a:gridCol>
                <a:gridCol w="1365813">
                  <a:extLst>
                    <a:ext uri="{9D8B030D-6E8A-4147-A177-3AD203B41FA5}">
                      <a16:colId xmlns:a16="http://schemas.microsoft.com/office/drawing/2014/main" val="611636908"/>
                    </a:ext>
                  </a:extLst>
                </a:gridCol>
                <a:gridCol w="1562582">
                  <a:extLst>
                    <a:ext uri="{9D8B030D-6E8A-4147-A177-3AD203B41FA5}">
                      <a16:colId xmlns:a16="http://schemas.microsoft.com/office/drawing/2014/main" val="3563721551"/>
                    </a:ext>
                  </a:extLst>
                </a:gridCol>
                <a:gridCol w="1400537">
                  <a:extLst>
                    <a:ext uri="{9D8B030D-6E8A-4147-A177-3AD203B41FA5}">
                      <a16:colId xmlns:a16="http://schemas.microsoft.com/office/drawing/2014/main" val="2933809682"/>
                    </a:ext>
                  </a:extLst>
                </a:gridCol>
                <a:gridCol w="1331089">
                  <a:extLst>
                    <a:ext uri="{9D8B030D-6E8A-4147-A177-3AD203B41FA5}">
                      <a16:colId xmlns:a16="http://schemas.microsoft.com/office/drawing/2014/main" val="3049238648"/>
                    </a:ext>
                  </a:extLst>
                </a:gridCol>
                <a:gridCol w="1770926">
                  <a:extLst>
                    <a:ext uri="{9D8B030D-6E8A-4147-A177-3AD203B41FA5}">
                      <a16:colId xmlns:a16="http://schemas.microsoft.com/office/drawing/2014/main" val="791811321"/>
                    </a:ext>
                  </a:extLst>
                </a:gridCol>
                <a:gridCol w="1041722">
                  <a:extLst>
                    <a:ext uri="{9D8B030D-6E8A-4147-A177-3AD203B41FA5}">
                      <a16:colId xmlns:a16="http://schemas.microsoft.com/office/drawing/2014/main" val="245264516"/>
                    </a:ext>
                  </a:extLst>
                </a:gridCol>
                <a:gridCol w="1211784">
                  <a:extLst>
                    <a:ext uri="{9D8B030D-6E8A-4147-A177-3AD203B41FA5}">
                      <a16:colId xmlns:a16="http://schemas.microsoft.com/office/drawing/2014/main" val="445163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직원번호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EMPNO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ENAME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생년월일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BIRTH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성별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입사일자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HIREDATE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현소속부서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DEPT.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직급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전공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MAJOR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549623"/>
                  </a:ext>
                </a:extLst>
              </a:tr>
              <a:tr h="333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u="none" strike="noStrike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조현손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1994/11/08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2015/07/27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개인여신부</a:t>
                      </a:r>
                      <a:r>
                        <a:rPr lang="en-US" altLang="ko-KR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(P)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u="none" strike="noStrike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카자흐스탄어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21155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F51B889-3D7C-427F-996D-1DB20C660521}"/>
              </a:ext>
            </a:extLst>
          </p:cNvPr>
          <p:cNvSpPr txBox="1"/>
          <p:nvPr/>
        </p:nvSpPr>
        <p:spPr>
          <a:xfrm>
            <a:off x="333993" y="4722434"/>
            <a:ext cx="597888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근무이력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A6F26C-3D97-434A-8069-42573326B81C}"/>
              </a:ext>
            </a:extLst>
          </p:cNvPr>
          <p:cNvSpPr txBox="1"/>
          <p:nvPr/>
        </p:nvSpPr>
        <p:spPr>
          <a:xfrm>
            <a:off x="333993" y="3308376"/>
            <a:ext cx="147136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연락정보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B383366-9C1C-486B-B86C-C3C653644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12824"/>
              </p:ext>
            </p:extLst>
          </p:nvPr>
        </p:nvGraphicFramePr>
        <p:xfrm>
          <a:off x="422031" y="3809977"/>
          <a:ext cx="11183816" cy="790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12">
                  <a:extLst>
                    <a:ext uri="{9D8B030D-6E8A-4147-A177-3AD203B41FA5}">
                      <a16:colId xmlns:a16="http://schemas.microsoft.com/office/drawing/2014/main" val="1624826190"/>
                    </a:ext>
                  </a:extLst>
                </a:gridCol>
                <a:gridCol w="4591834">
                  <a:extLst>
                    <a:ext uri="{9D8B030D-6E8A-4147-A177-3AD203B41FA5}">
                      <a16:colId xmlns:a16="http://schemas.microsoft.com/office/drawing/2014/main" val="3563721551"/>
                    </a:ext>
                  </a:extLst>
                </a:gridCol>
                <a:gridCol w="3387970">
                  <a:extLst>
                    <a:ext uri="{9D8B030D-6E8A-4147-A177-3AD203B41FA5}">
                      <a16:colId xmlns:a16="http://schemas.microsoft.com/office/drawing/2014/main" val="29338096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연락처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CONTACT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집주소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이메일주소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EMAIL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549623"/>
                  </a:ext>
                </a:extLst>
              </a:tr>
              <a:tr h="3335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010-4596-5948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논현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FHFK1029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211556"/>
                  </a:ext>
                </a:extLst>
              </a:tr>
            </a:tbl>
          </a:graphicData>
        </a:graphic>
      </p:graphicFrame>
      <p:graphicFrame>
        <p:nvGraphicFramePr>
          <p:cNvPr id="16" name="표 13">
            <a:extLst>
              <a:ext uri="{FF2B5EF4-FFF2-40B4-BE49-F238E27FC236}">
                <a16:creationId xmlns:a16="http://schemas.microsoft.com/office/drawing/2014/main" id="{50B1E2D3-FA1C-4EEF-BFA4-AFCEBA545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950256"/>
              </p:ext>
            </p:extLst>
          </p:nvPr>
        </p:nvGraphicFramePr>
        <p:xfrm>
          <a:off x="422031" y="5161031"/>
          <a:ext cx="11183816" cy="1065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63">
                  <a:extLst>
                    <a:ext uri="{9D8B030D-6E8A-4147-A177-3AD203B41FA5}">
                      <a16:colId xmlns:a16="http://schemas.microsoft.com/office/drawing/2014/main" val="1624826190"/>
                    </a:ext>
                  </a:extLst>
                </a:gridCol>
                <a:gridCol w="2735133">
                  <a:extLst>
                    <a:ext uri="{9D8B030D-6E8A-4147-A177-3AD203B41FA5}">
                      <a16:colId xmlns:a16="http://schemas.microsoft.com/office/drawing/2014/main" val="3563721551"/>
                    </a:ext>
                  </a:extLst>
                </a:gridCol>
                <a:gridCol w="2835673">
                  <a:extLst>
                    <a:ext uri="{9D8B030D-6E8A-4147-A177-3AD203B41FA5}">
                      <a16:colId xmlns:a16="http://schemas.microsoft.com/office/drawing/2014/main" val="2933809682"/>
                    </a:ext>
                  </a:extLst>
                </a:gridCol>
                <a:gridCol w="1911839">
                  <a:extLst>
                    <a:ext uri="{9D8B030D-6E8A-4147-A177-3AD203B41FA5}">
                      <a16:colId xmlns:a16="http://schemas.microsoft.com/office/drawing/2014/main" val="3049238648"/>
                    </a:ext>
                  </a:extLst>
                </a:gridCol>
                <a:gridCol w="1464408">
                  <a:extLst>
                    <a:ext uri="{9D8B030D-6E8A-4147-A177-3AD203B41FA5}">
                      <a16:colId xmlns:a16="http://schemas.microsoft.com/office/drawing/2014/main" val="445163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근무일련번호</a:t>
                      </a:r>
                      <a:endParaRPr lang="en-US" altLang="ko-KR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SEQ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근무시작일자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WORK_STARTDATE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근무종료일자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WORK_ENDDATE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부서명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DEPTNAME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직무번호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JOBNO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549623"/>
                  </a:ext>
                </a:extLst>
              </a:tr>
              <a:tr h="3039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2019/07/28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2023/03/24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개인여신부</a:t>
                      </a:r>
                      <a:r>
                        <a:rPr lang="en-US" altLang="ko-KR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P)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33734"/>
                  </a:ext>
                </a:extLst>
              </a:tr>
              <a:tr h="303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100" b="0" i="0" u="none" strike="noStrik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2015/07/27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2019/07/27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영등포지점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211556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B1919A30-862D-4893-A3A7-95BBB5FDCB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966" y="3401148"/>
            <a:ext cx="287160" cy="287160"/>
          </a:xfrm>
          <a:prstGeom prst="rect">
            <a:avLst/>
          </a:prstGeom>
          <a:solidFill>
            <a:srgbClr val="F7F4F0"/>
          </a:solidFill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02B7B8-2369-4B43-AEC5-BB3DBE34F6A4}"/>
              </a:ext>
            </a:extLst>
          </p:cNvPr>
          <p:cNvSpPr txBox="1"/>
          <p:nvPr/>
        </p:nvSpPr>
        <p:spPr>
          <a:xfrm>
            <a:off x="7365460" y="652441"/>
            <a:ext cx="1313180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인력구성전체조회</a:t>
            </a:r>
          </a:p>
        </p:txBody>
      </p:sp>
    </p:spTree>
    <p:extLst>
      <p:ext uri="{BB962C8B-B14F-4D97-AF65-F5344CB8AC3E}">
        <p14:creationId xmlns:p14="http://schemas.microsoft.com/office/powerpoint/2010/main" val="19572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F203169-CE4F-4441-B461-0C78B2B9C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2" b="91600"/>
          <a:stretch/>
        </p:blipFill>
        <p:spPr>
          <a:xfrm>
            <a:off x="0" y="0"/>
            <a:ext cx="12192000" cy="32296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3A8192-84AE-4B05-8164-D11BB609226E}"/>
              </a:ext>
            </a:extLst>
          </p:cNvPr>
          <p:cNvSpPr/>
          <p:nvPr/>
        </p:nvSpPr>
        <p:spPr>
          <a:xfrm>
            <a:off x="8546123" y="322960"/>
            <a:ext cx="3645877" cy="653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D2AAA3-E12A-4941-8134-4812C572547D}"/>
              </a:ext>
            </a:extLst>
          </p:cNvPr>
          <p:cNvSpPr txBox="1"/>
          <p:nvPr/>
        </p:nvSpPr>
        <p:spPr>
          <a:xfrm>
            <a:off x="8672482" y="462322"/>
            <a:ext cx="23651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4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화면구성 세부내용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80FED0-5674-451B-8347-1B60711DB45A}"/>
              </a:ext>
            </a:extLst>
          </p:cNvPr>
          <p:cNvSpPr txBox="1"/>
          <p:nvPr/>
        </p:nvSpPr>
        <p:spPr>
          <a:xfrm>
            <a:off x="8792308" y="2779984"/>
            <a:ext cx="319106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ᆞ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직원 개인정보 수정 기능 추가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00D5B-5B5B-47B8-A3F0-8493A82802B4}"/>
              </a:ext>
            </a:extLst>
          </p:cNvPr>
          <p:cNvSpPr txBox="1"/>
          <p:nvPr/>
        </p:nvSpPr>
        <p:spPr>
          <a:xfrm>
            <a:off x="8832144" y="4458639"/>
            <a:ext cx="335985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ᆞ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최근 근무이력을 상단으로 배치하여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가독성 확보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B7D057-9995-436F-BE01-DF430AC983D4}"/>
              </a:ext>
            </a:extLst>
          </p:cNvPr>
          <p:cNvSpPr txBox="1"/>
          <p:nvPr/>
        </p:nvSpPr>
        <p:spPr>
          <a:xfrm>
            <a:off x="8737173" y="1709842"/>
            <a:ext cx="319106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ᆞ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직원 개인정보 조회 기능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C7C2CFD-CB61-43BA-ACD4-8849EA6A92AC}"/>
              </a:ext>
            </a:extLst>
          </p:cNvPr>
          <p:cNvGrpSpPr/>
          <p:nvPr/>
        </p:nvGrpSpPr>
        <p:grpSpPr>
          <a:xfrm>
            <a:off x="8093157" y="1079465"/>
            <a:ext cx="4041320" cy="1305134"/>
            <a:chOff x="8093157" y="1079465"/>
            <a:chExt cx="4041320" cy="130513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D47FF77-99B8-4CF5-A5D5-F004C558A486}"/>
                </a:ext>
              </a:extLst>
            </p:cNvPr>
            <p:cNvSpPr txBox="1"/>
            <p:nvPr/>
          </p:nvSpPr>
          <p:spPr>
            <a:xfrm>
              <a:off x="8714477" y="1079465"/>
              <a:ext cx="236513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개인정보</a:t>
              </a:r>
              <a:endPara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614A426-E128-4BF9-AB89-8E4FAEA12C48}"/>
                </a:ext>
              </a:extLst>
            </p:cNvPr>
            <p:cNvCxnSpPr/>
            <p:nvPr/>
          </p:nvCxnSpPr>
          <p:spPr>
            <a:xfrm>
              <a:off x="8714477" y="1533441"/>
              <a:ext cx="3420000" cy="0"/>
            </a:xfrm>
            <a:prstGeom prst="line">
              <a:avLst/>
            </a:prstGeom>
            <a:ln>
              <a:solidFill>
                <a:srgbClr val="F43A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D954894C-E1FC-43D4-BF49-9446564B2A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3157" y="1531317"/>
              <a:ext cx="621320" cy="853282"/>
            </a:xfrm>
            <a:prstGeom prst="straightConnector1">
              <a:avLst/>
            </a:prstGeom>
            <a:ln>
              <a:solidFill>
                <a:srgbClr val="F43A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FAAA2E7-8DBC-4AA6-B993-EA15BC21ACAE}"/>
              </a:ext>
            </a:extLst>
          </p:cNvPr>
          <p:cNvSpPr/>
          <p:nvPr/>
        </p:nvSpPr>
        <p:spPr>
          <a:xfrm>
            <a:off x="1472848" y="823481"/>
            <a:ext cx="5802924" cy="433753"/>
          </a:xfrm>
          <a:prstGeom prst="roundRect">
            <a:avLst>
              <a:gd name="adj" fmla="val 50000"/>
            </a:avLst>
          </a:prstGeom>
          <a:noFill/>
          <a:ln w="19050">
            <a:gradFill flip="none" rotWithShape="1">
              <a:gsLst>
                <a:gs pos="0">
                  <a:srgbClr val="FA6300"/>
                </a:gs>
                <a:gs pos="66008">
                  <a:srgbClr val="F79479"/>
                </a:gs>
                <a:gs pos="83000">
                  <a:srgbClr val="F43A55"/>
                </a:gs>
                <a:gs pos="100000">
                  <a:srgbClr val="F43A55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B3F81CE-60A9-4549-8915-DF9569F35760}"/>
              </a:ext>
            </a:extLst>
          </p:cNvPr>
          <p:cNvGrpSpPr/>
          <p:nvPr/>
        </p:nvGrpSpPr>
        <p:grpSpPr>
          <a:xfrm>
            <a:off x="1914155" y="865170"/>
            <a:ext cx="3394555" cy="313548"/>
            <a:chOff x="3635845" y="1243881"/>
            <a:chExt cx="3394555" cy="313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FF425E-073C-4D13-AC07-CF9FBF600786}"/>
                </a:ext>
              </a:extLst>
            </p:cNvPr>
            <p:cNvSpPr txBox="1"/>
            <p:nvPr/>
          </p:nvSpPr>
          <p:spPr>
            <a:xfrm>
              <a:off x="3635845" y="1243881"/>
              <a:ext cx="798617" cy="313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F43A55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나의 정보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BE9A0C1-2900-4025-BE32-946202EE11F5}"/>
                </a:ext>
              </a:extLst>
            </p:cNvPr>
            <p:cNvSpPr txBox="1"/>
            <p:nvPr/>
          </p:nvSpPr>
          <p:spPr>
            <a:xfrm>
              <a:off x="4718354" y="1243881"/>
              <a:ext cx="1031051" cy="313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자기개발과정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703BA3-E0EE-49E0-9D9F-B6E166FFDF36}"/>
                </a:ext>
              </a:extLst>
            </p:cNvPr>
            <p:cNvSpPr txBox="1"/>
            <p:nvPr/>
          </p:nvSpPr>
          <p:spPr>
            <a:xfrm>
              <a:off x="6231783" y="1243881"/>
              <a:ext cx="798617" cy="313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직무 추천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DA6CDEC-ADC9-4272-81D9-392149DFBAFB}"/>
              </a:ext>
            </a:extLst>
          </p:cNvPr>
          <p:cNvSpPr txBox="1"/>
          <p:nvPr/>
        </p:nvSpPr>
        <p:spPr>
          <a:xfrm>
            <a:off x="5643770" y="865170"/>
            <a:ext cx="1313180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인력구성전체조회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9E703F0-AD65-412C-967F-8A85DFD84EE7}"/>
              </a:ext>
            </a:extLst>
          </p:cNvPr>
          <p:cNvGrpSpPr/>
          <p:nvPr/>
        </p:nvGrpSpPr>
        <p:grpSpPr>
          <a:xfrm>
            <a:off x="8266513" y="2226475"/>
            <a:ext cx="3867964" cy="950500"/>
            <a:chOff x="8266513" y="1079465"/>
            <a:chExt cx="3867964" cy="95050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2F7E67-EF5D-408B-B166-DAAF3B51544E}"/>
                </a:ext>
              </a:extLst>
            </p:cNvPr>
            <p:cNvSpPr txBox="1"/>
            <p:nvPr/>
          </p:nvSpPr>
          <p:spPr>
            <a:xfrm>
              <a:off x="8714477" y="1079465"/>
              <a:ext cx="236513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연락정보</a:t>
              </a:r>
              <a:endPara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5D15C6C-43A8-4F67-9CED-8F6E65217709}"/>
                </a:ext>
              </a:extLst>
            </p:cNvPr>
            <p:cNvCxnSpPr/>
            <p:nvPr/>
          </p:nvCxnSpPr>
          <p:spPr>
            <a:xfrm>
              <a:off x="8714477" y="1533441"/>
              <a:ext cx="3420000" cy="0"/>
            </a:xfrm>
            <a:prstGeom prst="line">
              <a:avLst/>
            </a:prstGeom>
            <a:ln>
              <a:solidFill>
                <a:srgbClr val="F43A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31F0756-5B41-4A02-8592-38C78FF9C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6513" y="1531317"/>
              <a:ext cx="447964" cy="498648"/>
            </a:xfrm>
            <a:prstGeom prst="straightConnector1">
              <a:avLst/>
            </a:prstGeom>
            <a:ln>
              <a:solidFill>
                <a:srgbClr val="F43A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7E232C1-5887-468B-B992-3A2FC54BB614}"/>
              </a:ext>
            </a:extLst>
          </p:cNvPr>
          <p:cNvGrpSpPr/>
          <p:nvPr/>
        </p:nvGrpSpPr>
        <p:grpSpPr>
          <a:xfrm>
            <a:off x="8295001" y="3765531"/>
            <a:ext cx="3839476" cy="842192"/>
            <a:chOff x="8295001" y="1079465"/>
            <a:chExt cx="3839476" cy="84219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FF2871E-D1D3-46A9-BCE1-E977105A00C7}"/>
                </a:ext>
              </a:extLst>
            </p:cNvPr>
            <p:cNvSpPr txBox="1"/>
            <p:nvPr/>
          </p:nvSpPr>
          <p:spPr>
            <a:xfrm>
              <a:off x="8714477" y="1079465"/>
              <a:ext cx="236513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근무이력</a:t>
              </a:r>
              <a:endPara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2EEBFDD-0458-4408-8357-BA0A02730092}"/>
                </a:ext>
              </a:extLst>
            </p:cNvPr>
            <p:cNvCxnSpPr/>
            <p:nvPr/>
          </p:nvCxnSpPr>
          <p:spPr>
            <a:xfrm>
              <a:off x="8714477" y="1524476"/>
              <a:ext cx="3420000" cy="0"/>
            </a:xfrm>
            <a:prstGeom prst="line">
              <a:avLst/>
            </a:prstGeom>
            <a:ln>
              <a:solidFill>
                <a:srgbClr val="F43A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7FCE120-4B4C-4337-8FBC-92A02A7BB0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5001" y="1531317"/>
              <a:ext cx="419476" cy="390340"/>
            </a:xfrm>
            <a:prstGeom prst="straightConnector1">
              <a:avLst/>
            </a:prstGeom>
            <a:ln>
              <a:solidFill>
                <a:srgbClr val="F43A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7E9745D-6B67-4268-9A18-0D17819AA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48" y="1684620"/>
            <a:ext cx="8073736" cy="34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5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BD1C819-C5C6-4A52-81B7-6E31368B68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2" b="91600"/>
          <a:stretch/>
        </p:blipFill>
        <p:spPr>
          <a:xfrm>
            <a:off x="0" y="0"/>
            <a:ext cx="12192000" cy="32296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1B90251-9643-4A62-BBAF-1139C1C8D199}"/>
              </a:ext>
            </a:extLst>
          </p:cNvPr>
          <p:cNvSpPr/>
          <p:nvPr/>
        </p:nvSpPr>
        <p:spPr>
          <a:xfrm>
            <a:off x="3194538" y="610752"/>
            <a:ext cx="5802924" cy="433753"/>
          </a:xfrm>
          <a:prstGeom prst="roundRect">
            <a:avLst>
              <a:gd name="adj" fmla="val 50000"/>
            </a:avLst>
          </a:prstGeom>
          <a:noFill/>
          <a:ln w="19050">
            <a:gradFill flip="none" rotWithShape="1">
              <a:gsLst>
                <a:gs pos="0">
                  <a:srgbClr val="FA6300"/>
                </a:gs>
                <a:gs pos="66008">
                  <a:srgbClr val="F79479"/>
                </a:gs>
                <a:gs pos="83000">
                  <a:srgbClr val="F43A55"/>
                </a:gs>
                <a:gs pos="100000">
                  <a:srgbClr val="F43A55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047AFDA-C403-4D48-BDDC-821AFCE4E532}"/>
              </a:ext>
            </a:extLst>
          </p:cNvPr>
          <p:cNvGrpSpPr/>
          <p:nvPr/>
        </p:nvGrpSpPr>
        <p:grpSpPr>
          <a:xfrm>
            <a:off x="3635845" y="652441"/>
            <a:ext cx="3345128" cy="313548"/>
            <a:chOff x="3635845" y="1243881"/>
            <a:chExt cx="3345128" cy="3135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602FAF5-D558-41A7-A849-E1500A9D69E1}"/>
                </a:ext>
              </a:extLst>
            </p:cNvPr>
            <p:cNvSpPr txBox="1"/>
            <p:nvPr/>
          </p:nvSpPr>
          <p:spPr>
            <a:xfrm>
              <a:off x="3635845" y="1243881"/>
              <a:ext cx="798617" cy="313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나의 정보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F5A9DE-E0F8-4783-9E02-9EEA2FDB4B35}"/>
                </a:ext>
              </a:extLst>
            </p:cNvPr>
            <p:cNvSpPr txBox="1"/>
            <p:nvPr/>
          </p:nvSpPr>
          <p:spPr>
            <a:xfrm>
              <a:off x="4718354" y="1243881"/>
              <a:ext cx="1031051" cy="313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F54E65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자기개발과정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3784AA-96CD-4219-8A78-B4DE0C0D05D2}"/>
                </a:ext>
              </a:extLst>
            </p:cNvPr>
            <p:cNvSpPr txBox="1"/>
            <p:nvPr/>
          </p:nvSpPr>
          <p:spPr>
            <a:xfrm>
              <a:off x="6182356" y="1243881"/>
              <a:ext cx="798617" cy="313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직무 추천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631252A-F2F4-447A-9204-CE72D5CD1D9C}"/>
              </a:ext>
            </a:extLst>
          </p:cNvPr>
          <p:cNvSpPr txBox="1"/>
          <p:nvPr/>
        </p:nvSpPr>
        <p:spPr>
          <a:xfrm>
            <a:off x="3077193" y="1363091"/>
            <a:ext cx="597888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F54E6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자기개발과정으로 이뤄낸 성과를 확인해 보세요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AE5D37-857F-44F9-A51D-D80F122BDD46}"/>
              </a:ext>
            </a:extLst>
          </p:cNvPr>
          <p:cNvSpPr txBox="1"/>
          <p:nvPr/>
        </p:nvSpPr>
        <p:spPr>
          <a:xfrm>
            <a:off x="333993" y="2327057"/>
            <a:ext cx="597888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연수 수료과정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818D9E-6200-49BE-86B7-CAB7CACDA5F9}"/>
              </a:ext>
            </a:extLst>
          </p:cNvPr>
          <p:cNvSpPr txBox="1"/>
          <p:nvPr/>
        </p:nvSpPr>
        <p:spPr>
          <a:xfrm>
            <a:off x="333993" y="4328387"/>
            <a:ext cx="597888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자격 취득과정</a:t>
            </a:r>
          </a:p>
        </p:txBody>
      </p:sp>
      <p:graphicFrame>
        <p:nvGraphicFramePr>
          <p:cNvPr id="12" name="표 13">
            <a:extLst>
              <a:ext uri="{FF2B5EF4-FFF2-40B4-BE49-F238E27FC236}">
                <a16:creationId xmlns:a16="http://schemas.microsoft.com/office/drawing/2014/main" id="{771A8E73-36C7-40D6-BF27-1770AD472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46442"/>
              </p:ext>
            </p:extLst>
          </p:nvPr>
        </p:nvGraphicFramePr>
        <p:xfrm>
          <a:off x="422031" y="2776250"/>
          <a:ext cx="11183816" cy="112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63">
                  <a:extLst>
                    <a:ext uri="{9D8B030D-6E8A-4147-A177-3AD203B41FA5}">
                      <a16:colId xmlns:a16="http://schemas.microsoft.com/office/drawing/2014/main" val="1624826190"/>
                    </a:ext>
                  </a:extLst>
                </a:gridCol>
                <a:gridCol w="2735133">
                  <a:extLst>
                    <a:ext uri="{9D8B030D-6E8A-4147-A177-3AD203B41FA5}">
                      <a16:colId xmlns:a16="http://schemas.microsoft.com/office/drawing/2014/main" val="3563721551"/>
                    </a:ext>
                  </a:extLst>
                </a:gridCol>
                <a:gridCol w="3342154">
                  <a:extLst>
                    <a:ext uri="{9D8B030D-6E8A-4147-A177-3AD203B41FA5}">
                      <a16:colId xmlns:a16="http://schemas.microsoft.com/office/drawing/2014/main" val="2933809682"/>
                    </a:ext>
                  </a:extLst>
                </a:gridCol>
                <a:gridCol w="1405358">
                  <a:extLst>
                    <a:ext uri="{9D8B030D-6E8A-4147-A177-3AD203B41FA5}">
                      <a16:colId xmlns:a16="http://schemas.microsoft.com/office/drawing/2014/main" val="3049238648"/>
                    </a:ext>
                  </a:extLst>
                </a:gridCol>
                <a:gridCol w="1464408">
                  <a:extLst>
                    <a:ext uri="{9D8B030D-6E8A-4147-A177-3AD203B41FA5}">
                      <a16:colId xmlns:a16="http://schemas.microsoft.com/office/drawing/2014/main" val="445163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수강일련번호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STUDYNO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과정분류코드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STUDYCODE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과정명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STUDYNAME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수료점수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SCORE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직무번호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JOBNO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549623"/>
                  </a:ext>
                </a:extLst>
              </a:tr>
              <a:tr h="333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68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BIZ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211556"/>
                  </a:ext>
                </a:extLst>
              </a:tr>
              <a:tr h="333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중급회계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BIZ</a:t>
                      </a:r>
                      <a:endParaRPr lang="ko-KR" altLang="en-US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834066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706FF2F-C413-42B6-BF55-6FA194A2E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585094"/>
              </p:ext>
            </p:extLst>
          </p:nvPr>
        </p:nvGraphicFramePr>
        <p:xfrm>
          <a:off x="422031" y="4819350"/>
          <a:ext cx="11183815" cy="962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034">
                  <a:extLst>
                    <a:ext uri="{9D8B030D-6E8A-4147-A177-3AD203B41FA5}">
                      <a16:colId xmlns:a16="http://schemas.microsoft.com/office/drawing/2014/main" val="3563721551"/>
                    </a:ext>
                  </a:extLst>
                </a:gridCol>
                <a:gridCol w="3444147">
                  <a:extLst>
                    <a:ext uri="{9D8B030D-6E8A-4147-A177-3AD203B41FA5}">
                      <a16:colId xmlns:a16="http://schemas.microsoft.com/office/drawing/2014/main" val="2933809682"/>
                    </a:ext>
                  </a:extLst>
                </a:gridCol>
                <a:gridCol w="1655550">
                  <a:extLst>
                    <a:ext uri="{9D8B030D-6E8A-4147-A177-3AD203B41FA5}">
                      <a16:colId xmlns:a16="http://schemas.microsoft.com/office/drawing/2014/main" val="3049238648"/>
                    </a:ext>
                  </a:extLst>
                </a:gridCol>
                <a:gridCol w="1573042">
                  <a:extLst>
                    <a:ext uri="{9D8B030D-6E8A-4147-A177-3AD203B41FA5}">
                      <a16:colId xmlns:a16="http://schemas.microsoft.com/office/drawing/2014/main" val="445163923"/>
                    </a:ext>
                  </a:extLst>
                </a:gridCol>
                <a:gridCol w="1573042">
                  <a:extLst>
                    <a:ext uri="{9D8B030D-6E8A-4147-A177-3AD203B41FA5}">
                      <a16:colId xmlns:a16="http://schemas.microsoft.com/office/drawing/2014/main" val="2718770531"/>
                    </a:ext>
                  </a:extLst>
                </a:gridCol>
              </a:tblGrid>
              <a:tr h="3930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자격증코드</a:t>
                      </a:r>
                      <a:endParaRPr lang="en-US" altLang="ko-KR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CERTNO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자격증명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CERTNAME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취득일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CERTGETDATE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GRADE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직무번호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JOBNO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549623"/>
                  </a:ext>
                </a:extLst>
              </a:tr>
              <a:tr h="284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DDDD124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펀드투자권유자문인력</a:t>
                      </a:r>
                      <a:endParaRPr 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2017/05/03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211556"/>
                  </a:ext>
                </a:extLst>
              </a:tr>
              <a:tr h="284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X02021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파생상품투자권유자문인력</a:t>
                      </a:r>
                      <a:endParaRPr 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2019/11/01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UB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31806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B585F76-C03D-40FD-9F03-508D3A018211}"/>
              </a:ext>
            </a:extLst>
          </p:cNvPr>
          <p:cNvSpPr txBox="1"/>
          <p:nvPr/>
        </p:nvSpPr>
        <p:spPr>
          <a:xfrm>
            <a:off x="7365460" y="652441"/>
            <a:ext cx="1313180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인력구성전체조회</a:t>
            </a:r>
          </a:p>
        </p:txBody>
      </p:sp>
    </p:spTree>
    <p:extLst>
      <p:ext uri="{BB962C8B-B14F-4D97-AF65-F5344CB8AC3E}">
        <p14:creationId xmlns:p14="http://schemas.microsoft.com/office/powerpoint/2010/main" val="77974930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838</Words>
  <Application>Microsoft Office PowerPoint</Application>
  <PresentationFormat>와이드스크린</PresentationFormat>
  <Paragraphs>390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KoPub돋움체 Bold</vt:lpstr>
      <vt:lpstr>KoPub돋움체 Light</vt:lpstr>
      <vt:lpstr>Rix헤드 M</vt:lpstr>
      <vt:lpstr>Yu Gothic UI Semibold</vt:lpstr>
      <vt:lpstr>맑은 고딕</vt:lpstr>
      <vt:lpstr>Arial</vt:lpstr>
      <vt:lpstr>Cambria Math</vt:lpstr>
      <vt:lpstr>디자인 사용자 지정</vt:lpstr>
      <vt:lpstr>2_디자인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인보</dc:creator>
  <cp:lastModifiedBy>인보</cp:lastModifiedBy>
  <cp:revision>179</cp:revision>
  <dcterms:created xsi:type="dcterms:W3CDTF">2023-03-22T08:41:45Z</dcterms:created>
  <dcterms:modified xsi:type="dcterms:W3CDTF">2023-03-23T12:21:03Z</dcterms:modified>
</cp:coreProperties>
</file>