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76" r:id="rId7"/>
    <p:sldId id="267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398" autoAdjust="0"/>
  </p:normalViewPr>
  <p:slideViewPr>
    <p:cSldViewPr>
      <p:cViewPr varScale="1">
        <p:scale>
          <a:sx n="103" d="100"/>
          <a:sy n="103" d="100"/>
        </p:scale>
        <p:origin x="138" y="3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2021-01-12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2021-01-12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807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23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3944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1074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3614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0453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3454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097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2021-01-12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2021-01-12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2021-01-12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2021-01-12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2021-01-12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2021-01-12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2021-01-12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2021-01-12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2021-01-12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2021-01-12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064" y="3165763"/>
            <a:ext cx="10058400" cy="1271349"/>
          </a:xfrm>
        </p:spPr>
        <p:txBody>
          <a:bodyPr rtlCol="0">
            <a:normAutofit/>
          </a:bodyPr>
          <a:lstStyle/>
          <a:p>
            <a:pPr algn="r" rtl="0"/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IoT / AI </a:t>
            </a:r>
            <a:r>
              <a:rPr lang="ko-KR" altLang="en-US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기반 의료지원 </a:t>
            </a:r>
            <a:r>
              <a:rPr lang="ko-KR" altLang="en-US" sz="4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로봇틱스</a:t>
            </a:r>
            <a:b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b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통합 구현</a:t>
            </a:r>
            <a:endParaRPr lang="ko-KR" altLang="en-US" sz="4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919536" y="4725144"/>
            <a:ext cx="10058400" cy="936104"/>
          </a:xfrm>
        </p:spPr>
        <p:txBody>
          <a:bodyPr rtlCol="0">
            <a:normAutofit lnSpcReduction="10000"/>
          </a:bodyPr>
          <a:lstStyle/>
          <a:p>
            <a:pPr algn="r" rtl="0"/>
            <a:r>
              <a:rPr lang="en-US" altLang="ko-KR" sz="2400" dirty="0">
                <a:solidFill>
                  <a:schemeClr val="tx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2021-01-12</a:t>
            </a:r>
          </a:p>
          <a:p>
            <a:pPr algn="r" rtl="0"/>
            <a:endParaRPr lang="en-US" altLang="ko-KR" dirty="0">
              <a:solidFill>
                <a:schemeClr val="tx1">
                  <a:lumMod val="8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rtl="0"/>
            <a:r>
              <a:rPr lang="ko-KR" altLang="en-US" sz="2400" dirty="0">
                <a:solidFill>
                  <a:schemeClr val="tx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황 성 윤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28" y="51309"/>
            <a:ext cx="9144000" cy="595536"/>
          </a:xfrm>
        </p:spPr>
        <p:txBody>
          <a:bodyPr rtlCol="0"/>
          <a:lstStyle/>
          <a:p>
            <a:pPr rtl="0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63352" y="836712"/>
            <a:ext cx="11521280" cy="72008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19.png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이미지가 추가된 홈페이지 화면입니다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내용 개체 틀 9">
            <a:extLst>
              <a:ext uri="{FF2B5EF4-FFF2-40B4-BE49-F238E27FC236}">
                <a16:creationId xmlns:a16="http://schemas.microsoft.com/office/drawing/2014/main" id="{C52AF461-E5AC-4CC4-9B07-DD359AB5E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8790" y="1552875"/>
            <a:ext cx="7185562" cy="46582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5FCC5-EDE9-4D79-909A-0AB8D56A03D0}"/>
              </a:ext>
            </a:extLst>
          </p:cNvPr>
          <p:cNvSpPr txBox="1"/>
          <p:nvPr/>
        </p:nvSpPr>
        <p:spPr>
          <a:xfrm flipH="1">
            <a:off x="4051391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이미지가 추가된 홈페이지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80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목록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560512" y="2114128"/>
            <a:ext cx="9144000" cy="4267200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Thymeleaf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layout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공통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layout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header,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navi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contents, footer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설계하여 그 구현 코드를 기술하십시오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Home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page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공통 레이아웃의 콘텐츠 영역에 표시하는 구현 코드를 기술하십시오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개별 웹 페이지 폴더는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 등록 등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멤버쉽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관련 페이지를 설계하고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 컨텐츠 페이지를 공통 레이아웃의 콘텐츠 영역에 표시되도록 구현한 코드를 기술하십시오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 rtl="0">
              <a:buFont typeface="+mj-lt"/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&lt;head&gt;&lt;/head&gt;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태그내에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공통적으로 이용되는 부분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예를 들어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부트스트랩 등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웹 페이지에 개별적으로 이용되는 영역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예를 들어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개별 스타일 시트 등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구분하는 기술을 구현해 공통 레이아웃에 반영해 주십시오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28" y="51309"/>
            <a:ext cx="9144000" cy="595536"/>
          </a:xfrm>
        </p:spPr>
        <p:txBody>
          <a:bodyPr rtlCol="0"/>
          <a:lstStyle/>
          <a:p>
            <a:pPr rtl="0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63352" y="836712"/>
            <a:ext cx="11521280" cy="72008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Thymeleaf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layout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사용하기 위해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porm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아래와 같은 설정을 하고 각 페이지를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xmlns:layout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설정해 주고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fragment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이용한 데이터 간의 관계를 설정해줍니다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412995A-0893-4EE2-BA7B-2B2609E027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8" y="3645024"/>
            <a:ext cx="4503244" cy="23762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내용 개체 틀 9">
            <a:extLst>
              <a:ext uri="{FF2B5EF4-FFF2-40B4-BE49-F238E27FC236}">
                <a16:creationId xmlns:a16="http://schemas.microsoft.com/office/drawing/2014/main" id="{7A1D4096-3A5F-40C1-9D8E-3C17315A1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9895" y="1779551"/>
            <a:ext cx="6568557" cy="42701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853006-5EAB-4A00-A254-576C1FB43F5F}"/>
              </a:ext>
            </a:extLst>
          </p:cNvPr>
          <p:cNvSpPr txBox="1"/>
          <p:nvPr/>
        </p:nvSpPr>
        <p:spPr>
          <a:xfrm flipH="1">
            <a:off x="1847528" y="6049671"/>
            <a:ext cx="197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porm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92039-A175-4DC1-BD81-02731BE3948F}"/>
              </a:ext>
            </a:extLst>
          </p:cNvPr>
          <p:cNvSpPr txBox="1"/>
          <p:nvPr/>
        </p:nvSpPr>
        <p:spPr>
          <a:xfrm flipH="1">
            <a:off x="7653887" y="6093296"/>
            <a:ext cx="197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&lt;header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내용 개체 틀 9">
            <a:extLst>
              <a:ext uri="{FF2B5EF4-FFF2-40B4-BE49-F238E27FC236}">
                <a16:creationId xmlns:a16="http://schemas.microsoft.com/office/drawing/2014/main" id="{40F3A8D4-FDD9-44A3-A450-1AFB09107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548" y="1779551"/>
            <a:ext cx="4503244" cy="14334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BE6651-537D-43ED-A96E-F0C7FC9FCAEA}"/>
              </a:ext>
            </a:extLst>
          </p:cNvPr>
          <p:cNvSpPr txBox="1"/>
          <p:nvPr/>
        </p:nvSpPr>
        <p:spPr>
          <a:xfrm flipH="1">
            <a:off x="1253200" y="3241359"/>
            <a:ext cx="297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&lt;templates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 구성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59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28" y="51309"/>
            <a:ext cx="9144000" cy="595536"/>
          </a:xfrm>
        </p:spPr>
        <p:txBody>
          <a:bodyPr rtlCol="0"/>
          <a:lstStyle/>
          <a:p>
            <a:pPr rtl="0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63352" y="836712"/>
            <a:ext cx="11521280" cy="72008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아래 파일은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navi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index,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footer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대한 코드 정보입니다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412995A-0893-4EE2-BA7B-2B2609E027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9536" y="1405658"/>
            <a:ext cx="7848872" cy="15841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내용 개체 틀 9">
            <a:extLst>
              <a:ext uri="{FF2B5EF4-FFF2-40B4-BE49-F238E27FC236}">
                <a16:creationId xmlns:a16="http://schemas.microsoft.com/office/drawing/2014/main" id="{7A1D4096-3A5F-40C1-9D8E-3C17315A1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9536" y="3185769"/>
            <a:ext cx="7848872" cy="19442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내용 개체 틀 9">
            <a:extLst>
              <a:ext uri="{FF2B5EF4-FFF2-40B4-BE49-F238E27FC236}">
                <a16:creationId xmlns:a16="http://schemas.microsoft.com/office/drawing/2014/main" id="{2D39F107-6FD4-466C-B3EE-05FBFD438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9536" y="5325920"/>
            <a:ext cx="7848872" cy="13907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28" y="51309"/>
            <a:ext cx="9144000" cy="595536"/>
          </a:xfrm>
        </p:spPr>
        <p:txBody>
          <a:bodyPr rtlCol="0"/>
          <a:lstStyle/>
          <a:p>
            <a:pPr rtl="0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63352" y="836712"/>
            <a:ext cx="11521280" cy="72008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layout.html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이용한 공통적인 설정을 하고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contents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폴더 안의 파일 내용에 따라 구현이 됩니다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파일에 대한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layout:fragment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=“content”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안의 내용들이 교체되어 구현이 됩니다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412995A-0893-4EE2-BA7B-2B2609E027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907" y="4103395"/>
            <a:ext cx="3024336" cy="20625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내용 개체 틀 9">
            <a:extLst>
              <a:ext uri="{FF2B5EF4-FFF2-40B4-BE49-F238E27FC236}">
                <a16:creationId xmlns:a16="http://schemas.microsoft.com/office/drawing/2014/main" id="{7A1D4096-3A5F-40C1-9D8E-3C17315A1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8023" y="1654481"/>
            <a:ext cx="7344816" cy="45015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AFCD9D-A220-4DAF-8FA7-D39F6D516B4D}"/>
              </a:ext>
            </a:extLst>
          </p:cNvPr>
          <p:cNvSpPr txBox="1"/>
          <p:nvPr/>
        </p:nvSpPr>
        <p:spPr>
          <a:xfrm flipH="1">
            <a:off x="1294959" y="62173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&lt;contents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폴더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7C786-CBB3-4A21-8E3B-EE3BAEE20A03}"/>
              </a:ext>
            </a:extLst>
          </p:cNvPr>
          <p:cNvSpPr txBox="1"/>
          <p:nvPr/>
        </p:nvSpPr>
        <p:spPr>
          <a:xfrm flipH="1">
            <a:off x="6600056" y="62373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&lt;layout.html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파일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내용 개체 틀 9">
            <a:extLst>
              <a:ext uri="{FF2B5EF4-FFF2-40B4-BE49-F238E27FC236}">
                <a16:creationId xmlns:a16="http://schemas.microsoft.com/office/drawing/2014/main" id="{C52AF461-E5AC-4CC4-9B07-DD359AB5E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907" y="1654481"/>
            <a:ext cx="3024336" cy="20162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E72BB3-F162-4EE8-BE8B-344F70E6B498}"/>
              </a:ext>
            </a:extLst>
          </p:cNvPr>
          <p:cNvSpPr txBox="1"/>
          <p:nvPr/>
        </p:nvSpPr>
        <p:spPr>
          <a:xfrm flipH="1">
            <a:off x="1063687" y="3655818"/>
            <a:ext cx="255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&lt;Controller Class&gt;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6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28" y="51309"/>
            <a:ext cx="9144000" cy="595536"/>
          </a:xfrm>
        </p:spPr>
        <p:txBody>
          <a:bodyPr rtlCol="0"/>
          <a:lstStyle/>
          <a:p>
            <a:pPr rtl="0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63352" y="836712"/>
            <a:ext cx="11521280" cy="720080"/>
          </a:xfrm>
        </p:spPr>
        <p:txBody>
          <a:bodyPr rtlCol="0">
            <a:normAutofit fontScale="92500"/>
          </a:bodyPr>
          <a:lstStyle/>
          <a:p>
            <a:pPr rtl="0">
              <a:lnSpc>
                <a:spcPct val="10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회원등록 페이지를 공통 레이아웃을 사용하기 위해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layout:decorator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=“layout/layout”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적용하고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개별 데이터는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layout:fragment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=“content”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구현을 합니다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412995A-0893-4EE2-BA7B-2B2609E027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622" y="4379163"/>
            <a:ext cx="10560731" cy="19301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AFCD9D-A220-4DAF-8FA7-D39F6D516B4D}"/>
              </a:ext>
            </a:extLst>
          </p:cNvPr>
          <p:cNvSpPr txBox="1"/>
          <p:nvPr/>
        </p:nvSpPr>
        <p:spPr>
          <a:xfrm flipH="1">
            <a:off x="4889866" y="3845246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&lt;login.html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7C786-CBB3-4A21-8E3B-EE3BAEE20A03}"/>
              </a:ext>
            </a:extLst>
          </p:cNvPr>
          <p:cNvSpPr txBox="1"/>
          <p:nvPr/>
        </p:nvSpPr>
        <p:spPr>
          <a:xfrm flipH="1">
            <a:off x="4727848" y="63720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&lt;register.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html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파일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내용 개체 틀 9">
            <a:extLst>
              <a:ext uri="{FF2B5EF4-FFF2-40B4-BE49-F238E27FC236}">
                <a16:creationId xmlns:a16="http://schemas.microsoft.com/office/drawing/2014/main" id="{C52AF461-E5AC-4CC4-9B07-DD359AB5E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400" y="1746658"/>
            <a:ext cx="10571954" cy="21143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9366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28" y="51309"/>
            <a:ext cx="9144000" cy="595536"/>
          </a:xfrm>
        </p:spPr>
        <p:txBody>
          <a:bodyPr rtlCol="0"/>
          <a:lstStyle/>
          <a:p>
            <a:pPr rtl="0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63352" y="836712"/>
            <a:ext cx="11521280" cy="72008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컨트롤을 통한 로그인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회원등록 페이지 설정 화면과 실제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뷰페이지입니다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412995A-0893-4EE2-BA7B-2B2609E027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992" y="4299987"/>
            <a:ext cx="5256584" cy="19301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AFCD9D-A220-4DAF-8FA7-D39F6D516B4D}"/>
              </a:ext>
            </a:extLst>
          </p:cNvPr>
          <p:cNvSpPr txBox="1"/>
          <p:nvPr/>
        </p:nvSpPr>
        <p:spPr>
          <a:xfrm flipH="1">
            <a:off x="7824192" y="3850447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화면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7C786-CBB3-4A21-8E3B-EE3BAEE20A03}"/>
              </a:ext>
            </a:extLst>
          </p:cNvPr>
          <p:cNvSpPr txBox="1"/>
          <p:nvPr/>
        </p:nvSpPr>
        <p:spPr>
          <a:xfrm flipH="1">
            <a:off x="7644172" y="631555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 화면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내용 개체 틀 9">
            <a:extLst>
              <a:ext uri="{FF2B5EF4-FFF2-40B4-BE49-F238E27FC236}">
                <a16:creationId xmlns:a16="http://schemas.microsoft.com/office/drawing/2014/main" id="{C52AF461-E5AC-4CC4-9B07-DD359AB5E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103" y="1725357"/>
            <a:ext cx="5084833" cy="45576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내용 개체 틀 9">
            <a:extLst>
              <a:ext uri="{FF2B5EF4-FFF2-40B4-BE49-F238E27FC236}">
                <a16:creationId xmlns:a16="http://schemas.microsoft.com/office/drawing/2014/main" id="{A30C3F60-BED1-4CF0-95DD-F72A55DC56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746659"/>
            <a:ext cx="5184576" cy="20985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328320-6DC8-4CF6-B1D8-43D8FADC6E60}"/>
              </a:ext>
            </a:extLst>
          </p:cNvPr>
          <p:cNvSpPr txBox="1"/>
          <p:nvPr/>
        </p:nvSpPr>
        <p:spPr>
          <a:xfrm flipH="1">
            <a:off x="1147535" y="628301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Controller.Class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26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28" y="51309"/>
            <a:ext cx="9144000" cy="595536"/>
          </a:xfrm>
        </p:spPr>
        <p:txBody>
          <a:bodyPr rtlCol="0"/>
          <a:lstStyle/>
          <a:p>
            <a:pPr rtl="0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63352" y="836712"/>
            <a:ext cx="11521280" cy="72008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Head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th:fragment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=“head”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값을 주어서 공통으로 쓸 부분과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th:block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통한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css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부분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fragment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개별 설정하여 구현을 합니다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7C786-CBB3-4A21-8E3B-EE3BAEE20A03}"/>
              </a:ext>
            </a:extLst>
          </p:cNvPr>
          <p:cNvSpPr txBox="1"/>
          <p:nvPr/>
        </p:nvSpPr>
        <p:spPr>
          <a:xfrm flipH="1">
            <a:off x="5015880" y="6028029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&lt;head.html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내용 개체 틀 9">
            <a:extLst>
              <a:ext uri="{FF2B5EF4-FFF2-40B4-BE49-F238E27FC236}">
                <a16:creationId xmlns:a16="http://schemas.microsoft.com/office/drawing/2014/main" id="{C52AF461-E5AC-4CC4-9B07-DD359AB5E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416" y="1916832"/>
            <a:ext cx="10153128" cy="39358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7594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28" y="51309"/>
            <a:ext cx="9144000" cy="595536"/>
          </a:xfrm>
        </p:spPr>
        <p:txBody>
          <a:bodyPr rtlCol="0"/>
          <a:lstStyle/>
          <a:p>
            <a:pPr rtl="0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63352" y="836712"/>
            <a:ext cx="11521280" cy="72008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Index.html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파일에 개별속성을 주어 이미지를 구현하는 코드를 사용하였습니다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7C786-CBB3-4A21-8E3B-EE3BAEE20A03}"/>
              </a:ext>
            </a:extLst>
          </p:cNvPr>
          <p:cNvSpPr txBox="1"/>
          <p:nvPr/>
        </p:nvSpPr>
        <p:spPr>
          <a:xfrm flipH="1">
            <a:off x="7333131" y="6239421"/>
            <a:ext cx="273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&lt;content1.html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내용 개체 틀 9">
            <a:extLst>
              <a:ext uri="{FF2B5EF4-FFF2-40B4-BE49-F238E27FC236}">
                <a16:creationId xmlns:a16="http://schemas.microsoft.com/office/drawing/2014/main" id="{C52AF461-E5AC-4CC4-9B07-DD359AB5E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886" y="1552875"/>
            <a:ext cx="7120997" cy="30282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내용 개체 틀 9">
            <a:extLst>
              <a:ext uri="{FF2B5EF4-FFF2-40B4-BE49-F238E27FC236}">
                <a16:creationId xmlns:a16="http://schemas.microsoft.com/office/drawing/2014/main" id="{2565336A-DF5F-4BA7-9BDD-0572AEA36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7928" y="3356992"/>
            <a:ext cx="6510049" cy="28824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5FCC5-EDE9-4D79-909A-0AB8D56A03D0}"/>
              </a:ext>
            </a:extLst>
          </p:cNvPr>
          <p:cNvSpPr txBox="1"/>
          <p:nvPr/>
        </p:nvSpPr>
        <p:spPr>
          <a:xfrm flipH="1">
            <a:off x="2783632" y="4614394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&lt;index.html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427291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161</TotalTime>
  <Words>384</Words>
  <Application>Microsoft Office PowerPoint</Application>
  <PresentationFormat>와이드스크린</PresentationFormat>
  <Paragraphs>50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HY견고딕</vt:lpstr>
      <vt:lpstr>HY헤드라인M</vt:lpstr>
      <vt:lpstr>malgun gothic</vt:lpstr>
      <vt:lpstr>휴먼둥근헤드라인</vt:lpstr>
      <vt:lpstr>Arial</vt:lpstr>
      <vt:lpstr>Candara</vt:lpstr>
      <vt:lpstr>Consolas</vt:lpstr>
      <vt:lpstr>기술 컴퓨터 16x9</vt:lpstr>
      <vt:lpstr>IoT / AI 기반 의료지원 로봇틱스  통합 구현</vt:lpstr>
      <vt:lpstr>문제 목록</vt:lpstr>
      <vt:lpstr>문제1&gt;</vt:lpstr>
      <vt:lpstr>문제1&gt;</vt:lpstr>
      <vt:lpstr>문제2&gt;</vt:lpstr>
      <vt:lpstr>문제3&gt;</vt:lpstr>
      <vt:lpstr>문제3&gt;</vt:lpstr>
      <vt:lpstr>문제4&gt;</vt:lpstr>
      <vt:lpstr>문제4&gt;</vt:lpstr>
      <vt:lpstr>문제4&gt;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/ AI 기반 의료지원 로봇틱스  통합 구현</dc:title>
  <dc:creator>WR</dc:creator>
  <cp:lastModifiedBy>WR</cp:lastModifiedBy>
  <cp:revision>9</cp:revision>
  <dcterms:created xsi:type="dcterms:W3CDTF">2021-01-12T05:19:00Z</dcterms:created>
  <dcterms:modified xsi:type="dcterms:W3CDTF">2021-01-12T08:00:00Z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