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8" r:id="rId4"/>
    <p:sldId id="258" r:id="rId5"/>
    <p:sldId id="259" r:id="rId6"/>
    <p:sldId id="261" r:id="rId7"/>
    <p:sldId id="260" r:id="rId8"/>
    <p:sldId id="269" r:id="rId9"/>
    <p:sldId id="323" r:id="rId10"/>
    <p:sldId id="271" r:id="rId11"/>
    <p:sldId id="272" r:id="rId12"/>
    <p:sldId id="273" r:id="rId13"/>
    <p:sldId id="274" r:id="rId14"/>
    <p:sldId id="275" r:id="rId15"/>
    <p:sldId id="276" r:id="rId16"/>
    <p:sldId id="324" r:id="rId17"/>
    <p:sldId id="321" r:id="rId18"/>
    <p:sldId id="322" r:id="rId19"/>
    <p:sldId id="277" r:id="rId20"/>
    <p:sldId id="278" r:id="rId21"/>
    <p:sldId id="280" r:id="rId22"/>
    <p:sldId id="281" r:id="rId23"/>
    <p:sldId id="291" r:id="rId24"/>
    <p:sldId id="282" r:id="rId25"/>
    <p:sldId id="283" r:id="rId26"/>
    <p:sldId id="285" r:id="rId27"/>
    <p:sldId id="287" r:id="rId28"/>
    <p:sldId id="288" r:id="rId29"/>
    <p:sldId id="290" r:id="rId30"/>
    <p:sldId id="292" r:id="rId31"/>
    <p:sldId id="289" r:id="rId32"/>
    <p:sldId id="300" r:id="rId33"/>
    <p:sldId id="301" r:id="rId34"/>
    <p:sldId id="302" r:id="rId35"/>
    <p:sldId id="30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것은 버그로부터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13167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최초 디지털 </a:t>
            </a:r>
            <a:r>
              <a:rPr lang="ko-KR" altLang="en-US" dirty="0">
                <a:hlinkClick r:id="rId2" tooltip="컴퓨터"/>
              </a:rPr>
              <a:t>컴퓨터</a:t>
            </a:r>
            <a:r>
              <a:rPr lang="ko-KR" altLang="en-US" dirty="0"/>
              <a:t>의 연산 명령은 배선으로 주어짐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유연하지 못한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내장 방식으로 발전 </a:t>
            </a:r>
            <a:r>
              <a:rPr lang="en-US" altLang="ko-KR" dirty="0"/>
              <a:t>(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353641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정의</a:t>
            </a:r>
            <a:endParaRPr lang="en-US" altLang="ko-KR" dirty="0"/>
          </a:p>
          <a:p>
            <a:pPr lvl="1"/>
            <a:r>
              <a:rPr lang="ko-KR" altLang="en-US" dirty="0"/>
              <a:t>개발 방식</a:t>
            </a:r>
            <a:r>
              <a:rPr lang="en-US" altLang="ko-KR" dirty="0"/>
              <a:t>, </a:t>
            </a:r>
            <a:r>
              <a:rPr lang="ko-KR" altLang="en-US" dirty="0"/>
              <a:t>개발 언어</a:t>
            </a:r>
            <a:r>
              <a:rPr lang="en-US" altLang="ko-KR" dirty="0"/>
              <a:t>, </a:t>
            </a:r>
            <a:r>
              <a:rPr lang="ko-KR" altLang="en-US" dirty="0"/>
              <a:t>개발 목적의 다변화에 따라 변화 중</a:t>
            </a:r>
            <a:endParaRPr lang="en-US" altLang="ko-KR" dirty="0"/>
          </a:p>
          <a:p>
            <a:pPr lvl="1"/>
            <a:r>
              <a:rPr lang="ko-KR" altLang="en-US" dirty="0"/>
              <a:t>기존의 방식은 버려지거나 장점만 취해 새로운 방식으로 진화</a:t>
            </a:r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왜 필요한가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효율적으로 소프트웨어를 개발하기 위함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 </a:t>
            </a:r>
            <a:r>
              <a:rPr lang="en-US" altLang="ko-KR" dirty="0"/>
              <a:t>(</a:t>
            </a:r>
            <a:r>
              <a:rPr lang="ko-KR" altLang="en-US" dirty="0"/>
              <a:t>필요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08431" y="1895888"/>
            <a:ext cx="5903350" cy="2677131"/>
            <a:chOff x="1219200" y="1866900"/>
            <a:chExt cx="9944100" cy="4400550"/>
          </a:xfrm>
        </p:grpSpPr>
        <p:sp>
          <p:nvSpPr>
            <p:cNvPr id="4" name="직사각형 3"/>
            <p:cNvSpPr/>
            <p:nvPr/>
          </p:nvSpPr>
          <p:spPr>
            <a:xfrm>
              <a:off x="1219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90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66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4648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9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695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8077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48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9124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143500" y="3048000"/>
              <a:ext cx="228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298537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53681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3575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2184487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08825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8719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5239631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63969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13863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26" name="오른쪽 화살표 25"/>
          <p:cNvSpPr/>
          <p:nvPr/>
        </p:nvSpPr>
        <p:spPr>
          <a:xfrm>
            <a:off x="8294775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537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1</a:t>
            </a:r>
            <a:r>
              <a:rPr lang="ko-KR" altLang="en-US" dirty="0"/>
              <a:t>개월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7488" y="611425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6439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40148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31" name="타원 30"/>
          <p:cNvSpPr/>
          <p:nvPr/>
        </p:nvSpPr>
        <p:spPr>
          <a:xfrm>
            <a:off x="114356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64519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8547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45505" y="1466592"/>
            <a:ext cx="64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pic>
        <p:nvPicPr>
          <p:cNvPr id="1026" name="Picture 2" descr="íì¼:attachment/Wav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52" y="2343887"/>
            <a:ext cx="2875900" cy="17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63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 </a:t>
            </a:r>
            <a:r>
              <a:rPr lang="en-US" altLang="ko-KR" dirty="0"/>
              <a:t>(</a:t>
            </a:r>
            <a:r>
              <a:rPr lang="ko-KR" altLang="en-US" dirty="0"/>
              <a:t>필요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8537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53681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3575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2184487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08825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8719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5239631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63969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13863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26" name="오른쪽 화살표 25"/>
          <p:cNvSpPr/>
          <p:nvPr/>
        </p:nvSpPr>
        <p:spPr>
          <a:xfrm>
            <a:off x="8294775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537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1</a:t>
            </a:r>
            <a:r>
              <a:rPr lang="ko-KR" altLang="en-US" dirty="0"/>
              <a:t>개월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7488" y="611425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6439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40148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31" name="타원 30"/>
          <p:cNvSpPr/>
          <p:nvPr/>
        </p:nvSpPr>
        <p:spPr>
          <a:xfrm>
            <a:off x="114356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64519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8547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45505" y="1466592"/>
            <a:ext cx="64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80550" y="3385789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SISO(India)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42613" y="2444877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MC(Korea)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09501" y="3385789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SISO(India)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27308" y="2448571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MC(Korea)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4502" y="3403118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SISO(India)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54502" y="3064948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MC(Korea)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39" idx="3"/>
          </p:cNvCxnSpPr>
          <p:nvPr/>
        </p:nvCxnSpPr>
        <p:spPr>
          <a:xfrm>
            <a:off x="6849232" y="2633237"/>
            <a:ext cx="873292" cy="87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45573" y="2829535"/>
            <a:ext cx="73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출장</a:t>
            </a:r>
          </a:p>
        </p:txBody>
      </p:sp>
      <p:cxnSp>
        <p:nvCxnSpPr>
          <p:cNvPr id="46" name="직선 화살표 연결선 45"/>
          <p:cNvCxnSpPr>
            <a:stCxn id="36" idx="3"/>
            <a:endCxn id="37" idx="1"/>
          </p:cNvCxnSpPr>
          <p:nvPr/>
        </p:nvCxnSpPr>
        <p:spPr>
          <a:xfrm>
            <a:off x="3164537" y="2629543"/>
            <a:ext cx="444964" cy="94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4" idx="0"/>
            <a:endCxn id="36" idx="1"/>
          </p:cNvCxnSpPr>
          <p:nvPr/>
        </p:nvCxnSpPr>
        <p:spPr>
          <a:xfrm flipV="1">
            <a:off x="1241512" y="2629543"/>
            <a:ext cx="601101" cy="75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7" idx="3"/>
            <a:endCxn id="39" idx="1"/>
          </p:cNvCxnSpPr>
          <p:nvPr/>
        </p:nvCxnSpPr>
        <p:spPr>
          <a:xfrm flipV="1">
            <a:off x="4931425" y="2633237"/>
            <a:ext cx="595883" cy="93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 </a:t>
            </a:r>
            <a:r>
              <a:rPr lang="en-US" altLang="ko-KR" dirty="0"/>
              <a:t>(</a:t>
            </a:r>
            <a:r>
              <a:rPr lang="ko-KR" altLang="en-US" dirty="0"/>
              <a:t>필요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181" y="3685751"/>
            <a:ext cx="32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SISO(India)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850643" y="3685751"/>
            <a:ext cx="25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MC(Korea)</a:t>
            </a:r>
            <a:endParaRPr lang="ko-KR" altLang="en-US" sz="3600" dirty="0"/>
          </a:p>
        </p:txBody>
      </p:sp>
      <p:sp>
        <p:nvSpPr>
          <p:cNvPr id="5" name="아래로 구부러진 화살표 4"/>
          <p:cNvSpPr/>
          <p:nvPr/>
        </p:nvSpPr>
        <p:spPr>
          <a:xfrm>
            <a:off x="2851265" y="1995055"/>
            <a:ext cx="6334298" cy="12552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126" y="2202873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우리한테 왜 그래요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  <p:sp>
        <p:nvSpPr>
          <p:cNvPr id="7" name="아래로 구부러진 화살표 6"/>
          <p:cNvSpPr/>
          <p:nvPr/>
        </p:nvSpPr>
        <p:spPr>
          <a:xfrm rot="10800000">
            <a:off x="2851264" y="4488881"/>
            <a:ext cx="6093227" cy="13715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6937" y="5174677"/>
            <a:ext cx="334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양산해야 해서 그래요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578" y="6026727"/>
            <a:ext cx="113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연구 혹은 학습과정에서 검증의 중요성을 알기 어렵기 때문</a:t>
            </a:r>
          </a:p>
        </p:txBody>
      </p:sp>
    </p:spTree>
    <p:extLst>
      <p:ext uri="{BB962C8B-B14F-4D97-AF65-F5344CB8AC3E}">
        <p14:creationId xmlns:p14="http://schemas.microsoft.com/office/powerpoint/2010/main" val="223510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결국 문제는 개발 프로세스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핵심 소프트웨어의 외주 개발</a:t>
            </a:r>
            <a:endParaRPr lang="en-US" altLang="ko-KR" dirty="0"/>
          </a:p>
          <a:p>
            <a:pPr lvl="2"/>
            <a:r>
              <a:rPr lang="ko-KR" altLang="en-US" dirty="0"/>
              <a:t>관리 부족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관련된 전문 인력 부족</a:t>
            </a:r>
            <a:endParaRPr lang="en-US" altLang="ko-KR" dirty="0"/>
          </a:p>
          <a:p>
            <a:pPr lvl="2"/>
            <a:r>
              <a:rPr lang="ko-KR" altLang="en-US" dirty="0"/>
              <a:t>문제 해결 어려움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소통 부족</a:t>
            </a:r>
            <a:endParaRPr lang="en-US" altLang="ko-KR" dirty="0"/>
          </a:p>
          <a:p>
            <a:pPr lvl="2"/>
            <a:r>
              <a:rPr lang="ko-KR" altLang="en-US" dirty="0"/>
              <a:t>사업부와 연구소 간의 괴리</a:t>
            </a:r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ko-KR" altLang="en-US" dirty="0"/>
              <a:t>소프트웨어 공학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체계적이며 공학적인 프로세스가 확립 되어야 여러 문제점이 냉정하게 해결 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게임 개발 프로세스는 상당히 오랜 기간 소프트웨어 공학의 변화를 이끌었음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자체가 가지는 특성을 이해해야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모델을 그대로 적용한다면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/>
              <a:t>대표적 개발 모델 </a:t>
            </a:r>
            <a:r>
              <a:rPr lang="en-US" altLang="ko-KR" dirty="0"/>
              <a:t>(</a:t>
            </a:r>
            <a:r>
              <a:rPr lang="ko-KR" altLang="en-US" dirty="0"/>
              <a:t>폭포수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순차적 모델 </a:t>
            </a:r>
            <a:r>
              <a:rPr lang="en-US" altLang="ko-KR" dirty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/>
              <a:t>고전적</a:t>
            </a:r>
            <a:r>
              <a:rPr lang="en-US" altLang="ko-KR" dirty="0"/>
              <a:t> </a:t>
            </a:r>
            <a:r>
              <a:rPr lang="ko-KR" altLang="en-US" dirty="0"/>
              <a:t>생명주기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단계의 완벽한 작업 완료를 가정</a:t>
            </a:r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pic>
        <p:nvPicPr>
          <p:cNvPr id="1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22" name="위로 굽은 화살표 21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로 굽은 화살표 2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로 굽은 화살표 2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굽은 화살표 25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로 굽은 화살표 26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로 굽은 화살표 27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로 굽은 화살표 28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pic>
        <p:nvPicPr>
          <p:cNvPr id="6" name="Picture 2" descr="íì¼:Wav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" y="2430523"/>
            <a:ext cx="5699987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íì¼:GalaxySHome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68" y="1890194"/>
            <a:ext cx="2548833" cy="42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ì¼:GalaxySTouchwizMe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07" y="1890195"/>
            <a:ext cx="2546062" cy="4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엇</a:t>
            </a:r>
            <a:r>
              <a:rPr lang="en-US" altLang="ko-KR" sz="4400" b="1" dirty="0">
                <a:solidFill>
                  <a:srgbClr val="FF0000"/>
                </a:solidFill>
              </a:rPr>
              <a:t>, </a:t>
            </a:r>
            <a:r>
              <a:rPr lang="ko-KR" altLang="en-US" sz="4400" b="1" dirty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ㅈㅅㅈㅅ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>
                <a:solidFill>
                  <a:srgbClr val="FF0000"/>
                </a:solidFill>
              </a:rPr>
              <a:t>어플은</a:t>
            </a:r>
            <a:r>
              <a:rPr lang="ko-KR" altLang="en-US" sz="4400" b="1" dirty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출시 </a:t>
            </a:r>
            <a:r>
              <a:rPr lang="en-US" altLang="ko-KR" sz="4400" b="1" dirty="0">
                <a:solidFill>
                  <a:srgbClr val="FF0000"/>
                </a:solidFill>
              </a:rPr>
              <a:t>2</a:t>
            </a:r>
            <a:r>
              <a:rPr lang="ko-KR" altLang="en-US" sz="4400" b="1" dirty="0">
                <a:solidFill>
                  <a:srgbClr val="FF0000"/>
                </a:solidFill>
              </a:rPr>
              <a:t>주 연기</a:t>
            </a: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이해하기 쉽다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경험이 매우 많은 개발자들만 있다면 좋을 결과를 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진행상황 판단 쉬움</a:t>
            </a:r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한계점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요구 단계에서 완벽하게 정리된 요구사항을 전달해야 하나 현실적으로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 중 요구사항이 변경될 경우 대응이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완벽하게 요구사항을 맞추었더라도 개발 결과에 따라 추가 요구사항 발생 가능</a:t>
            </a:r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실패 사례 </a:t>
            </a:r>
            <a:br>
              <a:rPr lang="en-US" altLang="ko-KR" dirty="0"/>
            </a:br>
            <a:r>
              <a:rPr lang="en-US" altLang="ko-KR" dirty="0"/>
              <a:t>(Duke </a:t>
            </a:r>
            <a:r>
              <a:rPr lang="en-US" altLang="ko-KR" dirty="0" err="1"/>
              <a:t>Nukem</a:t>
            </a:r>
            <a:r>
              <a:rPr lang="en-US" altLang="ko-KR" dirty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듀크</a:t>
            </a:r>
            <a:r>
              <a:rPr lang="ko-KR" altLang="en-US" dirty="0"/>
              <a:t> </a:t>
            </a:r>
            <a:r>
              <a:rPr lang="ko-KR" altLang="en-US" dirty="0" err="1"/>
              <a:t>뉴켐</a:t>
            </a:r>
            <a:r>
              <a:rPr lang="ko-KR" altLang="en-US" dirty="0"/>
              <a:t> </a:t>
            </a:r>
            <a:r>
              <a:rPr lang="ko-KR" altLang="en-US" dirty="0" err="1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3D(1996</a:t>
            </a:r>
            <a:r>
              <a:rPr lang="ko-KR" altLang="en-US" dirty="0"/>
              <a:t>년</a:t>
            </a:r>
            <a:r>
              <a:rPr lang="en-US" altLang="ko-KR" dirty="0"/>
              <a:t>, 3D Realm, </a:t>
            </a:r>
            <a:r>
              <a:rPr lang="ko-KR" altLang="en-US" dirty="0"/>
              <a:t>고전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Doom </a:t>
            </a:r>
            <a:r>
              <a:rPr lang="ko-KR" altLang="en-US" dirty="0"/>
              <a:t>류의 게임 중 가장 성공한 게임</a:t>
            </a:r>
            <a:endParaRPr lang="en-US" altLang="ko-KR" dirty="0"/>
          </a:p>
          <a:p>
            <a:pPr lvl="1"/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r>
              <a:rPr lang="ko-KR" altLang="en-US" dirty="0"/>
              <a:t>는 이 게임의 </a:t>
            </a:r>
            <a:r>
              <a:rPr lang="ko-KR" altLang="en-US" dirty="0" err="1"/>
              <a:t>후속작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개발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출시 </a:t>
            </a:r>
            <a:r>
              <a:rPr lang="en-US" altLang="ko-KR" dirty="0"/>
              <a:t>(</a:t>
            </a:r>
            <a:r>
              <a:rPr lang="ko-KR" altLang="en-US" dirty="0"/>
              <a:t>개발 기간 </a:t>
            </a:r>
            <a:r>
              <a:rPr lang="en-US" altLang="ko-KR" dirty="0"/>
              <a:t>14</a:t>
            </a:r>
            <a:r>
              <a:rPr lang="ko-KR" altLang="en-US" dirty="0"/>
              <a:t>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판매수익 배분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 </a:t>
            </a:r>
            <a:r>
              <a:rPr lang="en-US" altLang="ko-KR" dirty="0"/>
              <a:t>: </a:t>
            </a:r>
            <a:r>
              <a:rPr lang="ko-KR" altLang="en-US" dirty="0"/>
              <a:t>신규 개발자 모집을 꺼림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개발총책이 착함</a:t>
            </a:r>
            <a:endParaRPr lang="en-US" altLang="ko-KR" dirty="0"/>
          </a:p>
          <a:p>
            <a:pPr lvl="1"/>
            <a:r>
              <a:rPr lang="ko-KR" altLang="en-US" dirty="0"/>
              <a:t>냉정하지 못하여 일정 지연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잦은 엔진 변경</a:t>
            </a:r>
            <a:endParaRPr lang="en-US" altLang="ko-KR" dirty="0"/>
          </a:p>
          <a:p>
            <a:pPr lvl="1"/>
            <a:r>
              <a:rPr lang="ko-KR" altLang="en-US" dirty="0" err="1"/>
              <a:t>퀘이크</a:t>
            </a:r>
            <a:r>
              <a:rPr lang="en-US" altLang="ko-KR" dirty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퀘이크</a:t>
            </a:r>
            <a:r>
              <a:rPr lang="en-US" altLang="ko-KR" dirty="0"/>
              <a:t>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토너먼트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PC </a:t>
            </a:r>
            <a:r>
              <a:rPr lang="ko-KR" altLang="en-US" dirty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추가 개발자 고용의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분배는 도대체 언제</a:t>
            </a:r>
            <a:r>
              <a:rPr lang="en-US" altLang="ko-KR" dirty="0"/>
              <a:t>? (</a:t>
            </a:r>
            <a:r>
              <a:rPr lang="ko-KR" altLang="en-US" dirty="0"/>
              <a:t>개발자 이탈 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 기간이 십 년이 넘어 엄청나게 꼬인 소스코드</a:t>
            </a:r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3" tooltip="컴퓨터 프로그램"/>
              </a:rPr>
              <a:t>컴퓨터 프로그램</a:t>
            </a:r>
            <a:r>
              <a:rPr lang="ko-KR" altLang="en-US" dirty="0"/>
              <a:t> </a:t>
            </a:r>
            <a:r>
              <a:rPr lang="en-US" altLang="ko-KR" dirty="0"/>
              <a:t>(https://ko.wikipedia.org/wiki/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endParaRPr lang="en-US" altLang="ko-KR" dirty="0"/>
          </a:p>
          <a:p>
            <a:pPr algn="ctr"/>
            <a:r>
              <a:rPr lang="ko-KR" altLang="en-US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소프트웨어 구조 예시</a:t>
            </a:r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데이터 및 </a:t>
            </a:r>
            <a:r>
              <a:rPr lang="en-US" altLang="ko-KR" dirty="0"/>
              <a:t>Instructions.</a:t>
            </a:r>
          </a:p>
          <a:p>
            <a:pPr lvl="1"/>
            <a:r>
              <a:rPr lang="ko-KR" altLang="en-US" dirty="0"/>
              <a:t>컴퓨터 프로그램 및 라이브러리</a:t>
            </a:r>
            <a:endParaRPr lang="en-US" altLang="ko-KR" dirty="0"/>
          </a:p>
          <a:p>
            <a:pPr lvl="1"/>
            <a:r>
              <a:rPr lang="ko-KR" altLang="en-US" dirty="0"/>
              <a:t>온라인 문서 및 디지털 미디어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응용 및 시스템 소프트웨어 </a:t>
            </a:r>
            <a:r>
              <a:rPr lang="en-US" altLang="ko-KR" dirty="0"/>
              <a:t>(</a:t>
            </a:r>
            <a:r>
              <a:rPr lang="ko-KR" altLang="en-US" dirty="0"/>
              <a:t>목적에 따른 분류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대표적인 두 가지 소프트웨어 분야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응용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시스템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오피스</a:t>
            </a:r>
            <a:endParaRPr lang="en-US" altLang="ko-KR" sz="2400" dirty="0"/>
          </a:p>
          <a:p>
            <a:r>
              <a:rPr lang="ko-KR" altLang="en-US" sz="2400" dirty="0"/>
              <a:t>게임</a:t>
            </a:r>
            <a:endParaRPr lang="en-US" altLang="ko-KR" sz="2400" dirty="0"/>
          </a:p>
          <a:p>
            <a:r>
              <a:rPr lang="ko-KR" altLang="en-US" sz="2400" dirty="0"/>
              <a:t>미디어 플레이어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디바이스 드라이버</a:t>
            </a:r>
            <a:endParaRPr lang="en-US" altLang="ko-KR" sz="2400" dirty="0"/>
          </a:p>
          <a:p>
            <a:r>
              <a:rPr lang="ko-KR" altLang="en-US" sz="2400" dirty="0"/>
              <a:t>운영체제</a:t>
            </a:r>
            <a:endParaRPr lang="en-US" altLang="ko-KR" sz="2400" dirty="0"/>
          </a:p>
          <a:p>
            <a:r>
              <a:rPr lang="ko-KR" altLang="en-US" sz="2400" dirty="0"/>
              <a:t>유틸리티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사용자 작성 및 응용</a:t>
            </a:r>
            <a:r>
              <a:rPr lang="en-US" altLang="ko-KR" dirty="0"/>
              <a:t>, </a:t>
            </a:r>
            <a:r>
              <a:rPr lang="ko-KR" altLang="en-US" dirty="0"/>
              <a:t>플랫폼 소프트웨어 </a:t>
            </a:r>
            <a:r>
              <a:rPr lang="en-US" altLang="ko-KR" dirty="0"/>
              <a:t>(</a:t>
            </a:r>
            <a:r>
              <a:rPr lang="ko-KR" altLang="en-US" dirty="0"/>
              <a:t>계층적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플랫폼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사용자 작성 소프트웨어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컴퓨터와</a:t>
            </a:r>
            <a:r>
              <a:rPr lang="en-US" altLang="ko-KR" sz="2000" dirty="0"/>
              <a:t> </a:t>
            </a:r>
            <a:r>
              <a:rPr lang="ko-KR" altLang="en-US" sz="2000" dirty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가장 일반적인 의미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오피스</a:t>
            </a:r>
            <a:r>
              <a:rPr lang="en-US" altLang="ko-KR" sz="2000" dirty="0"/>
              <a:t>, </a:t>
            </a:r>
            <a:r>
              <a:rPr lang="ko-KR" altLang="en-US" sz="2000" dirty="0"/>
              <a:t>게임 등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응용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880" y="3833208"/>
            <a:ext cx="2892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사용자가 응용 소프트 </a:t>
            </a:r>
            <a:r>
              <a:rPr lang="ko-KR" altLang="en-US" sz="2000" dirty="0" err="1"/>
              <a:t>웨어</a:t>
            </a:r>
            <a:r>
              <a:rPr lang="ko-KR" altLang="en-US" sz="2000" dirty="0"/>
              <a:t> 상위에 작성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스프레드시트 템플릿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매크로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스크립트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엔진의 분류는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응용 소프트웨어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플랫폼 소프트웨어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게임 엔진 활용에 대한 의견 논의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14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992</Words>
  <Application>Microsoft Office PowerPoint</Application>
  <PresentationFormat>와이드스크린</PresentationFormat>
  <Paragraphs>254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게임 소프트웨어 공학 Lecture 1</vt:lpstr>
      <vt:lpstr>목차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PowerPoint 프레젠테이션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 (필요 예시)</vt:lpstr>
      <vt:lpstr>PowerPoint 프레젠테이션</vt:lpstr>
      <vt:lpstr>소프트웨어 공학 (필요 예시)</vt:lpstr>
      <vt:lpstr>소프트웨어 공학 (필요 예시)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TaekHee Lee</cp:lastModifiedBy>
  <cp:revision>45</cp:revision>
  <dcterms:created xsi:type="dcterms:W3CDTF">2017-09-10T13:04:55Z</dcterms:created>
  <dcterms:modified xsi:type="dcterms:W3CDTF">2021-09-08T10:31:00Z</dcterms:modified>
</cp:coreProperties>
</file>