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2" r:id="rId6"/>
    <p:sldId id="263" r:id="rId7"/>
    <p:sldId id="264" r:id="rId8"/>
    <p:sldId id="266" r:id="rId9"/>
    <p:sldId id="260" r:id="rId10"/>
    <p:sldId id="267" r:id="rId11"/>
    <p:sldId id="268" r:id="rId12"/>
    <p:sldId id="280" r:id="rId13"/>
    <p:sldId id="272" r:id="rId14"/>
    <p:sldId id="274" r:id="rId15"/>
    <p:sldId id="281" r:id="rId16"/>
    <p:sldId id="282" r:id="rId17"/>
    <p:sldId id="284" r:id="rId18"/>
    <p:sldId id="285" r:id="rId19"/>
    <p:sldId id="286" r:id="rId20"/>
    <p:sldId id="287" r:id="rId21"/>
    <p:sldId id="291" r:id="rId22"/>
    <p:sldId id="283" r:id="rId23"/>
    <p:sldId id="289" r:id="rId24"/>
    <p:sldId id="275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낮은 품질</a:t>
            </a:r>
            <a:endParaRPr lang="en-US" altLang="ko-KR" sz="4000" dirty="0"/>
          </a:p>
          <a:p>
            <a:endParaRPr lang="en-US" altLang="ko-KR" sz="4000" dirty="0"/>
          </a:p>
          <a:p>
            <a:pPr lvl="1"/>
            <a:r>
              <a:rPr lang="ko-KR" altLang="en-US" sz="3600" dirty="0"/>
              <a:t>멀티 </a:t>
            </a:r>
            <a:r>
              <a:rPr lang="ko-KR" altLang="en-US" sz="3600" dirty="0" err="1"/>
              <a:t>태스킹</a:t>
            </a:r>
            <a:r>
              <a:rPr lang="ko-KR" altLang="en-US" sz="3600" dirty="0"/>
              <a:t> 지원</a:t>
            </a:r>
            <a:endParaRPr lang="en-US" altLang="ko-KR" sz="3600" dirty="0"/>
          </a:p>
          <a:p>
            <a:pPr lvl="1"/>
            <a:endParaRPr lang="en-US" altLang="ko-KR" sz="3600" dirty="0"/>
          </a:p>
          <a:p>
            <a:pPr lvl="2"/>
            <a:r>
              <a:rPr lang="en-US" altLang="ko-KR" sz="3200" dirty="0"/>
              <a:t>5</a:t>
            </a:r>
            <a:r>
              <a:rPr lang="ko-KR" altLang="en-US" sz="3200" dirty="0"/>
              <a:t>개 </a:t>
            </a:r>
            <a:r>
              <a:rPr lang="ko-KR" altLang="en-US" sz="3200" dirty="0" err="1"/>
              <a:t>앱</a:t>
            </a:r>
            <a:r>
              <a:rPr lang="ko-KR" altLang="en-US" sz="3200" dirty="0"/>
              <a:t> 실행 </a:t>
            </a:r>
            <a:r>
              <a:rPr lang="en-US" altLang="ko-KR" sz="3200" dirty="0"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ym typeface="Wingdings" panose="05000000000000000000" pitchFamily="2" charset="2"/>
              </a:rPr>
              <a:t>메모리 </a:t>
            </a:r>
            <a:r>
              <a:rPr lang="en-US" altLang="ko-KR" sz="3200" dirty="0">
                <a:sym typeface="Wingdings" panose="05000000000000000000" pitchFamily="2" charset="2"/>
              </a:rPr>
              <a:t>400MB </a:t>
            </a:r>
            <a:r>
              <a:rPr lang="ko-KR" altLang="en-US" sz="3200" dirty="0">
                <a:sym typeface="Wingdings" panose="05000000000000000000" pitchFamily="2" charset="2"/>
              </a:rPr>
              <a:t>차지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lvl="2"/>
            <a:r>
              <a:rPr lang="ko-KR" altLang="en-US" sz="3200" dirty="0">
                <a:sym typeface="Wingdings" panose="05000000000000000000" pitchFamily="2" charset="2"/>
              </a:rPr>
              <a:t>모두 종료 </a:t>
            </a:r>
            <a:r>
              <a:rPr lang="en-US" altLang="ko-KR" sz="3200" dirty="0"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ym typeface="Wingdings" panose="05000000000000000000" pitchFamily="2" charset="2"/>
              </a:rPr>
              <a:t>남은 메모리 </a:t>
            </a:r>
            <a:r>
              <a:rPr lang="en-US" altLang="ko-KR" sz="3200" dirty="0">
                <a:sym typeface="Wingdings" panose="05000000000000000000" pitchFamily="2" charset="2"/>
              </a:rPr>
              <a:t>70MB ???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00291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유지 보수 어려움</a:t>
            </a:r>
            <a:endParaRPr lang="en-US" altLang="ko-KR" sz="4000" dirty="0"/>
          </a:p>
          <a:p>
            <a:endParaRPr lang="en-US" altLang="ko-KR" sz="4000" dirty="0"/>
          </a:p>
          <a:p>
            <a:pPr lvl="1"/>
            <a:r>
              <a:rPr lang="ko-KR" altLang="en-US" sz="3600" dirty="0"/>
              <a:t>코어</a:t>
            </a:r>
            <a:r>
              <a:rPr lang="en-US" altLang="ko-KR" sz="3600" dirty="0"/>
              <a:t> </a:t>
            </a:r>
            <a:r>
              <a:rPr lang="ko-KR" altLang="en-US" sz="3600" dirty="0"/>
              <a:t>개발자 이직</a:t>
            </a:r>
            <a:endParaRPr lang="en-US" altLang="ko-KR" sz="3600" dirty="0"/>
          </a:p>
          <a:p>
            <a:pPr lvl="1"/>
            <a:endParaRPr lang="en-US" altLang="ko-KR" sz="3600" dirty="0"/>
          </a:p>
          <a:p>
            <a:pPr lvl="1"/>
            <a:r>
              <a:rPr lang="ko-KR" altLang="en-US" sz="3600" dirty="0"/>
              <a:t>타 부서로 이동</a:t>
            </a:r>
            <a:endParaRPr lang="en-US" altLang="ko-KR" sz="3600" dirty="0"/>
          </a:p>
          <a:p>
            <a:pPr lvl="1"/>
            <a:endParaRPr lang="en-US" altLang="ko-KR" sz="3600" dirty="0"/>
          </a:p>
          <a:p>
            <a:pPr lvl="1"/>
            <a:r>
              <a:rPr lang="ko-KR" altLang="en-US" sz="3600" dirty="0"/>
              <a:t>외주 회사 사라짐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66011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프로세스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4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폭포수 모델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프로토타이핑</a:t>
            </a:r>
            <a:r>
              <a:rPr lang="ko-KR" altLang="en-US" sz="3600" dirty="0"/>
              <a:t> 모델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나선형 모델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86032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단계적 </a:t>
            </a:r>
            <a:r>
              <a:rPr lang="en-US" altLang="ko-KR" sz="3600" dirty="0"/>
              <a:t>: </a:t>
            </a:r>
            <a:r>
              <a:rPr lang="ko-KR" altLang="en-US" sz="3600" dirty="0"/>
              <a:t>명확한 단계로 구분 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체계적 </a:t>
            </a:r>
            <a:r>
              <a:rPr lang="en-US" altLang="ko-KR" sz="3600" dirty="0"/>
              <a:t>: </a:t>
            </a:r>
            <a:r>
              <a:rPr lang="ko-KR" altLang="en-US" sz="3600" dirty="0"/>
              <a:t>정해진 규칙에 의해 짜임새 있게 구성 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순차적 </a:t>
            </a:r>
            <a:r>
              <a:rPr lang="en-US" altLang="ko-KR" sz="3600" dirty="0"/>
              <a:t>: </a:t>
            </a:r>
            <a:r>
              <a:rPr lang="ko-KR" altLang="en-US" sz="3600" dirty="0"/>
              <a:t>단계의 실행 순서가 명확함</a:t>
            </a:r>
            <a:endParaRPr lang="en-US" altLang="ko-KR" sz="3600" dirty="0"/>
          </a:p>
          <a:p>
            <a:pPr lvl="1"/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297287" y="5131942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36634" y="5131942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75981" y="5131942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115328" y="5131942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054675" y="5131942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9994558" y="5131942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777285" y="553791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20658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660005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599352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538699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3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장르</a:t>
            </a:r>
            <a:r>
              <a:rPr lang="en-US" altLang="ko-KR" sz="3600" dirty="0"/>
              <a:t>, </a:t>
            </a:r>
            <a:r>
              <a:rPr lang="ko-KR" altLang="en-US" sz="3600" dirty="0"/>
              <a:t>스토리</a:t>
            </a:r>
            <a:r>
              <a:rPr lang="en-US" altLang="ko-KR" sz="3600" dirty="0"/>
              <a:t>, …</a:t>
            </a:r>
          </a:p>
          <a:p>
            <a:pPr lvl="1"/>
            <a:endParaRPr lang="en-US" altLang="ko-KR" sz="3200" dirty="0"/>
          </a:p>
          <a:p>
            <a:r>
              <a:rPr lang="ko-KR" altLang="en-US" sz="3600" dirty="0"/>
              <a:t>개발 </a:t>
            </a:r>
            <a:r>
              <a:rPr lang="ko-KR" altLang="en-US" sz="3600" dirty="0" err="1"/>
              <a:t>플래폼</a:t>
            </a:r>
            <a:r>
              <a:rPr lang="en-US" altLang="ko-KR" sz="3600" dirty="0"/>
              <a:t>, </a:t>
            </a:r>
            <a:r>
              <a:rPr lang="ko-KR" altLang="en-US" sz="3600" dirty="0"/>
              <a:t>플레이 방식</a:t>
            </a:r>
            <a:r>
              <a:rPr lang="en-US" altLang="ko-KR" sz="3600" dirty="0"/>
              <a:t>, …</a:t>
            </a:r>
          </a:p>
          <a:p>
            <a:pPr lvl="2"/>
            <a:endParaRPr lang="en-US" altLang="ko-KR" sz="2800" dirty="0"/>
          </a:p>
          <a:p>
            <a:r>
              <a:rPr lang="ko-KR" altLang="en-US" sz="3600" dirty="0"/>
              <a:t>기술적</a:t>
            </a:r>
            <a:r>
              <a:rPr lang="en-US" altLang="ko-KR" sz="3600" dirty="0"/>
              <a:t>, </a:t>
            </a:r>
            <a:r>
              <a:rPr lang="ko-KR" altLang="en-US" sz="3600" dirty="0"/>
              <a:t>경제적</a:t>
            </a:r>
            <a:r>
              <a:rPr lang="en-US" altLang="ko-KR" sz="3600" dirty="0"/>
              <a:t>, </a:t>
            </a:r>
            <a:r>
              <a:rPr lang="ko-KR" altLang="en-US" sz="3600" dirty="0"/>
              <a:t>법적 측면 고려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8113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4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어떠한 </a:t>
            </a:r>
            <a:r>
              <a:rPr lang="ko-KR" altLang="en-US" sz="3600" dirty="0" err="1"/>
              <a:t>렌더링</a:t>
            </a:r>
            <a:r>
              <a:rPr lang="ko-KR" altLang="en-US" sz="3600" dirty="0"/>
              <a:t> 알고리즘이 필요한가</a:t>
            </a:r>
            <a:endParaRPr lang="en-US" altLang="ko-KR" sz="3600" dirty="0"/>
          </a:p>
          <a:p>
            <a:pPr lvl="2"/>
            <a:endParaRPr lang="en-US" altLang="ko-KR" sz="2800" dirty="0"/>
          </a:p>
          <a:p>
            <a:r>
              <a:rPr lang="ko-KR" altLang="en-US" sz="3600" dirty="0"/>
              <a:t>어떠한 </a:t>
            </a:r>
            <a:r>
              <a:rPr lang="en-US" altLang="ko-KR" sz="3600" dirty="0"/>
              <a:t>UI</a:t>
            </a:r>
            <a:r>
              <a:rPr lang="ko-KR" altLang="en-US" sz="3600" dirty="0"/>
              <a:t>가 필요한가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어떠한 모델이 필요한가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97460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UI </a:t>
            </a:r>
            <a:r>
              <a:rPr lang="ko-KR" altLang="en-US" sz="3600" dirty="0"/>
              <a:t>설계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레벨 설계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플레이 방식 설계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36807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2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3600" dirty="0"/>
              <a:t>프로그래밍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엔진 프로그래밍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서버 프로그래밍 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모델링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76154" y="1527252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테스트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15234" y="1488616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소프트웨어 개발의 위기 </a:t>
            </a:r>
            <a:r>
              <a:rPr lang="en-US" altLang="ko-KR" sz="3600" dirty="0"/>
              <a:t>(</a:t>
            </a:r>
            <a:r>
              <a:rPr lang="ko-KR" altLang="en-US" sz="3600" dirty="0"/>
              <a:t>원인</a:t>
            </a:r>
            <a:r>
              <a:rPr lang="en-US" altLang="ko-KR" sz="3600" dirty="0"/>
              <a:t>)</a:t>
            </a:r>
          </a:p>
          <a:p>
            <a:endParaRPr lang="en-US" altLang="ko-KR" sz="3600" dirty="0"/>
          </a:p>
          <a:p>
            <a:r>
              <a:rPr lang="ko-KR" altLang="en-US" sz="3600" dirty="0"/>
              <a:t>소프트웨어 개발의 위기 </a:t>
            </a:r>
            <a:r>
              <a:rPr lang="en-US" altLang="ko-KR" sz="3600" dirty="0"/>
              <a:t>(</a:t>
            </a:r>
            <a:r>
              <a:rPr lang="ko-KR" altLang="en-US" sz="3600" dirty="0"/>
              <a:t>결과</a:t>
            </a:r>
            <a:r>
              <a:rPr lang="en-US" altLang="ko-KR" sz="3600" dirty="0"/>
              <a:t>)</a:t>
            </a:r>
          </a:p>
          <a:p>
            <a:endParaRPr lang="en-US" altLang="ko-KR" sz="3600" dirty="0"/>
          </a:p>
          <a:p>
            <a:r>
              <a:rPr lang="ko-KR" altLang="en-US" sz="3600" dirty="0"/>
              <a:t>소프트웨어 개발 프로세스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서비스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955384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9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296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프로토타이핑</a:t>
            </a:r>
            <a:r>
              <a:rPr lang="ko-KR" altLang="en-US" dirty="0"/>
              <a:t>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전체 소프트웨어의 일부를 빠르게 제작하는 방식</a:t>
            </a:r>
            <a:endParaRPr lang="en-US" altLang="ko-KR" sz="3600" dirty="0"/>
          </a:p>
        </p:txBody>
      </p:sp>
      <p:sp>
        <p:nvSpPr>
          <p:cNvPr id="4" name="직사각형 3"/>
          <p:cNvSpPr/>
          <p:nvPr/>
        </p:nvSpPr>
        <p:spPr>
          <a:xfrm>
            <a:off x="244698" y="3711520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요구사항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0506" y="4714112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3679064" y="4714112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6317622" y="4714112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cxnSp>
        <p:nvCxnSpPr>
          <p:cNvPr id="9" name="꺾인 연결선 8"/>
          <p:cNvCxnSpPr>
            <a:stCxn id="4" idx="2"/>
            <a:endCxn id="5" idx="1"/>
          </p:cNvCxnSpPr>
          <p:nvPr/>
        </p:nvCxnSpPr>
        <p:spPr>
          <a:xfrm rot="5400000">
            <a:off x="814228" y="4491590"/>
            <a:ext cx="725697" cy="273139"/>
          </a:xfrm>
          <a:prstGeom prst="bentConnector4">
            <a:avLst>
              <a:gd name="adj1" fmla="val 30922"/>
              <a:gd name="adj2" fmla="val 18369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직사각형 9"/>
          <p:cNvSpPr/>
          <p:nvPr/>
        </p:nvSpPr>
        <p:spPr>
          <a:xfrm>
            <a:off x="1177074" y="5734185"/>
            <a:ext cx="1864755" cy="52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OK?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5" idx="2"/>
            <a:endCxn id="10" idx="0"/>
          </p:cNvCxnSpPr>
          <p:nvPr/>
        </p:nvCxnSpPr>
        <p:spPr>
          <a:xfrm rot="5400000">
            <a:off x="1876312" y="5501044"/>
            <a:ext cx="466282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꺾인 연결선 14"/>
          <p:cNvCxnSpPr>
            <a:stCxn id="10" idx="3"/>
            <a:endCxn id="6" idx="1"/>
          </p:cNvCxnSpPr>
          <p:nvPr/>
        </p:nvCxnSpPr>
        <p:spPr>
          <a:xfrm flipV="1">
            <a:off x="3041829" y="4991008"/>
            <a:ext cx="637235" cy="1003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직사각형 16"/>
          <p:cNvSpPr/>
          <p:nvPr/>
        </p:nvSpPr>
        <p:spPr>
          <a:xfrm>
            <a:off x="3815632" y="5734185"/>
            <a:ext cx="1864755" cy="52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OK?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6" idx="2"/>
            <a:endCxn id="17" idx="0"/>
          </p:cNvCxnSpPr>
          <p:nvPr/>
        </p:nvCxnSpPr>
        <p:spPr>
          <a:xfrm rot="5400000">
            <a:off x="4514870" y="5501044"/>
            <a:ext cx="466282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꺾인 연결선 21"/>
          <p:cNvCxnSpPr>
            <a:stCxn id="17" idx="3"/>
            <a:endCxn id="7" idx="1"/>
          </p:cNvCxnSpPr>
          <p:nvPr/>
        </p:nvCxnSpPr>
        <p:spPr>
          <a:xfrm flipV="1">
            <a:off x="5680387" y="4991008"/>
            <a:ext cx="637235" cy="10032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타원 22"/>
          <p:cNvSpPr/>
          <p:nvPr/>
        </p:nvSpPr>
        <p:spPr>
          <a:xfrm>
            <a:off x="8577330" y="5501044"/>
            <a:ext cx="141668" cy="1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784195" y="5501044"/>
            <a:ext cx="141668" cy="1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991060" y="5501044"/>
            <a:ext cx="141668" cy="1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55209" y="4437216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프로젝트</a:t>
            </a:r>
            <a:r>
              <a:rPr lang="en-US" altLang="ko-KR" sz="2400" dirty="0"/>
              <a:t> </a:t>
            </a:r>
            <a:r>
              <a:rPr lang="ko-KR" altLang="en-US" sz="2400" dirty="0"/>
              <a:t>구현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755209" y="5835383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프로젝트</a:t>
            </a:r>
            <a:r>
              <a:rPr lang="en-US" altLang="ko-KR" sz="2400" dirty="0"/>
              <a:t> </a:t>
            </a:r>
            <a:r>
              <a:rPr lang="ko-KR" altLang="en-US" sz="2400" dirty="0"/>
              <a:t>취소</a:t>
            </a:r>
          </a:p>
        </p:txBody>
      </p:sp>
      <p:cxnSp>
        <p:nvCxnSpPr>
          <p:cNvPr id="29" name="꺾인 연결선 28"/>
          <p:cNvCxnSpPr>
            <a:stCxn id="25" idx="6"/>
            <a:endCxn id="26" idx="1"/>
          </p:cNvCxnSpPr>
          <p:nvPr/>
        </p:nvCxnSpPr>
        <p:spPr>
          <a:xfrm flipV="1">
            <a:off x="9132728" y="4714112"/>
            <a:ext cx="622481" cy="850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꺾인 연결선 30"/>
          <p:cNvCxnSpPr>
            <a:stCxn id="25" idx="6"/>
            <a:endCxn id="27" idx="1"/>
          </p:cNvCxnSpPr>
          <p:nvPr/>
        </p:nvCxnSpPr>
        <p:spPr>
          <a:xfrm>
            <a:off x="9132728" y="5564556"/>
            <a:ext cx="622481" cy="547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510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프로토타이핑</a:t>
            </a:r>
            <a:r>
              <a:rPr lang="ko-KR" altLang="en-US" dirty="0"/>
              <a:t>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요구사항을 정확하게 판단할 수 있음</a:t>
            </a:r>
            <a:endParaRPr lang="en-US" altLang="ko-KR" dirty="0"/>
          </a:p>
          <a:p>
            <a:pPr lvl="1"/>
            <a:r>
              <a:rPr lang="ko-KR" altLang="en-US" dirty="0"/>
              <a:t>실현 가능성을 빠르게 확인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완제품으로 오해</a:t>
            </a:r>
            <a:endParaRPr lang="en-US" altLang="ko-KR" dirty="0"/>
          </a:p>
          <a:p>
            <a:pPr lvl="1"/>
            <a:r>
              <a:rPr lang="ko-KR" altLang="en-US" dirty="0" err="1"/>
              <a:t>프로토타입</a:t>
            </a:r>
            <a:r>
              <a:rPr lang="ko-KR" altLang="en-US" dirty="0"/>
              <a:t> 개발 내용이 완제품에 반영되어 품질 저하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3814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나선형 모델</a:t>
            </a:r>
            <a:endParaRPr lang="en-US" altLang="ko-KR" dirty="0"/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>
          <a:xfrm>
            <a:off x="235624" y="1745758"/>
            <a:ext cx="5661031" cy="4723469"/>
          </a:xfrm>
        </p:spPr>
        <p:txBody>
          <a:bodyPr/>
          <a:lstStyle/>
          <a:p>
            <a:pPr latinLnBrk="0"/>
            <a:r>
              <a:rPr lang="ko-KR" altLang="en-US" dirty="0"/>
              <a:t>개발 단계를 반복적으로 수행하여 점차적으로 안정적인 소프트웨어를 개발하는 방식</a:t>
            </a:r>
          </a:p>
        </p:txBody>
      </p:sp>
      <p:sp>
        <p:nvSpPr>
          <p:cNvPr id="4" name="자유형 3"/>
          <p:cNvSpPr/>
          <p:nvPr/>
        </p:nvSpPr>
        <p:spPr>
          <a:xfrm>
            <a:off x="6722912" y="1780840"/>
            <a:ext cx="5469088" cy="4846043"/>
          </a:xfrm>
          <a:custGeom>
            <a:avLst/>
            <a:gdLst>
              <a:gd name="connsiteX0" fmla="*/ 3052293 w 5469088"/>
              <a:gd name="connsiteY0" fmla="*/ 2300762 h 4846043"/>
              <a:gd name="connsiteX1" fmla="*/ 2704563 w 5469088"/>
              <a:gd name="connsiteY1" fmla="*/ 1502272 h 4846043"/>
              <a:gd name="connsiteX2" fmla="*/ 3631842 w 5469088"/>
              <a:gd name="connsiteY2" fmla="*/ 1837122 h 4846043"/>
              <a:gd name="connsiteX3" fmla="*/ 3567448 w 5469088"/>
              <a:gd name="connsiteY3" fmla="*/ 2880311 h 4846043"/>
              <a:gd name="connsiteX4" fmla="*/ 2421228 w 5469088"/>
              <a:gd name="connsiteY4" fmla="*/ 2803038 h 4846043"/>
              <a:gd name="connsiteX5" fmla="*/ 2047741 w 5469088"/>
              <a:gd name="connsiteY5" fmla="*/ 999996 h 4846043"/>
              <a:gd name="connsiteX6" fmla="*/ 4262907 w 5469088"/>
              <a:gd name="connsiteY6" fmla="*/ 1334846 h 4846043"/>
              <a:gd name="connsiteX7" fmla="*/ 4262907 w 5469088"/>
              <a:gd name="connsiteY7" fmla="*/ 3485618 h 4846043"/>
              <a:gd name="connsiteX8" fmla="*/ 1983347 w 5469088"/>
              <a:gd name="connsiteY8" fmla="*/ 3550012 h 4846043"/>
              <a:gd name="connsiteX9" fmla="*/ 1068947 w 5469088"/>
              <a:gd name="connsiteY9" fmla="*/ 471962 h 4846043"/>
              <a:gd name="connsiteX10" fmla="*/ 4778062 w 5469088"/>
              <a:gd name="connsiteY10" fmla="*/ 381810 h 4846043"/>
              <a:gd name="connsiteX11" fmla="*/ 5267459 w 5469088"/>
              <a:gd name="connsiteY11" fmla="*/ 4052288 h 4846043"/>
              <a:gd name="connsiteX12" fmla="*/ 2446986 w 5469088"/>
              <a:gd name="connsiteY12" fmla="*/ 4812142 h 4846043"/>
              <a:gd name="connsiteX13" fmla="*/ 540913 w 5469088"/>
              <a:gd name="connsiteY13" fmla="*/ 3395466 h 4846043"/>
              <a:gd name="connsiteX14" fmla="*/ 0 w 5469088"/>
              <a:gd name="connsiteY14" fmla="*/ 407567 h 484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9088" h="4846043">
                <a:moveTo>
                  <a:pt x="3052293" y="2300762"/>
                </a:moveTo>
                <a:cubicBezTo>
                  <a:pt x="2830132" y="1940153"/>
                  <a:pt x="2607972" y="1579545"/>
                  <a:pt x="2704563" y="1502272"/>
                </a:cubicBezTo>
                <a:cubicBezTo>
                  <a:pt x="2801154" y="1424999"/>
                  <a:pt x="3488028" y="1607449"/>
                  <a:pt x="3631842" y="1837122"/>
                </a:cubicBezTo>
                <a:cubicBezTo>
                  <a:pt x="3775656" y="2066795"/>
                  <a:pt x="3769217" y="2719325"/>
                  <a:pt x="3567448" y="2880311"/>
                </a:cubicBezTo>
                <a:cubicBezTo>
                  <a:pt x="3365679" y="3041297"/>
                  <a:pt x="2674512" y="3116424"/>
                  <a:pt x="2421228" y="2803038"/>
                </a:cubicBezTo>
                <a:cubicBezTo>
                  <a:pt x="2167944" y="2489652"/>
                  <a:pt x="1740795" y="1244695"/>
                  <a:pt x="2047741" y="999996"/>
                </a:cubicBezTo>
                <a:cubicBezTo>
                  <a:pt x="2354687" y="755297"/>
                  <a:pt x="3893713" y="920576"/>
                  <a:pt x="4262907" y="1334846"/>
                </a:cubicBezTo>
                <a:cubicBezTo>
                  <a:pt x="4632101" y="1749116"/>
                  <a:pt x="4642834" y="3116424"/>
                  <a:pt x="4262907" y="3485618"/>
                </a:cubicBezTo>
                <a:cubicBezTo>
                  <a:pt x="3882980" y="3854812"/>
                  <a:pt x="2515674" y="4052288"/>
                  <a:pt x="1983347" y="3550012"/>
                </a:cubicBezTo>
                <a:cubicBezTo>
                  <a:pt x="1451020" y="3047736"/>
                  <a:pt x="603161" y="999996"/>
                  <a:pt x="1068947" y="471962"/>
                </a:cubicBezTo>
                <a:cubicBezTo>
                  <a:pt x="1534733" y="-56072"/>
                  <a:pt x="4078310" y="-214911"/>
                  <a:pt x="4778062" y="381810"/>
                </a:cubicBezTo>
                <a:cubicBezTo>
                  <a:pt x="5477814" y="978531"/>
                  <a:pt x="5655972" y="3313899"/>
                  <a:pt x="5267459" y="4052288"/>
                </a:cubicBezTo>
                <a:cubicBezTo>
                  <a:pt x="4878946" y="4790677"/>
                  <a:pt x="3234744" y="4921612"/>
                  <a:pt x="2446986" y="4812142"/>
                </a:cubicBezTo>
                <a:cubicBezTo>
                  <a:pt x="1659228" y="4702672"/>
                  <a:pt x="948744" y="4129562"/>
                  <a:pt x="540913" y="3395466"/>
                </a:cubicBezTo>
                <a:cubicBezTo>
                  <a:pt x="133082" y="2661370"/>
                  <a:pt x="66541" y="1534468"/>
                  <a:pt x="0" y="40756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0"/>
          </p:cNvCxnSpPr>
          <p:nvPr/>
        </p:nvCxnSpPr>
        <p:spPr>
          <a:xfrm flipV="1">
            <a:off x="9775205" y="4039664"/>
            <a:ext cx="2416795" cy="4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8191104" y="4081602"/>
            <a:ext cx="1584102" cy="213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75205" y="4081602"/>
            <a:ext cx="1403798" cy="2332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4" idx="14"/>
          </p:cNvCxnSpPr>
          <p:nvPr/>
        </p:nvCxnSpPr>
        <p:spPr>
          <a:xfrm flipH="1" flipV="1">
            <a:off x="6722912" y="2188407"/>
            <a:ext cx="3052294" cy="189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0"/>
          </p:cNvCxnSpPr>
          <p:nvPr/>
        </p:nvCxnSpPr>
        <p:spPr>
          <a:xfrm flipV="1">
            <a:off x="9775205" y="1780840"/>
            <a:ext cx="399244" cy="230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4244" y="1433705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계획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00706" y="2530260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89925" y="5140209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개발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3763" y="5946008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평가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136643" y="4203861"/>
            <a:ext cx="196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평가 결과 반영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2478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나선형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760" y="1864262"/>
            <a:ext cx="11470783" cy="4381992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장점</a:t>
            </a:r>
            <a:endParaRPr lang="en-US" altLang="ko-KR" sz="3200" dirty="0"/>
          </a:p>
          <a:p>
            <a:pPr lvl="1"/>
            <a:r>
              <a:rPr lang="ko-KR" altLang="en-US" sz="2800" dirty="0"/>
              <a:t>큰 시스템을 안정적으로 개발할 때 효과적</a:t>
            </a:r>
            <a:endParaRPr lang="en-US" altLang="ko-KR" sz="2800" dirty="0"/>
          </a:p>
          <a:p>
            <a:pPr lvl="1"/>
            <a:r>
              <a:rPr lang="ko-KR" altLang="en-US" sz="2800" dirty="0"/>
              <a:t>순차적으로 검증이 이루어지기 때문에 안정적인 문제 해결 가능</a:t>
            </a:r>
            <a:endParaRPr lang="en-US" altLang="ko-KR" sz="2800" dirty="0"/>
          </a:p>
          <a:p>
            <a:pPr lvl="1"/>
            <a:r>
              <a:rPr lang="ko-KR" altLang="en-US" sz="2800" dirty="0"/>
              <a:t>유지보수와 개발의 일원화 가능</a:t>
            </a:r>
            <a:endParaRPr lang="en-US" altLang="ko-KR" sz="2800" dirty="0"/>
          </a:p>
          <a:p>
            <a:endParaRPr lang="en-US" altLang="ko-KR" sz="3200" dirty="0"/>
          </a:p>
          <a:p>
            <a:r>
              <a:rPr lang="ko-KR" altLang="en-US" sz="3200" dirty="0"/>
              <a:t>단점</a:t>
            </a:r>
            <a:endParaRPr lang="en-US" altLang="ko-KR" sz="3200" dirty="0"/>
          </a:p>
          <a:p>
            <a:pPr lvl="1"/>
            <a:r>
              <a:rPr lang="ko-KR" altLang="en-US" sz="2800" dirty="0"/>
              <a:t>많은 투자가 필요하여 작은 규모의 프로젝트엔 어울리지 않음</a:t>
            </a:r>
            <a:endParaRPr lang="en-US" altLang="ko-KR" sz="2800" dirty="0"/>
          </a:p>
          <a:p>
            <a:pPr lvl="1"/>
            <a:r>
              <a:rPr lang="ko-KR" altLang="en-US" sz="2800" dirty="0"/>
              <a:t>관리가 복잡함</a:t>
            </a:r>
          </a:p>
        </p:txBody>
      </p:sp>
    </p:spTree>
    <p:extLst>
      <p:ext uri="{BB962C8B-B14F-4D97-AF65-F5344CB8AC3E}">
        <p14:creationId xmlns:p14="http://schemas.microsoft.com/office/powerpoint/2010/main" val="4816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소프트웨어의 대규모화</a:t>
            </a:r>
            <a:endParaRPr lang="en-US" altLang="ko-KR" sz="3600" dirty="0"/>
          </a:p>
          <a:p>
            <a:pPr lvl="1"/>
            <a:endParaRPr lang="en-US" altLang="ko-KR" sz="3200" dirty="0"/>
          </a:p>
          <a:p>
            <a:pPr lvl="1"/>
            <a:r>
              <a:rPr lang="ko-KR" altLang="en-US" sz="3200" dirty="0"/>
              <a:t>큰 소프트웨어의 모든 요구사항을 완벽하게 정리하는 것은 불가능</a:t>
            </a:r>
            <a:endParaRPr lang="en-US" altLang="ko-KR" sz="3200" dirty="0"/>
          </a:p>
          <a:p>
            <a:pPr lvl="1"/>
            <a:endParaRPr lang="en-US" altLang="ko-KR" sz="3200" dirty="0"/>
          </a:p>
          <a:p>
            <a:pPr lvl="1"/>
            <a:r>
              <a:rPr lang="en-US" altLang="ko-KR" sz="3200" dirty="0"/>
              <a:t>Ex : </a:t>
            </a:r>
            <a:r>
              <a:rPr lang="ko-KR" altLang="en-US" sz="3200" dirty="0"/>
              <a:t>스마트 폰 </a:t>
            </a:r>
            <a:r>
              <a:rPr lang="en-US" altLang="ko-KR" sz="3200" dirty="0"/>
              <a:t>OS </a:t>
            </a:r>
            <a:r>
              <a:rPr lang="ko-KR" altLang="en-US" sz="3200" dirty="0"/>
              <a:t>개발</a:t>
            </a:r>
            <a:endParaRPr lang="en-US" altLang="ko-KR" sz="3200" dirty="0"/>
          </a:p>
          <a:p>
            <a:pPr lvl="2"/>
            <a:r>
              <a:rPr lang="en-US" altLang="ko-KR" sz="2800" dirty="0"/>
              <a:t>OS </a:t>
            </a:r>
            <a:r>
              <a:rPr lang="ko-KR" altLang="en-US" sz="2800" dirty="0"/>
              <a:t>개발에 소요되는 기간은 </a:t>
            </a:r>
            <a:r>
              <a:rPr lang="en-US" altLang="ko-KR" sz="2800" dirty="0"/>
              <a:t>2</a:t>
            </a:r>
            <a:r>
              <a:rPr lang="ko-KR" altLang="en-US" sz="2800" dirty="0"/>
              <a:t>년 이상</a:t>
            </a:r>
            <a:endParaRPr lang="en-US" altLang="ko-KR" sz="2800" dirty="0"/>
          </a:p>
          <a:p>
            <a:pPr lvl="2"/>
            <a:r>
              <a:rPr lang="ko-KR" altLang="en-US" sz="2800" dirty="0"/>
              <a:t>하드웨어 발전에 따른 요구사항 변화 불가피</a:t>
            </a:r>
            <a:endParaRPr lang="en-US" altLang="ko-KR" sz="2800" dirty="0"/>
          </a:p>
          <a:p>
            <a:pPr lvl="2"/>
            <a:endParaRPr lang="en-US" altLang="ko-KR" sz="2800" dirty="0"/>
          </a:p>
        </p:txBody>
      </p:sp>
      <p:pic>
        <p:nvPicPr>
          <p:cNvPr id="2050" name="Picture 2" descr="파일:attachment/바다(운영체제)/d0054932_4c04cbe6e89c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t="3055" r="29511" b="17191"/>
          <a:stretch/>
        </p:blipFill>
        <p:spPr bwMode="auto">
          <a:xfrm>
            <a:off x="10025911" y="3477296"/>
            <a:ext cx="1649861" cy="31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0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유지보수의 어려움</a:t>
            </a:r>
            <a:endParaRPr lang="en-US" altLang="ko-KR" sz="3600" dirty="0"/>
          </a:p>
          <a:p>
            <a:endParaRPr lang="en-US" altLang="ko-KR" sz="3600" dirty="0"/>
          </a:p>
          <a:p>
            <a:pPr lvl="1"/>
            <a:r>
              <a:rPr lang="ko-KR" altLang="en-US" sz="3200" dirty="0"/>
              <a:t>개발 종료 후 개발자와 계약 종료</a:t>
            </a:r>
            <a:endParaRPr lang="en-US" altLang="ko-KR" sz="3200" dirty="0"/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/>
              <a:t>개발자가 유지보수를 종료한다면</a:t>
            </a:r>
            <a:r>
              <a:rPr lang="en-US" altLang="ko-KR" sz="2800" dirty="0"/>
              <a:t>?</a:t>
            </a:r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/>
              <a:t>치명적인 버그가 있다면</a:t>
            </a:r>
            <a:r>
              <a:rPr lang="en-US" altLang="ko-KR" sz="2800" dirty="0"/>
              <a:t>?</a:t>
            </a:r>
          </a:p>
          <a:p>
            <a:endParaRPr lang="en-US" altLang="ko-KR" sz="3600" dirty="0"/>
          </a:p>
        </p:txBody>
      </p:sp>
      <p:pic>
        <p:nvPicPr>
          <p:cNvPr id="3076" name="Picture 4" descr="pensou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54" y="4446968"/>
            <a:ext cx="4520146" cy="24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55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개발 일정 및 소요 예산 예측의 어려움</a:t>
            </a:r>
            <a:endParaRPr lang="en-US" altLang="ko-KR" sz="3600" dirty="0"/>
          </a:p>
          <a:p>
            <a:endParaRPr lang="en-US" altLang="ko-KR" sz="3600" dirty="0"/>
          </a:p>
          <a:p>
            <a:pPr lvl="1"/>
            <a:r>
              <a:rPr lang="ko-KR" altLang="en-US" sz="3200" dirty="0"/>
              <a:t>높은 수준의 소프트웨어가 요구 될 경우</a:t>
            </a:r>
            <a:endParaRPr lang="en-US" altLang="ko-KR" sz="3200" dirty="0"/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/>
              <a:t>개발 일정 측정 어려움</a:t>
            </a:r>
            <a:endParaRPr lang="en-US" altLang="ko-KR" sz="2800" dirty="0"/>
          </a:p>
          <a:p>
            <a:pPr lvl="2"/>
            <a:endParaRPr lang="en-US" altLang="ko-KR" sz="2800" dirty="0"/>
          </a:p>
          <a:p>
            <a:pPr lvl="2"/>
            <a:r>
              <a:rPr lang="ko-KR" altLang="en-US" sz="2800" dirty="0"/>
              <a:t>소요 예산 예측 불가능</a:t>
            </a:r>
          </a:p>
        </p:txBody>
      </p:sp>
    </p:spTree>
    <p:extLst>
      <p:ext uri="{BB962C8B-B14F-4D97-AF65-F5344CB8AC3E}">
        <p14:creationId xmlns:p14="http://schemas.microsoft.com/office/powerpoint/2010/main" val="66215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신기술 적용에 대한 방법론 부제</a:t>
            </a:r>
            <a:endParaRPr lang="en-US" altLang="ko-KR" sz="3600" dirty="0"/>
          </a:p>
          <a:p>
            <a:endParaRPr lang="en-US" altLang="ko-KR" sz="3600" dirty="0"/>
          </a:p>
          <a:p>
            <a:pPr lvl="1"/>
            <a:r>
              <a:rPr lang="ko-KR" altLang="en-US" sz="3200" dirty="0"/>
              <a:t>하루가 다르게 새로운 알고리즘 등장</a:t>
            </a:r>
            <a:endParaRPr lang="en-US" altLang="ko-KR" sz="3200" dirty="0"/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 err="1"/>
              <a:t>딥러닝</a:t>
            </a:r>
            <a:r>
              <a:rPr lang="ko-KR" altLang="en-US" sz="2800" dirty="0"/>
              <a:t> 방법 </a:t>
            </a:r>
            <a:r>
              <a:rPr lang="en-US" altLang="ko-KR" sz="2800" dirty="0"/>
              <a:t>1, 2, 3, 4…</a:t>
            </a:r>
          </a:p>
          <a:p>
            <a:pPr lvl="2"/>
            <a:endParaRPr lang="en-US" altLang="ko-KR" sz="2800" dirty="0"/>
          </a:p>
          <a:p>
            <a:pPr lvl="2"/>
            <a:r>
              <a:rPr lang="ko-KR" altLang="en-US" sz="2800" dirty="0"/>
              <a:t>전문가는 한정되어 있음</a:t>
            </a:r>
          </a:p>
        </p:txBody>
      </p:sp>
      <p:sp>
        <p:nvSpPr>
          <p:cNvPr id="4" name="AutoShape 2" descr="deep learning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 descr="deep learn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64" y="371555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0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3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프로젝트 예산 초과</a:t>
            </a:r>
            <a:endParaRPr lang="en-US" altLang="ko-KR" sz="4000" dirty="0"/>
          </a:p>
          <a:p>
            <a:r>
              <a:rPr lang="ko-KR" altLang="en-US" sz="4000" dirty="0"/>
              <a:t>프로젝트 일정 지연</a:t>
            </a:r>
            <a:endParaRPr lang="en-US" altLang="ko-KR" sz="4000" dirty="0"/>
          </a:p>
          <a:p>
            <a:endParaRPr lang="en-US" altLang="ko-KR" sz="4000" dirty="0"/>
          </a:p>
          <a:p>
            <a:pPr lvl="1"/>
            <a:r>
              <a:rPr lang="en-US" altLang="ko-KR" sz="3600" dirty="0"/>
              <a:t>500 </a:t>
            </a:r>
            <a:r>
              <a:rPr lang="ko-KR" altLang="en-US" sz="3600" dirty="0"/>
              <a:t>명 </a:t>
            </a:r>
            <a:r>
              <a:rPr lang="en-US" altLang="ko-KR" sz="3600" dirty="0"/>
              <a:t>* 2 </a:t>
            </a:r>
            <a:r>
              <a:rPr lang="ko-KR" altLang="en-US" sz="3600" dirty="0"/>
              <a:t>억 </a:t>
            </a:r>
            <a:r>
              <a:rPr lang="en-US" altLang="ko-KR" sz="3600" dirty="0"/>
              <a:t>* </a:t>
            </a:r>
            <a:r>
              <a:rPr lang="en-US" altLang="ko-KR" sz="3600" dirty="0">
                <a:solidFill>
                  <a:srgbClr val="FF0000"/>
                </a:solidFill>
              </a:rPr>
              <a:t>36</a:t>
            </a:r>
            <a:r>
              <a:rPr lang="en-US" altLang="ko-KR" sz="3600" dirty="0"/>
              <a:t> </a:t>
            </a:r>
            <a:r>
              <a:rPr lang="ko-KR" altLang="en-US" sz="3600" dirty="0"/>
              <a:t>개월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86096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458</Words>
  <Application>Microsoft Office PowerPoint</Application>
  <PresentationFormat>와이드스크린</PresentationFormat>
  <Paragraphs>197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게임 소프트웨어 공학 Lecture 2</vt:lpstr>
      <vt:lpstr>목차</vt:lpstr>
      <vt:lpstr>소프트웨어 개발의 위기 (원인)</vt:lpstr>
      <vt:lpstr>소프트웨어 개발의 위기 (원인)</vt:lpstr>
      <vt:lpstr>소프트웨어 개발의 위기 (원인)</vt:lpstr>
      <vt:lpstr>소프트웨어 개발의 위기 (원인)</vt:lpstr>
      <vt:lpstr>소프트웨어 개발의 위기 (원인)</vt:lpstr>
      <vt:lpstr>소프트웨어 개발의 위기 (결과)</vt:lpstr>
      <vt:lpstr>소프트웨어 개발의 위기 (결과)</vt:lpstr>
      <vt:lpstr>소프트웨어 개발의 위기 (결과)</vt:lpstr>
      <vt:lpstr>소프트웨어 개발의 위기 (결과)</vt:lpstr>
      <vt:lpstr>소프트웨어 개발 프로세스</vt:lpstr>
      <vt:lpstr>소프트웨어 개발 프로세스</vt:lpstr>
      <vt:lpstr>폭포수 모델</vt:lpstr>
      <vt:lpstr>폭포수 모델</vt:lpstr>
      <vt:lpstr>폭포수 모델</vt:lpstr>
      <vt:lpstr>폭포수 모델</vt:lpstr>
      <vt:lpstr>폭포수 모델</vt:lpstr>
      <vt:lpstr>폭포수 모델</vt:lpstr>
      <vt:lpstr>폭포수 모델</vt:lpstr>
      <vt:lpstr>PowerPoint 프레젠테이션</vt:lpstr>
      <vt:lpstr>프로토타이핑 모델</vt:lpstr>
      <vt:lpstr>프로토타이핑 모델</vt:lpstr>
      <vt:lpstr>나선형 모델</vt:lpstr>
      <vt:lpstr>나선형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TaekHee Lee</cp:lastModifiedBy>
  <cp:revision>22</cp:revision>
  <dcterms:created xsi:type="dcterms:W3CDTF">2017-10-15T13:42:04Z</dcterms:created>
  <dcterms:modified xsi:type="dcterms:W3CDTF">2021-09-30T05:30:44Z</dcterms:modified>
</cp:coreProperties>
</file>