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5" r:id="rId5"/>
    <p:sldId id="259" r:id="rId6"/>
    <p:sldId id="262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0" r:id="rId27"/>
    <p:sldId id="328" r:id="rId28"/>
    <p:sldId id="302" r:id="rId29"/>
    <p:sldId id="303" r:id="rId30"/>
    <p:sldId id="304" r:id="rId31"/>
    <p:sldId id="305" r:id="rId32"/>
    <p:sldId id="306" r:id="rId33"/>
    <p:sldId id="308" r:id="rId34"/>
    <p:sldId id="309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경영 컨설턴트 </a:t>
            </a:r>
            <a:r>
              <a:rPr lang="en-US" altLang="ko-KR" dirty="0"/>
              <a:t>(Business Consultant)</a:t>
            </a:r>
          </a:p>
          <a:p>
            <a:endParaRPr lang="en-US" altLang="ko-KR" dirty="0"/>
          </a:p>
          <a:p>
            <a:r>
              <a:rPr lang="ko-KR" altLang="en-US" dirty="0"/>
              <a:t>기업의</a:t>
            </a:r>
            <a:r>
              <a:rPr lang="en-US" altLang="ko-KR" dirty="0"/>
              <a:t> </a:t>
            </a:r>
            <a:r>
              <a:rPr lang="ko-KR" altLang="en-US" dirty="0"/>
              <a:t>고문은 해당 기술의 전체 보단 과도한 사용자 입장이 되는 경우가 많다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그네를 </a:t>
            </a:r>
            <a:r>
              <a:rPr lang="ko-KR" altLang="en-US" dirty="0" err="1"/>
              <a:t>블링블링하게</a:t>
            </a:r>
            <a:r>
              <a:rPr lang="ko-KR" altLang="en-US" dirty="0"/>
              <a:t> 만들어야 잘 팔릴 것임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08" y="1454809"/>
            <a:ext cx="2805830" cy="53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베타 테스터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베타 테스터는 엉망인 프로젝트 결과물을 전달받아 테스트하곤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그네를 테스트 하라고 했는데 올가미가 왔어요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65637"/>
            <a:ext cx="2855934" cy="53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영업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영업을 위해 특정 포인트만을 강조하려는 경향이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이 그네는 감성적인 그네입니다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93348"/>
            <a:ext cx="2843408" cy="52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Open Source </a:t>
            </a:r>
            <a:r>
              <a:rPr lang="ko-KR" altLang="en-US" dirty="0"/>
              <a:t>목적의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기능을 가지지만 사용은 공짜인 컨셉으로 광고하지만 실제 사용할 경우 많은 난관이 발생하게 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690688"/>
            <a:ext cx="2698315" cy="5026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7" y="1690688"/>
            <a:ext cx="2735279" cy="502699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8805601" y="3790828"/>
            <a:ext cx="162839" cy="82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3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유지 보수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결과물이 가져야 할 정확한 기능이 확립되지 않는 상태에서 개발 될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판자에 누가 올라가지 않을 줄</a:t>
            </a:r>
            <a:r>
              <a:rPr lang="en-US" altLang="ko-KR" dirty="0"/>
              <a:t>..”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문제 발생 후 회복을 위한 플랜을 고려 안 했어요</a:t>
            </a:r>
            <a:r>
              <a:rPr lang="en-US" altLang="ko-KR" dirty="0"/>
              <a:t>..”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850"/>
            <a:ext cx="2734436" cy="51154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88" y="1502359"/>
            <a:ext cx="2839023" cy="51409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906527" y="3653423"/>
            <a:ext cx="225469" cy="8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사용자가 원했던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앞선 여러 결과들이 가지는 모든 문제는 실제로 발생할 이유가 없는 문제들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소통이 중요함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35394"/>
            <a:ext cx="2868460" cy="5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많은 원인이 있지만 주로 프로젝트가 실패하는 원인은 아래와 같이 정리 될 수 있음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계획 중심의 프로젝트 진행 </a:t>
            </a:r>
            <a:r>
              <a:rPr lang="en-US" altLang="ko-KR" dirty="0"/>
              <a:t>: </a:t>
            </a:r>
            <a:r>
              <a:rPr lang="ko-KR" altLang="en-US" dirty="0"/>
              <a:t>고객의 의견이 누락될 가능성이 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빅뱅 </a:t>
            </a:r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한꺼번에 모든 기능이 </a:t>
            </a:r>
            <a:r>
              <a:rPr lang="ko-KR" altLang="en-US" dirty="0" err="1"/>
              <a:t>릴리즈</a:t>
            </a:r>
            <a:r>
              <a:rPr lang="ko-KR" altLang="en-US" dirty="0"/>
              <a:t> 되기 때문에 문제 발생 여부를 사전에 파악 못할 가능성이 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산출물 중심 </a:t>
            </a:r>
            <a:r>
              <a:rPr lang="en-US" altLang="ko-KR" dirty="0"/>
              <a:t>: </a:t>
            </a:r>
            <a:r>
              <a:rPr lang="ko-KR" altLang="en-US" dirty="0"/>
              <a:t>산출물과 실제 동작하는 </a:t>
            </a:r>
            <a:r>
              <a:rPr lang="en-US" altLang="ko-KR" dirty="0"/>
              <a:t>SW </a:t>
            </a:r>
            <a:r>
              <a:rPr lang="ko-KR" altLang="en-US" dirty="0"/>
              <a:t>와는 크게 다를 가능성이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올바른 소통의 부재</a:t>
            </a:r>
          </a:p>
        </p:txBody>
      </p:sp>
    </p:spTree>
    <p:extLst>
      <p:ext uri="{BB962C8B-B14F-4D97-AF65-F5344CB8AC3E}">
        <p14:creationId xmlns:p14="http://schemas.microsoft.com/office/powerpoint/2010/main" val="1968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/>
              <a:t>Customer</a:t>
            </a:r>
          </a:p>
          <a:p>
            <a:pPr lvl="1">
              <a:lnSpc>
                <a:spcPct val="100000"/>
              </a:lnSpc>
            </a:pPr>
            <a:r>
              <a:rPr lang="ko-KR" altLang="en-US" sz="3200" dirty="0"/>
              <a:t>가상</a:t>
            </a:r>
            <a:r>
              <a:rPr lang="en-US" altLang="ko-KR" sz="3200" dirty="0"/>
              <a:t> </a:t>
            </a:r>
            <a:r>
              <a:rPr lang="ko-KR" altLang="en-US" sz="3200" dirty="0"/>
              <a:t>피팅 솔루션</a:t>
            </a:r>
            <a:endParaRPr lang="en-US" altLang="ko-KR" sz="32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증강 현실 기반 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동영상 위에 가상의 옷을 입힐 수 있는 어플리케이션 개발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스마트폰</a:t>
            </a:r>
            <a:r>
              <a:rPr lang="en-US" altLang="ko-KR" sz="2800" dirty="0"/>
              <a:t>, PC </a:t>
            </a:r>
            <a:r>
              <a:rPr lang="ko-KR" altLang="en-US" sz="2800" dirty="0"/>
              <a:t>에서 동작 가능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endParaRPr lang="en-US" altLang="ko-KR" sz="2800" dirty="0"/>
          </a:p>
          <a:p>
            <a:pPr lvl="1">
              <a:lnSpc>
                <a:spcPct val="100000"/>
              </a:lnSpc>
            </a:pPr>
            <a:endParaRPr lang="ko-KR" altLang="en-US" sz="3200" dirty="0"/>
          </a:p>
        </p:txBody>
      </p:sp>
      <p:pic>
        <p:nvPicPr>
          <p:cNvPr id="8" name="Picture 2" descr="관련 이미지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9772" y="1825625"/>
            <a:ext cx="51264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6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필요 기술</a:t>
            </a:r>
            <a:endParaRPr lang="en-US" altLang="ko-KR" sz="3200" dirty="0"/>
          </a:p>
          <a:p>
            <a:pPr lvl="1"/>
            <a:r>
              <a:rPr lang="en-US" altLang="ko-KR" sz="2800" dirty="0"/>
              <a:t>Skinning Algorithm</a:t>
            </a:r>
          </a:p>
          <a:p>
            <a:pPr lvl="1"/>
            <a:r>
              <a:rPr lang="en-US" altLang="ko-KR" sz="2800" dirty="0"/>
              <a:t>Layered Rendering Algorithm</a:t>
            </a:r>
          </a:p>
          <a:p>
            <a:pPr lvl="1"/>
            <a:r>
              <a:rPr lang="en-US" altLang="ko-KR" sz="2800" dirty="0"/>
              <a:t>Motion Tracking Algorithm</a:t>
            </a:r>
          </a:p>
          <a:p>
            <a:pPr lvl="1"/>
            <a:r>
              <a:rPr lang="en-US" altLang="ko-KR" sz="2800" dirty="0"/>
              <a:t>Model Importer</a:t>
            </a:r>
          </a:p>
          <a:p>
            <a:pPr lvl="1"/>
            <a:r>
              <a:rPr lang="en-US" altLang="ko-KR" sz="2800" dirty="0"/>
              <a:t>Hair Rendering Algorithm</a:t>
            </a:r>
          </a:p>
          <a:p>
            <a:pPr lvl="1"/>
            <a:r>
              <a:rPr lang="en-US" altLang="ko-KR" sz="2800" dirty="0"/>
              <a:t>Image Fusion Algorithm</a:t>
            </a:r>
          </a:p>
        </p:txBody>
      </p:sp>
      <p:pic>
        <p:nvPicPr>
          <p:cNvPr id="2050" name="Picture 2" descr="skinning algorithm에 대한 이미지 검색결과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2480" y="1690688"/>
            <a:ext cx="4846335" cy="22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0" y="4180518"/>
            <a:ext cx="1391784" cy="2474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91" y="4163468"/>
            <a:ext cx="1401374" cy="2491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9" y="4163468"/>
            <a:ext cx="1401374" cy="24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</a:t>
            </a:r>
            <a:r>
              <a:rPr lang="en-US" altLang="ko-KR" dirty="0"/>
              <a:t> </a:t>
            </a:r>
            <a:r>
              <a:rPr lang="ko-KR" altLang="en-US" dirty="0"/>
              <a:t>다룬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왜 소프트웨어 공학이 필요한가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개발의 위기 </a:t>
            </a:r>
            <a:r>
              <a:rPr lang="en-US" altLang="ko-KR" dirty="0"/>
              <a:t>(</a:t>
            </a:r>
            <a:r>
              <a:rPr lang="ko-KR" altLang="en-US" dirty="0"/>
              <a:t>원인 및 결과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소프트웨어 개발 프로세스 </a:t>
            </a:r>
            <a:r>
              <a:rPr lang="en-US" altLang="ko-KR" dirty="0"/>
              <a:t>(</a:t>
            </a:r>
            <a:r>
              <a:rPr lang="ko-KR" altLang="en-US" dirty="0"/>
              <a:t>폭포수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/>
              <a:t>나선형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8143" y="1690688"/>
            <a:ext cx="646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담당자</a:t>
            </a:r>
            <a:r>
              <a:rPr lang="en-US" altLang="ko-KR" sz="3600" dirty="0"/>
              <a:t> </a:t>
            </a:r>
            <a:r>
              <a:rPr lang="ko-KR" altLang="en-US" sz="3600" dirty="0"/>
              <a:t>할당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803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49300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83573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72457" y="2677659"/>
            <a:ext cx="1776854" cy="2228169"/>
            <a:chOff x="972457" y="2677659"/>
            <a:chExt cx="1776854" cy="2228169"/>
          </a:xfrm>
        </p:grpSpPr>
        <p:pic>
          <p:nvPicPr>
            <p:cNvPr id="6" name="Picture 2" descr="skinning algorithm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2457" y="2677659"/>
              <a:ext cx="1635049" cy="22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610858" y="3374121"/>
              <a:ext cx="1138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Skinning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17904" y="2676908"/>
            <a:ext cx="1419683" cy="2474282"/>
            <a:chOff x="3617904" y="2676908"/>
            <a:chExt cx="1419683" cy="24742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03" y="2676908"/>
              <a:ext cx="1391784" cy="247428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617904" y="2727790"/>
              <a:ext cx="1391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Layered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70485" y="2676908"/>
            <a:ext cx="1401374" cy="2491332"/>
            <a:chOff x="6670485" y="2676908"/>
            <a:chExt cx="1401374" cy="24913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485" y="2676908"/>
              <a:ext cx="1401374" cy="2491332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680077" y="2727789"/>
              <a:ext cx="13917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Motion Tracking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Fusion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704758" y="2676908"/>
            <a:ext cx="1401374" cy="2491332"/>
            <a:chOff x="9704758" y="2676908"/>
            <a:chExt cx="1401374" cy="24913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758" y="2676908"/>
              <a:ext cx="1401374" cy="249133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9704758" y="2676908"/>
              <a:ext cx="1401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Hair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70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64941" y="1690688"/>
            <a:ext cx="1776854" cy="2228169"/>
            <a:chOff x="972457" y="2677659"/>
            <a:chExt cx="1776854" cy="2228169"/>
          </a:xfrm>
        </p:grpSpPr>
        <p:pic>
          <p:nvPicPr>
            <p:cNvPr id="4" name="Picture 2" descr="skinning algorithm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2457" y="2677659"/>
              <a:ext cx="1635049" cy="22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610858" y="3374121"/>
              <a:ext cx="1138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Skinning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오른쪽 화살표 5"/>
          <p:cNvSpPr/>
          <p:nvPr/>
        </p:nvSpPr>
        <p:spPr>
          <a:xfrm>
            <a:off x="2541795" y="1828460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pic>
        <p:nvPicPr>
          <p:cNvPr id="3074" name="Picture 2" descr="skinning algorith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02" y="1552235"/>
            <a:ext cx="2857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8195109" y="1828459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Skeleton Loader </a:t>
            </a:r>
            <a:r>
              <a:rPr lang="ko-KR" altLang="en-US" sz="2400" dirty="0"/>
              <a:t>개발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4" name="오른쪽 화살표 13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6502" y="4372495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6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38200" y="2096336"/>
            <a:ext cx="1419683" cy="2474282"/>
            <a:chOff x="3617904" y="2676908"/>
            <a:chExt cx="1419683" cy="24742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03" y="2676908"/>
              <a:ext cx="1391784" cy="247428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617904" y="2727790"/>
              <a:ext cx="1391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Layered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22" name="Picture 2" descr="clothes layered rendering algorith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01" y="2124042"/>
            <a:ext cx="3589110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544068" y="2469707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6502" y="4666668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2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38200" y="1936680"/>
            <a:ext cx="1401374" cy="2491332"/>
            <a:chOff x="6670485" y="2676908"/>
            <a:chExt cx="1401374" cy="24913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485" y="2676908"/>
              <a:ext cx="1401374" cy="249133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680077" y="2727789"/>
              <a:ext cx="13917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Motion Tracking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Fusion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46" name="Picture 2" descr="kinec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7" y="1153174"/>
            <a:ext cx="2210253" cy="11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41" y="180748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544068" y="2469707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16" y="2372234"/>
            <a:ext cx="1261382" cy="2242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009" y="2349504"/>
            <a:ext cx="1254808" cy="223077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flipV="1">
            <a:off x="36097" y="4737967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5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07571" y="1515765"/>
            <a:ext cx="1401374" cy="2491332"/>
            <a:chOff x="9704758" y="2676908"/>
            <a:chExt cx="1401374" cy="24913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758" y="2676908"/>
              <a:ext cx="1401374" cy="249133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704758" y="2676908"/>
              <a:ext cx="1401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Hair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7399" r="16890" b="40804"/>
          <a:stretch/>
        </p:blipFill>
        <p:spPr>
          <a:xfrm>
            <a:off x="4629162" y="1515765"/>
            <a:ext cx="1654628" cy="2343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t="7619" r="20277" b="43069"/>
          <a:stretch/>
        </p:blipFill>
        <p:spPr>
          <a:xfrm>
            <a:off x="1281731" y="5506236"/>
            <a:ext cx="939854" cy="135176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221585" y="1690688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1400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87575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33750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79925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651683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497858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8344033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6384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560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13867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65174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4" t="7408" r="16384" b="44550"/>
          <a:stretch/>
        </p:blipFill>
        <p:spPr>
          <a:xfrm>
            <a:off x="4084140" y="5483335"/>
            <a:ext cx="1090043" cy="13746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t="7407" r="18395" b="46667"/>
          <a:stretch/>
        </p:blipFill>
        <p:spPr>
          <a:xfrm>
            <a:off x="6912251" y="5506236"/>
            <a:ext cx="1056092" cy="13722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2" t="7776" r="16529" b="43970"/>
          <a:stretch/>
        </p:blipFill>
        <p:spPr>
          <a:xfrm>
            <a:off x="9743814" y="5483335"/>
            <a:ext cx="1056449" cy="1368582"/>
          </a:xfrm>
          <a:prstGeom prst="rect">
            <a:avLst/>
          </a:prstGeom>
        </p:spPr>
      </p:pic>
      <p:pic>
        <p:nvPicPr>
          <p:cNvPr id="7170" name="Picture 2" descr="hair rendering algorithm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88150" y="707960"/>
            <a:ext cx="4532539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33251" y="4015181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6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개발 프로세스가 아래와 같이 잘 짜여져 있었음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76944" y="3701803"/>
            <a:ext cx="1034142" cy="2670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프로토타입</a:t>
            </a:r>
            <a:r>
              <a:rPr lang="ko-KR" altLang="en-US" dirty="0"/>
              <a:t> 개발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0730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824516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448302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2088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95872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319658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1797050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20836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44622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68408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92193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915979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프로젝트가 성공적으로 수행되었던 이유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실제 동작하는 어플리케이션을 만들어 검증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Customer </a:t>
            </a:r>
            <a:r>
              <a:rPr lang="ko-KR" altLang="en-US" dirty="0"/>
              <a:t>와 짧게는 </a:t>
            </a:r>
            <a:r>
              <a:rPr lang="en-US" altLang="ko-KR" dirty="0"/>
              <a:t>1</a:t>
            </a:r>
            <a:r>
              <a:rPr lang="ko-KR" altLang="en-US" dirty="0"/>
              <a:t>주 길게는 한달 간격으로 회의 및 결과 전달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분야를 잘 아는 전문가 투입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검증의 체계화 </a:t>
            </a:r>
            <a:r>
              <a:rPr lang="en-US" altLang="ko-KR" dirty="0"/>
              <a:t>(Issue Tracker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23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490912" y="2472803"/>
            <a:ext cx="1117600" cy="3381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72143" y="1436801"/>
            <a:ext cx="2786941" cy="1088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내부 </a:t>
            </a:r>
            <a:r>
              <a:rPr lang="ko-KR" altLang="en-US" sz="3200" dirty="0" err="1"/>
              <a:t>릴리즈</a:t>
            </a:r>
            <a:r>
              <a:rPr lang="ko-KR" altLang="en-US" sz="3200" dirty="0"/>
              <a:t> 및 검증 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8429" y="3446050"/>
            <a:ext cx="2032000" cy="1465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검증팀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9460336" y="3820268"/>
            <a:ext cx="2032000" cy="146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60336" y="1690688"/>
            <a:ext cx="2032000" cy="146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디자인팀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525332" y="3905806"/>
            <a:ext cx="3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Issue Tracker</a:t>
            </a:r>
            <a:endParaRPr lang="ko-KR" altLang="en-US" sz="3600" dirty="0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 flipV="1">
            <a:off x="2330429" y="3277536"/>
            <a:ext cx="2160483" cy="90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2330429" y="3712546"/>
            <a:ext cx="2160483" cy="466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9" idx="1"/>
          </p:cNvCxnSpPr>
          <p:nvPr/>
        </p:nvCxnSpPr>
        <p:spPr>
          <a:xfrm flipV="1">
            <a:off x="2330429" y="4163717"/>
            <a:ext cx="2160483" cy="1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3065113" y="4616653"/>
            <a:ext cx="4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88838" y="1782263"/>
            <a:ext cx="1119674" cy="686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PM</a:t>
            </a:r>
            <a:endParaRPr lang="ko-KR" altLang="en-US" sz="3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7186917" y="2205749"/>
            <a:ext cx="1857829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942056">
            <a:off x="7072893" y="2981526"/>
            <a:ext cx="1857829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39998" y="1579039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</a:t>
            </a:r>
            <a:r>
              <a:rPr lang="en-US" altLang="ko-KR" sz="2800" dirty="0"/>
              <a:t> </a:t>
            </a:r>
            <a:r>
              <a:rPr lang="ko-KR" altLang="en-US" sz="2800" dirty="0"/>
              <a:t>할당</a:t>
            </a:r>
          </a:p>
        </p:txBody>
      </p:sp>
      <p:sp>
        <p:nvSpPr>
          <p:cNvPr id="25" name="아래로 구부러진 화살표 24"/>
          <p:cNvSpPr/>
          <p:nvPr/>
        </p:nvSpPr>
        <p:spPr>
          <a:xfrm rot="10800000">
            <a:off x="1518953" y="5839180"/>
            <a:ext cx="9137961" cy="84184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5436" y="6157802"/>
            <a:ext cx="296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해결 확인 요청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17" y="4931301"/>
            <a:ext cx="261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실행되는 어플리케이션 전달 받아 검증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테스트 순서 명확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5608512" y="1690688"/>
            <a:ext cx="170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분야</a:t>
            </a:r>
            <a:endParaRPr lang="en-US" altLang="ko-KR" dirty="0"/>
          </a:p>
          <a:p>
            <a:r>
              <a:rPr lang="ko-KR" altLang="en-US" dirty="0"/>
              <a:t>전문가가 문제 문석 및 작업 할당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490959" y="1615727"/>
            <a:ext cx="6900" cy="5144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07933" y="1579039"/>
            <a:ext cx="6900" cy="5144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4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애자일 선언문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52811"/>
            <a:ext cx="12192000" cy="550518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우리는 소프트웨어를 개발하고</a:t>
            </a:r>
            <a:r>
              <a:rPr lang="en-US" altLang="ko-KR" dirty="0"/>
              <a:t>, </a:t>
            </a:r>
            <a:r>
              <a:rPr lang="ko-KR" altLang="en-US" dirty="0"/>
              <a:t>또 다른 사람의 개발을 도와주면서 소프트웨어 개발의 더 나은 방법들을 찾아가고 있다</a:t>
            </a:r>
            <a:r>
              <a:rPr lang="en-US" altLang="ko-KR" dirty="0"/>
              <a:t>. </a:t>
            </a:r>
            <a:r>
              <a:rPr lang="ko-KR" altLang="en-US" dirty="0"/>
              <a:t>이를 통해 우리는 다음을 가치 있게 여기게 되었다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ko-KR" altLang="en-US" sz="3300" dirty="0"/>
              <a:t>공정과 도구보다 개인과 </a:t>
            </a:r>
            <a:r>
              <a:rPr lang="ko-KR" altLang="en-US" sz="3300" b="1" dirty="0">
                <a:solidFill>
                  <a:srgbClr val="FF0000"/>
                </a:solidFill>
              </a:rPr>
              <a:t>상호작용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포괄적인 문서보다 </a:t>
            </a:r>
            <a:r>
              <a:rPr lang="ko-KR" altLang="en-US" sz="3300" b="1" dirty="0">
                <a:solidFill>
                  <a:srgbClr val="FF0000"/>
                </a:solidFill>
              </a:rPr>
              <a:t>작동하는 소프트웨어</a:t>
            </a:r>
            <a:r>
              <a:rPr lang="ko-KR" altLang="en-US" sz="3300" dirty="0"/>
              <a:t>를</a:t>
            </a:r>
            <a:br>
              <a:rPr lang="ko-KR" altLang="en-US" sz="3300" dirty="0"/>
            </a:br>
            <a:r>
              <a:rPr lang="ko-KR" altLang="en-US" sz="3300" dirty="0"/>
              <a:t>계약 협상보다 </a:t>
            </a:r>
            <a:r>
              <a:rPr lang="ko-KR" altLang="en-US" sz="3300" b="1" dirty="0">
                <a:solidFill>
                  <a:srgbClr val="FF0000"/>
                </a:solidFill>
              </a:rPr>
              <a:t>고객과의 협력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계획을 따르기 보다 </a:t>
            </a:r>
            <a:r>
              <a:rPr lang="ko-KR" altLang="en-US" sz="3300" b="1" dirty="0">
                <a:solidFill>
                  <a:srgbClr val="FF0000"/>
                </a:solidFill>
              </a:rPr>
              <a:t>변화에 대응</a:t>
            </a:r>
            <a:r>
              <a:rPr lang="ko-KR" altLang="en-US" sz="3300" dirty="0"/>
              <a:t>하기를</a:t>
            </a:r>
            <a:br>
              <a:rPr lang="ko-KR" altLang="en-US" dirty="0"/>
            </a:br>
            <a:endParaRPr lang="ko-KR" alt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가치 있게 여긴다</a:t>
            </a:r>
            <a:r>
              <a:rPr lang="en-US" altLang="ko-KR" dirty="0"/>
              <a:t>. </a:t>
            </a:r>
            <a:r>
              <a:rPr lang="ko-KR" altLang="en-US" dirty="0"/>
              <a:t>이 말은</a:t>
            </a:r>
            <a:r>
              <a:rPr lang="en-US" altLang="ko-KR" dirty="0"/>
              <a:t>, </a:t>
            </a:r>
            <a:r>
              <a:rPr lang="ko-KR" altLang="en-US" dirty="0"/>
              <a:t>왼쪽에 있는 것들도 가치가 있지만</a:t>
            </a:r>
            <a:r>
              <a:rPr lang="en-US" altLang="ko-KR" dirty="0"/>
              <a:t>, </a:t>
            </a:r>
            <a:r>
              <a:rPr lang="ko-KR" altLang="en-US" dirty="0"/>
              <a:t>우리는 오른쪽에 있는 것들에 더 높은 가치를 둔다는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6060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왜 프로젝트가 실패하는가</a:t>
            </a:r>
            <a:r>
              <a:rPr lang="en-US" altLang="ko-KR" sz="3600" dirty="0"/>
              <a:t>?</a:t>
            </a:r>
          </a:p>
          <a:p>
            <a:endParaRPr lang="en-US" altLang="ko-KR" sz="3600" dirty="0"/>
          </a:p>
          <a:p>
            <a:r>
              <a:rPr lang="ko-KR" altLang="en-US" sz="3600" dirty="0"/>
              <a:t>프로젝트 진행 예시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애자일 방법론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우리의 최우선 순위는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가치 있는 소프트웨어를 일찍 그리고 지속적으로 전달해서 고객을 만족시키는 것이다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Customer </a:t>
            </a:r>
            <a:r>
              <a:rPr lang="ko-KR" altLang="en-US" dirty="0"/>
              <a:t>의 요구사항을 정확히 파악하기 위함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일찍 그리고 지속적 전달</a:t>
            </a:r>
            <a:r>
              <a:rPr lang="en-US" altLang="ko-KR" dirty="0"/>
              <a:t>＂</a:t>
            </a:r>
            <a:r>
              <a:rPr lang="ko-KR" altLang="en-US" dirty="0"/>
              <a:t>은 요구사항 파악 및 정확한 개발에 큰 도움을 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모델링 데이터</a:t>
            </a:r>
            <a:r>
              <a:rPr lang="en-US" altLang="ko-KR" dirty="0"/>
              <a:t> </a:t>
            </a:r>
            <a:r>
              <a:rPr lang="ko-KR" altLang="en-US" dirty="0"/>
              <a:t>없이 플레이 구현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박스로 </a:t>
            </a:r>
            <a:r>
              <a:rPr lang="ko-KR" altLang="en-US" dirty="0" err="1">
                <a:sym typeface="Wingdings" panose="05000000000000000000" pitchFamily="2" charset="2"/>
              </a:rPr>
              <a:t>간략화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애니메이션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랙돌</a:t>
            </a:r>
            <a:r>
              <a:rPr lang="ko-KR" altLang="en-US" dirty="0">
                <a:sym typeface="Wingdings" panose="05000000000000000000" pitchFamily="2" charset="2"/>
              </a:rPr>
              <a:t> 활용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73079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비록 개발의 후반부일지라도 요구사항 변경을 환영하라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프로세스들은 변화를 활용해 고객의 경쟁력에 도움이 되게 한다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en-US" altLang="ko-KR" sz="2600" dirty="0"/>
              <a:t>Customer </a:t>
            </a:r>
            <a:r>
              <a:rPr lang="ko-KR" altLang="en-US" sz="2600" dirty="0"/>
              <a:t>의 요구사항 변경에 유연하게 대응</a:t>
            </a:r>
            <a:endParaRPr lang="en-US" altLang="ko-KR" sz="2600" dirty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/>
              <a:t>요구사항 변경은 높은 확률로 제품의 질을 높이는 방향을 제시함</a:t>
            </a:r>
            <a:endParaRPr lang="en-US" altLang="ko-KR" sz="2600" dirty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/>
              <a:t>졸작에 활용해 보자</a:t>
            </a:r>
            <a:endParaRPr lang="en-US" altLang="ko-KR" sz="26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교수님 피드백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계획서 변경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>
                <a:sym typeface="Wingdings" panose="05000000000000000000" pitchFamily="2" charset="2"/>
              </a:rPr>
              <a:t>팀원의 의견 수합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방향 변경</a:t>
            </a:r>
            <a:endParaRPr lang="en-US" altLang="ko-KR" sz="2200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31400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소프트웨어를 자주 전달하라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두어 주에서 두어 개월의 간격으로 하되 더 짧은 기간을 선호하라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개발자는 사람</a:t>
            </a:r>
            <a:r>
              <a:rPr lang="en-US" altLang="ko-KR" dirty="0"/>
              <a:t>, </a:t>
            </a:r>
            <a:r>
              <a:rPr lang="ko-KR" altLang="en-US" dirty="0"/>
              <a:t>사람은 주기를 타면 효율적으로 업무를 수행하게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자주 전달이 되면 그만큼 엇나갈 확률을 줄일 수 있게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 </a:t>
            </a:r>
            <a:r>
              <a:rPr lang="ko-KR" altLang="en-US" dirty="0"/>
              <a:t>주 간격으로 회의 요청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 </a:t>
            </a:r>
            <a:r>
              <a:rPr lang="ko-KR" altLang="en-US" dirty="0"/>
              <a:t>주 간격으로 평가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70331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비즈니스 쪽의 사람들과 개발자들은 프로젝트 전체에</a:t>
            </a:r>
            <a:b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걸쳐 날마다 함께 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전공이 서로 달라 생기는 오해를 줄일 수 있음 </a:t>
            </a:r>
            <a:r>
              <a:rPr lang="en-US" altLang="ko-KR" dirty="0"/>
              <a:t>(</a:t>
            </a:r>
            <a:r>
              <a:rPr lang="ko-KR" altLang="en-US" dirty="0"/>
              <a:t>서당개 삼 년이면 풍월을 읊는다</a:t>
            </a:r>
            <a:r>
              <a:rPr lang="en-US" altLang="ko-KR" dirty="0"/>
              <a:t>.)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서로 다른 분야의 사람들과의 커뮤니케이션 스킬이 늘어남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상용화를 목적으로 한다고 가정하고 해당 분야의 비즈니스 전문가와 대화를 해보자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509954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동기가 부여된 개인들 중심으로 프로젝트를 구성하라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그들이 필요로 하는 환경과 지원을 주고 그들이 일을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끝내리라고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신뢰하라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동기 부여가 확실해야 함 </a:t>
            </a:r>
            <a:r>
              <a:rPr lang="en-US" altLang="ko-KR" dirty="0"/>
              <a:t>: </a:t>
            </a:r>
            <a:r>
              <a:rPr lang="ko-KR" altLang="en-US" dirty="0"/>
              <a:t>인센티브</a:t>
            </a:r>
            <a:r>
              <a:rPr lang="en-US" altLang="ko-KR" dirty="0"/>
              <a:t>, </a:t>
            </a:r>
            <a:r>
              <a:rPr lang="ko-KR" altLang="en-US" dirty="0"/>
              <a:t>열정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좋은 개발 환경 지원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신뢰를 무기로 압박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동기부여 </a:t>
            </a:r>
            <a:r>
              <a:rPr lang="en-US" altLang="ko-KR" dirty="0"/>
              <a:t>: </a:t>
            </a:r>
            <a:r>
              <a:rPr lang="ko-KR" altLang="en-US" dirty="0"/>
              <a:t>졸업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18519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개발팀으로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 개발팀 내부에서 정보를 전하는 가장 효율적이고 효과적인 방법은 면대면 대화이다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과 같은 소통 수단은 아주 명확한 내용이 아닌 한 오해가 발생함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상대방의 표정과 어투</a:t>
            </a:r>
            <a:r>
              <a:rPr lang="en-US" altLang="ko-KR" dirty="0"/>
              <a:t>, </a:t>
            </a:r>
            <a:r>
              <a:rPr lang="ko-KR" altLang="en-US" dirty="0"/>
              <a:t>손짓</a:t>
            </a:r>
            <a:r>
              <a:rPr lang="en-US" altLang="ko-KR" dirty="0"/>
              <a:t>, </a:t>
            </a:r>
            <a:r>
              <a:rPr lang="ko-KR" altLang="en-US" dirty="0"/>
              <a:t>발짓 등 면대면 대화에서만 볼 수 있는 특징은 정보 전달에 굉장히 중요한 역할을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서로의 얼굴을 보면서 회의 진행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88191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소프트웨어가 진척의 주된 척도이다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고객이 생각하는 진척 사항을 받을 수 있는 가장 좋은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작동하는 소프트웨어는 가감 없는 피드백을 받을 수 있게 해 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</a:t>
            </a:r>
            <a:r>
              <a:rPr lang="ko-KR" altLang="en-US" dirty="0"/>
              <a:t>주 단위로 동작되는 버전 발행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평가자</a:t>
            </a:r>
            <a:r>
              <a:rPr lang="en-US" altLang="ko-KR" dirty="0"/>
              <a:t>)</a:t>
            </a:r>
            <a:r>
              <a:rPr lang="ko-KR" altLang="en-US" dirty="0"/>
              <a:t>에게 피드백 요청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76518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프로세스들은 지속 가능한 개발을 장려한다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스폰서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사용자는 일정한 속도를 계속 유지 할 수 있어야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사람을 지치게 만드는 상황을 피하자</a:t>
            </a:r>
            <a:r>
              <a:rPr lang="en-US" altLang="ko-KR" dirty="0"/>
              <a:t> : </a:t>
            </a:r>
            <a:r>
              <a:rPr lang="ko-KR" altLang="en-US" dirty="0"/>
              <a:t>지나친 목표를 지양해야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단기간에 달리고 지치면 전체 개발 진행이 어렵게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무리한 목표가 아닌지 냉정하게 판단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할 수 있는 것과 잘 할 수 있는 것을 구분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98276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기술적 탁월성과 좋은 설계에 대한 지속적 관심이 기민함을 높인다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좋은 소프트웨어 설계는 한번에 될 수 없음 </a:t>
            </a:r>
            <a:r>
              <a:rPr lang="en-US" altLang="ko-KR" dirty="0"/>
              <a:t>: </a:t>
            </a:r>
            <a:r>
              <a:rPr lang="ko-KR" altLang="en-US" dirty="0"/>
              <a:t>기술적인 면을 지속적으로 고려하여 </a:t>
            </a:r>
            <a:r>
              <a:rPr lang="ko-KR" altLang="en-US" dirty="0" err="1"/>
              <a:t>올드</a:t>
            </a:r>
            <a:r>
              <a:rPr lang="ko-KR" altLang="en-US" dirty="0"/>
              <a:t> 한 결과가 나오지 않게 해야 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기술적 특성을 가지는 개발 영역을 캡슐화 하여 개발할 필요가 있음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포인트가 되는 기술 분야에 대한 지속적인 조사 필요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엔진 활용 시 특히 주의해야 할 부분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675005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단순함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없는 일의 양을 최소화 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개발이 진행되고 있는 상황에서도 끊임없이 필요성에 대한 의문을 가져야 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디자이너 등 모든 입장에서 단순화 할 수 있는 고민이 필요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쓰지 않을 모델링 데이터 제작 지양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필요 없는 클라이언트 기능 개발 지양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3880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최고의 아키텍처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설계는 자기 조직적인 팀에서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창발한다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최고의 구조는 여러 사람의 의견을 통해 나오게 됨 </a:t>
            </a:r>
            <a:r>
              <a:rPr lang="en-US" altLang="ko-KR" dirty="0"/>
              <a:t>: </a:t>
            </a:r>
            <a:r>
              <a:rPr lang="ko-KR" altLang="en-US" dirty="0"/>
              <a:t>한 명의 천재는 좋은 구조를 만들지만 최고의 구조는 천재적인 발상에 의해 나오는 것이 아님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진행중 등장하는 크고 작은 경험들이 반영될 때 최고의 구조가 성립됨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구현 중 사용한 단순한 해결 방법을 정리하여 공유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공유된 해결 방법들을 아키텍처에 반영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55891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팀은 정기적으로 어떻게 더 효과적이 될지 숙고하고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이에 따라 팀의 행동을 조율하고 조정한다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정기적인 모임</a:t>
            </a:r>
            <a:r>
              <a:rPr lang="en-US" altLang="ko-KR" dirty="0"/>
              <a:t>(</a:t>
            </a:r>
            <a:r>
              <a:rPr lang="ko-KR" altLang="en-US" dirty="0"/>
              <a:t>회의</a:t>
            </a:r>
            <a:r>
              <a:rPr lang="en-US" altLang="ko-KR" dirty="0"/>
              <a:t>)</a:t>
            </a:r>
            <a:r>
              <a:rPr lang="ko-KR" altLang="en-US" dirty="0"/>
              <a:t>가 정말 중요함 </a:t>
            </a:r>
            <a:r>
              <a:rPr lang="en-US" altLang="ko-KR" dirty="0"/>
              <a:t>: </a:t>
            </a:r>
            <a:r>
              <a:rPr lang="ko-KR" altLang="en-US" dirty="0"/>
              <a:t>팀원간의 소통 스킬이 비약적으로 발전하게 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효과적인 업무 방법을 고민하는 것은 나 자신 뿐만이 아니라 </a:t>
            </a:r>
            <a:r>
              <a:rPr lang="ko-KR" altLang="en-US" dirty="0" err="1"/>
              <a:t>팀원에게도</a:t>
            </a:r>
            <a:r>
              <a:rPr lang="ko-KR" altLang="en-US" dirty="0"/>
              <a:t> 좋은 영향을 미치게 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잘못된 소통이 있을 경우 팀원과 같이 수정해보자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84659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 좋은 말인데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어떻게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이게 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7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 </a:t>
            </a:r>
            <a:r>
              <a:rPr lang="en-US" altLang="ko-KR" dirty="0"/>
              <a:t>(</a:t>
            </a:r>
            <a:r>
              <a:rPr lang="ko-KR" altLang="en-US" dirty="0" err="1"/>
              <a:t>다음시간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스크럼</a:t>
            </a:r>
          </a:p>
        </p:txBody>
      </p:sp>
    </p:spTree>
    <p:extLst>
      <p:ext uri="{BB962C8B-B14F-4D97-AF65-F5344CB8AC3E}">
        <p14:creationId xmlns:p14="http://schemas.microsoft.com/office/powerpoint/2010/main" val="31269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소프트웨어의 대규모화</a:t>
            </a:r>
            <a:endParaRPr lang="en-US" altLang="ko-KR" sz="3600" dirty="0"/>
          </a:p>
          <a:p>
            <a:r>
              <a:rPr lang="ko-KR" altLang="en-US" sz="3600" dirty="0"/>
              <a:t>유지보수의 어려움</a:t>
            </a:r>
            <a:endParaRPr lang="en-US" altLang="ko-KR" sz="3600" dirty="0"/>
          </a:p>
          <a:p>
            <a:r>
              <a:rPr lang="ko-KR" altLang="en-US" sz="3600" dirty="0"/>
              <a:t>개발 일정 및 소요 예산 예측의 어려움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위 이유를 제외하고도 많은 이유가 존재함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Customer 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사용자는 자신의 경험에 맞추어 설명하려고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우리 집에 나무가 있는데 거기에 재미있는 그네를 달아주세요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26" y="1337190"/>
            <a:ext cx="2906037" cy="53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PL (Project Leader)</a:t>
            </a:r>
          </a:p>
          <a:p>
            <a:endParaRPr lang="en-US" altLang="ko-KR" dirty="0"/>
          </a:p>
          <a:p>
            <a:r>
              <a:rPr lang="en-US" altLang="ko-KR" dirty="0"/>
              <a:t>PL </a:t>
            </a:r>
            <a:r>
              <a:rPr lang="ko-KR" altLang="en-US" dirty="0"/>
              <a:t>은 일정에 맞추어 빨리 수행하고자 하는 목적으로 가급적 쉬운 방향으로 이해하게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“Customer</a:t>
            </a:r>
            <a:r>
              <a:rPr lang="ko-KR" altLang="en-US" dirty="0"/>
              <a:t> 집에 있는 나무에 그네를 달자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26" y="1299017"/>
            <a:ext cx="2889368" cy="54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분석가</a:t>
            </a:r>
            <a:r>
              <a:rPr lang="en-US" altLang="ko-KR" dirty="0"/>
              <a:t> (Analyst)</a:t>
            </a:r>
          </a:p>
          <a:p>
            <a:endParaRPr lang="en-US" altLang="ko-KR" dirty="0"/>
          </a:p>
          <a:p>
            <a:r>
              <a:rPr lang="ko-KR" altLang="en-US" dirty="0"/>
              <a:t>요구 분석 단계에서는 </a:t>
            </a:r>
            <a:r>
              <a:rPr lang="en-US" altLang="ko-KR" dirty="0"/>
              <a:t>Customer</a:t>
            </a:r>
            <a:r>
              <a:rPr lang="ko-KR" altLang="en-US" dirty="0"/>
              <a:t>와 직접 대면하지 않는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나무를 자르고 양 옆에 지지대를 달고 그네를 설치하면 됨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2" y="1370183"/>
            <a:ext cx="2918564" cy="5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개발자 </a:t>
            </a:r>
            <a:r>
              <a:rPr lang="en-US" altLang="ko-KR" dirty="0"/>
              <a:t>(Developer)</a:t>
            </a:r>
          </a:p>
          <a:p>
            <a:endParaRPr lang="en-US" altLang="ko-KR" dirty="0"/>
          </a:p>
          <a:p>
            <a:r>
              <a:rPr lang="ko-KR" altLang="en-US" dirty="0"/>
              <a:t>개발자는</a:t>
            </a:r>
            <a:r>
              <a:rPr lang="en-US" altLang="ko-KR" dirty="0"/>
              <a:t> </a:t>
            </a:r>
            <a:r>
              <a:rPr lang="ko-KR" altLang="en-US" dirty="0"/>
              <a:t>요구사항 명세 및 분석된 내용을 기반으로만 진행하려는 경향이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나무에 끈 두개로 지지되는 판자 하나를 설치하자</a:t>
            </a:r>
            <a:r>
              <a:rPr lang="en-US" altLang="ko-KR" dirty="0"/>
              <a:t>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00" y="1825625"/>
            <a:ext cx="1400000" cy="2561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825624"/>
            <a:ext cx="1380952" cy="256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52" y="1825624"/>
            <a:ext cx="2448424" cy="448326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634200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229552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1590</Words>
  <Application>Microsoft Office PowerPoint</Application>
  <PresentationFormat>와이드스크린</PresentationFormat>
  <Paragraphs>361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게임 소프트웨어 공학 Lecture 3</vt:lpstr>
      <vt:lpstr>지금까지 다룬 내용</vt:lpstr>
      <vt:lpstr>목차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애자일 방법론</vt:lpstr>
      <vt:lpstr>애자일 선언문</vt:lpstr>
      <vt:lpstr>애자일 원칙 1</vt:lpstr>
      <vt:lpstr>애자일 원칙 2</vt:lpstr>
      <vt:lpstr>애자일 원칙 3</vt:lpstr>
      <vt:lpstr>애자일 원칙 4</vt:lpstr>
      <vt:lpstr>애자일 원칙 5</vt:lpstr>
      <vt:lpstr>애자일 원칙 6</vt:lpstr>
      <vt:lpstr>애자일 원칙 7</vt:lpstr>
      <vt:lpstr>애자일 원칙 8</vt:lpstr>
      <vt:lpstr>애자일 원칙 9</vt:lpstr>
      <vt:lpstr>애자일 원칙 10</vt:lpstr>
      <vt:lpstr>애자일 원칙 11</vt:lpstr>
      <vt:lpstr>애자일 원칙 12</vt:lpstr>
      <vt:lpstr>애자일 방법론</vt:lpstr>
      <vt:lpstr>애자일 방법론 (다음시간)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TaekHee Lee</cp:lastModifiedBy>
  <cp:revision>48</cp:revision>
  <dcterms:created xsi:type="dcterms:W3CDTF">2017-10-15T13:42:04Z</dcterms:created>
  <dcterms:modified xsi:type="dcterms:W3CDTF">2021-09-30T05:30:25Z</dcterms:modified>
</cp:coreProperties>
</file>