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02" r:id="rId2"/>
  </p:sldMasterIdLst>
  <p:sldIdLst>
    <p:sldId id="262" r:id="rId3"/>
    <p:sldId id="263" r:id="rId4"/>
    <p:sldId id="264" r:id="rId5"/>
    <p:sldId id="272" r:id="rId6"/>
    <p:sldId id="273" r:id="rId7"/>
    <p:sldId id="266" r:id="rId8"/>
    <p:sldId id="267" r:id="rId9"/>
    <p:sldId id="268" r:id="rId10"/>
    <p:sldId id="274" r:id="rId11"/>
    <p:sldId id="269" r:id="rId12"/>
    <p:sldId id="275" r:id="rId13"/>
    <p:sldId id="277" r:id="rId14"/>
    <p:sldId id="27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D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78" y="13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4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85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5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167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83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717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077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598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055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555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9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2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821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48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67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0383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905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4845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935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479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92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38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7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2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3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08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9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31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911238B-6F80-49EF-973E-09B1F0A7DF27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2121EE7-4B63-4094-B007-AC857745B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6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584" y="1094134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Arial Narrow" panose="020B0606020202030204" pitchFamily="34" charset="0"/>
              </a:rPr>
              <a:t>자아정체성 </a:t>
            </a:r>
            <a:r>
              <a:rPr lang="en-US" altLang="ko-KR" sz="2800" b="1" dirty="0" smtClean="0">
                <a:latin typeface="Arial Narrow" panose="020B0606020202030204" pitchFamily="34" charset="0"/>
              </a:rPr>
              <a:t>(self-identity)</a:t>
            </a:r>
            <a:endParaRPr lang="ko-KR" altLang="en-US" sz="2800" b="1" dirty="0">
              <a:latin typeface="Arial Narrow" panose="020B060602020203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11867" y="2692440"/>
            <a:ext cx="856826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solidFill>
                  <a:srgbClr val="000000"/>
                </a:solidFill>
              </a:rPr>
              <a:t>현재의 자신의 위치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능력</a:t>
            </a:r>
            <a:r>
              <a:rPr lang="en-US" altLang="ko-KR" sz="2200" dirty="0" smtClean="0">
                <a:solidFill>
                  <a:srgbClr val="000000"/>
                </a:solidFill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</a:rPr>
              <a:t>역할 및 책임에 대한 분명한 인식</a:t>
            </a:r>
            <a:endParaRPr lang="en-US" altLang="ko-KR" sz="22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solidFill>
                  <a:srgbClr val="000000"/>
                </a:solidFill>
              </a:rPr>
              <a:t>자기 정의</a:t>
            </a:r>
            <a:r>
              <a:rPr lang="en-US" altLang="ko-KR" sz="2200" dirty="0" smtClean="0">
                <a:solidFill>
                  <a:srgbClr val="000000"/>
                </a:solidFill>
              </a:rPr>
              <a:t>(self-definition)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solidFill>
                  <a:srgbClr val="000000"/>
                </a:solidFill>
              </a:rPr>
              <a:t>사춘기</a:t>
            </a:r>
            <a:r>
              <a:rPr lang="en-US" altLang="ko-KR" sz="2200" dirty="0" smtClean="0">
                <a:solidFill>
                  <a:srgbClr val="000000"/>
                </a:solidFill>
              </a:rPr>
              <a:t>~</a:t>
            </a:r>
            <a:r>
              <a:rPr lang="ko-KR" altLang="en-US" sz="2200" dirty="0" smtClean="0">
                <a:solidFill>
                  <a:srgbClr val="000000"/>
                </a:solidFill>
              </a:rPr>
              <a:t>청소년기에 결정적으로 형성되며 인생 초기부터 수많은 인간관계의 경험을 통해 축적됨</a:t>
            </a:r>
            <a:endParaRPr lang="en-US" altLang="ko-KR" sz="2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4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156191"/>
            <a:ext cx="10515600" cy="1325563"/>
          </a:xfrm>
        </p:spPr>
        <p:txBody>
          <a:bodyPr/>
          <a:lstStyle/>
          <a:p>
            <a:pPr algn="ctr" eaLnBrk="1" hangingPunct="1"/>
            <a:r>
              <a:rPr lang="ko-KR" altLang="en-US" sz="3200" b="1" dirty="0" smtClean="0"/>
              <a:t>자아</a:t>
            </a:r>
            <a:r>
              <a:rPr lang="en-US" altLang="ko-KR" sz="3200" b="1" dirty="0" smtClean="0"/>
              <a:t> </a:t>
            </a:r>
            <a:r>
              <a:rPr lang="ko-KR" altLang="en-US" sz="3200" b="1" dirty="0" err="1" smtClean="0"/>
              <a:t>존중감</a:t>
            </a:r>
            <a:r>
              <a:rPr lang="en-US" altLang="ko-KR" sz="3200" b="1" dirty="0" smtClean="0"/>
              <a:t>(self-esteem)</a:t>
            </a:r>
            <a:r>
              <a:rPr lang="ko-KR" altLang="en-US" sz="3200" b="1" dirty="0" smtClean="0"/>
              <a:t>의 영향</a:t>
            </a:r>
            <a:endParaRPr lang="ko-KR" altLang="en-US" sz="3200" b="1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472751" y="1993825"/>
            <a:ext cx="11719249" cy="260268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 smtClean="0"/>
              <a:t>1) </a:t>
            </a:r>
            <a:r>
              <a:rPr lang="ko-KR" altLang="en-US" sz="2400" b="1" dirty="0" smtClean="0"/>
              <a:t>학업 </a:t>
            </a:r>
            <a:endParaRPr lang="en-US" altLang="ko-KR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자존감이</a:t>
            </a:r>
            <a:r>
              <a:rPr lang="ko-KR" altLang="en-US" sz="2400" dirty="0" smtClean="0"/>
              <a:t> 높으면 학업성취도 높음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 smtClean="0"/>
              <a:t>2) </a:t>
            </a:r>
            <a:r>
              <a:rPr lang="ko-KR" altLang="en-US" sz="2400" b="1" dirty="0" smtClean="0"/>
              <a:t>사회적 관계 </a:t>
            </a:r>
            <a:endParaRPr lang="en-US" altLang="ko-KR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자존감이</a:t>
            </a:r>
            <a:r>
              <a:rPr lang="ko-KR" altLang="en-US" sz="2400" dirty="0" smtClean="0"/>
              <a:t> 높으면 친구들과 긍정적 관계 형성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관계만족도</a:t>
            </a:r>
            <a:r>
              <a:rPr lang="ko-KR" altLang="en-US" sz="2400" dirty="0" smtClean="0"/>
              <a:t> 높음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자존감이</a:t>
            </a:r>
            <a:r>
              <a:rPr lang="ko-KR" altLang="en-US" sz="2400" dirty="0" smtClean="0"/>
              <a:t> 낮으면 관계를 만족하기 보다 타인에게 더욱 받아들여지기를 원하기 때문에 기존의 관계가 악화되는 경향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117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 txBox="1">
            <a:spLocks/>
          </p:cNvSpPr>
          <p:nvPr/>
        </p:nvSpPr>
        <p:spPr>
          <a:xfrm>
            <a:off x="273698" y="388959"/>
            <a:ext cx="11719249" cy="26026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ko-KR" sz="2400" b="1" dirty="0" smtClean="0">
                <a:solidFill>
                  <a:prstClr val="black"/>
                </a:solidFill>
              </a:rPr>
              <a:t>3)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자기 판단 및 통제</a:t>
            </a:r>
            <a:endParaRPr lang="en-US" altLang="ko-KR" sz="2400" b="1" dirty="0" smtClean="0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ko-KR" sz="2400" dirty="0" smtClean="0">
                <a:solidFill>
                  <a:prstClr val="black"/>
                </a:solidFill>
              </a:rPr>
              <a:t>: </a:t>
            </a:r>
            <a:r>
              <a:rPr lang="ko-KR" altLang="en-US" sz="2400" dirty="0" smtClean="0">
                <a:solidFill>
                  <a:prstClr val="black"/>
                </a:solidFill>
              </a:rPr>
              <a:t>자신의 능력을 믿고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높게 평가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사교적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자기 </a:t>
            </a:r>
            <a:r>
              <a:rPr lang="ko-KR" altLang="en-US" sz="2400" dirty="0" err="1" smtClean="0">
                <a:solidFill>
                  <a:prstClr val="black"/>
                </a:solidFill>
              </a:rPr>
              <a:t>주장적</a:t>
            </a:r>
            <a:endParaRPr lang="en-US" altLang="ko-KR" sz="2400" dirty="0" smtClean="0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ko-KR" sz="2400" dirty="0" smtClean="0">
                <a:solidFill>
                  <a:prstClr val="black"/>
                </a:solidFill>
              </a:rPr>
              <a:t>: </a:t>
            </a:r>
            <a:r>
              <a:rPr lang="ko-KR" altLang="en-US" sz="2400" dirty="0" smtClean="0">
                <a:solidFill>
                  <a:prstClr val="black"/>
                </a:solidFill>
              </a:rPr>
              <a:t>삶과 운명을 통제할 수 있다고 믿기 때문에 도전적인 상황에서 잘 해낼 수 있음</a:t>
            </a:r>
            <a:endParaRPr lang="en-US" altLang="ko-KR" sz="2400" dirty="0" smtClean="0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ko-KR" sz="2400" dirty="0" smtClean="0">
                <a:solidFill>
                  <a:prstClr val="black"/>
                </a:solidFill>
              </a:rPr>
              <a:t>: </a:t>
            </a:r>
            <a:r>
              <a:rPr lang="ko-KR" altLang="en-US" sz="2400" dirty="0" smtClean="0">
                <a:solidFill>
                  <a:prstClr val="black"/>
                </a:solidFill>
              </a:rPr>
              <a:t>타인과의 상호작용에서 긍정적인 기능</a:t>
            </a:r>
            <a:endParaRPr lang="en-US" altLang="ko-KR" sz="2400" dirty="0" smtClean="0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ko-KR" sz="2400" dirty="0" smtClean="0">
                <a:solidFill>
                  <a:prstClr val="black"/>
                </a:solidFill>
              </a:rPr>
              <a:t>: </a:t>
            </a:r>
            <a:r>
              <a:rPr lang="ko-KR" altLang="en-US" sz="2400" dirty="0" smtClean="0">
                <a:solidFill>
                  <a:prstClr val="black"/>
                </a:solidFill>
              </a:rPr>
              <a:t>장애에 직면했을 때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err="1" smtClean="0">
                <a:solidFill>
                  <a:prstClr val="black"/>
                </a:solidFill>
              </a:rPr>
              <a:t>자존감이</a:t>
            </a:r>
            <a:r>
              <a:rPr lang="ko-KR" altLang="en-US" sz="2400" dirty="0" smtClean="0">
                <a:solidFill>
                  <a:prstClr val="black"/>
                </a:solidFill>
              </a:rPr>
              <a:t> 높으면 자신의 생각과 판단에 확신을 가짐</a:t>
            </a:r>
            <a:endParaRPr lang="en-US" altLang="ko-KR" sz="2400" dirty="0" smtClean="0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ko-KR" sz="2400" dirty="0" smtClean="0">
                <a:solidFill>
                  <a:prstClr val="black"/>
                </a:solidFill>
              </a:rPr>
              <a:t>: </a:t>
            </a:r>
            <a:r>
              <a:rPr lang="ko-KR" altLang="en-US" sz="2400" dirty="0" smtClean="0">
                <a:solidFill>
                  <a:prstClr val="black"/>
                </a:solidFill>
              </a:rPr>
              <a:t>자신이 잘하는 것과 잘 못하는 것을 현실적으로 구분</a:t>
            </a:r>
            <a:endParaRPr lang="en-US" altLang="ko-KR" sz="2400" dirty="0" smtClean="0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ko-KR" sz="2400" dirty="0" smtClean="0">
                <a:solidFill>
                  <a:prstClr val="black"/>
                </a:solidFill>
              </a:rPr>
              <a:t>: </a:t>
            </a:r>
            <a:r>
              <a:rPr lang="ko-KR" altLang="en-US" sz="2400" dirty="0" smtClean="0">
                <a:solidFill>
                  <a:prstClr val="black"/>
                </a:solidFill>
              </a:rPr>
              <a:t>자신의 장점과 능력에 중점을 두고 긍정적인 감정을 지속시켜 감</a:t>
            </a:r>
            <a:endParaRPr lang="en-US" altLang="ko-KR" sz="2400" dirty="0" smtClean="0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ko-KR" sz="2400" b="1" dirty="0" smtClean="0">
                <a:solidFill>
                  <a:prstClr val="black"/>
                </a:solidFill>
              </a:rPr>
              <a:t>4)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행복</a:t>
            </a:r>
            <a:endParaRPr lang="en-US" altLang="ko-KR" sz="2400" b="1" dirty="0" smtClean="0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ko-KR" sz="2400" dirty="0" smtClean="0">
                <a:solidFill>
                  <a:prstClr val="black"/>
                </a:solidFill>
              </a:rPr>
              <a:t>: </a:t>
            </a:r>
            <a:r>
              <a:rPr lang="ko-KR" altLang="en-US" sz="2400" dirty="0" smtClean="0">
                <a:solidFill>
                  <a:prstClr val="black"/>
                </a:solidFill>
              </a:rPr>
              <a:t>삶의 만족도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행복에 영향</a:t>
            </a:r>
            <a:r>
              <a:rPr lang="en-US" altLang="ko-KR" sz="2400" dirty="0" smtClean="0">
                <a:solidFill>
                  <a:prstClr val="black"/>
                </a:solidFill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</a:rPr>
              <a:t>정신 건강에 영향</a:t>
            </a:r>
            <a:endParaRPr lang="en-US" altLang="ko-KR" sz="2400" dirty="0" smtClean="0">
              <a:solidFill>
                <a:prstClr val="black"/>
              </a:solidFill>
            </a:endParaRP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7220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/>
          <p:cNvSpPr txBox="1">
            <a:spLocks/>
          </p:cNvSpPr>
          <p:nvPr/>
        </p:nvSpPr>
        <p:spPr>
          <a:xfrm>
            <a:off x="292359" y="202347"/>
            <a:ext cx="11719249" cy="26026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ko-KR" sz="2400" b="1" dirty="0" smtClean="0">
                <a:solidFill>
                  <a:prstClr val="black"/>
                </a:solidFill>
              </a:rPr>
              <a:t>5)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행동과 언어적 측면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ko-KR" sz="2400" dirty="0" smtClean="0"/>
              <a:t>: </a:t>
            </a:r>
            <a:r>
              <a:rPr lang="ko-KR" altLang="en-US" sz="2400" dirty="0" smtClean="0"/>
              <a:t>행동과 언어적 측면에 강력한 영향을 미침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자존감이</a:t>
            </a:r>
            <a:r>
              <a:rPr lang="ko-KR" altLang="en-US" sz="2400" dirty="0" smtClean="0"/>
              <a:t> 높으면 </a:t>
            </a:r>
            <a:r>
              <a:rPr lang="ko-KR" altLang="en-US" sz="2400" dirty="0" err="1" smtClean="0"/>
              <a:t>친사회적</a:t>
            </a:r>
            <a:r>
              <a:rPr lang="ko-KR" altLang="en-US" sz="2400" dirty="0" smtClean="0"/>
              <a:t> 행동과 긍정적 언어 사용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자존감이</a:t>
            </a:r>
            <a:r>
              <a:rPr lang="ko-KR" altLang="en-US" sz="2400" dirty="0" smtClean="0"/>
              <a:t> 낮으면 반사회적 행동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비행 행동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자존감이</a:t>
            </a:r>
            <a:r>
              <a:rPr lang="ko-KR" altLang="en-US" sz="2400" dirty="0" smtClean="0"/>
              <a:t> 낮은 사람들의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언어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ko-KR" sz="2400" dirty="0" smtClean="0"/>
              <a:t> ex) </a:t>
            </a:r>
            <a:r>
              <a:rPr lang="ko-KR" altLang="en-US" sz="2400" dirty="0" smtClean="0"/>
              <a:t>나는 무슨 일을 해도 안돼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나는 운이 없어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자존감이</a:t>
            </a:r>
            <a:r>
              <a:rPr lang="ko-KR" altLang="en-US" sz="2400" dirty="0" smtClean="0"/>
              <a:t> 높은 사람들의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언어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ko-KR" sz="2400" dirty="0" smtClean="0"/>
              <a:t> ex) </a:t>
            </a:r>
            <a:r>
              <a:rPr lang="ko-KR" altLang="en-US" sz="2400" dirty="0" smtClean="0"/>
              <a:t>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상황에서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내가 할 수 있는 일은 이거야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이걸 잘해내면 더 </a:t>
            </a:r>
            <a:r>
              <a:rPr lang="ko-KR" altLang="en-US" sz="2400" dirty="0" err="1" smtClean="0"/>
              <a:t>나빠지진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않을꺼야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400" dirty="0" err="1" smtClean="0">
                <a:sym typeface="Wingdings" panose="05000000000000000000" pitchFamily="2" charset="2"/>
              </a:rPr>
              <a:t>자존감은</a:t>
            </a:r>
            <a:r>
              <a:rPr lang="ko-KR" altLang="en-US" sz="2400" dirty="0" smtClean="0">
                <a:sym typeface="Wingdings" panose="05000000000000000000" pitchFamily="2" charset="2"/>
              </a:rPr>
              <a:t> 유아기</a:t>
            </a:r>
            <a:r>
              <a:rPr lang="en-US" altLang="ko-KR" sz="2400" dirty="0" smtClean="0">
                <a:sym typeface="Wingdings" panose="05000000000000000000" pitchFamily="2" charset="2"/>
              </a:rPr>
              <a:t>, </a:t>
            </a:r>
            <a:r>
              <a:rPr lang="ko-KR" altLang="en-US" sz="2400" dirty="0" err="1" smtClean="0">
                <a:sym typeface="Wingdings" panose="05000000000000000000" pitchFamily="2" charset="2"/>
              </a:rPr>
              <a:t>학령기</a:t>
            </a:r>
            <a:r>
              <a:rPr lang="en-US" altLang="ko-KR" sz="2400" dirty="0" smtClean="0">
                <a:sym typeface="Wingdings" panose="05000000000000000000" pitchFamily="2" charset="2"/>
              </a:rPr>
              <a:t>, </a:t>
            </a:r>
            <a:r>
              <a:rPr lang="ko-KR" altLang="en-US" sz="2400" dirty="0" smtClean="0">
                <a:sym typeface="Wingdings" panose="05000000000000000000" pitchFamily="2" charset="2"/>
              </a:rPr>
              <a:t>청소년기 전체에 걸쳐 형성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2400" dirty="0" smtClean="0">
                <a:sym typeface="Wingdings" panose="05000000000000000000" pitchFamily="2" charset="2"/>
              </a:rPr>
              <a:t> </a:t>
            </a:r>
            <a:r>
              <a:rPr lang="ko-KR" altLang="en-US" sz="2400" dirty="0" smtClean="0">
                <a:sym typeface="Wingdings" panose="05000000000000000000" pitchFamily="2" charset="2"/>
              </a:rPr>
              <a:t>성인기에도 지속적으로 관리해야 함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402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2285280" y="3037417"/>
            <a:ext cx="8300657" cy="100704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자아의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자아 </a:t>
            </a:r>
            <a:r>
              <a:rPr lang="ko-KR" altLang="en-US" sz="2400" dirty="0" err="1" smtClean="0"/>
              <a:t>존중감의</a:t>
            </a:r>
            <a:r>
              <a:rPr lang="ko-KR" altLang="en-US" sz="2400" dirty="0" smtClean="0"/>
              <a:t> 의미를 잘 생각해봅시다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003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584" y="1094134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Arial Narrow" panose="020B0606020202030204" pitchFamily="34" charset="0"/>
              </a:rPr>
              <a:t>자아정체성 </a:t>
            </a:r>
            <a:r>
              <a:rPr lang="en-US" altLang="ko-KR" sz="2800" b="1" dirty="0" smtClean="0">
                <a:latin typeface="Arial Narrow" panose="020B0606020202030204" pitchFamily="34" charset="0"/>
              </a:rPr>
              <a:t>(self-identity)</a:t>
            </a:r>
            <a:endParaRPr lang="ko-KR" altLang="en-US" sz="2800" b="1" dirty="0">
              <a:latin typeface="Arial Narrow" panose="020B060602020203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0267" y="2252173"/>
            <a:ext cx="11243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solidFill>
                  <a:srgbClr val="000000"/>
                </a:solidFill>
              </a:rPr>
              <a:t>사회적</a:t>
            </a:r>
            <a:r>
              <a:rPr lang="en-US" altLang="ko-KR" sz="2200" dirty="0" smtClean="0">
                <a:solidFill>
                  <a:srgbClr val="000000"/>
                </a:solidFill>
              </a:rPr>
              <a:t> </a:t>
            </a:r>
            <a:r>
              <a:rPr lang="ko-KR" altLang="en-US" sz="2200" dirty="0" smtClean="0">
                <a:solidFill>
                  <a:srgbClr val="000000"/>
                </a:solidFill>
              </a:rPr>
              <a:t>역할에 맞추어 몇 개의 자기</a:t>
            </a:r>
            <a:r>
              <a:rPr lang="en-US" altLang="ko-KR" sz="2200" dirty="0" smtClean="0">
                <a:solidFill>
                  <a:srgbClr val="000000"/>
                </a:solidFill>
              </a:rPr>
              <a:t>(selves)</a:t>
            </a:r>
            <a:r>
              <a:rPr lang="ko-KR" altLang="en-US" sz="2200" dirty="0" smtClean="0">
                <a:solidFill>
                  <a:srgbClr val="000000"/>
                </a:solidFill>
              </a:rPr>
              <a:t>를 연출함</a:t>
            </a:r>
            <a:endParaRPr lang="en-US" altLang="ko-KR" sz="2200" dirty="0" smtClean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200" dirty="0" smtClean="0">
                <a:solidFill>
                  <a:srgbClr val="000000"/>
                </a:solidFill>
              </a:rPr>
              <a:t>그 배경에는 통일된 자아를 갖추고 있음</a:t>
            </a:r>
            <a:endParaRPr lang="en-US" altLang="ko-KR" sz="22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200" dirty="0" smtClean="0">
                <a:solidFill>
                  <a:srgbClr val="000000"/>
                </a:solidFill>
              </a:rPr>
              <a:t>Identity </a:t>
            </a:r>
            <a:r>
              <a:rPr lang="en-US" altLang="ko-KR" sz="2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자기의</a:t>
            </a:r>
            <a:r>
              <a:rPr lang="en-US" altLang="ko-KR" sz="2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연속성</a:t>
            </a:r>
            <a:r>
              <a:rPr lang="en-US" altLang="ko-KR" sz="2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200" dirty="0">
                <a:solidFill>
                  <a:srgbClr val="000000"/>
                </a:solidFill>
                <a:sym typeface="Wingdings" panose="05000000000000000000" pitchFamily="2" charset="2"/>
              </a:rPr>
              <a:t>단</a:t>
            </a:r>
            <a:r>
              <a:rPr lang="ko-KR" altLang="en-US" sz="2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일성</a:t>
            </a:r>
            <a:r>
              <a:rPr lang="en-US" altLang="ko-KR" sz="2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불변성</a:t>
            </a:r>
            <a:r>
              <a:rPr lang="en-US" altLang="ko-KR" sz="2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개인의 동일성에 대한 의식적 감각으로 자기 내면의 깊숙한 밑바탕에 있으면서 언제든지 그 관점에서 인생의 모든 것을 볼 수 있을 정도로 개인에게 강한 영향력을 지님 </a:t>
            </a:r>
            <a:r>
              <a:rPr lang="en-US" altLang="ko-KR" sz="2200" dirty="0" smtClean="0">
                <a:solidFill>
                  <a:srgbClr val="000000"/>
                </a:solidFill>
                <a:sym typeface="Wingdings" panose="05000000000000000000" pitchFamily="2" charset="2"/>
              </a:rPr>
              <a:t>(Erikson, 1968)</a:t>
            </a:r>
            <a:endParaRPr lang="en-US" altLang="ko-KR" sz="2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838200" y="454771"/>
            <a:ext cx="10515600" cy="1325563"/>
          </a:xfrm>
        </p:spPr>
        <p:txBody>
          <a:bodyPr/>
          <a:lstStyle/>
          <a:p>
            <a:pPr algn="ctr" eaLnBrk="1" hangingPunct="1"/>
            <a:r>
              <a:rPr lang="ko-KR" altLang="en-US" sz="3200" b="1" dirty="0" smtClean="0"/>
              <a:t>자아</a:t>
            </a:r>
            <a:r>
              <a:rPr lang="en-US" altLang="ko-KR" sz="3200" b="1" dirty="0" smtClean="0"/>
              <a:t> </a:t>
            </a:r>
            <a:r>
              <a:rPr lang="ko-KR" altLang="en-US" sz="3200" b="1" dirty="0" err="1" smtClean="0"/>
              <a:t>존중감</a:t>
            </a:r>
            <a:r>
              <a:rPr lang="en-US" altLang="ko-KR" sz="3200" b="1" dirty="0" smtClean="0"/>
              <a:t>(self-esteem)</a:t>
            </a:r>
            <a:endParaRPr lang="ko-KR" altLang="en-US" sz="3200" b="1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717176" y="2199098"/>
            <a:ext cx="10837334" cy="26026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자신에 대해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긍정적이거나 부정적으로 평가하는 것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나를 얼마나 </a:t>
            </a:r>
            <a:r>
              <a:rPr lang="ko-KR" altLang="en-US" sz="2400" dirty="0" err="1" smtClean="0"/>
              <a:t>가치있다고</a:t>
            </a:r>
            <a:r>
              <a:rPr lang="ko-KR" altLang="en-US" sz="2400" dirty="0" smtClean="0"/>
              <a:t> 생각하는가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가치의 차원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내가 정학 목표나 과업을 완수할 수 있다고 생각하는 가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능력의 차원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내 주변에서 벌어지는 상황을 내가 얼마나 통제할 수 있다고 믿는가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통제의 차원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696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838200" y="454771"/>
            <a:ext cx="10515600" cy="1325563"/>
          </a:xfrm>
        </p:spPr>
        <p:txBody>
          <a:bodyPr/>
          <a:lstStyle/>
          <a:p>
            <a:pPr algn="ctr" eaLnBrk="1" hangingPunct="1"/>
            <a:r>
              <a:rPr lang="ko-KR" altLang="en-US" sz="3200" b="1" dirty="0" smtClean="0"/>
              <a:t>자아</a:t>
            </a:r>
            <a:r>
              <a:rPr lang="en-US" altLang="ko-KR" sz="3200" b="1" dirty="0" smtClean="0"/>
              <a:t> </a:t>
            </a:r>
            <a:r>
              <a:rPr lang="ko-KR" altLang="en-US" sz="3200" b="1" dirty="0" err="1" smtClean="0"/>
              <a:t>존중감</a:t>
            </a:r>
            <a:r>
              <a:rPr lang="en-US" altLang="ko-KR" sz="3200" b="1" dirty="0" smtClean="0"/>
              <a:t>(self-esteem)</a:t>
            </a:r>
            <a:endParaRPr lang="ko-KR" altLang="en-US" sz="3200" b="1" dirty="0"/>
          </a:p>
        </p:txBody>
      </p:sp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717176" y="2199098"/>
            <a:ext cx="10837334" cy="26026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자신에 대해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긍정적이거나 부정적으로 평가하는 것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나를 얼마나 </a:t>
            </a:r>
            <a:r>
              <a:rPr lang="ko-KR" altLang="en-US" sz="2400" dirty="0" err="1" smtClean="0"/>
              <a:t>가치있다고</a:t>
            </a:r>
            <a:r>
              <a:rPr lang="ko-KR" altLang="en-US" sz="2400" dirty="0" smtClean="0"/>
              <a:t> 생각하는가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가치의 차원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내가 정학 목표나 과업을 완수할 수 있다고 생각하는 가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능력의 차원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내 주변에서 벌어지는 상황을 내가 얼마나 통제할 수 있다고 믿는가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통제의 차원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016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 txBox="1">
            <a:spLocks/>
          </p:cNvSpPr>
          <p:nvPr/>
        </p:nvSpPr>
        <p:spPr>
          <a:xfrm>
            <a:off x="677333" y="1295142"/>
            <a:ext cx="10837334" cy="26026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다른 사람들에게서 배척당하지 않기 위한 적응적인 수단으로 자아 </a:t>
            </a:r>
            <a:r>
              <a:rPr lang="ko-KR" altLang="en-US" sz="2400" dirty="0" err="1" smtClean="0"/>
              <a:t>존중감이</a:t>
            </a:r>
            <a:r>
              <a:rPr lang="ko-KR" altLang="en-US" sz="2400" dirty="0" smtClean="0"/>
              <a:t> 생겨났다는 주장</a:t>
            </a:r>
            <a:r>
              <a:rPr lang="en-US" altLang="ko-KR" sz="2400" dirty="0" smtClean="0"/>
              <a:t>(Leary et al., 1995)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 smtClean="0"/>
              <a:t>자존감이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높은 사람은</a:t>
            </a:r>
            <a:r>
              <a:rPr lang="en-US" altLang="ko-KR" sz="2400" dirty="0" smtClean="0"/>
              <a:t>?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altLang="ko-KR" sz="2400" dirty="0" smtClean="0"/>
              <a:t>– </a:t>
            </a:r>
            <a:r>
              <a:rPr lang="ko-KR" altLang="en-US" sz="2400" dirty="0" smtClean="0"/>
              <a:t>자신이 타인에게 거절당하거나 배척당할 가능성이 매우 낮다고 인식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타인의 이목에 </a:t>
            </a:r>
            <a:r>
              <a:rPr lang="ko-KR" altLang="en-US" sz="2400" dirty="0" err="1" smtClean="0"/>
              <a:t>신경쓰지</a:t>
            </a:r>
            <a:r>
              <a:rPr lang="ko-KR" altLang="en-US" sz="2400" dirty="0" smtClean="0"/>
              <a:t> 않고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나 자신을 중요하게 생각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 smtClean="0"/>
              <a:t>자존감이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낮은 사람은</a:t>
            </a:r>
            <a:r>
              <a:rPr lang="en-US" altLang="ko-KR" sz="2400" dirty="0" smtClean="0"/>
              <a:t>?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자신이 타인에게 거절당하거나 배척당할 가능성이 매우 높다고 인식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내가 무엇을 원하는지 보다 남이 나를 어떻게 </a:t>
            </a:r>
            <a:r>
              <a:rPr lang="ko-KR" altLang="en-US" sz="2400" dirty="0" err="1" smtClean="0"/>
              <a:t>생각할지에</a:t>
            </a:r>
            <a:r>
              <a:rPr lang="ko-KR" altLang="en-US" sz="2400" dirty="0" smtClean="0"/>
              <a:t> 대해 민감</a:t>
            </a:r>
            <a:endParaRPr lang="en-US" altLang="ko-KR" sz="2400" dirty="0" smtClean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673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idx="1"/>
          </p:nvPr>
        </p:nvSpPr>
        <p:spPr>
          <a:xfrm>
            <a:off x="2425958" y="2404371"/>
            <a:ext cx="7259218" cy="26026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타인과의 의사소통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사회적 경험을 통해 만들어짐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/>
              <a:t>이는 결국 나 자신에게 영향을 미침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147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84" y="1663960"/>
            <a:ext cx="10300995" cy="472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17717" y="603068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rial Narrow" panose="020B0606020202030204" pitchFamily="34" charset="0"/>
              </a:rPr>
              <a:t>‘</a:t>
            </a:r>
            <a:r>
              <a:rPr lang="ko-KR" altLang="en-US" sz="2800" b="1" dirty="0" smtClean="0">
                <a:latin typeface="Arial Narrow" panose="020B0606020202030204" pitchFamily="34" charset="0"/>
              </a:rPr>
              <a:t>나</a:t>
            </a:r>
            <a:r>
              <a:rPr lang="en-US" altLang="ko-KR" sz="2800" b="1" dirty="0" smtClean="0">
                <a:latin typeface="Arial Narrow" panose="020B0606020202030204" pitchFamily="34" charset="0"/>
              </a:rPr>
              <a:t>’</a:t>
            </a:r>
            <a:r>
              <a:rPr lang="ko-KR" altLang="en-US" sz="2800" b="1" dirty="0" smtClean="0">
                <a:latin typeface="Arial Narrow" panose="020B0606020202030204" pitchFamily="34" charset="0"/>
              </a:rPr>
              <a:t>에 대해 알기 </a:t>
            </a:r>
            <a:r>
              <a:rPr lang="en-US" altLang="ko-KR" sz="2800" b="1" dirty="0">
                <a:latin typeface="Arial Narrow" panose="020B0606020202030204" pitchFamily="34" charset="0"/>
              </a:rPr>
              <a:t>_</a:t>
            </a:r>
            <a:r>
              <a:rPr lang="en-US" altLang="ko-KR" sz="2800" b="1" dirty="0" smtClean="0">
                <a:latin typeface="Arial Narrow" panose="020B0606020202030204" pitchFamily="34" charset="0"/>
              </a:rPr>
              <a:t> </a:t>
            </a:r>
            <a:r>
              <a:rPr lang="ko-KR" altLang="en-US" sz="2800" b="1" dirty="0" smtClean="0">
                <a:latin typeface="Arial Narrow" panose="020B0606020202030204" pitchFamily="34" charset="0"/>
              </a:rPr>
              <a:t>자아 </a:t>
            </a:r>
            <a:r>
              <a:rPr lang="ko-KR" altLang="en-US" sz="2800" b="1" dirty="0" err="1" smtClean="0">
                <a:latin typeface="Arial Narrow" panose="020B0606020202030204" pitchFamily="34" charset="0"/>
              </a:rPr>
              <a:t>존중감</a:t>
            </a:r>
            <a:r>
              <a:rPr lang="ko-KR" altLang="en-US" sz="2800" b="1" dirty="0" smtClean="0">
                <a:latin typeface="Arial Narrow" panose="020B0606020202030204" pitchFamily="34" charset="0"/>
              </a:rPr>
              <a:t> 검사</a:t>
            </a:r>
            <a:r>
              <a:rPr lang="en-US" altLang="ko-KR" sz="2800" b="1" dirty="0" smtClean="0">
                <a:latin typeface="Arial Narrow" panose="020B0606020202030204" pitchFamily="34" charset="0"/>
              </a:rPr>
              <a:t> </a:t>
            </a:r>
            <a:endParaRPr lang="ko-KR" altLang="en-US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31" y="2202023"/>
            <a:ext cx="9741159" cy="25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5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31" y="2202023"/>
            <a:ext cx="9741159" cy="25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1096</TotalTime>
  <Words>485</Words>
  <Application>Microsoft Office PowerPoint</Application>
  <PresentationFormat>와이드스크린</PresentationFormat>
  <Paragraphs>58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맑은 고딕</vt:lpstr>
      <vt:lpstr>Arial</vt:lpstr>
      <vt:lpstr>Arial Narrow</vt:lpstr>
      <vt:lpstr>Calibri</vt:lpstr>
      <vt:lpstr>Calibri Light</vt:lpstr>
      <vt:lpstr>Century Gothic</vt:lpstr>
      <vt:lpstr>Wingdings</vt:lpstr>
      <vt:lpstr>Wingdings 2</vt:lpstr>
      <vt:lpstr>Wingdings 3</vt:lpstr>
      <vt:lpstr>HDOfficeLightV0</vt:lpstr>
      <vt:lpstr>이온(회의실)</vt:lpstr>
      <vt:lpstr>PowerPoint 프레젠테이션</vt:lpstr>
      <vt:lpstr>PowerPoint 프레젠테이션</vt:lpstr>
      <vt:lpstr>자아 존중감(self-esteem)</vt:lpstr>
      <vt:lpstr>자아 존중감(self-esteem)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자아 존중감(self-esteem)의 영향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행복의 언어</dc:title>
  <dc:creator>Jee hyun</dc:creator>
  <cp:lastModifiedBy>jeehyun</cp:lastModifiedBy>
  <cp:revision>54</cp:revision>
  <dcterms:created xsi:type="dcterms:W3CDTF">2021-08-30T00:03:03Z</dcterms:created>
  <dcterms:modified xsi:type="dcterms:W3CDTF">2021-09-16T06:09:35Z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E:\2021_행복의언어\강의\행복의 언어_1_1.pptx</vt:lpwstr>
  </property>
</Properties>
</file>