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7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3E2BA6-084B-40DC-BB6C-CE698C73B48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2AB21B-0470-4B59-9C2C-6F97BE2B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1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87924"/>
            <a:ext cx="9144000" cy="102555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행복의 언어</a:t>
            </a:r>
            <a:endParaRPr lang="ko-KR" altLang="en-US" sz="4800" b="1" dirty="0">
              <a:latin typeface="굴림체" panose="020B0609000101010101" pitchFamily="49" charset="-127"/>
              <a:ea typeface="굴림체" panose="020B060900010101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1690" y="5202238"/>
            <a:ext cx="3410310" cy="165576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 smtClean="0"/>
              <a:t>Autumn, 2021</a:t>
            </a:r>
          </a:p>
          <a:p>
            <a:pPr>
              <a:lnSpc>
                <a:spcPct val="160000"/>
              </a:lnSpc>
            </a:pPr>
            <a:r>
              <a:rPr lang="en-US" altLang="ko-KR" b="1" dirty="0" err="1" smtClean="0"/>
              <a:t>Jeehyun</a:t>
            </a:r>
            <a:r>
              <a:rPr lang="en-US" altLang="ko-KR" b="1" dirty="0" smtClean="0"/>
              <a:t> Kim, PhD.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46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9892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나는 어떤 사람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31" y="2513701"/>
            <a:ext cx="3899138" cy="33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0662"/>
            <a:ext cx="9601200" cy="47694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8991" y="40898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Arial Narrow" panose="020B0606020202030204" pitchFamily="34" charset="0"/>
              </a:rPr>
              <a:t>성격검사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3" y="80286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 Narrow" panose="020B0606020202030204" pitchFamily="34" charset="0"/>
              </a:rPr>
              <a:t>‘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나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’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에 대해 알기 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 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3" y="2015106"/>
            <a:ext cx="11243733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rgbClr val="000000"/>
                </a:solidFill>
              </a:rPr>
              <a:t>나의 성격 유형 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특성 이론</a:t>
            </a:r>
            <a:r>
              <a:rPr lang="en-US" altLang="ko-KR" sz="2200" dirty="0" smtClean="0">
                <a:solidFill>
                  <a:srgbClr val="000000"/>
                </a:solidFill>
              </a:rPr>
              <a:t>(</a:t>
            </a:r>
            <a:r>
              <a:rPr lang="ko-KR" altLang="en-US" sz="2200" dirty="0" smtClean="0">
                <a:solidFill>
                  <a:srgbClr val="000000"/>
                </a:solidFill>
              </a:rPr>
              <a:t>인간의 공통된 특성을 찾아내어 성격을 </a:t>
            </a:r>
            <a:r>
              <a:rPr lang="ko-KR" altLang="en-US" sz="2200" dirty="0">
                <a:solidFill>
                  <a:srgbClr val="000000"/>
                </a:solidFill>
              </a:rPr>
              <a:t>분</a:t>
            </a:r>
            <a:r>
              <a:rPr lang="ko-KR" altLang="en-US" sz="2200" dirty="0" smtClean="0">
                <a:solidFill>
                  <a:srgbClr val="000000"/>
                </a:solidFill>
              </a:rPr>
              <a:t>류하는 것</a:t>
            </a:r>
            <a:r>
              <a:rPr lang="en-US" altLang="ko-KR" sz="2200" dirty="0" smtClean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46668" y="3500436"/>
          <a:ext cx="10227732" cy="25786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19865">
                  <a:extLst>
                    <a:ext uri="{9D8B030D-6E8A-4147-A177-3AD203B41FA5}">
                      <a16:colId xmlns:a16="http://schemas.microsoft.com/office/drawing/2014/main" val="1981009039"/>
                    </a:ext>
                  </a:extLst>
                </a:gridCol>
                <a:gridCol w="6366934">
                  <a:extLst>
                    <a:ext uri="{9D8B030D-6E8A-4147-A177-3AD203B41FA5}">
                      <a16:colId xmlns:a16="http://schemas.microsoft.com/office/drawing/2014/main" val="3362833748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543186634"/>
                    </a:ext>
                  </a:extLst>
                </a:gridCol>
              </a:tblGrid>
              <a:tr h="51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성격 유형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성격 특징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체액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54463"/>
                  </a:ext>
                </a:extLst>
              </a:tr>
              <a:tr h="515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다혈질 </a:t>
                      </a:r>
                      <a:r>
                        <a:rPr lang="en-US" altLang="ko-KR" sz="1800" dirty="0" smtClean="0"/>
                        <a:t>(Sanguine)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유쾌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사교적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다정함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혈액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35524"/>
                  </a:ext>
                </a:extLst>
              </a:tr>
              <a:tr h="51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담즙질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(Choleric)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쉽게 분노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성격이 급함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화를 </a:t>
                      </a:r>
                      <a:r>
                        <a:rPr lang="ko-KR" altLang="en-US" sz="1800" dirty="0" err="1" smtClean="0"/>
                        <a:t>잘냄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민첩함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황담즙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50078"/>
                  </a:ext>
                </a:extLst>
              </a:tr>
              <a:tr h="51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점액질 </a:t>
                      </a:r>
                      <a:r>
                        <a:rPr lang="en-US" altLang="ko-KR" sz="1800" dirty="0" smtClean="0"/>
                        <a:t>(Phlegmatic)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침착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조용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인내심 강함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공작이 느림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느긋함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점액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82660"/>
                  </a:ext>
                </a:extLst>
              </a:tr>
              <a:tr h="51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우울질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(Melancholy)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쉽게 우울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슬픔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조용함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흑담즙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33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33800" y="2900272"/>
            <a:ext cx="4724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olidFill>
                  <a:srgbClr val="000000"/>
                </a:solidFill>
              </a:rPr>
              <a:t> &lt;Hippocrates-</a:t>
            </a:r>
            <a:r>
              <a:rPr lang="en-US" altLang="ko-KR" sz="2200" dirty="0" err="1" smtClean="0">
                <a:solidFill>
                  <a:srgbClr val="000000"/>
                </a:solidFill>
              </a:rPr>
              <a:t>Calenus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  <a:r>
              <a:rPr lang="ko-KR" altLang="en-US" sz="2200" dirty="0" smtClean="0">
                <a:solidFill>
                  <a:srgbClr val="000000"/>
                </a:solidFill>
              </a:rPr>
              <a:t>의 유형론</a:t>
            </a:r>
            <a:r>
              <a:rPr lang="en-US" altLang="ko-KR" sz="2200" dirty="0" smtClean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90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3" y="80286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</a:rPr>
              <a:t>다혈질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2" y="1326084"/>
            <a:ext cx="112437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000000"/>
                </a:solidFill>
              </a:rPr>
              <a:t> 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장점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명랑하고 활기참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불쾌와 권태를 쉽게 극복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즐거움과 기쁨을 잘 느낌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사교적이고 친밀함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동정과 연민이 많음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솔직하고 순수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열심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모험심 많음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단점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불안정함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비효율적이고 무질서함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경솔하게 판단하고 행동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의지가 약함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뒷처리가</a:t>
            </a:r>
            <a:r>
              <a:rPr lang="ko-KR" altLang="en-US" sz="2200" dirty="0" smtClean="0">
                <a:solidFill>
                  <a:srgbClr val="000000"/>
                </a:solidFill>
              </a:rPr>
              <a:t> 미숙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집중력이 약함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감정과 생활 기복이 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약속과 책임을 쉽게 망각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자기 위주의 사고와 행동을 함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결과적 현상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돈과 시간을 낭비함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한가지에 몰두하지 못함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쉽게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화를내고</a:t>
            </a:r>
            <a:r>
              <a:rPr lang="ko-KR" altLang="en-US" sz="2200" dirty="0" smtClean="0">
                <a:solidFill>
                  <a:srgbClr val="000000"/>
                </a:solidFill>
              </a:rPr>
              <a:t> 쉽게 풀림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주위의 관심을 집중시킴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잡담과 어울림을 즐김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정이 많아 늘 일이 있음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일을 뒤로 미룸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기분이 쉽게 변화됨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잡음에 예민함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즉각적으로 반응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우울질을</a:t>
            </a:r>
            <a:r>
              <a:rPr lang="ko-KR" altLang="en-US" sz="2200" dirty="0" smtClean="0">
                <a:solidFill>
                  <a:srgbClr val="000000"/>
                </a:solidFill>
              </a:rPr>
              <a:t> 싫어함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침착하지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  <a:r>
              <a:rPr lang="ko-KR" altLang="en-US" sz="2200" dirty="0" smtClean="0">
                <a:solidFill>
                  <a:srgbClr val="000000"/>
                </a:solidFill>
              </a:rPr>
              <a:t>못해 성적이 떨어짐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쉽게 대답하고 쉽게 잊음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2" y="54886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Arial Narrow" panose="020B0606020202030204" pitchFamily="34" charset="0"/>
              </a:rPr>
              <a:t>담즙질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1" y="953551"/>
            <a:ext cx="11243733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000000"/>
                </a:solidFill>
              </a:rPr>
              <a:t> 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장점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자신감과 의지가 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자립심과 결단력이 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즉각적인 분석력이 있음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추진력과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집착력이</a:t>
            </a:r>
            <a:r>
              <a:rPr lang="ko-KR" altLang="en-US" sz="2200" dirty="0" smtClean="0">
                <a:solidFill>
                  <a:srgbClr val="000000"/>
                </a:solidFill>
              </a:rPr>
              <a:t> 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단체활동에 적극 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실질적인 해결능력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지도자적 기질이 많음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적극적이고 끈질김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단점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차갑고 무뚝뚝하며 성급함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자기만족과 도취가 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동정심이 많음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화를 잘 내고 분을 오래 품음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자기 중심적이고 거만함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포용력이 적음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이기적이고 잔혹함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계산적이고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세속적임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영적인 문제에 무관심함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남을 믿지 못함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결과적 현상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이기적 판단과 결정을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뻔뻔스럽게 행동함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남을 무시하는 경향이 많음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원한을 쉽게 품고 보복함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목적을 위해 수간과 방법을 가리지 않음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임기응변에 능함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실무적이고 육체적인 일에 곧잘 싫증을 느낌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아이에게 지나치게 엄함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자기 공로와 업적을 내세움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주위의 편견과 불합리하게 과격하게 맞섬</a:t>
            </a:r>
            <a:endParaRPr lang="en-US" altLang="ko-KR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2" y="54886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Arial Narrow" panose="020B0606020202030204" pitchFamily="34" charset="0"/>
              </a:rPr>
              <a:t>우울질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1" y="953551"/>
            <a:ext cx="112437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000000"/>
                </a:solidFill>
              </a:rPr>
              <a:t> 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장점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정서가 풍부함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감수성이 예민함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진지하고 신중함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창작성과</a:t>
            </a:r>
            <a:r>
              <a:rPr lang="ko-KR" altLang="en-US" sz="2200" dirty="0" smtClean="0">
                <a:solidFill>
                  <a:srgbClr val="000000"/>
                </a:solidFill>
              </a:rPr>
              <a:t> 예술성이 뛰어남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깊은 사고력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성실하고 진실함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자기 희생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실수가 적음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단점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침울하고 답답함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실천력이 결여됨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극히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비판적임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공상과 편견이 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정신병리 현상에 잘 빠짐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늘 피해의식에 빠짐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감정과 정서가 불안정함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의심이 많고 변덕이 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비판적이 되기 쉬움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결단력이 약함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결과적 현상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예술을 즐겨 감상함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뒤에서 일하기를 좋아함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희생적인 직업을 택함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의견을 발표하는 것을 꺼리나 발표할 때는 완벽하게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사무처리에 체계가 없음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우울증과 콤플렉스 또는 편집증 질환을 보이기도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자녀에 대한 지나친 기대와 간섭을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이해심이 없고 비난만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방해자와 다른 의견을 가진 사람을 피하고 뒤에서 원망함</a:t>
            </a:r>
            <a:endParaRPr lang="en-US" altLang="ko-KR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2" y="54886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</a:rPr>
              <a:t>점액질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1" y="953551"/>
            <a:ext cx="1124373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000000"/>
                </a:solidFill>
              </a:rPr>
              <a:t> 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장점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유머와 위트가 있음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낙천적임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편안함과 위로를 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객관적이고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이성적임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신용을 잘 지킴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여유 있는 상황 대처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인내심이 강함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부드럽고 깔끔함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단점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게으르고 나태함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목</a:t>
            </a:r>
            <a:r>
              <a:rPr lang="ko-KR" altLang="en-US" sz="2200" dirty="0" smtClean="0">
                <a:solidFill>
                  <a:srgbClr val="000000"/>
                </a:solidFill>
              </a:rPr>
              <a:t>적의식이 결여됨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소극적이고 </a:t>
            </a:r>
            <a:r>
              <a:rPr lang="ko-KR" altLang="en-US" sz="2200" dirty="0" err="1" smtClean="0">
                <a:solidFill>
                  <a:srgbClr val="000000"/>
                </a:solidFill>
              </a:rPr>
              <a:t>수동적임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실천력이 약함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무관심함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이론만 내세움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이기심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발전과 변화를 두려워 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결단력이 없고 우유부단함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깊은 정이 없음 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FF0000"/>
                </a:solidFill>
              </a:rPr>
              <a:t>결과적 현상</a:t>
            </a:r>
            <a:r>
              <a:rPr lang="en-US" altLang="ko-KR" sz="2200" dirty="0" smtClean="0">
                <a:solidFill>
                  <a:srgbClr val="000000"/>
                </a:solidFill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</a:rPr>
              <a:t>주위에 무정하며 무관심함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일에 대해 평가만 하고 참여는 하지 않음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역경 속에서도 오래 참고 부드러움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정리 정돈을 잘함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끈질긴 노력이 부족함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시간과 약속을 잘 지킴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반대 입장을 가진 사람 앞에서 냉담하게 대처함 </a:t>
            </a:r>
            <a:endParaRPr lang="en-US" altLang="ko-KR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574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굴림체</vt:lpstr>
      <vt:lpstr>바탕</vt:lpstr>
      <vt:lpstr>Arial Narrow</vt:lpstr>
      <vt:lpstr>Consolas</vt:lpstr>
      <vt:lpstr>Rockwell</vt:lpstr>
      <vt:lpstr>Rockwell Condensed</vt:lpstr>
      <vt:lpstr>Wingdings</vt:lpstr>
      <vt:lpstr>목판</vt:lpstr>
      <vt:lpstr>행복의 언어</vt:lpstr>
      <vt:lpstr>나는 어떤 사람?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행복의 언어</dc:title>
  <dc:creator>jeehyun</dc:creator>
  <cp:lastModifiedBy>jeehyun</cp:lastModifiedBy>
  <cp:revision>2</cp:revision>
  <dcterms:created xsi:type="dcterms:W3CDTF">2021-09-16T05:00:49Z</dcterms:created>
  <dcterms:modified xsi:type="dcterms:W3CDTF">2021-09-16T06:10:58Z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F:\2021_행복의언어\강의\행복의 언어_3_1.pptx</vt:lpwstr>
  </property>
</Properties>
</file>