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4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39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8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53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9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7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37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5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2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6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2E41BF-9047-481B-A7FA-4E73E8427E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4F1CA3-39F0-4896-9C11-EFCEED72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2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87924"/>
            <a:ext cx="9144000" cy="1025556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행복의 언어</a:t>
            </a:r>
            <a:endParaRPr lang="ko-KR" altLang="en-US" sz="48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81690" y="5202238"/>
            <a:ext cx="3410310" cy="165576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 smtClean="0"/>
              <a:t>Autumn, 2021</a:t>
            </a:r>
          </a:p>
          <a:p>
            <a:pPr>
              <a:lnSpc>
                <a:spcPct val="160000"/>
              </a:lnSpc>
            </a:pPr>
            <a:r>
              <a:rPr lang="en-US" altLang="ko-KR" b="1" dirty="0" err="1" smtClean="0"/>
              <a:t>Jeehyun</a:t>
            </a:r>
            <a:r>
              <a:rPr lang="en-US" altLang="ko-KR" b="1" dirty="0" smtClean="0"/>
              <a:t> Kim, PhD.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37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7554" y="66717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Arial Narrow" panose="020B0606020202030204" pitchFamily="34" charset="0"/>
              </a:rPr>
              <a:t>나에 대한 이해 </a:t>
            </a:r>
            <a:r>
              <a:rPr lang="en-US" altLang="ko-KR" sz="2800" b="1" dirty="0" smtClean="0">
                <a:latin typeface="Arial Narrow" panose="020B0606020202030204" pitchFamily="34" charset="0"/>
              </a:rPr>
              <a:t>: </a:t>
            </a:r>
            <a:r>
              <a:rPr lang="ko-KR" altLang="en-US" sz="2800" b="1" dirty="0" smtClean="0">
                <a:latin typeface="Arial Narrow" panose="020B0606020202030204" pitchFamily="34" charset="0"/>
              </a:rPr>
              <a:t>생각해볼거리 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133" y="1471642"/>
            <a:ext cx="112437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rgbClr val="000000"/>
                </a:solidFill>
              </a:rPr>
              <a:t>‘</a:t>
            </a:r>
            <a:r>
              <a:rPr lang="ko-KR" altLang="en-US" sz="2400" dirty="0" smtClean="0">
                <a:solidFill>
                  <a:srgbClr val="000000"/>
                </a:solidFill>
              </a:rPr>
              <a:t>나</a:t>
            </a:r>
            <a:r>
              <a:rPr lang="en-US" altLang="ko-KR" sz="2400" dirty="0" smtClean="0">
                <a:solidFill>
                  <a:srgbClr val="000000"/>
                </a:solidFill>
              </a:rPr>
              <a:t>’</a:t>
            </a:r>
            <a:r>
              <a:rPr lang="ko-KR" altLang="en-US" sz="2400" dirty="0" smtClean="0">
                <a:solidFill>
                  <a:srgbClr val="000000"/>
                </a:solidFill>
              </a:rPr>
              <a:t>를 행복하게 하는 언어를 생각해본다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rgbClr val="000000"/>
                </a:solidFill>
              </a:rPr>
              <a:t>‘</a:t>
            </a:r>
            <a:r>
              <a:rPr lang="ko-KR" altLang="en-US" sz="2400" dirty="0" smtClean="0">
                <a:solidFill>
                  <a:srgbClr val="000000"/>
                </a:solidFill>
              </a:rPr>
              <a:t>나</a:t>
            </a:r>
            <a:r>
              <a:rPr lang="en-US" altLang="ko-KR" sz="2400" dirty="0" smtClean="0">
                <a:solidFill>
                  <a:srgbClr val="000000"/>
                </a:solidFill>
              </a:rPr>
              <a:t>’</a:t>
            </a:r>
            <a:r>
              <a:rPr lang="ko-KR" altLang="en-US" sz="2400" dirty="0" smtClean="0">
                <a:solidFill>
                  <a:srgbClr val="000000"/>
                </a:solidFill>
              </a:rPr>
              <a:t>의 성격 유형을 이해하고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</a:rPr>
              <a:t>그에 비추어 보았을 때 효과적인 언어구사</a:t>
            </a:r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ko-KR" altLang="en-US" sz="2400" dirty="0" smtClean="0">
                <a:solidFill>
                  <a:srgbClr val="000000"/>
                </a:solidFill>
              </a:rPr>
              <a:t>대화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</a:rPr>
              <a:t>에 실패한 사례 </a:t>
            </a:r>
            <a:r>
              <a:rPr lang="en-US" altLang="ko-KR" sz="2400" dirty="0" smtClean="0">
                <a:solidFill>
                  <a:srgbClr val="000000"/>
                </a:solidFill>
              </a:rPr>
              <a:t>/ </a:t>
            </a:r>
            <a:r>
              <a:rPr lang="ko-KR" altLang="en-US" sz="2400" dirty="0" smtClean="0">
                <a:solidFill>
                  <a:srgbClr val="000000"/>
                </a:solidFill>
              </a:rPr>
              <a:t>성공한  사례를 생각해본다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0000"/>
                </a:solidFill>
              </a:rPr>
              <a:t>나의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자존감</a:t>
            </a:r>
            <a:r>
              <a:rPr lang="ko-KR" altLang="en-US" sz="2400" dirty="0" smtClean="0">
                <a:solidFill>
                  <a:srgbClr val="000000"/>
                </a:solidFill>
              </a:rPr>
              <a:t> 정도를 진단하고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</a:rPr>
              <a:t>나의 긍정적 측면과 부정적 측면을 이해할 수 있다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0000"/>
                </a:solidFill>
              </a:rPr>
              <a:t>자존감</a:t>
            </a:r>
            <a:r>
              <a:rPr lang="ko-KR" altLang="en-US" sz="2400" dirty="0" smtClean="0">
                <a:solidFill>
                  <a:srgbClr val="000000"/>
                </a:solidFill>
              </a:rPr>
              <a:t> 검사를 통해 나의 성향을 이해하고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그에 비추어 보았을 때 효과적인 언어구사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ko-KR" altLang="en-US" sz="2400" dirty="0">
                <a:solidFill>
                  <a:srgbClr val="000000"/>
                </a:solidFill>
              </a:rPr>
              <a:t>대화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  <a:r>
              <a:rPr lang="ko-KR" altLang="en-US" sz="2400" dirty="0">
                <a:solidFill>
                  <a:srgbClr val="000000"/>
                </a:solidFill>
              </a:rPr>
              <a:t>에 실패한 사례 </a:t>
            </a:r>
            <a:r>
              <a:rPr lang="en-US" altLang="ko-KR" sz="2400" dirty="0">
                <a:solidFill>
                  <a:srgbClr val="000000"/>
                </a:solidFill>
              </a:rPr>
              <a:t>/ </a:t>
            </a:r>
            <a:r>
              <a:rPr lang="ko-KR" altLang="en-US" sz="2400" dirty="0">
                <a:solidFill>
                  <a:srgbClr val="000000"/>
                </a:solidFill>
              </a:rPr>
              <a:t>성공한 사례를 </a:t>
            </a:r>
            <a:r>
              <a:rPr lang="ko-KR" altLang="en-US" sz="2400" dirty="0" smtClean="0">
                <a:solidFill>
                  <a:srgbClr val="000000"/>
                </a:solidFill>
              </a:rPr>
              <a:t>생각해본다</a:t>
            </a:r>
            <a:r>
              <a:rPr lang="en-US" altLang="ko-KR" sz="2400" dirty="0" smtClean="0">
                <a:solidFill>
                  <a:srgbClr val="000000"/>
                </a:solidFill>
              </a:rPr>
              <a:t>.  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4" y="73182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나 변화시키기</a:t>
            </a:r>
            <a:endParaRPr lang="ko-KR" altLang="en-US" sz="2800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356" y="1811266"/>
            <a:ext cx="1074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Narrow" panose="020B0606020202030204" pitchFamily="34" charset="0"/>
              </a:rPr>
              <a:t>“</a:t>
            </a:r>
            <a:r>
              <a:rPr lang="ko-KR" altLang="en-US" sz="2400" dirty="0" smtClean="0">
                <a:latin typeface="Arial Narrow" panose="020B0606020202030204" pitchFamily="34" charset="0"/>
              </a:rPr>
              <a:t>우리는 다른 사람을 변화시킬 수 없다</a:t>
            </a:r>
            <a:r>
              <a:rPr lang="en-US" altLang="ko-KR" sz="2400" dirty="0" smtClean="0">
                <a:latin typeface="Arial Narrow" panose="020B0606020202030204" pitchFamily="34" charset="0"/>
              </a:rPr>
              <a:t>. </a:t>
            </a:r>
            <a:r>
              <a:rPr lang="ko-KR" altLang="en-US" sz="2400" dirty="0" smtClean="0">
                <a:latin typeface="Arial Narrow" panose="020B0606020202030204" pitchFamily="34" charset="0"/>
              </a:rPr>
              <a:t>오직  우리 자신만을 변화시킬 수 있다</a:t>
            </a:r>
            <a:r>
              <a:rPr lang="en-US" altLang="ko-KR" sz="2400" dirty="0" smtClean="0">
                <a:latin typeface="Arial Narrow" panose="020B0606020202030204" pitchFamily="34" charset="0"/>
              </a:rPr>
              <a:t>” (When Anger Hurts, McKay)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0332" y="3565116"/>
            <a:ext cx="11076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</a:rPr>
              <a:t>사람은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</a:rPr>
              <a:t>자기가 원할 때 변하지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</a:rPr>
              <a:t>당신이 그들을 변화하기를 원한다고해서 변화하지는 않는다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</a:rPr>
              <a:t>사람은 변화하도록 칭찬과 격려 등으로 강화되거나 변화할 능력이 있을 때만 변화한다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25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3"/>
          </p:nvPr>
        </p:nvSpPr>
        <p:spPr>
          <a:xfrm>
            <a:off x="677333" y="2207201"/>
            <a:ext cx="10837334" cy="32791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의미 추론 과정 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인간 관계에서 타인이 보인 행동이나 상황이 의미하는 바를 생각하는 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인간관계에서 상대방의 마음을 정확하게 읽는 것은 어려움 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이 과정에서 오류나 왜곡이 발생하게 되면 오해가 생기게 됨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830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일상 생활에서 저지르기 쉬운 인지적 오류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823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3"/>
          </p:nvPr>
        </p:nvSpPr>
        <p:spPr>
          <a:xfrm>
            <a:off x="838200" y="2473084"/>
            <a:ext cx="10837334" cy="21277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인지적 오류 </a:t>
            </a:r>
            <a:r>
              <a:rPr lang="en-US" altLang="ko-KR" sz="2400" dirty="0" smtClean="0"/>
              <a:t>(cognitive error)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자동적으로 발생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순간적으로 우리에게 떠오르는 영상이나 생각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99067" y="433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일상 생활에서 저지르기 쉬운 인지적 오류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37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3"/>
          </p:nvPr>
        </p:nvSpPr>
        <p:spPr>
          <a:xfrm>
            <a:off x="677333" y="1403816"/>
            <a:ext cx="10837334" cy="45846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독심술 </a:t>
            </a:r>
            <a:r>
              <a:rPr lang="en-US" altLang="ko-KR" sz="2400" dirty="0" smtClean="0"/>
              <a:t>(mind reading)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과잉 일반화 </a:t>
            </a:r>
            <a:r>
              <a:rPr lang="en-US" altLang="ko-KR" sz="2400" dirty="0" smtClean="0"/>
              <a:t>(overgeneralization)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의미 확대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의미 축소 </a:t>
            </a:r>
            <a:r>
              <a:rPr lang="en-US" altLang="ko-KR" sz="2400" dirty="0" smtClean="0"/>
              <a:t>(magnification / minimization)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개인화 </a:t>
            </a:r>
            <a:r>
              <a:rPr lang="en-US" altLang="ko-KR" sz="2400" dirty="0" smtClean="0"/>
              <a:t>(personalization)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흑백 논리적 사고 </a:t>
            </a:r>
            <a:r>
              <a:rPr lang="en-US" altLang="ko-KR" sz="2400" dirty="0" smtClean="0"/>
              <a:t>(all or nothing thinking)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감정적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추리 </a:t>
            </a:r>
            <a:r>
              <a:rPr lang="en-US" altLang="ko-KR" sz="2400" dirty="0" smtClean="0"/>
              <a:t>(emotional reasoning) = </a:t>
            </a:r>
            <a:r>
              <a:rPr lang="ko-KR" altLang="en-US" sz="2400" dirty="0" smtClean="0"/>
              <a:t>임의적 추리 </a:t>
            </a:r>
            <a:r>
              <a:rPr lang="en-US" altLang="ko-KR" sz="2400" dirty="0" smtClean="0"/>
              <a:t>(arbitrary inference)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파국화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(catastrophizing)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잘못된 명명 </a:t>
            </a:r>
            <a:r>
              <a:rPr lang="en-US" altLang="ko-KR" sz="2400" dirty="0" smtClean="0"/>
              <a:t>(mislabeling)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78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일상 생활에서 저지르기 쉬운 인지적 오류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66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3"/>
          </p:nvPr>
        </p:nvSpPr>
        <p:spPr>
          <a:xfrm>
            <a:off x="372533" y="1266432"/>
            <a:ext cx="10837334" cy="45846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독심술 </a:t>
            </a:r>
            <a:r>
              <a:rPr lang="en-US" altLang="ko-KR" sz="2400" dirty="0" smtClean="0"/>
              <a:t>(mind reading)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충분한 근거 없이 다른 사람의 마음을 마음대로 추측하고 단정하는 오류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과잉 일반화 </a:t>
            </a:r>
            <a:r>
              <a:rPr lang="en-US" altLang="ko-KR" sz="2400" dirty="0" smtClean="0"/>
              <a:t>(overgeneralization)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단일 사건에 기초하여 극단적인 신념을 갖고 유사하지 않은 사건이나 장면에 부적절하게 적용하는 오류 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의미 확대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의미 축소 </a:t>
            </a:r>
            <a:r>
              <a:rPr lang="en-US" altLang="ko-KR" sz="2400" dirty="0" smtClean="0"/>
              <a:t>(magnification / minimization)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불완전한 점을 극대화하고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좋은 점을 극소화하는 오류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개인화 </a:t>
            </a:r>
            <a:r>
              <a:rPr lang="en-US" altLang="ko-KR" sz="2400" dirty="0" smtClean="0"/>
              <a:t>(personalization)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외적 사건과 자기 자신을 관련 짓는 오류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953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3"/>
          </p:nvPr>
        </p:nvSpPr>
        <p:spPr>
          <a:xfrm>
            <a:off x="516466" y="878883"/>
            <a:ext cx="11159067" cy="45846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흑백 논리적 사고 </a:t>
            </a:r>
            <a:r>
              <a:rPr lang="en-US" altLang="ko-KR" sz="2400" dirty="0" smtClean="0"/>
              <a:t>(all or nothing thinking) = </a:t>
            </a:r>
            <a:r>
              <a:rPr lang="ko-KR" altLang="en-US" sz="2400" dirty="0" smtClean="0"/>
              <a:t>이분법적 사고 </a:t>
            </a:r>
            <a:r>
              <a:rPr lang="en-US" altLang="ko-KR" sz="2400" dirty="0" smtClean="0"/>
              <a:t>(dichotomous)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극단적으로 흑과 백으로 구분하려는 오류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감정적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추리 </a:t>
            </a:r>
            <a:r>
              <a:rPr lang="en-US" altLang="ko-KR" sz="2400" dirty="0" smtClean="0"/>
              <a:t>(emotional reasoning) = </a:t>
            </a:r>
            <a:r>
              <a:rPr lang="ko-KR" altLang="en-US" sz="2400" dirty="0" smtClean="0"/>
              <a:t>임의적 추리 </a:t>
            </a:r>
            <a:r>
              <a:rPr lang="en-US" altLang="ko-KR" sz="2400" dirty="0" smtClean="0"/>
              <a:t>(arbitrary inference)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충분한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근거없이 막연히 느껴지는 감정에 근거하여 결론을 내리는 오류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파국화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(catastrophizing)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걱정되는 한 사건에 취해서 지나치게 과장하여 두려워하는 것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잘못된 명명 </a:t>
            </a:r>
            <a:r>
              <a:rPr lang="en-US" altLang="ko-KR" sz="2400" dirty="0" smtClean="0"/>
              <a:t>(mislabeling)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사람의 특성이나 행위를 기술할 때 과장되거나 부적절한 명칭을 사용하는 오류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809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990</TotalTime>
  <Words>384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굴림체</vt:lpstr>
      <vt:lpstr>맑은 고딕</vt:lpstr>
      <vt:lpstr>Arial</vt:lpstr>
      <vt:lpstr>Arial Narrow</vt:lpstr>
      <vt:lpstr>Consolas</vt:lpstr>
      <vt:lpstr>Impact</vt:lpstr>
      <vt:lpstr>Wingdings</vt:lpstr>
      <vt:lpstr>주요 이벤트</vt:lpstr>
      <vt:lpstr>행복의 언어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</dc:creator>
  <cp:lastModifiedBy>Jee hyun</cp:lastModifiedBy>
  <cp:revision>17</cp:revision>
  <dcterms:created xsi:type="dcterms:W3CDTF">2020-09-14T12:00:43Z</dcterms:created>
  <dcterms:modified xsi:type="dcterms:W3CDTF">2021-09-26T14:39:07Z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G:\2020\2020_행복컴\week3_나와 관계의 심리학적 이해_2차시.pptx</vt:lpwstr>
  </property>
</Properties>
</file>