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9"/>
  </p:notesMasterIdLst>
  <p:sldIdLst>
    <p:sldId id="346" r:id="rId2"/>
    <p:sldId id="386" r:id="rId3"/>
    <p:sldId id="395" r:id="rId4"/>
    <p:sldId id="272" r:id="rId5"/>
    <p:sldId id="391" r:id="rId6"/>
    <p:sldId id="392" r:id="rId7"/>
    <p:sldId id="408" r:id="rId8"/>
    <p:sldId id="419" r:id="rId9"/>
    <p:sldId id="420" r:id="rId10"/>
    <p:sldId id="347" r:id="rId11"/>
    <p:sldId id="422" r:id="rId12"/>
    <p:sldId id="409" r:id="rId13"/>
    <p:sldId id="410" r:id="rId14"/>
    <p:sldId id="411" r:id="rId15"/>
    <p:sldId id="412" r:id="rId16"/>
    <p:sldId id="413" r:id="rId17"/>
    <p:sldId id="414" r:id="rId18"/>
    <p:sldId id="415" r:id="rId19"/>
    <p:sldId id="416" r:id="rId20"/>
    <p:sldId id="417" r:id="rId21"/>
    <p:sldId id="418" r:id="rId22"/>
    <p:sldId id="423" r:id="rId23"/>
    <p:sldId id="424" r:id="rId24"/>
    <p:sldId id="425" r:id="rId25"/>
    <p:sldId id="426" r:id="rId26"/>
    <p:sldId id="427" r:id="rId27"/>
    <p:sldId id="428" r:id="rId28"/>
    <p:sldId id="429" r:id="rId29"/>
    <p:sldId id="430" r:id="rId30"/>
    <p:sldId id="431" r:id="rId31"/>
    <p:sldId id="432" r:id="rId32"/>
    <p:sldId id="433" r:id="rId33"/>
    <p:sldId id="434" r:id="rId34"/>
    <p:sldId id="435" r:id="rId35"/>
    <p:sldId id="436" r:id="rId36"/>
    <p:sldId id="437" r:id="rId37"/>
    <p:sldId id="438" r:id="rId38"/>
    <p:sldId id="439" r:id="rId39"/>
    <p:sldId id="440" r:id="rId40"/>
    <p:sldId id="441" r:id="rId41"/>
    <p:sldId id="442" r:id="rId42"/>
    <p:sldId id="443" r:id="rId43"/>
    <p:sldId id="444" r:id="rId44"/>
    <p:sldId id="445" r:id="rId45"/>
    <p:sldId id="446" r:id="rId46"/>
    <p:sldId id="447" r:id="rId47"/>
    <p:sldId id="448" r:id="rId4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99CCFF"/>
    <a:srgbClr val="FFFF66"/>
    <a:srgbClr val="FF66CC"/>
    <a:srgbClr val="CCFF66"/>
    <a:srgbClr val="FFFF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84761" autoAdjust="0"/>
  </p:normalViewPr>
  <p:slideViewPr>
    <p:cSldViewPr showGuides="1">
      <p:cViewPr>
        <p:scale>
          <a:sx n="86" d="100"/>
          <a:sy n="86" d="100"/>
        </p:scale>
        <p:origin x="322" y="53"/>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2984"/>
    </p:cViewPr>
  </p:sorterViewPr>
  <p:notesViewPr>
    <p:cSldViewPr showGuides="1">
      <p:cViewPr varScale="1">
        <p:scale>
          <a:sx n="82" d="100"/>
          <a:sy n="82" d="100"/>
        </p:scale>
        <p:origin x="-40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27.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lvl1pPr>
          </a:lstStyle>
          <a:p>
            <a:pPr>
              <a:defRPr/>
            </a:pPr>
            <a:endParaRPr lang="en-US"/>
          </a:p>
        </p:txBody>
      </p:sp>
      <p:sp>
        <p:nvSpPr>
          <p:cNvPr id="1024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89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lvl1pPr>
          </a:lstStyle>
          <a:p>
            <a:pPr>
              <a:defRPr/>
            </a:pPr>
            <a:endParaRPr lang="en-US"/>
          </a:p>
        </p:txBody>
      </p:sp>
      <p:sp>
        <p:nvSpPr>
          <p:cNvPr id="1024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B6921EE5-1612-49B1-B7C8-122E4CAA8AB2}" type="slidenum">
              <a:rPr lang="en-US" altLang="en-US"/>
              <a:pPr/>
              <a:t>‹#›</a:t>
            </a:fld>
            <a:endParaRPr lang="en-US" altLang="en-US"/>
          </a:p>
        </p:txBody>
      </p:sp>
    </p:spTree>
    <p:extLst>
      <p:ext uri="{BB962C8B-B14F-4D97-AF65-F5344CB8AC3E}">
        <p14:creationId xmlns:p14="http://schemas.microsoft.com/office/powerpoint/2010/main" val="23563136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DD14F732-F169-4684-91DC-AFC249D26D70}" type="slidenum">
              <a:rPr lang="en-US" altLang="en-US" sz="1300"/>
              <a:pPr/>
              <a:t>1</a:t>
            </a:fld>
            <a:endParaRPr lang="en-US" altLang="en-US" sz="1300"/>
          </a:p>
        </p:txBody>
      </p:sp>
      <p:sp>
        <p:nvSpPr>
          <p:cNvPr id="39939" name="Rectangle 2"/>
          <p:cNvSpPr>
            <a:spLocks noGrp="1" noRot="1" noChangeAspect="1" noChangeArrowheads="1" noTextEdit="1"/>
          </p:cNvSpPr>
          <p:nvPr>
            <p:ph type="sldImg"/>
          </p:nvPr>
        </p:nvSpPr>
        <p:spPr>
          <a:xfrm>
            <a:off x="1258888" y="719138"/>
            <a:ext cx="4800600" cy="3600450"/>
          </a:xfrm>
          <a:ln/>
        </p:spPr>
      </p:sp>
      <p:sp>
        <p:nvSpPr>
          <p:cNvPr id="39940" name="Rectangle 3"/>
          <p:cNvSpPr>
            <a:spLocks noGrp="1" noChangeArrowheads="1"/>
          </p:cNvSpPr>
          <p:nvPr>
            <p:ph type="body" idx="1"/>
          </p:nvPr>
        </p:nvSpPr>
        <p:spPr>
          <a:xfrm>
            <a:off x="974725" y="4560888"/>
            <a:ext cx="536575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en-US" smtClean="0"/>
              <a:t>POINTS:</a:t>
            </a:r>
          </a:p>
          <a:p>
            <a:pPr marL="228600" indent="-228600">
              <a:buFontTx/>
              <a:buAutoNum type="arabicParenR"/>
            </a:pPr>
            <a:r>
              <a:rPr lang="en-US" altLang="en-US" smtClean="0"/>
              <a:t>Identify types of protein regulation – small molecule, protein, covalent</a:t>
            </a:r>
          </a:p>
          <a:p>
            <a:pPr marL="228600" indent="-228600">
              <a:buFontTx/>
              <a:buAutoNum type="arabicParenR"/>
            </a:pPr>
            <a:r>
              <a:rPr lang="en-US" altLang="en-US" smtClean="0"/>
              <a:t>Identify chemical basis of regulation – allosteric, direct, location</a:t>
            </a:r>
          </a:p>
          <a:p>
            <a:pPr marL="228600" indent="-228600">
              <a:buFontTx/>
              <a:buAutoNum type="arabicParenR"/>
            </a:pPr>
            <a:r>
              <a:rPr lang="en-US" altLang="en-US" smtClean="0"/>
              <a:t>Identify how genes are regulated – protein repressors and activators</a:t>
            </a:r>
          </a:p>
          <a:p>
            <a:pPr marL="228600" indent="-228600">
              <a:buFontTx/>
              <a:buAutoNum type="arabicParenR"/>
            </a:pPr>
            <a:r>
              <a:rPr lang="en-US" altLang="en-US" smtClean="0"/>
              <a:t>Networks are complex, modular, robust, and noisy</a:t>
            </a:r>
          </a:p>
          <a:p>
            <a:pPr marL="228600" indent="-228600">
              <a:buFontTx/>
              <a:buAutoNum type="arabicParenR"/>
            </a:pPr>
            <a:r>
              <a:rPr lang="en-US" altLang="en-US" smtClean="0"/>
              <a:t>ODEs won’t suffice in many cases.</a:t>
            </a:r>
          </a:p>
          <a:p>
            <a:pPr marL="228600" indent="-228600"/>
            <a:endParaRPr lang="en-US" altLang="en-US" smtClean="0"/>
          </a:p>
          <a:p>
            <a:pPr marL="228600" indent="-228600"/>
            <a:endParaRPr lang="en-US" altLang="en-US" smtClean="0"/>
          </a:p>
          <a:p>
            <a:pPr marL="228600" indent="-228600"/>
            <a:endParaRPr lang="en-US" altLang="en-US" smtClean="0"/>
          </a:p>
        </p:txBody>
      </p:sp>
    </p:spTree>
    <p:extLst>
      <p:ext uri="{BB962C8B-B14F-4D97-AF65-F5344CB8AC3E}">
        <p14:creationId xmlns:p14="http://schemas.microsoft.com/office/powerpoint/2010/main" val="4170056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lvl1pPr defTabSz="963613" eaLnBrk="0" hangingPunct="0">
              <a:defRPr sz="2400">
                <a:solidFill>
                  <a:schemeClr val="tx1"/>
                </a:solidFill>
                <a:latin typeface="Times New Roman" panose="02020603050405020304" pitchFamily="18" charset="0"/>
                <a:cs typeface="Arial" panose="020B0604020202020204" pitchFamily="34" charset="0"/>
              </a:defRPr>
            </a:lvl1pPr>
            <a:lvl2pPr marL="742950" indent="-285750" defTabSz="963613" eaLnBrk="0" hangingPunct="0">
              <a:defRPr sz="2400">
                <a:solidFill>
                  <a:schemeClr val="tx1"/>
                </a:solidFill>
                <a:latin typeface="Times New Roman" panose="02020603050405020304" pitchFamily="18" charset="0"/>
                <a:cs typeface="Arial" panose="020B0604020202020204" pitchFamily="34" charset="0"/>
              </a:defRPr>
            </a:lvl2pPr>
            <a:lvl3pPr marL="1143000" indent="-228600" defTabSz="963613" eaLnBrk="0" hangingPunct="0">
              <a:defRPr sz="2400">
                <a:solidFill>
                  <a:schemeClr val="tx1"/>
                </a:solidFill>
                <a:latin typeface="Times New Roman" panose="02020603050405020304" pitchFamily="18" charset="0"/>
                <a:cs typeface="Arial" panose="020B0604020202020204" pitchFamily="34" charset="0"/>
              </a:defRPr>
            </a:lvl3pPr>
            <a:lvl4pPr marL="1600200" indent="-228600" defTabSz="963613" eaLnBrk="0" hangingPunct="0">
              <a:defRPr sz="2400">
                <a:solidFill>
                  <a:schemeClr val="tx1"/>
                </a:solidFill>
                <a:latin typeface="Times New Roman" panose="02020603050405020304" pitchFamily="18" charset="0"/>
                <a:cs typeface="Arial" panose="020B0604020202020204" pitchFamily="34" charset="0"/>
              </a:defRPr>
            </a:lvl4pPr>
            <a:lvl5pPr marL="2057400" indent="-228600" defTabSz="963613" eaLnBrk="0" hangingPunct="0">
              <a:defRPr sz="2400">
                <a:solidFill>
                  <a:schemeClr val="tx1"/>
                </a:solidFill>
                <a:latin typeface="Times New Roman" panose="02020603050405020304" pitchFamily="18" charset="0"/>
                <a:cs typeface="Arial" panose="020B0604020202020204" pitchFamily="34" charset="0"/>
              </a:defRPr>
            </a:lvl5pPr>
            <a:lvl6pPr marL="2514600" indent="-228600" defTabSz="9636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36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36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3613"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2CDE8F8-9210-43CA-82F6-867B4F3F88AE}" type="slidenum">
              <a:rPr lang="en-US" altLang="en-US" sz="1300"/>
              <a:pPr/>
              <a:t>22</a:t>
            </a:fld>
            <a:endParaRPr lang="en-US" altLang="en-US" sz="1300"/>
          </a:p>
        </p:txBody>
      </p:sp>
      <p:sp>
        <p:nvSpPr>
          <p:cNvPr id="49155" name="Rectangle 2"/>
          <p:cNvSpPr>
            <a:spLocks noGrp="1" noRot="1" noChangeAspect="1" noChangeArrowheads="1" noTextEdit="1"/>
          </p:cNvSpPr>
          <p:nvPr>
            <p:ph type="sldImg"/>
          </p:nvPr>
        </p:nvSpPr>
        <p:spPr>
          <a:xfrm>
            <a:off x="1258888" y="719138"/>
            <a:ext cx="4800600" cy="3600450"/>
          </a:xfrm>
          <a:ln/>
        </p:spPr>
      </p:sp>
      <p:sp>
        <p:nvSpPr>
          <p:cNvPr id="49156" name="Rectangle 3"/>
          <p:cNvSpPr>
            <a:spLocks noGrp="1" noChangeArrowheads="1"/>
          </p:cNvSpPr>
          <p:nvPr>
            <p:ph type="body" idx="1"/>
          </p:nvPr>
        </p:nvSpPr>
        <p:spPr>
          <a:xfrm>
            <a:off x="973138" y="4560888"/>
            <a:ext cx="5368925"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7013" indent="-227013"/>
            <a:r>
              <a:rPr lang="en-US" altLang="en-US" smtClean="0"/>
              <a:t>POINTS:</a:t>
            </a:r>
          </a:p>
          <a:p>
            <a:pPr marL="227013" indent="-227013">
              <a:buFontTx/>
              <a:buAutoNum type="arabicParenR"/>
            </a:pPr>
            <a:r>
              <a:rPr lang="en-US" altLang="en-US" smtClean="0"/>
              <a:t>Identify types of protein regulation – small molecule, protein, covalent</a:t>
            </a:r>
          </a:p>
          <a:p>
            <a:pPr marL="227013" indent="-227013">
              <a:buFontTx/>
              <a:buAutoNum type="arabicParenR"/>
            </a:pPr>
            <a:r>
              <a:rPr lang="en-US" altLang="en-US" smtClean="0"/>
              <a:t>Identify chemical basis of regulation – allosteric, direct, location</a:t>
            </a:r>
          </a:p>
          <a:p>
            <a:pPr marL="227013" indent="-227013">
              <a:buFontTx/>
              <a:buAutoNum type="arabicParenR"/>
            </a:pPr>
            <a:r>
              <a:rPr lang="en-US" altLang="en-US" smtClean="0"/>
              <a:t>Identify how genes are regulated – protein repressors and activators</a:t>
            </a:r>
          </a:p>
          <a:p>
            <a:pPr marL="227013" indent="-227013">
              <a:buFontTx/>
              <a:buAutoNum type="arabicParenR"/>
            </a:pPr>
            <a:r>
              <a:rPr lang="en-US" altLang="en-US" smtClean="0"/>
              <a:t>Networks are complex, modular, robust, and noisy</a:t>
            </a:r>
          </a:p>
          <a:p>
            <a:pPr marL="227013" indent="-227013">
              <a:buFontTx/>
              <a:buAutoNum type="arabicParenR"/>
            </a:pPr>
            <a:r>
              <a:rPr lang="en-US" altLang="en-US" smtClean="0"/>
              <a:t>ODEs won’t suffice in many cases.</a:t>
            </a:r>
          </a:p>
          <a:p>
            <a:pPr marL="227013" indent="-227013"/>
            <a:endParaRPr lang="en-US" altLang="en-US" smtClean="0"/>
          </a:p>
          <a:p>
            <a:pPr marL="227013" indent="-227013"/>
            <a:endParaRPr lang="en-US" altLang="en-US" smtClean="0"/>
          </a:p>
          <a:p>
            <a:pPr marL="227013" indent="-227013"/>
            <a:endParaRPr lang="en-US" altLang="en-US" smtClean="0"/>
          </a:p>
        </p:txBody>
      </p:sp>
    </p:spTree>
    <p:extLst>
      <p:ext uri="{BB962C8B-B14F-4D97-AF65-F5344CB8AC3E}">
        <p14:creationId xmlns:p14="http://schemas.microsoft.com/office/powerpoint/2010/main" val="58777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31161C9-5B9B-4CB0-B1AB-905D01514DA6}" type="slidenum">
              <a:rPr lang="en-US" altLang="en-US"/>
              <a:pPr/>
              <a:t>‹#›</a:t>
            </a:fld>
            <a:endParaRPr lang="en-US" altLang="en-US"/>
          </a:p>
        </p:txBody>
      </p:sp>
    </p:spTree>
    <p:extLst>
      <p:ext uri="{BB962C8B-B14F-4D97-AF65-F5344CB8AC3E}">
        <p14:creationId xmlns:p14="http://schemas.microsoft.com/office/powerpoint/2010/main" val="1765491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4F8DA96-70DE-472F-A5C0-91C1F2F22E0D}" type="slidenum">
              <a:rPr lang="en-US" altLang="en-US"/>
              <a:pPr/>
              <a:t>‹#›</a:t>
            </a:fld>
            <a:endParaRPr lang="en-US" altLang="en-US"/>
          </a:p>
        </p:txBody>
      </p:sp>
    </p:spTree>
    <p:extLst>
      <p:ext uri="{BB962C8B-B14F-4D97-AF65-F5344CB8AC3E}">
        <p14:creationId xmlns:p14="http://schemas.microsoft.com/office/powerpoint/2010/main" val="2581732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2717C78-8E6A-4D6D-944A-4E2B188AADF1}" type="slidenum">
              <a:rPr lang="en-US" altLang="en-US"/>
              <a:pPr/>
              <a:t>‹#›</a:t>
            </a:fld>
            <a:endParaRPr lang="en-US" altLang="en-US"/>
          </a:p>
        </p:txBody>
      </p:sp>
    </p:spTree>
    <p:extLst>
      <p:ext uri="{BB962C8B-B14F-4D97-AF65-F5344CB8AC3E}">
        <p14:creationId xmlns:p14="http://schemas.microsoft.com/office/powerpoint/2010/main" val="2155352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45526A1A-5B0E-4B84-BA28-D81D4530F451}" type="slidenum">
              <a:rPr lang="en-US" altLang="en-US"/>
              <a:pPr/>
              <a:t>‹#›</a:t>
            </a:fld>
            <a:endParaRPr lang="en-US" altLang="en-US"/>
          </a:p>
        </p:txBody>
      </p:sp>
    </p:spTree>
    <p:extLst>
      <p:ext uri="{BB962C8B-B14F-4D97-AF65-F5344CB8AC3E}">
        <p14:creationId xmlns:p14="http://schemas.microsoft.com/office/powerpoint/2010/main" val="542106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8065F9FB-7467-4F2A-9A00-FFC4AD07C9DE}" type="slidenum">
              <a:rPr lang="en-US" altLang="en-US"/>
              <a:pPr/>
              <a:t>‹#›</a:t>
            </a:fld>
            <a:endParaRPr lang="en-US" altLang="en-US"/>
          </a:p>
        </p:txBody>
      </p:sp>
    </p:spTree>
    <p:extLst>
      <p:ext uri="{BB962C8B-B14F-4D97-AF65-F5344CB8AC3E}">
        <p14:creationId xmlns:p14="http://schemas.microsoft.com/office/powerpoint/2010/main" val="2560934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F96E6E1-E428-42AF-9EE7-A7F0119E4354}" type="slidenum">
              <a:rPr lang="en-US" altLang="en-US"/>
              <a:pPr/>
              <a:t>‹#›</a:t>
            </a:fld>
            <a:endParaRPr lang="en-US" altLang="en-US"/>
          </a:p>
        </p:txBody>
      </p:sp>
    </p:spTree>
    <p:extLst>
      <p:ext uri="{BB962C8B-B14F-4D97-AF65-F5344CB8AC3E}">
        <p14:creationId xmlns:p14="http://schemas.microsoft.com/office/powerpoint/2010/main" val="262992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0C86116-D601-4158-89D7-D79939C99FFD}" type="slidenum">
              <a:rPr lang="en-US" altLang="en-US"/>
              <a:pPr/>
              <a:t>‹#›</a:t>
            </a:fld>
            <a:endParaRPr lang="en-US" altLang="en-US"/>
          </a:p>
        </p:txBody>
      </p:sp>
    </p:spTree>
    <p:extLst>
      <p:ext uri="{BB962C8B-B14F-4D97-AF65-F5344CB8AC3E}">
        <p14:creationId xmlns:p14="http://schemas.microsoft.com/office/powerpoint/2010/main" val="2026126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69963DE-FA96-454D-9451-E93C71F8824B}" type="slidenum">
              <a:rPr lang="en-US" altLang="en-US"/>
              <a:pPr/>
              <a:t>‹#›</a:t>
            </a:fld>
            <a:endParaRPr lang="en-US" altLang="en-US"/>
          </a:p>
        </p:txBody>
      </p:sp>
    </p:spTree>
    <p:extLst>
      <p:ext uri="{BB962C8B-B14F-4D97-AF65-F5344CB8AC3E}">
        <p14:creationId xmlns:p14="http://schemas.microsoft.com/office/powerpoint/2010/main" val="232296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F3C4C18-E013-4C19-A8BB-8343152B49BC}" type="slidenum">
              <a:rPr lang="en-US" altLang="en-US"/>
              <a:pPr/>
              <a:t>‹#›</a:t>
            </a:fld>
            <a:endParaRPr lang="en-US" altLang="en-US"/>
          </a:p>
        </p:txBody>
      </p:sp>
    </p:spTree>
    <p:extLst>
      <p:ext uri="{BB962C8B-B14F-4D97-AF65-F5344CB8AC3E}">
        <p14:creationId xmlns:p14="http://schemas.microsoft.com/office/powerpoint/2010/main" val="337587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DF97AF7D-3EDB-44CD-BB26-FDF8EB7C7FC3}" type="slidenum">
              <a:rPr lang="en-US" altLang="en-US"/>
              <a:pPr/>
              <a:t>‹#›</a:t>
            </a:fld>
            <a:endParaRPr lang="en-US" altLang="en-US"/>
          </a:p>
        </p:txBody>
      </p:sp>
    </p:spTree>
    <p:extLst>
      <p:ext uri="{BB962C8B-B14F-4D97-AF65-F5344CB8AC3E}">
        <p14:creationId xmlns:p14="http://schemas.microsoft.com/office/powerpoint/2010/main" val="876820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B1378AB-F82D-43B2-9EDD-7CFA133D65E1}" type="slidenum">
              <a:rPr lang="en-US" altLang="en-US"/>
              <a:pPr/>
              <a:t>‹#›</a:t>
            </a:fld>
            <a:endParaRPr lang="en-US" altLang="en-US"/>
          </a:p>
        </p:txBody>
      </p:sp>
    </p:spTree>
    <p:extLst>
      <p:ext uri="{BB962C8B-B14F-4D97-AF65-F5344CB8AC3E}">
        <p14:creationId xmlns:p14="http://schemas.microsoft.com/office/powerpoint/2010/main" val="1255825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C6FF793-660C-4D0B-B340-A321D918D871}" type="slidenum">
              <a:rPr lang="en-US" altLang="en-US"/>
              <a:pPr/>
              <a:t>‹#›</a:t>
            </a:fld>
            <a:endParaRPr lang="en-US" altLang="en-US"/>
          </a:p>
        </p:txBody>
      </p:sp>
    </p:spTree>
    <p:extLst>
      <p:ext uri="{BB962C8B-B14F-4D97-AF65-F5344CB8AC3E}">
        <p14:creationId xmlns:p14="http://schemas.microsoft.com/office/powerpoint/2010/main" val="167602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C931A-92EA-420B-A60C-09363F4534B6}" type="slidenum">
              <a:rPr lang="en-US" altLang="en-US"/>
              <a:pPr/>
              <a:t>‹#›</a:t>
            </a:fld>
            <a:endParaRPr lang="en-US" altLang="en-US"/>
          </a:p>
        </p:txBody>
      </p:sp>
    </p:spTree>
    <p:extLst>
      <p:ext uri="{BB962C8B-B14F-4D97-AF65-F5344CB8AC3E}">
        <p14:creationId xmlns:p14="http://schemas.microsoft.com/office/powerpoint/2010/main" val="2995866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925D78C-DE78-47FE-9DDC-7B9FF6E4A02E}" type="slidenum">
              <a:rPr lang="en-US" altLang="en-US"/>
              <a:pPr/>
              <a:t>‹#›</a:t>
            </a:fld>
            <a:endParaRPr lang="en-US" altLang="en-US"/>
          </a:p>
        </p:txBody>
      </p:sp>
    </p:spTree>
    <p:extLst>
      <p:ext uri="{BB962C8B-B14F-4D97-AF65-F5344CB8AC3E}">
        <p14:creationId xmlns:p14="http://schemas.microsoft.com/office/powerpoint/2010/main" val="437554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3315"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015E51F-935C-4991-9A12-F7977BB3411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19.bin"/><Relationship Id="rId4" Type="http://schemas.openxmlformats.org/officeDocument/2006/relationships/image" Target="../media/image21.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5.wmf"/><Relationship Id="rId5" Type="http://schemas.openxmlformats.org/officeDocument/2006/relationships/oleObject" Target="../embeddings/oleObject22.bin"/><Relationship Id="rId4" Type="http://schemas.openxmlformats.org/officeDocument/2006/relationships/image" Target="../media/image24.wmf"/></Relationships>
</file>

<file path=ppt/slides/_rels/slide27.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27.wmf"/><Relationship Id="rId5" Type="http://schemas.openxmlformats.org/officeDocument/2006/relationships/oleObject" Target="../embeddings/oleObject24.bin"/><Relationship Id="rId4" Type="http://schemas.openxmlformats.org/officeDocument/2006/relationships/image" Target="../media/image26.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28.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30.wmf"/><Relationship Id="rId5" Type="http://schemas.openxmlformats.org/officeDocument/2006/relationships/oleObject" Target="../embeddings/oleObject28.bin"/><Relationship Id="rId4" Type="http://schemas.openxmlformats.org/officeDocument/2006/relationships/image" Target="../media/image2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2.wmf"/><Relationship Id="rId5" Type="http://schemas.openxmlformats.org/officeDocument/2006/relationships/oleObject" Target="../embeddings/oleObject30.bin"/><Relationship Id="rId4" Type="http://schemas.openxmlformats.org/officeDocument/2006/relationships/image" Target="../media/image31.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33.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762000"/>
            <a:ext cx="7772400" cy="1143000"/>
          </a:xfrm>
        </p:spPr>
        <p:txBody>
          <a:bodyPr/>
          <a:lstStyle/>
          <a:p>
            <a:r>
              <a:rPr lang="en-US" altLang="en-US" sz="4000" smtClean="0"/>
              <a:t>Stochastic Simulation Overview</a:t>
            </a:r>
          </a:p>
        </p:txBody>
      </p:sp>
      <p:sp>
        <p:nvSpPr>
          <p:cNvPr id="14340" name="Text Box 4"/>
          <p:cNvSpPr txBox="1">
            <a:spLocks noChangeArrowheads="1"/>
          </p:cNvSpPr>
          <p:nvPr/>
        </p:nvSpPr>
        <p:spPr bwMode="auto">
          <a:xfrm>
            <a:off x="1764506" y="2133600"/>
            <a:ext cx="561498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dirty="0"/>
              <a:t>Statistics Review</a:t>
            </a:r>
          </a:p>
          <a:p>
            <a:pPr algn="l" eaLnBrk="1" hangingPunct="1"/>
            <a:r>
              <a:rPr lang="en-US" altLang="en-US" dirty="0"/>
              <a:t>Stochastic Processes</a:t>
            </a:r>
          </a:p>
          <a:p>
            <a:pPr algn="l" eaLnBrk="1" hangingPunct="1"/>
            <a:r>
              <a:rPr lang="en-US" altLang="en-US" dirty="0"/>
              <a:t>Discrete Example: Ion Channels</a:t>
            </a:r>
          </a:p>
          <a:p>
            <a:pPr algn="l" eaLnBrk="1" hangingPunct="1"/>
            <a:r>
              <a:rPr lang="en-US" altLang="en-US" dirty="0"/>
              <a:t>Continuous Example: Position of Molecule’</a:t>
            </a:r>
          </a:p>
          <a:p>
            <a:pPr algn="l" eaLnBrk="1" hangingPunct="1"/>
            <a:r>
              <a:rPr lang="en-US" altLang="en-US" dirty="0"/>
              <a:t>PROJECT 1 DUE</a:t>
            </a:r>
          </a:p>
        </p:txBody>
      </p:sp>
      <p:sp>
        <p:nvSpPr>
          <p:cNvPr id="14341" name="Rectangle 5"/>
          <p:cNvSpPr>
            <a:spLocks noChangeArrowheads="1"/>
          </p:cNvSpPr>
          <p:nvPr/>
        </p:nvSpPr>
        <p:spPr bwMode="auto">
          <a:xfrm>
            <a:off x="685800" y="4800600"/>
            <a:ext cx="7772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spcBef>
                <a:spcPct val="20000"/>
              </a:spcBef>
              <a:buFontTx/>
              <a:buChar char="•"/>
            </a:pPr>
            <a:r>
              <a:rPr lang="en-US" altLang="en-US" sz="3200"/>
              <a:t>Great reference site for statistics: http://mathworld.wolfram.com/topics/ProbabilityandStatistics.html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04800"/>
            <a:ext cx="7772400" cy="1143000"/>
          </a:xfrm>
        </p:spPr>
        <p:txBody>
          <a:bodyPr/>
          <a:lstStyle/>
          <a:p>
            <a:r>
              <a:rPr lang="en-US" altLang="en-US" smtClean="0"/>
              <a:t>Discrete vs Continuous</a:t>
            </a:r>
          </a:p>
        </p:txBody>
      </p:sp>
      <p:sp>
        <p:nvSpPr>
          <p:cNvPr id="23555" name="Rectangle 3"/>
          <p:cNvSpPr>
            <a:spLocks noGrp="1" noChangeArrowheads="1"/>
          </p:cNvSpPr>
          <p:nvPr>
            <p:ph type="body" idx="1"/>
          </p:nvPr>
        </p:nvSpPr>
        <p:spPr>
          <a:xfrm>
            <a:off x="381000" y="1371600"/>
            <a:ext cx="8458200" cy="5105400"/>
          </a:xfrm>
        </p:spPr>
        <p:txBody>
          <a:bodyPr/>
          <a:lstStyle/>
          <a:p>
            <a:pPr>
              <a:lnSpc>
                <a:spcPct val="90000"/>
              </a:lnSpc>
            </a:pPr>
            <a:r>
              <a:rPr lang="en-US" altLang="en-US" dirty="0" smtClean="0"/>
              <a:t>Continuous Stochastic Processes </a:t>
            </a:r>
          </a:p>
          <a:p>
            <a:pPr lvl="1">
              <a:lnSpc>
                <a:spcPct val="90000"/>
              </a:lnSpc>
            </a:pPr>
            <a:r>
              <a:rPr lang="en-US" altLang="en-US" dirty="0" smtClean="0"/>
              <a:t>Variables are real numbers / floating points</a:t>
            </a:r>
          </a:p>
          <a:p>
            <a:pPr lvl="1">
              <a:lnSpc>
                <a:spcPct val="90000"/>
              </a:lnSpc>
            </a:pPr>
            <a:r>
              <a:rPr lang="en-US" altLang="en-US" dirty="0" smtClean="0"/>
              <a:t>Values vary gradually over time.</a:t>
            </a:r>
          </a:p>
          <a:p>
            <a:pPr lvl="1">
              <a:lnSpc>
                <a:spcPct val="90000"/>
              </a:lnSpc>
            </a:pPr>
            <a:r>
              <a:rPr lang="en-US" altLang="en-US" dirty="0" smtClean="0"/>
              <a:t>Also called diffusion processes</a:t>
            </a:r>
          </a:p>
          <a:p>
            <a:pPr lvl="1">
              <a:lnSpc>
                <a:spcPct val="90000"/>
              </a:lnSpc>
            </a:pPr>
            <a:r>
              <a:rPr lang="en-US" altLang="en-US" dirty="0" smtClean="0"/>
              <a:t>Examples: microtubule trafficking, cell migration</a:t>
            </a:r>
          </a:p>
          <a:p>
            <a:pPr>
              <a:lnSpc>
                <a:spcPct val="90000"/>
              </a:lnSpc>
            </a:pPr>
            <a:r>
              <a:rPr lang="en-US" altLang="en-US" dirty="0" smtClean="0"/>
              <a:t>Discrete Stochastic Processes </a:t>
            </a:r>
          </a:p>
          <a:p>
            <a:pPr lvl="1">
              <a:lnSpc>
                <a:spcPct val="90000"/>
              </a:lnSpc>
            </a:pPr>
            <a:r>
              <a:rPr lang="en-US" altLang="en-US" dirty="0" smtClean="0"/>
              <a:t>Variables are integers </a:t>
            </a:r>
          </a:p>
          <a:p>
            <a:pPr lvl="1">
              <a:lnSpc>
                <a:spcPct val="90000"/>
              </a:lnSpc>
            </a:pPr>
            <a:r>
              <a:rPr lang="en-US" altLang="en-US" dirty="0" smtClean="0"/>
              <a:t>Values change suddenly at random times</a:t>
            </a:r>
          </a:p>
          <a:p>
            <a:pPr lvl="1">
              <a:lnSpc>
                <a:spcPct val="90000"/>
              </a:lnSpc>
            </a:pPr>
            <a:r>
              <a:rPr lang="en-US" altLang="en-US" dirty="0" smtClean="0"/>
              <a:t>Also called Jump Processes</a:t>
            </a:r>
          </a:p>
          <a:p>
            <a:pPr lvl="1">
              <a:lnSpc>
                <a:spcPct val="90000"/>
              </a:lnSpc>
            </a:pPr>
            <a:r>
              <a:rPr lang="en-US" altLang="en-US" dirty="0" smtClean="0"/>
              <a:t>Examples: ion channel,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Continuous Random Variables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78908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idx="4294967295"/>
          </p:nvPr>
        </p:nvSpPr>
        <p:spPr>
          <a:xfrm>
            <a:off x="990600" y="304800"/>
            <a:ext cx="7772400" cy="1143000"/>
          </a:xfrm>
        </p:spPr>
        <p:txBody>
          <a:bodyPr/>
          <a:lstStyle/>
          <a:p>
            <a:r>
              <a:rPr lang="en-US" altLang="en-US" smtClean="0"/>
              <a:t>Continuous Random Variables</a:t>
            </a:r>
          </a:p>
        </p:txBody>
      </p:sp>
      <p:sp>
        <p:nvSpPr>
          <p:cNvPr id="6149" name="Rectangle 3"/>
          <p:cNvSpPr>
            <a:spLocks noGrp="1" noChangeArrowheads="1"/>
          </p:cNvSpPr>
          <p:nvPr>
            <p:ph type="body" sz="half" idx="4294967295"/>
          </p:nvPr>
        </p:nvSpPr>
        <p:spPr>
          <a:xfrm>
            <a:off x="381000" y="1600200"/>
            <a:ext cx="8305800" cy="5029200"/>
          </a:xfrm>
        </p:spPr>
        <p:txBody>
          <a:bodyPr/>
          <a:lstStyle/>
          <a:p>
            <a:r>
              <a:rPr lang="en-US" altLang="en-US" sz="2800" i="1" smtClean="0"/>
              <a:t>X</a:t>
            </a:r>
            <a:r>
              <a:rPr lang="en-US" altLang="en-US" sz="2800" smtClean="0"/>
              <a:t> is element of (-</a:t>
            </a:r>
            <a:r>
              <a:rPr lang="en-US" altLang="en-US" sz="2800" smtClean="0">
                <a:cs typeface="Times New Roman" panose="02020603050405020304" pitchFamily="18" charset="0"/>
              </a:rPr>
              <a:t>∞, ∞), or (0, ∞), or (a,b), etc.</a:t>
            </a:r>
          </a:p>
          <a:p>
            <a:pPr lvl="1"/>
            <a:r>
              <a:rPr lang="en-US" altLang="en-US" sz="2400" i="1" smtClean="0"/>
              <a:t>X</a:t>
            </a:r>
            <a:r>
              <a:rPr lang="en-US" altLang="en-US" sz="2400" smtClean="0"/>
              <a:t> is a </a:t>
            </a:r>
            <a:r>
              <a:rPr lang="en-US" altLang="en-US" sz="2400" b="1" i="1" smtClean="0"/>
              <a:t>continuous random variable</a:t>
            </a:r>
          </a:p>
          <a:p>
            <a:pPr lvl="1"/>
            <a:r>
              <a:rPr lang="en-US" altLang="en-US" sz="2400" i="1" smtClean="0"/>
              <a:t>x</a:t>
            </a:r>
            <a:r>
              <a:rPr lang="en-US" altLang="en-US" sz="2400" smtClean="0"/>
              <a:t> is a realization of </a:t>
            </a:r>
            <a:r>
              <a:rPr lang="en-US" altLang="en-US" sz="2400" i="1" smtClean="0"/>
              <a:t>X</a:t>
            </a:r>
            <a:r>
              <a:rPr lang="en-US" altLang="en-US" sz="2400" smtClean="0"/>
              <a:t>; that is, a particular value</a:t>
            </a:r>
          </a:p>
          <a:p>
            <a:r>
              <a:rPr lang="en-US" altLang="en-US" sz="2800" b="1" i="1" smtClean="0"/>
              <a:t>Probability density function</a:t>
            </a:r>
            <a:r>
              <a:rPr lang="en-US" altLang="en-US" sz="2800" i="1" smtClean="0"/>
              <a:t> </a:t>
            </a:r>
          </a:p>
          <a:p>
            <a:pPr lvl="1"/>
            <a:r>
              <a:rPr lang="en-US" altLang="en-US" sz="2400" i="1" smtClean="0"/>
              <a:t>p</a:t>
            </a:r>
            <a:r>
              <a:rPr lang="en-US" altLang="en-US" sz="2400" smtClean="0"/>
              <a:t>(</a:t>
            </a:r>
            <a:r>
              <a:rPr lang="en-US" altLang="en-US" sz="2400" i="1" smtClean="0"/>
              <a:t>x</a:t>
            </a:r>
            <a:r>
              <a:rPr lang="en-US" altLang="en-US" sz="2400" smtClean="0"/>
              <a:t>)</a:t>
            </a:r>
          </a:p>
          <a:p>
            <a:pPr lvl="1"/>
            <a:r>
              <a:rPr lang="en-US" altLang="en-US" sz="2400" smtClean="0">
                <a:cs typeface="Times New Roman" panose="02020603050405020304" pitchFamily="18" charset="0"/>
              </a:rPr>
              <a:t>Note that:</a:t>
            </a:r>
          </a:p>
          <a:p>
            <a:endParaRPr lang="en-US" altLang="en-US" sz="2800" i="1" smtClean="0"/>
          </a:p>
          <a:p>
            <a:r>
              <a:rPr lang="en-US" altLang="en-US" sz="2800" b="1" i="1" smtClean="0"/>
              <a:t>Cumulative distribution function</a:t>
            </a:r>
          </a:p>
          <a:p>
            <a:pPr lvl="1"/>
            <a:endParaRPr lang="en-US" altLang="en-US" sz="2400" smtClean="0"/>
          </a:p>
        </p:txBody>
      </p:sp>
      <p:sp>
        <p:nvSpPr>
          <p:cNvPr id="6150" name="Rectangle 4"/>
          <p:cNvSpPr>
            <a:spLocks noChangeArrowheads="1"/>
          </p:cNvSpPr>
          <p:nvPr/>
        </p:nvSpPr>
        <p:spPr bwMode="auto">
          <a:xfrm>
            <a:off x="2743200" y="3505200"/>
            <a:ext cx="3124200" cy="1143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6146" name="Object 5"/>
          <p:cNvGraphicFramePr>
            <a:graphicFrameLocks noGrp="1" noChangeAspect="1"/>
          </p:cNvGraphicFramePr>
          <p:nvPr>
            <p:ph sz="half" idx="4294967295"/>
          </p:nvPr>
        </p:nvGraphicFramePr>
        <p:xfrm>
          <a:off x="3048000" y="3338513"/>
          <a:ext cx="2209800" cy="1339850"/>
        </p:xfrm>
        <a:graphic>
          <a:graphicData uri="http://schemas.openxmlformats.org/presentationml/2006/ole">
            <mc:AlternateContent xmlns:mc="http://schemas.openxmlformats.org/markup-compatibility/2006">
              <mc:Choice xmlns:v="urn:schemas-microsoft-com:vml" Requires="v">
                <p:oleObj spid="_x0000_s54286" name="Equation" r:id="rId3" imgW="774360" imgH="469800" progId="Equation.3">
                  <p:embed/>
                </p:oleObj>
              </mc:Choice>
              <mc:Fallback>
                <p:oleObj name="Equation" r:id="rId3" imgW="774360" imgH="469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338513"/>
                        <a:ext cx="2209800" cy="133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 name="Object 7"/>
          <p:cNvGraphicFramePr>
            <a:graphicFrameLocks noChangeAspect="1"/>
          </p:cNvGraphicFramePr>
          <p:nvPr/>
        </p:nvGraphicFramePr>
        <p:xfrm>
          <a:off x="1828800" y="5181600"/>
          <a:ext cx="3695700" cy="1339850"/>
        </p:xfrm>
        <a:graphic>
          <a:graphicData uri="http://schemas.openxmlformats.org/presentationml/2006/ole">
            <mc:AlternateContent xmlns:mc="http://schemas.openxmlformats.org/markup-compatibility/2006">
              <mc:Choice xmlns:v="urn:schemas-microsoft-com:vml" Requires="v">
                <p:oleObj spid="_x0000_s54287" name="Equation" r:id="rId5" imgW="1295280" imgH="469800" progId="Equation.3">
                  <p:embed/>
                </p:oleObj>
              </mc:Choice>
              <mc:Fallback>
                <p:oleObj name="Equation" r:id="rId5" imgW="1295280" imgH="469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5181600"/>
                        <a:ext cx="3695700" cy="133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08119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noChangeArrowheads="1"/>
          </p:cNvSpPr>
          <p:nvPr>
            <p:ph type="title" idx="4294967295"/>
          </p:nvPr>
        </p:nvSpPr>
        <p:spPr>
          <a:xfrm>
            <a:off x="304800" y="0"/>
            <a:ext cx="8839200" cy="1143000"/>
          </a:xfrm>
        </p:spPr>
        <p:txBody>
          <a:bodyPr/>
          <a:lstStyle/>
          <a:p>
            <a:r>
              <a:rPr lang="en-US" altLang="en-US" sz="3600" smtClean="0"/>
              <a:t>Expectation of Continuous Random Variables</a:t>
            </a:r>
          </a:p>
        </p:txBody>
      </p:sp>
      <p:sp>
        <p:nvSpPr>
          <p:cNvPr id="7175" name="Rectangle 3"/>
          <p:cNvSpPr>
            <a:spLocks noGrp="1" noChangeArrowheads="1"/>
          </p:cNvSpPr>
          <p:nvPr>
            <p:ph type="body" sz="half" idx="4294967295"/>
          </p:nvPr>
        </p:nvSpPr>
        <p:spPr>
          <a:xfrm>
            <a:off x="685800" y="990600"/>
            <a:ext cx="8153400" cy="5257800"/>
          </a:xfrm>
        </p:spPr>
        <p:txBody>
          <a:bodyPr/>
          <a:lstStyle/>
          <a:p>
            <a:pPr>
              <a:lnSpc>
                <a:spcPct val="90000"/>
              </a:lnSpc>
            </a:pPr>
            <a:r>
              <a:rPr lang="en-US" altLang="en-US" sz="2800" smtClean="0"/>
              <a:t>Expectation or mean:</a:t>
            </a:r>
          </a:p>
          <a:p>
            <a:pPr lvl="1">
              <a:lnSpc>
                <a:spcPct val="90000"/>
              </a:lnSpc>
            </a:pPr>
            <a:endParaRPr lang="en-US" altLang="en-US" sz="2400" smtClean="0"/>
          </a:p>
          <a:p>
            <a:pPr>
              <a:lnSpc>
                <a:spcPct val="90000"/>
              </a:lnSpc>
            </a:pPr>
            <a:endParaRPr lang="en-US" altLang="en-US" sz="2800" smtClean="0"/>
          </a:p>
          <a:p>
            <a:pPr>
              <a:lnSpc>
                <a:spcPct val="90000"/>
              </a:lnSpc>
            </a:pPr>
            <a:r>
              <a:rPr lang="en-US" altLang="en-US" sz="2800" smtClean="0"/>
              <a:t>Expectation of a function of a random variable:</a:t>
            </a:r>
          </a:p>
          <a:p>
            <a:pPr>
              <a:lnSpc>
                <a:spcPct val="90000"/>
              </a:lnSpc>
            </a:pPr>
            <a:endParaRPr lang="en-US" altLang="en-US" sz="2800" smtClean="0"/>
          </a:p>
          <a:p>
            <a:pPr>
              <a:lnSpc>
                <a:spcPct val="90000"/>
              </a:lnSpc>
            </a:pPr>
            <a:endParaRPr lang="en-US" altLang="en-US" sz="2800" smtClean="0"/>
          </a:p>
          <a:p>
            <a:pPr>
              <a:lnSpc>
                <a:spcPct val="90000"/>
              </a:lnSpc>
            </a:pPr>
            <a:r>
              <a:rPr lang="en-US" altLang="en-US" sz="2800" smtClean="0"/>
              <a:t>Since integration is a </a:t>
            </a:r>
            <a:r>
              <a:rPr lang="en-US" altLang="en-US" sz="2800" i="1" smtClean="0"/>
              <a:t>linear operator</a:t>
            </a:r>
            <a:r>
              <a:rPr lang="en-US" altLang="en-US" sz="2800" smtClean="0"/>
              <a:t>, so is expectation:</a:t>
            </a:r>
          </a:p>
          <a:p>
            <a:pPr>
              <a:lnSpc>
                <a:spcPct val="90000"/>
              </a:lnSpc>
            </a:pPr>
            <a:endParaRPr lang="en-US" altLang="en-US" sz="2800" smtClean="0"/>
          </a:p>
          <a:p>
            <a:pPr>
              <a:lnSpc>
                <a:spcPct val="90000"/>
              </a:lnSpc>
            </a:pPr>
            <a:r>
              <a:rPr lang="en-US" altLang="en-US" sz="2800" smtClean="0"/>
              <a:t>However, nonlinear combinations such as second moments:</a:t>
            </a:r>
          </a:p>
        </p:txBody>
      </p:sp>
      <p:graphicFrame>
        <p:nvGraphicFramePr>
          <p:cNvPr id="7170" name="Object 5"/>
          <p:cNvGraphicFramePr>
            <a:graphicFrameLocks noChangeAspect="1"/>
          </p:cNvGraphicFramePr>
          <p:nvPr/>
        </p:nvGraphicFramePr>
        <p:xfrm>
          <a:off x="2635250" y="1155700"/>
          <a:ext cx="4787900" cy="1219200"/>
        </p:xfrm>
        <a:graphic>
          <a:graphicData uri="http://schemas.openxmlformats.org/presentationml/2006/ole">
            <mc:AlternateContent xmlns:mc="http://schemas.openxmlformats.org/markup-compatibility/2006">
              <mc:Choice xmlns:v="urn:schemas-microsoft-com:vml" Requires="v">
                <p:oleObj spid="_x0000_s55322" name="Equation" r:id="rId3" imgW="1892160" imgH="482400" progId="Equation.3">
                  <p:embed/>
                </p:oleObj>
              </mc:Choice>
              <mc:Fallback>
                <p:oleObj name="Equation" r:id="rId3" imgW="189216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0" y="1155700"/>
                        <a:ext cx="47879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6"/>
          <p:cNvGraphicFramePr>
            <a:graphicFrameLocks noChangeAspect="1"/>
          </p:cNvGraphicFramePr>
          <p:nvPr/>
        </p:nvGraphicFramePr>
        <p:xfrm>
          <a:off x="2220913" y="5500688"/>
          <a:ext cx="5467350" cy="1192212"/>
        </p:xfrm>
        <a:graphic>
          <a:graphicData uri="http://schemas.openxmlformats.org/presentationml/2006/ole">
            <mc:AlternateContent xmlns:mc="http://schemas.openxmlformats.org/markup-compatibility/2006">
              <mc:Choice xmlns:v="urn:schemas-microsoft-com:vml" Requires="v">
                <p:oleObj spid="_x0000_s55323" name="Equation" r:id="rId5" imgW="2209680" imgH="482400" progId="Equation.3">
                  <p:embed/>
                </p:oleObj>
              </mc:Choice>
              <mc:Fallback>
                <p:oleObj name="Equation" r:id="rId5" imgW="220968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0913" y="5500688"/>
                        <a:ext cx="5467350" cy="1192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7"/>
          <p:cNvGraphicFramePr>
            <a:graphicFrameLocks noChangeAspect="1"/>
          </p:cNvGraphicFramePr>
          <p:nvPr/>
        </p:nvGraphicFramePr>
        <p:xfrm>
          <a:off x="2971800" y="4419600"/>
          <a:ext cx="4448175" cy="625475"/>
        </p:xfrm>
        <a:graphic>
          <a:graphicData uri="http://schemas.openxmlformats.org/presentationml/2006/ole">
            <mc:AlternateContent xmlns:mc="http://schemas.openxmlformats.org/markup-compatibility/2006">
              <mc:Choice xmlns:v="urn:schemas-microsoft-com:vml" Requires="v">
                <p:oleObj spid="_x0000_s55324" name="Equation" r:id="rId7" imgW="1803240" imgH="253800" progId="Equation.3">
                  <p:embed/>
                </p:oleObj>
              </mc:Choice>
              <mc:Fallback>
                <p:oleObj name="Equation" r:id="rId7" imgW="180324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4419600"/>
                        <a:ext cx="4448175"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1432" name="Rectangle 8"/>
          <p:cNvSpPr>
            <a:spLocks noChangeArrowheads="1"/>
          </p:cNvSpPr>
          <p:nvPr/>
        </p:nvSpPr>
        <p:spPr bwMode="auto">
          <a:xfrm>
            <a:off x="228600" y="3733800"/>
            <a:ext cx="8763000" cy="2895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7173" name="Object 9"/>
          <p:cNvGraphicFramePr>
            <a:graphicFrameLocks noChangeAspect="1"/>
          </p:cNvGraphicFramePr>
          <p:nvPr/>
        </p:nvGraphicFramePr>
        <p:xfrm>
          <a:off x="1905000" y="2590800"/>
          <a:ext cx="5494338" cy="1219200"/>
        </p:xfrm>
        <a:graphic>
          <a:graphicData uri="http://schemas.openxmlformats.org/presentationml/2006/ole">
            <mc:AlternateContent xmlns:mc="http://schemas.openxmlformats.org/markup-compatibility/2006">
              <mc:Choice xmlns:v="urn:schemas-microsoft-com:vml" Requires="v">
                <p:oleObj spid="_x0000_s55325" name="Equation" r:id="rId9" imgW="2171520" imgH="482400" progId="Equation.3">
                  <p:embed/>
                </p:oleObj>
              </mc:Choice>
              <mc:Fallback>
                <p:oleObj name="Equation" r:id="rId9" imgW="2171520" imgH="482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2590800"/>
                        <a:ext cx="5494338"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22149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idx="4294967295"/>
          </p:nvPr>
        </p:nvSpPr>
        <p:spPr>
          <a:xfrm>
            <a:off x="762000" y="609600"/>
            <a:ext cx="7772400" cy="1143000"/>
          </a:xfrm>
        </p:spPr>
        <p:txBody>
          <a:bodyPr/>
          <a:lstStyle/>
          <a:p>
            <a:r>
              <a:rPr lang="en-US" altLang="en-US" sz="4000" smtClean="0"/>
              <a:t>Variability in Continuous Random Variables</a:t>
            </a:r>
          </a:p>
        </p:txBody>
      </p:sp>
      <p:sp>
        <p:nvSpPr>
          <p:cNvPr id="8197" name="Rectangle 3"/>
          <p:cNvSpPr>
            <a:spLocks noGrp="1" noChangeArrowheads="1"/>
          </p:cNvSpPr>
          <p:nvPr>
            <p:ph type="body" sz="half" idx="4294967295"/>
          </p:nvPr>
        </p:nvSpPr>
        <p:spPr>
          <a:xfrm>
            <a:off x="762000" y="1981200"/>
            <a:ext cx="7467600" cy="4114800"/>
          </a:xfrm>
        </p:spPr>
        <p:txBody>
          <a:bodyPr/>
          <a:lstStyle/>
          <a:p>
            <a:r>
              <a:rPr lang="en-US" altLang="en-US" sz="2800" smtClean="0"/>
              <a:t>Variance:</a:t>
            </a:r>
          </a:p>
          <a:p>
            <a:pPr lvl="1"/>
            <a:endParaRPr lang="en-US" altLang="en-US" sz="2400" smtClean="0"/>
          </a:p>
          <a:p>
            <a:endParaRPr lang="en-US" altLang="en-US" sz="2800" smtClean="0"/>
          </a:p>
          <a:p>
            <a:endParaRPr lang="en-US" altLang="en-US" sz="2800" smtClean="0"/>
          </a:p>
          <a:p>
            <a:r>
              <a:rPr lang="en-US" altLang="en-US" sz="2800" smtClean="0"/>
              <a:t>Standard Deviation:</a:t>
            </a:r>
          </a:p>
          <a:p>
            <a:endParaRPr lang="en-US" altLang="en-US" sz="2800" smtClean="0"/>
          </a:p>
          <a:p>
            <a:pPr>
              <a:buFontTx/>
              <a:buNone/>
            </a:pPr>
            <a:endParaRPr lang="en-US" altLang="en-US" sz="2800" smtClean="0"/>
          </a:p>
        </p:txBody>
      </p:sp>
      <p:graphicFrame>
        <p:nvGraphicFramePr>
          <p:cNvPr id="8194" name="Object 4"/>
          <p:cNvGraphicFramePr>
            <a:graphicFrameLocks noChangeAspect="1"/>
          </p:cNvGraphicFramePr>
          <p:nvPr/>
        </p:nvGraphicFramePr>
        <p:xfrm>
          <a:off x="2209800" y="4572000"/>
          <a:ext cx="4702175" cy="890588"/>
        </p:xfrm>
        <a:graphic>
          <a:graphicData uri="http://schemas.openxmlformats.org/presentationml/2006/ole">
            <mc:AlternateContent xmlns:mc="http://schemas.openxmlformats.org/markup-compatibility/2006">
              <mc:Choice xmlns:v="urn:schemas-microsoft-com:vml" Requires="v">
                <p:oleObj spid="_x0000_s56334" name="Equation" r:id="rId3" imgW="1739880" imgH="330120" progId="Equation.3">
                  <p:embed/>
                </p:oleObj>
              </mc:Choice>
              <mc:Fallback>
                <p:oleObj name="Equation" r:id="rId3" imgW="1739880" imgH="330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572000"/>
                        <a:ext cx="4702175" cy="89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5"/>
          <p:cNvGraphicFramePr>
            <a:graphicFrameLocks noChangeAspect="1"/>
          </p:cNvGraphicFramePr>
          <p:nvPr/>
        </p:nvGraphicFramePr>
        <p:xfrm>
          <a:off x="2514600" y="2286000"/>
          <a:ext cx="5251450" cy="1647825"/>
        </p:xfrm>
        <a:graphic>
          <a:graphicData uri="http://schemas.openxmlformats.org/presentationml/2006/ole">
            <mc:AlternateContent xmlns:mc="http://schemas.openxmlformats.org/markup-compatibility/2006">
              <mc:Choice xmlns:v="urn:schemas-microsoft-com:vml" Requires="v">
                <p:oleObj spid="_x0000_s56335" name="Equation" r:id="rId5" imgW="1942920" imgH="609480" progId="Equation.3">
                  <p:embed/>
                </p:oleObj>
              </mc:Choice>
              <mc:Fallback>
                <p:oleObj name="Equation" r:id="rId5" imgW="1942920" imgH="609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2286000"/>
                        <a:ext cx="5251450" cy="164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8" name="Text Box 6"/>
          <p:cNvSpPr txBox="1">
            <a:spLocks noChangeArrowheads="1"/>
          </p:cNvSpPr>
          <p:nvPr/>
        </p:nvSpPr>
        <p:spPr bwMode="auto">
          <a:xfrm>
            <a:off x="3081338" y="5892800"/>
            <a:ext cx="30591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i="1"/>
              <a:t>Exactly like discrete</a:t>
            </a:r>
          </a:p>
        </p:txBody>
      </p:sp>
    </p:spTree>
    <p:extLst>
      <p:ext uri="{BB962C8B-B14F-4D97-AF65-F5344CB8AC3E}">
        <p14:creationId xmlns:p14="http://schemas.microsoft.com/office/powerpoint/2010/main" val="42845323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idx="4294967295"/>
          </p:nvPr>
        </p:nvSpPr>
        <p:spPr>
          <a:xfrm>
            <a:off x="685800" y="152400"/>
            <a:ext cx="7772400" cy="1143000"/>
          </a:xfrm>
        </p:spPr>
        <p:txBody>
          <a:bodyPr/>
          <a:lstStyle/>
          <a:p>
            <a:r>
              <a:rPr lang="en-US" altLang="en-US" sz="4000" smtClean="0"/>
              <a:t>Two Continuous Random Variables</a:t>
            </a:r>
          </a:p>
        </p:txBody>
      </p:sp>
      <p:sp>
        <p:nvSpPr>
          <p:cNvPr id="9222" name="Rectangle 3"/>
          <p:cNvSpPr>
            <a:spLocks noGrp="1" noChangeArrowheads="1"/>
          </p:cNvSpPr>
          <p:nvPr>
            <p:ph type="body" sz="half" idx="4294967295"/>
          </p:nvPr>
        </p:nvSpPr>
        <p:spPr>
          <a:xfrm>
            <a:off x="762000" y="1143000"/>
            <a:ext cx="7467600" cy="5257800"/>
          </a:xfrm>
        </p:spPr>
        <p:txBody>
          <a:bodyPr/>
          <a:lstStyle/>
          <a:p>
            <a:pPr>
              <a:lnSpc>
                <a:spcPct val="90000"/>
              </a:lnSpc>
            </a:pPr>
            <a:r>
              <a:rPr lang="en-US" altLang="en-US" sz="2800" smtClean="0"/>
              <a:t>Expectations:</a:t>
            </a:r>
          </a:p>
          <a:p>
            <a:pPr lvl="1">
              <a:lnSpc>
                <a:spcPct val="90000"/>
              </a:lnSpc>
            </a:pPr>
            <a:endParaRPr lang="en-US" altLang="en-US" sz="2400" smtClean="0"/>
          </a:p>
          <a:p>
            <a:pPr>
              <a:lnSpc>
                <a:spcPct val="90000"/>
              </a:lnSpc>
            </a:pPr>
            <a:endParaRPr lang="en-US" altLang="en-US" sz="2800" smtClean="0"/>
          </a:p>
          <a:p>
            <a:pPr>
              <a:lnSpc>
                <a:spcPct val="90000"/>
              </a:lnSpc>
            </a:pPr>
            <a:r>
              <a:rPr lang="en-US" altLang="en-US" sz="2800" smtClean="0"/>
              <a:t>Variance:</a:t>
            </a:r>
          </a:p>
          <a:p>
            <a:pPr>
              <a:lnSpc>
                <a:spcPct val="90000"/>
              </a:lnSpc>
            </a:pPr>
            <a:endParaRPr lang="en-US" altLang="en-US" sz="2800" smtClean="0"/>
          </a:p>
          <a:p>
            <a:pPr>
              <a:lnSpc>
                <a:spcPct val="90000"/>
              </a:lnSpc>
            </a:pPr>
            <a:endParaRPr lang="en-US" altLang="en-US" sz="2800" smtClean="0"/>
          </a:p>
          <a:p>
            <a:pPr>
              <a:lnSpc>
                <a:spcPct val="90000"/>
              </a:lnSpc>
            </a:pPr>
            <a:r>
              <a:rPr lang="en-US" altLang="en-US" sz="2800" smtClean="0"/>
              <a:t>Covariance</a:t>
            </a:r>
          </a:p>
          <a:p>
            <a:pPr>
              <a:lnSpc>
                <a:spcPct val="90000"/>
              </a:lnSpc>
            </a:pPr>
            <a:endParaRPr lang="en-US" altLang="en-US" sz="2800" smtClean="0"/>
          </a:p>
          <a:p>
            <a:pPr lvl="1">
              <a:lnSpc>
                <a:spcPct val="90000"/>
              </a:lnSpc>
            </a:pPr>
            <a:endParaRPr lang="en-US" altLang="en-US" sz="2400" smtClean="0"/>
          </a:p>
          <a:p>
            <a:pPr lvl="1">
              <a:lnSpc>
                <a:spcPct val="90000"/>
              </a:lnSpc>
            </a:pPr>
            <a:endParaRPr lang="en-US" altLang="en-US" sz="2400" smtClean="0"/>
          </a:p>
          <a:p>
            <a:pPr lvl="1">
              <a:lnSpc>
                <a:spcPct val="90000"/>
              </a:lnSpc>
            </a:pPr>
            <a:r>
              <a:rPr lang="en-US" altLang="en-US" sz="2400" smtClean="0"/>
              <a:t>Relationship between variation in two variables</a:t>
            </a:r>
          </a:p>
          <a:p>
            <a:pPr lvl="1">
              <a:lnSpc>
                <a:spcPct val="90000"/>
              </a:lnSpc>
            </a:pPr>
            <a:endParaRPr lang="en-US" altLang="en-US" sz="2400" smtClean="0"/>
          </a:p>
          <a:p>
            <a:pPr>
              <a:lnSpc>
                <a:spcPct val="90000"/>
              </a:lnSpc>
              <a:buFontTx/>
              <a:buNone/>
            </a:pPr>
            <a:endParaRPr lang="en-US" altLang="en-US" sz="2800" smtClean="0"/>
          </a:p>
        </p:txBody>
      </p:sp>
      <p:graphicFrame>
        <p:nvGraphicFramePr>
          <p:cNvPr id="9218" name="Object 4"/>
          <p:cNvGraphicFramePr>
            <a:graphicFrameLocks noChangeAspect="1"/>
          </p:cNvGraphicFramePr>
          <p:nvPr/>
        </p:nvGraphicFramePr>
        <p:xfrm>
          <a:off x="3581400" y="1219200"/>
          <a:ext cx="2986088" cy="1373188"/>
        </p:xfrm>
        <a:graphic>
          <a:graphicData uri="http://schemas.openxmlformats.org/presentationml/2006/ole">
            <mc:AlternateContent xmlns:mc="http://schemas.openxmlformats.org/markup-compatibility/2006">
              <mc:Choice xmlns:v="urn:schemas-microsoft-com:vml" Requires="v">
                <p:oleObj spid="_x0000_s57364" name="Equation" r:id="rId3" imgW="1104840" imgH="507960" progId="Equation.3">
                  <p:embed/>
                </p:oleObj>
              </mc:Choice>
              <mc:Fallback>
                <p:oleObj name="Equation" r:id="rId3" imgW="110484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219200"/>
                        <a:ext cx="2986088"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 name="Object 5"/>
          <p:cNvGraphicFramePr>
            <a:graphicFrameLocks noChangeAspect="1"/>
          </p:cNvGraphicFramePr>
          <p:nvPr/>
        </p:nvGraphicFramePr>
        <p:xfrm>
          <a:off x="2971800" y="2667000"/>
          <a:ext cx="4633913" cy="1716088"/>
        </p:xfrm>
        <a:graphic>
          <a:graphicData uri="http://schemas.openxmlformats.org/presentationml/2006/ole">
            <mc:AlternateContent xmlns:mc="http://schemas.openxmlformats.org/markup-compatibility/2006">
              <mc:Choice xmlns:v="urn:schemas-microsoft-com:vml" Requires="v">
                <p:oleObj spid="_x0000_s57365" name="Equation" r:id="rId5" imgW="1714320" imgH="634680" progId="Equation.3">
                  <p:embed/>
                </p:oleObj>
              </mc:Choice>
              <mc:Fallback>
                <p:oleObj name="Equation" r:id="rId5" imgW="1714320" imgH="6346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2667000"/>
                        <a:ext cx="4633913" cy="171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Object 6"/>
          <p:cNvGraphicFramePr>
            <a:graphicFrameLocks noChangeAspect="1"/>
          </p:cNvGraphicFramePr>
          <p:nvPr/>
        </p:nvGraphicFramePr>
        <p:xfrm>
          <a:off x="2057400" y="4343400"/>
          <a:ext cx="5284788" cy="1371600"/>
        </p:xfrm>
        <a:graphic>
          <a:graphicData uri="http://schemas.openxmlformats.org/presentationml/2006/ole">
            <mc:AlternateContent xmlns:mc="http://schemas.openxmlformats.org/markup-compatibility/2006">
              <mc:Choice xmlns:v="urn:schemas-microsoft-com:vml" Requires="v">
                <p:oleObj spid="_x0000_s57366" name="Equation" r:id="rId7" imgW="1955520" imgH="507960" progId="Equation.3">
                  <p:embed/>
                </p:oleObj>
              </mc:Choice>
              <mc:Fallback>
                <p:oleObj name="Equation" r:id="rId7" imgW="1955520" imgH="5079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4343400"/>
                        <a:ext cx="5284788"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3" name="Text Box 7"/>
          <p:cNvSpPr txBox="1">
            <a:spLocks noChangeArrowheads="1"/>
          </p:cNvSpPr>
          <p:nvPr/>
        </p:nvSpPr>
        <p:spPr bwMode="auto">
          <a:xfrm>
            <a:off x="3124200" y="6019800"/>
            <a:ext cx="30591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i="1"/>
              <a:t>Exactly like discrete</a:t>
            </a:r>
          </a:p>
        </p:txBody>
      </p:sp>
    </p:spTree>
    <p:extLst>
      <p:ext uri="{BB962C8B-B14F-4D97-AF65-F5344CB8AC3E}">
        <p14:creationId xmlns:p14="http://schemas.microsoft.com/office/powerpoint/2010/main" val="2845590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mtClean="0"/>
              <a:t>Uniform Distribution</a:t>
            </a:r>
          </a:p>
        </p:txBody>
      </p:sp>
      <p:sp>
        <p:nvSpPr>
          <p:cNvPr id="33795" name="Text Box 3"/>
          <p:cNvSpPr txBox="1">
            <a:spLocks noChangeArrowheads="1"/>
          </p:cNvSpPr>
          <p:nvPr/>
        </p:nvSpPr>
        <p:spPr bwMode="auto">
          <a:xfrm>
            <a:off x="2438400" y="5486400"/>
            <a:ext cx="4021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u="sng">
                <a:solidFill>
                  <a:schemeClr val="accent2"/>
                </a:solidFill>
              </a:rPr>
              <a:t>http://mathworld.wolfram.com/</a:t>
            </a:r>
          </a:p>
        </p:txBody>
      </p:sp>
      <p:sp>
        <p:nvSpPr>
          <p:cNvPr id="33796" name="Text Box 5"/>
          <p:cNvSpPr txBox="1">
            <a:spLocks noChangeArrowheads="1"/>
          </p:cNvSpPr>
          <p:nvPr/>
        </p:nvSpPr>
        <p:spPr bwMode="auto">
          <a:xfrm>
            <a:off x="4876800" y="4572000"/>
            <a:ext cx="3082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Cumulative distribution</a:t>
            </a:r>
          </a:p>
        </p:txBody>
      </p:sp>
      <p:sp>
        <p:nvSpPr>
          <p:cNvPr id="33797" name="Text Box 6"/>
          <p:cNvSpPr txBox="1">
            <a:spLocks noChangeArrowheads="1"/>
          </p:cNvSpPr>
          <p:nvPr/>
        </p:nvSpPr>
        <p:spPr bwMode="auto">
          <a:xfrm>
            <a:off x="1371600" y="4572000"/>
            <a:ext cx="2492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Probability density</a:t>
            </a:r>
          </a:p>
        </p:txBody>
      </p:sp>
      <p:pic>
        <p:nvPicPr>
          <p:cNvPr id="33798" name="Picture 8" descr="UniformDistribution_65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905000"/>
            <a:ext cx="8305800" cy="2571750"/>
          </a:xfrm>
          <a:noFill/>
        </p:spPr>
      </p:pic>
    </p:spTree>
    <p:extLst>
      <p:ext uri="{BB962C8B-B14F-4D97-AF65-F5344CB8AC3E}">
        <p14:creationId xmlns:p14="http://schemas.microsoft.com/office/powerpoint/2010/main" val="6217485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228600"/>
            <a:ext cx="7772400" cy="1143000"/>
          </a:xfrm>
        </p:spPr>
        <p:txBody>
          <a:bodyPr/>
          <a:lstStyle/>
          <a:p>
            <a:r>
              <a:rPr lang="en-US" altLang="en-US" smtClean="0"/>
              <a:t>Uniform Distribution</a:t>
            </a:r>
          </a:p>
        </p:txBody>
      </p:sp>
      <p:sp>
        <p:nvSpPr>
          <p:cNvPr id="34819" name="Rectangle 3"/>
          <p:cNvSpPr>
            <a:spLocks noGrp="1" noChangeArrowheads="1"/>
          </p:cNvSpPr>
          <p:nvPr>
            <p:ph type="body" idx="1"/>
          </p:nvPr>
        </p:nvSpPr>
        <p:spPr>
          <a:xfrm>
            <a:off x="609600" y="1371600"/>
            <a:ext cx="8534400" cy="4800600"/>
          </a:xfrm>
        </p:spPr>
        <p:txBody>
          <a:bodyPr/>
          <a:lstStyle/>
          <a:p>
            <a:r>
              <a:rPr lang="en-US" altLang="en-US" smtClean="0"/>
              <a:t>Equal Probability of any value between </a:t>
            </a:r>
            <a:r>
              <a:rPr lang="en-US" altLang="en-US" i="1" smtClean="0"/>
              <a:t>a</a:t>
            </a:r>
            <a:r>
              <a:rPr lang="en-US" altLang="en-US" smtClean="0"/>
              <a:t> &amp; </a:t>
            </a:r>
            <a:r>
              <a:rPr lang="en-US" altLang="en-US" i="1" smtClean="0"/>
              <a:t>b</a:t>
            </a:r>
            <a:r>
              <a:rPr lang="en-US" altLang="en-US" smtClean="0"/>
              <a:t>.</a:t>
            </a:r>
          </a:p>
          <a:p>
            <a:pPr lvl="1"/>
            <a:r>
              <a:rPr lang="en-US" altLang="en-US" smtClean="0"/>
              <a:t>Location of particle in absence of field</a:t>
            </a:r>
          </a:p>
          <a:p>
            <a:r>
              <a:rPr lang="en-US" altLang="en-US" smtClean="0"/>
              <a:t>Probabilities </a:t>
            </a:r>
          </a:p>
          <a:p>
            <a:pPr lvl="1"/>
            <a:r>
              <a:rPr lang="en-US" altLang="en-US" i="1" smtClean="0"/>
              <a:t>f</a:t>
            </a:r>
            <a:r>
              <a:rPr lang="en-US" altLang="en-US" smtClean="0"/>
              <a:t>(</a:t>
            </a:r>
            <a:r>
              <a:rPr lang="en-US" altLang="en-US" i="1" smtClean="0"/>
              <a:t>x</a:t>
            </a:r>
            <a:r>
              <a:rPr lang="en-US" altLang="en-US" smtClean="0"/>
              <a:t>) = 1/(</a:t>
            </a:r>
            <a:r>
              <a:rPr lang="en-US" altLang="en-US" i="1" smtClean="0"/>
              <a:t>b </a:t>
            </a:r>
            <a:r>
              <a:rPr lang="en-US" altLang="en-US" smtClean="0"/>
              <a:t>- </a:t>
            </a:r>
            <a:r>
              <a:rPr lang="en-US" altLang="en-US" i="1" smtClean="0"/>
              <a:t>a</a:t>
            </a:r>
            <a:r>
              <a:rPr lang="en-US" altLang="en-US" smtClean="0"/>
              <a:t>), for </a:t>
            </a:r>
            <a:r>
              <a:rPr lang="en-US" altLang="en-US" i="1" smtClean="0"/>
              <a:t>a</a:t>
            </a:r>
            <a:r>
              <a:rPr lang="en-US" altLang="en-US" smtClean="0"/>
              <a:t> </a:t>
            </a:r>
            <a:r>
              <a:rPr lang="en-US" altLang="en-US" smtClean="0">
                <a:cs typeface="Times New Roman" panose="02020603050405020304" pitchFamily="18" charset="0"/>
              </a:rPr>
              <a:t>≤</a:t>
            </a:r>
            <a:r>
              <a:rPr lang="en-US" altLang="en-US" smtClean="0"/>
              <a:t> </a:t>
            </a:r>
            <a:r>
              <a:rPr lang="en-US" altLang="en-US" i="1" smtClean="0"/>
              <a:t>x</a:t>
            </a:r>
            <a:r>
              <a:rPr lang="en-US" altLang="en-US" smtClean="0"/>
              <a:t> </a:t>
            </a:r>
            <a:r>
              <a:rPr lang="en-US" altLang="en-US" smtClean="0">
                <a:cs typeface="Times New Roman" panose="02020603050405020304" pitchFamily="18" charset="0"/>
              </a:rPr>
              <a:t>≤</a:t>
            </a:r>
            <a:r>
              <a:rPr lang="en-US" altLang="en-US" smtClean="0"/>
              <a:t> </a:t>
            </a:r>
            <a:r>
              <a:rPr lang="en-US" altLang="en-US" i="1" smtClean="0"/>
              <a:t>b</a:t>
            </a:r>
            <a:r>
              <a:rPr lang="en-US" altLang="en-US" smtClean="0"/>
              <a:t>.</a:t>
            </a:r>
            <a:endParaRPr lang="en-US" altLang="en-US" i="1" smtClean="0"/>
          </a:p>
          <a:p>
            <a:pPr lvl="1"/>
            <a:r>
              <a:rPr lang="en-US" altLang="en-US" i="1" smtClean="0"/>
              <a:t>f</a:t>
            </a:r>
            <a:r>
              <a:rPr lang="en-US" altLang="en-US" smtClean="0"/>
              <a:t>(</a:t>
            </a:r>
            <a:r>
              <a:rPr lang="en-US" altLang="en-US" i="1" smtClean="0"/>
              <a:t>x</a:t>
            </a:r>
            <a:r>
              <a:rPr lang="en-US" altLang="en-US" smtClean="0"/>
              <a:t>) = 0 for </a:t>
            </a:r>
            <a:r>
              <a:rPr lang="en-US" altLang="en-US" i="1" smtClean="0"/>
              <a:t>x</a:t>
            </a:r>
            <a:r>
              <a:rPr lang="en-US" altLang="en-US" smtClean="0"/>
              <a:t> </a:t>
            </a:r>
            <a:r>
              <a:rPr lang="en-US" altLang="en-US" smtClean="0">
                <a:cs typeface="Times New Roman" panose="02020603050405020304" pitchFamily="18" charset="0"/>
              </a:rPr>
              <a:t>≤</a:t>
            </a:r>
            <a:r>
              <a:rPr lang="en-US" altLang="en-US" smtClean="0"/>
              <a:t> </a:t>
            </a:r>
            <a:r>
              <a:rPr lang="en-US" altLang="en-US" i="1" smtClean="0"/>
              <a:t>a</a:t>
            </a:r>
            <a:r>
              <a:rPr lang="en-US" altLang="en-US" smtClean="0"/>
              <a:t>  or </a:t>
            </a:r>
            <a:r>
              <a:rPr lang="en-US" altLang="en-US" i="1" smtClean="0"/>
              <a:t>b</a:t>
            </a:r>
            <a:r>
              <a:rPr lang="en-US" altLang="en-US" smtClean="0"/>
              <a:t> </a:t>
            </a:r>
            <a:r>
              <a:rPr lang="en-US" altLang="en-US" smtClean="0">
                <a:cs typeface="Times New Roman" panose="02020603050405020304" pitchFamily="18" charset="0"/>
              </a:rPr>
              <a:t>≤ </a:t>
            </a:r>
            <a:r>
              <a:rPr lang="en-US" altLang="en-US" i="1" smtClean="0">
                <a:cs typeface="Times New Roman" panose="02020603050405020304" pitchFamily="18" charset="0"/>
              </a:rPr>
              <a:t>x</a:t>
            </a:r>
            <a:r>
              <a:rPr lang="en-US" altLang="en-US" smtClean="0"/>
              <a:t>. </a:t>
            </a:r>
          </a:p>
          <a:p>
            <a:r>
              <a:rPr lang="en-US" altLang="en-US" smtClean="0"/>
              <a:t>Statistics:</a:t>
            </a:r>
          </a:p>
          <a:p>
            <a:pPr lvl="1"/>
            <a:r>
              <a:rPr lang="en-US" altLang="en-US" smtClean="0"/>
              <a:t>E(X) = (b+a)/2</a:t>
            </a:r>
          </a:p>
          <a:p>
            <a:pPr lvl="1"/>
            <a:r>
              <a:rPr lang="en-US" altLang="en-US" smtClean="0"/>
              <a:t>Var(X) = 1/12 * (b-a)</a:t>
            </a:r>
            <a:r>
              <a:rPr lang="en-US" altLang="en-US" baseline="30000" smtClean="0"/>
              <a:t>2</a:t>
            </a:r>
          </a:p>
        </p:txBody>
      </p:sp>
    </p:spTree>
    <p:extLst>
      <p:ext uri="{BB962C8B-B14F-4D97-AF65-F5344CB8AC3E}">
        <p14:creationId xmlns:p14="http://schemas.microsoft.com/office/powerpoint/2010/main" val="299124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smtClean="0"/>
              <a:t>Exponential Distribution</a:t>
            </a:r>
          </a:p>
        </p:txBody>
      </p:sp>
      <p:sp>
        <p:nvSpPr>
          <p:cNvPr id="35843" name="Text Box 4"/>
          <p:cNvSpPr txBox="1">
            <a:spLocks noChangeArrowheads="1"/>
          </p:cNvSpPr>
          <p:nvPr/>
        </p:nvSpPr>
        <p:spPr bwMode="auto">
          <a:xfrm>
            <a:off x="2438400" y="5486400"/>
            <a:ext cx="4021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u="sng">
                <a:solidFill>
                  <a:schemeClr val="accent2"/>
                </a:solidFill>
              </a:rPr>
              <a:t>http://mathworld.wolfram.com/</a:t>
            </a:r>
          </a:p>
        </p:txBody>
      </p:sp>
      <p:pic>
        <p:nvPicPr>
          <p:cNvPr id="35844" name="Picture 6" descr="ExponentialDistribution_70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828800"/>
            <a:ext cx="8534400" cy="2533650"/>
          </a:xfrm>
          <a:noFill/>
        </p:spPr>
      </p:pic>
      <p:sp>
        <p:nvSpPr>
          <p:cNvPr id="35845" name="Text Box 7"/>
          <p:cNvSpPr txBox="1">
            <a:spLocks noChangeArrowheads="1"/>
          </p:cNvSpPr>
          <p:nvPr/>
        </p:nvSpPr>
        <p:spPr bwMode="auto">
          <a:xfrm>
            <a:off x="4876800" y="4572000"/>
            <a:ext cx="3082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Cumulative distribution</a:t>
            </a:r>
          </a:p>
        </p:txBody>
      </p:sp>
      <p:sp>
        <p:nvSpPr>
          <p:cNvPr id="35846" name="Text Box 8"/>
          <p:cNvSpPr txBox="1">
            <a:spLocks noChangeArrowheads="1"/>
          </p:cNvSpPr>
          <p:nvPr/>
        </p:nvSpPr>
        <p:spPr bwMode="auto">
          <a:xfrm>
            <a:off x="1371600" y="4572000"/>
            <a:ext cx="2492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Probability density</a:t>
            </a:r>
          </a:p>
        </p:txBody>
      </p:sp>
    </p:spTree>
    <p:extLst>
      <p:ext uri="{BB962C8B-B14F-4D97-AF65-F5344CB8AC3E}">
        <p14:creationId xmlns:p14="http://schemas.microsoft.com/office/powerpoint/2010/main" val="2520450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685800" y="228600"/>
            <a:ext cx="7772400" cy="1143000"/>
          </a:xfrm>
        </p:spPr>
        <p:txBody>
          <a:bodyPr/>
          <a:lstStyle/>
          <a:p>
            <a:r>
              <a:rPr lang="en-US" altLang="en-US" smtClean="0"/>
              <a:t>Exponential Distribution</a:t>
            </a:r>
          </a:p>
        </p:txBody>
      </p:sp>
      <p:sp>
        <p:nvSpPr>
          <p:cNvPr id="10244" name="Rectangle 3"/>
          <p:cNvSpPr>
            <a:spLocks noGrp="1" noChangeArrowheads="1"/>
          </p:cNvSpPr>
          <p:nvPr>
            <p:ph type="body" idx="4294967295"/>
          </p:nvPr>
        </p:nvSpPr>
        <p:spPr>
          <a:xfrm>
            <a:off x="838200" y="1295400"/>
            <a:ext cx="7772400" cy="4800600"/>
          </a:xfrm>
        </p:spPr>
        <p:txBody>
          <a:bodyPr/>
          <a:lstStyle/>
          <a:p>
            <a:pPr>
              <a:lnSpc>
                <a:spcPct val="90000"/>
              </a:lnSpc>
            </a:pPr>
            <a:r>
              <a:rPr lang="en-US" altLang="en-US" sz="2800" smtClean="0"/>
              <a:t>Examples:	</a:t>
            </a:r>
          </a:p>
          <a:p>
            <a:pPr lvl="1">
              <a:lnSpc>
                <a:spcPct val="90000"/>
              </a:lnSpc>
            </a:pPr>
            <a:r>
              <a:rPr lang="en-US" altLang="en-US" sz="2400" smtClean="0"/>
              <a:t>Vertical position of bacteria in a tube (trade-off due to settling and diffusion)</a:t>
            </a:r>
          </a:p>
          <a:p>
            <a:pPr lvl="1">
              <a:lnSpc>
                <a:spcPct val="90000"/>
              </a:lnSpc>
            </a:pPr>
            <a:r>
              <a:rPr lang="en-US" altLang="en-US" sz="2400" b="1" smtClean="0"/>
              <a:t>Distribution of time to next event in a Poisson process.</a:t>
            </a:r>
          </a:p>
          <a:p>
            <a:pPr lvl="1">
              <a:lnSpc>
                <a:spcPct val="90000"/>
              </a:lnSpc>
            </a:pPr>
            <a:r>
              <a:rPr lang="en-US" altLang="en-US" sz="2400" smtClean="0"/>
              <a:t>Valid for 0 to infinity</a:t>
            </a:r>
          </a:p>
          <a:p>
            <a:pPr>
              <a:lnSpc>
                <a:spcPct val="90000"/>
              </a:lnSpc>
            </a:pPr>
            <a:r>
              <a:rPr lang="en-US" altLang="en-US" sz="2800" smtClean="0"/>
              <a:t>Probability density function:</a:t>
            </a:r>
          </a:p>
          <a:p>
            <a:pPr lvl="1">
              <a:lnSpc>
                <a:spcPct val="90000"/>
              </a:lnSpc>
            </a:pPr>
            <a:endParaRPr lang="en-US" altLang="en-US" sz="2400" smtClean="0"/>
          </a:p>
          <a:p>
            <a:pPr>
              <a:lnSpc>
                <a:spcPct val="90000"/>
              </a:lnSpc>
            </a:pPr>
            <a:r>
              <a:rPr lang="en-US" altLang="en-US" sz="2800" smtClean="0"/>
              <a:t>Statistics:</a:t>
            </a:r>
          </a:p>
          <a:p>
            <a:pPr lvl="1">
              <a:lnSpc>
                <a:spcPct val="90000"/>
              </a:lnSpc>
            </a:pPr>
            <a:r>
              <a:rPr lang="en-US" altLang="en-US" sz="2400" smtClean="0"/>
              <a:t>E(X) = 1/</a:t>
            </a:r>
            <a:r>
              <a:rPr lang="en-US" altLang="en-US" sz="2400" smtClean="0">
                <a:latin typeface="Symbol" panose="05050102010706020507" pitchFamily="18" charset="2"/>
              </a:rPr>
              <a:t>l</a:t>
            </a:r>
          </a:p>
          <a:p>
            <a:pPr lvl="1">
              <a:lnSpc>
                <a:spcPct val="90000"/>
              </a:lnSpc>
            </a:pPr>
            <a:r>
              <a:rPr lang="en-US" altLang="en-US" sz="2400" smtClean="0"/>
              <a:t>Var(X) = 1/</a:t>
            </a:r>
            <a:r>
              <a:rPr lang="en-US" altLang="en-US" sz="2400" smtClean="0">
                <a:latin typeface="Symbol" panose="05050102010706020507" pitchFamily="18" charset="2"/>
              </a:rPr>
              <a:t>l</a:t>
            </a:r>
            <a:r>
              <a:rPr lang="en-US" altLang="en-US" sz="2400" baseline="30000" smtClean="0">
                <a:latin typeface="Symbol" panose="05050102010706020507" pitchFamily="18" charset="2"/>
              </a:rPr>
              <a:t>2       </a:t>
            </a:r>
            <a:r>
              <a:rPr lang="en-US" altLang="en-US" sz="2400" smtClean="0">
                <a:latin typeface="Symbol" panose="05050102010706020507" pitchFamily="18" charset="2"/>
              </a:rPr>
              <a:t>(s=1/l)</a:t>
            </a:r>
            <a:endParaRPr lang="en-US" altLang="en-US" sz="2400" baseline="30000" smtClean="0">
              <a:latin typeface="Symbol" panose="05050102010706020507" pitchFamily="18" charset="2"/>
            </a:endParaRPr>
          </a:p>
          <a:p>
            <a:pPr lvl="1">
              <a:lnSpc>
                <a:spcPct val="90000"/>
              </a:lnSpc>
            </a:pPr>
            <a:endParaRPr lang="en-US" altLang="en-US" sz="2400" smtClean="0"/>
          </a:p>
        </p:txBody>
      </p:sp>
      <p:graphicFrame>
        <p:nvGraphicFramePr>
          <p:cNvPr id="10242" name="Object 6"/>
          <p:cNvGraphicFramePr>
            <a:graphicFrameLocks noChangeAspect="1"/>
          </p:cNvGraphicFramePr>
          <p:nvPr/>
        </p:nvGraphicFramePr>
        <p:xfrm>
          <a:off x="3200400" y="4038600"/>
          <a:ext cx="3810000" cy="711200"/>
        </p:xfrm>
        <a:graphic>
          <a:graphicData uri="http://schemas.openxmlformats.org/presentationml/2006/ole">
            <mc:AlternateContent xmlns:mc="http://schemas.openxmlformats.org/markup-compatibility/2006">
              <mc:Choice xmlns:v="urn:schemas-microsoft-com:vml" Requires="v">
                <p:oleObj spid="_x0000_s58376" name="Equation" r:id="rId3" imgW="1155600" imgH="215640" progId="Equation.3">
                  <p:embed/>
                </p:oleObj>
              </mc:Choice>
              <mc:Fallback>
                <p:oleObj name="Equation" r:id="rId3" imgW="115560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038600"/>
                        <a:ext cx="38100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44746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381000"/>
            <a:ext cx="7772400" cy="1143000"/>
          </a:xfrm>
        </p:spPr>
        <p:txBody>
          <a:bodyPr/>
          <a:lstStyle/>
          <a:p>
            <a:r>
              <a:rPr lang="en-US" altLang="en-US" smtClean="0"/>
              <a:t>Stochastic Processes</a:t>
            </a:r>
          </a:p>
        </p:txBody>
      </p:sp>
      <p:sp>
        <p:nvSpPr>
          <p:cNvPr id="18435" name="Rectangle 3"/>
          <p:cNvSpPr>
            <a:spLocks noGrp="1" noChangeArrowheads="1"/>
          </p:cNvSpPr>
          <p:nvPr>
            <p:ph type="body" idx="1"/>
          </p:nvPr>
        </p:nvSpPr>
        <p:spPr>
          <a:xfrm>
            <a:off x="381000" y="1676400"/>
            <a:ext cx="8458200" cy="4800600"/>
          </a:xfrm>
        </p:spPr>
        <p:txBody>
          <a:bodyPr/>
          <a:lstStyle/>
          <a:p>
            <a:r>
              <a:rPr lang="en-US" altLang="en-US" smtClean="0"/>
              <a:t>Methods so far are deterministic</a:t>
            </a:r>
          </a:p>
          <a:p>
            <a:r>
              <a:rPr lang="en-US" altLang="en-US" smtClean="0"/>
              <a:t>Each time the simulation is run with same inputs and parameters, you get the same output.</a:t>
            </a:r>
          </a:p>
          <a:p>
            <a:r>
              <a:rPr lang="en-US" altLang="en-US" smtClean="0"/>
              <a:t>What are sources of randomness in biological systems?</a:t>
            </a:r>
          </a:p>
          <a:p>
            <a:endParaRPr lang="en-US"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smtClean="0"/>
              <a:t>Normal (Gaussian) Distribution</a:t>
            </a:r>
          </a:p>
        </p:txBody>
      </p:sp>
      <p:pic>
        <p:nvPicPr>
          <p:cNvPr id="36867" name="Picture 4" descr="NormalDistribution_65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828800"/>
            <a:ext cx="8610600" cy="2544763"/>
          </a:xfrm>
          <a:noFill/>
        </p:spPr>
      </p:pic>
      <p:sp>
        <p:nvSpPr>
          <p:cNvPr id="36868" name="Text Box 6"/>
          <p:cNvSpPr txBox="1">
            <a:spLocks noChangeArrowheads="1"/>
          </p:cNvSpPr>
          <p:nvPr/>
        </p:nvSpPr>
        <p:spPr bwMode="auto">
          <a:xfrm>
            <a:off x="2438400" y="5486400"/>
            <a:ext cx="4021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u="sng">
                <a:solidFill>
                  <a:schemeClr val="accent2"/>
                </a:solidFill>
              </a:rPr>
              <a:t>http://mathworld.wolfram.com/</a:t>
            </a:r>
          </a:p>
        </p:txBody>
      </p:sp>
      <p:sp>
        <p:nvSpPr>
          <p:cNvPr id="36869" name="Text Box 7"/>
          <p:cNvSpPr txBox="1">
            <a:spLocks noChangeArrowheads="1"/>
          </p:cNvSpPr>
          <p:nvPr/>
        </p:nvSpPr>
        <p:spPr bwMode="auto">
          <a:xfrm>
            <a:off x="4876800" y="4572000"/>
            <a:ext cx="3082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Cumulative distribution</a:t>
            </a:r>
          </a:p>
        </p:txBody>
      </p:sp>
      <p:sp>
        <p:nvSpPr>
          <p:cNvPr id="36870" name="Text Box 8"/>
          <p:cNvSpPr txBox="1">
            <a:spLocks noChangeArrowheads="1"/>
          </p:cNvSpPr>
          <p:nvPr/>
        </p:nvSpPr>
        <p:spPr bwMode="auto">
          <a:xfrm>
            <a:off x="1371600" y="4572000"/>
            <a:ext cx="2492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Probability density</a:t>
            </a:r>
          </a:p>
        </p:txBody>
      </p:sp>
    </p:spTree>
    <p:extLst>
      <p:ext uri="{BB962C8B-B14F-4D97-AF65-F5344CB8AC3E}">
        <p14:creationId xmlns:p14="http://schemas.microsoft.com/office/powerpoint/2010/main" val="3501220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762000" y="0"/>
            <a:ext cx="7772400" cy="1143000"/>
          </a:xfrm>
        </p:spPr>
        <p:txBody>
          <a:bodyPr/>
          <a:lstStyle/>
          <a:p>
            <a:r>
              <a:rPr lang="en-US" altLang="en-US" smtClean="0"/>
              <a:t>Normal Distribution</a:t>
            </a:r>
          </a:p>
        </p:txBody>
      </p:sp>
      <p:sp>
        <p:nvSpPr>
          <p:cNvPr id="11268" name="Rectangle 3"/>
          <p:cNvSpPr>
            <a:spLocks noGrp="1" noChangeArrowheads="1"/>
          </p:cNvSpPr>
          <p:nvPr>
            <p:ph type="body" sz="half" idx="4294967295"/>
          </p:nvPr>
        </p:nvSpPr>
        <p:spPr>
          <a:xfrm>
            <a:off x="914400" y="1219200"/>
            <a:ext cx="7696200" cy="5334000"/>
          </a:xfrm>
        </p:spPr>
        <p:txBody>
          <a:bodyPr/>
          <a:lstStyle/>
          <a:p>
            <a:r>
              <a:rPr lang="en-US" altLang="en-US" sz="2800" smtClean="0"/>
              <a:t>Examples:</a:t>
            </a:r>
          </a:p>
          <a:p>
            <a:pPr lvl="1"/>
            <a:r>
              <a:rPr lang="en-US" altLang="en-US" sz="2400" smtClean="0"/>
              <a:t>Position of freely diffusing particle that started in position </a:t>
            </a:r>
            <a:r>
              <a:rPr lang="en-US" altLang="en-US" sz="2400" smtClean="0">
                <a:latin typeface="Symbol" panose="05050102010706020507" pitchFamily="18" charset="2"/>
              </a:rPr>
              <a:t>m</a:t>
            </a:r>
            <a:r>
              <a:rPr lang="en-US" altLang="en-US" sz="2400" smtClean="0"/>
              <a:t>.</a:t>
            </a:r>
          </a:p>
          <a:p>
            <a:pPr lvl="1"/>
            <a:r>
              <a:rPr lang="en-US" altLang="en-US" sz="2400" b="1" smtClean="0"/>
              <a:t>All distributions converge to normal distribution for large sample size</a:t>
            </a:r>
          </a:p>
          <a:p>
            <a:r>
              <a:rPr lang="en-US" altLang="en-US" sz="2800" smtClean="0"/>
              <a:t>Probability density function:</a:t>
            </a:r>
          </a:p>
          <a:p>
            <a:endParaRPr lang="en-US" altLang="en-US" sz="2800" smtClean="0"/>
          </a:p>
          <a:p>
            <a:endParaRPr lang="en-US" altLang="en-US" sz="2800" smtClean="0"/>
          </a:p>
          <a:p>
            <a:r>
              <a:rPr lang="en-US" altLang="en-US" sz="2800" smtClean="0"/>
              <a:t>E(</a:t>
            </a:r>
            <a:r>
              <a:rPr lang="en-US" altLang="en-US" sz="2800" i="1" smtClean="0"/>
              <a:t>X</a:t>
            </a:r>
            <a:r>
              <a:rPr lang="en-US" altLang="en-US" sz="2800" smtClean="0"/>
              <a:t>) = </a:t>
            </a:r>
            <a:r>
              <a:rPr lang="en-US" altLang="en-US" sz="2800" i="1" smtClean="0">
                <a:latin typeface="Symbol" panose="05050102010706020507" pitchFamily="18" charset="2"/>
              </a:rPr>
              <a:t>m</a:t>
            </a:r>
          </a:p>
          <a:p>
            <a:r>
              <a:rPr lang="en-US" altLang="en-US" sz="2800" smtClean="0"/>
              <a:t>Var(</a:t>
            </a:r>
            <a:r>
              <a:rPr lang="en-US" altLang="en-US" sz="2800" i="1" smtClean="0"/>
              <a:t>X</a:t>
            </a:r>
            <a:r>
              <a:rPr lang="en-US" altLang="en-US" sz="2800" smtClean="0"/>
              <a:t>) = </a:t>
            </a:r>
            <a:r>
              <a:rPr lang="en-US" altLang="en-US" sz="2800" i="1" smtClean="0">
                <a:latin typeface="Symbol" panose="05050102010706020507" pitchFamily="18" charset="2"/>
              </a:rPr>
              <a:t>s</a:t>
            </a:r>
            <a:r>
              <a:rPr lang="en-US" altLang="en-US" sz="2800" baseline="30000" smtClean="0"/>
              <a:t>2</a:t>
            </a:r>
          </a:p>
        </p:txBody>
      </p:sp>
      <p:graphicFrame>
        <p:nvGraphicFramePr>
          <p:cNvPr id="11266" name="Object 4"/>
          <p:cNvGraphicFramePr>
            <a:graphicFrameLocks noGrp="1" noChangeAspect="1"/>
          </p:cNvGraphicFramePr>
          <p:nvPr>
            <p:ph sz="half" idx="4294967295"/>
          </p:nvPr>
        </p:nvGraphicFramePr>
        <p:xfrm>
          <a:off x="2895600" y="3962400"/>
          <a:ext cx="4718050" cy="1274763"/>
        </p:xfrm>
        <a:graphic>
          <a:graphicData uri="http://schemas.openxmlformats.org/presentationml/2006/ole">
            <mc:AlternateContent xmlns:mc="http://schemas.openxmlformats.org/markup-compatibility/2006">
              <mc:Choice xmlns:v="urn:schemas-microsoft-com:vml" Requires="v">
                <p:oleObj spid="_x0000_s59400" name="Equation" r:id="rId3" imgW="1879560" imgH="507960" progId="Equation.3">
                  <p:embed/>
                </p:oleObj>
              </mc:Choice>
              <mc:Fallback>
                <p:oleObj name="Equation" r:id="rId3" imgW="187956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962400"/>
                        <a:ext cx="4718050" cy="1274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713629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177A2A4-506C-405F-8217-A522927E11C2}" type="slidenum">
              <a:rPr lang="en-US" altLang="en-US" sz="1400"/>
              <a:pPr/>
              <a:t>22</a:t>
            </a:fld>
            <a:endParaRPr lang="en-US" altLang="en-US" sz="1400"/>
          </a:p>
        </p:txBody>
      </p:sp>
      <p:sp>
        <p:nvSpPr>
          <p:cNvPr id="19459" name="Rectangle 2"/>
          <p:cNvSpPr>
            <a:spLocks noGrp="1" noChangeArrowheads="1"/>
          </p:cNvSpPr>
          <p:nvPr>
            <p:ph type="title"/>
          </p:nvPr>
        </p:nvSpPr>
        <p:spPr>
          <a:xfrm>
            <a:off x="685800" y="1427163"/>
            <a:ext cx="7772400" cy="1143000"/>
          </a:xfrm>
        </p:spPr>
        <p:txBody>
          <a:bodyPr/>
          <a:lstStyle/>
          <a:p>
            <a:r>
              <a:rPr lang="en-US" altLang="en-US" sz="4000" smtClean="0"/>
              <a:t>Modeling Brownian Dynamics</a:t>
            </a:r>
          </a:p>
        </p:txBody>
      </p:sp>
      <p:sp>
        <p:nvSpPr>
          <p:cNvPr id="19460" name="Text Box 4"/>
          <p:cNvSpPr txBox="1">
            <a:spLocks noChangeArrowheads="1"/>
          </p:cNvSpPr>
          <p:nvPr/>
        </p:nvSpPr>
        <p:spPr bwMode="auto">
          <a:xfrm>
            <a:off x="2286000" y="3124200"/>
            <a:ext cx="53292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a:t>Langevan Equation</a:t>
            </a:r>
          </a:p>
          <a:p>
            <a:pPr eaLnBrk="1" hangingPunct="1"/>
            <a:r>
              <a:rPr lang="en-US" altLang="en-US"/>
              <a:t>Wiener Process &amp; Numerical Simulations</a:t>
            </a:r>
          </a:p>
        </p:txBody>
      </p:sp>
    </p:spTree>
    <p:extLst>
      <p:ext uri="{BB962C8B-B14F-4D97-AF65-F5344CB8AC3E}">
        <p14:creationId xmlns:p14="http://schemas.microsoft.com/office/powerpoint/2010/main" val="2968824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3E1F6A2-837E-4652-89D5-08E375205358}" type="slidenum">
              <a:rPr lang="en-US" altLang="en-US" sz="1400"/>
              <a:pPr/>
              <a:t>23</a:t>
            </a:fld>
            <a:endParaRPr lang="en-US" altLang="en-US" sz="1400"/>
          </a:p>
        </p:txBody>
      </p:sp>
      <p:sp>
        <p:nvSpPr>
          <p:cNvPr id="1028" name="Rectangle 2"/>
          <p:cNvSpPr>
            <a:spLocks noGrp="1" noChangeArrowheads="1"/>
          </p:cNvSpPr>
          <p:nvPr>
            <p:ph type="title" idx="4294967295"/>
          </p:nvPr>
        </p:nvSpPr>
        <p:spPr>
          <a:xfrm>
            <a:off x="609600" y="304800"/>
            <a:ext cx="7772400" cy="1143000"/>
          </a:xfrm>
        </p:spPr>
        <p:txBody>
          <a:bodyPr/>
          <a:lstStyle/>
          <a:p>
            <a:r>
              <a:rPr lang="en-US" altLang="en-US" sz="4000" smtClean="0"/>
              <a:t>Modeling Diffusion:</a:t>
            </a:r>
            <a:br>
              <a:rPr lang="en-US" altLang="en-US" sz="4000" smtClean="0"/>
            </a:br>
            <a:r>
              <a:rPr lang="en-US" altLang="en-US" sz="4000" smtClean="0"/>
              <a:t>The Langevin Equation</a:t>
            </a:r>
          </a:p>
        </p:txBody>
      </p:sp>
      <p:sp>
        <p:nvSpPr>
          <p:cNvPr id="1029" name="Rectangle 3"/>
          <p:cNvSpPr>
            <a:spLocks noGrp="1" noChangeArrowheads="1"/>
          </p:cNvSpPr>
          <p:nvPr>
            <p:ph type="body" sz="half" idx="4294967295"/>
          </p:nvPr>
        </p:nvSpPr>
        <p:spPr>
          <a:xfrm>
            <a:off x="609600" y="1600200"/>
            <a:ext cx="7620000" cy="4953000"/>
          </a:xfrm>
        </p:spPr>
        <p:txBody>
          <a:bodyPr/>
          <a:lstStyle/>
          <a:p>
            <a:pPr>
              <a:lnSpc>
                <a:spcPct val="90000"/>
              </a:lnSpc>
            </a:pPr>
            <a:r>
              <a:rPr lang="en-US" altLang="en-US" sz="2800" smtClean="0"/>
              <a:t>The stochastic differential equation (SDE) of a Brownian particle is:</a:t>
            </a:r>
          </a:p>
          <a:p>
            <a:pPr lvl="1">
              <a:lnSpc>
                <a:spcPct val="90000"/>
              </a:lnSpc>
            </a:pPr>
            <a:endParaRPr lang="en-US" altLang="en-US" sz="2400" smtClean="0"/>
          </a:p>
          <a:p>
            <a:pPr lvl="1">
              <a:lnSpc>
                <a:spcPct val="90000"/>
              </a:lnSpc>
            </a:pPr>
            <a:endParaRPr lang="en-US" altLang="en-US" sz="2400" smtClean="0"/>
          </a:p>
          <a:p>
            <a:pPr>
              <a:lnSpc>
                <a:spcPct val="90000"/>
              </a:lnSpc>
            </a:pPr>
            <a:r>
              <a:rPr lang="en-US" altLang="en-US" sz="2800" smtClean="0"/>
              <a:t>Where</a:t>
            </a:r>
            <a:r>
              <a:rPr lang="en-US" altLang="en-US" sz="2800" smtClean="0">
                <a:latin typeface="Symbol" panose="05050102010706020507" pitchFamily="18" charset="2"/>
              </a:rPr>
              <a:t> g</a:t>
            </a:r>
            <a:r>
              <a:rPr lang="en-US" altLang="en-US" sz="2800" smtClean="0"/>
              <a:t> is a damping coefficient, m is the mass</a:t>
            </a:r>
          </a:p>
          <a:p>
            <a:pPr lvl="1">
              <a:lnSpc>
                <a:spcPct val="90000"/>
              </a:lnSpc>
            </a:pPr>
            <a:r>
              <a:rPr lang="en-US" altLang="en-US" sz="2400" smtClean="0"/>
              <a:t>That is, velocity decreases due to viscous drag  due to collisions with surrounding fluid.</a:t>
            </a:r>
          </a:p>
          <a:p>
            <a:pPr>
              <a:lnSpc>
                <a:spcPct val="90000"/>
              </a:lnSpc>
            </a:pPr>
            <a:r>
              <a:rPr lang="en-US" altLang="en-US" sz="2800" i="1" smtClean="0"/>
              <a:t>F(x,t) </a:t>
            </a:r>
            <a:r>
              <a:rPr lang="en-US" altLang="en-US" sz="2800" smtClean="0"/>
              <a:t>is any deterministic force on the particle</a:t>
            </a:r>
          </a:p>
          <a:p>
            <a:pPr>
              <a:lnSpc>
                <a:spcPct val="90000"/>
              </a:lnSpc>
            </a:pPr>
            <a:r>
              <a:rPr lang="en-US" altLang="en-US" sz="2800" i="1" smtClean="0"/>
              <a:t>L</a:t>
            </a:r>
            <a:r>
              <a:rPr lang="en-US" altLang="en-US" sz="2800" smtClean="0"/>
              <a:t>(</a:t>
            </a:r>
            <a:r>
              <a:rPr lang="en-US" altLang="en-US" sz="2800" i="1" smtClean="0"/>
              <a:t>t</a:t>
            </a:r>
            <a:r>
              <a:rPr lang="en-US" altLang="en-US" sz="2800" smtClean="0"/>
              <a:t>) is a stochastic process called the Langevin force</a:t>
            </a:r>
          </a:p>
          <a:p>
            <a:pPr lvl="1">
              <a:lnSpc>
                <a:spcPct val="90000"/>
              </a:lnSpc>
            </a:pPr>
            <a:r>
              <a:rPr lang="en-US" altLang="en-US" sz="2400" smtClean="0"/>
              <a:t>That is, the velocity displays some random variations due to collisions with surrounding fluid.</a:t>
            </a:r>
          </a:p>
        </p:txBody>
      </p:sp>
      <p:graphicFrame>
        <p:nvGraphicFramePr>
          <p:cNvPr id="1026" name="Object 6"/>
          <p:cNvGraphicFramePr>
            <a:graphicFrameLocks noChangeAspect="1"/>
          </p:cNvGraphicFramePr>
          <p:nvPr/>
        </p:nvGraphicFramePr>
        <p:xfrm>
          <a:off x="3565525" y="2209800"/>
          <a:ext cx="4140200" cy="982663"/>
        </p:xfrm>
        <a:graphic>
          <a:graphicData uri="http://schemas.openxmlformats.org/presentationml/2006/ole">
            <mc:AlternateContent xmlns:mc="http://schemas.openxmlformats.org/markup-compatibility/2006">
              <mc:Choice xmlns:v="urn:schemas-microsoft-com:vml" Requires="v">
                <p:oleObj spid="_x0000_s66567" name="Equation" r:id="rId3" imgW="1765080" imgH="419040" progId="Equation.3">
                  <p:embed/>
                </p:oleObj>
              </mc:Choice>
              <mc:Fallback>
                <p:oleObj name="Equation" r:id="rId3" imgW="176508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5525" y="2209800"/>
                        <a:ext cx="4140200" cy="98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62196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AABE415C-5A04-4801-839A-CD9FF5117563}" type="slidenum">
              <a:rPr lang="en-US" altLang="en-US" sz="1400"/>
              <a:pPr/>
              <a:t>24</a:t>
            </a:fld>
            <a:endParaRPr lang="en-US" altLang="en-US" sz="1400"/>
          </a:p>
        </p:txBody>
      </p:sp>
      <p:sp>
        <p:nvSpPr>
          <p:cNvPr id="2054" name="Rectangle 2"/>
          <p:cNvSpPr>
            <a:spLocks noGrp="1" noChangeArrowheads="1"/>
          </p:cNvSpPr>
          <p:nvPr>
            <p:ph type="title" idx="4294967295"/>
          </p:nvPr>
        </p:nvSpPr>
        <p:spPr>
          <a:xfrm>
            <a:off x="533400" y="0"/>
            <a:ext cx="7772400" cy="1143000"/>
          </a:xfrm>
        </p:spPr>
        <p:txBody>
          <a:bodyPr/>
          <a:lstStyle/>
          <a:p>
            <a:r>
              <a:rPr lang="en-US" altLang="en-US" smtClean="0"/>
              <a:t>Low Reynold’s numbers</a:t>
            </a:r>
          </a:p>
        </p:txBody>
      </p:sp>
      <p:sp>
        <p:nvSpPr>
          <p:cNvPr id="2055" name="Rectangle 3"/>
          <p:cNvSpPr>
            <a:spLocks noGrp="1" noChangeArrowheads="1"/>
          </p:cNvSpPr>
          <p:nvPr>
            <p:ph type="body" sz="half" idx="4294967295"/>
          </p:nvPr>
        </p:nvSpPr>
        <p:spPr>
          <a:xfrm>
            <a:off x="609600" y="1143000"/>
            <a:ext cx="7620000" cy="5486400"/>
          </a:xfrm>
        </p:spPr>
        <p:txBody>
          <a:bodyPr/>
          <a:lstStyle/>
          <a:p>
            <a:r>
              <a:rPr lang="en-US" altLang="en-US" sz="2800" smtClean="0"/>
              <a:t>The Reynold’s number is a dimensionless constant relating inertial forces to viscous forces. At low Reynold’s numbers, inertial effects are negligible.</a:t>
            </a:r>
          </a:p>
          <a:p>
            <a:r>
              <a:rPr lang="en-US" altLang="en-US" sz="2800" smtClean="0"/>
              <a:t>The particle Reynold’s number uses the particle diameter, d, and velocity V relative to fluid, in addition to fluid density </a:t>
            </a:r>
            <a:r>
              <a:rPr lang="en-US" altLang="en-US" sz="2800" smtClean="0">
                <a:sym typeface="Symbol" panose="05050102010706020507" pitchFamily="18" charset="2"/>
              </a:rPr>
              <a:t> </a:t>
            </a:r>
            <a:r>
              <a:rPr lang="en-US" altLang="en-US" sz="2800" smtClean="0"/>
              <a:t>and viscosity </a:t>
            </a:r>
            <a:r>
              <a:rPr lang="en-US" altLang="en-US" sz="2800" smtClean="0">
                <a:sym typeface="Symbol" panose="05050102010706020507" pitchFamily="18" charset="2"/>
              </a:rPr>
              <a:t>:</a:t>
            </a:r>
            <a:endParaRPr lang="en-US" altLang="en-US" sz="2800" smtClean="0"/>
          </a:p>
          <a:p>
            <a:endParaRPr lang="en-US" altLang="en-US" sz="2800" smtClean="0"/>
          </a:p>
          <a:p>
            <a:r>
              <a:rPr lang="en-US" altLang="en-US" sz="2800" smtClean="0"/>
              <a:t>In these conditions, we ignore the acceleration term:</a:t>
            </a:r>
          </a:p>
        </p:txBody>
      </p:sp>
      <p:graphicFrame>
        <p:nvGraphicFramePr>
          <p:cNvPr id="2050" name="Object 6"/>
          <p:cNvGraphicFramePr>
            <a:graphicFrameLocks noChangeAspect="1"/>
          </p:cNvGraphicFramePr>
          <p:nvPr/>
        </p:nvGraphicFramePr>
        <p:xfrm>
          <a:off x="762000" y="5638800"/>
          <a:ext cx="2916238" cy="923925"/>
        </p:xfrm>
        <a:graphic>
          <a:graphicData uri="http://schemas.openxmlformats.org/presentationml/2006/ole">
            <mc:AlternateContent xmlns:mc="http://schemas.openxmlformats.org/markup-compatibility/2006">
              <mc:Choice xmlns:v="urn:schemas-microsoft-com:vml" Requires="v">
                <p:oleObj spid="_x0000_s67601" name="Equation" r:id="rId3" imgW="1244520" imgH="393480" progId="Equation.3">
                  <p:embed/>
                </p:oleObj>
              </mc:Choice>
              <mc:Fallback>
                <p:oleObj name="Equation" r:id="rId3" imgW="124452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638800"/>
                        <a:ext cx="2916238"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5"/>
          <p:cNvGraphicFramePr>
            <a:graphicFrameLocks noChangeAspect="1"/>
          </p:cNvGraphicFramePr>
          <p:nvPr/>
        </p:nvGraphicFramePr>
        <p:xfrm>
          <a:off x="3692525" y="4191000"/>
          <a:ext cx="1498600" cy="838200"/>
        </p:xfrm>
        <a:graphic>
          <a:graphicData uri="http://schemas.openxmlformats.org/presentationml/2006/ole">
            <mc:AlternateContent xmlns:mc="http://schemas.openxmlformats.org/markup-compatibility/2006">
              <mc:Choice xmlns:v="urn:schemas-microsoft-com:vml" Requires="v">
                <p:oleObj spid="_x0000_s67602" name="Equation" r:id="rId5" imgW="749160" imgH="419040" progId="Equation.3">
                  <p:embed/>
                </p:oleObj>
              </mc:Choice>
              <mc:Fallback>
                <p:oleObj name="Equation" r:id="rId5" imgW="74916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2525" y="4191000"/>
                        <a:ext cx="1498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nvGraphicFramePr>
        <p:xfrm>
          <a:off x="4935538" y="5608638"/>
          <a:ext cx="2797175" cy="984250"/>
        </p:xfrm>
        <a:graphic>
          <a:graphicData uri="http://schemas.openxmlformats.org/presentationml/2006/ole">
            <mc:AlternateContent xmlns:mc="http://schemas.openxmlformats.org/markup-compatibility/2006">
              <mc:Choice xmlns:v="urn:schemas-microsoft-com:vml" Requires="v">
                <p:oleObj spid="_x0000_s67603" name="Equation" r:id="rId7" imgW="1193760" imgH="419040" progId="Equation.3">
                  <p:embed/>
                </p:oleObj>
              </mc:Choice>
              <mc:Fallback>
                <p:oleObj name="Equation" r:id="rId7" imgW="1193760" imgH="419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5538" y="5608638"/>
                        <a:ext cx="2797175"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518434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7F8B3276-ABF2-46A3-99DE-4ABF2DD91E87}" type="slidenum">
              <a:rPr lang="en-US" altLang="en-US" sz="1400"/>
              <a:pPr/>
              <a:t>25</a:t>
            </a:fld>
            <a:endParaRPr lang="en-US" altLang="en-US" sz="1400"/>
          </a:p>
        </p:txBody>
      </p:sp>
      <p:sp>
        <p:nvSpPr>
          <p:cNvPr id="3078" name="Rectangle 2"/>
          <p:cNvSpPr>
            <a:spLocks noGrp="1" noChangeArrowheads="1"/>
          </p:cNvSpPr>
          <p:nvPr>
            <p:ph type="title" idx="4294967295"/>
          </p:nvPr>
        </p:nvSpPr>
        <p:spPr>
          <a:xfrm>
            <a:off x="685800" y="304800"/>
            <a:ext cx="7772400" cy="1143000"/>
          </a:xfrm>
        </p:spPr>
        <p:txBody>
          <a:bodyPr/>
          <a:lstStyle/>
          <a:p>
            <a:r>
              <a:rPr lang="en-US" altLang="en-US" smtClean="0"/>
              <a:t>The Langevin Force</a:t>
            </a:r>
          </a:p>
        </p:txBody>
      </p:sp>
      <p:sp>
        <p:nvSpPr>
          <p:cNvPr id="3079" name="Rectangle 3"/>
          <p:cNvSpPr>
            <a:spLocks noGrp="1" noChangeArrowheads="1"/>
          </p:cNvSpPr>
          <p:nvPr>
            <p:ph type="body" idx="4294967295"/>
          </p:nvPr>
        </p:nvSpPr>
        <p:spPr>
          <a:xfrm>
            <a:off x="304800" y="1524000"/>
            <a:ext cx="8458200" cy="5105400"/>
          </a:xfrm>
        </p:spPr>
        <p:txBody>
          <a:bodyPr/>
          <a:lstStyle/>
          <a:p>
            <a:r>
              <a:rPr lang="en-US" altLang="en-US" smtClean="0"/>
              <a:t>The stochastic Langevin Force has the following properties:</a:t>
            </a:r>
          </a:p>
          <a:p>
            <a:pPr lvl="1"/>
            <a:r>
              <a:rPr lang="en-US" altLang="en-US" smtClean="0"/>
              <a:t>The average fluctuation is zero</a:t>
            </a:r>
          </a:p>
          <a:p>
            <a:pPr lvl="1"/>
            <a:endParaRPr lang="en-US" altLang="en-US" smtClean="0"/>
          </a:p>
          <a:p>
            <a:pPr lvl="1"/>
            <a:r>
              <a:rPr lang="en-US" altLang="en-US" smtClean="0"/>
              <a:t>Fluctuations at different times are uncorrelated</a:t>
            </a:r>
          </a:p>
          <a:p>
            <a:pPr lvl="1"/>
            <a:endParaRPr lang="en-US" altLang="en-US" smtClean="0"/>
          </a:p>
          <a:p>
            <a:pPr lvl="1"/>
            <a:r>
              <a:rPr lang="en-US" altLang="en-US" smtClean="0"/>
              <a:t>The magnitude of fluctuations is constant over time</a:t>
            </a:r>
          </a:p>
        </p:txBody>
      </p:sp>
      <p:graphicFrame>
        <p:nvGraphicFramePr>
          <p:cNvPr id="3074" name="Object 4"/>
          <p:cNvGraphicFramePr>
            <a:graphicFrameLocks noChangeAspect="1"/>
          </p:cNvGraphicFramePr>
          <p:nvPr/>
        </p:nvGraphicFramePr>
        <p:xfrm>
          <a:off x="2209800" y="3124200"/>
          <a:ext cx="1689100" cy="703263"/>
        </p:xfrm>
        <a:graphic>
          <a:graphicData uri="http://schemas.openxmlformats.org/presentationml/2006/ole">
            <mc:AlternateContent xmlns:mc="http://schemas.openxmlformats.org/markup-compatibility/2006">
              <mc:Choice xmlns:v="urn:schemas-microsoft-com:vml" Requires="v">
                <p:oleObj spid="_x0000_s68625" name="Equation" r:id="rId3" imgW="609480" imgH="253800" progId="Equation.3">
                  <p:embed/>
                </p:oleObj>
              </mc:Choice>
              <mc:Fallback>
                <p:oleObj name="Equation" r:id="rId3" imgW="60948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124200"/>
                        <a:ext cx="1689100"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6"/>
          <p:cNvGraphicFramePr>
            <a:graphicFrameLocks noChangeAspect="1"/>
          </p:cNvGraphicFramePr>
          <p:nvPr/>
        </p:nvGraphicFramePr>
        <p:xfrm>
          <a:off x="2209800" y="4038600"/>
          <a:ext cx="2603500" cy="703263"/>
        </p:xfrm>
        <a:graphic>
          <a:graphicData uri="http://schemas.openxmlformats.org/presentationml/2006/ole">
            <mc:AlternateContent xmlns:mc="http://schemas.openxmlformats.org/markup-compatibility/2006">
              <mc:Choice xmlns:v="urn:schemas-microsoft-com:vml" Requires="v">
                <p:oleObj spid="_x0000_s68626" name="Equation" r:id="rId5" imgW="939600" imgH="253800" progId="Equation.3">
                  <p:embed/>
                </p:oleObj>
              </mc:Choice>
              <mc:Fallback>
                <p:oleObj name="Equation" r:id="rId5" imgW="93960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4038600"/>
                        <a:ext cx="2603500"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7"/>
          <p:cNvGraphicFramePr>
            <a:graphicFrameLocks noChangeAspect="1"/>
          </p:cNvGraphicFramePr>
          <p:nvPr/>
        </p:nvGraphicFramePr>
        <p:xfrm>
          <a:off x="2514600" y="5105400"/>
          <a:ext cx="1970088" cy="844550"/>
        </p:xfrm>
        <a:graphic>
          <a:graphicData uri="http://schemas.openxmlformats.org/presentationml/2006/ole">
            <mc:AlternateContent xmlns:mc="http://schemas.openxmlformats.org/markup-compatibility/2006">
              <mc:Choice xmlns:v="urn:schemas-microsoft-com:vml" Requires="v">
                <p:oleObj spid="_x0000_s68627" name="Equation" r:id="rId7" imgW="711000" imgH="304560" progId="Equation.3">
                  <p:embed/>
                </p:oleObj>
              </mc:Choice>
              <mc:Fallback>
                <p:oleObj name="Equation" r:id="rId7" imgW="711000" imgH="3045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5105400"/>
                        <a:ext cx="1970088"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184724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B26A7EB-EA15-4DC2-8F98-32B9315D064C}" type="slidenum">
              <a:rPr lang="en-US" altLang="en-US" sz="1400"/>
              <a:pPr/>
              <a:t>26</a:t>
            </a:fld>
            <a:endParaRPr lang="en-US" altLang="en-US" sz="1400"/>
          </a:p>
        </p:txBody>
      </p:sp>
      <p:sp>
        <p:nvSpPr>
          <p:cNvPr id="4101" name="Rectangle 2"/>
          <p:cNvSpPr>
            <a:spLocks noGrp="1" noChangeArrowheads="1"/>
          </p:cNvSpPr>
          <p:nvPr>
            <p:ph type="title" idx="4294967295"/>
          </p:nvPr>
        </p:nvSpPr>
        <p:spPr>
          <a:xfrm>
            <a:off x="228600" y="152400"/>
            <a:ext cx="8686800" cy="1143000"/>
          </a:xfrm>
        </p:spPr>
        <p:txBody>
          <a:bodyPr/>
          <a:lstStyle/>
          <a:p>
            <a:r>
              <a:rPr lang="en-US" altLang="en-US" sz="4000" smtClean="0"/>
              <a:t>The Langevin Force &amp; Weiner Process</a:t>
            </a:r>
          </a:p>
        </p:txBody>
      </p:sp>
      <p:sp>
        <p:nvSpPr>
          <p:cNvPr id="4102" name="Rectangle 3"/>
          <p:cNvSpPr>
            <a:spLocks noGrp="1" noChangeArrowheads="1"/>
          </p:cNvSpPr>
          <p:nvPr>
            <p:ph type="body" idx="4294967295"/>
          </p:nvPr>
        </p:nvSpPr>
        <p:spPr>
          <a:xfrm>
            <a:off x="304800" y="1524000"/>
            <a:ext cx="8382000" cy="5105400"/>
          </a:xfrm>
        </p:spPr>
        <p:txBody>
          <a:bodyPr/>
          <a:lstStyle/>
          <a:p>
            <a:r>
              <a:rPr lang="en-US" altLang="en-US" smtClean="0"/>
              <a:t>It is also often commonly assumed:</a:t>
            </a:r>
          </a:p>
          <a:p>
            <a:pPr lvl="1"/>
            <a:r>
              <a:rPr lang="en-US" altLang="en-US" smtClean="0"/>
              <a:t>L(t) is gaussian</a:t>
            </a:r>
          </a:p>
          <a:p>
            <a:pPr lvl="1"/>
            <a:r>
              <a:rPr lang="en-US" altLang="en-US" smtClean="0"/>
              <a:t>L(t) is white noise (signal has equal intensity at all frequency bands)</a:t>
            </a:r>
          </a:p>
          <a:p>
            <a:pPr lvl="1"/>
            <a:r>
              <a:rPr lang="en-US" altLang="en-US" smtClean="0"/>
              <a:t>In this case, the Wiener Process can be defined as:</a:t>
            </a:r>
          </a:p>
          <a:p>
            <a:pPr lvl="1"/>
            <a:endParaRPr lang="en-US" altLang="en-US" smtClean="0"/>
          </a:p>
          <a:p>
            <a:pPr lvl="1"/>
            <a:endParaRPr lang="en-US" altLang="en-US" smtClean="0"/>
          </a:p>
          <a:p>
            <a:pPr lvl="1"/>
            <a:r>
              <a:rPr lang="en-US" altLang="en-US" smtClean="0"/>
              <a:t>The Wiener process thus gives us the accumulated noise in a finite time interval (0 to </a:t>
            </a:r>
            <a:r>
              <a:rPr lang="en-US" altLang="en-US" i="1" smtClean="0"/>
              <a:t>t</a:t>
            </a:r>
            <a:r>
              <a:rPr lang="en-US" altLang="en-US" smtClean="0"/>
              <a:t>). This will allow for numerical approximations.</a:t>
            </a:r>
          </a:p>
        </p:txBody>
      </p:sp>
      <p:graphicFrame>
        <p:nvGraphicFramePr>
          <p:cNvPr id="4098" name="Object 4"/>
          <p:cNvGraphicFramePr>
            <a:graphicFrameLocks noChangeAspect="1"/>
          </p:cNvGraphicFramePr>
          <p:nvPr/>
        </p:nvGraphicFramePr>
        <p:xfrm>
          <a:off x="1295400" y="4038600"/>
          <a:ext cx="2438400" cy="1187450"/>
        </p:xfrm>
        <a:graphic>
          <a:graphicData uri="http://schemas.openxmlformats.org/presentationml/2006/ole">
            <mc:AlternateContent xmlns:mc="http://schemas.openxmlformats.org/markup-compatibility/2006">
              <mc:Choice xmlns:v="urn:schemas-microsoft-com:vml" Requires="v">
                <p:oleObj spid="_x0000_s69644" name="Equation" r:id="rId3" imgW="990360" imgH="482400" progId="Equation.3">
                  <p:embed/>
                </p:oleObj>
              </mc:Choice>
              <mc:Fallback>
                <p:oleObj name="Equation" r:id="rId3" imgW="99036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038600"/>
                        <a:ext cx="2438400" cy="118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5"/>
          <p:cNvGraphicFramePr>
            <a:graphicFrameLocks noChangeAspect="1"/>
          </p:cNvGraphicFramePr>
          <p:nvPr/>
        </p:nvGraphicFramePr>
        <p:xfrm>
          <a:off x="5562600" y="4343400"/>
          <a:ext cx="1970088" cy="531813"/>
        </p:xfrm>
        <a:graphic>
          <a:graphicData uri="http://schemas.openxmlformats.org/presentationml/2006/ole">
            <mc:AlternateContent xmlns:mc="http://schemas.openxmlformats.org/markup-compatibility/2006">
              <mc:Choice xmlns:v="urn:schemas-microsoft-com:vml" Requires="v">
                <p:oleObj spid="_x0000_s69645" name="Equation" r:id="rId5" imgW="799920" imgH="215640" progId="Equation.3">
                  <p:embed/>
                </p:oleObj>
              </mc:Choice>
              <mc:Fallback>
                <p:oleObj name="Equation" r:id="rId5" imgW="79992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4343400"/>
                        <a:ext cx="1970088"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3" name="Text Box 6"/>
          <p:cNvSpPr txBox="1">
            <a:spLocks noChangeArrowheads="1"/>
          </p:cNvSpPr>
          <p:nvPr/>
        </p:nvSpPr>
        <p:spPr bwMode="auto">
          <a:xfrm>
            <a:off x="4343400" y="43434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a:t>or</a:t>
            </a:r>
          </a:p>
        </p:txBody>
      </p:sp>
    </p:spTree>
    <p:extLst>
      <p:ext uri="{BB962C8B-B14F-4D97-AF65-F5344CB8AC3E}">
        <p14:creationId xmlns:p14="http://schemas.microsoft.com/office/powerpoint/2010/main" val="38773029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7"/>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7A80373-AA58-498F-B933-5B5F39AFCB40}" type="slidenum">
              <a:rPr lang="en-US" altLang="en-US" sz="1400"/>
              <a:pPr/>
              <a:t>27</a:t>
            </a:fld>
            <a:endParaRPr lang="en-US" altLang="en-US" sz="1400"/>
          </a:p>
        </p:txBody>
      </p:sp>
      <p:sp>
        <p:nvSpPr>
          <p:cNvPr id="5126" name="Rectangle 2"/>
          <p:cNvSpPr>
            <a:spLocks noGrp="1" noChangeArrowheads="1"/>
          </p:cNvSpPr>
          <p:nvPr>
            <p:ph type="title"/>
          </p:nvPr>
        </p:nvSpPr>
        <p:spPr>
          <a:xfrm>
            <a:off x="685800" y="0"/>
            <a:ext cx="7772400" cy="1143000"/>
          </a:xfrm>
        </p:spPr>
        <p:txBody>
          <a:bodyPr/>
          <a:lstStyle/>
          <a:p>
            <a:r>
              <a:rPr lang="en-US" altLang="en-US" smtClean="0"/>
              <a:t>SDEs and Wiener Process</a:t>
            </a:r>
          </a:p>
        </p:txBody>
      </p:sp>
      <p:sp>
        <p:nvSpPr>
          <p:cNvPr id="5127" name="Rectangle 3"/>
          <p:cNvSpPr>
            <a:spLocks noGrp="1" noChangeArrowheads="1"/>
          </p:cNvSpPr>
          <p:nvPr>
            <p:ph type="body" sz="half" idx="1"/>
          </p:nvPr>
        </p:nvSpPr>
        <p:spPr>
          <a:xfrm>
            <a:off x="457200" y="1219200"/>
            <a:ext cx="8153400" cy="5257800"/>
          </a:xfrm>
        </p:spPr>
        <p:txBody>
          <a:bodyPr/>
          <a:lstStyle/>
          <a:p>
            <a:r>
              <a:rPr lang="en-US" altLang="en-US" sz="2800" smtClean="0"/>
              <a:t>Add a stochastic term to the deterministic one:</a:t>
            </a:r>
          </a:p>
          <a:p>
            <a:pPr lvl="1"/>
            <a:r>
              <a:rPr lang="en-US" altLang="en-US" sz="2400" smtClean="0"/>
              <a:t>as a differential equation, we had: </a:t>
            </a:r>
          </a:p>
          <a:p>
            <a:pPr lvl="1"/>
            <a:endParaRPr lang="en-US" altLang="en-US" sz="2400" smtClean="0"/>
          </a:p>
          <a:p>
            <a:pPr lvl="1"/>
            <a:r>
              <a:rPr lang="en-US" altLang="en-US" sz="2400" smtClean="0"/>
              <a:t>This has the general form:                                              , </a:t>
            </a:r>
          </a:p>
          <a:p>
            <a:pPr lvl="1"/>
            <a:endParaRPr lang="en-US" altLang="en-US" sz="2400" smtClean="0"/>
          </a:p>
          <a:p>
            <a:pPr lvl="1">
              <a:buFontTx/>
              <a:buNone/>
            </a:pPr>
            <a:r>
              <a:rPr lang="en-US" altLang="en-US" sz="2400" smtClean="0"/>
              <a:t>		where g(x) = 1/</a:t>
            </a:r>
            <a:r>
              <a:rPr lang="en-US" altLang="en-US" sz="2400" smtClean="0">
                <a:sym typeface="Symbol" panose="05050102010706020507" pitchFamily="18" charset="2"/>
              </a:rPr>
              <a:t>, and dW(t) = L(t).</a:t>
            </a:r>
            <a:endParaRPr lang="en-US" altLang="en-US" sz="2400" smtClean="0"/>
          </a:p>
          <a:p>
            <a:pPr lvl="1"/>
            <a:r>
              <a:rPr lang="en-US" altLang="en-US" sz="2400" smtClean="0"/>
              <a:t>In numerical simulations, we need to switch to discrete time:</a:t>
            </a:r>
          </a:p>
          <a:p>
            <a:pPr lvl="1">
              <a:buFontTx/>
              <a:buNone/>
            </a:pPr>
            <a:endParaRPr lang="en-US" altLang="en-US" sz="2400" smtClean="0"/>
          </a:p>
          <a:p>
            <a:pPr lvl="1"/>
            <a:r>
              <a:rPr lang="en-US" altLang="en-US" sz="2400" smtClean="0"/>
              <a:t>We will show what W(</a:t>
            </a:r>
            <a:r>
              <a:rPr lang="en-US" altLang="en-US" sz="2400" smtClean="0">
                <a:latin typeface="Symbol" panose="05050102010706020507" pitchFamily="18" charset="2"/>
              </a:rPr>
              <a:t>D</a:t>
            </a:r>
            <a:r>
              <a:rPr lang="en-US" altLang="en-US" sz="2400" smtClean="0"/>
              <a:t>t) is on the next slide.</a:t>
            </a:r>
          </a:p>
          <a:p>
            <a:pPr lvl="1">
              <a:buFontTx/>
              <a:buNone/>
            </a:pPr>
            <a:endParaRPr lang="en-US" altLang="en-US" smtClean="0"/>
          </a:p>
          <a:p>
            <a:pPr lvl="2"/>
            <a:endParaRPr lang="en-US" altLang="en-US" sz="2000" smtClean="0"/>
          </a:p>
        </p:txBody>
      </p:sp>
      <p:graphicFrame>
        <p:nvGraphicFramePr>
          <p:cNvPr id="5122" name="Object 6"/>
          <p:cNvGraphicFramePr>
            <a:graphicFrameLocks noGrp="1" noChangeAspect="1"/>
          </p:cNvGraphicFramePr>
          <p:nvPr>
            <p:ph sz="quarter" idx="2"/>
          </p:nvPr>
        </p:nvGraphicFramePr>
        <p:xfrm>
          <a:off x="4572000" y="2603500"/>
          <a:ext cx="3035300" cy="825500"/>
        </p:xfrm>
        <a:graphic>
          <a:graphicData uri="http://schemas.openxmlformats.org/presentationml/2006/ole">
            <mc:AlternateContent xmlns:mc="http://schemas.openxmlformats.org/markup-compatibility/2006">
              <mc:Choice xmlns:v="urn:schemas-microsoft-com:vml" Requires="v">
                <p:oleObj spid="_x0000_s70673" name="Equation" r:id="rId3" imgW="1447560" imgH="393480" progId="Equation.3">
                  <p:embed/>
                </p:oleObj>
              </mc:Choice>
              <mc:Fallback>
                <p:oleObj name="Equation" r:id="rId3" imgW="144756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603500"/>
                        <a:ext cx="3035300" cy="825500"/>
                      </a:xfrm>
                      <a:prstGeom prst="rect">
                        <a:avLst/>
                      </a:prstGeom>
                    </p:spPr>
                  </p:pic>
                </p:oleObj>
              </mc:Fallback>
            </mc:AlternateContent>
          </a:graphicData>
        </a:graphic>
      </p:graphicFrame>
      <p:graphicFrame>
        <p:nvGraphicFramePr>
          <p:cNvPr id="5123" name="Object 10"/>
          <p:cNvGraphicFramePr>
            <a:graphicFrameLocks noGrp="1" noChangeAspect="1"/>
          </p:cNvGraphicFramePr>
          <p:nvPr>
            <p:ph sz="quarter" idx="3"/>
          </p:nvPr>
        </p:nvGraphicFramePr>
        <p:xfrm>
          <a:off x="2603500" y="4495800"/>
          <a:ext cx="3459163" cy="466725"/>
        </p:xfrm>
        <a:graphic>
          <a:graphicData uri="http://schemas.openxmlformats.org/presentationml/2006/ole">
            <mc:AlternateContent xmlns:mc="http://schemas.openxmlformats.org/markup-compatibility/2006">
              <mc:Choice xmlns:v="urn:schemas-microsoft-com:vml" Requires="v">
                <p:oleObj spid="_x0000_s70674" name="Equation" r:id="rId5" imgW="1600200" imgH="215640" progId="Equation.3">
                  <p:embed/>
                </p:oleObj>
              </mc:Choice>
              <mc:Fallback>
                <p:oleObj name="Equation" r:id="rId5" imgW="160020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3500" y="4495800"/>
                        <a:ext cx="3459163" cy="466725"/>
                      </a:xfrm>
                      <a:prstGeom prst="rect">
                        <a:avLst/>
                      </a:prstGeom>
                    </p:spPr>
                  </p:pic>
                </p:oleObj>
              </mc:Fallback>
            </mc:AlternateContent>
          </a:graphicData>
        </a:graphic>
      </p:graphicFrame>
      <p:graphicFrame>
        <p:nvGraphicFramePr>
          <p:cNvPr id="2" name="Object 7"/>
          <p:cNvGraphicFramePr>
            <a:graphicFrameLocks noChangeAspect="1"/>
          </p:cNvGraphicFramePr>
          <p:nvPr/>
        </p:nvGraphicFramePr>
        <p:xfrm>
          <a:off x="5943600" y="1752600"/>
          <a:ext cx="2286000" cy="804863"/>
        </p:xfrm>
        <a:graphic>
          <a:graphicData uri="http://schemas.openxmlformats.org/presentationml/2006/ole">
            <mc:AlternateContent xmlns:mc="http://schemas.openxmlformats.org/markup-compatibility/2006">
              <mc:Choice xmlns:v="urn:schemas-microsoft-com:vml" Requires="v">
                <p:oleObj spid="_x0000_s70675" name="Equation" r:id="rId7" imgW="1193760" imgH="419040" progId="Equation.3">
                  <p:embed/>
                </p:oleObj>
              </mc:Choice>
              <mc:Fallback>
                <p:oleObj name="Equation" r:id="rId7" imgW="1193760" imgH="419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1752600"/>
                        <a:ext cx="2286000" cy="8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64658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7"/>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015ADF6-7749-44C0-AEDE-B189DC800021}" type="slidenum">
              <a:rPr lang="en-US" altLang="en-US" sz="1400"/>
              <a:pPr/>
              <a:t>28</a:t>
            </a:fld>
            <a:endParaRPr lang="en-US" altLang="en-US" sz="1400"/>
          </a:p>
        </p:txBody>
      </p:sp>
      <p:sp>
        <p:nvSpPr>
          <p:cNvPr id="6148" name="Rectangle 2"/>
          <p:cNvSpPr>
            <a:spLocks noGrp="1" noChangeArrowheads="1"/>
          </p:cNvSpPr>
          <p:nvPr>
            <p:ph type="title"/>
          </p:nvPr>
        </p:nvSpPr>
        <p:spPr>
          <a:xfrm>
            <a:off x="685800" y="0"/>
            <a:ext cx="7772400" cy="1143000"/>
          </a:xfrm>
        </p:spPr>
        <p:txBody>
          <a:bodyPr/>
          <a:lstStyle/>
          <a:p>
            <a:r>
              <a:rPr lang="en-US" altLang="en-US" smtClean="0"/>
              <a:t>Wiener Process</a:t>
            </a:r>
          </a:p>
        </p:txBody>
      </p:sp>
      <p:sp>
        <p:nvSpPr>
          <p:cNvPr id="6149" name="Rectangle 3"/>
          <p:cNvSpPr>
            <a:spLocks noGrp="1" noChangeArrowheads="1"/>
          </p:cNvSpPr>
          <p:nvPr>
            <p:ph type="body" sz="half" idx="1"/>
          </p:nvPr>
        </p:nvSpPr>
        <p:spPr>
          <a:xfrm>
            <a:off x="228600" y="990600"/>
            <a:ext cx="7924800" cy="5638800"/>
          </a:xfrm>
        </p:spPr>
        <p:txBody>
          <a:bodyPr/>
          <a:lstStyle/>
          <a:p>
            <a:r>
              <a:rPr lang="en-US" altLang="en-US" sz="2800" smtClean="0"/>
              <a:t>Originally developed to describe the stochastic behavior of a Brownian particle</a:t>
            </a:r>
          </a:p>
          <a:p>
            <a:r>
              <a:rPr lang="en-US" altLang="en-US" sz="2800" smtClean="0"/>
              <a:t>W(</a:t>
            </a:r>
            <a:r>
              <a:rPr lang="en-US" altLang="en-US" sz="2800" smtClean="0">
                <a:latin typeface="Symbol" panose="05050102010706020507" pitchFamily="18" charset="2"/>
              </a:rPr>
              <a:t>D</a:t>
            </a:r>
            <a:r>
              <a:rPr lang="en-US" altLang="en-US" sz="2800" smtClean="0"/>
              <a:t>t) is </a:t>
            </a:r>
            <a:r>
              <a:rPr lang="en-US" altLang="en-US" sz="2800" b="1" smtClean="0"/>
              <a:t>N</a:t>
            </a:r>
            <a:r>
              <a:rPr lang="en-US" altLang="en-US" sz="2800" smtClean="0"/>
              <a:t>ormally distributed mean </a:t>
            </a:r>
            <a:r>
              <a:rPr lang="en-US" altLang="en-US" sz="2800" b="1" smtClean="0"/>
              <a:t>0</a:t>
            </a:r>
            <a:r>
              <a:rPr lang="en-US" altLang="en-US" sz="2800" smtClean="0"/>
              <a:t> and variance </a:t>
            </a:r>
            <a:r>
              <a:rPr lang="en-US" altLang="en-US" sz="2800" b="1" i="1" smtClean="0">
                <a:latin typeface="Symbol" panose="05050102010706020507" pitchFamily="18" charset="2"/>
              </a:rPr>
              <a:t>s</a:t>
            </a:r>
            <a:r>
              <a:rPr lang="en-US" altLang="en-US" sz="2800" i="1" smtClean="0">
                <a:latin typeface="Symbol" panose="05050102010706020507" pitchFamily="18" charset="2"/>
              </a:rPr>
              <a:t> </a:t>
            </a:r>
            <a:r>
              <a:rPr lang="en-US" altLang="en-US" sz="2800" b="1" baseline="30000" smtClean="0"/>
              <a:t>2</a:t>
            </a:r>
            <a:r>
              <a:rPr lang="en-US" altLang="en-US" sz="2800" smtClean="0"/>
              <a:t>=</a:t>
            </a:r>
            <a:r>
              <a:rPr lang="en-US" altLang="en-US" sz="2800" smtClean="0">
                <a:latin typeface="Symbol" panose="05050102010706020507" pitchFamily="18" charset="2"/>
              </a:rPr>
              <a:t>D</a:t>
            </a:r>
            <a:r>
              <a:rPr lang="en-US" altLang="en-US" sz="2800" i="1" smtClean="0"/>
              <a:t>t</a:t>
            </a:r>
            <a:r>
              <a:rPr lang="en-US" altLang="en-US" sz="2800" smtClean="0"/>
              <a:t>, or in short </a:t>
            </a:r>
            <a:r>
              <a:rPr lang="en-US" altLang="en-US" sz="2400" b="1" smtClean="0"/>
              <a:t>N(0, </a:t>
            </a:r>
            <a:r>
              <a:rPr lang="en-US" altLang="en-US" sz="2400" b="1" smtClean="0">
                <a:latin typeface="Symbol" panose="05050102010706020507" pitchFamily="18" charset="2"/>
              </a:rPr>
              <a:t>D</a:t>
            </a:r>
            <a:r>
              <a:rPr lang="en-US" altLang="en-US" sz="2400" b="1" i="1" smtClean="0"/>
              <a:t>t</a:t>
            </a:r>
            <a:r>
              <a:rPr lang="en-US" altLang="en-US" sz="2400" b="1" smtClean="0"/>
              <a:t>)</a:t>
            </a:r>
            <a:r>
              <a:rPr lang="en-US" altLang="en-US" sz="2400" smtClean="0"/>
              <a:t>. </a:t>
            </a:r>
            <a:endParaRPr lang="en-US" altLang="en-US" sz="2800" smtClean="0"/>
          </a:p>
          <a:p>
            <a:r>
              <a:rPr lang="en-US" altLang="en-US" sz="2800" smtClean="0"/>
              <a:t>Another way to say the same thing is that probability the probability of moving a unitless distance w in the time </a:t>
            </a:r>
            <a:r>
              <a:rPr lang="en-US" altLang="en-US" sz="2800" smtClean="0">
                <a:latin typeface="Symbol" panose="05050102010706020507" pitchFamily="18" charset="2"/>
              </a:rPr>
              <a:t>D</a:t>
            </a:r>
            <a:r>
              <a:rPr lang="en-US" altLang="en-US" sz="2800" i="1" smtClean="0"/>
              <a:t>t</a:t>
            </a:r>
            <a:r>
              <a:rPr lang="en-US" altLang="en-US" sz="2800" smtClean="0"/>
              <a:t> is:</a:t>
            </a:r>
            <a:endParaRPr lang="en-US" altLang="en-US" sz="2400" smtClean="0"/>
          </a:p>
          <a:p>
            <a:pPr>
              <a:buFontTx/>
              <a:buNone/>
            </a:pPr>
            <a:endParaRPr lang="en-US" altLang="en-US" sz="2800" smtClean="0"/>
          </a:p>
          <a:p>
            <a:r>
              <a:rPr lang="en-US" altLang="en-US" sz="2800" smtClean="0"/>
              <a:t>This is called aWiener process</a:t>
            </a:r>
          </a:p>
          <a:p>
            <a:pPr lvl="1"/>
            <a:r>
              <a:rPr lang="en-US" altLang="en-US" sz="2400" smtClean="0"/>
              <a:t>Variance scales with the time step</a:t>
            </a:r>
          </a:p>
          <a:p>
            <a:pPr lvl="1"/>
            <a:r>
              <a:rPr lang="en-US" altLang="en-US" sz="2400" smtClean="0"/>
              <a:t>Standard deviation scales with the square root of time step</a:t>
            </a:r>
          </a:p>
        </p:txBody>
      </p:sp>
      <p:graphicFrame>
        <p:nvGraphicFramePr>
          <p:cNvPr id="6146" name="Object 4"/>
          <p:cNvGraphicFramePr>
            <a:graphicFrameLocks noGrp="1" noChangeAspect="1"/>
          </p:cNvGraphicFramePr>
          <p:nvPr>
            <p:ph sz="quarter" idx="2"/>
          </p:nvPr>
        </p:nvGraphicFramePr>
        <p:xfrm>
          <a:off x="3352800" y="3886200"/>
          <a:ext cx="3886200" cy="1031875"/>
        </p:xfrm>
        <a:graphic>
          <a:graphicData uri="http://schemas.openxmlformats.org/presentationml/2006/ole">
            <mc:AlternateContent xmlns:mc="http://schemas.openxmlformats.org/markup-compatibility/2006">
              <mc:Choice xmlns:v="urn:schemas-microsoft-com:vml" Requires="v">
                <p:oleObj spid="_x0000_s71687" name="Equation" r:id="rId3" imgW="1815840" imgH="482400" progId="Equation.3">
                  <p:embed/>
                </p:oleObj>
              </mc:Choice>
              <mc:Fallback>
                <p:oleObj name="Equation" r:id="rId3" imgW="181584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886200"/>
                        <a:ext cx="3886200" cy="1031875"/>
                      </a:xfrm>
                      <a:prstGeom prst="rect">
                        <a:avLst/>
                      </a:prstGeom>
                    </p:spPr>
                  </p:pic>
                </p:oleObj>
              </mc:Fallback>
            </mc:AlternateContent>
          </a:graphicData>
        </a:graphic>
      </p:graphicFrame>
    </p:spTree>
    <p:extLst>
      <p:ext uri="{BB962C8B-B14F-4D97-AF65-F5344CB8AC3E}">
        <p14:creationId xmlns:p14="http://schemas.microsoft.com/office/powerpoint/2010/main" val="34310271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7"/>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0ED56F8-4B72-4DF1-9772-4B4A0BED34E8}" type="slidenum">
              <a:rPr lang="en-US" altLang="en-US" sz="1400"/>
              <a:pPr/>
              <a:t>29</a:t>
            </a:fld>
            <a:endParaRPr lang="en-US" altLang="en-US" sz="1400"/>
          </a:p>
        </p:txBody>
      </p:sp>
      <p:sp>
        <p:nvSpPr>
          <p:cNvPr id="20483" name="Rectangle 2"/>
          <p:cNvSpPr>
            <a:spLocks noGrp="1" noChangeArrowheads="1"/>
          </p:cNvSpPr>
          <p:nvPr>
            <p:ph type="title"/>
          </p:nvPr>
        </p:nvSpPr>
        <p:spPr>
          <a:xfrm>
            <a:off x="228600" y="0"/>
            <a:ext cx="8915400" cy="1143000"/>
          </a:xfrm>
        </p:spPr>
        <p:txBody>
          <a:bodyPr/>
          <a:lstStyle/>
          <a:p>
            <a:r>
              <a:rPr lang="en-US" altLang="en-US" smtClean="0"/>
              <a:t>Magnitude of Noise in Diffusion</a:t>
            </a:r>
          </a:p>
        </p:txBody>
      </p:sp>
      <p:sp>
        <p:nvSpPr>
          <p:cNvPr id="20484" name="Rectangle 3"/>
          <p:cNvSpPr>
            <a:spLocks noGrp="1" noChangeArrowheads="1"/>
          </p:cNvSpPr>
          <p:nvPr>
            <p:ph type="body" sz="half" idx="1"/>
          </p:nvPr>
        </p:nvSpPr>
        <p:spPr>
          <a:xfrm>
            <a:off x="457200" y="990600"/>
            <a:ext cx="8153400" cy="5638800"/>
          </a:xfrm>
        </p:spPr>
        <p:txBody>
          <a:bodyPr/>
          <a:lstStyle/>
          <a:p>
            <a:pPr>
              <a:lnSpc>
                <a:spcPct val="90000"/>
              </a:lnSpc>
            </a:pPr>
            <a:r>
              <a:rPr lang="en-US" altLang="en-US" sz="2800" smtClean="0"/>
              <a:t>What is the value g(X) that W(</a:t>
            </a:r>
            <a:r>
              <a:rPr lang="en-US" altLang="en-US" sz="2800" smtClean="0">
                <a:latin typeface="Symbol" panose="05050102010706020507" pitchFamily="18" charset="2"/>
              </a:rPr>
              <a:t>D</a:t>
            </a:r>
            <a:r>
              <a:rPr lang="en-US" altLang="en-US" sz="2800" smtClean="0"/>
              <a:t>t) will be multiplied by in a simuation?</a:t>
            </a:r>
          </a:p>
          <a:p>
            <a:pPr lvl="1"/>
            <a:r>
              <a:rPr lang="en-US" altLang="en-US" sz="2400" smtClean="0"/>
              <a:t>sometimes it is determined from the laws of physics</a:t>
            </a:r>
          </a:p>
          <a:p>
            <a:pPr lvl="1"/>
            <a:r>
              <a:rPr lang="en-US" altLang="en-US" sz="2400" smtClean="0"/>
              <a:t>sometimes it is measured experimentally</a:t>
            </a:r>
            <a:endParaRPr lang="en-US" altLang="en-US" smtClean="0"/>
          </a:p>
          <a:p>
            <a:pPr>
              <a:lnSpc>
                <a:spcPct val="90000"/>
              </a:lnSpc>
            </a:pPr>
            <a:r>
              <a:rPr lang="en-US" altLang="en-US" sz="2400" smtClean="0"/>
              <a:t>It can be observed or proven that the mean squared distance of diffusion for an free particle over time </a:t>
            </a:r>
            <a:r>
              <a:rPr lang="en-US" altLang="en-US" sz="2400" i="1" smtClean="0">
                <a:latin typeface="Symbol" panose="05050102010706020507" pitchFamily="18" charset="2"/>
              </a:rPr>
              <a:t>D</a:t>
            </a:r>
            <a:r>
              <a:rPr lang="en-US" altLang="en-US" sz="2400" i="1" smtClean="0"/>
              <a:t>t</a:t>
            </a:r>
            <a:r>
              <a:rPr lang="en-US" altLang="en-US" sz="2400" smtClean="0"/>
              <a:t> is  &lt;</a:t>
            </a:r>
            <a:r>
              <a:rPr lang="en-US" altLang="en-US" sz="2400" i="1" smtClean="0"/>
              <a:t>x</a:t>
            </a:r>
            <a:r>
              <a:rPr lang="en-US" altLang="en-US" sz="2400" baseline="30000" smtClean="0"/>
              <a:t>2</a:t>
            </a:r>
            <a:r>
              <a:rPr lang="en-US" altLang="en-US" sz="2400" smtClean="0"/>
              <a:t>&gt; = 2</a:t>
            </a:r>
            <a:r>
              <a:rPr lang="en-US" altLang="en-US" sz="2400" i="1" smtClean="0"/>
              <a:t>D</a:t>
            </a:r>
            <a:r>
              <a:rPr lang="en-US" altLang="en-US" sz="2400" i="1" smtClean="0">
                <a:latin typeface="Symbol" panose="05050102010706020507" pitchFamily="18" charset="2"/>
              </a:rPr>
              <a:t>D</a:t>
            </a:r>
            <a:r>
              <a:rPr lang="en-US" altLang="en-US" sz="2400" i="1" smtClean="0"/>
              <a:t>t</a:t>
            </a:r>
            <a:r>
              <a:rPr lang="en-US" altLang="en-US" sz="2400" smtClean="0"/>
              <a:t>. </a:t>
            </a:r>
          </a:p>
          <a:p>
            <a:pPr>
              <a:lnSpc>
                <a:spcPct val="90000"/>
              </a:lnSpc>
            </a:pPr>
            <a:r>
              <a:rPr lang="en-US" altLang="en-US" sz="2800" smtClean="0"/>
              <a:t>From this, calculate the variance in position</a:t>
            </a:r>
          </a:p>
          <a:p>
            <a:pPr lvl="1">
              <a:lnSpc>
                <a:spcPct val="90000"/>
              </a:lnSpc>
            </a:pPr>
            <a:r>
              <a:rPr lang="en-US" altLang="en-US" sz="2400" smtClean="0"/>
              <a:t>Recall that &lt;</a:t>
            </a:r>
            <a:r>
              <a:rPr lang="en-US" altLang="en-US" sz="2400" i="1" smtClean="0"/>
              <a:t>x</a:t>
            </a:r>
            <a:r>
              <a:rPr lang="en-US" altLang="en-US" sz="2400" baseline="30000" smtClean="0"/>
              <a:t>2</a:t>
            </a:r>
            <a:r>
              <a:rPr lang="en-US" altLang="en-US" sz="2400" smtClean="0"/>
              <a:t>&gt; =</a:t>
            </a:r>
            <a:r>
              <a:rPr lang="en-US" altLang="en-US" sz="2400" i="1" smtClean="0">
                <a:latin typeface="Symbol" panose="05050102010706020507" pitchFamily="18" charset="2"/>
              </a:rPr>
              <a:t>s</a:t>
            </a:r>
            <a:r>
              <a:rPr lang="en-US" altLang="en-US" sz="2400" smtClean="0">
                <a:latin typeface="Symbol" panose="05050102010706020507" pitchFamily="18" charset="2"/>
              </a:rPr>
              <a:t> </a:t>
            </a:r>
            <a:r>
              <a:rPr lang="en-US" altLang="en-US" sz="2400" baseline="30000" smtClean="0"/>
              <a:t>2</a:t>
            </a:r>
            <a:r>
              <a:rPr lang="en-US" altLang="en-US" sz="2400" smtClean="0"/>
              <a:t> when </a:t>
            </a:r>
            <a:r>
              <a:rPr lang="en-US" altLang="en-US" sz="2400" i="1" smtClean="0">
                <a:latin typeface="Symbol" panose="05050102010706020507" pitchFamily="18" charset="2"/>
              </a:rPr>
              <a:t>m</a:t>
            </a:r>
            <a:r>
              <a:rPr lang="en-US" altLang="en-US" sz="2400" smtClean="0"/>
              <a:t> = 0, (&lt;</a:t>
            </a:r>
            <a:r>
              <a:rPr lang="en-US" altLang="en-US" sz="2400" i="1" smtClean="0"/>
              <a:t>x</a:t>
            </a:r>
            <a:r>
              <a:rPr lang="en-US" altLang="en-US" sz="2400" baseline="30000" smtClean="0"/>
              <a:t>2</a:t>
            </a:r>
            <a:r>
              <a:rPr lang="en-US" altLang="en-US" sz="2400" smtClean="0"/>
              <a:t>&gt;= </a:t>
            </a:r>
            <a:r>
              <a:rPr lang="en-US" altLang="en-US" sz="2400" i="1" smtClean="0">
                <a:latin typeface="Symbol" panose="05050102010706020507" pitchFamily="18" charset="2"/>
              </a:rPr>
              <a:t>s</a:t>
            </a:r>
            <a:r>
              <a:rPr lang="en-US" altLang="en-US" sz="2400" smtClean="0">
                <a:latin typeface="Symbol" panose="05050102010706020507" pitchFamily="18" charset="2"/>
              </a:rPr>
              <a:t> </a:t>
            </a:r>
            <a:r>
              <a:rPr lang="en-US" altLang="en-US" sz="2400" baseline="30000" smtClean="0"/>
              <a:t>2</a:t>
            </a:r>
            <a:r>
              <a:rPr lang="en-US" altLang="en-US" sz="2400" smtClean="0"/>
              <a:t> - </a:t>
            </a:r>
            <a:r>
              <a:rPr lang="en-US" altLang="en-US" sz="2400" i="1" smtClean="0">
                <a:latin typeface="Symbol" panose="05050102010706020507" pitchFamily="18" charset="2"/>
              </a:rPr>
              <a:t>m</a:t>
            </a:r>
            <a:r>
              <a:rPr lang="en-US" altLang="en-US" sz="2400" smtClean="0">
                <a:latin typeface="Symbol" panose="05050102010706020507" pitchFamily="18" charset="2"/>
              </a:rPr>
              <a:t> </a:t>
            </a:r>
            <a:r>
              <a:rPr lang="en-US" altLang="en-US" sz="2400" baseline="30000" smtClean="0"/>
              <a:t>2</a:t>
            </a:r>
            <a:r>
              <a:rPr lang="en-US" altLang="en-US" sz="2400" smtClean="0"/>
              <a:t>)</a:t>
            </a:r>
          </a:p>
          <a:p>
            <a:pPr lvl="1">
              <a:lnSpc>
                <a:spcPct val="90000"/>
              </a:lnSpc>
            </a:pPr>
            <a:r>
              <a:rPr lang="en-US" altLang="en-US" sz="2400" smtClean="0"/>
              <a:t>Thus, </a:t>
            </a:r>
            <a:r>
              <a:rPr lang="en-US" altLang="en-US" sz="2400" i="1" smtClean="0">
                <a:latin typeface="Symbol" panose="05050102010706020507" pitchFamily="18" charset="2"/>
              </a:rPr>
              <a:t>s</a:t>
            </a:r>
            <a:r>
              <a:rPr lang="en-US" altLang="en-US" sz="2400" smtClean="0">
                <a:latin typeface="Symbol" panose="05050102010706020507" pitchFamily="18" charset="2"/>
              </a:rPr>
              <a:t> </a:t>
            </a:r>
            <a:r>
              <a:rPr lang="en-US" altLang="en-US" sz="2400" baseline="30000" smtClean="0"/>
              <a:t>2</a:t>
            </a:r>
            <a:r>
              <a:rPr lang="en-US" altLang="en-US" sz="2400" smtClean="0"/>
              <a:t> = 2</a:t>
            </a:r>
            <a:r>
              <a:rPr lang="en-US" altLang="en-US" sz="2400" i="1" smtClean="0"/>
              <a:t>D</a:t>
            </a:r>
            <a:r>
              <a:rPr lang="en-US" altLang="en-US" sz="2400" i="1" smtClean="0">
                <a:latin typeface="Symbol" panose="05050102010706020507" pitchFamily="18" charset="2"/>
              </a:rPr>
              <a:t>D</a:t>
            </a:r>
            <a:r>
              <a:rPr lang="en-US" altLang="en-US" sz="2400" i="1" smtClean="0"/>
              <a:t>t</a:t>
            </a:r>
            <a:r>
              <a:rPr lang="en-US" altLang="en-US" sz="2400" smtClean="0"/>
              <a:t>, or </a:t>
            </a:r>
            <a:r>
              <a:rPr lang="en-US" altLang="en-US" sz="2400" i="1" smtClean="0">
                <a:latin typeface="Symbol" panose="05050102010706020507" pitchFamily="18" charset="2"/>
              </a:rPr>
              <a:t>s</a:t>
            </a:r>
            <a:r>
              <a:rPr lang="en-US" altLang="en-US" sz="2400" smtClean="0">
                <a:latin typeface="Symbol" panose="05050102010706020507" pitchFamily="18" charset="2"/>
              </a:rPr>
              <a:t> </a:t>
            </a:r>
            <a:r>
              <a:rPr lang="en-US" altLang="en-US" sz="2400" smtClean="0"/>
              <a:t> = sqrt(2</a:t>
            </a:r>
            <a:r>
              <a:rPr lang="en-US" altLang="en-US" sz="2400" i="1" smtClean="0"/>
              <a:t>D</a:t>
            </a:r>
            <a:r>
              <a:rPr lang="en-US" altLang="en-US" sz="2400" i="1" smtClean="0">
                <a:latin typeface="Symbol" panose="05050102010706020507" pitchFamily="18" charset="2"/>
              </a:rPr>
              <a:t>D</a:t>
            </a:r>
            <a:r>
              <a:rPr lang="en-US" altLang="en-US" sz="2400" i="1" smtClean="0"/>
              <a:t>t</a:t>
            </a:r>
            <a:r>
              <a:rPr lang="en-US" altLang="en-US" sz="2400" smtClean="0"/>
              <a:t>).</a:t>
            </a:r>
          </a:p>
          <a:p>
            <a:pPr lvl="1">
              <a:lnSpc>
                <a:spcPct val="90000"/>
              </a:lnSpc>
            </a:pPr>
            <a:r>
              <a:rPr lang="en-US" altLang="en-US" sz="2400" smtClean="0"/>
              <a:t>Or, in terms of  </a:t>
            </a:r>
            <a:r>
              <a:rPr lang="en-US" altLang="en-US" sz="2400" smtClean="0">
                <a:latin typeface="Symbol" panose="05050102010706020507" pitchFamily="18" charset="2"/>
              </a:rPr>
              <a:t>g</a:t>
            </a:r>
            <a:r>
              <a:rPr lang="en-US" altLang="en-US" sz="2400" smtClean="0"/>
              <a:t>, the drag coefficient, </a:t>
            </a:r>
            <a:r>
              <a:rPr lang="en-US" altLang="en-US" sz="2400" i="1" smtClean="0">
                <a:latin typeface="Symbol" panose="05050102010706020507" pitchFamily="18" charset="2"/>
              </a:rPr>
              <a:t>s</a:t>
            </a:r>
            <a:r>
              <a:rPr lang="en-US" altLang="en-US" sz="2400" smtClean="0">
                <a:latin typeface="Symbol" panose="05050102010706020507" pitchFamily="18" charset="2"/>
              </a:rPr>
              <a:t> </a:t>
            </a:r>
            <a:r>
              <a:rPr lang="en-US" altLang="en-US" sz="2400" baseline="30000" smtClean="0"/>
              <a:t>2</a:t>
            </a:r>
            <a:r>
              <a:rPr lang="en-US" altLang="en-US" sz="2400" smtClean="0"/>
              <a:t> = (2</a:t>
            </a:r>
            <a:r>
              <a:rPr lang="en-US" altLang="en-US" sz="2400" i="1" smtClean="0"/>
              <a:t>k</a:t>
            </a:r>
            <a:r>
              <a:rPr lang="en-US" altLang="en-US" sz="2400" i="1" baseline="-25000" smtClean="0"/>
              <a:t>B</a:t>
            </a:r>
            <a:r>
              <a:rPr lang="en-US" altLang="en-US" sz="2400" i="1" smtClean="0"/>
              <a:t>T</a:t>
            </a:r>
            <a:r>
              <a:rPr lang="en-US" altLang="en-US" sz="2400" smtClean="0"/>
              <a:t>/</a:t>
            </a:r>
            <a:r>
              <a:rPr lang="en-US" altLang="en-US" sz="2400" smtClean="0">
                <a:latin typeface="Symbol" panose="05050102010706020507" pitchFamily="18" charset="2"/>
              </a:rPr>
              <a:t>g) </a:t>
            </a:r>
            <a:r>
              <a:rPr lang="en-US" altLang="en-US" sz="2400" i="1" smtClean="0">
                <a:latin typeface="Symbol" panose="05050102010706020507" pitchFamily="18" charset="2"/>
              </a:rPr>
              <a:t>D</a:t>
            </a:r>
            <a:r>
              <a:rPr lang="en-US" altLang="en-US" sz="2400" i="1" smtClean="0"/>
              <a:t>t</a:t>
            </a:r>
          </a:p>
          <a:p>
            <a:pPr lvl="1">
              <a:lnSpc>
                <a:spcPct val="90000"/>
              </a:lnSpc>
            </a:pPr>
            <a:r>
              <a:rPr lang="en-US" altLang="en-US" sz="2400" smtClean="0"/>
              <a:t>(since </a:t>
            </a:r>
            <a:r>
              <a:rPr lang="en-US" altLang="en-US" sz="2400" smtClean="0">
                <a:latin typeface="Symbol" panose="05050102010706020507" pitchFamily="18" charset="2"/>
              </a:rPr>
              <a:t>g</a:t>
            </a:r>
            <a:r>
              <a:rPr lang="en-US" altLang="en-US" sz="2400" smtClean="0"/>
              <a:t> = </a:t>
            </a:r>
            <a:r>
              <a:rPr lang="en-US" altLang="en-US" sz="2400" i="1" smtClean="0"/>
              <a:t>k</a:t>
            </a:r>
            <a:r>
              <a:rPr lang="en-US" altLang="en-US" sz="2400" i="1" baseline="-25000" smtClean="0"/>
              <a:t>B</a:t>
            </a:r>
            <a:r>
              <a:rPr lang="en-US" altLang="en-US" sz="2400" i="1" smtClean="0"/>
              <a:t>T</a:t>
            </a:r>
            <a:r>
              <a:rPr lang="en-US" altLang="en-US" sz="2400" smtClean="0"/>
              <a:t>/D by the Einstein relation) </a:t>
            </a:r>
          </a:p>
          <a:p>
            <a:pPr>
              <a:lnSpc>
                <a:spcPct val="90000"/>
              </a:lnSpc>
            </a:pPr>
            <a:r>
              <a:rPr lang="en-US" altLang="en-US" sz="2800" smtClean="0"/>
              <a:t>Thus, distributed: N(0,2</a:t>
            </a:r>
            <a:r>
              <a:rPr lang="en-US" altLang="en-US" sz="2800" i="1" smtClean="0"/>
              <a:t>D</a:t>
            </a:r>
            <a:r>
              <a:rPr lang="en-US" altLang="en-US" sz="2800" i="1" smtClean="0">
                <a:latin typeface="Symbol" panose="05050102010706020507" pitchFamily="18" charset="2"/>
              </a:rPr>
              <a:t>D</a:t>
            </a:r>
            <a:r>
              <a:rPr lang="en-US" altLang="en-US" sz="2800" i="1" smtClean="0"/>
              <a:t>t</a:t>
            </a:r>
            <a:r>
              <a:rPr lang="en-US" altLang="en-US" sz="2800" smtClean="0"/>
              <a:t>)</a:t>
            </a:r>
          </a:p>
          <a:p>
            <a:pPr lvl="1">
              <a:lnSpc>
                <a:spcPct val="90000"/>
              </a:lnSpc>
            </a:pPr>
            <a:r>
              <a:rPr lang="en-US" altLang="en-US" sz="2400" smtClean="0"/>
              <a:t>That is, stochastic term is sqrt(2D)*W(</a:t>
            </a:r>
            <a:r>
              <a:rPr lang="en-US" altLang="en-US" sz="2400" smtClean="0">
                <a:latin typeface="Symbol" panose="05050102010706020507" pitchFamily="18" charset="2"/>
              </a:rPr>
              <a:t>D</a:t>
            </a:r>
            <a:r>
              <a:rPr lang="en-US" altLang="en-US" sz="2400" smtClean="0"/>
              <a:t>t), with W(</a:t>
            </a:r>
            <a:r>
              <a:rPr lang="en-US" altLang="en-US" sz="2400" smtClean="0">
                <a:latin typeface="Symbol" panose="05050102010706020507" pitchFamily="18" charset="2"/>
              </a:rPr>
              <a:t>D</a:t>
            </a:r>
            <a:r>
              <a:rPr lang="en-US" altLang="en-US" sz="2400" smtClean="0"/>
              <a:t>t) = N(0, </a:t>
            </a:r>
            <a:r>
              <a:rPr lang="en-US" altLang="en-US" sz="2400" smtClean="0">
                <a:latin typeface="Symbol" panose="05050102010706020507" pitchFamily="18" charset="2"/>
              </a:rPr>
              <a:t>D</a:t>
            </a:r>
            <a:r>
              <a:rPr lang="en-US" altLang="en-US" sz="2400" smtClean="0"/>
              <a:t>t). That is, g(X) = sqrt(2D)</a:t>
            </a:r>
          </a:p>
        </p:txBody>
      </p:sp>
    </p:spTree>
    <p:extLst>
      <p:ext uri="{BB962C8B-B14F-4D97-AF65-F5344CB8AC3E}">
        <p14:creationId xmlns:p14="http://schemas.microsoft.com/office/powerpoint/2010/main" val="3223454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304800" y="381000"/>
            <a:ext cx="4191000" cy="6172200"/>
          </a:xfrm>
        </p:spPr>
        <p:txBody>
          <a:bodyPr/>
          <a:lstStyle/>
          <a:p>
            <a:pPr>
              <a:lnSpc>
                <a:spcPct val="90000"/>
              </a:lnSpc>
              <a:buFontTx/>
              <a:buNone/>
            </a:pPr>
            <a:r>
              <a:rPr lang="en-US" altLang="en-US" sz="3600" b="1" smtClean="0"/>
              <a:t>Stochastic Process:</a:t>
            </a:r>
            <a:endParaRPr lang="en-US" altLang="en-US" smtClean="0"/>
          </a:p>
          <a:p>
            <a:pPr>
              <a:lnSpc>
                <a:spcPct val="90000"/>
              </a:lnSpc>
            </a:pPr>
            <a:r>
              <a:rPr lang="en-US" altLang="en-US" smtClean="0"/>
              <a:t>Underlying process is stochastic.</a:t>
            </a:r>
          </a:p>
          <a:p>
            <a:pPr>
              <a:lnSpc>
                <a:spcPct val="90000"/>
              </a:lnSpc>
            </a:pPr>
            <a:r>
              <a:rPr lang="en-US" altLang="en-US" smtClean="0"/>
              <a:t>Noise may reflect error in the measurement but also reflects noise in the underlying system.</a:t>
            </a:r>
          </a:p>
          <a:p>
            <a:pPr>
              <a:lnSpc>
                <a:spcPct val="90000"/>
              </a:lnSpc>
            </a:pPr>
            <a:r>
              <a:rPr lang="en-US" altLang="en-US" smtClean="0"/>
              <a:t>Noise in behavior at early time points affects the behavior at later times.</a:t>
            </a:r>
          </a:p>
          <a:p>
            <a:pPr>
              <a:lnSpc>
                <a:spcPct val="90000"/>
              </a:lnSpc>
            </a:pPr>
            <a:endParaRPr lang="en-US" altLang="en-US" smtClean="0"/>
          </a:p>
        </p:txBody>
      </p:sp>
      <p:sp>
        <p:nvSpPr>
          <p:cNvPr id="19459" name="Rectangle 4"/>
          <p:cNvSpPr>
            <a:spLocks noChangeArrowheads="1"/>
          </p:cNvSpPr>
          <p:nvPr/>
        </p:nvSpPr>
        <p:spPr bwMode="auto">
          <a:xfrm>
            <a:off x="4648200" y="381000"/>
            <a:ext cx="44958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lnSpc>
                <a:spcPct val="90000"/>
              </a:lnSpc>
              <a:spcBef>
                <a:spcPct val="20000"/>
              </a:spcBef>
            </a:pPr>
            <a:r>
              <a:rPr lang="en-US" altLang="en-US" sz="3600" b="1"/>
              <a:t>Measurement Error:</a:t>
            </a:r>
          </a:p>
          <a:p>
            <a:pPr algn="l">
              <a:lnSpc>
                <a:spcPct val="90000"/>
              </a:lnSpc>
              <a:spcBef>
                <a:spcPct val="20000"/>
              </a:spcBef>
              <a:buFontTx/>
              <a:buChar char="•"/>
            </a:pPr>
            <a:r>
              <a:rPr lang="en-US" altLang="en-US" sz="3200"/>
              <a:t>Underlying process is deterministic</a:t>
            </a:r>
          </a:p>
          <a:p>
            <a:pPr algn="l">
              <a:lnSpc>
                <a:spcPct val="90000"/>
              </a:lnSpc>
              <a:spcBef>
                <a:spcPct val="20000"/>
              </a:spcBef>
              <a:buFontTx/>
              <a:buChar char="•"/>
            </a:pPr>
            <a:r>
              <a:rPr lang="en-US" altLang="en-US" sz="3200"/>
              <a:t>Noise is only error in the measurement.</a:t>
            </a:r>
          </a:p>
          <a:p>
            <a:pPr algn="l">
              <a:lnSpc>
                <a:spcPct val="90000"/>
              </a:lnSpc>
              <a:spcBef>
                <a:spcPct val="20000"/>
              </a:spcBef>
              <a:buFontTx/>
              <a:buChar char="•"/>
            </a:pPr>
            <a:r>
              <a:rPr lang="en-US" altLang="en-US" sz="3200"/>
              <a:t>Noise observed at early time points does not affect the behavior at later times.</a:t>
            </a:r>
          </a:p>
        </p:txBody>
      </p:sp>
      <p:sp>
        <p:nvSpPr>
          <p:cNvPr id="19460" name="Text Box 6"/>
          <p:cNvSpPr txBox="1">
            <a:spLocks noChangeArrowheads="1"/>
          </p:cNvSpPr>
          <p:nvPr/>
        </p:nvSpPr>
        <p:spPr bwMode="auto">
          <a:xfrm>
            <a:off x="1127125" y="6518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p:cNvSpPr>
          <p:nvPr>
            <p:ph type="title"/>
          </p:nvPr>
        </p:nvSpPr>
        <p:spPr>
          <a:xfrm>
            <a:off x="685800" y="228600"/>
            <a:ext cx="7772400" cy="1143000"/>
          </a:xfrm>
        </p:spPr>
        <p:txBody>
          <a:bodyPr/>
          <a:lstStyle/>
          <a:p>
            <a:r>
              <a:rPr lang="en-US" altLang="en-US" smtClean="0"/>
              <a:t>Units</a:t>
            </a:r>
          </a:p>
        </p:txBody>
      </p:sp>
      <p:sp>
        <p:nvSpPr>
          <p:cNvPr id="7173" name="Text Placeholder 2"/>
          <p:cNvSpPr>
            <a:spLocks noGrp="1"/>
          </p:cNvSpPr>
          <p:nvPr>
            <p:ph type="body" sz="half" idx="1"/>
          </p:nvPr>
        </p:nvSpPr>
        <p:spPr>
          <a:xfrm>
            <a:off x="685800" y="1981200"/>
            <a:ext cx="3810000" cy="2954338"/>
          </a:xfrm>
        </p:spPr>
        <p:txBody>
          <a:bodyPr/>
          <a:lstStyle/>
          <a:p>
            <a:r>
              <a:rPr lang="en-US" altLang="en-US" sz="2800" smtClean="0"/>
              <a:t>g(x) has units D^(1/2), or m/s^(1/2). </a:t>
            </a:r>
          </a:p>
          <a:p>
            <a:r>
              <a:rPr lang="en-US" altLang="en-US" sz="2800" smtClean="0"/>
              <a:t>W(</a:t>
            </a:r>
            <a:r>
              <a:rPr lang="en-US" altLang="en-US" sz="2800" smtClean="0">
                <a:sym typeface="Symbol" panose="05050102010706020507" pitchFamily="18" charset="2"/>
              </a:rPr>
              <a:t></a:t>
            </a:r>
            <a:r>
              <a:rPr lang="en-US" altLang="en-US" sz="2800" smtClean="0"/>
              <a:t>t) has units s^(1/2).</a:t>
            </a:r>
          </a:p>
          <a:p>
            <a:r>
              <a:rPr lang="en-US" altLang="en-US" sz="2800" smtClean="0"/>
              <a:t>Thus, g(x)W(t) has units  meters. </a:t>
            </a:r>
          </a:p>
        </p:txBody>
      </p:sp>
      <p:sp>
        <p:nvSpPr>
          <p:cNvPr id="7174" name="Content Placeholder 3"/>
          <p:cNvSpPr>
            <a:spLocks noGrp="1"/>
          </p:cNvSpPr>
          <p:nvPr>
            <p:ph sz="quarter" idx="2"/>
          </p:nvPr>
        </p:nvSpPr>
        <p:spPr>
          <a:xfrm>
            <a:off x="4648200" y="1981200"/>
            <a:ext cx="3810000" cy="2895600"/>
          </a:xfrm>
        </p:spPr>
        <p:txBody>
          <a:bodyPr/>
          <a:lstStyle/>
          <a:p>
            <a:r>
              <a:rPr lang="en-US" altLang="en-US" sz="2800" smtClean="0"/>
              <a:t>f(x) has units m/s (since dx/dt =f(x) for deterministic system)</a:t>
            </a:r>
          </a:p>
          <a:p>
            <a:r>
              <a:rPr lang="en-US" altLang="en-US" sz="2800" smtClean="0">
                <a:sym typeface="Symbol" panose="05050102010706020507" pitchFamily="18" charset="2"/>
              </a:rPr>
              <a:t></a:t>
            </a:r>
            <a:r>
              <a:rPr lang="en-US" altLang="en-US" sz="2800" smtClean="0"/>
              <a:t>t has units s</a:t>
            </a:r>
          </a:p>
          <a:p>
            <a:r>
              <a:rPr lang="en-US" altLang="en-US" sz="2800" smtClean="0"/>
              <a:t>Thus, f(x)</a:t>
            </a:r>
            <a:r>
              <a:rPr lang="en-US" altLang="en-US" sz="2800" smtClean="0">
                <a:sym typeface="Symbol" panose="05050102010706020507" pitchFamily="18" charset="2"/>
              </a:rPr>
              <a:t></a:t>
            </a:r>
            <a:r>
              <a:rPr lang="en-US" altLang="en-US" sz="2800" smtClean="0"/>
              <a:t>t has units meters.</a:t>
            </a:r>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25310C7-2B8E-4D01-BFA3-C3B8548D41B1}" type="slidenum">
              <a:rPr lang="en-US" altLang="en-US" sz="1400"/>
              <a:pPr/>
              <a:t>30</a:t>
            </a:fld>
            <a:endParaRPr lang="en-US" altLang="en-US" sz="1400"/>
          </a:p>
        </p:txBody>
      </p:sp>
      <p:graphicFrame>
        <p:nvGraphicFramePr>
          <p:cNvPr id="7170" name="Object 10"/>
          <p:cNvGraphicFramePr>
            <a:graphicFrameLocks noChangeAspect="1"/>
          </p:cNvGraphicFramePr>
          <p:nvPr/>
        </p:nvGraphicFramePr>
        <p:xfrm>
          <a:off x="1143000" y="1295400"/>
          <a:ext cx="3790950" cy="466725"/>
        </p:xfrm>
        <a:graphic>
          <a:graphicData uri="http://schemas.openxmlformats.org/presentationml/2006/ole">
            <mc:AlternateContent xmlns:mc="http://schemas.openxmlformats.org/markup-compatibility/2006">
              <mc:Choice xmlns:v="urn:schemas-microsoft-com:vml" Requires="v">
                <p:oleObj spid="_x0000_s72716" name="Equation" r:id="rId3" imgW="1752480" imgH="215640" progId="Equation.3">
                  <p:embed/>
                </p:oleObj>
              </mc:Choice>
              <mc:Fallback>
                <p:oleObj name="Equation" r:id="rId3" imgW="17524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295400"/>
                        <a:ext cx="379095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6"/>
          <p:cNvGraphicFramePr>
            <a:graphicFrameLocks noChangeAspect="1"/>
          </p:cNvGraphicFramePr>
          <p:nvPr/>
        </p:nvGraphicFramePr>
        <p:xfrm>
          <a:off x="2514600" y="4876800"/>
          <a:ext cx="3657600" cy="900113"/>
        </p:xfrm>
        <a:graphic>
          <a:graphicData uri="http://schemas.openxmlformats.org/presentationml/2006/ole">
            <mc:AlternateContent xmlns:mc="http://schemas.openxmlformats.org/markup-compatibility/2006">
              <mc:Choice xmlns:v="urn:schemas-microsoft-com:vml" Requires="v">
                <p:oleObj spid="_x0000_s72717" name="Equation" r:id="rId5" imgW="1600200" imgH="393480" progId="Equation.3">
                  <p:embed/>
                </p:oleObj>
              </mc:Choice>
              <mc:Fallback>
                <p:oleObj name="Equation" r:id="rId5" imgW="160020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4876800"/>
                        <a:ext cx="3657600"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6" name="Content Placeholder 3"/>
          <p:cNvSpPr>
            <a:spLocks noGrp="1"/>
          </p:cNvSpPr>
          <p:nvPr>
            <p:ph sz="quarter" idx="2"/>
          </p:nvPr>
        </p:nvSpPr>
        <p:spPr>
          <a:xfrm>
            <a:off x="457200" y="5638800"/>
            <a:ext cx="7924800" cy="1066800"/>
          </a:xfrm>
        </p:spPr>
        <p:txBody>
          <a:bodyPr/>
          <a:lstStyle/>
          <a:p>
            <a:r>
              <a:rPr lang="en-US" altLang="en-US" sz="2800" smtClean="0"/>
              <a:t>all terms must have m/s units, so units of dW(t) is s^(-1/2) (so g(X)dW(t) is m/s^(1/2)* s^(-1/2) =m/s)</a:t>
            </a:r>
          </a:p>
        </p:txBody>
      </p:sp>
      <p:sp>
        <p:nvSpPr>
          <p:cNvPr id="7177" name="Rectangle 10"/>
          <p:cNvSpPr>
            <a:spLocks noChangeArrowheads="1"/>
          </p:cNvSpPr>
          <p:nvPr/>
        </p:nvSpPr>
        <p:spPr bwMode="auto">
          <a:xfrm>
            <a:off x="5257800" y="1295400"/>
            <a:ext cx="2608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a:t>all terms must be m</a:t>
            </a:r>
          </a:p>
        </p:txBody>
      </p:sp>
    </p:spTree>
    <p:extLst>
      <p:ext uri="{BB962C8B-B14F-4D97-AF65-F5344CB8AC3E}">
        <p14:creationId xmlns:p14="http://schemas.microsoft.com/office/powerpoint/2010/main" val="28908955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744CD183-E220-4F9C-9AC2-A41070E5915D}" type="slidenum">
              <a:rPr lang="en-US" altLang="en-US" sz="1400"/>
              <a:pPr/>
              <a:t>31</a:t>
            </a:fld>
            <a:endParaRPr lang="en-US" altLang="en-US" sz="1400"/>
          </a:p>
        </p:txBody>
      </p:sp>
      <p:sp>
        <p:nvSpPr>
          <p:cNvPr id="21507" name="Rectangle 2"/>
          <p:cNvSpPr>
            <a:spLocks noGrp="1" noChangeArrowheads="1"/>
          </p:cNvSpPr>
          <p:nvPr>
            <p:ph type="title"/>
          </p:nvPr>
        </p:nvSpPr>
        <p:spPr>
          <a:xfrm>
            <a:off x="609600" y="152400"/>
            <a:ext cx="7772400" cy="1143000"/>
          </a:xfrm>
        </p:spPr>
        <p:txBody>
          <a:bodyPr/>
          <a:lstStyle/>
          <a:p>
            <a:r>
              <a:rPr lang="en-US" altLang="en-US" sz="4000" smtClean="0"/>
              <a:t>Langevin Equation/Wiener Process</a:t>
            </a:r>
          </a:p>
        </p:txBody>
      </p:sp>
      <p:sp>
        <p:nvSpPr>
          <p:cNvPr id="21508" name="Rectangle 3"/>
          <p:cNvSpPr>
            <a:spLocks noGrp="1" noChangeArrowheads="1"/>
          </p:cNvSpPr>
          <p:nvPr>
            <p:ph type="body" idx="1"/>
          </p:nvPr>
        </p:nvSpPr>
        <p:spPr>
          <a:xfrm>
            <a:off x="685800" y="1219200"/>
            <a:ext cx="7772400" cy="5334000"/>
          </a:xfrm>
        </p:spPr>
        <p:txBody>
          <a:bodyPr/>
          <a:lstStyle/>
          <a:p>
            <a:pPr>
              <a:lnSpc>
                <a:spcPct val="90000"/>
              </a:lnSpc>
            </a:pPr>
            <a:r>
              <a:rPr lang="en-US" altLang="en-US" smtClean="0"/>
              <a:t>Describe the same stochastic processes, but:</a:t>
            </a:r>
          </a:p>
          <a:p>
            <a:pPr>
              <a:lnSpc>
                <a:spcPct val="90000"/>
              </a:lnSpc>
            </a:pPr>
            <a:r>
              <a:rPr lang="en-US" altLang="en-US" smtClean="0"/>
              <a:t>Langevin Equation:</a:t>
            </a:r>
          </a:p>
          <a:p>
            <a:pPr lvl="1">
              <a:lnSpc>
                <a:spcPct val="90000"/>
              </a:lnSpc>
            </a:pPr>
            <a:r>
              <a:rPr lang="en-US" altLang="en-US" smtClean="0"/>
              <a:t>Infinitesimal time intervals (</a:t>
            </a:r>
            <a:r>
              <a:rPr lang="en-US" altLang="en-US" b="1" smtClean="0"/>
              <a:t>continuous time</a:t>
            </a:r>
            <a:r>
              <a:rPr lang="en-US" altLang="en-US" smtClean="0"/>
              <a:t>)</a:t>
            </a:r>
          </a:p>
          <a:p>
            <a:pPr lvl="1">
              <a:lnSpc>
                <a:spcPct val="90000"/>
              </a:lnSpc>
            </a:pPr>
            <a:r>
              <a:rPr lang="en-US" altLang="en-US" smtClean="0"/>
              <a:t>Allows </a:t>
            </a:r>
            <a:r>
              <a:rPr lang="en-US" altLang="en-US" b="1" smtClean="0"/>
              <a:t>analytical solutions</a:t>
            </a:r>
            <a:r>
              <a:rPr lang="en-US" altLang="en-US" smtClean="0"/>
              <a:t> to some problems</a:t>
            </a:r>
          </a:p>
          <a:p>
            <a:pPr lvl="1">
              <a:lnSpc>
                <a:spcPct val="90000"/>
              </a:lnSpc>
            </a:pPr>
            <a:r>
              <a:rPr lang="en-US" altLang="en-US" smtClean="0"/>
              <a:t>L(t) is gaussian white noise term</a:t>
            </a:r>
          </a:p>
          <a:p>
            <a:pPr>
              <a:lnSpc>
                <a:spcPct val="90000"/>
              </a:lnSpc>
            </a:pPr>
            <a:r>
              <a:rPr lang="en-US" altLang="en-US" smtClean="0"/>
              <a:t>Wiener Process</a:t>
            </a:r>
          </a:p>
          <a:p>
            <a:pPr lvl="1">
              <a:lnSpc>
                <a:spcPct val="90000"/>
              </a:lnSpc>
            </a:pPr>
            <a:r>
              <a:rPr lang="en-US" altLang="en-US" b="1" smtClean="0"/>
              <a:t>Discrete time</a:t>
            </a:r>
            <a:r>
              <a:rPr lang="en-US" altLang="en-US" smtClean="0"/>
              <a:t> intervals</a:t>
            </a:r>
          </a:p>
          <a:p>
            <a:pPr lvl="1">
              <a:lnSpc>
                <a:spcPct val="90000"/>
              </a:lnSpc>
            </a:pPr>
            <a:r>
              <a:rPr lang="en-US" altLang="en-US" smtClean="0"/>
              <a:t>Allows </a:t>
            </a:r>
            <a:r>
              <a:rPr lang="en-US" altLang="en-US" b="1" smtClean="0"/>
              <a:t>numerical solutions</a:t>
            </a:r>
            <a:r>
              <a:rPr lang="en-US" altLang="en-US" smtClean="0"/>
              <a:t> to most problems</a:t>
            </a:r>
          </a:p>
          <a:p>
            <a:pPr lvl="1">
              <a:lnSpc>
                <a:spcPct val="90000"/>
              </a:lnSpc>
            </a:pPr>
            <a:r>
              <a:rPr lang="en-US" altLang="en-US" smtClean="0"/>
              <a:t>W(</a:t>
            </a:r>
            <a:r>
              <a:rPr lang="en-US" altLang="en-US" smtClean="0">
                <a:latin typeface="Symbol" panose="05050102010706020507" pitchFamily="18" charset="2"/>
              </a:rPr>
              <a:t>D</a:t>
            </a:r>
            <a:r>
              <a:rPr lang="en-US" altLang="en-US" smtClean="0"/>
              <a:t>t) is the integral of L(t) and is normal distributed with zero mean and with standard deviation equal to the square root of time step. </a:t>
            </a:r>
          </a:p>
        </p:txBody>
      </p:sp>
    </p:spTree>
    <p:extLst>
      <p:ext uri="{BB962C8B-B14F-4D97-AF65-F5344CB8AC3E}">
        <p14:creationId xmlns:p14="http://schemas.microsoft.com/office/powerpoint/2010/main" val="19543261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24D3B66-A870-49A3-9E21-921E496A0C08}" type="slidenum">
              <a:rPr lang="en-US" altLang="en-US" sz="1400"/>
              <a:pPr/>
              <a:t>32</a:t>
            </a:fld>
            <a:endParaRPr lang="en-US" altLang="en-US" sz="1400"/>
          </a:p>
        </p:txBody>
      </p:sp>
      <p:sp>
        <p:nvSpPr>
          <p:cNvPr id="8197" name="Rectangle 2"/>
          <p:cNvSpPr>
            <a:spLocks noGrp="1" noChangeArrowheads="1"/>
          </p:cNvSpPr>
          <p:nvPr>
            <p:ph type="title" idx="4294967295"/>
          </p:nvPr>
        </p:nvSpPr>
        <p:spPr>
          <a:xfrm>
            <a:off x="609600" y="0"/>
            <a:ext cx="7772400" cy="1143000"/>
          </a:xfrm>
        </p:spPr>
        <p:txBody>
          <a:bodyPr/>
          <a:lstStyle/>
          <a:p>
            <a:r>
              <a:rPr lang="en-US" altLang="en-US" sz="4000" smtClean="0"/>
              <a:t>Example</a:t>
            </a:r>
          </a:p>
        </p:txBody>
      </p:sp>
      <p:sp>
        <p:nvSpPr>
          <p:cNvPr id="8198" name="Rectangle 3"/>
          <p:cNvSpPr>
            <a:spLocks noGrp="1" noChangeArrowheads="1"/>
          </p:cNvSpPr>
          <p:nvPr>
            <p:ph type="body" sz="half" idx="4294967295"/>
          </p:nvPr>
        </p:nvSpPr>
        <p:spPr>
          <a:xfrm>
            <a:off x="609600" y="1143000"/>
            <a:ext cx="7467600" cy="3657600"/>
          </a:xfrm>
        </p:spPr>
        <p:txBody>
          <a:bodyPr/>
          <a:lstStyle/>
          <a:p>
            <a:pPr>
              <a:lnSpc>
                <a:spcPct val="90000"/>
              </a:lnSpc>
            </a:pPr>
            <a:r>
              <a:rPr lang="en-US" altLang="en-US" smtClean="0"/>
              <a:t>Remember this is only for low Reynolds numbers (sub mm scales in water):</a:t>
            </a:r>
          </a:p>
          <a:p>
            <a:pPr lvl="1">
              <a:lnSpc>
                <a:spcPct val="90000"/>
              </a:lnSpc>
            </a:pPr>
            <a:r>
              <a:rPr lang="en-US" altLang="en-US" smtClean="0"/>
              <a:t>Viscous drag dominates over inertia.</a:t>
            </a:r>
          </a:p>
          <a:p>
            <a:pPr lvl="1">
              <a:lnSpc>
                <a:spcPct val="90000"/>
              </a:lnSpc>
            </a:pPr>
            <a:r>
              <a:rPr lang="en-US" altLang="en-US" smtClean="0"/>
              <a:t>Acceleration can be neglected</a:t>
            </a:r>
          </a:p>
          <a:p>
            <a:pPr>
              <a:lnSpc>
                <a:spcPct val="90000"/>
              </a:lnSpc>
            </a:pPr>
            <a:r>
              <a:rPr lang="en-US" altLang="en-US" smtClean="0"/>
              <a:t>Consider a particle subjected to both a spring (k) and constant force (F) as well as diffusion:</a:t>
            </a:r>
          </a:p>
        </p:txBody>
      </p:sp>
      <p:graphicFrame>
        <p:nvGraphicFramePr>
          <p:cNvPr id="8194" name="Object 6"/>
          <p:cNvGraphicFramePr>
            <a:graphicFrameLocks noChangeAspect="1"/>
          </p:cNvGraphicFramePr>
          <p:nvPr/>
        </p:nvGraphicFramePr>
        <p:xfrm>
          <a:off x="2209800" y="4495800"/>
          <a:ext cx="4316413" cy="982663"/>
        </p:xfrm>
        <a:graphic>
          <a:graphicData uri="http://schemas.openxmlformats.org/presentationml/2006/ole">
            <mc:AlternateContent xmlns:mc="http://schemas.openxmlformats.org/markup-compatibility/2006">
              <mc:Choice xmlns:v="urn:schemas-microsoft-com:vml" Requires="v">
                <p:oleObj spid="_x0000_s73740" name="Equation" r:id="rId3" imgW="1841400" imgH="419040" progId="Equation.3">
                  <p:embed/>
                </p:oleObj>
              </mc:Choice>
              <mc:Fallback>
                <p:oleObj name="Equation" r:id="rId3" imgW="184140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495800"/>
                        <a:ext cx="4316413" cy="98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7"/>
          <p:cNvGraphicFramePr>
            <a:graphicFrameLocks noChangeAspect="1"/>
          </p:cNvGraphicFramePr>
          <p:nvPr/>
        </p:nvGraphicFramePr>
        <p:xfrm>
          <a:off x="1778000" y="5441950"/>
          <a:ext cx="5180013" cy="1071563"/>
        </p:xfrm>
        <a:graphic>
          <a:graphicData uri="http://schemas.openxmlformats.org/presentationml/2006/ole">
            <mc:AlternateContent xmlns:mc="http://schemas.openxmlformats.org/markup-compatibility/2006">
              <mc:Choice xmlns:v="urn:schemas-microsoft-com:vml" Requires="v">
                <p:oleObj spid="_x0000_s73741" name="Equation" r:id="rId5" imgW="2209680" imgH="457200" progId="Equation.3">
                  <p:embed/>
                </p:oleObj>
              </mc:Choice>
              <mc:Fallback>
                <p:oleObj name="Equation" r:id="rId5" imgW="220968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8000" y="5441950"/>
                        <a:ext cx="5180013" cy="107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888203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7"/>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A0DB3483-5C56-4CD2-8C3B-DEAFC0F9581A}" type="slidenum">
              <a:rPr lang="en-US" altLang="en-US" sz="1400"/>
              <a:pPr/>
              <a:t>33</a:t>
            </a:fld>
            <a:endParaRPr lang="en-US" altLang="en-US" sz="1400"/>
          </a:p>
        </p:txBody>
      </p:sp>
      <p:sp>
        <p:nvSpPr>
          <p:cNvPr id="22531" name="Rectangle 2"/>
          <p:cNvSpPr>
            <a:spLocks noGrp="1" noChangeArrowheads="1"/>
          </p:cNvSpPr>
          <p:nvPr>
            <p:ph type="title"/>
          </p:nvPr>
        </p:nvSpPr>
        <p:spPr>
          <a:xfrm>
            <a:off x="685800" y="457200"/>
            <a:ext cx="7772400" cy="1143000"/>
          </a:xfrm>
        </p:spPr>
        <p:txBody>
          <a:bodyPr/>
          <a:lstStyle/>
          <a:p>
            <a:r>
              <a:rPr lang="en-US" altLang="en-US" sz="4000" smtClean="0"/>
              <a:t>Gaussian/Normal Distribution in MATLAB</a:t>
            </a:r>
          </a:p>
        </p:txBody>
      </p:sp>
      <p:sp>
        <p:nvSpPr>
          <p:cNvPr id="22532" name="Rectangle 3"/>
          <p:cNvSpPr>
            <a:spLocks noGrp="1" noChangeArrowheads="1"/>
          </p:cNvSpPr>
          <p:nvPr>
            <p:ph type="body" sz="half" idx="1"/>
          </p:nvPr>
        </p:nvSpPr>
        <p:spPr>
          <a:xfrm>
            <a:off x="685800" y="1676400"/>
            <a:ext cx="7924800" cy="4114800"/>
          </a:xfrm>
        </p:spPr>
        <p:txBody>
          <a:bodyPr/>
          <a:lstStyle/>
          <a:p>
            <a:r>
              <a:rPr lang="en-US" altLang="en-US" sz="2800" smtClean="0">
                <a:solidFill>
                  <a:srgbClr val="000000"/>
                </a:solidFill>
                <a:latin typeface="Courier New" panose="02070309020205020404" pitchFamily="49" charset="0"/>
              </a:rPr>
              <a:t>randn</a:t>
            </a:r>
            <a:r>
              <a:rPr lang="en-US" altLang="en-US" sz="2800" smtClean="0"/>
              <a:t> returns a random variable that is gaussian distributed with mean 0, variance 1, (and thus standard deviation 1)</a:t>
            </a:r>
          </a:p>
          <a:p>
            <a:r>
              <a:rPr lang="en-US" altLang="en-US" sz="2800" smtClean="0">
                <a:solidFill>
                  <a:srgbClr val="000000"/>
                </a:solidFill>
                <a:latin typeface="Courier New" panose="02070309020205020404" pitchFamily="49" charset="0"/>
              </a:rPr>
              <a:t>randn(1,N)</a:t>
            </a:r>
            <a:r>
              <a:rPr lang="en-US" altLang="en-US" sz="2800" smtClean="0"/>
              <a:t> returns a vector of </a:t>
            </a:r>
            <a:r>
              <a:rPr lang="en-US" altLang="en-US" sz="2800" smtClean="0">
                <a:latin typeface="Courier New" panose="02070309020205020404" pitchFamily="49" charset="0"/>
              </a:rPr>
              <a:t>N</a:t>
            </a:r>
            <a:r>
              <a:rPr lang="en-US" altLang="en-US" sz="2800" smtClean="0"/>
              <a:t> random variables.</a:t>
            </a:r>
          </a:p>
          <a:p>
            <a:r>
              <a:rPr lang="en-US" altLang="en-US" sz="2800" smtClean="0">
                <a:latin typeface="Courier New" panose="02070309020205020404" pitchFamily="49" charset="0"/>
              </a:rPr>
              <a:t>mu+sigma*randn</a:t>
            </a:r>
            <a:r>
              <a:rPr lang="en-US" altLang="en-US" sz="2800" smtClean="0"/>
              <a:t> gives a gaussian random variable with mean </a:t>
            </a:r>
            <a:r>
              <a:rPr lang="en-US" altLang="en-US" sz="2800" smtClean="0">
                <a:latin typeface="Courier New" panose="02070309020205020404" pitchFamily="49" charset="0"/>
              </a:rPr>
              <a:t>mu</a:t>
            </a:r>
            <a:r>
              <a:rPr lang="en-US" altLang="en-US" sz="2800" smtClean="0"/>
              <a:t> and standard deviation </a:t>
            </a:r>
            <a:r>
              <a:rPr lang="en-US" altLang="en-US" sz="2800" smtClean="0">
                <a:latin typeface="Courier New" panose="02070309020205020404" pitchFamily="49" charset="0"/>
              </a:rPr>
              <a:t>sigma</a:t>
            </a:r>
            <a:r>
              <a:rPr lang="en-US" altLang="en-US" sz="2800" smtClean="0"/>
              <a:t>. </a:t>
            </a:r>
          </a:p>
        </p:txBody>
      </p:sp>
    </p:spTree>
    <p:extLst>
      <p:ext uri="{BB962C8B-B14F-4D97-AF65-F5344CB8AC3E}">
        <p14:creationId xmlns:p14="http://schemas.microsoft.com/office/powerpoint/2010/main" val="23662263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7"/>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545B056-4AEA-4718-BA74-8336804D8D9B}" type="slidenum">
              <a:rPr lang="en-US" altLang="en-US" sz="1400"/>
              <a:pPr/>
              <a:t>34</a:t>
            </a:fld>
            <a:endParaRPr lang="en-US" altLang="en-US" sz="1400"/>
          </a:p>
        </p:txBody>
      </p:sp>
      <p:sp>
        <p:nvSpPr>
          <p:cNvPr id="23555" name="Rectangle 2"/>
          <p:cNvSpPr>
            <a:spLocks noGrp="1" noChangeArrowheads="1"/>
          </p:cNvSpPr>
          <p:nvPr>
            <p:ph type="title"/>
          </p:nvPr>
        </p:nvSpPr>
        <p:spPr>
          <a:xfrm>
            <a:off x="228600" y="152400"/>
            <a:ext cx="8686800" cy="1143000"/>
          </a:xfrm>
        </p:spPr>
        <p:txBody>
          <a:bodyPr/>
          <a:lstStyle/>
          <a:p>
            <a:r>
              <a:rPr lang="en-US" altLang="en-US" sz="4000" smtClean="0"/>
              <a:t>SDEs with Wiener Process in MATLAB</a:t>
            </a:r>
          </a:p>
        </p:txBody>
      </p:sp>
      <p:sp>
        <p:nvSpPr>
          <p:cNvPr id="23556" name="Rectangle 3"/>
          <p:cNvSpPr>
            <a:spLocks noGrp="1" noChangeArrowheads="1"/>
          </p:cNvSpPr>
          <p:nvPr>
            <p:ph type="body" sz="half" idx="1"/>
          </p:nvPr>
        </p:nvSpPr>
        <p:spPr>
          <a:xfrm>
            <a:off x="533400" y="1295400"/>
            <a:ext cx="7924800" cy="5029200"/>
          </a:xfrm>
        </p:spPr>
        <p:txBody>
          <a:bodyPr/>
          <a:lstStyle/>
          <a:p>
            <a:r>
              <a:rPr lang="en-US" altLang="en-US" sz="2800" smtClean="0"/>
              <a:t>Step 1: Calculate the Wiener Process for the discrete time step:</a:t>
            </a:r>
          </a:p>
          <a:p>
            <a:r>
              <a:rPr lang="en-US" altLang="en-US" sz="2800" smtClean="0">
                <a:latin typeface="Courier New" panose="02070309020205020404" pitchFamily="49" charset="0"/>
              </a:rPr>
              <a:t>dt = T/N; </a:t>
            </a:r>
          </a:p>
          <a:p>
            <a:pPr lvl="1"/>
            <a:r>
              <a:rPr lang="en-US" altLang="en-US" sz="2400" smtClean="0"/>
              <a:t>T is total time, N is number of steps, M is the number of variables and thus equations.</a:t>
            </a:r>
          </a:p>
          <a:p>
            <a:r>
              <a:rPr lang="en-US" altLang="en-US" sz="2800" smtClean="0">
                <a:latin typeface="Courier New" panose="02070309020205020404" pitchFamily="49" charset="0"/>
              </a:rPr>
              <a:t>dW = sqrt(dt)*randn(M,N)</a:t>
            </a:r>
          </a:p>
          <a:p>
            <a:r>
              <a:rPr lang="en-US" altLang="en-US" sz="2800" smtClean="0"/>
              <a:t>You may want to get an array of dW, one for each equation for each time step.</a:t>
            </a:r>
          </a:p>
        </p:txBody>
      </p:sp>
    </p:spTree>
    <p:extLst>
      <p:ext uri="{BB962C8B-B14F-4D97-AF65-F5344CB8AC3E}">
        <p14:creationId xmlns:p14="http://schemas.microsoft.com/office/powerpoint/2010/main" val="31911113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1A9417A-FA04-480A-99EC-74FB4BE0A591}" type="slidenum">
              <a:rPr lang="en-US" altLang="en-US" sz="1400"/>
              <a:pPr/>
              <a:t>35</a:t>
            </a:fld>
            <a:endParaRPr lang="en-US" altLang="en-US" sz="1400"/>
          </a:p>
        </p:txBody>
      </p:sp>
      <p:sp>
        <p:nvSpPr>
          <p:cNvPr id="9220" name="Rectangle 2"/>
          <p:cNvSpPr>
            <a:spLocks noGrp="1" noChangeArrowheads="1"/>
          </p:cNvSpPr>
          <p:nvPr>
            <p:ph type="title" idx="4294967295"/>
          </p:nvPr>
        </p:nvSpPr>
        <p:spPr>
          <a:xfrm>
            <a:off x="609600" y="0"/>
            <a:ext cx="7772400" cy="1143000"/>
          </a:xfrm>
        </p:spPr>
        <p:txBody>
          <a:bodyPr/>
          <a:lstStyle/>
          <a:p>
            <a:r>
              <a:rPr lang="en-US" altLang="en-US" smtClean="0"/>
              <a:t>Wiener Process in MATLAB:</a:t>
            </a:r>
          </a:p>
        </p:txBody>
      </p:sp>
      <p:sp>
        <p:nvSpPr>
          <p:cNvPr id="7173" name="Rectangle 3"/>
          <p:cNvSpPr>
            <a:spLocks noGrp="1" noChangeArrowheads="1"/>
          </p:cNvSpPr>
          <p:nvPr>
            <p:ph type="body" sz="half" idx="4294967295"/>
          </p:nvPr>
        </p:nvSpPr>
        <p:spPr>
          <a:xfrm>
            <a:off x="609600" y="1143000"/>
            <a:ext cx="7620000" cy="5410200"/>
          </a:xfrm>
        </p:spPr>
        <p:txBody>
          <a:bodyPr/>
          <a:lstStyle/>
          <a:p>
            <a:pPr>
              <a:defRPr/>
            </a:pPr>
            <a:r>
              <a:rPr lang="en-US" dirty="0" smtClean="0"/>
              <a:t>Step 2: Solve the SDE, but beware of prepackaged ODE solvers </a:t>
            </a:r>
          </a:p>
          <a:p>
            <a:pPr>
              <a:defRPr/>
            </a:pPr>
            <a:endParaRPr lang="en-US" dirty="0" smtClean="0">
              <a:latin typeface="Courier New" pitchFamily="49" charset="0"/>
            </a:endParaRPr>
          </a:p>
          <a:p>
            <a:pPr>
              <a:buFontTx/>
              <a:buNone/>
              <a:defRPr/>
            </a:pPr>
            <a:r>
              <a:rPr lang="en-US" dirty="0" smtClean="0">
                <a:solidFill>
                  <a:srgbClr val="008000"/>
                </a:solidFill>
                <a:latin typeface="Courier New" pitchFamily="49" charset="0"/>
              </a:rPr>
              <a:t>% </a:t>
            </a:r>
            <a:r>
              <a:rPr lang="en-US" sz="2800" dirty="0" smtClean="0">
                <a:solidFill>
                  <a:srgbClr val="008000"/>
                </a:solidFill>
                <a:latin typeface="Courier New" pitchFamily="49" charset="0"/>
              </a:rPr>
              <a:t>In this code, t indicates which time step, an integer.</a:t>
            </a:r>
          </a:p>
          <a:p>
            <a:pPr>
              <a:buFontTx/>
              <a:buNone/>
              <a:defRPr/>
            </a:pPr>
            <a:r>
              <a:rPr lang="en-US" sz="2800" dirty="0" smtClean="0">
                <a:solidFill>
                  <a:srgbClr val="008000"/>
                </a:solidFill>
                <a:latin typeface="Courier New" pitchFamily="49" charset="0"/>
              </a:rPr>
              <a:t>% f and k may be calculated each loop from x(t).</a:t>
            </a:r>
          </a:p>
          <a:p>
            <a:pPr>
              <a:buFontTx/>
              <a:buNone/>
              <a:defRPr/>
            </a:pPr>
            <a:r>
              <a:rPr lang="en-US" sz="2800" dirty="0" err="1" smtClean="0">
                <a:latin typeface="Courier New" pitchFamily="49" charset="0"/>
              </a:rPr>
              <a:t>dx</a:t>
            </a:r>
            <a:r>
              <a:rPr lang="en-US" sz="2800" dirty="0" smtClean="0">
                <a:latin typeface="Courier New" pitchFamily="49" charset="0"/>
              </a:rPr>
              <a:t> = f*</a:t>
            </a:r>
            <a:r>
              <a:rPr lang="en-US" sz="2800" dirty="0" err="1" smtClean="0">
                <a:latin typeface="Courier New" pitchFamily="49" charset="0"/>
              </a:rPr>
              <a:t>dt</a:t>
            </a:r>
            <a:r>
              <a:rPr lang="en-US" sz="2800" dirty="0" smtClean="0">
                <a:latin typeface="Courier New" pitchFamily="49" charset="0"/>
              </a:rPr>
              <a:t> + k*</a:t>
            </a:r>
            <a:r>
              <a:rPr lang="en-US" sz="2800" dirty="0" err="1" smtClean="0">
                <a:latin typeface="Courier New" pitchFamily="49" charset="0"/>
              </a:rPr>
              <a:t>dW</a:t>
            </a:r>
            <a:r>
              <a:rPr lang="en-US" sz="2800" dirty="0" smtClean="0">
                <a:latin typeface="Courier New" pitchFamily="49" charset="0"/>
              </a:rPr>
              <a:t>(t);</a:t>
            </a:r>
          </a:p>
          <a:p>
            <a:pPr>
              <a:buFontTx/>
              <a:buNone/>
              <a:defRPr/>
            </a:pPr>
            <a:r>
              <a:rPr lang="en-US" sz="2800" dirty="0" smtClean="0">
                <a:latin typeface="Courier New" pitchFamily="49" charset="0"/>
              </a:rPr>
              <a:t>x(t+1) = x(t) + </a:t>
            </a:r>
            <a:r>
              <a:rPr lang="en-US" sz="2800" dirty="0" err="1" smtClean="0">
                <a:latin typeface="Courier New" pitchFamily="49" charset="0"/>
              </a:rPr>
              <a:t>dx</a:t>
            </a:r>
            <a:r>
              <a:rPr lang="en-US" sz="2800" dirty="0" smtClean="0">
                <a:latin typeface="Courier New" pitchFamily="49" charset="0"/>
              </a:rPr>
              <a:t>;</a:t>
            </a:r>
          </a:p>
          <a:p>
            <a:pPr>
              <a:buFontTx/>
              <a:buNone/>
              <a:defRPr/>
            </a:pPr>
            <a:r>
              <a:rPr lang="en-US" sz="2800" dirty="0" smtClean="0">
                <a:latin typeface="+mj-lt"/>
              </a:rPr>
              <a:t>In this example, f and k are constants, independent of state of x.</a:t>
            </a:r>
          </a:p>
        </p:txBody>
      </p:sp>
      <p:graphicFrame>
        <p:nvGraphicFramePr>
          <p:cNvPr id="9218" name="Object 8"/>
          <p:cNvGraphicFramePr>
            <a:graphicFrameLocks noChangeAspect="1"/>
          </p:cNvGraphicFramePr>
          <p:nvPr/>
        </p:nvGraphicFramePr>
        <p:xfrm>
          <a:off x="1905000" y="2209800"/>
          <a:ext cx="4400550" cy="546100"/>
        </p:xfrm>
        <a:graphic>
          <a:graphicData uri="http://schemas.openxmlformats.org/presentationml/2006/ole">
            <mc:AlternateContent xmlns:mc="http://schemas.openxmlformats.org/markup-compatibility/2006">
              <mc:Choice xmlns:v="urn:schemas-microsoft-com:vml" Requires="v">
                <p:oleObj spid="_x0000_s74759" name="Equation" r:id="rId3" imgW="1739880" imgH="215640" progId="Equation.3">
                  <p:embed/>
                </p:oleObj>
              </mc:Choice>
              <mc:Fallback>
                <p:oleObj name="Equation" r:id="rId3" imgW="17398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9800"/>
                        <a:ext cx="440055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379598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96391E4-A406-4E11-BDAC-79877EDB9DD7}" type="slidenum">
              <a:rPr lang="en-US" altLang="en-US" sz="1400"/>
              <a:pPr/>
              <a:t>36</a:t>
            </a:fld>
            <a:endParaRPr lang="en-US" altLang="en-US" sz="1400"/>
          </a:p>
        </p:txBody>
      </p:sp>
      <p:sp>
        <p:nvSpPr>
          <p:cNvPr id="24579" name="Rectangle 2"/>
          <p:cNvSpPr>
            <a:spLocks noGrp="1" noChangeArrowheads="1"/>
          </p:cNvSpPr>
          <p:nvPr>
            <p:ph type="title" idx="4294967295"/>
          </p:nvPr>
        </p:nvSpPr>
        <p:spPr>
          <a:xfrm>
            <a:off x="609600" y="0"/>
            <a:ext cx="7772400" cy="1143000"/>
          </a:xfrm>
        </p:spPr>
        <p:txBody>
          <a:bodyPr/>
          <a:lstStyle/>
          <a:p>
            <a:r>
              <a:rPr lang="en-US" altLang="en-US" smtClean="0"/>
              <a:t>Wiener Process in MATLAB:</a:t>
            </a:r>
          </a:p>
        </p:txBody>
      </p:sp>
      <p:sp>
        <p:nvSpPr>
          <p:cNvPr id="7173" name="Rectangle 3"/>
          <p:cNvSpPr>
            <a:spLocks noGrp="1" noChangeArrowheads="1"/>
          </p:cNvSpPr>
          <p:nvPr>
            <p:ph type="body" sz="half" idx="4294967295"/>
          </p:nvPr>
        </p:nvSpPr>
        <p:spPr>
          <a:xfrm>
            <a:off x="609600" y="1143000"/>
            <a:ext cx="7620000" cy="5410200"/>
          </a:xfrm>
        </p:spPr>
        <p:txBody>
          <a:bodyPr/>
          <a:lstStyle/>
          <a:p>
            <a:pPr>
              <a:defRPr/>
            </a:pPr>
            <a:r>
              <a:rPr lang="en-US" dirty="0" smtClean="0"/>
              <a:t>Why beware of prepackaged ODE solvers? </a:t>
            </a:r>
          </a:p>
          <a:p>
            <a:pPr lvl="1">
              <a:buFontTx/>
              <a:buNone/>
              <a:defRPr/>
            </a:pPr>
            <a:endParaRPr lang="en-US" dirty="0" smtClean="0">
              <a:solidFill>
                <a:srgbClr val="FF0000"/>
              </a:solidFill>
              <a:latin typeface="+mj-lt"/>
            </a:endParaRPr>
          </a:p>
          <a:p>
            <a:pPr>
              <a:buFontTx/>
              <a:buNone/>
              <a:defRPr/>
            </a:pPr>
            <a:endParaRPr lang="en-US" dirty="0" smtClean="0">
              <a:solidFill>
                <a:srgbClr val="FF0000"/>
              </a:solidFill>
              <a:latin typeface="+mj-lt"/>
            </a:endParaRPr>
          </a:p>
          <a:p>
            <a:pPr>
              <a:buFontTx/>
              <a:buNone/>
              <a:defRPr/>
            </a:pPr>
            <a:r>
              <a:rPr lang="en-US" dirty="0" smtClean="0">
                <a:solidFill>
                  <a:srgbClr val="FF0000"/>
                </a:solidFill>
                <a:latin typeface="+mj-lt"/>
              </a:rPr>
              <a:t>The dynamic time-stepping algorithms check whether the step was too big AFTER making the step, and reject it if it is. This will bias towards smaller random numbers, which are less likely to change the system above the threshold. So motion is minimized.</a:t>
            </a:r>
          </a:p>
        </p:txBody>
      </p:sp>
    </p:spTree>
    <p:extLst>
      <p:ext uri="{BB962C8B-B14F-4D97-AF65-F5344CB8AC3E}">
        <p14:creationId xmlns:p14="http://schemas.microsoft.com/office/powerpoint/2010/main" val="12079883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007B1ACB-17F0-4032-B388-B53A3556163D}" type="slidenum">
              <a:rPr lang="en-US" altLang="en-US" sz="1400"/>
              <a:pPr/>
              <a:t>37</a:t>
            </a:fld>
            <a:endParaRPr lang="en-US" altLang="en-US" sz="1400"/>
          </a:p>
        </p:txBody>
      </p:sp>
      <p:sp>
        <p:nvSpPr>
          <p:cNvPr id="25603" name="Rectangle 4"/>
          <p:cNvSpPr>
            <a:spLocks noGrp="1" noChangeArrowheads="1"/>
          </p:cNvSpPr>
          <p:nvPr>
            <p:ph type="title"/>
          </p:nvPr>
        </p:nvSpPr>
        <p:spPr>
          <a:xfrm>
            <a:off x="685800" y="304800"/>
            <a:ext cx="7772400" cy="1143000"/>
          </a:xfrm>
        </p:spPr>
        <p:txBody>
          <a:bodyPr/>
          <a:lstStyle/>
          <a:p>
            <a:r>
              <a:rPr lang="en-US" altLang="en-US" sz="4000" smtClean="0"/>
              <a:t>Example 1: Diffusion with constant force</a:t>
            </a:r>
          </a:p>
        </p:txBody>
      </p:sp>
      <p:pic>
        <p:nvPicPr>
          <p:cNvPr id="2560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371600"/>
            <a:ext cx="5322888" cy="3987800"/>
          </a:xfrm>
        </p:spPr>
      </p:pic>
      <p:sp>
        <p:nvSpPr>
          <p:cNvPr id="25605" name="Text Box 7"/>
          <p:cNvSpPr txBox="1">
            <a:spLocks noChangeArrowheads="1"/>
          </p:cNvSpPr>
          <p:nvPr/>
        </p:nvSpPr>
        <p:spPr bwMode="auto">
          <a:xfrm>
            <a:off x="898525" y="5603875"/>
            <a:ext cx="756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a:t>Single run shows diffusion away from deterministic solution</a:t>
            </a:r>
          </a:p>
        </p:txBody>
      </p:sp>
      <p:sp>
        <p:nvSpPr>
          <p:cNvPr id="25606" name="Text Box 8"/>
          <p:cNvSpPr txBox="1">
            <a:spLocks noChangeArrowheads="1"/>
          </p:cNvSpPr>
          <p:nvPr/>
        </p:nvSpPr>
        <p:spPr bwMode="auto">
          <a:xfrm>
            <a:off x="4876800" y="3733800"/>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a:solidFill>
                  <a:srgbClr val="FF0000"/>
                </a:solidFill>
              </a:rPr>
              <a:t>dW(t)</a:t>
            </a:r>
          </a:p>
        </p:txBody>
      </p:sp>
      <p:sp>
        <p:nvSpPr>
          <p:cNvPr id="25607" name="Text Box 10"/>
          <p:cNvSpPr txBox="1">
            <a:spLocks noChangeArrowheads="1"/>
          </p:cNvSpPr>
          <p:nvPr/>
        </p:nvSpPr>
        <p:spPr bwMode="auto">
          <a:xfrm>
            <a:off x="6080125" y="1946275"/>
            <a:ext cx="2530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a:t>(Particle 2 um radius in water)</a:t>
            </a:r>
          </a:p>
        </p:txBody>
      </p:sp>
    </p:spTree>
    <p:extLst>
      <p:ext uri="{BB962C8B-B14F-4D97-AF65-F5344CB8AC3E}">
        <p14:creationId xmlns:p14="http://schemas.microsoft.com/office/powerpoint/2010/main" val="38680495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DFD88AE-970C-45EC-A2E3-79D1FA8E2A83}" type="slidenum">
              <a:rPr lang="en-US" altLang="en-US" sz="1400"/>
              <a:pPr/>
              <a:t>38</a:t>
            </a:fld>
            <a:endParaRPr lang="en-US" altLang="en-US" sz="1400"/>
          </a:p>
        </p:txBody>
      </p:sp>
      <p:sp>
        <p:nvSpPr>
          <p:cNvPr id="26627" name="Rectangle 2"/>
          <p:cNvSpPr>
            <a:spLocks noGrp="1" noChangeArrowheads="1"/>
          </p:cNvSpPr>
          <p:nvPr>
            <p:ph type="title"/>
          </p:nvPr>
        </p:nvSpPr>
        <p:spPr>
          <a:xfrm>
            <a:off x="609600" y="0"/>
            <a:ext cx="7772400" cy="1143000"/>
          </a:xfrm>
        </p:spPr>
        <p:txBody>
          <a:bodyPr/>
          <a:lstStyle/>
          <a:p>
            <a:r>
              <a:rPr lang="en-US" altLang="en-US" sz="4000" smtClean="0"/>
              <a:t>Use Matrix format to run M times:</a:t>
            </a:r>
          </a:p>
        </p:txBody>
      </p:sp>
      <p:sp>
        <p:nvSpPr>
          <p:cNvPr id="26628" name="Rectangle 3"/>
          <p:cNvSpPr>
            <a:spLocks noGrp="1" noChangeArrowheads="1"/>
          </p:cNvSpPr>
          <p:nvPr>
            <p:ph type="body" idx="1"/>
          </p:nvPr>
        </p:nvSpPr>
        <p:spPr>
          <a:xfrm>
            <a:off x="381000" y="1143000"/>
            <a:ext cx="8458200" cy="5181600"/>
          </a:xfrm>
        </p:spPr>
        <p:txBody>
          <a:bodyPr/>
          <a:lstStyle/>
          <a:p>
            <a:pPr>
              <a:lnSpc>
                <a:spcPct val="80000"/>
              </a:lnSpc>
              <a:buFontTx/>
              <a:buNone/>
            </a:pPr>
            <a:r>
              <a:rPr lang="en-US" altLang="en-US" sz="2800" smtClean="0">
                <a:solidFill>
                  <a:srgbClr val="008000"/>
                </a:solidFill>
                <a:latin typeface="Courier New" panose="02070309020205020404" pitchFamily="49" charset="0"/>
              </a:rPr>
              <a:t>% array of Wiener terms:</a:t>
            </a:r>
            <a:r>
              <a:rPr lang="en-US" altLang="en-US" sz="2800" smtClean="0">
                <a:latin typeface="Courier New" panose="02070309020205020404" pitchFamily="49" charset="0"/>
              </a:rPr>
              <a:t> </a:t>
            </a:r>
          </a:p>
          <a:p>
            <a:pPr>
              <a:lnSpc>
                <a:spcPct val="80000"/>
              </a:lnSpc>
              <a:buFontTx/>
              <a:buNone/>
            </a:pPr>
            <a:r>
              <a:rPr lang="en-US" altLang="en-US" sz="2800" smtClean="0">
                <a:solidFill>
                  <a:srgbClr val="008000"/>
                </a:solidFill>
                <a:latin typeface="Courier New" panose="02070309020205020404" pitchFamily="49" charset="0"/>
              </a:rPr>
              <a:t>% T = duration </a:t>
            </a:r>
          </a:p>
          <a:p>
            <a:pPr>
              <a:lnSpc>
                <a:spcPct val="80000"/>
              </a:lnSpc>
              <a:buFontTx/>
              <a:buNone/>
            </a:pPr>
            <a:r>
              <a:rPr lang="en-US" altLang="en-US" sz="2800" smtClean="0">
                <a:solidFill>
                  <a:srgbClr val="008000"/>
                </a:solidFill>
                <a:latin typeface="Courier New" panose="02070309020205020404" pitchFamily="49" charset="0"/>
              </a:rPr>
              <a:t>N = # steps, M = # runs </a:t>
            </a:r>
            <a:endParaRPr lang="en-US" altLang="en-US" sz="2800" smtClean="0">
              <a:latin typeface="Courier New" panose="02070309020205020404" pitchFamily="49" charset="0"/>
            </a:endParaRPr>
          </a:p>
          <a:p>
            <a:pPr>
              <a:lnSpc>
                <a:spcPct val="80000"/>
              </a:lnSpc>
              <a:buFontTx/>
              <a:buNone/>
            </a:pPr>
            <a:r>
              <a:rPr lang="en-US" altLang="en-US" sz="2800" smtClean="0">
                <a:latin typeface="Courier New" panose="02070309020205020404" pitchFamily="49" charset="0"/>
              </a:rPr>
              <a:t>dt = T/N</a:t>
            </a:r>
            <a:endParaRPr lang="en-US" altLang="en-US" sz="2800" smtClean="0">
              <a:solidFill>
                <a:srgbClr val="008000"/>
              </a:solidFill>
              <a:latin typeface="Courier New" panose="02070309020205020404" pitchFamily="49" charset="0"/>
            </a:endParaRPr>
          </a:p>
          <a:p>
            <a:pPr>
              <a:lnSpc>
                <a:spcPct val="80000"/>
              </a:lnSpc>
              <a:buFontTx/>
              <a:buNone/>
            </a:pPr>
            <a:r>
              <a:rPr lang="en-US" altLang="en-US" sz="2800" smtClean="0">
                <a:latin typeface="Courier New" panose="02070309020205020404" pitchFamily="49" charset="0"/>
              </a:rPr>
              <a:t>dW = sqrt(dt)*randn(M,N)</a:t>
            </a:r>
            <a:endParaRPr lang="en-US" altLang="en-US" sz="2800" smtClean="0">
              <a:solidFill>
                <a:srgbClr val="000000"/>
              </a:solidFill>
              <a:latin typeface="Courier New" panose="02070309020205020404" pitchFamily="49" charset="0"/>
            </a:endParaRPr>
          </a:p>
          <a:p>
            <a:pPr>
              <a:lnSpc>
                <a:spcPct val="80000"/>
              </a:lnSpc>
              <a:buFontTx/>
              <a:buNone/>
            </a:pPr>
            <a:r>
              <a:rPr lang="en-US" altLang="en-US" sz="2800" smtClean="0">
                <a:solidFill>
                  <a:srgbClr val="008000"/>
                </a:solidFill>
                <a:latin typeface="Courier New" panose="02070309020205020404" pitchFamily="49" charset="0"/>
              </a:rPr>
              <a:t>% initial conditions</a:t>
            </a:r>
            <a:endParaRPr lang="en-US" altLang="en-US" sz="2800" smtClean="0">
              <a:solidFill>
                <a:srgbClr val="008000"/>
              </a:solidFill>
            </a:endParaRPr>
          </a:p>
          <a:p>
            <a:pPr>
              <a:lnSpc>
                <a:spcPct val="80000"/>
              </a:lnSpc>
              <a:buFontTx/>
              <a:buNone/>
            </a:pPr>
            <a:r>
              <a:rPr lang="en-US" altLang="en-US" sz="2800" smtClean="0">
                <a:solidFill>
                  <a:srgbClr val="000000"/>
                </a:solidFill>
                <a:latin typeface="Courier New" panose="02070309020205020404" pitchFamily="49" charset="0"/>
              </a:rPr>
              <a:t>y(1:M,1) = y0(1);</a:t>
            </a:r>
          </a:p>
          <a:p>
            <a:pPr>
              <a:lnSpc>
                <a:spcPct val="80000"/>
              </a:lnSpc>
              <a:buFontTx/>
              <a:buNone/>
            </a:pPr>
            <a:r>
              <a:rPr lang="en-US" altLang="en-US" sz="2800" smtClean="0">
                <a:solidFill>
                  <a:srgbClr val="008000"/>
                </a:solidFill>
                <a:latin typeface="Courier New" panose="02070309020205020404" pitchFamily="49" charset="0"/>
              </a:rPr>
              <a:t>% loop through N time steps: </a:t>
            </a:r>
          </a:p>
          <a:p>
            <a:pPr>
              <a:lnSpc>
                <a:spcPct val="80000"/>
              </a:lnSpc>
              <a:buFontTx/>
              <a:buNone/>
            </a:pPr>
            <a:r>
              <a:rPr lang="en-US" altLang="en-US" sz="2800" smtClean="0">
                <a:solidFill>
                  <a:srgbClr val="0000FF"/>
                </a:solidFill>
                <a:latin typeface="Courier New" panose="02070309020205020404" pitchFamily="49" charset="0"/>
              </a:rPr>
              <a:t>for</a:t>
            </a:r>
            <a:r>
              <a:rPr lang="en-US" altLang="en-US" sz="2800" smtClean="0">
                <a:solidFill>
                  <a:srgbClr val="000000"/>
                </a:solidFill>
                <a:latin typeface="Courier New" panose="02070309020205020404" pitchFamily="49" charset="0"/>
              </a:rPr>
              <a:t> j = 2:N+1</a:t>
            </a:r>
            <a:endParaRPr lang="en-US" altLang="en-US" sz="2800" smtClean="0"/>
          </a:p>
          <a:p>
            <a:pPr>
              <a:lnSpc>
                <a:spcPct val="80000"/>
              </a:lnSpc>
              <a:buFontTx/>
              <a:buNone/>
            </a:pPr>
            <a:r>
              <a:rPr lang="en-US" altLang="en-US" sz="2800" smtClean="0">
                <a:solidFill>
                  <a:srgbClr val="000000"/>
                </a:solidFill>
                <a:latin typeface="Courier New" panose="02070309020205020404" pitchFamily="49" charset="0"/>
              </a:rPr>
              <a:t>    y(:,j) = y(:,j-1) …</a:t>
            </a:r>
          </a:p>
          <a:p>
            <a:pPr>
              <a:lnSpc>
                <a:spcPct val="80000"/>
              </a:lnSpc>
              <a:buFontTx/>
              <a:buNone/>
            </a:pPr>
            <a:r>
              <a:rPr lang="en-US" altLang="en-US" sz="2800" smtClean="0">
                <a:solidFill>
                  <a:srgbClr val="000000"/>
                </a:solidFill>
                <a:latin typeface="Courier New" panose="02070309020205020404" pitchFamily="49" charset="0"/>
              </a:rPr>
              <a:t>		+ F*dt + sqrt(2*D)*dW(:,j);</a:t>
            </a:r>
          </a:p>
          <a:p>
            <a:pPr>
              <a:lnSpc>
                <a:spcPct val="80000"/>
              </a:lnSpc>
              <a:buFontTx/>
              <a:buNone/>
            </a:pPr>
            <a:r>
              <a:rPr lang="en-US" altLang="en-US" sz="2800" smtClean="0">
                <a:solidFill>
                  <a:schemeClr val="accent2"/>
                </a:solidFill>
                <a:latin typeface="Courier New" panose="02070309020205020404" pitchFamily="49" charset="0"/>
              </a:rPr>
              <a:t>end</a:t>
            </a:r>
            <a:endParaRPr lang="en-US" altLang="en-US" sz="2800" smtClean="0">
              <a:solidFill>
                <a:schemeClr val="accent2"/>
              </a:solidFill>
            </a:endParaRPr>
          </a:p>
          <a:p>
            <a:pPr>
              <a:lnSpc>
                <a:spcPct val="80000"/>
              </a:lnSpc>
              <a:buFontTx/>
              <a:buNone/>
            </a:pPr>
            <a:endParaRPr lang="en-US" altLang="en-US" sz="2800" smtClean="0"/>
          </a:p>
        </p:txBody>
      </p:sp>
    </p:spTree>
    <p:extLst>
      <p:ext uri="{BB962C8B-B14F-4D97-AF65-F5344CB8AC3E}">
        <p14:creationId xmlns:p14="http://schemas.microsoft.com/office/powerpoint/2010/main" val="22340178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6"/>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BF71B66-DE20-491C-AD97-82D2A1619F47}" type="slidenum">
              <a:rPr lang="en-US" altLang="en-US" sz="1400"/>
              <a:pPr/>
              <a:t>39</a:t>
            </a:fld>
            <a:endParaRPr lang="en-US" altLang="en-US" sz="1400"/>
          </a:p>
        </p:txBody>
      </p:sp>
      <p:sp>
        <p:nvSpPr>
          <p:cNvPr id="27651" name="Rectangle 2"/>
          <p:cNvSpPr>
            <a:spLocks noGrp="1" noChangeArrowheads="1"/>
          </p:cNvSpPr>
          <p:nvPr>
            <p:ph type="title"/>
          </p:nvPr>
        </p:nvSpPr>
        <p:spPr/>
        <p:txBody>
          <a:bodyPr/>
          <a:lstStyle/>
          <a:p>
            <a:r>
              <a:rPr lang="en-US" altLang="en-US" smtClean="0"/>
              <a:t>Analysis of SDE’s</a:t>
            </a:r>
          </a:p>
        </p:txBody>
      </p:sp>
      <p:sp>
        <p:nvSpPr>
          <p:cNvPr id="27652" name="Rectangle 9"/>
          <p:cNvSpPr>
            <a:spLocks noGrp="1" noChangeArrowheads="1"/>
          </p:cNvSpPr>
          <p:nvPr>
            <p:ph type="body" sz="half" idx="1"/>
          </p:nvPr>
        </p:nvSpPr>
        <p:spPr>
          <a:xfrm>
            <a:off x="685800" y="1981200"/>
            <a:ext cx="2133600" cy="4114800"/>
          </a:xfrm>
        </p:spPr>
        <p:txBody>
          <a:bodyPr/>
          <a:lstStyle/>
          <a:p>
            <a:r>
              <a:rPr lang="en-US" altLang="en-US" sz="2800" smtClean="0"/>
              <a:t>1. view multiple trajectories</a:t>
            </a:r>
          </a:p>
        </p:txBody>
      </p:sp>
      <p:sp>
        <p:nvSpPr>
          <p:cNvPr id="27653" name="Text Box 5"/>
          <p:cNvSpPr txBox="1">
            <a:spLocks noChangeArrowheads="1"/>
          </p:cNvSpPr>
          <p:nvPr/>
        </p:nvSpPr>
        <p:spPr bwMode="auto">
          <a:xfrm>
            <a:off x="381000" y="1676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pic>
        <p:nvPicPr>
          <p:cNvPr id="27654" name="Picture 1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667000" y="1828800"/>
            <a:ext cx="6096000" cy="4567238"/>
          </a:xfrm>
        </p:spPr>
      </p:pic>
    </p:spTree>
    <p:extLst>
      <p:ext uri="{BB962C8B-B14F-4D97-AF65-F5344CB8AC3E}">
        <p14:creationId xmlns:p14="http://schemas.microsoft.com/office/powerpoint/2010/main" val="2405614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304800"/>
            <a:ext cx="7772400" cy="1143000"/>
          </a:xfrm>
        </p:spPr>
        <p:txBody>
          <a:bodyPr/>
          <a:lstStyle/>
          <a:p>
            <a:r>
              <a:rPr lang="en-US" altLang="en-US" smtClean="0"/>
              <a:t>Stochastic Processes</a:t>
            </a:r>
          </a:p>
        </p:txBody>
      </p:sp>
      <p:sp>
        <p:nvSpPr>
          <p:cNvPr id="20483" name="Rectangle 3"/>
          <p:cNvSpPr>
            <a:spLocks noGrp="1" noChangeArrowheads="1"/>
          </p:cNvSpPr>
          <p:nvPr>
            <p:ph type="body" idx="1"/>
          </p:nvPr>
        </p:nvSpPr>
        <p:spPr>
          <a:xfrm>
            <a:off x="381000" y="1371600"/>
            <a:ext cx="8458200" cy="5105400"/>
          </a:xfrm>
        </p:spPr>
        <p:txBody>
          <a:bodyPr/>
          <a:lstStyle/>
          <a:p>
            <a:r>
              <a:rPr lang="en-US" altLang="en-US" smtClean="0"/>
              <a:t>Stochastic Process:  </a:t>
            </a:r>
          </a:p>
          <a:p>
            <a:pPr lvl="1"/>
            <a:r>
              <a:rPr lang="en-US" altLang="en-US" smtClean="0"/>
              <a:t>Underlying system involves probability.</a:t>
            </a:r>
          </a:p>
          <a:p>
            <a:r>
              <a:rPr lang="en-US" altLang="en-US" smtClean="0"/>
              <a:t>Some common stochastic processes in biology:</a:t>
            </a:r>
          </a:p>
          <a:p>
            <a:pPr lvl="1"/>
            <a:r>
              <a:rPr lang="en-US" altLang="en-US" smtClean="0"/>
              <a:t> The state of a molecule</a:t>
            </a:r>
          </a:p>
          <a:p>
            <a:pPr lvl="1"/>
            <a:r>
              <a:rPr lang="en-US" altLang="en-US" smtClean="0"/>
              <a:t> The number of molecules for each molecule type in a system</a:t>
            </a:r>
          </a:p>
          <a:p>
            <a:pPr lvl="1"/>
            <a:r>
              <a:rPr lang="en-US" altLang="en-US" smtClean="0"/>
              <a:t> The location of a molecule (diffusion)</a:t>
            </a:r>
          </a:p>
          <a:p>
            <a:pPr lvl="1"/>
            <a:r>
              <a:rPr lang="en-US" altLang="en-US" smtClean="0"/>
              <a:t> The time until a molecule changes state</a:t>
            </a:r>
          </a:p>
          <a:p>
            <a:r>
              <a:rPr lang="en-US" altLang="en-US" smtClean="0"/>
              <a:t>How is this distinct from issues of measurement error that we discussed in model identification?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6"/>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053EFCDC-093E-4935-9F74-3368E9AEB2A1}" type="slidenum">
              <a:rPr lang="en-US" altLang="en-US" sz="1400"/>
              <a:pPr/>
              <a:t>40</a:t>
            </a:fld>
            <a:endParaRPr lang="en-US" altLang="en-US" sz="1400"/>
          </a:p>
        </p:txBody>
      </p:sp>
      <p:sp>
        <p:nvSpPr>
          <p:cNvPr id="28675" name="Rectangle 2"/>
          <p:cNvSpPr>
            <a:spLocks noGrp="1" noChangeArrowheads="1"/>
          </p:cNvSpPr>
          <p:nvPr>
            <p:ph type="title"/>
          </p:nvPr>
        </p:nvSpPr>
        <p:spPr>
          <a:xfrm>
            <a:off x="685800" y="228600"/>
            <a:ext cx="7772400" cy="1143000"/>
          </a:xfrm>
        </p:spPr>
        <p:txBody>
          <a:bodyPr/>
          <a:lstStyle/>
          <a:p>
            <a:r>
              <a:rPr lang="en-US" altLang="en-US" smtClean="0"/>
              <a:t>Analysis of SDE’s: Statistics</a:t>
            </a:r>
          </a:p>
        </p:txBody>
      </p:sp>
      <p:sp>
        <p:nvSpPr>
          <p:cNvPr id="28676" name="Rectangle 3"/>
          <p:cNvSpPr>
            <a:spLocks noGrp="1" noChangeArrowheads="1"/>
          </p:cNvSpPr>
          <p:nvPr>
            <p:ph type="body" sz="half" idx="1"/>
          </p:nvPr>
        </p:nvSpPr>
        <p:spPr>
          <a:xfrm>
            <a:off x="304800" y="1447800"/>
            <a:ext cx="2667000" cy="4724400"/>
          </a:xfrm>
        </p:spPr>
        <p:txBody>
          <a:bodyPr/>
          <a:lstStyle/>
          <a:p>
            <a:pPr>
              <a:lnSpc>
                <a:spcPct val="90000"/>
              </a:lnSpc>
            </a:pPr>
            <a:r>
              <a:rPr lang="en-US" altLang="en-US" sz="2800" smtClean="0">
                <a:solidFill>
                  <a:srgbClr val="000000"/>
                </a:solidFill>
              </a:rPr>
              <a:t>2. view average trajectory, and plus and minus standard deviation.</a:t>
            </a:r>
          </a:p>
          <a:p>
            <a:pPr>
              <a:lnSpc>
                <a:spcPct val="90000"/>
              </a:lnSpc>
            </a:pPr>
            <a:r>
              <a:rPr lang="en-US" altLang="en-US" sz="2800" smtClean="0">
                <a:solidFill>
                  <a:srgbClr val="000000"/>
                </a:solidFill>
                <a:latin typeface="Courier New" panose="02070309020205020404" pitchFamily="49" charset="0"/>
              </a:rPr>
              <a:t>y1av = mean(y1);</a:t>
            </a:r>
            <a:endParaRPr lang="en-US" altLang="en-US" sz="2800" smtClean="0"/>
          </a:p>
          <a:p>
            <a:pPr>
              <a:lnSpc>
                <a:spcPct val="90000"/>
              </a:lnSpc>
            </a:pPr>
            <a:r>
              <a:rPr lang="en-US" altLang="en-US" sz="2800" smtClean="0">
                <a:solidFill>
                  <a:srgbClr val="000000"/>
                </a:solidFill>
                <a:latin typeface="Courier New" panose="02070309020205020404" pitchFamily="49" charset="0"/>
              </a:rPr>
              <a:t>y1std = std(y1);</a:t>
            </a:r>
            <a:endParaRPr lang="en-US" altLang="en-US" sz="2800" smtClean="0"/>
          </a:p>
          <a:p>
            <a:pPr>
              <a:lnSpc>
                <a:spcPct val="90000"/>
              </a:lnSpc>
            </a:pPr>
            <a:endParaRPr lang="en-US" altLang="en-US" sz="2800" smtClean="0"/>
          </a:p>
          <a:p>
            <a:pPr>
              <a:lnSpc>
                <a:spcPct val="90000"/>
              </a:lnSpc>
            </a:pPr>
            <a:endParaRPr lang="en-US" altLang="en-US" sz="2800" smtClean="0"/>
          </a:p>
        </p:txBody>
      </p:sp>
      <p:pic>
        <p:nvPicPr>
          <p:cNvPr id="28677" name="Picture 9"/>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895600" y="1371600"/>
            <a:ext cx="6019800" cy="4510088"/>
          </a:xfrm>
        </p:spPr>
      </p:pic>
    </p:spTree>
    <p:extLst>
      <p:ext uri="{BB962C8B-B14F-4D97-AF65-F5344CB8AC3E}">
        <p14:creationId xmlns:p14="http://schemas.microsoft.com/office/powerpoint/2010/main" val="6933259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6"/>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09B933BC-235D-435A-A78C-ECF8DFC6C159}" type="slidenum">
              <a:rPr lang="en-US" altLang="en-US" sz="1400"/>
              <a:pPr/>
              <a:t>41</a:t>
            </a:fld>
            <a:endParaRPr lang="en-US" altLang="en-US" sz="1400"/>
          </a:p>
        </p:txBody>
      </p:sp>
      <p:sp>
        <p:nvSpPr>
          <p:cNvPr id="29699" name="Rectangle 2"/>
          <p:cNvSpPr>
            <a:spLocks noGrp="1" noChangeArrowheads="1"/>
          </p:cNvSpPr>
          <p:nvPr>
            <p:ph type="title"/>
          </p:nvPr>
        </p:nvSpPr>
        <p:spPr>
          <a:xfrm>
            <a:off x="685800" y="0"/>
            <a:ext cx="7772400" cy="1143000"/>
          </a:xfrm>
        </p:spPr>
        <p:txBody>
          <a:bodyPr/>
          <a:lstStyle/>
          <a:p>
            <a:r>
              <a:rPr lang="en-US" altLang="en-US" smtClean="0"/>
              <a:t>Analysis of SDE’s: Statistics</a:t>
            </a:r>
          </a:p>
        </p:txBody>
      </p:sp>
      <p:sp>
        <p:nvSpPr>
          <p:cNvPr id="29700" name="Rectangle 3"/>
          <p:cNvSpPr>
            <a:spLocks noGrp="1" noChangeArrowheads="1"/>
          </p:cNvSpPr>
          <p:nvPr>
            <p:ph type="body" sz="half" idx="1"/>
          </p:nvPr>
        </p:nvSpPr>
        <p:spPr>
          <a:xfrm>
            <a:off x="304800" y="1143000"/>
            <a:ext cx="8153400" cy="1752600"/>
          </a:xfrm>
        </p:spPr>
        <p:txBody>
          <a:bodyPr/>
          <a:lstStyle/>
          <a:p>
            <a:pPr>
              <a:lnSpc>
                <a:spcPct val="90000"/>
              </a:lnSpc>
            </a:pPr>
            <a:r>
              <a:rPr lang="en-US" altLang="en-US" sz="2400" smtClean="0">
                <a:solidFill>
                  <a:srgbClr val="000000"/>
                </a:solidFill>
              </a:rPr>
              <a:t>3. view distribution of final values.</a:t>
            </a:r>
          </a:p>
          <a:p>
            <a:pPr>
              <a:lnSpc>
                <a:spcPct val="90000"/>
              </a:lnSpc>
              <a:buFontTx/>
              <a:buNone/>
            </a:pPr>
            <a:r>
              <a:rPr lang="en-US" altLang="en-US" sz="2400" smtClean="0">
                <a:solidFill>
                  <a:srgbClr val="000000"/>
                </a:solidFill>
                <a:latin typeface="Courier New" panose="02070309020205020404" pitchFamily="49" charset="0"/>
              </a:rPr>
              <a:t>[freq,desc]=histogram(y1(:,N+1)')</a:t>
            </a:r>
            <a:endParaRPr lang="en-US" altLang="en-US" sz="2400" smtClean="0"/>
          </a:p>
          <a:p>
            <a:pPr>
              <a:lnSpc>
                <a:spcPct val="90000"/>
              </a:lnSpc>
              <a:buFontTx/>
              <a:buNone/>
            </a:pPr>
            <a:r>
              <a:rPr lang="en-US" altLang="en-US" sz="2400" smtClean="0">
                <a:solidFill>
                  <a:srgbClr val="000000"/>
                </a:solidFill>
                <a:latin typeface="Courier New" panose="02070309020205020404" pitchFamily="49" charset="0"/>
              </a:rPr>
              <a:t>X = linspace(desc(1),desc(2),desc(3))</a:t>
            </a:r>
            <a:endParaRPr lang="en-US" altLang="en-US" sz="2400" smtClean="0"/>
          </a:p>
          <a:p>
            <a:pPr>
              <a:lnSpc>
                <a:spcPct val="90000"/>
              </a:lnSpc>
              <a:buFontTx/>
              <a:buNone/>
            </a:pPr>
            <a:r>
              <a:rPr lang="en-US" altLang="en-US" sz="2400" smtClean="0">
                <a:latin typeface="Courier New" panose="02070309020205020404" pitchFamily="49" charset="0"/>
              </a:rPr>
              <a:t>plot(X,freq);</a:t>
            </a:r>
          </a:p>
          <a:p>
            <a:pPr>
              <a:lnSpc>
                <a:spcPct val="90000"/>
              </a:lnSpc>
              <a:buFontTx/>
              <a:buNone/>
            </a:pPr>
            <a:endParaRPr lang="en-US" altLang="en-US" sz="2400" smtClean="0"/>
          </a:p>
        </p:txBody>
      </p:sp>
      <p:pic>
        <p:nvPicPr>
          <p:cNvPr id="29701" name="Picture 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048000" y="2514600"/>
            <a:ext cx="5410200" cy="4052888"/>
          </a:xfrm>
        </p:spPr>
      </p:pic>
      <p:sp>
        <p:nvSpPr>
          <p:cNvPr id="29702" name="Text Box 8"/>
          <p:cNvSpPr txBox="1">
            <a:spLocks noChangeArrowheads="1"/>
          </p:cNvSpPr>
          <p:nvPr/>
        </p:nvSpPr>
        <p:spPr bwMode="auto">
          <a:xfrm>
            <a:off x="685800" y="3200400"/>
            <a:ext cx="192087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a:t>Distribution appears normal</a:t>
            </a:r>
          </a:p>
          <a:p>
            <a:endParaRPr lang="en-US" altLang="en-US"/>
          </a:p>
          <a:p>
            <a:r>
              <a:rPr lang="en-US" altLang="en-US"/>
              <a:t>(as opposed to bimodal, for example)</a:t>
            </a:r>
          </a:p>
        </p:txBody>
      </p:sp>
      <p:sp>
        <p:nvSpPr>
          <p:cNvPr id="29703" name="Text Box 9"/>
          <p:cNvSpPr txBox="1">
            <a:spLocks noChangeArrowheads="1"/>
          </p:cNvSpPr>
          <p:nvPr/>
        </p:nvSpPr>
        <p:spPr bwMode="auto">
          <a:xfrm>
            <a:off x="304800" y="6273800"/>
            <a:ext cx="712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a:latin typeface="Courier New" panose="02070309020205020404" pitchFamily="49" charset="0"/>
              </a:rPr>
              <a:t>Hist command also works: see lab hints</a:t>
            </a:r>
          </a:p>
        </p:txBody>
      </p:sp>
    </p:spTree>
    <p:extLst>
      <p:ext uri="{BB962C8B-B14F-4D97-AF65-F5344CB8AC3E}">
        <p14:creationId xmlns:p14="http://schemas.microsoft.com/office/powerpoint/2010/main" val="17897105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A5DFAF4-F1B2-4FA2-9BA3-5CF5072C6976}" type="slidenum">
              <a:rPr lang="en-US" altLang="en-US" sz="1400"/>
              <a:pPr/>
              <a:t>42</a:t>
            </a:fld>
            <a:endParaRPr lang="en-US" altLang="en-US" sz="1400"/>
          </a:p>
        </p:txBody>
      </p:sp>
      <p:sp>
        <p:nvSpPr>
          <p:cNvPr id="30723" name="Rectangle 5"/>
          <p:cNvSpPr>
            <a:spLocks noGrp="1" noChangeArrowheads="1"/>
          </p:cNvSpPr>
          <p:nvPr>
            <p:ph type="title"/>
          </p:nvPr>
        </p:nvSpPr>
        <p:spPr/>
        <p:txBody>
          <a:bodyPr/>
          <a:lstStyle/>
          <a:p>
            <a:r>
              <a:rPr lang="en-US" altLang="en-US" sz="4000" smtClean="0"/>
              <a:t>Example 2: Diffusion on a spring at low Reynold’s numbers</a:t>
            </a:r>
          </a:p>
        </p:txBody>
      </p:sp>
      <p:pic>
        <p:nvPicPr>
          <p:cNvPr id="3072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600200"/>
            <a:ext cx="6400800" cy="4795838"/>
          </a:xfrm>
        </p:spPr>
      </p:pic>
      <p:sp>
        <p:nvSpPr>
          <p:cNvPr id="30725" name="Text Box 7"/>
          <p:cNvSpPr txBox="1">
            <a:spLocks noChangeArrowheads="1"/>
          </p:cNvSpPr>
          <p:nvPr/>
        </p:nvSpPr>
        <p:spPr bwMode="auto">
          <a:xfrm>
            <a:off x="6548438" y="3124200"/>
            <a:ext cx="18335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a:t>Does not stay at x = 0.</a:t>
            </a:r>
          </a:p>
        </p:txBody>
      </p:sp>
    </p:spTree>
    <p:extLst>
      <p:ext uri="{BB962C8B-B14F-4D97-AF65-F5344CB8AC3E}">
        <p14:creationId xmlns:p14="http://schemas.microsoft.com/office/powerpoint/2010/main" val="36333179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B4A4796-5AB1-4893-9594-6D47EC63183F}" type="slidenum">
              <a:rPr lang="en-US" altLang="en-US" sz="1400"/>
              <a:pPr/>
              <a:t>43</a:t>
            </a:fld>
            <a:endParaRPr lang="en-US" altLang="en-US" sz="1400"/>
          </a:p>
        </p:txBody>
      </p:sp>
      <p:sp>
        <p:nvSpPr>
          <p:cNvPr id="31747" name="Rectangle 5"/>
          <p:cNvSpPr>
            <a:spLocks noGrp="1" noChangeArrowheads="1"/>
          </p:cNvSpPr>
          <p:nvPr>
            <p:ph type="title"/>
          </p:nvPr>
        </p:nvSpPr>
        <p:spPr/>
        <p:txBody>
          <a:bodyPr/>
          <a:lstStyle/>
          <a:p>
            <a:r>
              <a:rPr lang="en-US" altLang="en-US" smtClean="0"/>
              <a:t>Multiple trajectories</a:t>
            </a:r>
          </a:p>
        </p:txBody>
      </p:sp>
      <p:pic>
        <p:nvPicPr>
          <p:cNvPr id="3174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1981200"/>
            <a:ext cx="5322888" cy="3987800"/>
          </a:xfrm>
        </p:spPr>
      </p:pic>
    </p:spTree>
    <p:extLst>
      <p:ext uri="{BB962C8B-B14F-4D97-AF65-F5344CB8AC3E}">
        <p14:creationId xmlns:p14="http://schemas.microsoft.com/office/powerpoint/2010/main" val="19868835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DA64861-F5A1-498C-A252-2D542D2935A2}" type="slidenum">
              <a:rPr lang="en-US" altLang="en-US" sz="1400"/>
              <a:pPr/>
              <a:t>44</a:t>
            </a:fld>
            <a:endParaRPr lang="en-US" altLang="en-US" sz="1400"/>
          </a:p>
        </p:txBody>
      </p:sp>
      <p:sp>
        <p:nvSpPr>
          <p:cNvPr id="32771" name="Rectangle 5"/>
          <p:cNvSpPr>
            <a:spLocks noGrp="1" noChangeArrowheads="1"/>
          </p:cNvSpPr>
          <p:nvPr>
            <p:ph type="title"/>
          </p:nvPr>
        </p:nvSpPr>
        <p:spPr>
          <a:xfrm>
            <a:off x="685800" y="304800"/>
            <a:ext cx="7772400" cy="1143000"/>
          </a:xfrm>
        </p:spPr>
        <p:txBody>
          <a:bodyPr/>
          <a:lstStyle/>
          <a:p>
            <a:r>
              <a:rPr lang="en-US" altLang="en-US" smtClean="0"/>
              <a:t>Statistics:</a:t>
            </a:r>
          </a:p>
        </p:txBody>
      </p:sp>
      <p:pic>
        <p:nvPicPr>
          <p:cNvPr id="32772"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1447800"/>
            <a:ext cx="6477000" cy="4852988"/>
          </a:xfrm>
        </p:spPr>
      </p:pic>
      <p:sp>
        <p:nvSpPr>
          <p:cNvPr id="32773" name="Text Box 9"/>
          <p:cNvSpPr txBox="1">
            <a:spLocks noChangeArrowheads="1"/>
          </p:cNvSpPr>
          <p:nvPr/>
        </p:nvSpPr>
        <p:spPr bwMode="auto">
          <a:xfrm>
            <a:off x="304800" y="1600200"/>
            <a:ext cx="19812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a:t>Again, mean (blue) approaches deterministic (black) solution for large M.</a:t>
            </a:r>
          </a:p>
          <a:p>
            <a:endParaRPr lang="en-US" altLang="en-US"/>
          </a:p>
          <a:p>
            <a:r>
              <a:rPr lang="en-US" altLang="en-US"/>
              <a:t>Standard deviation increases rapidly and holds</a:t>
            </a:r>
          </a:p>
        </p:txBody>
      </p:sp>
    </p:spTree>
    <p:extLst>
      <p:ext uri="{BB962C8B-B14F-4D97-AF65-F5344CB8AC3E}">
        <p14:creationId xmlns:p14="http://schemas.microsoft.com/office/powerpoint/2010/main" val="6369614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0AA8C3EC-9464-42F5-85BF-D6810C77AFC4}" type="slidenum">
              <a:rPr lang="en-US" altLang="en-US" sz="1400"/>
              <a:pPr/>
              <a:t>45</a:t>
            </a:fld>
            <a:endParaRPr lang="en-US" altLang="en-US" sz="1400"/>
          </a:p>
        </p:txBody>
      </p:sp>
      <p:sp>
        <p:nvSpPr>
          <p:cNvPr id="33795" name="Rectangle 5"/>
          <p:cNvSpPr>
            <a:spLocks noGrp="1" noChangeArrowheads="1"/>
          </p:cNvSpPr>
          <p:nvPr>
            <p:ph type="title"/>
          </p:nvPr>
        </p:nvSpPr>
        <p:spPr/>
        <p:txBody>
          <a:bodyPr/>
          <a:lstStyle/>
          <a:p>
            <a:r>
              <a:rPr lang="en-US" altLang="en-US" smtClean="0"/>
              <a:t>With different initial conditions</a:t>
            </a:r>
          </a:p>
        </p:txBody>
      </p:sp>
      <p:pic>
        <p:nvPicPr>
          <p:cNvPr id="3379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57400" y="1752600"/>
            <a:ext cx="6248400" cy="4681538"/>
          </a:xfrm>
        </p:spPr>
      </p:pic>
    </p:spTree>
    <p:extLst>
      <p:ext uri="{BB962C8B-B14F-4D97-AF65-F5344CB8AC3E}">
        <p14:creationId xmlns:p14="http://schemas.microsoft.com/office/powerpoint/2010/main" val="11176962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052C57F5-7033-4FA6-AEFF-A6DD17EC488D}" type="slidenum">
              <a:rPr lang="en-US" altLang="en-US" sz="1400"/>
              <a:pPr/>
              <a:t>46</a:t>
            </a:fld>
            <a:endParaRPr lang="en-US" altLang="en-US" sz="1400"/>
          </a:p>
        </p:txBody>
      </p:sp>
      <p:sp>
        <p:nvSpPr>
          <p:cNvPr id="34819" name="Rectangle 5"/>
          <p:cNvSpPr>
            <a:spLocks noGrp="1" noChangeArrowheads="1"/>
          </p:cNvSpPr>
          <p:nvPr>
            <p:ph type="title"/>
          </p:nvPr>
        </p:nvSpPr>
        <p:spPr/>
        <p:txBody>
          <a:bodyPr/>
          <a:lstStyle/>
          <a:p>
            <a:r>
              <a:rPr lang="en-US" altLang="en-US" smtClean="0"/>
              <a:t>Mean at end of 1 second.</a:t>
            </a:r>
          </a:p>
        </p:txBody>
      </p:sp>
      <p:pic>
        <p:nvPicPr>
          <p:cNvPr id="34820"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9763" y="2044700"/>
            <a:ext cx="5322887" cy="3987800"/>
          </a:xfrm>
        </p:spPr>
      </p:pic>
    </p:spTree>
    <p:extLst>
      <p:ext uri="{BB962C8B-B14F-4D97-AF65-F5344CB8AC3E}">
        <p14:creationId xmlns:p14="http://schemas.microsoft.com/office/powerpoint/2010/main" val="32717425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Discussion 4: </a:t>
            </a:r>
            <a:r>
              <a:rPr lang="en-US" dirty="0" err="1" smtClean="0"/>
              <a:t>Artyomov</a:t>
            </a:r>
            <a:r>
              <a:rPr lang="en-US" dirty="0"/>
              <a:t> </a:t>
            </a:r>
            <a:r>
              <a:rPr lang="en-US" dirty="0" smtClean="0"/>
              <a:t>et al</a:t>
            </a:r>
            <a:endParaRPr lang="en-US" dirty="0"/>
          </a:p>
        </p:txBody>
      </p:sp>
      <p:sp>
        <p:nvSpPr>
          <p:cNvPr id="3" name="Content Placeholder 2"/>
          <p:cNvSpPr>
            <a:spLocks noGrp="1"/>
          </p:cNvSpPr>
          <p:nvPr>
            <p:ph idx="1"/>
          </p:nvPr>
        </p:nvSpPr>
        <p:spPr>
          <a:xfrm>
            <a:off x="685800" y="1219200"/>
            <a:ext cx="7772400" cy="4876800"/>
          </a:xfrm>
        </p:spPr>
        <p:txBody>
          <a:bodyPr/>
          <a:lstStyle/>
          <a:p>
            <a:pPr marL="0" indent="0">
              <a:buNone/>
            </a:pPr>
            <a:r>
              <a:rPr lang="en-US" sz="2400" dirty="0"/>
              <a:t>Read the article, “</a:t>
            </a:r>
            <a:r>
              <a:rPr lang="en-US" sz="2400" i="1" dirty="0"/>
              <a:t>Purely stochastic binary decisions in cell signaling models without underlying deterministic </a:t>
            </a:r>
            <a:r>
              <a:rPr lang="en-US" sz="2400" i="1" dirty="0" err="1"/>
              <a:t>bistabilities</a:t>
            </a:r>
            <a:r>
              <a:rPr lang="en-US" sz="2400" dirty="0"/>
              <a:t>” by </a:t>
            </a:r>
            <a:r>
              <a:rPr lang="en-US" sz="2400" dirty="0" err="1"/>
              <a:t>Artyomov</a:t>
            </a:r>
            <a:r>
              <a:rPr lang="en-US" sz="2400" dirty="0"/>
              <a:t>, Das, </a:t>
            </a:r>
            <a:r>
              <a:rPr lang="en-US" sz="2400" dirty="0" err="1"/>
              <a:t>Kardar</a:t>
            </a:r>
            <a:r>
              <a:rPr lang="en-US" sz="2400" dirty="0"/>
              <a:t>, and </a:t>
            </a:r>
            <a:r>
              <a:rPr lang="en-US" sz="2400" dirty="0" err="1"/>
              <a:t>Chakroborty</a:t>
            </a:r>
            <a:r>
              <a:rPr lang="en-US" sz="2400" dirty="0"/>
              <a:t>. Answer the following </a:t>
            </a:r>
            <a:r>
              <a:rPr lang="en-US" sz="2400"/>
              <a:t>questions</a:t>
            </a:r>
            <a:r>
              <a:rPr lang="en-US" sz="2400" smtClean="0"/>
              <a:t>:</a:t>
            </a:r>
          </a:p>
          <a:p>
            <a:pPr marL="0" indent="0">
              <a:buNone/>
            </a:pPr>
            <a:endParaRPr lang="en-US" sz="2400" dirty="0"/>
          </a:p>
          <a:p>
            <a:pPr lvl="0"/>
            <a:r>
              <a:rPr lang="en-US" sz="2400" dirty="0"/>
              <a:t>What are the conclusions of this paper about their model for </a:t>
            </a:r>
            <a:r>
              <a:rPr lang="en-US" sz="2400" dirty="0" err="1"/>
              <a:t>bistability</a:t>
            </a:r>
            <a:r>
              <a:rPr lang="en-US" sz="2400" dirty="0"/>
              <a:t>, and how are these conclusions distinct from previous work?</a:t>
            </a:r>
          </a:p>
          <a:p>
            <a:pPr lvl="0"/>
            <a:r>
              <a:rPr lang="en-US" sz="2400" dirty="0"/>
              <a:t>What are the conclusions of this paper related to T-cell signaling?</a:t>
            </a:r>
          </a:p>
          <a:p>
            <a:pPr lvl="0"/>
            <a:r>
              <a:rPr lang="en-US" sz="2400" dirty="0"/>
              <a:t>Discuss validation and any other relevant issues to analyze the level of certainty for the two conclusions you described above.</a:t>
            </a:r>
          </a:p>
          <a:p>
            <a:endParaRPr lang="en-US" sz="2400" dirty="0"/>
          </a:p>
        </p:txBody>
      </p:sp>
    </p:spTree>
    <p:extLst>
      <p:ext uri="{BB962C8B-B14F-4D97-AF65-F5344CB8AC3E}">
        <p14:creationId xmlns:p14="http://schemas.microsoft.com/office/powerpoint/2010/main" val="806909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304800"/>
            <a:ext cx="7772400" cy="1143000"/>
          </a:xfrm>
        </p:spPr>
        <p:txBody>
          <a:bodyPr/>
          <a:lstStyle/>
          <a:p>
            <a:r>
              <a:rPr lang="en-US" altLang="en-US" smtClean="0">
                <a:solidFill>
                  <a:schemeClr val="tx1"/>
                </a:solidFill>
              </a:rPr>
              <a:t>What Processes are Stochastic?</a:t>
            </a:r>
          </a:p>
        </p:txBody>
      </p:sp>
      <p:sp>
        <p:nvSpPr>
          <p:cNvPr id="21507" name="Rectangle 3"/>
          <p:cNvSpPr>
            <a:spLocks noGrp="1" noChangeArrowheads="1"/>
          </p:cNvSpPr>
          <p:nvPr>
            <p:ph type="body" idx="1"/>
          </p:nvPr>
        </p:nvSpPr>
        <p:spPr>
          <a:xfrm>
            <a:off x="685800" y="1295400"/>
            <a:ext cx="7772400" cy="5181600"/>
          </a:xfrm>
        </p:spPr>
        <p:txBody>
          <a:bodyPr/>
          <a:lstStyle/>
          <a:p>
            <a:pPr>
              <a:lnSpc>
                <a:spcPct val="90000"/>
              </a:lnSpc>
            </a:pPr>
            <a:r>
              <a:rPr lang="en-US" altLang="en-US" smtClean="0"/>
              <a:t>All the processes in biology are stochastic</a:t>
            </a:r>
          </a:p>
          <a:p>
            <a:pPr>
              <a:lnSpc>
                <a:spcPct val="90000"/>
              </a:lnSpc>
            </a:pPr>
            <a:r>
              <a:rPr lang="en-US" altLang="en-US" smtClean="0"/>
              <a:t>But, with large numbers of objects, we can ignore it. </a:t>
            </a:r>
          </a:p>
          <a:p>
            <a:pPr>
              <a:lnSpc>
                <a:spcPct val="90000"/>
              </a:lnSpc>
            </a:pPr>
            <a:r>
              <a:rPr lang="en-US" altLang="en-US" smtClean="0"/>
              <a:t>With small numbers, we can’t:</a:t>
            </a:r>
          </a:p>
          <a:p>
            <a:pPr lvl="1">
              <a:lnSpc>
                <a:spcPct val="90000"/>
              </a:lnSpc>
            </a:pPr>
            <a:r>
              <a:rPr lang="en-US" altLang="en-US" smtClean="0"/>
              <a:t>Gene copies (1 or 2 per cell)</a:t>
            </a:r>
          </a:p>
          <a:p>
            <a:pPr lvl="1">
              <a:lnSpc>
                <a:spcPct val="90000"/>
              </a:lnSpc>
            </a:pPr>
            <a:r>
              <a:rPr lang="en-US" altLang="en-US" smtClean="0"/>
              <a:t>Transcription factors (10 per cell is typical)</a:t>
            </a:r>
          </a:p>
          <a:p>
            <a:pPr lvl="1">
              <a:lnSpc>
                <a:spcPct val="90000"/>
              </a:lnSpc>
            </a:pPr>
            <a:r>
              <a:rPr lang="en-US" altLang="en-US" smtClean="0"/>
              <a:t>Small number of enzymes</a:t>
            </a:r>
          </a:p>
          <a:p>
            <a:pPr lvl="1">
              <a:lnSpc>
                <a:spcPct val="90000"/>
              </a:lnSpc>
            </a:pPr>
            <a:r>
              <a:rPr lang="en-US" altLang="en-US" smtClean="0"/>
              <a:t>Small number of proteins that are active </a:t>
            </a:r>
          </a:p>
          <a:p>
            <a:pPr lvl="1">
              <a:lnSpc>
                <a:spcPct val="90000"/>
              </a:lnSpc>
            </a:pPr>
            <a:r>
              <a:rPr lang="en-US" altLang="en-US" smtClean="0"/>
              <a:t>Small number of proteins in the location needed for activity.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76200"/>
            <a:ext cx="7772400" cy="1143000"/>
          </a:xfrm>
        </p:spPr>
        <p:txBody>
          <a:bodyPr/>
          <a:lstStyle/>
          <a:p>
            <a:r>
              <a:rPr lang="en-US" altLang="en-US" smtClean="0"/>
              <a:t>Robustness</a:t>
            </a:r>
          </a:p>
        </p:txBody>
      </p:sp>
      <p:sp>
        <p:nvSpPr>
          <p:cNvPr id="22531" name="Rectangle 3"/>
          <p:cNvSpPr>
            <a:spLocks noGrp="1" noChangeArrowheads="1"/>
          </p:cNvSpPr>
          <p:nvPr>
            <p:ph type="body" idx="1"/>
          </p:nvPr>
        </p:nvSpPr>
        <p:spPr>
          <a:xfrm>
            <a:off x="609600" y="1066800"/>
            <a:ext cx="7772400" cy="5181600"/>
          </a:xfrm>
        </p:spPr>
        <p:txBody>
          <a:bodyPr/>
          <a:lstStyle/>
          <a:p>
            <a:r>
              <a:rPr lang="en-US" altLang="en-US" sz="2800" smtClean="0"/>
              <a:t>It is often said: “Biological systems are robust”</a:t>
            </a:r>
          </a:p>
          <a:p>
            <a:pPr lvl="1"/>
            <a:r>
              <a:rPr lang="en-US" altLang="en-US" sz="2400" smtClean="0"/>
              <a:t>What does this mean?</a:t>
            </a:r>
          </a:p>
          <a:p>
            <a:r>
              <a:rPr lang="en-US" altLang="en-US" sz="2800" smtClean="0"/>
              <a:t>Resistance to noise in :</a:t>
            </a:r>
          </a:p>
          <a:p>
            <a:pPr lvl="1"/>
            <a:r>
              <a:rPr lang="en-US" altLang="en-US" sz="2400" smtClean="0"/>
              <a:t>Initial conditions</a:t>
            </a:r>
          </a:p>
          <a:p>
            <a:pPr lvl="1"/>
            <a:r>
              <a:rPr lang="en-US" altLang="en-US" sz="2400" smtClean="0"/>
              <a:t>Parameters (arise from mutations)</a:t>
            </a:r>
          </a:p>
          <a:p>
            <a:pPr lvl="1"/>
            <a:r>
              <a:rPr lang="en-US" altLang="en-US" sz="2400" smtClean="0"/>
              <a:t>Behavior (stochastic systems when small number of a molecule), </a:t>
            </a:r>
          </a:p>
          <a:p>
            <a:r>
              <a:rPr lang="en-US" altLang="en-US" sz="2800" smtClean="0"/>
              <a:t>How do we know this?</a:t>
            </a:r>
          </a:p>
          <a:p>
            <a:pPr lvl="1"/>
            <a:r>
              <a:rPr lang="en-US" altLang="en-US" sz="2400" smtClean="0"/>
              <a:t>Makes sense: otherwise, organisms would die.</a:t>
            </a:r>
          </a:p>
          <a:p>
            <a:pPr lvl="1"/>
            <a:r>
              <a:rPr lang="en-US" altLang="en-US" sz="2400" smtClean="0"/>
              <a:t>Natural and engineered mutations demonstrate this.</a:t>
            </a:r>
          </a:p>
          <a:p>
            <a:r>
              <a:rPr lang="en-US" altLang="en-US" sz="2800" smtClean="0"/>
              <a:t>Is negative feedback enough to cause robustness?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Stochastic Differential Equations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066800"/>
                <a:ext cx="8686800" cy="4876800"/>
              </a:xfrm>
            </p:spPr>
            <p:txBody>
              <a:bodyPr/>
              <a:lstStyle/>
              <a:p>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num>
                      <m:den>
                        <m:r>
                          <a:rPr lang="en-US" b="0" i="1" smtClean="0">
                            <a:latin typeface="Cambria Math" panose="02040503050406030204" pitchFamily="18" charset="0"/>
                          </a:rPr>
                          <m:t>𝑑𝑡</m:t>
                        </m:r>
                      </m:den>
                    </m:f>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𝑔</m:t>
                        </m:r>
                      </m:e>
                    </m:acc>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𝑡</m:t>
                        </m:r>
                      </m:e>
                    </m:d>
                  </m:oMath>
                </a14:m>
                <a:endParaRPr lang="en-US" b="0" dirty="0" smtClean="0"/>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𝑡</m:t>
                        </m:r>
                      </m:e>
                    </m:d>
                  </m:oMath>
                </a14:m>
                <a:r>
                  <a:rPr lang="en-US" b="0" dirty="0" smtClean="0"/>
                  <a:t> is the deterministic term</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𝑔</m:t>
                        </m:r>
                      </m:e>
                    </m:acc>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𝑡</m:t>
                        </m:r>
                      </m:e>
                    </m:d>
                  </m:oMath>
                </a14:m>
                <a:r>
                  <a:rPr lang="en-US" b="0" dirty="0" smtClean="0"/>
                  <a:t> is the stochastic term = intrinsic noise</a:t>
                </a:r>
              </a:p>
              <a:p>
                <a:r>
                  <a:rPr lang="en-US" b="1" dirty="0" smtClean="0"/>
                  <a:t>To perform stochastic simulations, you need a quantitative model for the intrinsic noise.</a:t>
                </a:r>
              </a:p>
              <a:p>
                <a:r>
                  <a:rPr lang="en-US" dirty="0" smtClean="0"/>
                  <a:t>Relationship to deterministic equation</a:t>
                </a:r>
              </a:p>
              <a:p>
                <a:pPr lvl="1"/>
                <a:r>
                  <a:rPr lang="en-US" dirty="0" smtClean="0"/>
                  <a:t>For linear systems, the mean of multiple SDE simulations approaches to ODE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num>
                      <m:den>
                        <m:r>
                          <a:rPr lang="en-US" b="0" i="1" smtClean="0">
                            <a:latin typeface="Cambria Math" panose="02040503050406030204" pitchFamily="18" charset="0"/>
                          </a:rPr>
                          <m:t>𝑑𝑡</m:t>
                        </m:r>
                      </m:den>
                    </m:f>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𝑡</m:t>
                        </m:r>
                      </m:e>
                    </m:d>
                  </m:oMath>
                </a14:m>
                <a:r>
                  <a:rPr lang="en-US" dirty="0" smtClean="0"/>
                  <a:t>.</a:t>
                </a:r>
              </a:p>
              <a:p>
                <a:pPr lvl="1"/>
                <a:r>
                  <a:rPr lang="en-US" dirty="0" smtClean="0"/>
                  <a:t>For nonlinear system, this may be true, but is not necessarily true. </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066800"/>
                <a:ext cx="8686800" cy="4876800"/>
              </a:xfrm>
              <a:blipFill rotWithShape="0">
                <a:blip r:embed="rId2"/>
                <a:stretch>
                  <a:fillRect l="-1614" r="-561" b="-20375"/>
                </a:stretch>
              </a:blipFill>
            </p:spPr>
            <p:txBody>
              <a:bodyPr/>
              <a:lstStyle/>
              <a:p>
                <a:r>
                  <a:rPr lang="en-US">
                    <a:noFill/>
                  </a:rPr>
                  <a:t> </a:t>
                </a:r>
              </a:p>
            </p:txBody>
          </p:sp>
        </mc:Fallback>
      </mc:AlternateContent>
    </p:spTree>
    <p:extLst>
      <p:ext uri="{BB962C8B-B14F-4D97-AF65-F5344CB8AC3E}">
        <p14:creationId xmlns:p14="http://schemas.microsoft.com/office/powerpoint/2010/main" val="4200425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dirty="0" smtClean="0"/>
              <a:t>Central Limit Theorem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371600"/>
                <a:ext cx="8686800" cy="4724400"/>
              </a:xfrm>
            </p:spPr>
            <p:txBody>
              <a:bodyPr/>
              <a:lstStyle/>
              <a:p>
                <a:r>
                  <a:rPr lang="en-US" dirty="0" smtClean="0"/>
                  <a:t>the sum of N random variables, each of which is distributed with mean </a:t>
                </a:r>
                <a14:m>
                  <m:oMath xmlns:m="http://schemas.openxmlformats.org/officeDocument/2006/math">
                    <m:r>
                      <a:rPr lang="en-US" b="0" i="1" smtClean="0">
                        <a:latin typeface="Cambria Math" panose="02040503050406030204" pitchFamily="18" charset="0"/>
                      </a:rPr>
                      <m:t>𝜇</m:t>
                    </m:r>
                  </m:oMath>
                </a14:m>
                <a:r>
                  <a:rPr lang="en-US" dirty="0" smtClean="0"/>
                  <a:t> and </a:t>
                </a:r>
                <a:r>
                  <a:rPr lang="en-US" dirty="0"/>
                  <a:t>standard deviation </a:t>
                </a:r>
                <a14:m>
                  <m:oMath xmlns:m="http://schemas.openxmlformats.org/officeDocument/2006/math">
                    <m:r>
                      <a:rPr lang="en-US" b="0" i="1" smtClean="0">
                        <a:latin typeface="Cambria Math" panose="02040503050406030204" pitchFamily="18" charset="0"/>
                      </a:rPr>
                      <m:t>𝜎</m:t>
                    </m:r>
                  </m:oMath>
                </a14:m>
                <a:r>
                  <a:rPr lang="en-US" dirty="0" smtClean="0"/>
                  <a:t>, </a:t>
                </a:r>
                <a:r>
                  <a:rPr lang="en-US" dirty="0"/>
                  <a:t>is normally distributed, with mean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𝑁</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𝜇</m:t>
                    </m:r>
                  </m:oMath>
                </a14:m>
                <a:r>
                  <a:rPr lang="en-US" dirty="0" smtClean="0"/>
                  <a:t> and standard </a:t>
                </a:r>
                <a:r>
                  <a:rPr lang="pt-BR" dirty="0" smtClean="0"/>
                  <a:t>deviation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𝑁</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𝑁</m:t>
                        </m:r>
                      </m:e>
                    </m:rad>
                    <m:r>
                      <a:rPr lang="en-US" b="0" i="1" smtClean="0">
                        <a:latin typeface="Cambria Math" panose="02040503050406030204" pitchFamily="18" charset="0"/>
                      </a:rPr>
                      <m:t>𝜇</m:t>
                    </m:r>
                  </m:oMath>
                </a14:m>
                <a:r>
                  <a:rPr lang="en-US" dirty="0" smtClean="0"/>
                  <a:t>.</a:t>
                </a:r>
              </a:p>
              <a:p>
                <a:r>
                  <a:rPr lang="en-US" dirty="0" smtClean="0"/>
                  <a:t>The average of N random variables therefore has average </a:t>
                </a:r>
                <a14:m>
                  <m:oMath xmlns:m="http://schemas.openxmlformats.org/officeDocument/2006/math">
                    <m:r>
                      <a:rPr lang="en-US" b="0" i="1" smtClean="0">
                        <a:latin typeface="Cambria Math" panose="02040503050406030204" pitchFamily="18" charset="0"/>
                      </a:rPr>
                      <m:t>𝜇</m:t>
                    </m:r>
                  </m:oMath>
                </a14:m>
                <a:r>
                  <a:rPr lang="en-US" dirty="0" smtClean="0"/>
                  <a:t> and standard deviation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𝑁</m:t>
                        </m:r>
                      </m:sub>
                    </m:sSub>
                    <m:r>
                      <a:rPr lang="en-US" b="0" i="1" smtClean="0">
                        <a:latin typeface="Cambria Math" panose="02040503050406030204" pitchFamily="18" charset="0"/>
                      </a:rPr>
                      <m:t>=</m:t>
                    </m:r>
                    <m:r>
                      <a:rPr lang="en-US" b="0" i="1" smtClean="0">
                        <a:latin typeface="Cambria Math" panose="02040503050406030204" pitchFamily="18" charset="0"/>
                      </a:rPr>
                      <m:t>𝜎</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𝑁</m:t>
                        </m:r>
                      </m:e>
                    </m:rad>
                  </m:oMath>
                </a14:m>
                <a:r>
                  <a:rPr lang="en-US" dirty="0" smtClean="0"/>
                  <a:t>.</a:t>
                </a:r>
              </a:p>
              <a:p>
                <a:r>
                  <a:rPr lang="en-US" dirty="0" smtClean="0"/>
                  <a:t>A process becomes more predictable as the square root of the number of samples increases.</a:t>
                </a:r>
              </a:p>
              <a:p>
                <a:pPr lvl="1"/>
                <a:r>
                  <a:rPr lang="en-US" dirty="0" smtClean="0"/>
                  <a:t>F</a:t>
                </a:r>
                <a14:m>
                  <m:oMath xmlns:m="http://schemas.openxmlformats.org/officeDocument/2006/math">
                    <m:r>
                      <m:rPr>
                        <m:sty m:val="p"/>
                      </m:rPr>
                      <a:rPr lang="en-US" b="0" i="0" smtClean="0">
                        <a:latin typeface="Cambria Math" panose="02040503050406030204" pitchFamily="18" charset="0"/>
                      </a:rPr>
                      <m:t>or</m:t>
                    </m:r>
                    <m:r>
                      <a:rPr lang="en-US" b="0" i="0"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~100</m:t>
                    </m:r>
                  </m:oMath>
                </a14:m>
                <a:r>
                  <a:rPr lang="en-US" dirty="0" smtClean="0"/>
                  <a:t> particles, inherent noise ~10%</a:t>
                </a:r>
              </a:p>
              <a:p>
                <a:pPr lvl="1"/>
                <a:r>
                  <a:rPr lang="en-US" dirty="0" smtClean="0"/>
                  <a:t>F</a:t>
                </a:r>
                <a14:m>
                  <m:oMath xmlns:m="http://schemas.openxmlformats.org/officeDocument/2006/math">
                    <m:r>
                      <m:rPr>
                        <m:sty m:val="p"/>
                      </m:rPr>
                      <a:rPr lang="en-US" b="0" i="0" smtClean="0">
                        <a:latin typeface="Cambria Math" panose="02040503050406030204" pitchFamily="18" charset="0"/>
                      </a:rPr>
                      <m:t>or</m:t>
                    </m:r>
                    <m:r>
                      <a:rPr lang="en-US" b="0" i="0"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~10,000</m:t>
                    </m:r>
                  </m:oMath>
                </a14:m>
                <a:r>
                  <a:rPr lang="en-US" dirty="0" smtClean="0"/>
                  <a:t> particles, inherent noise ~1%</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371600"/>
                <a:ext cx="8686800" cy="4724400"/>
              </a:xfrm>
              <a:blipFill rotWithShape="0">
                <a:blip r:embed="rId2"/>
                <a:stretch>
                  <a:fillRect l="-1544" t="-1806" r="-2386" b="-15871"/>
                </a:stretch>
              </a:blipFill>
            </p:spPr>
            <p:txBody>
              <a:bodyPr/>
              <a:lstStyle/>
              <a:p>
                <a:r>
                  <a:rPr lang="en-US">
                    <a:noFill/>
                  </a:rPr>
                  <a:t> </a:t>
                </a:r>
              </a:p>
            </p:txBody>
          </p:sp>
        </mc:Fallback>
      </mc:AlternateContent>
    </p:spTree>
    <p:extLst>
      <p:ext uri="{BB962C8B-B14F-4D97-AF65-F5344CB8AC3E}">
        <p14:creationId xmlns:p14="http://schemas.microsoft.com/office/powerpoint/2010/main" val="2975761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when to use SDEs</a:t>
            </a:r>
            <a:endParaRPr lang="en-US" dirty="0"/>
          </a:p>
        </p:txBody>
      </p:sp>
      <p:sp>
        <p:nvSpPr>
          <p:cNvPr id="3" name="Content Placeholder 2"/>
          <p:cNvSpPr>
            <a:spLocks noGrp="1"/>
          </p:cNvSpPr>
          <p:nvPr>
            <p:ph idx="1"/>
          </p:nvPr>
        </p:nvSpPr>
        <p:spPr/>
        <p:txBody>
          <a:bodyPr/>
          <a:lstStyle/>
          <a:p>
            <a:r>
              <a:rPr lang="en-US" dirty="0" smtClean="0"/>
              <a:t>When the stochastic terms are significant relative to information needed.</a:t>
            </a:r>
          </a:p>
          <a:p>
            <a:r>
              <a:rPr lang="en-US" dirty="0" smtClean="0"/>
              <a:t>When the system is nonlinear, so ODEs may give fundamentally different answer than SDEs.</a:t>
            </a:r>
            <a:endParaRPr lang="en-US" dirty="0"/>
          </a:p>
        </p:txBody>
      </p:sp>
    </p:spTree>
    <p:extLst>
      <p:ext uri="{BB962C8B-B14F-4D97-AF65-F5344CB8AC3E}">
        <p14:creationId xmlns:p14="http://schemas.microsoft.com/office/powerpoint/2010/main" val="3431919419"/>
      </p:ext>
    </p:extLst>
  </p:cSld>
  <p:clrMapOvr>
    <a:masterClrMapping/>
  </p:clrMapOvr>
</p:sld>
</file>

<file path=ppt/theme/theme1.xml><?xml version="1.0" encoding="utf-8"?>
<a:theme xmlns:a="http://schemas.openxmlformats.org/drawingml/2006/main" name="Default Design">
  <a:themeElements>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9366</TotalTime>
  <Words>2183</Words>
  <Application>Microsoft Office PowerPoint</Application>
  <PresentationFormat>On-screen Show (4:3)</PresentationFormat>
  <Paragraphs>354</Paragraphs>
  <Slides>47</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4" baseType="lpstr">
      <vt:lpstr>Arial</vt:lpstr>
      <vt:lpstr>Cambria Math</vt:lpstr>
      <vt:lpstr>Courier New</vt:lpstr>
      <vt:lpstr>Symbol</vt:lpstr>
      <vt:lpstr>Times New Roman</vt:lpstr>
      <vt:lpstr>Default Design</vt:lpstr>
      <vt:lpstr>Equation</vt:lpstr>
      <vt:lpstr>Stochastic Simulation Overview</vt:lpstr>
      <vt:lpstr>Stochastic Processes</vt:lpstr>
      <vt:lpstr>PowerPoint Presentation</vt:lpstr>
      <vt:lpstr>Stochastic Processes</vt:lpstr>
      <vt:lpstr>What Processes are Stochastic?</vt:lpstr>
      <vt:lpstr>Robustness</vt:lpstr>
      <vt:lpstr>Stochastic Differential Equations</vt:lpstr>
      <vt:lpstr>Central Limit Theorem</vt:lpstr>
      <vt:lpstr>Summary of when to use SDEs</vt:lpstr>
      <vt:lpstr>Discrete vs Continuous</vt:lpstr>
      <vt:lpstr>Continuous Random Variables</vt:lpstr>
      <vt:lpstr>Continuous Random Variables</vt:lpstr>
      <vt:lpstr>Expectation of Continuous Random Variables</vt:lpstr>
      <vt:lpstr>Variability in Continuous Random Variables</vt:lpstr>
      <vt:lpstr>Two Continuous Random Variables</vt:lpstr>
      <vt:lpstr>Uniform Distribution</vt:lpstr>
      <vt:lpstr>Uniform Distribution</vt:lpstr>
      <vt:lpstr>Exponential Distribution</vt:lpstr>
      <vt:lpstr>Exponential Distribution</vt:lpstr>
      <vt:lpstr>Normal (Gaussian) Distribution</vt:lpstr>
      <vt:lpstr>Normal Distribution</vt:lpstr>
      <vt:lpstr>Modeling Brownian Dynamics</vt:lpstr>
      <vt:lpstr>Modeling Diffusion: The Langevin Equation</vt:lpstr>
      <vt:lpstr>Low Reynold’s numbers</vt:lpstr>
      <vt:lpstr>The Langevin Force</vt:lpstr>
      <vt:lpstr>The Langevin Force &amp; Weiner Process</vt:lpstr>
      <vt:lpstr>SDEs and Wiener Process</vt:lpstr>
      <vt:lpstr>Wiener Process</vt:lpstr>
      <vt:lpstr>Magnitude of Noise in Diffusion</vt:lpstr>
      <vt:lpstr>Units</vt:lpstr>
      <vt:lpstr>Langevin Equation/Wiener Process</vt:lpstr>
      <vt:lpstr>Example</vt:lpstr>
      <vt:lpstr>Gaussian/Normal Distribution in MATLAB</vt:lpstr>
      <vt:lpstr>SDEs with Wiener Process in MATLAB</vt:lpstr>
      <vt:lpstr>Wiener Process in MATLAB:</vt:lpstr>
      <vt:lpstr>Wiener Process in MATLAB:</vt:lpstr>
      <vt:lpstr>Example 1: Diffusion with constant force</vt:lpstr>
      <vt:lpstr>Use Matrix format to run M times:</vt:lpstr>
      <vt:lpstr>Analysis of SDE’s</vt:lpstr>
      <vt:lpstr>Analysis of SDE’s: Statistics</vt:lpstr>
      <vt:lpstr>Analysis of SDE’s: Statistics</vt:lpstr>
      <vt:lpstr>Example 2: Diffusion on a spring at low Reynold’s numbers</vt:lpstr>
      <vt:lpstr>Multiple trajectories</vt:lpstr>
      <vt:lpstr>Statistics:</vt:lpstr>
      <vt:lpstr>With different initial conditions</vt:lpstr>
      <vt:lpstr>Mean at end of 1 second.</vt:lpstr>
      <vt:lpstr>Discussion 4: Artyomov et al</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Genetic and Signaling Regulatory Networks</dc:title>
  <dc:creator>Wendy Thomas</dc:creator>
  <cp:lastModifiedBy>Wendy Thomas</cp:lastModifiedBy>
  <cp:revision>213</cp:revision>
  <dcterms:created xsi:type="dcterms:W3CDTF">2004-08-29T01:23:36Z</dcterms:created>
  <dcterms:modified xsi:type="dcterms:W3CDTF">2017-04-24T16:02:40Z</dcterms:modified>
</cp:coreProperties>
</file>