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sldIdLst>
    <p:sldId id="346" r:id="rId2"/>
    <p:sldId id="492" r:id="rId3"/>
    <p:sldId id="494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403" r:id="rId17"/>
    <p:sldId id="487" r:id="rId18"/>
    <p:sldId id="488" r:id="rId19"/>
    <p:sldId id="423" r:id="rId20"/>
    <p:sldId id="510" r:id="rId21"/>
    <p:sldId id="429" r:id="rId22"/>
    <p:sldId id="508" r:id="rId23"/>
    <p:sldId id="455" r:id="rId24"/>
    <p:sldId id="457" r:id="rId25"/>
    <p:sldId id="458" r:id="rId26"/>
    <p:sldId id="509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3" r:id="rId39"/>
    <p:sldId id="474" r:id="rId40"/>
    <p:sldId id="475" r:id="rId41"/>
    <p:sldId id="476" r:id="rId42"/>
    <p:sldId id="477" r:id="rId43"/>
    <p:sldId id="480" r:id="rId44"/>
    <p:sldId id="481" r:id="rId45"/>
    <p:sldId id="482" r:id="rId46"/>
    <p:sldId id="478" r:id="rId47"/>
    <p:sldId id="489" r:id="rId48"/>
    <p:sldId id="483" r:id="rId49"/>
    <p:sldId id="484" r:id="rId50"/>
    <p:sldId id="511" r:id="rId51"/>
    <p:sldId id="512" r:id="rId52"/>
    <p:sldId id="513" r:id="rId53"/>
    <p:sldId id="515" r:id="rId54"/>
    <p:sldId id="514" r:id="rId55"/>
    <p:sldId id="518" r:id="rId56"/>
    <p:sldId id="519" r:id="rId57"/>
    <p:sldId id="517" r:id="rId58"/>
    <p:sldId id="520" r:id="rId59"/>
    <p:sldId id="521" r:id="rId6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CCFF"/>
    <a:srgbClr val="FFFF66"/>
    <a:srgbClr val="FF66CC"/>
    <a:srgbClr val="CCFF66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61" autoAdjust="0"/>
    <p:restoredTop sz="84761" autoAdjust="0"/>
  </p:normalViewPr>
  <p:slideViewPr>
    <p:cSldViewPr showGuides="1">
      <p:cViewPr varScale="1">
        <p:scale>
          <a:sx n="76" d="100"/>
          <a:sy n="76" d="100"/>
        </p:scale>
        <p:origin x="9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56"/>
    </p:cViewPr>
  </p:sorterViewPr>
  <p:notesViewPr>
    <p:cSldViewPr showGuides="1">
      <p:cViewPr varScale="1">
        <p:scale>
          <a:sx n="82" d="100"/>
          <a:sy n="82" d="100"/>
        </p:scale>
        <p:origin x="-40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1F052F8-50FA-46CE-891A-690CD9D9DA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721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10D03D-B2A1-441A-8A67-F69957DB0433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altLang="en-US" smtClean="0"/>
              <a:t>POINTS:</a:t>
            </a:r>
          </a:p>
          <a:p>
            <a:pPr marL="228600" indent="-228600">
              <a:buFontTx/>
              <a:buAutoNum type="arabicParenR"/>
            </a:pPr>
            <a:r>
              <a:rPr lang="en-US" altLang="en-US" smtClean="0"/>
              <a:t>Identify types of protein regulation – small molecule, protein, covalent</a:t>
            </a:r>
          </a:p>
          <a:p>
            <a:pPr marL="228600" indent="-228600">
              <a:buFontTx/>
              <a:buAutoNum type="arabicParenR"/>
            </a:pPr>
            <a:r>
              <a:rPr lang="en-US" altLang="en-US" smtClean="0"/>
              <a:t>Identify chemical basis of regulation – allosteric, direct, location</a:t>
            </a:r>
          </a:p>
          <a:p>
            <a:pPr marL="228600" indent="-228600">
              <a:buFontTx/>
              <a:buAutoNum type="arabicParenR"/>
            </a:pPr>
            <a:r>
              <a:rPr lang="en-US" altLang="en-US" smtClean="0"/>
              <a:t>Identify how genes are regulated – protein repressors and activators</a:t>
            </a:r>
          </a:p>
          <a:p>
            <a:pPr marL="228600" indent="-228600">
              <a:buFontTx/>
              <a:buAutoNum type="arabicParenR"/>
            </a:pPr>
            <a:r>
              <a:rPr lang="en-US" altLang="en-US" smtClean="0"/>
              <a:t>Networks are complex, modular, robust, and noisy</a:t>
            </a:r>
          </a:p>
          <a:p>
            <a:pPr marL="228600" indent="-228600">
              <a:buFontTx/>
              <a:buAutoNum type="arabicParenR"/>
            </a:pPr>
            <a:r>
              <a:rPr lang="en-US" altLang="en-US" smtClean="0"/>
              <a:t>ODEs won’t suffice in many cases.</a:t>
            </a:r>
          </a:p>
          <a:p>
            <a:pPr marL="228600" indent="-228600"/>
            <a:endParaRPr lang="en-US" altLang="en-US" smtClean="0"/>
          </a:p>
          <a:p>
            <a:pPr marL="228600" indent="-228600"/>
            <a:endParaRPr lang="en-US" altLang="en-US" smtClean="0"/>
          </a:p>
          <a:p>
            <a:pPr marL="228600" indent="-22860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192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26A78-C7EE-4982-A134-AD5FFBBF37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23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91415-9E46-4ECA-9B28-1256F66A4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1DE64-7F00-490B-A446-1FD87E5A1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43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34F4C-A56C-435E-8620-97FC40A50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82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A91F1-0EA7-4F39-A01B-FE0E5E2D71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582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A6A49-C885-4EAC-9A29-A04B0D49E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97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DD810-AC25-4C2B-9054-35DFA8DB6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1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318C3-62CB-49EA-9199-68402D11E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78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E99A8-AD94-4834-A77F-62E0B8057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D2B71-0C74-4986-8C44-73CF997027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83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38CD-277F-4635-9367-A47E222CC8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3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AC0AE-C910-406F-84CD-72B32073A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9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7BECC-34C5-42C2-8295-795BE8CEB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6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3625D-BEA2-4003-9FF4-70FED31A0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70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49E023-3CFE-4160-99E8-C1A4AF9015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Relationship Id="rId9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washington.edu/wendyt/software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Methods for Stochastic Chemical Reactions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487613" y="1981200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Binomial Distribution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438400" y="5486400"/>
            <a:ext cx="402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>
                <a:solidFill>
                  <a:schemeClr val="accent2"/>
                </a:solidFill>
              </a:rPr>
              <a:t>http://mathworld.wolfram.com/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19200" y="4419600"/>
            <a:ext cx="610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Probability mass function, or frequency function</a:t>
            </a:r>
          </a:p>
        </p:txBody>
      </p:sp>
      <p:pic>
        <p:nvPicPr>
          <p:cNvPr id="30725" name="Picture 7" descr="BinomialDistribution_7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00200"/>
            <a:ext cx="4648200" cy="2865438"/>
          </a:xfrm>
          <a:noFill/>
        </p:spPr>
      </p:pic>
    </p:spTree>
    <p:extLst>
      <p:ext uri="{BB962C8B-B14F-4D97-AF65-F5344CB8AC3E}">
        <p14:creationId xmlns:p14="http://schemas.microsoft.com/office/powerpoint/2010/main" val="24820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Binomial Distribution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219200"/>
            <a:ext cx="7696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N Bernoulli trials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N Ion channels; how many are open?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N Coins tossed; how many are heads?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N bacteria in the flow chamber – how many moving?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If we simulate any of these processes, expect the result to be binomial distributed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Probabilities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E(</a:t>
            </a:r>
            <a:r>
              <a:rPr lang="en-US" altLang="en-US" sz="2800" i="1" smtClean="0"/>
              <a:t>X</a:t>
            </a:r>
            <a:r>
              <a:rPr lang="en-US" altLang="en-US" sz="2800" smtClean="0"/>
              <a:t>) = </a:t>
            </a:r>
            <a:r>
              <a:rPr lang="en-US" altLang="en-US" sz="2800" i="1" smtClean="0"/>
              <a:t>Np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Var(</a:t>
            </a:r>
            <a:r>
              <a:rPr lang="en-US" altLang="en-US" sz="2800" i="1" smtClean="0"/>
              <a:t>X</a:t>
            </a:r>
            <a:r>
              <a:rPr lang="en-US" altLang="en-US" sz="2800" smtClean="0"/>
              <a:t>) = </a:t>
            </a:r>
            <a:r>
              <a:rPr lang="en-US" altLang="en-US" sz="2800" i="1" smtClean="0"/>
              <a:t>Np</a:t>
            </a:r>
            <a:r>
              <a:rPr lang="en-US" altLang="en-US" sz="2800" smtClean="0"/>
              <a:t>(1-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)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4343400"/>
          <a:ext cx="3429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3" imgW="1485720" imgH="457200" progId="Equation.3">
                  <p:embed/>
                </p:oleObj>
              </mc:Choice>
              <mc:Fallback>
                <p:oleObj name="Equation" r:id="rId3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34290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6400800" y="4343400"/>
          <a:ext cx="18859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5" imgW="1066680" imgH="457200" progId="Equation.3">
                  <p:embed/>
                </p:oleObj>
              </mc:Choice>
              <mc:Fallback>
                <p:oleObj name="Equation" r:id="rId5" imgW="106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43400"/>
                        <a:ext cx="18859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5105400" y="4267200"/>
            <a:ext cx="35702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Where      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is the binomial coefficient </a:t>
            </a:r>
          </a:p>
        </p:txBody>
      </p:sp>
    </p:spTree>
    <p:extLst>
      <p:ext uri="{BB962C8B-B14F-4D97-AF65-F5344CB8AC3E}">
        <p14:creationId xmlns:p14="http://schemas.microsoft.com/office/powerpoint/2010/main" val="16516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Poisson Distribution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438400" y="5486400"/>
            <a:ext cx="402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>
                <a:solidFill>
                  <a:schemeClr val="accent2"/>
                </a:solidFill>
              </a:rPr>
              <a:t>http://mathworld.wolfram.com/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19200" y="4419600"/>
            <a:ext cx="610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Probability mass function, or frequency function</a:t>
            </a:r>
          </a:p>
        </p:txBody>
      </p:sp>
      <p:pic>
        <p:nvPicPr>
          <p:cNvPr id="31749" name="Picture 7" descr="PoissonDistribution_7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752600"/>
            <a:ext cx="4191000" cy="2584450"/>
          </a:xfrm>
          <a:noFill/>
        </p:spPr>
      </p:pic>
    </p:spTree>
    <p:extLst>
      <p:ext uri="{BB962C8B-B14F-4D97-AF65-F5344CB8AC3E}">
        <p14:creationId xmlns:p14="http://schemas.microsoft.com/office/powerpoint/2010/main" val="15076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Poisson Distribution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Poisson distribution is an approximation for the binomial distribution for large N.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as </a:t>
            </a:r>
            <a:r>
              <a:rPr lang="en-US" altLang="en-US" i="1" smtClean="0"/>
              <a:t>N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∞ and </a:t>
            </a:r>
            <a:r>
              <a:rPr lang="en-US" altLang="en-US" i="1" smtClean="0"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  0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with </a:t>
            </a:r>
            <a:r>
              <a:rPr lang="en-US" altLang="en-US" i="1" smtClean="0">
                <a:cs typeface="Times New Roman" panose="02020603050405020304" pitchFamily="18" charset="0"/>
                <a:sym typeface="Wingdings" panose="05000000000000000000" pitchFamily="2" charset="2"/>
              </a:rPr>
              <a:t>pN</a:t>
            </a:r>
            <a:r>
              <a:rPr lang="en-US" alt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en-US" smtClean="0">
                <a:latin typeface="Symbol" panose="05050102010706020507" pitchFamily="18" charset="2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Probability of </a:t>
            </a:r>
            <a:r>
              <a:rPr lang="en-US" altLang="en-US" i="1" smtClean="0">
                <a:cs typeface="Times New Roman" panose="02020603050405020304" pitchFamily="18" charset="0"/>
              </a:rPr>
              <a:t>k</a:t>
            </a:r>
            <a:r>
              <a:rPr lang="en-US" altLang="en-US" smtClean="0">
                <a:cs typeface="Times New Roman" panose="02020603050405020304" pitchFamily="18" charset="0"/>
              </a:rPr>
              <a:t> is: 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How many bacteria, of 10</a:t>
            </a:r>
            <a:r>
              <a:rPr lang="en-US" altLang="en-US" baseline="30000" smtClean="0">
                <a:cs typeface="Times New Roman" panose="02020603050405020304" pitchFamily="18" charset="0"/>
              </a:rPr>
              <a:t>9</a:t>
            </a:r>
            <a:r>
              <a:rPr lang="en-US" altLang="en-US" smtClean="0">
                <a:cs typeface="Times New Roman" panose="02020603050405020304" pitchFamily="18" charset="0"/>
              </a:rPr>
              <a:t>/ml flowing through chamber, bind to the surface?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How many gene delivery vectors bind to the surface of a single cell?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E(</a:t>
            </a:r>
            <a:r>
              <a:rPr lang="en-US" altLang="en-US" i="1" smtClean="0">
                <a:cs typeface="Times New Roman" panose="02020603050405020304" pitchFamily="18" charset="0"/>
              </a:rPr>
              <a:t>X</a:t>
            </a:r>
            <a:r>
              <a:rPr lang="en-US" altLang="en-US" smtClean="0">
                <a:cs typeface="Times New Roman" panose="02020603050405020304" pitchFamily="18" charset="0"/>
              </a:rPr>
              <a:t>) = Var(</a:t>
            </a:r>
            <a:r>
              <a:rPr lang="en-US" altLang="en-US" i="1" smtClean="0">
                <a:cs typeface="Times New Roman" panose="02020603050405020304" pitchFamily="18" charset="0"/>
              </a:rPr>
              <a:t>X</a:t>
            </a:r>
            <a:r>
              <a:rPr lang="en-US" altLang="en-US" smtClean="0">
                <a:cs typeface="Times New Roman" panose="02020603050405020304" pitchFamily="18" charset="0"/>
              </a:rPr>
              <a:t>) = </a:t>
            </a:r>
            <a:r>
              <a:rPr lang="en-US" altLang="en-US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95800" y="3124200"/>
          <a:ext cx="19351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3" imgW="838080" imgH="419040" progId="Equation.3">
                  <p:embed/>
                </p:oleObj>
              </mc:Choice>
              <mc:Fallback>
                <p:oleObj name="Equation" r:id="rId3" imgW="838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193516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7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Poisson Process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Each event is independent of the others.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For example: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When does next vector bind to the cell?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When is the next radioactive decay?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When does a closed ion channel open, or when does the next ion channel open?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Memory-less: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Doesn’t matter how long ago this channel closed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Many events in Biology can be approximated as Poisson processes 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30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Poisson Process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5257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b="1" smtClean="0"/>
              <a:t>time to the next event</a:t>
            </a:r>
            <a:r>
              <a:rPr lang="en-US" altLang="en-US" smtClean="0"/>
              <a:t> in a Poisson process is a continuous variable with</a:t>
            </a:r>
            <a:r>
              <a:rPr lang="en-US" altLang="en-US" smtClean="0">
                <a:cs typeface="Times New Roman" panose="02020603050405020304" pitchFamily="18" charset="0"/>
              </a:rPr>
              <a:t> exponential distribution </a:t>
            </a:r>
          </a:p>
          <a:p>
            <a:pPr>
              <a:lnSpc>
                <a:spcPct val="90000"/>
              </a:lnSpc>
            </a:pPr>
            <a:endParaRPr lang="en-US" altLang="en-US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The </a:t>
            </a:r>
            <a:r>
              <a:rPr lang="en-US" altLang="en-US" b="1" smtClean="0">
                <a:cs typeface="Times New Roman" panose="02020603050405020304" pitchFamily="18" charset="0"/>
              </a:rPr>
              <a:t>number of events occuring in time T</a:t>
            </a:r>
            <a:r>
              <a:rPr lang="en-US" altLang="en-US" smtClean="0">
                <a:cs typeface="Times New Roman" panose="02020603050405020304" pitchFamily="18" charset="0"/>
              </a:rPr>
              <a:t> is a discrete variable with poisson distribution.</a:t>
            </a:r>
          </a:p>
          <a:p>
            <a:pPr>
              <a:lnSpc>
                <a:spcPct val="90000"/>
              </a:lnSpc>
            </a:pPr>
            <a:endParaRPr lang="en-US" altLang="en-US" smtClean="0">
              <a:cs typeface="Times New Roman" panose="02020603050405020304" pitchFamily="18" charset="0"/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057400" y="2819400"/>
          <a:ext cx="3276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Equation" r:id="rId3" imgW="1104840" imgH="215640" progId="Equation.3">
                  <p:embed/>
                </p:oleObj>
              </mc:Choice>
              <mc:Fallback>
                <p:oleObj name="Equation" r:id="rId3" imgW="1104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32766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6" descr="ExponentialDistribution_7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27"/>
          <a:stretch>
            <a:fillRect/>
          </a:stretch>
        </p:blipFill>
        <p:spPr bwMode="auto">
          <a:xfrm>
            <a:off x="5791200" y="1676400"/>
            <a:ext cx="27971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PoissonDistribution_7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44988"/>
            <a:ext cx="32004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2209800" y="5410200"/>
          <a:ext cx="25146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7" imgW="838080" imgH="419040" progId="Equation.3">
                  <p:embed/>
                </p:oleObj>
              </mc:Choice>
              <mc:Fallback>
                <p:oleObj name="Equation" r:id="rId7" imgW="838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25146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7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Stochastic Compartmental Systems:</a:t>
            </a:r>
            <a:br>
              <a:rPr lang="en-US" altLang="en-US" sz="4000" smtClean="0"/>
            </a:br>
            <a:r>
              <a:rPr lang="en-US" altLang="en-US" sz="4000" smtClean="0"/>
              <a:t>Linear Rate Laws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153400" cy="4876800"/>
          </a:xfrm>
        </p:spPr>
        <p:txBody>
          <a:bodyPr/>
          <a:lstStyle/>
          <a:p>
            <a:r>
              <a:rPr lang="en-US" altLang="en-US" sz="2800" smtClean="0">
                <a:sym typeface="Wingdings" panose="05000000000000000000" pitchFamily="2" charset="2"/>
              </a:rPr>
              <a:t>Linear systems are systems with only unimolecular reactions, or multimolecular reactions in which the concentration of one is held fixed.</a:t>
            </a:r>
            <a:r>
              <a:rPr lang="en-US" altLang="en-US" sz="2800" smtClean="0"/>
              <a:t> </a:t>
            </a:r>
          </a:p>
          <a:p>
            <a:r>
              <a:rPr lang="en-US" altLang="en-US" sz="2800" smtClean="0"/>
              <a:t>How do we analyze such systems?</a:t>
            </a:r>
          </a:p>
          <a:p>
            <a:pPr lvl="1"/>
            <a:r>
              <a:rPr lang="en-US" altLang="en-US" sz="2400" smtClean="0"/>
              <a:t>We can run the simulation many times and calculate statistics from the simulations.</a:t>
            </a:r>
          </a:p>
          <a:p>
            <a:pPr lvl="1"/>
            <a:r>
              <a:rPr lang="en-US" altLang="en-US" sz="2400" smtClean="0"/>
              <a:t>This can be expensive in computer time.</a:t>
            </a:r>
          </a:p>
          <a:p>
            <a:pPr lvl="1"/>
            <a:r>
              <a:rPr lang="en-US" altLang="en-US" sz="2400" smtClean="0"/>
              <a:t>Can we determine analytically what the statistics should look like?</a:t>
            </a:r>
          </a:p>
          <a:p>
            <a:r>
              <a:rPr lang="en-US" altLang="en-US" sz="2800" smtClean="0"/>
              <a:t>We need a formalism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sz="4000" dirty="0" smtClean="0"/>
              <a:t>Analytic </a:t>
            </a:r>
            <a:r>
              <a:rPr lang="en-US" altLang="en-US" sz="4000" dirty="0" smtClean="0"/>
              <a:t>Solutions</a:t>
            </a:r>
            <a:endParaRPr lang="en-US" altLang="en-US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1168400"/>
                <a:ext cx="8610600" cy="5537200"/>
              </a:xfrm>
            </p:spPr>
            <p:txBody>
              <a:bodyPr/>
              <a:lstStyle/>
              <a:p>
                <a:r>
                  <a:rPr lang="en-US" altLang="en-US" dirty="0" smtClean="0"/>
                  <a:t>Kolmogorov Forward Equations</a:t>
                </a:r>
              </a:p>
              <a:p>
                <a:r>
                  <a:rPr lang="en-US" dirty="0" smtClean="0"/>
                  <a:t>Write an ODE for probability of each possible system state. </a:t>
                </a:r>
              </a:p>
              <a:p>
                <a:pPr lvl="1"/>
                <a:r>
                  <a:rPr lang="en-US" dirty="0" smtClean="0"/>
                  <a:t>For ion channel, two states, open and closed</a:t>
                </a:r>
              </a:p>
              <a:p>
                <a:pPr lvl="1"/>
                <a:r>
                  <a:rPr lang="en-US" dirty="0" smtClean="0"/>
                  <a:t>For each species: p(0), p(1), p(2), … (infinite)</a:t>
                </a:r>
              </a:p>
              <a:p>
                <a:r>
                  <a:rPr lang="en-US" dirty="0" smtClean="0"/>
                  <a:t>This makes an array of ODEs, with a term for each reaction: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 are analytic solutions for </a:t>
                </a:r>
                <a:r>
                  <a:rPr lang="en-US" i="1" dirty="0" smtClean="0"/>
                  <a:t>linear systems</a:t>
                </a:r>
                <a:r>
                  <a:rPr lang="en-US" dirty="0" smtClean="0"/>
                  <a:t>... but may not be worth it.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168400"/>
                <a:ext cx="8610600" cy="5537200"/>
              </a:xfrm>
              <a:blipFill rotWithShape="0">
                <a:blip r:embed="rId2"/>
                <a:stretch>
                  <a:fillRect l="-1629" t="-1542" b="-5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sz="4000" dirty="0" smtClean="0"/>
              <a:t>Numeric </a:t>
            </a:r>
            <a:r>
              <a:rPr lang="en-US" altLang="en-US" sz="4000" dirty="0" smtClean="0"/>
              <a:t>solutions:</a:t>
            </a:r>
          </a:p>
        </p:txBody>
      </p:sp>
      <p:sp>
        <p:nvSpPr>
          <p:cNvPr id="29699" name="Content Placeholder 9"/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5334000"/>
          </a:xfrm>
        </p:spPr>
        <p:txBody>
          <a:bodyPr/>
          <a:lstStyle/>
          <a:p>
            <a:r>
              <a:rPr lang="en-US" altLang="en-US" sz="2800" dirty="0" smtClean="0"/>
              <a:t>Only method available for </a:t>
            </a:r>
            <a:r>
              <a:rPr lang="en-US" altLang="en-US" sz="2800" dirty="0" smtClean="0"/>
              <a:t>most nonlinear problems, such as those including biomolecular chemical reactions</a:t>
            </a:r>
          </a:p>
          <a:p>
            <a:r>
              <a:rPr lang="en-US" altLang="en-US" sz="2800" dirty="0" smtClean="0"/>
              <a:t>Easier to implement than analytic solutions</a:t>
            </a:r>
            <a:endParaRPr lang="en-US" altLang="en-US" sz="2800" dirty="0" smtClean="0"/>
          </a:p>
          <a:p>
            <a:r>
              <a:rPr lang="en-US" altLang="en-US" sz="2800" dirty="0" smtClean="0"/>
              <a:t>A single run is stochastic</a:t>
            </a:r>
          </a:p>
          <a:p>
            <a:pPr lvl="1"/>
            <a:r>
              <a:rPr lang="en-US" altLang="en-US" sz="2400" dirty="0" smtClean="0"/>
              <a:t>Have to run many times to get statistics on the solutions. </a:t>
            </a:r>
          </a:p>
          <a:p>
            <a:pPr lvl="1"/>
            <a:r>
              <a:rPr lang="en-US" altLang="en-US" sz="2400" dirty="0" smtClean="0"/>
              <a:t>Determine mean and variance in this way.</a:t>
            </a:r>
          </a:p>
          <a:p>
            <a:pPr lvl="1"/>
            <a:r>
              <a:rPr lang="en-US" altLang="en-US" sz="2400" dirty="0" smtClean="0"/>
              <a:t>Efficiency is thus very important.</a:t>
            </a:r>
          </a:p>
          <a:p>
            <a:r>
              <a:rPr lang="en-US" altLang="en-US" sz="2800" dirty="0" smtClean="0"/>
              <a:t>We will look at several methods.</a:t>
            </a:r>
          </a:p>
          <a:p>
            <a:pPr lvl="1"/>
            <a:r>
              <a:rPr lang="en-US" altLang="en-US" sz="2400" dirty="0" smtClean="0"/>
              <a:t>In what conditions does each provide accurate results?</a:t>
            </a:r>
          </a:p>
          <a:p>
            <a:pPr lvl="1"/>
            <a:r>
              <a:rPr lang="en-US" altLang="en-US" sz="2400" dirty="0" smtClean="0"/>
              <a:t>How efficient is each</a:t>
            </a:r>
            <a:r>
              <a:rPr lang="en-US" altLang="en-US" sz="2400" dirty="0" smtClean="0"/>
              <a:t>?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Analyzing Stochastic Simulations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r>
              <a:rPr lang="en-US" altLang="en-US" smtClean="0"/>
              <a:t>Each run of the stochastic simulation is different.  </a:t>
            </a:r>
          </a:p>
          <a:p>
            <a:r>
              <a:rPr lang="en-US" altLang="en-US" smtClean="0"/>
              <a:t>This is why we are concerned with statistics. </a:t>
            </a:r>
          </a:p>
          <a:p>
            <a:r>
              <a:rPr lang="en-US" altLang="en-US" smtClean="0"/>
              <a:t>What is the mean?</a:t>
            </a:r>
          </a:p>
          <a:p>
            <a:r>
              <a:rPr lang="en-US" altLang="en-US" smtClean="0"/>
              <a:t>What is the standard deviation?</a:t>
            </a:r>
          </a:p>
          <a:p>
            <a:r>
              <a:rPr lang="en-US" altLang="en-US" smtClean="0"/>
              <a:t>How are the variables correlated?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Random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 of Statistics: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382000" y="33528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3" imgW="152280" imgH="228600" progId="Equation.3">
                  <p:embed/>
                </p:oleObj>
              </mc:Choice>
              <mc:Fallback>
                <p:oleObj name="Equation" r:id="rId3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352800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8001000" y="2362200"/>
          <a:ext cx="914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Equation" r:id="rId5" imgW="622080" imgH="291960" progId="Equation.3">
                  <p:embed/>
                </p:oleObj>
              </mc:Choice>
              <mc:Fallback>
                <p:oleObj name="Equation" r:id="rId5" imgW="622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362200"/>
                        <a:ext cx="914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"/>
          <a:stretch>
            <a:fillRect/>
          </a:stretch>
        </p:blipFill>
        <p:spPr>
          <a:xfrm>
            <a:off x="990600" y="838200"/>
            <a:ext cx="7289800" cy="5772150"/>
          </a:xfrm>
          <a:noFill/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17446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black:</a:t>
            </a:r>
          </a:p>
          <a:p>
            <a:r>
              <a:rPr lang="en-US" altLang="en-US"/>
              <a:t>analytic solution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381000" y="2895600"/>
            <a:ext cx="1243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blue:</a:t>
            </a:r>
          </a:p>
          <a:p>
            <a:r>
              <a:rPr lang="en-US" altLang="en-US">
                <a:solidFill>
                  <a:schemeClr val="accent2"/>
                </a:solidFill>
              </a:rPr>
              <a:t>100 runs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381000" y="3962400"/>
            <a:ext cx="12985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</a:rPr>
              <a:t>magenta:</a:t>
            </a:r>
          </a:p>
          <a:p>
            <a:r>
              <a:rPr lang="en-US" altLang="en-US">
                <a:solidFill>
                  <a:schemeClr val="hlink"/>
                </a:solidFill>
              </a:rPr>
              <a:t>10 runs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533400" y="5105400"/>
            <a:ext cx="944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green:</a:t>
            </a:r>
          </a:p>
          <a:p>
            <a:r>
              <a:rPr lang="en-US" altLang="en-US">
                <a:solidFill>
                  <a:srgbClr val="009900"/>
                </a:solidFill>
              </a:rPr>
              <a:t>1 run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5334000" y="1981200"/>
            <a:ext cx="86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/>
              <a:t> + </a:t>
            </a:r>
            <a:r>
              <a:rPr lang="en-US" altLang="en-US"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6629400" y="3048000"/>
            <a:ext cx="436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/>
              <a:t> </a:t>
            </a:r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7162800" y="4114800"/>
            <a:ext cx="84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/>
              <a:t> – </a:t>
            </a:r>
            <a:r>
              <a:rPr lang="en-US" altLang="en-US">
                <a:latin typeface="Symbol" panose="05050102010706020507" pitchFamily="18" charset="2"/>
              </a:rPr>
              <a:t>s</a:t>
            </a:r>
          </a:p>
        </p:txBody>
      </p:sp>
      <p:graphicFrame>
        <p:nvGraphicFramePr>
          <p:cNvPr id="5124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8077200" y="4495800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Equation" r:id="rId8" imgW="622080" imgH="291960" progId="Equation.3">
                  <p:embed/>
                </p:oleObj>
              </mc:Choice>
              <mc:Fallback>
                <p:oleObj name="Equation" r:id="rId8" imgW="622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495800"/>
                        <a:ext cx="83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1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CE803D-9D05-4F37-A7A1-85B3859FC1DE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dirty="0" smtClean="0"/>
              <a:t>Ways </a:t>
            </a:r>
            <a:r>
              <a:rPr lang="en-US" altLang="en-US" sz="4000" dirty="0" smtClean="0"/>
              <a:t>to Simulate a Poisson Process: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Match </a:t>
            </a:r>
            <a:r>
              <a:rPr lang="en-US" altLang="en-US" sz="2400" dirty="0" smtClean="0"/>
              <a:t>time step to next event </a:t>
            </a:r>
            <a:r>
              <a:rPr lang="en-US" altLang="en-US" sz="2400" dirty="0" smtClean="0"/>
              <a:t>(</a:t>
            </a:r>
            <a:r>
              <a:rPr lang="en-US" altLang="en-US" sz="2400" dirty="0" smtClean="0"/>
              <a:t>1 event)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“Exact</a:t>
            </a:r>
            <a:r>
              <a:rPr lang="en-US" altLang="en-US" sz="2400" b="1" dirty="0" smtClean="0"/>
              <a:t>”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Always accurate, but </a:t>
            </a:r>
            <a:r>
              <a:rPr lang="en-US" altLang="en-US" sz="2400" dirty="0" smtClean="0"/>
              <a:t>expensive for “big” systems (large numbers)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Gillespie 1977, and previous works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Take medium time steps </a:t>
            </a:r>
            <a:r>
              <a:rPr lang="en-US" altLang="en-US" sz="2400" dirty="0" smtClean="0"/>
              <a:t>(</a:t>
            </a:r>
            <a:r>
              <a:rPr lang="en-US" altLang="en-US" sz="2400" dirty="0" smtClean="0"/>
              <a:t>0 to ~20 events)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“Tau-leap”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less </a:t>
            </a:r>
            <a:r>
              <a:rPr lang="en-US" altLang="en-US" sz="2400" dirty="0" smtClean="0"/>
              <a:t>expensive for big systems </a:t>
            </a:r>
            <a:r>
              <a:rPr lang="en-US" altLang="en-US" sz="2400" dirty="0" smtClean="0"/>
              <a:t>and reasonably accurate if system doesn’t change in a time step (so if time step is well chosen);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Take large time steps </a:t>
            </a:r>
            <a:r>
              <a:rPr lang="en-US" altLang="en-US" sz="2400" dirty="0" smtClean="0"/>
              <a:t>(&gt; </a:t>
            </a:r>
            <a:r>
              <a:rPr lang="en-US" altLang="en-US" sz="2400" dirty="0" smtClean="0"/>
              <a:t>10 events)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Gillespie’s “Chemical </a:t>
            </a:r>
            <a:r>
              <a:rPr lang="en-US" altLang="en-US" sz="2400" b="1" dirty="0" err="1" smtClean="0"/>
              <a:t>Langevin</a:t>
            </a:r>
            <a:r>
              <a:rPr lang="en-US" altLang="en-US" sz="2400" b="1" dirty="0" smtClean="0"/>
              <a:t> Equation”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Accurate if system doesn’t change in a time step, but &gt; 10 events occur. Least </a:t>
            </a:r>
            <a:r>
              <a:rPr lang="en-US" altLang="en-US" sz="2400" dirty="0" smtClean="0"/>
              <a:t>expensive for big systems.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Gillespie in 2000 (J </a:t>
            </a:r>
            <a:r>
              <a:rPr lang="en-US" sz="2400" dirty="0" err="1"/>
              <a:t>Chem</a:t>
            </a:r>
            <a:r>
              <a:rPr lang="en-US" sz="2400" dirty="0"/>
              <a:t> </a:t>
            </a:r>
            <a:r>
              <a:rPr lang="en-US" sz="2400" dirty="0" err="1"/>
              <a:t>Phus</a:t>
            </a:r>
            <a:r>
              <a:rPr lang="en-US" sz="2400" dirty="0"/>
              <a:t> v. 113, p. 297)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Chemical Reaction Equations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534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For all three methods, we ask how many reactions occur in a time interval, and then update the system to implement these reactions.</a:t>
                </a:r>
              </a:p>
              <a:p>
                <a:r>
                  <a:rPr lang="en-US" sz="2400" dirty="0" smtClean="0"/>
                  <a:t>For example: </a:t>
                </a:r>
                <a:r>
                  <a:rPr lang="en-US" sz="2400" dirty="0"/>
                  <a:t>glucosidase enzyme (E) converts </a:t>
                </a:r>
                <a:r>
                  <a:rPr lang="en-US" sz="2400" dirty="0" err="1"/>
                  <a:t>malose</a:t>
                </a:r>
                <a:r>
                  <a:rPr lang="en-US" sz="2400" dirty="0"/>
                  <a:t> (M) to glucose (G</a:t>
                </a:r>
                <a:r>
                  <a:rPr lang="en-US" sz="2400" dirty="0" smtClean="0"/>
                  <a:t>).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𝐸</m:t>
                      </m:r>
                      <m:r>
                        <a:rPr lang="en-US" sz="2000" i="1"/>
                        <m:t>+</m:t>
                      </m:r>
                      <m:r>
                        <a:rPr lang="en-US" sz="2000" i="1"/>
                        <m:t>𝑀</m:t>
                      </m:r>
                      <m:r>
                        <a:rPr lang="en-US" sz="2000" i="1"/>
                        <m:t>→</m:t>
                      </m:r>
                      <m:r>
                        <a:rPr lang="en-US" sz="2000" i="1"/>
                        <m:t>𝐸𝑀</m:t>
                      </m:r>
                      <m:r>
                        <a:rPr lang="en-US" sz="2000" i="1"/>
                        <m:t>, </m:t>
                      </m:r>
                      <m:r>
                        <a:rPr lang="en-US" sz="2000" i="1"/>
                        <m:t>𝑟𝑎𝑡𝑒</m:t>
                      </m:r>
                      <m:r>
                        <a:rPr lang="en-US" sz="2000" i="1"/>
                        <m:t> 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𝑘</m:t>
                          </m:r>
                        </m:e>
                        <m:sub>
                          <m:r>
                            <a:rPr lang="en-US" sz="2000" i="1"/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𝐸𝑀</m:t>
                      </m:r>
                      <m:r>
                        <a:rPr lang="en-US" sz="2000" i="1"/>
                        <m:t>→</m:t>
                      </m:r>
                      <m:r>
                        <a:rPr lang="en-US" sz="2000" i="1"/>
                        <m:t>𝐸</m:t>
                      </m:r>
                      <m:r>
                        <a:rPr lang="en-US" sz="2000" i="1"/>
                        <m:t>+</m:t>
                      </m:r>
                      <m:r>
                        <a:rPr lang="en-US" sz="2000" i="1"/>
                        <m:t>𝑀</m:t>
                      </m:r>
                      <m:r>
                        <a:rPr lang="en-US" sz="2000" i="1"/>
                        <m:t>, </m:t>
                      </m:r>
                      <m:r>
                        <a:rPr lang="en-US" sz="2000" i="1"/>
                        <m:t>𝑟𝑎𝑡𝑒</m:t>
                      </m:r>
                      <m:r>
                        <a:rPr lang="en-US" sz="2000" i="1"/>
                        <m:t> 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𝑘</m:t>
                          </m:r>
                        </m:e>
                        <m:sub>
                          <m:r>
                            <a:rPr lang="en-US" sz="2000" i="1"/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𝐸𝑀</m:t>
                      </m:r>
                      <m:r>
                        <a:rPr lang="en-US" sz="2000" i="1"/>
                        <m:t>→</m:t>
                      </m:r>
                      <m:r>
                        <a:rPr lang="en-US" sz="2000" i="1"/>
                        <m:t>𝐸</m:t>
                      </m:r>
                      <m:r>
                        <a:rPr lang="en-US" sz="2000" i="1"/>
                        <m:t>+</m:t>
                      </m:r>
                      <m:r>
                        <a:rPr lang="en-US" sz="2000" i="1"/>
                        <m:t>𝐺</m:t>
                      </m:r>
                      <m:r>
                        <a:rPr lang="en-US" sz="2000" i="1"/>
                        <m:t>, </m:t>
                      </m:r>
                      <m:r>
                        <a:rPr lang="en-US" sz="2000" i="1"/>
                        <m:t>𝑟𝑎𝑡𝑒</m:t>
                      </m:r>
                      <m:r>
                        <a:rPr lang="en-US" sz="2000" i="1"/>
                        <m:t> 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𝑘</m:t>
                          </m:r>
                        </m:e>
                        <m:sub>
                          <m:r>
                            <a:rPr lang="en-US" sz="2000" i="1"/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en-US" sz="2400" dirty="0" smtClean="0"/>
                  <a:t>Deterministic form: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𝑑𝐸𝑀</m:t>
                          </m:r>
                        </m:num>
                        <m:den>
                          <m:r>
                            <a:rPr lang="en-US" sz="2000" i="1"/>
                            <m:t>𝑑𝑡</m:t>
                          </m:r>
                        </m:den>
                      </m:f>
                      <m:r>
                        <a:rPr lang="en-US" sz="2000" i="1"/>
                        <m:t>=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𝑘</m:t>
                          </m:r>
                        </m:e>
                        <m:sub>
                          <m:r>
                            <a:rPr lang="en-US" sz="2000" i="1"/>
                            <m:t>𝑓</m:t>
                          </m:r>
                        </m:sub>
                      </m:sSub>
                      <m:r>
                        <a:rPr lang="en-US" sz="2000" i="1"/>
                        <m:t>(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𝐸</m:t>
                          </m:r>
                        </m:e>
                        <m:sub>
                          <m:r>
                            <a:rPr lang="en-US" sz="2000" i="1"/>
                            <m:t>𝑡𝑜𝑡</m:t>
                          </m:r>
                        </m:sub>
                      </m:sSub>
                      <m:r>
                        <a:rPr lang="en-US" sz="2000" i="1"/>
                        <m:t>−</m:t>
                      </m:r>
                      <m:r>
                        <a:rPr lang="en-US" sz="2000" i="1"/>
                        <m:t>𝐸𝑀</m:t>
                      </m:r>
                      <m:r>
                        <a:rPr lang="en-US" sz="2000" i="1"/>
                        <m:t>)</m:t>
                      </m:r>
                      <m:r>
                        <a:rPr lang="en-US" sz="2000" i="1"/>
                        <m:t>𝑀</m:t>
                      </m:r>
                      <m:r>
                        <a:rPr lang="en-US" sz="2000" i="1"/>
                        <m:t>−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en-US" sz="2000" i="1"/>
                                <m:t>𝑟</m:t>
                              </m:r>
                            </m:sub>
                          </m:sSub>
                          <m:r>
                            <a:rPr lang="en-US" sz="2000" i="1"/>
                            <m:t>+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en-US" sz="2000" i="1"/>
                                <m:t>𝑐𝑎𝑡</m:t>
                              </m:r>
                            </m:sub>
                          </m:sSub>
                        </m:e>
                      </m:d>
                      <m:r>
                        <a:rPr lang="en-US" sz="2000" i="1"/>
                        <m:t>𝐸𝑀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𝑑𝑀</m:t>
                          </m:r>
                        </m:num>
                        <m:den>
                          <m:r>
                            <a:rPr lang="en-US" sz="2000" i="1"/>
                            <m:t>𝑑𝑡</m:t>
                          </m:r>
                        </m:den>
                      </m:f>
                      <m:r>
                        <a:rPr lang="en-US" sz="2000" i="1"/>
                        <m:t>=−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𝑘</m:t>
                          </m:r>
                        </m:e>
                        <m:sub>
                          <m:r>
                            <a:rPr lang="en-US" sz="2000" i="1"/>
                            <m:t>𝑓</m:t>
                          </m:r>
                        </m:sub>
                      </m:sSub>
                      <m:r>
                        <a:rPr lang="en-US" sz="2000" i="1"/>
                        <m:t>(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𝐸</m:t>
                          </m:r>
                        </m:e>
                        <m:sub>
                          <m:r>
                            <a:rPr lang="en-US" sz="2000" i="1"/>
                            <m:t>𝑡𝑜𝑡</m:t>
                          </m:r>
                        </m:sub>
                      </m:sSub>
                      <m:r>
                        <a:rPr lang="en-US" sz="2000" i="1"/>
                        <m:t>−</m:t>
                      </m:r>
                      <m:r>
                        <a:rPr lang="en-US" sz="2000" i="1"/>
                        <m:t>𝐸𝑀</m:t>
                      </m:r>
                      <m:r>
                        <a:rPr lang="en-US" sz="2000" i="1"/>
                        <m:t>)</m:t>
                      </m:r>
                      <m:r>
                        <a:rPr lang="en-US" sz="2000" i="1"/>
                        <m:t>𝑀</m:t>
                      </m:r>
                      <m:r>
                        <a:rPr lang="en-US" sz="2000" i="1"/>
                        <m:t>+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en-US" sz="2000" i="1"/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000" i="1"/>
                        <m:t>𝐸𝑀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𝑑𝐺</m:t>
                          </m:r>
                        </m:num>
                        <m:den>
                          <m:r>
                            <a:rPr lang="en-US" sz="2000" i="1"/>
                            <m:t>𝑑𝑡</m:t>
                          </m:r>
                        </m:den>
                      </m:f>
                      <m:r>
                        <a:rPr lang="en-US" sz="2000" i="1"/>
                        <m:t>=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en-US" sz="2000" i="1"/>
                                <m:t>𝑐𝑎𝑡</m:t>
                              </m:r>
                            </m:sub>
                          </m:sSub>
                        </m:e>
                      </m:d>
                      <m:r>
                        <a:rPr lang="en-US" sz="2000" i="1"/>
                        <m:t>𝐸𝑀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534400" cy="4495800"/>
              </a:xfrm>
              <a:blipFill rotWithShape="0">
                <a:blip r:embed="rId2"/>
                <a:stretch>
                  <a:fillRect l="-929" t="-1085" r="-1929" b="-1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C90BA5-A2C7-4F09-BB1A-C0EF5007F454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Reaction-Based Solving Methods: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0400" y="21336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80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In </a:t>
            </a:r>
            <a:r>
              <a:rPr lang="en-US" dirty="0"/>
              <a:t>stochastic systems the actual “events” or “reactions” is stochastic.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When </a:t>
            </a:r>
            <a:r>
              <a:rPr lang="en-US" dirty="0"/>
              <a:t>reaction occurs, it affects many “chemicals” at once. 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So uncertainty in these chemicals is coupled.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Thus, </a:t>
            </a:r>
            <a:r>
              <a:rPr lang="en-US" dirty="0" smtClean="0"/>
              <a:t>we need </a:t>
            </a:r>
            <a:r>
              <a:rPr lang="en-US" dirty="0"/>
              <a:t>to organize algorithms on the number and type of reactions that occur, not on the change in each chemical, as we are used to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45B891-7048-4CDC-A98E-6644D9EC47EE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en-US" altLang="en-US" sz="4000" smtClean="0"/>
              <a:t>Wendy’s Unified Formalism: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Reactions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 </a:t>
            </a:r>
            <a:r>
              <a:rPr lang="en-US" altLang="en-US" dirty="0" smtClean="0"/>
              <a:t>is for reactions </a:t>
            </a:r>
            <a:r>
              <a:rPr lang="en-US" altLang="en-US" dirty="0" smtClean="0"/>
              <a:t>with r as the index.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(always presented as different rows in matrices)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Chemicals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 is for </a:t>
            </a:r>
            <a:r>
              <a:rPr lang="en-US" altLang="en-US" dirty="0" smtClean="0"/>
              <a:t>chemicals with c as the index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(always presented as different columns in matrices)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 is for substrates (left side of equation)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 is for products (right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equation)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/>
              <a:t>E+S</a:t>
            </a:r>
            <a:r>
              <a:rPr lang="en-US" altLang="en-US" dirty="0" smtClean="0">
                <a:sym typeface="Wingdings" panose="05000000000000000000" pitchFamily="2" charset="2"/>
              </a:rPr>
              <a:t> ES			E + S  E + P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ES </a:t>
            </a:r>
            <a:r>
              <a:rPr lang="en-US" altLang="en-US" dirty="0" smtClean="0">
                <a:sym typeface="Wingdings" panose="05000000000000000000" pitchFamily="2" charset="2"/>
              </a:rPr>
              <a:t> E + P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k </a:t>
            </a:r>
            <a:r>
              <a:rPr lang="en-US" altLang="en-US" dirty="0" smtClean="0"/>
              <a:t>is for </a:t>
            </a:r>
            <a:r>
              <a:rPr lang="en-US" altLang="en-US" dirty="0" smtClean="0"/>
              <a:t>the rate constants for each reaction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k(r) or </a:t>
            </a:r>
            <a:r>
              <a:rPr lang="en-US" altLang="en-US" dirty="0" err="1" smtClean="0"/>
              <a:t>k</a:t>
            </a:r>
            <a:r>
              <a:rPr lang="en-US" altLang="en-US" baseline="-25000" dirty="0" err="1" smtClean="0"/>
              <a:t>r</a:t>
            </a:r>
            <a:r>
              <a:rPr lang="en-US" altLang="en-US" dirty="0" smtClean="0"/>
              <a:t> is the rate constant for the </a:t>
            </a:r>
            <a:r>
              <a:rPr lang="en-US" altLang="en-US" dirty="0" err="1" smtClean="0"/>
              <a:t>r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reaction.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982401-C9D4-4AF5-9493-CC2B7625E243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Define System: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562600"/>
          </a:xfrm>
        </p:spPr>
        <p:txBody>
          <a:bodyPr/>
          <a:lstStyle/>
          <a:p>
            <a:r>
              <a:rPr lang="en-US" altLang="en-US" sz="2800" smtClean="0"/>
              <a:t>Define R reactions according to stoichiometry using two matrices and a column vector: </a:t>
            </a:r>
          </a:p>
          <a:p>
            <a:pPr lvl="1"/>
            <a:r>
              <a:rPr lang="en-US" altLang="en-US" sz="2400" smtClean="0"/>
              <a:t>Matrix S is the substrates.</a:t>
            </a:r>
          </a:p>
          <a:p>
            <a:pPr lvl="1"/>
            <a:r>
              <a:rPr lang="en-US" altLang="en-US" sz="2400" smtClean="0"/>
              <a:t>Matrix P is the products.</a:t>
            </a:r>
          </a:p>
          <a:p>
            <a:pPr lvl="1"/>
            <a:r>
              <a:rPr lang="en-US" altLang="en-US" sz="2400" smtClean="0"/>
              <a:t>Vector K is the reaction rates.</a:t>
            </a:r>
          </a:p>
          <a:p>
            <a:r>
              <a:rPr lang="en-US" altLang="en-US" sz="2800" smtClean="0"/>
              <a:t>Example:</a:t>
            </a:r>
          </a:p>
          <a:p>
            <a:pPr lvl="1">
              <a:buFontTx/>
              <a:buNone/>
            </a:pPr>
            <a:r>
              <a:rPr lang="en-US" altLang="en-US" sz="2000" smtClean="0"/>
              <a:t>S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+ S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Wingdings" panose="05000000000000000000" pitchFamily="2" charset="2"/>
              </a:rPr>
              <a:t> S</a:t>
            </a:r>
            <a:r>
              <a:rPr lang="en-US" altLang="en-US" sz="2000" baseline="-25000" smtClean="0">
                <a:sym typeface="Wingdings" panose="05000000000000000000" pitchFamily="2" charset="2"/>
              </a:rPr>
              <a:t>3 </a:t>
            </a:r>
            <a:r>
              <a:rPr lang="en-US" altLang="en-US" sz="2000" smtClean="0">
                <a:sym typeface="Wingdings" panose="05000000000000000000" pitchFamily="2" charset="2"/>
              </a:rPr>
              <a:t>with rate constant k</a:t>
            </a:r>
            <a:r>
              <a:rPr lang="en-US" altLang="en-US" sz="2000" baseline="-25000" smtClean="0">
                <a:latin typeface="Symbol" panose="05050102010706020507" pitchFamily="18" charset="2"/>
                <a:sym typeface="Wingdings" panose="05000000000000000000" pitchFamily="2" charset="2"/>
              </a:rPr>
              <a:t>1</a:t>
            </a:r>
            <a:endParaRPr lang="en-US" altLang="en-US" sz="2000" baseline="-25000" smtClean="0"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r>
              <a:rPr lang="en-US" altLang="en-US" sz="2000" smtClean="0"/>
              <a:t>S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+ S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Wingdings" panose="05000000000000000000" pitchFamily="2" charset="2"/>
              </a:rPr>
              <a:t> S</a:t>
            </a:r>
            <a:r>
              <a:rPr lang="en-US" altLang="en-US" sz="2000" baseline="-25000" smtClean="0">
                <a:sym typeface="Wingdings" panose="05000000000000000000" pitchFamily="2" charset="2"/>
              </a:rPr>
              <a:t>2</a:t>
            </a:r>
            <a:r>
              <a:rPr lang="en-US" altLang="en-US" sz="2000" smtClean="0">
                <a:sym typeface="Wingdings" panose="05000000000000000000" pitchFamily="2" charset="2"/>
              </a:rPr>
              <a:t> with rate constant k</a:t>
            </a:r>
            <a:r>
              <a:rPr lang="en-US" altLang="en-US" sz="2000" baseline="-25000" smtClean="0">
                <a:latin typeface="Symbol" panose="05050102010706020507" pitchFamily="18" charset="2"/>
                <a:sym typeface="Wingdings" panose="05000000000000000000" pitchFamily="2" charset="2"/>
              </a:rPr>
              <a:t>2</a:t>
            </a:r>
            <a:r>
              <a:rPr lang="en-US" altLang="en-US" sz="2000" smtClean="0">
                <a:sym typeface="Wingdings" panose="05000000000000000000" pitchFamily="2" charset="2"/>
              </a:rPr>
              <a:t>, </a:t>
            </a:r>
          </a:p>
          <a:p>
            <a:pPr lvl="1">
              <a:buFontTx/>
              <a:buNone/>
            </a:pPr>
            <a:r>
              <a:rPr lang="en-US" altLang="en-US" sz="2400" smtClean="0"/>
              <a:t>S = [1, 1, 0;	P = [0, 0, 1;		K = [k1</a:t>
            </a:r>
          </a:p>
          <a:p>
            <a:pPr lvl="1">
              <a:buFontTx/>
              <a:buNone/>
            </a:pPr>
            <a:r>
              <a:rPr lang="en-US" altLang="en-US" sz="2400" smtClean="0"/>
              <a:t>		   2, 0, 0];                 0, 1, 0];                        k2];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r>
              <a:rPr lang="en-US" altLang="en-US" sz="2800" smtClean="0"/>
              <a:t>Initial conditions: X(0) for C chemicals: [X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 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, …X</a:t>
            </a:r>
            <a:r>
              <a:rPr lang="en-US" altLang="en-US" sz="2800" baseline="-25000" smtClean="0"/>
              <a:t>C</a:t>
            </a:r>
            <a:r>
              <a:rPr lang="en-US" altLang="en-US" sz="2800" smtClean="0"/>
              <a:t>]</a:t>
            </a:r>
          </a:p>
          <a:p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3886200" cy="1143000"/>
          </a:xfrm>
        </p:spPr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4724400" cy="2514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Equations are: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𝐸𝑀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𝐸𝑀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𝐸𝑀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4724400" cy="2514600"/>
              </a:xfrm>
              <a:blipFill rotWithShape="0">
                <a:blip r:embed="rId2"/>
                <a:stretch>
                  <a:fillRect l="-3226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4749800" y="838200"/>
                <a:ext cx="4178300" cy="541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kern="0" dirty="0" smtClean="0"/>
                  <a:t>Matrices </a:t>
                </a:r>
                <a:r>
                  <a:rPr lang="en-US" kern="0" dirty="0" smtClean="0"/>
                  <a:t>are:</a:t>
                </a:r>
              </a:p>
              <a:p>
                <a:pPr marL="0" indent="0">
                  <a:buNone/>
                </a:pPr>
                <a:r>
                  <a:rPr lang="en-US" kern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kern="0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kern="0"/>
                            </m:ctrlPr>
                          </m:mPr>
                          <m:mr>
                            <m:e>
                              <m:r>
                                <a:rPr lang="en-US" i="1" kern="0"/>
                                <m:t>𝐸𝑀</m:t>
                              </m:r>
                            </m:e>
                            <m:e>
                              <m:r>
                                <a:rPr lang="en-US" i="1" kern="0"/>
                                <m:t>𝑀</m:t>
                              </m:r>
                            </m:e>
                            <m:e>
                              <m:r>
                                <a:rPr lang="en-US" i="1" kern="0"/>
                                <m:t>𝐺</m:t>
                              </m:r>
                            </m:e>
                            <m:e>
                              <m:r>
                                <a:rPr lang="en-US" i="1" kern="0"/>
                                <m:t>𝐸</m:t>
                              </m:r>
                            </m:e>
                          </m:mr>
                        </m:m>
                      </m:e>
                    </m:d>
                    <m:r>
                      <a:rPr lang="en-US" i="1" kern="0"/>
                      <m:t>  </m:t>
                    </m:r>
                  </m:oMath>
                </a14:m>
                <a:endParaRPr lang="en-US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/>
                        <m:t>𝑆</m:t>
                      </m:r>
                      <m:r>
                        <a:rPr lang="en-US" i="1" ker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0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0"/>
                              </m:ctrlPr>
                            </m:mPr>
                            <m:mr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1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0"/>
                                  <m:t>1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0"/>
                                  <m:t>1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/>
                        <m:t>𝑃</m:t>
                      </m:r>
                      <m:r>
                        <a:rPr lang="en-US" i="1" ker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0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0"/>
                              </m:ctrlPr>
                            </m:mPr>
                            <m:mr>
                              <m:e>
                                <m:r>
                                  <a:rPr lang="en-US" i="1" kern="0"/>
                                  <m:t>1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1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0</m:t>
                                </m:r>
                              </m:e>
                              <m:e>
                                <m:r>
                                  <a:rPr lang="en-US" i="1" kern="0"/>
                                  <m:t>1</m:t>
                                </m:r>
                              </m:e>
                              <m:e>
                                <m:r>
                                  <a:rPr lang="en-US" i="1" kern="0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/>
                        <m:t>𝑘</m:t>
                      </m:r>
                      <m:r>
                        <a:rPr lang="en-US" i="1" ker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0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0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kern="0"/>
                                    </m:ctrlPr>
                                  </m:sSubPr>
                                  <m:e>
                                    <m:r>
                                      <a:rPr lang="en-US" i="1" kern="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 kern="0"/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kern="0"/>
                                    </m:ctrlPr>
                                  </m:sSubPr>
                                  <m:e>
                                    <m:r>
                                      <a:rPr lang="en-US" i="1" kern="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 kern="0"/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kern="0"/>
                                    </m:ctrlPr>
                                  </m:sSubPr>
                                  <m:e>
                                    <m:r>
                                      <a:rPr lang="en-US" i="1" kern="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 kern="0"/>
                                      <m:t>𝑐𝑎𝑡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kern="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9800" y="838200"/>
                <a:ext cx="41783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3644" t="-15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A42C38-BD83-47F6-B4E6-D160DED0FF84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Gillespie Algorithm</a:t>
            </a:r>
            <a:br>
              <a:rPr lang="en-US" altLang="en-US" sz="4000" smtClean="0"/>
            </a:br>
            <a:r>
              <a:rPr lang="en-US" altLang="en-US" sz="4000" smtClean="0"/>
              <a:t>Stochastic Simulation Alogorithm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Exact Algorithm to solve chemical reactions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Essentially mimics real situation: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Given rates and molecule numbers,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How long until next change occurs?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Which is next event that occurs?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Elegant and simple.  Proposed in 1977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Still used today.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6A9AE9-BCB4-425B-8748-1B44A67297FA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371600"/>
          </a:xfrm>
        </p:spPr>
        <p:txBody>
          <a:bodyPr/>
          <a:lstStyle/>
          <a:p>
            <a:r>
              <a:rPr lang="en-US" altLang="en-US" sz="3600" b="1" smtClean="0"/>
              <a:t>Step 1:</a:t>
            </a:r>
            <a:r>
              <a:rPr lang="en-US" altLang="en-US" sz="3600" smtClean="0"/>
              <a:t> </a:t>
            </a:r>
            <a:r>
              <a:rPr lang="en-US" altLang="en-US" sz="3600" b="1" smtClean="0"/>
              <a:t>Given the system state, determine the rate of each reaction, a</a:t>
            </a:r>
            <a:r>
              <a:rPr lang="en-US" altLang="en-US" sz="3600" b="1" baseline="-25000" smtClean="0"/>
              <a:t>r</a:t>
            </a:r>
            <a:r>
              <a:rPr lang="en-US" altLang="en-US" sz="3600" b="1" smtClean="0"/>
              <a:t>.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51816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Reaction 1: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S</a:t>
            </a:r>
            <a:r>
              <a:rPr lang="en-US" sz="2800" baseline="-25000" dirty="0" smtClean="0"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, with rate constant k</a:t>
            </a:r>
            <a:r>
              <a:rPr lang="en-US" sz="2800" baseline="-25000" dirty="0" smtClean="0">
                <a:sym typeface="Wingdings" pitchFamily="2" charset="2"/>
              </a:rPr>
              <a:t>1</a:t>
            </a:r>
            <a:endParaRPr lang="en-US" sz="2800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X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, X</a:t>
            </a:r>
            <a:r>
              <a:rPr lang="en-US" sz="2400" baseline="-25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are the numbers of the reactant molecules</a:t>
            </a: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Define the </a:t>
            </a:r>
            <a:r>
              <a:rPr lang="en-US" sz="2400" dirty="0" err="1" smtClean="0">
                <a:sym typeface="Wingdings" pitchFamily="2" charset="2"/>
              </a:rPr>
              <a:t>stoichiometry</a:t>
            </a:r>
            <a:r>
              <a:rPr lang="en-US" sz="2400" dirty="0" smtClean="0">
                <a:sym typeface="Wingdings" pitchFamily="2" charset="2"/>
              </a:rPr>
              <a:t>: h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 = X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X</a:t>
            </a:r>
            <a:r>
              <a:rPr lang="en-US" sz="2400" baseline="-25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; this will give dependence on amounts of molecules. </a:t>
            </a:r>
            <a:endParaRPr lang="en-US" sz="2400" baseline="-25000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Then a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= h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k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= k</a:t>
            </a:r>
            <a:r>
              <a:rPr lang="en-US" sz="2400" baseline="-25000" dirty="0" smtClean="0">
                <a:sym typeface="Wingdings" pitchFamily="2" charset="2"/>
              </a:rPr>
              <a:t>1 </a:t>
            </a:r>
            <a:r>
              <a:rPr lang="en-US" sz="2400" dirty="0" smtClean="0">
                <a:sym typeface="Wingdings" pitchFamily="2" charset="2"/>
              </a:rPr>
              <a:t>X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X</a:t>
            </a:r>
            <a:r>
              <a:rPr lang="en-US" sz="2400" baseline="-25000" dirty="0" smtClean="0">
                <a:sym typeface="Wingdings" pitchFamily="2" charset="2"/>
              </a:rPr>
              <a:t>2 </a:t>
            </a:r>
            <a:r>
              <a:rPr lang="en-US" sz="2400" dirty="0" smtClean="0">
                <a:sym typeface="Wingdings" pitchFamily="2" charset="2"/>
              </a:rPr>
              <a:t>= rate for this reaction.</a:t>
            </a:r>
            <a:endParaRPr lang="en-US" sz="2400" baseline="-25000" dirty="0" smtClean="0">
              <a:sym typeface="Wingdings" pitchFamily="2" charset="2"/>
            </a:endParaRPr>
          </a:p>
          <a:p>
            <a:pPr>
              <a:defRPr/>
            </a:pPr>
            <a:r>
              <a:rPr lang="en-US" sz="2800" dirty="0" smtClean="0">
                <a:sym typeface="Wingdings" pitchFamily="2" charset="2"/>
              </a:rPr>
              <a:t>Reaction 2: S</a:t>
            </a:r>
            <a:r>
              <a:rPr lang="en-US" sz="2800" baseline="-25000" dirty="0" smtClean="0">
                <a:sym typeface="Wingdings" pitchFamily="2" charset="2"/>
              </a:rPr>
              <a:t>1</a:t>
            </a:r>
            <a:r>
              <a:rPr lang="en-US" sz="2800" dirty="0" smtClean="0">
                <a:sym typeface="Wingdings" pitchFamily="2" charset="2"/>
              </a:rPr>
              <a:t> + S</a:t>
            </a:r>
            <a:r>
              <a:rPr lang="en-US" sz="2800" baseline="-25000" dirty="0" smtClean="0">
                <a:sym typeface="Wingdings" pitchFamily="2" charset="2"/>
              </a:rPr>
              <a:t>1</a:t>
            </a:r>
            <a:r>
              <a:rPr lang="en-US" sz="2800" dirty="0" smtClean="0">
                <a:sym typeface="Wingdings" pitchFamily="2" charset="2"/>
              </a:rPr>
              <a:t>  S</a:t>
            </a:r>
            <a:r>
              <a:rPr lang="en-US" sz="2800" baseline="-25000" dirty="0" smtClean="0">
                <a:sym typeface="Wingdings" pitchFamily="2" charset="2"/>
              </a:rPr>
              <a:t>2</a:t>
            </a:r>
            <a:r>
              <a:rPr lang="en-US" sz="2800" dirty="0" smtClean="0">
                <a:sym typeface="Wingdings" pitchFamily="2" charset="2"/>
              </a:rPr>
              <a:t>, </a:t>
            </a: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h</a:t>
            </a:r>
            <a:r>
              <a:rPr lang="en-US" sz="2400" baseline="-25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= X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(X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-1)/2        (why is this true?)</a:t>
            </a:r>
          </a:p>
          <a:p>
            <a:pPr lvl="1">
              <a:defRPr/>
            </a:pPr>
            <a:endParaRPr lang="en-US" sz="2400" dirty="0" smtClean="0">
              <a:sym typeface="Wingdings" pitchFamily="2" charset="2"/>
            </a:endParaRPr>
          </a:p>
          <a:p>
            <a:pPr>
              <a:defRPr/>
            </a:pPr>
            <a:r>
              <a:rPr lang="en-US" sz="2800" dirty="0" smtClean="0">
                <a:sym typeface="Wingdings" pitchFamily="2" charset="2"/>
              </a:rPr>
              <a:t>Finally, define: a</a:t>
            </a:r>
            <a:r>
              <a:rPr lang="en-US" sz="2800" baseline="-25000" dirty="0" smtClean="0"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 = </a:t>
            </a:r>
            <a:r>
              <a:rPr lang="en-US" sz="2800" dirty="0" smtClean="0">
                <a:sym typeface="Symbol" pitchFamily="18" charset="2"/>
              </a:rPr>
              <a:t>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latin typeface="+mj-lt"/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 (</a:t>
            </a:r>
            <a:r>
              <a:rPr lang="en-US" sz="2800" dirty="0" smtClean="0">
                <a:latin typeface="+mj-lt"/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 = 1 to R) </a:t>
            </a:r>
          </a:p>
          <a:p>
            <a:pPr lvl="1">
              <a:defRPr/>
            </a:pPr>
            <a:r>
              <a:rPr lang="en-US" sz="2400" dirty="0" smtClean="0">
                <a:sym typeface="Symbol" pitchFamily="18" charset="2"/>
              </a:rPr>
              <a:t>This is the combined rate of all possible reactions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1E3C3C-B2F4-4EDB-8386-AC8000209798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Gillespie Rates: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2590800" y="3124200"/>
            <a:ext cx="13716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..x</a:t>
            </a:r>
            <a:r>
              <a:rPr lang="en-US" altLang="en-US" baseline="-25000"/>
              <a:t>C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3733800" y="2209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038600" y="3886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276600" y="4495800"/>
            <a:ext cx="76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H="1">
            <a:off x="10668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H="1" flipV="1">
            <a:off x="1752600" y="2514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2743200" y="1524000"/>
            <a:ext cx="200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50187" name="Text Box 12"/>
          <p:cNvSpPr txBox="1">
            <a:spLocks noChangeArrowheads="1"/>
          </p:cNvSpPr>
          <p:nvPr/>
        </p:nvSpPr>
        <p:spPr bwMode="auto">
          <a:xfrm>
            <a:off x="3886200" y="3276600"/>
            <a:ext cx="200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50188" name="Text Box 13"/>
          <p:cNvSpPr txBox="1">
            <a:spLocks noChangeArrowheads="1"/>
          </p:cNvSpPr>
          <p:nvPr/>
        </p:nvSpPr>
        <p:spPr bwMode="auto">
          <a:xfrm>
            <a:off x="2362200" y="5867400"/>
            <a:ext cx="200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228600" y="3276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R-1</a:t>
            </a:r>
            <a:endParaRPr lang="en-US" altLang="en-US"/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304800" y="1905000"/>
            <a:ext cx="200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R</a:t>
            </a:r>
            <a:endParaRPr lang="en-US" altLang="en-US"/>
          </a:p>
        </p:txBody>
      </p: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5257800" y="990600"/>
            <a:ext cx="3200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What is the residence time of this state?</a:t>
            </a:r>
          </a:p>
          <a:p>
            <a:r>
              <a:rPr lang="en-US" altLang="en-US" sz="2800"/>
              <a:t>How fast do we leave this state?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5638800" y="3352800"/>
            <a:ext cx="2895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+mj-lt"/>
                <a:sym typeface="Wingdings" pitchFamily="2" charset="2"/>
              </a:rPr>
              <a:t>a</a:t>
            </a:r>
            <a:r>
              <a:rPr lang="en-US" sz="2800" baseline="-25000" dirty="0">
                <a:latin typeface="+mj-lt"/>
                <a:sym typeface="Wingdings" pitchFamily="2" charset="2"/>
              </a:rPr>
              <a:t>0</a:t>
            </a:r>
            <a:r>
              <a:rPr lang="en-US" sz="2800" dirty="0">
                <a:latin typeface="+mj-lt"/>
                <a:sym typeface="Wingdings" pitchFamily="2" charset="2"/>
              </a:rPr>
              <a:t> = </a:t>
            </a:r>
            <a:r>
              <a:rPr lang="en-US" sz="2800" dirty="0">
                <a:latin typeface="+mj-lt"/>
                <a:sym typeface="Symbol" pitchFamily="18" charset="2"/>
              </a:rPr>
              <a:t></a:t>
            </a:r>
            <a:r>
              <a:rPr lang="en-US" sz="2800" dirty="0" err="1">
                <a:latin typeface="+mj-lt"/>
                <a:sym typeface="Symbol" pitchFamily="18" charset="2"/>
              </a:rPr>
              <a:t>a</a:t>
            </a:r>
            <a:r>
              <a:rPr lang="en-US" sz="2800" baseline="-25000" dirty="0" err="1">
                <a:latin typeface="+mj-lt"/>
                <a:cs typeface="Arial" pitchFamily="34" charset="0"/>
                <a:sym typeface="Symbol" pitchFamily="18" charset="2"/>
              </a:rPr>
              <a:t>r</a:t>
            </a:r>
            <a:endParaRPr lang="en-US" sz="2800" dirty="0">
              <a:latin typeface="+mj-lt"/>
              <a:sym typeface="Symbol" pitchFamily="18" charset="2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+mj-lt"/>
                <a:sym typeface="Symbol" pitchFamily="18" charset="2"/>
              </a:rPr>
              <a:t>(</a:t>
            </a:r>
            <a:r>
              <a:rPr lang="en-US" sz="2800" dirty="0">
                <a:latin typeface="+mj-lt"/>
                <a:cs typeface="Arial" pitchFamily="34" charset="0"/>
                <a:sym typeface="Symbol" pitchFamily="18" charset="2"/>
              </a:rPr>
              <a:t>r</a:t>
            </a:r>
            <a:r>
              <a:rPr lang="en-US" sz="2800" dirty="0">
                <a:latin typeface="+mj-lt"/>
                <a:sym typeface="Symbol" pitchFamily="18" charset="2"/>
              </a:rPr>
              <a:t> = 1 to R) </a:t>
            </a:r>
          </a:p>
          <a:p>
            <a:pPr>
              <a:spcBef>
                <a:spcPct val="20000"/>
              </a:spcBef>
              <a:defRPr/>
            </a:pPr>
            <a:r>
              <a:rPr lang="en-US" sz="2800" dirty="0">
                <a:sym typeface="Symbol" pitchFamily="18" charset="2"/>
              </a:rPr>
              <a:t>is the total rate at which some reaction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Ion Channel Kinetics</a:t>
            </a:r>
          </a:p>
        </p:txBody>
      </p:sp>
      <p:pic>
        <p:nvPicPr>
          <p:cNvPr id="25603" name="Picture 3" descr="cAMP-gated channel 5um to 300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4753" r="3491" b="4753"/>
          <a:stretch>
            <a:fillRect/>
          </a:stretch>
        </p:blipFill>
        <p:spPr>
          <a:xfrm>
            <a:off x="1219200" y="1752600"/>
            <a:ext cx="5953125" cy="4254500"/>
          </a:xfrm>
          <a:noFill/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934200" y="1676400"/>
            <a:ext cx="1143000" cy="410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5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/>
              <a:t>m cAMP</a:t>
            </a:r>
          </a:p>
          <a:p>
            <a:pPr algn="l"/>
            <a:endParaRPr lang="en-US" altLang="en-US"/>
          </a:p>
          <a:p>
            <a:pPr algn="l"/>
            <a:endParaRPr lang="en-US" altLang="en-US"/>
          </a:p>
          <a:p>
            <a:pPr algn="l"/>
            <a:endParaRPr lang="en-US" altLang="en-US"/>
          </a:p>
          <a:p>
            <a:pPr algn="l"/>
            <a:endParaRPr lang="en-US" altLang="en-US"/>
          </a:p>
          <a:p>
            <a:pPr algn="l"/>
            <a:endParaRPr lang="en-US" altLang="en-US"/>
          </a:p>
          <a:p>
            <a:pPr algn="l"/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300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/>
              <a:t>m cAMP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73914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0600" y="6035675"/>
            <a:ext cx="7107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dirty="0" smtClean="0"/>
              <a:t>How can you fit this data to a deterministic model?</a:t>
            </a:r>
            <a:endParaRPr lang="en-US" altLang="en-US" dirty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676400" y="914400"/>
            <a:ext cx="50085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Single channel patch-clamp experiment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152400" y="1371600"/>
            <a:ext cx="8583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X(t) is random variable: X = 0 means channel is closed; X = 1, open</a:t>
            </a:r>
          </a:p>
        </p:txBody>
      </p:sp>
    </p:spTree>
    <p:extLst>
      <p:ext uri="{BB962C8B-B14F-4D97-AF65-F5344CB8AC3E}">
        <p14:creationId xmlns:p14="http://schemas.microsoft.com/office/powerpoint/2010/main" val="5337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0598E2-937A-40E6-9BC0-961B75DD7E8E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What is the residence time of this state?</a:t>
            </a:r>
          </a:p>
        </p:txBody>
      </p:sp>
      <p:graphicFrame>
        <p:nvGraphicFramePr>
          <p:cNvPr id="12290" name="Object 17"/>
          <p:cNvGraphicFramePr>
            <a:graphicFrameLocks noChangeAspect="1"/>
          </p:cNvGraphicFramePr>
          <p:nvPr>
            <p:ph sz="half" idx="4294967295"/>
          </p:nvPr>
        </p:nvGraphicFramePr>
        <p:xfrm>
          <a:off x="3581400" y="2062163"/>
          <a:ext cx="1981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62163"/>
                        <a:ext cx="1981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Oval 3"/>
          <p:cNvSpPr>
            <a:spLocks noChangeArrowheads="1"/>
          </p:cNvSpPr>
          <p:nvPr/>
        </p:nvSpPr>
        <p:spPr bwMode="auto">
          <a:xfrm>
            <a:off x="838200" y="2057400"/>
            <a:ext cx="13716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..x</a:t>
            </a:r>
            <a:r>
              <a:rPr lang="en-US" altLang="en-US" baseline="-25000"/>
              <a:t>R</a:t>
            </a:r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>
            <a:off x="1524000" y="3429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1371600" y="3581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0" y="1600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Current state</a:t>
            </a:r>
          </a:p>
        </p:txBody>
      </p:sp>
      <p:sp>
        <p:nvSpPr>
          <p:cNvPr id="12299" name="Text Box 16"/>
          <p:cNvSpPr txBox="1">
            <a:spLocks noChangeArrowheads="1"/>
          </p:cNvSpPr>
          <p:nvPr/>
        </p:nvSpPr>
        <p:spPr bwMode="auto">
          <a:xfrm>
            <a:off x="2590800" y="1219200"/>
            <a:ext cx="6248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Probability </a:t>
            </a:r>
            <a:r>
              <a:rPr lang="en-US" altLang="en-US" i="1"/>
              <a:t>p</a:t>
            </a:r>
            <a:r>
              <a:rPr lang="en-US" altLang="en-US"/>
              <a:t> that state still survives at time </a:t>
            </a:r>
            <a:r>
              <a:rPr lang="en-US" altLang="en-US">
                <a:latin typeface="Symbol" panose="05050102010706020507" pitchFamily="18" charset="2"/>
              </a:rPr>
              <a:t>t</a:t>
            </a:r>
            <a:r>
              <a:rPr lang="en-US" altLang="en-US"/>
              <a:t>:</a:t>
            </a:r>
          </a:p>
          <a:p>
            <a:r>
              <a:rPr lang="en-US" altLang="en-US"/>
              <a:t>Simple Poisson Process</a:t>
            </a:r>
          </a:p>
        </p:txBody>
      </p:sp>
      <p:graphicFrame>
        <p:nvGraphicFramePr>
          <p:cNvPr id="12291" name="Object 32"/>
          <p:cNvGraphicFramePr>
            <a:graphicFrameLocks noChangeAspect="1"/>
          </p:cNvGraphicFramePr>
          <p:nvPr>
            <p:ph sz="half" idx="4294967295"/>
          </p:nvPr>
        </p:nvGraphicFramePr>
        <p:xfrm>
          <a:off x="3276600" y="3290888"/>
          <a:ext cx="1844675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5" imgW="850680" imgH="1180800" progId="Equation.3">
                  <p:embed/>
                </p:oleObj>
              </mc:Choice>
              <mc:Fallback>
                <p:oleObj name="Equation" r:id="rId5" imgW="850680" imgH="1180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90888"/>
                        <a:ext cx="1844675" cy="256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34"/>
          <p:cNvSpPr txBox="1">
            <a:spLocks noChangeArrowheads="1"/>
          </p:cNvSpPr>
          <p:nvPr/>
        </p:nvSpPr>
        <p:spPr bwMode="auto">
          <a:xfrm>
            <a:off x="2971800" y="28194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Thus:</a:t>
            </a:r>
          </a:p>
        </p:txBody>
      </p:sp>
      <p:sp>
        <p:nvSpPr>
          <p:cNvPr id="12301" name="Text Box 35"/>
          <p:cNvSpPr txBox="1">
            <a:spLocks noChangeArrowheads="1"/>
          </p:cNvSpPr>
          <p:nvPr/>
        </p:nvSpPr>
        <p:spPr bwMode="auto">
          <a:xfrm>
            <a:off x="228600" y="4800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All other states</a:t>
            </a:r>
          </a:p>
        </p:txBody>
      </p:sp>
      <p:sp>
        <p:nvSpPr>
          <p:cNvPr id="12302" name="Text Box 37"/>
          <p:cNvSpPr txBox="1">
            <a:spLocks noChangeArrowheads="1"/>
          </p:cNvSpPr>
          <p:nvPr/>
        </p:nvSpPr>
        <p:spPr bwMode="auto">
          <a:xfrm>
            <a:off x="5562600" y="2133600"/>
            <a:ext cx="243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Exponential decay</a:t>
            </a:r>
          </a:p>
        </p:txBody>
      </p:sp>
      <p:sp>
        <p:nvSpPr>
          <p:cNvPr id="12303" name="Text Box 38"/>
          <p:cNvSpPr txBox="1">
            <a:spLocks noChangeArrowheads="1"/>
          </p:cNvSpPr>
          <p:nvPr/>
        </p:nvSpPr>
        <p:spPr bwMode="auto">
          <a:xfrm>
            <a:off x="958850" y="6013450"/>
            <a:ext cx="681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As </a:t>
            </a:r>
            <a:r>
              <a:rPr lang="en-US" altLang="en-US" i="1"/>
              <a:t>p</a:t>
            </a:r>
            <a:r>
              <a:rPr lang="en-US" altLang="en-US"/>
              <a:t> decays from 1 to 0, </a:t>
            </a:r>
            <a:r>
              <a:rPr lang="en-US" altLang="en-US">
                <a:latin typeface="Symbol" panose="05050102010706020507" pitchFamily="18" charset="2"/>
              </a:rPr>
              <a:t>t</a:t>
            </a:r>
            <a:r>
              <a:rPr lang="en-US" altLang="en-US"/>
              <a:t> increases from 0 to infinity</a:t>
            </a:r>
          </a:p>
        </p:txBody>
      </p:sp>
      <p:graphicFrame>
        <p:nvGraphicFramePr>
          <p:cNvPr id="12292" name="Object 44"/>
          <p:cNvGraphicFramePr>
            <a:graphicFrameLocks noChangeAspect="1"/>
          </p:cNvGraphicFramePr>
          <p:nvPr/>
        </p:nvGraphicFramePr>
        <p:xfrm>
          <a:off x="5410200" y="2438400"/>
          <a:ext cx="29654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Chart" r:id="rId7" imgW="2047824" imgH="2419485" progId="Excel.Chart.8">
                  <p:embed/>
                </p:oleObj>
              </mc:Choice>
              <mc:Fallback>
                <p:oleObj name="Chart" r:id="rId7" imgW="2047824" imgH="2419485" progId="Excel.Chart.8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38400"/>
                        <a:ext cx="29654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C69B9-2B9A-42F3-AA0C-A2D6558F45A5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Step 2 When does the next reaction occur …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752600"/>
            <a:ext cx="4953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Pick p, a uniform random number from 0 to 1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Let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This is time of the next event.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(Note that the time step doesn’t have to be predetermined, and is exact.)</a:t>
            </a:r>
            <a:endParaRPr lang="en-US" altLang="en-US" sz="280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141538" y="2819400"/>
          <a:ext cx="188753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850680" imgH="457200" progId="Equation.3">
                  <p:embed/>
                </p:oleObj>
              </mc:Choice>
              <mc:Fallback>
                <p:oleObj name="Equation" r:id="rId3" imgW="850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819400"/>
                        <a:ext cx="188753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5791200" y="1905000"/>
          <a:ext cx="29654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Chart" r:id="rId5" imgW="2105104" imgH="2705281" progId="Excel.Chart.8">
                  <p:embed/>
                </p:oleObj>
              </mc:Choice>
              <mc:Fallback>
                <p:oleObj name="Chart" r:id="rId5" imgW="2105104" imgH="2705281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05000"/>
                        <a:ext cx="29654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441EF3-0A35-4A55-B813-19A1A64534C0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Step 2 …and which reaction is it?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Determine which reaction occurs at time </a:t>
            </a:r>
            <a:r>
              <a:rPr lang="en-US" sz="2800" dirty="0" smtClean="0">
                <a:latin typeface="Symbol" pitchFamily="18" charset="2"/>
              </a:rPr>
              <a:t>t</a:t>
            </a:r>
            <a:r>
              <a:rPr lang="en-US" sz="2800" dirty="0" smtClean="0"/>
              <a:t>:</a:t>
            </a:r>
          </a:p>
          <a:p>
            <a:pPr>
              <a:defRPr/>
            </a:pPr>
            <a:r>
              <a:rPr lang="en-US" sz="2800" dirty="0" smtClean="0">
                <a:sym typeface="Symbol" pitchFamily="18" charset="2"/>
              </a:rPr>
              <a:t>Pick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, another uniform random number from 0 to 1</a:t>
            </a:r>
          </a:p>
          <a:p>
            <a:pPr>
              <a:defRPr/>
            </a:pPr>
            <a:r>
              <a:rPr lang="en-US" sz="2800" dirty="0" smtClean="0">
                <a:sym typeface="Symbol" pitchFamily="18" charset="2"/>
              </a:rPr>
              <a:t>Find r, such that: </a:t>
            </a:r>
          </a:p>
          <a:p>
            <a:pPr>
              <a:defRPr/>
            </a:pP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>
              <a:defRPr/>
            </a:pPr>
            <a:r>
              <a:rPr lang="en-US" sz="2800" dirty="0" smtClean="0">
                <a:sym typeface="Symbol" pitchFamily="18" charset="2"/>
              </a:rPr>
              <a:t>Think about dividing 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into R pieces of length 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latin typeface="+mj-lt"/>
                <a:sym typeface="Symbol" pitchFamily="18" charset="2"/>
              </a:rPr>
              <a:t>r</a:t>
            </a:r>
            <a:endParaRPr lang="en-US" sz="2800" baseline="-25000" dirty="0" smtClean="0">
              <a:latin typeface="+mj-lt"/>
              <a:sym typeface="Symbol" pitchFamily="18" charset="2"/>
            </a:endParaRPr>
          </a:p>
          <a:p>
            <a:pPr>
              <a:defRPr/>
            </a:pPr>
            <a:r>
              <a:rPr lang="en-US" sz="2800" dirty="0" smtClean="0">
                <a:sym typeface="Symbol" pitchFamily="18" charset="2"/>
              </a:rPr>
              <a:t>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determines r based on weighting:</a:t>
            </a:r>
          </a:p>
        </p:txBody>
      </p:sp>
      <p:grpSp>
        <p:nvGrpSpPr>
          <p:cNvPr id="14342" name="Group 13"/>
          <p:cNvGrpSpPr>
            <a:grpSpLocks/>
          </p:cNvGrpSpPr>
          <p:nvPr/>
        </p:nvGrpSpPr>
        <p:grpSpPr bwMode="auto">
          <a:xfrm>
            <a:off x="1066800" y="5410200"/>
            <a:ext cx="7086600" cy="381000"/>
            <a:chOff x="768" y="3696"/>
            <a:chExt cx="4464" cy="240"/>
          </a:xfrm>
        </p:grpSpPr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768" y="3696"/>
              <a:ext cx="91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/>
                <a:t>a</a:t>
              </a:r>
              <a:r>
                <a:rPr lang="en-US" altLang="en-US" sz="2800" baseline="-25000"/>
                <a:t>1</a:t>
              </a:r>
            </a:p>
          </p:txBody>
        </p:sp>
        <p:sp>
          <p:nvSpPr>
            <p:cNvPr id="14346" name="Rectangle 6"/>
            <p:cNvSpPr>
              <a:spLocks noChangeArrowheads="1"/>
            </p:cNvSpPr>
            <p:nvPr/>
          </p:nvSpPr>
          <p:spPr bwMode="auto">
            <a:xfrm>
              <a:off x="1680" y="3696"/>
              <a:ext cx="1152" cy="240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/>
                <a:t>a</a:t>
              </a:r>
              <a:r>
                <a:rPr lang="en-US" altLang="en-US" sz="2800" baseline="-25000"/>
                <a:t>2</a:t>
              </a:r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2832" y="3696"/>
              <a:ext cx="432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/>
                <a:t>a</a:t>
              </a:r>
              <a:r>
                <a:rPr lang="en-US" altLang="en-US" sz="2800" baseline="-25000"/>
                <a:t>3</a:t>
              </a:r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3264" y="3696"/>
              <a:ext cx="1968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/>
                <a:t>a</a:t>
              </a:r>
              <a:r>
                <a:rPr lang="en-US" altLang="en-US" sz="2800" baseline="-25000"/>
                <a:t>4</a:t>
              </a:r>
            </a:p>
          </p:txBody>
        </p:sp>
      </p:grpSp>
      <p:sp>
        <p:nvSpPr>
          <p:cNvPr id="14343" name="Line 14"/>
          <p:cNvSpPr>
            <a:spLocks noChangeShapeType="1"/>
          </p:cNvSpPr>
          <p:nvPr/>
        </p:nvSpPr>
        <p:spPr bwMode="auto">
          <a:xfrm>
            <a:off x="1066800" y="5181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16"/>
          <p:cNvSpPr txBox="1">
            <a:spLocks noChangeArrowheads="1"/>
          </p:cNvSpPr>
          <p:nvPr/>
        </p:nvSpPr>
        <p:spPr bwMode="auto">
          <a:xfrm>
            <a:off x="3886200" y="4724400"/>
            <a:ext cx="763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ym typeface="Symbol" panose="05050102010706020507" pitchFamily="18" charset="2"/>
              </a:rPr>
              <a:t>p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a</a:t>
            </a:r>
            <a:r>
              <a:rPr lang="en-US" altLang="en-US" sz="2800" baseline="-25000">
                <a:sym typeface="Symbol" panose="05050102010706020507" pitchFamily="18" charset="2"/>
              </a:rPr>
              <a:t>0</a:t>
            </a:r>
          </a:p>
        </p:txBody>
      </p:sp>
      <p:graphicFrame>
        <p:nvGraphicFramePr>
          <p:cNvPr id="14338" name="Object 17"/>
          <p:cNvGraphicFramePr>
            <a:graphicFrameLocks noChangeAspect="1"/>
          </p:cNvGraphicFramePr>
          <p:nvPr>
            <p:ph sz="half" idx="2"/>
          </p:nvPr>
        </p:nvGraphicFramePr>
        <p:xfrm>
          <a:off x="3886200" y="2671763"/>
          <a:ext cx="28622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1244520" imgH="431640" progId="Equation.3">
                  <p:embed/>
                </p:oleObj>
              </mc:Choice>
              <mc:Fallback>
                <p:oleObj name="Equation" r:id="rId3" imgW="124452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71763"/>
                        <a:ext cx="28622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B28DCE-B07A-4C9B-B51B-6B30C30AD17A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Step 3 Update the System State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Update t = t + </a:t>
            </a:r>
            <a:r>
              <a:rPr lang="en-US" altLang="en-US" smtClean="0">
                <a:latin typeface="Symbol" panose="05050102010706020507" pitchFamily="18" charset="2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Update X = [X</a:t>
            </a:r>
            <a:r>
              <a:rPr lang="en-US" altLang="en-US" baseline="-25000" smtClean="0"/>
              <a:t>1</a:t>
            </a:r>
            <a:r>
              <a:rPr lang="en-US" altLang="en-US" smtClean="0"/>
              <a:t>, X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…X</a:t>
            </a:r>
            <a:r>
              <a:rPr lang="en-US" altLang="en-US" baseline="-25000" smtClean="0"/>
              <a:t>C</a:t>
            </a:r>
            <a:r>
              <a:rPr lang="en-US" altLang="en-US" smtClean="0"/>
              <a:t>] according to the reaction stoichiometry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Subtract substrates and add products for the indicated rth reaction.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For each c, X</a:t>
            </a:r>
            <a:r>
              <a:rPr lang="en-US" altLang="en-US" baseline="-25000" smtClean="0"/>
              <a:t>c</a:t>
            </a:r>
            <a:r>
              <a:rPr lang="en-US" altLang="en-US" smtClean="0"/>
              <a:t> = X</a:t>
            </a:r>
            <a:r>
              <a:rPr lang="en-US" altLang="en-US" baseline="-25000" smtClean="0"/>
              <a:t>c</a:t>
            </a:r>
            <a:r>
              <a:rPr lang="en-US" altLang="en-US" smtClean="0"/>
              <a:t> – S(r,c) + P(r,c)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 matrix format: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X(end+1,:) = X(end,:) – S(r,:) + P(r,:)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Update reaction step counter (RC = RC+1).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3338" y="6045200"/>
            <a:ext cx="9221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Step 3 is to determine how each of C chemicals are affected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2C79D4-033C-4E1A-BF96-808329B55230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Questions?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altLang="en-US" smtClean="0"/>
              <a:t>Why is (on average) the time to the next step the same, whether the actual event has a slow or fast rate?</a:t>
            </a:r>
          </a:p>
          <a:p>
            <a:r>
              <a:rPr lang="en-US" altLang="en-US" smtClean="0"/>
              <a:t>Example: student state change in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D196BD-8465-4C65-90D7-3C2390A20E00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Collecting Data From </a:t>
            </a:r>
            <a:r>
              <a:rPr lang="en-US" altLang="en-US" dirty="0" smtClean="0"/>
              <a:t>Exact</a:t>
            </a:r>
            <a:endParaRPr lang="en-US" altLang="en-US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The algorithm writes out [X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 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, …X</a:t>
            </a:r>
            <a:r>
              <a:rPr lang="en-US" altLang="en-US" sz="2800" baseline="-25000" smtClean="0"/>
              <a:t>C</a:t>
            </a:r>
            <a:r>
              <a:rPr lang="en-US" altLang="en-US" sz="2800" smtClean="0"/>
              <a:t>, t] at each time step.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But all the runs will encounter different time steps, and likely more than you need!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Make a time vector: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Courier New" panose="02070309020205020404" pitchFamily="49" charset="0"/>
              </a:rPr>
              <a:t>time = linspace(0,totalTime,100);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After each run, calculate data at periodic intervals with interp1: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Courier New" panose="02070309020205020404" pitchFamily="49" charset="0"/>
              </a:rPr>
              <a:t>Y(1,:)= interp1(t,X(1,:),time,'nearest');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Calculate mean values and variance just like previous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799CA7-7032-445D-B951-416072CC8D70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Advantages of </a:t>
            </a:r>
            <a:r>
              <a:rPr lang="en-US" altLang="en-US" dirty="0" smtClean="0"/>
              <a:t>Exact</a:t>
            </a:r>
            <a:endParaRPr lang="en-US" altLang="en-US" dirty="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altLang="en-US" dirty="0" smtClean="0"/>
              <a:t>Exact simulation; Makes no approximations</a:t>
            </a:r>
          </a:p>
          <a:p>
            <a:r>
              <a:rPr lang="en-US" altLang="en-US" dirty="0" smtClean="0"/>
              <a:t>No need to predetermine time steps</a:t>
            </a:r>
          </a:p>
          <a:p>
            <a:r>
              <a:rPr lang="en-US" altLang="en-US" dirty="0" smtClean="0"/>
              <a:t>Time </a:t>
            </a:r>
            <a:r>
              <a:rPr lang="en-US" altLang="en-US" dirty="0" smtClean="0"/>
              <a:t>step responds to changes in rates as numbers of particles change.</a:t>
            </a:r>
          </a:p>
          <a:p>
            <a:r>
              <a:rPr lang="en-US" altLang="en-US" i="1" dirty="0" smtClean="0"/>
              <a:t>No conditions: always is accurate.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6CD0D7-364D-4E20-94D7-F1B5F7EA019A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Disadvantages of </a:t>
            </a:r>
            <a:r>
              <a:rPr lang="en-US" altLang="en-US" dirty="0" smtClean="0"/>
              <a:t>Exact</a:t>
            </a:r>
            <a:endParaRPr lang="en-US" altLang="en-US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Gets very slow when any one reaction is very fast relative to others. (stiff systems)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Fast reaction occurs with fast rates or if there are a lot of a reactant.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Thus, can be ineffective even though it is accurate in theory.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Tau-leap algorithm deals with these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E2193D-1B85-4EA7-96EF-8A7E0D5870B5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altLang="en-US" smtClean="0"/>
              <a:t>Tau-leap method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Explained in </a:t>
            </a:r>
            <a:r>
              <a:rPr lang="en-US" altLang="en-US" sz="2800" dirty="0" err="1" smtClean="0"/>
              <a:t>Higham</a:t>
            </a:r>
            <a:r>
              <a:rPr lang="en-US" altLang="en-US" sz="2800" dirty="0" smtClean="0"/>
              <a:t> 2007 article, page 12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When using the exact stochastic algorithm, time for next reaction is determined.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When there are lots of some type of chemical, you don’t need to take so few steps for reactions involving this chemical, since your system doesn’t change much anyway.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Tau-leap: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for a given size of time step,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determine the number of each reaction that occur in that time step using the Poisson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update all reactions simultaneously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Assumes: system (rates) doesn’t change much in one time step (like all ODEs).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6FA2F8-D421-4BA8-8C81-4994992CB40B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Expected Number of Events: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8001000" cy="502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Like Gillespie: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The rate that each reaction r occurs is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r</a:t>
            </a:r>
            <a:endParaRPr lang="en-US" sz="2400" i="1" baseline="-25000" dirty="0" smtClean="0">
              <a:latin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It is calculated the exact same way. 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400" dirty="0" smtClean="0"/>
              <a:t>Unlike Gillespie:</a:t>
            </a:r>
          </a:p>
          <a:p>
            <a:pPr marL="742950" lvl="2" indent="-342900">
              <a:lnSpc>
                <a:spcPct val="90000"/>
              </a:lnSpc>
              <a:defRPr/>
            </a:pPr>
            <a:r>
              <a:rPr lang="en-US" dirty="0" smtClean="0"/>
              <a:t>For each r, ask: how many reactions will take place in time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t</a:t>
            </a:r>
            <a:r>
              <a:rPr lang="en-US" dirty="0" smtClean="0"/>
              <a:t>? </a:t>
            </a:r>
          </a:p>
          <a:p>
            <a:pPr marL="742950" lvl="2" indent="-342900">
              <a:lnSpc>
                <a:spcPct val="90000"/>
              </a:lnSpc>
              <a:defRPr/>
            </a:pPr>
            <a:r>
              <a:rPr lang="en-US" dirty="0" smtClean="0"/>
              <a:t>Expected value is </a:t>
            </a:r>
            <a:r>
              <a:rPr lang="en-US" dirty="0" err="1" smtClean="0">
                <a:latin typeface="Symbol" pitchFamily="18" charset="2"/>
              </a:rPr>
              <a:t>l</a:t>
            </a:r>
            <a:r>
              <a:rPr lang="en-US" baseline="-25000" dirty="0" err="1" smtClean="0">
                <a:latin typeface="+mj-lt"/>
              </a:rPr>
              <a:t>r</a:t>
            </a:r>
            <a:r>
              <a:rPr lang="en-US" dirty="0" smtClean="0"/>
              <a:t> 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r</a:t>
            </a:r>
            <a:r>
              <a:rPr lang="en-US" i="1" baseline="-25000" dirty="0" smtClean="0">
                <a:latin typeface="Symbol" pitchFamily="18" charset="2"/>
              </a:rPr>
              <a:t>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Recall</a:t>
            </a:r>
            <a:r>
              <a:rPr lang="en-US" sz="2400" dirty="0"/>
              <a:t>: Poisson distribution: what is the probability of getting </a:t>
            </a:r>
            <a:r>
              <a:rPr lang="en-US" sz="2400" dirty="0" smtClean="0"/>
              <a:t>n </a:t>
            </a:r>
            <a:r>
              <a:rPr lang="en-US" sz="2400" dirty="0"/>
              <a:t>when the expected value is </a:t>
            </a:r>
            <a:r>
              <a:rPr lang="en-US" sz="2400" dirty="0">
                <a:latin typeface="Symbol" pitchFamily="18" charset="2"/>
              </a:rPr>
              <a:t>l</a:t>
            </a:r>
            <a:r>
              <a:rPr lang="en-US" sz="2400" dirty="0" smtClean="0"/>
              <a:t>?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(</a:t>
            </a:r>
            <a:r>
              <a:rPr lang="en-US" sz="2400" dirty="0"/>
              <a:t>Why don’t we use the binomial </a:t>
            </a:r>
            <a:r>
              <a:rPr lang="en-US" sz="2400" dirty="0" smtClean="0"/>
              <a:t>distribution </a:t>
            </a:r>
            <a:r>
              <a:rPr lang="en-US" sz="2400" dirty="0"/>
              <a:t>to make sure we don’t use up a reagent?)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4114800" y="4572000"/>
          <a:ext cx="1801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825480" imgH="419040" progId="Equation.3">
                  <p:embed/>
                </p:oleObj>
              </mc:Choice>
              <mc:Fallback>
                <p:oleObj name="Equation" r:id="rId3" imgW="825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0"/>
                        <a:ext cx="1801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Discrete Random Variables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smtClean="0"/>
              <a:t>X</a:t>
            </a:r>
            <a:r>
              <a:rPr lang="en-US" altLang="en-US" smtClean="0"/>
              <a:t> = 0, 1, 2, ….</a:t>
            </a:r>
            <a:r>
              <a:rPr lang="en-US" altLang="en-US" i="1" smtClean="0"/>
              <a:t>x</a:t>
            </a:r>
            <a:r>
              <a:rPr lang="en-US" altLang="en-US" smtClean="0"/>
              <a:t>,  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X</a:t>
            </a:r>
            <a:r>
              <a:rPr lang="en-US" altLang="en-US" smtClean="0"/>
              <a:t> is a </a:t>
            </a:r>
            <a:r>
              <a:rPr lang="en-US" altLang="en-US" b="1" i="1" smtClean="0"/>
              <a:t>random variable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x</a:t>
            </a:r>
            <a:r>
              <a:rPr lang="en-US" altLang="en-US" smtClean="0"/>
              <a:t> is a realization of </a:t>
            </a:r>
            <a:r>
              <a:rPr lang="en-US" altLang="en-US" i="1" smtClean="0"/>
              <a:t>X</a:t>
            </a:r>
            <a:r>
              <a:rPr lang="en-US" altLang="en-US" smtClean="0"/>
              <a:t>; that is, a particular value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(discrete can be nonintegers, but less common)</a:t>
            </a:r>
          </a:p>
          <a:p>
            <a:pPr>
              <a:lnSpc>
                <a:spcPct val="90000"/>
              </a:lnSpc>
            </a:pP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 = </a:t>
            </a:r>
            <a:r>
              <a:rPr lang="en-US" altLang="en-US" i="1" smtClean="0"/>
              <a:t>x</a:t>
            </a:r>
            <a:r>
              <a:rPr lang="en-US" altLang="en-US" smtClean="0"/>
              <a:t>), also written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i="1" smtClean="0"/>
              <a:t>Probability mass function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Frequency function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Note that: ∑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= 1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≤</a:t>
            </a:r>
            <a:r>
              <a:rPr lang="en-US" altLang="en-US" smtClean="0"/>
              <a:t> </a:t>
            </a:r>
            <a:r>
              <a:rPr lang="en-US" altLang="en-US" i="1" smtClean="0"/>
              <a:t>x</a:t>
            </a:r>
            <a:r>
              <a:rPr lang="en-US" altLang="en-US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i="1" smtClean="0"/>
              <a:t>Cumulative distribution function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38200" y="4800600"/>
            <a:ext cx="4114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3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F29B76-3B23-483F-A0AD-80B1A12E6B71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smtClean="0"/>
              <a:t>Algorithm for actual number of events: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066800"/>
            <a:ext cx="8001000" cy="5410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From last slide, have calculated the expected value </a:t>
            </a:r>
            <a:r>
              <a:rPr lang="en-US" sz="2400" dirty="0" smtClean="0">
                <a:latin typeface="Symbol" pitchFamily="18" charset="2"/>
              </a:rPr>
              <a:t>l</a:t>
            </a:r>
          </a:p>
          <a:p>
            <a:pPr>
              <a:defRPr/>
            </a:pPr>
            <a:r>
              <a:rPr lang="en-US" sz="2400" dirty="0" smtClean="0"/>
              <a:t>Pick r, a random number between 0 and 1, uniform distribution.</a:t>
            </a:r>
          </a:p>
          <a:p>
            <a:pPr>
              <a:defRPr/>
            </a:pPr>
            <a:r>
              <a:rPr lang="en-US" sz="2400" dirty="0" err="1" smtClean="0"/>
              <a:t>Psum</a:t>
            </a:r>
            <a:r>
              <a:rPr lang="en-US" sz="2400" dirty="0" smtClean="0"/>
              <a:t> = 0</a:t>
            </a:r>
          </a:p>
          <a:p>
            <a:pPr>
              <a:defRPr/>
            </a:pPr>
            <a:r>
              <a:rPr lang="en-US" sz="2400" dirty="0" smtClean="0"/>
              <a:t>In a loop starting at n = 0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	Calculate P(n) given </a:t>
            </a:r>
            <a:r>
              <a:rPr lang="en-US" sz="2400" dirty="0" err="1" smtClean="0">
                <a:latin typeface="Symbol" pitchFamily="18" charset="2"/>
              </a:rPr>
              <a:t>l</a:t>
            </a:r>
            <a:r>
              <a:rPr lang="en-US" sz="2400" baseline="-25000" dirty="0" err="1" smtClean="0">
                <a:latin typeface="+mj-lt"/>
              </a:rPr>
              <a:t>r</a:t>
            </a:r>
            <a:r>
              <a:rPr lang="en-US" sz="2400" dirty="0" smtClean="0"/>
              <a:t> from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	 </a:t>
            </a:r>
            <a:r>
              <a:rPr lang="en-US" sz="2400" dirty="0" err="1" smtClean="0"/>
              <a:t>Psum</a:t>
            </a:r>
            <a:r>
              <a:rPr lang="en-US" sz="2400" dirty="0" smtClean="0"/>
              <a:t> = </a:t>
            </a:r>
            <a:r>
              <a:rPr lang="en-US" sz="2400" dirty="0" err="1" smtClean="0"/>
              <a:t>Psum</a:t>
            </a:r>
            <a:r>
              <a:rPr lang="en-US" sz="2400" dirty="0" smtClean="0"/>
              <a:t> + P(n)</a:t>
            </a:r>
          </a:p>
          <a:p>
            <a:pPr lvl="1">
              <a:buFontTx/>
              <a:buNone/>
              <a:defRPr/>
            </a:pPr>
            <a:r>
              <a:rPr lang="en-US" sz="2400" dirty="0" smtClean="0"/>
              <a:t>if r &lt; </a:t>
            </a:r>
            <a:r>
              <a:rPr lang="en-US" sz="2400" dirty="0" err="1" smtClean="0"/>
              <a:t>Psum</a:t>
            </a:r>
            <a:r>
              <a:rPr lang="en-US" sz="2400" dirty="0" smtClean="0"/>
              <a:t>, then n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 = n; exit loop</a:t>
            </a:r>
          </a:p>
          <a:p>
            <a:pPr>
              <a:defRPr/>
            </a:pPr>
            <a:r>
              <a:rPr lang="en-US" sz="2400" dirty="0" smtClean="0"/>
              <a:t>n gives how many of this reaction occurs.</a:t>
            </a:r>
          </a:p>
          <a:p>
            <a:pPr>
              <a:defRPr/>
            </a:pPr>
            <a:r>
              <a:rPr lang="en-US" sz="2400" dirty="0" smtClean="0"/>
              <a:t>Do this for each reaction!</a:t>
            </a:r>
          </a:p>
          <a:p>
            <a:pPr>
              <a:defRPr/>
            </a:pPr>
            <a:r>
              <a:rPr lang="en-US" sz="2400" i="1" dirty="0" smtClean="0"/>
              <a:t>I have written a function, n = </a:t>
            </a:r>
            <a:r>
              <a:rPr lang="en-US" sz="2400" i="1" dirty="0" err="1" smtClean="0"/>
              <a:t>randp</a:t>
            </a:r>
            <a:r>
              <a:rPr lang="en-US" sz="2400" i="1" dirty="0" smtClean="0"/>
              <a:t>(lambda), that does just this. It is called by the </a:t>
            </a:r>
            <a:r>
              <a:rPr lang="en-US" sz="2400" i="1" dirty="0" err="1" smtClean="0"/>
              <a:t>TauLeapWendy</a:t>
            </a:r>
            <a:r>
              <a:rPr lang="en-US" sz="2400" i="1" dirty="0" smtClean="0"/>
              <a:t> algorithm.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4887913" y="2971800"/>
          <a:ext cx="18827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2971800"/>
                        <a:ext cx="18827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FB1DD4-C176-4985-B9F7-4A77E709A166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Update the System State: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08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1524000"/>
                <a:ext cx="8001000" cy="50292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800" dirty="0" smtClean="0"/>
                  <a:t>On last two slides, for each reaction: </a:t>
                </a:r>
              </a:p>
              <a:p>
                <a:pPr lvl="1">
                  <a:defRPr/>
                </a:pPr>
                <a:r>
                  <a:rPr lang="en-US" sz="2400" dirty="0" smtClean="0"/>
                  <a:t>Calculated estimated number of reactions, </a:t>
                </a:r>
                <a:r>
                  <a:rPr lang="en-US" sz="2400" dirty="0" err="1" smtClean="0">
                    <a:latin typeface="Symbol" pitchFamily="18" charset="2"/>
                  </a:rPr>
                  <a:t>l</a:t>
                </a:r>
                <a:r>
                  <a:rPr lang="en-US" sz="2400" baseline="-25000" dirty="0" err="1" smtClean="0">
                    <a:latin typeface="+mj-lt"/>
                  </a:rPr>
                  <a:t>r</a:t>
                </a:r>
                <a:endParaRPr lang="en-US" sz="2400" baseline="-25000" dirty="0" smtClean="0">
                  <a:latin typeface="+mj-lt"/>
                </a:endParaRPr>
              </a:p>
              <a:p>
                <a:pPr lvl="1">
                  <a:defRPr/>
                </a:pPr>
                <a:r>
                  <a:rPr lang="en-US" sz="2400" dirty="0" smtClean="0"/>
                  <a:t>Calculated the actual number of reactions, n</a:t>
                </a:r>
                <a:r>
                  <a:rPr lang="en-US" sz="2400" baseline="-25000" dirty="0" smtClean="0"/>
                  <a:t>r</a:t>
                </a:r>
                <a:endParaRPr lang="en-US" sz="2400" baseline="-25000" dirty="0" smtClean="0">
                  <a:latin typeface="Symbol" pitchFamily="18" charset="2"/>
                </a:endParaRPr>
              </a:p>
              <a:p>
                <a:pPr>
                  <a:defRPr/>
                </a:pPr>
                <a:r>
                  <a:rPr lang="en-US" sz="2800" dirty="0" smtClean="0"/>
                  <a:t>Then</a:t>
                </a:r>
                <a:r>
                  <a:rPr lang="en-US" sz="2800" dirty="0" smtClean="0"/>
                  <a:t>, update values of each chemical c by using the reaction stoichiometry multiplied by </a:t>
                </a:r>
                <a:r>
                  <a:rPr lang="en-US" sz="2800" dirty="0" smtClean="0"/>
                  <a:t>n</a:t>
                </a:r>
                <a:r>
                  <a:rPr lang="en-US" sz="2800" baseline="-25000" dirty="0" smtClean="0"/>
                  <a:t>r</a:t>
                </a:r>
                <a:endParaRPr lang="en-US" sz="2800" dirty="0" smtClean="0"/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sz="2800" dirty="0"/>
                  <a:t>for each reaction r and chemical c,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sz="2800" dirty="0" smtClean="0"/>
                  <a:t>In matrix format:</a:t>
                </a:r>
              </a:p>
              <a:p>
                <a:pPr lvl="1">
                  <a:buFontTx/>
                  <a:buNone/>
                  <a:defRPr/>
                </a:pPr>
                <a:r>
                  <a:rPr lang="en-US" sz="2400" dirty="0" smtClean="0">
                    <a:solidFill>
                      <a:srgbClr val="000000"/>
                    </a:solidFill>
                    <a:latin typeface="Courier New"/>
                  </a:rPr>
                  <a:t>X(end+1,:) = X(end,:)+ n*(-S + P);</a:t>
                </a:r>
              </a:p>
              <a:p>
                <a:pPr lvl="1">
                  <a:buFontTx/>
                  <a:buNone/>
                  <a:defRPr/>
                </a:pPr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Where n is a vector of the </a:t>
                </a:r>
                <a:r>
                  <a:rPr lang="en-US" sz="2400" dirty="0" smtClean="0"/>
                  <a:t>n</a:t>
                </a:r>
                <a:r>
                  <a:rPr lang="en-US" sz="2400" baseline="-25000" dirty="0" smtClean="0"/>
                  <a:t>r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>
                  <a:defRPr/>
                </a:pPr>
                <a:endParaRPr lang="en-US" dirty="0" smtClean="0">
                  <a:solidFill>
                    <a:srgbClr val="000000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defRPr/>
                </a:pPr>
                <a:endParaRPr lang="en-US" sz="2800" dirty="0" smtClean="0"/>
              </a:p>
            </p:txBody>
          </p:sp>
        </mc:Choice>
        <mc:Fallback>
          <p:sp>
            <p:nvSpPr>
              <p:cNvPr id="4710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1524000"/>
                <a:ext cx="8001000" cy="5029200"/>
              </a:xfrm>
              <a:blipFill rotWithShape="0">
                <a:blip r:embed="rId2"/>
                <a:stretch>
                  <a:fillRect l="-1372" t="-1212" r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BC5D0B-1F80-49F9-B136-A5D509274FBE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How to Determine the Time Step? 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001000" cy="5486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Choice </a:t>
            </a:r>
            <a:r>
              <a:rPr lang="en-US" sz="2800" dirty="0"/>
              <a:t>1: fix the time step throughout the </a:t>
            </a:r>
            <a:r>
              <a:rPr lang="en-US" sz="2800" dirty="0" smtClean="0"/>
              <a:t>simulation (easy, but inaccurate and/or inefficient)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Choice 2: </a:t>
            </a:r>
            <a:r>
              <a:rPr lang="en-US" sz="2800" dirty="0" smtClean="0"/>
              <a:t>adjustable </a:t>
            </a:r>
            <a:r>
              <a:rPr lang="en-US" sz="2800" dirty="0"/>
              <a:t>time step </a:t>
            </a:r>
            <a:r>
              <a:rPr lang="en-US" sz="2800" dirty="0" smtClean="0"/>
              <a:t>depends </a:t>
            </a:r>
            <a:r>
              <a:rPr lang="en-US" sz="2800" dirty="0"/>
              <a:t>on system </a:t>
            </a:r>
            <a:r>
              <a:rPr lang="en-US" sz="2800" dirty="0" smtClean="0"/>
              <a:t>state (accurate and efficient)</a:t>
            </a:r>
          </a:p>
          <a:p>
            <a:pPr lvl="1">
              <a:defRPr/>
            </a:pPr>
            <a:r>
              <a:rPr lang="en-US" sz="2400" dirty="0" smtClean="0"/>
              <a:t>To do this, want largest time step that isn’t expected to change the system state. </a:t>
            </a:r>
          </a:p>
          <a:p>
            <a:pPr lvl="1">
              <a:defRPr/>
            </a:pPr>
            <a:r>
              <a:rPr lang="en-US" sz="2400" dirty="0" smtClean="0"/>
              <a:t>Must decide this BEFORE finding the random numbers</a:t>
            </a:r>
          </a:p>
          <a:p>
            <a:pPr lvl="2">
              <a:defRPr/>
            </a:pPr>
            <a:r>
              <a:rPr lang="en-US" sz="2000" dirty="0" smtClean="0"/>
              <a:t>Otherwise, will bias towards smaller changes</a:t>
            </a:r>
          </a:p>
          <a:p>
            <a:pPr lvl="1">
              <a:defRPr/>
            </a:pPr>
            <a:r>
              <a:rPr lang="en-US" sz="2400" dirty="0" smtClean="0"/>
              <a:t>Thus must use the EXPECTED fractional change</a:t>
            </a:r>
          </a:p>
          <a:p>
            <a:pPr lvl="2">
              <a:defRPr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Change = lambda*(-S + P);</a:t>
            </a:r>
          </a:p>
          <a:p>
            <a:pPr lvl="2">
              <a:defRPr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Current = X(end,:)</a:t>
            </a:r>
          </a:p>
          <a:p>
            <a:pPr lvl="2">
              <a:defRPr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Consider: Max(abs(change./current))</a:t>
            </a:r>
          </a:p>
          <a:p>
            <a:pPr lvl="3">
              <a:defRPr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If &gt;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RelTol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, make step smaller.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Some mechanism to increase step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7273D1-ADC7-4BA5-90DC-E721EBF09C63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z="4000" dirty="0" smtClean="0"/>
              <a:t>Chemical </a:t>
            </a:r>
            <a:r>
              <a:rPr lang="en-US" altLang="en-US" sz="4000" dirty="0" err="1" smtClean="0"/>
              <a:t>Langevin</a:t>
            </a:r>
            <a:r>
              <a:rPr lang="en-US" altLang="en-US" sz="4000" dirty="0" smtClean="0"/>
              <a:t> </a:t>
            </a:r>
            <a:r>
              <a:rPr lang="en-US" altLang="en-US" sz="4000" dirty="0" smtClean="0"/>
              <a:t>Equations (CLE)</a:t>
            </a:r>
            <a:endParaRPr lang="en-US" altLang="en-US" sz="4000" dirty="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724400"/>
          </a:xfrm>
        </p:spPr>
        <p:txBody>
          <a:bodyPr/>
          <a:lstStyle/>
          <a:p>
            <a:r>
              <a:rPr lang="en-US" altLang="en-US" smtClean="0"/>
              <a:t>A way to simulate chemical reactions where numbers of elements are </a:t>
            </a:r>
          </a:p>
          <a:p>
            <a:pPr lvl="1"/>
            <a:r>
              <a:rPr lang="en-US" altLang="en-US" smtClean="0"/>
              <a:t>large enough to use continuous model, </a:t>
            </a:r>
          </a:p>
          <a:p>
            <a:pPr lvl="1"/>
            <a:r>
              <a:rPr lang="en-US" altLang="en-US" smtClean="0"/>
              <a:t>but small enough to consider stochastic process</a:t>
            </a:r>
          </a:p>
          <a:p>
            <a:r>
              <a:rPr lang="en-US" altLang="en-US" smtClean="0"/>
              <a:t>Name and method are motivated by the Langevin Equation for diffusion.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08994F-3CE9-4849-8F41-08FFBB758FFC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Poisson Random Process 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715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Recall that a Poisson distribution is: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How many events occur in time </a:t>
            </a:r>
            <a:r>
              <a:rPr lang="en-US" altLang="en-US" dirty="0" smtClean="0">
                <a:latin typeface="Symbol" panose="05050102010706020507" pitchFamily="18" charset="2"/>
              </a:rPr>
              <a:t>D</a:t>
            </a:r>
            <a:r>
              <a:rPr lang="en-US" altLang="en-US" dirty="0" smtClean="0"/>
              <a:t>t?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Expected value is:  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Variance = mean, so 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The CENTRAL LIMIT THEOREM states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sum</a:t>
            </a:r>
            <a:r>
              <a:rPr lang="en-US" altLang="en-US" dirty="0" smtClean="0"/>
              <a:t> of a sufficiently large number of independent random variables of identical distribution (like the </a:t>
            </a:r>
            <a:r>
              <a:rPr lang="en-US" altLang="en-US" dirty="0" err="1" smtClean="0"/>
              <a:t>bournoulli</a:t>
            </a:r>
            <a:r>
              <a:rPr lang="en-US" altLang="en-US" dirty="0" smtClean="0"/>
              <a:t> distribution) has an approximately </a:t>
            </a:r>
            <a:r>
              <a:rPr lang="en-US" altLang="en-US" b="1" dirty="0" smtClean="0"/>
              <a:t>normal distribution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Thus, if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 smtClean="0">
                <a:latin typeface="Symbol" panose="05050102010706020507" pitchFamily="18" charset="2"/>
              </a:rPr>
              <a:t>D</a:t>
            </a:r>
            <a:r>
              <a:rPr lang="en-US" altLang="en-US" dirty="0" smtClean="0"/>
              <a:t>t &gt; ~10, can use: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P(k) = N(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 smtClean="0">
                <a:latin typeface="Symbol" panose="05050102010706020507" pitchFamily="18" charset="2"/>
              </a:rPr>
              <a:t>D</a:t>
            </a:r>
            <a:r>
              <a:rPr lang="en-US" altLang="en-US" dirty="0" smtClean="0"/>
              <a:t>t,</a:t>
            </a:r>
            <a:r>
              <a:rPr lang="en-US" altLang="en-US" i="1" dirty="0" smtClean="0"/>
              <a:t> a</a:t>
            </a:r>
            <a:r>
              <a:rPr lang="en-US" altLang="en-US" baseline="-25000" dirty="0" smtClean="0"/>
              <a:t>1</a:t>
            </a:r>
            <a:r>
              <a:rPr lang="en-US" altLang="en-US" dirty="0" smtClean="0">
                <a:latin typeface="Symbol" panose="05050102010706020507" pitchFamily="18" charset="2"/>
              </a:rPr>
              <a:t>D</a:t>
            </a:r>
            <a:r>
              <a:rPr lang="en-US" altLang="en-US" dirty="0" smtClean="0"/>
              <a:t>t) 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Read: normal distributed with mean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 smtClean="0">
                <a:latin typeface="Symbol" panose="05050102010706020507" pitchFamily="18" charset="2"/>
              </a:rPr>
              <a:t>D</a:t>
            </a:r>
            <a:r>
              <a:rPr lang="en-US" altLang="en-US" dirty="0" smtClean="0"/>
              <a:t>t and variance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 smtClean="0">
                <a:latin typeface="Symbol" panose="05050102010706020507" pitchFamily="18" charset="2"/>
              </a:rPr>
              <a:t>D</a:t>
            </a:r>
            <a:r>
              <a:rPr lang="en-US" altLang="en-US" dirty="0" smtClean="0"/>
              <a:t>t.</a:t>
            </a:r>
          </a:p>
          <a:p>
            <a:pPr lvl="1">
              <a:spcBef>
                <a:spcPct val="0"/>
              </a:spcBef>
            </a:pPr>
            <a:endParaRPr lang="en-US" altLang="en-US" dirty="0" smtClean="0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4267200" y="2286000"/>
          <a:ext cx="22034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1054080" imgH="253800" progId="Equation.3">
                  <p:embed/>
                </p:oleObj>
              </mc:Choice>
              <mc:Fallback>
                <p:oleObj name="Equation" r:id="rId3" imgW="105408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0"/>
                        <a:ext cx="22034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42790"/>
              </p:ext>
            </p:extLst>
          </p:nvPr>
        </p:nvGraphicFramePr>
        <p:xfrm>
          <a:off x="4038600" y="1905000"/>
          <a:ext cx="16748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5" imgW="799920" imgH="215640" progId="Equation.3">
                  <p:embed/>
                </p:oleObj>
              </mc:Choice>
              <mc:Fallback>
                <p:oleObj name="Equation" r:id="rId5" imgW="7999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05000"/>
                        <a:ext cx="16748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6858000" y="762000"/>
          <a:ext cx="1752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7" imgW="838080" imgH="419040" progId="Equation.3">
                  <p:embed/>
                </p:oleObj>
              </mc:Choice>
              <mc:Fallback>
                <p:oleObj name="Equation" r:id="rId7" imgW="8380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762000"/>
                        <a:ext cx="1752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6477000" y="18288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a</a:t>
            </a:r>
            <a:r>
              <a:rPr lang="en-US" altLang="en-US" baseline="-25000"/>
              <a:t>1</a:t>
            </a:r>
            <a:r>
              <a:rPr lang="en-US" altLang="en-US"/>
              <a:t> is reaction rate</a:t>
            </a:r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/>
        </p:nvGraphicFramePr>
        <p:xfrm>
          <a:off x="2432050" y="5697538"/>
          <a:ext cx="2397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697538"/>
                        <a:ext cx="2397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Wendy Formalism</a:t>
            </a:r>
            <a:endParaRPr lang="en-US" altLang="en-US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expected number of reactions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greater than a critical value (e.g. 20):</a:t>
                </a:r>
              </a:p>
              <a:p>
                <a:r>
                  <a:rPr lang="en-US" dirty="0" smtClean="0"/>
                  <a:t>Use normal distribution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 smtClean="0"/>
                  <a:t>and then round to nearest integer to determine how many reactions occur.</a:t>
                </a:r>
              </a:p>
              <a:p>
                <a:r>
                  <a:rPr lang="en-US" altLang="en-US" dirty="0" smtClean="0"/>
                  <a:t>Instead of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endParaRPr lang="en-US" alt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04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1EBCD4-98D1-4F85-AE54-B6C94379E70E}" type="slidenum">
              <a:rPr lang="en-US" altLang="en-US" sz="1400"/>
              <a:pPr/>
              <a:t>45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524911-93E7-44FE-8F29-9980A0A35728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81000"/>
            <a:ext cx="4267200" cy="5486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4000" dirty="0" smtClean="0"/>
              <a:t>Exact </a:t>
            </a:r>
            <a:endParaRPr lang="en-US" sz="4000" dirty="0" smtClean="0"/>
          </a:p>
          <a:p>
            <a:pPr>
              <a:defRPr/>
            </a:pPr>
            <a:r>
              <a:rPr lang="en-US" sz="2800" dirty="0" smtClean="0"/>
              <a:t>Step 0: set up S,P,K</a:t>
            </a:r>
          </a:p>
          <a:p>
            <a:pPr>
              <a:defRPr/>
            </a:pPr>
            <a:r>
              <a:rPr lang="en-US" sz="2800" dirty="0" smtClean="0"/>
              <a:t>Step 1: Calculate </a:t>
            </a:r>
          </a:p>
          <a:p>
            <a:pPr lvl="1">
              <a:buFontTx/>
              <a:buNone/>
              <a:defRPr/>
            </a:pP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r</a:t>
            </a:r>
            <a:endParaRPr lang="en-US" sz="2400" baseline="-25000" dirty="0" smtClean="0"/>
          </a:p>
          <a:p>
            <a:pPr lvl="1">
              <a:buFontTx/>
              <a:buNone/>
              <a:defRPr/>
            </a:pPr>
            <a:r>
              <a:rPr lang="en-US" sz="2400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=sum(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r</a:t>
            </a:r>
            <a:r>
              <a:rPr lang="en-US" sz="2400" dirty="0" smtClean="0">
                <a:ea typeface="+mn-ea"/>
                <a:cs typeface="+mn-cs"/>
              </a:rPr>
              <a:t>)</a:t>
            </a:r>
            <a:endParaRPr lang="en-US" sz="2400" dirty="0" smtClean="0"/>
          </a:p>
          <a:p>
            <a:pPr>
              <a:buFontTx/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Step 2: Use 2 random numbers to pick when the next occurs and which reaction it is.</a:t>
            </a:r>
          </a:p>
          <a:p>
            <a:pPr>
              <a:defRPr/>
            </a:pPr>
            <a:r>
              <a:rPr lang="en-US" sz="2800" dirty="0" smtClean="0"/>
              <a:t>Step 3: update system for the one reaction only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91000" y="304800"/>
            <a:ext cx="4800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kern="0" dirty="0" smtClean="0">
                <a:latin typeface="+mn-lt"/>
              </a:rPr>
              <a:t>Tau-leap/CLE</a:t>
            </a:r>
            <a:endParaRPr lang="en-US" sz="40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Step 0: set up S,P,K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Step 1: Calculate </a:t>
            </a:r>
          </a:p>
          <a:p>
            <a:pPr lvl="1">
              <a:defRPr/>
            </a:pPr>
            <a:r>
              <a:rPr lang="en-US" sz="2800" i="1" dirty="0" err="1"/>
              <a:t>a</a:t>
            </a:r>
            <a:r>
              <a:rPr lang="en-US" sz="2800" i="1" baseline="-25000" dirty="0" err="1"/>
              <a:t>r</a:t>
            </a:r>
            <a:endParaRPr lang="en-US" sz="2800" baseline="-25000" dirty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800" i="1" dirty="0" err="1">
                <a:latin typeface="Symbol" pitchFamily="18" charset="2"/>
              </a:rPr>
              <a:t>l</a:t>
            </a:r>
            <a:r>
              <a:rPr lang="en-US" sz="2800" i="1" baseline="-25000" dirty="0" err="1">
                <a:latin typeface="+mj-lt"/>
              </a:rPr>
              <a:t>r</a:t>
            </a:r>
            <a:r>
              <a:rPr lang="en-US" sz="2800" dirty="0"/>
              <a:t> = </a:t>
            </a:r>
            <a:r>
              <a:rPr lang="en-US" sz="2800" i="1" dirty="0" err="1"/>
              <a:t>a</a:t>
            </a:r>
            <a:r>
              <a:rPr lang="en-US" sz="2800" i="1" baseline="-25000" dirty="0" err="1">
                <a:latin typeface="+mj-lt"/>
              </a:rPr>
              <a:t>r</a:t>
            </a:r>
            <a:r>
              <a:rPr lang="en-US" sz="2800" dirty="0" err="1">
                <a:latin typeface="Symbol" pitchFamily="18" charset="2"/>
              </a:rPr>
              <a:t>D</a:t>
            </a:r>
            <a:r>
              <a:rPr lang="en-US" sz="2800" dirty="0" err="1"/>
              <a:t>t</a:t>
            </a:r>
            <a:endParaRPr lang="en-US" sz="2800" dirty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800" i="1" kern="0" dirty="0">
                <a:latin typeface="+mn-lt"/>
              </a:rPr>
              <a:t>(adjust time step until OK)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Step 2: use R random numbers to determine number of events, </a:t>
            </a:r>
            <a:r>
              <a:rPr lang="en-US" sz="2800" i="1" dirty="0"/>
              <a:t>n</a:t>
            </a:r>
            <a:r>
              <a:rPr lang="en-US" sz="2800" i="1" baseline="-25000" dirty="0"/>
              <a:t>r</a:t>
            </a:r>
            <a:r>
              <a:rPr lang="en-US" sz="2800" kern="0" dirty="0"/>
              <a:t> , for</a:t>
            </a:r>
            <a:r>
              <a:rPr lang="en-US" sz="2800" kern="0" dirty="0">
                <a:latin typeface="+mn-lt"/>
              </a:rPr>
              <a:t> each reaction.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Step 3: update system for all R reactions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B12C4C-5775-49FA-B1E8-5E56CD64FA3C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z="4000" dirty="0" smtClean="0"/>
              <a:t>Conditions for </a:t>
            </a:r>
            <a:r>
              <a:rPr lang="en-US" altLang="en-US" sz="4000" dirty="0" smtClean="0"/>
              <a:t>tau-leap/CLE</a:t>
            </a:r>
            <a:endParaRPr lang="en-US" altLang="en-US" sz="4000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smtClean="0"/>
              <a:t>Condition</a:t>
            </a:r>
            <a:r>
              <a:rPr lang="en-US" altLang="en-US" smtClean="0"/>
              <a:t>: Require </a:t>
            </a:r>
            <a:r>
              <a:rPr lang="en-US" altLang="en-US" smtClean="0">
                <a:latin typeface="Symbol" panose="05050102010706020507" pitchFamily="18" charset="2"/>
              </a:rPr>
              <a:t>D</a:t>
            </a:r>
            <a:r>
              <a:rPr lang="en-US" altLang="en-US" smtClean="0"/>
              <a:t>t to be </a:t>
            </a:r>
            <a:r>
              <a:rPr lang="en-US" altLang="en-US" i="1" smtClean="0"/>
              <a:t>small </a:t>
            </a:r>
            <a:r>
              <a:rPr lang="en-US" altLang="en-US" smtClean="0"/>
              <a:t>enough that so the system doesn’t change appreciably during that step  (same as any deterministic ODE solver)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254A9D-60C0-4FA7-8989-02CD7041FD9C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Normally Distributed Random Variables in MATLAB</a:t>
            </a: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304800" y="1349375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>
              <a:latin typeface="Courier New" panose="02070309020205020404" pitchFamily="49" charset="0"/>
            </a:endParaRPr>
          </a:p>
          <a:p>
            <a:r>
              <a:rPr lang="en-US" altLang="en-US" sz="2800">
                <a:latin typeface="Courier New" panose="02070309020205020404" pitchFamily="49" charset="0"/>
              </a:rPr>
              <a:t>r=randn;</a:t>
            </a:r>
          </a:p>
          <a:p>
            <a:r>
              <a:rPr lang="en-US" altLang="en-US" sz="2800"/>
              <a:t>Gives normally distributed random variable with mean 0 and standard deviation 1. 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r=mu+simga*randn;</a:t>
            </a:r>
          </a:p>
          <a:p>
            <a:r>
              <a:rPr lang="en-US" altLang="en-US" sz="2800"/>
              <a:t>Gives normally distributed random variable with mean mu and standard deviation sigma. 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BB7810-1A79-43D7-B5DF-98DF70CAA0C0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Concentrations vs Numbers</a:t>
            </a:r>
          </a:p>
        </p:txBody>
      </p:sp>
      <p:sp>
        <p:nvSpPr>
          <p:cNvPr id="66564" name="Text Box 8"/>
          <p:cNvSpPr txBox="1">
            <a:spLocks noChangeArrowheads="1"/>
          </p:cNvSpPr>
          <p:nvPr/>
        </p:nvSpPr>
        <p:spPr bwMode="auto">
          <a:xfrm>
            <a:off x="228600" y="12954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Note that </a:t>
            </a:r>
            <a:r>
              <a:rPr lang="en-US" altLang="en-US" sz="2800" i="1"/>
              <a:t>a</a:t>
            </a:r>
            <a:r>
              <a:rPr lang="en-US" altLang="en-US" sz="2800" i="1" baseline="-25000">
                <a:latin typeface="Symbol" panose="05050102010706020507" pitchFamily="18" charset="2"/>
              </a:rPr>
              <a:t>m</a:t>
            </a:r>
            <a:r>
              <a:rPr lang="en-US" altLang="en-US" sz="2800"/>
              <a:t>(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t</a:t>
            </a:r>
            <a:r>
              <a:rPr lang="en-US" altLang="en-US" sz="2800"/>
              <a:t>)</a:t>
            </a:r>
            <a:r>
              <a:rPr lang="en-US" altLang="en-US" sz="2800">
                <a:latin typeface="Symbol" panose="05050102010706020507" pitchFamily="18" charset="2"/>
              </a:rPr>
              <a:t>D</a:t>
            </a:r>
            <a:r>
              <a:rPr lang="en-US" altLang="en-US" sz="2800"/>
              <a:t>t is how much the system would change in a deterministic equation due to the reaction </a:t>
            </a:r>
            <a:r>
              <a:rPr lang="en-US" altLang="en-US" sz="2800">
                <a:latin typeface="Symbol" panose="05050102010706020507" pitchFamily="18" charset="2"/>
              </a:rPr>
              <a:t>m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We work in numbers and not concentrations because the noise depends on number, not standard deviations. </a:t>
            </a:r>
          </a:p>
          <a:p>
            <a:endParaRPr lang="en-US" altLang="en-US" sz="2800"/>
          </a:p>
          <a:p>
            <a:r>
              <a:rPr lang="en-US" altLang="en-US" sz="2800"/>
              <a:t>But second-order rate constants still require a concentration so volume also must be known. If volume is constant, this can be incorporated into c</a:t>
            </a:r>
            <a:r>
              <a:rPr lang="en-US" altLang="en-US" sz="2800">
                <a:latin typeface="Symbol" panose="05050102010706020507" pitchFamily="18" charset="2"/>
              </a:rPr>
              <a:t>m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altLang="en-US" sz="3600" smtClean="0"/>
              <a:t>Expectation of Discrete Random Variables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9906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Expectation or mean:</a:t>
            </a:r>
          </a:p>
          <a:p>
            <a:pPr lvl="1"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Expectation of a function of a random variable: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Since summation is a </a:t>
            </a:r>
            <a:r>
              <a:rPr lang="en-US" altLang="en-US" sz="2800" i="1" smtClean="0"/>
              <a:t>linear operator</a:t>
            </a:r>
            <a:r>
              <a:rPr lang="en-US" altLang="en-US" sz="2800" smtClean="0"/>
              <a:t>, so is expectation: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However, nonlinear combinations such as second moments: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981200" y="2667000"/>
          <a:ext cx="5105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Equation" r:id="rId3" imgW="2070000" imgH="431640" progId="Equation.3">
                  <p:embed/>
                </p:oleObj>
              </mc:Choice>
              <mc:Fallback>
                <p:oleObj name="Equation" r:id="rId3" imgW="2070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51054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2667000" y="1219200"/>
          <a:ext cx="47244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Equation" r:id="rId5" imgW="1866600" imgH="431640" progId="Equation.3">
                  <p:embed/>
                </p:oleObj>
              </mc:Choice>
              <mc:Fallback>
                <p:oleObj name="Equation" r:id="rId5" imgW="1866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47244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/>
          <p:cNvGraphicFramePr>
            <a:graphicFrameLocks noChangeAspect="1"/>
          </p:cNvGraphicFramePr>
          <p:nvPr/>
        </p:nvGraphicFramePr>
        <p:xfrm>
          <a:off x="2346325" y="5562600"/>
          <a:ext cx="52149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Equation" r:id="rId7" imgW="2108160" imgH="431640" progId="Equation.3">
                  <p:embed/>
                </p:oleObj>
              </mc:Choice>
              <mc:Fallback>
                <p:oleObj name="Equation" r:id="rId7" imgW="2108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5562600"/>
                        <a:ext cx="52149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1"/>
          <p:cNvGraphicFramePr>
            <a:graphicFrameLocks noChangeAspect="1"/>
          </p:cNvGraphicFramePr>
          <p:nvPr/>
        </p:nvGraphicFramePr>
        <p:xfrm>
          <a:off x="2971800" y="4419600"/>
          <a:ext cx="44481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7" name="Equation" r:id="rId9" imgW="1803240" imgH="253800" progId="Equation.3">
                  <p:embed/>
                </p:oleObj>
              </mc:Choice>
              <mc:Fallback>
                <p:oleObj name="Equation" r:id="rId9" imgW="1803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9600"/>
                        <a:ext cx="44481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28600" y="3733800"/>
            <a:ext cx="8763000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79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1F263B-2115-44EC-8A98-05103093FEE2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304800" y="152400"/>
            <a:ext cx="8610600" cy="1676400"/>
          </a:xfrm>
        </p:spPr>
        <p:txBody>
          <a:bodyPr/>
          <a:lstStyle/>
          <a:p>
            <a:r>
              <a:rPr lang="en-US" altLang="en-US" sz="4000" smtClean="0"/>
              <a:t>Gillespie exact, tau-leap, Chemical Langevan Summary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752600"/>
            <a:ext cx="8763000" cy="51054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All are reaction based, so can use the same formalism.</a:t>
            </a:r>
          </a:p>
          <a:p>
            <a:pPr marL="342900" indent="-342900" algn="l"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All have the same issues and solutions for concentrations </a:t>
            </a:r>
            <a:r>
              <a:rPr lang="en-US" sz="3200" kern="0" dirty="0" err="1">
                <a:latin typeface="+mn-lt"/>
              </a:rPr>
              <a:t>vs</a:t>
            </a:r>
            <a:r>
              <a:rPr lang="en-US" sz="3200" kern="0" dirty="0">
                <a:latin typeface="+mn-lt"/>
              </a:rPr>
              <a:t> numbers.</a:t>
            </a:r>
          </a:p>
          <a:p>
            <a:pPr marL="342900" indent="-342900" algn="l"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Exact Algorithm is most reliable and is also most efficient when there are not too many reactions. Thus it should be tried first.</a:t>
            </a:r>
          </a:p>
          <a:p>
            <a:pPr marL="342900" indent="-342900" algn="l"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Tau-Leap/CLE combined is most efficient when there are large numbers of reactions, and should be tried if Exact is too expensive.</a:t>
            </a:r>
            <a:endParaRPr lang="en-US" sz="2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1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Wendy’s Stochastic Simulation Software Suite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077200" cy="4648200"/>
          </a:xfrm>
        </p:spPr>
        <p:txBody>
          <a:bodyPr/>
          <a:lstStyle/>
          <a:p>
            <a:r>
              <a:rPr lang="en-US" altLang="en-US" smtClean="0"/>
              <a:t>Posted on her lab web site with examples: </a:t>
            </a:r>
            <a:r>
              <a:rPr lang="en-US" altLang="en-US" smtClean="0">
                <a:hlinkClick r:id="rId2"/>
              </a:rPr>
              <a:t>https://faculty.washington.edu/wendyt/software.html</a:t>
            </a:r>
            <a:r>
              <a:rPr lang="en-US" altLang="en-US" smtClean="0"/>
              <a:t> </a:t>
            </a:r>
          </a:p>
          <a:p>
            <a:r>
              <a:rPr lang="en-US" altLang="en-US" smtClean="0"/>
              <a:t>Written like the ODE solvers; two solvers (exact and Tau-leap), that call the equations you write.</a:t>
            </a:r>
          </a:p>
          <a:p>
            <a:r>
              <a:rPr lang="en-US" altLang="en-US" smtClean="0"/>
              <a:t>You write the equations using the reaction formalism (S, P, K), instead of the derivative equations as for ODEs. 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5623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4800600" cy="1143000"/>
          </a:xfrm>
        </p:spPr>
        <p:txBody>
          <a:bodyPr/>
          <a:lstStyle/>
          <a:p>
            <a:r>
              <a:rPr lang="en-US" altLang="en-US" dirty="0" err="1" smtClean="0"/>
              <a:t>Lotka</a:t>
            </a:r>
            <a:r>
              <a:rPr lang="en-US" altLang="en-US" dirty="0" smtClean="0"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4343400" cy="47244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800" dirty="0" smtClean="0">
                    <a:latin typeface="+mj-lt"/>
                  </a:rPr>
                  <a:t>ODE was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𝑎𝐻𝑃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𝑏𝐻𝑃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𝑚𝑃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>
                  <a:defRPr/>
                </a:pPr>
                <a:r>
                  <a:rPr lang="en-US" sz="2800" dirty="0" smtClean="0">
                    <a:latin typeface="+mj-lt"/>
                  </a:rPr>
                  <a:t>Reactions </a:t>
                </a:r>
                <a:r>
                  <a:rPr lang="en-US" sz="2800" dirty="0" smtClean="0">
                    <a:latin typeface="+mj-lt"/>
                  </a:rPr>
                  <a:t>are: </a:t>
                </a:r>
              </a:p>
              <a:p>
                <a:pPr lvl="1">
                  <a:defRPr/>
                </a:pPr>
                <a:r>
                  <a:rPr lang="en-US" dirty="0" smtClean="0">
                    <a:latin typeface="+mj-lt"/>
                  </a:rPr>
                  <a:t>H </a:t>
                </a:r>
                <a:r>
                  <a:rPr lang="en-US" dirty="0" smtClean="0">
                    <a:latin typeface="+mj-lt"/>
                    <a:sym typeface="Wingdings" pitchFamily="2" charset="2"/>
                  </a:rPr>
                  <a:t></a:t>
                </a:r>
                <a:r>
                  <a:rPr lang="en-US" dirty="0" smtClean="0">
                    <a:latin typeface="+mj-lt"/>
                  </a:rPr>
                  <a:t> 2H, rate </a:t>
                </a:r>
                <a:r>
                  <a:rPr lang="en-US" dirty="0" smtClean="0">
                    <a:latin typeface="+mj-lt"/>
                  </a:rPr>
                  <a:t>r</a:t>
                </a:r>
                <a:endParaRPr lang="en-US" dirty="0" smtClean="0">
                  <a:latin typeface="+mj-lt"/>
                </a:endParaRPr>
              </a:p>
              <a:p>
                <a:pPr lvl="1">
                  <a:defRPr/>
                </a:pPr>
                <a:r>
                  <a:rPr lang="en-US" dirty="0" smtClean="0">
                    <a:latin typeface="+mj-lt"/>
                  </a:rPr>
                  <a:t>H + P </a:t>
                </a:r>
                <a:r>
                  <a:rPr lang="en-US" dirty="0" smtClean="0">
                    <a:latin typeface="+mj-lt"/>
                    <a:sym typeface="Wingdings" pitchFamily="2" charset="2"/>
                  </a:rPr>
                  <a:t> 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2b/a*P</a:t>
                </a:r>
                <a:endParaRPr lang="en-US" dirty="0" smtClean="0">
                  <a:latin typeface="+mj-lt"/>
                </a:endParaRPr>
              </a:p>
              <a:p>
                <a:pPr lvl="1">
                  <a:defRPr/>
                </a:pPr>
                <a:r>
                  <a:rPr lang="en-US" dirty="0" smtClean="0">
                    <a:latin typeface="+mj-lt"/>
                  </a:rPr>
                  <a:t>P </a:t>
                </a:r>
                <a:r>
                  <a:rPr lang="en-US" dirty="0" smtClean="0">
                    <a:latin typeface="+mj-lt"/>
                    <a:sym typeface="Wingdings" pitchFamily="2" charset="2"/>
                  </a:rPr>
                  <a:t> </a:t>
                </a:r>
                <a:r>
                  <a:rPr lang="en-US" dirty="0" smtClean="0">
                    <a:latin typeface="+mj-lt"/>
                    <a:sym typeface="Symbol"/>
                  </a:rPr>
                  <a:t></a:t>
                </a:r>
                <a:r>
                  <a:rPr lang="en-US" dirty="0" smtClean="0">
                    <a:latin typeface="+mj-lt"/>
                  </a:rPr>
                  <a:t>, rate </a:t>
                </a:r>
                <a:r>
                  <a:rPr lang="en-US" dirty="0" smtClean="0">
                    <a:latin typeface="+mj-lt"/>
                  </a:rPr>
                  <a:t>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4343400" cy="4724400"/>
              </a:xfrm>
              <a:blipFill rotWithShape="0">
                <a:blip r:embed="rId2"/>
                <a:stretch>
                  <a:fillRect l="-252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038600" y="1371600"/>
                <a:ext cx="4572000" cy="3647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𝐶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ourier New" panose="02070309020205020404" pitchFamily="49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ourier New" panose="02070309020205020404" pitchFamily="49" charset="0"/>
                              </a:rPr>
                              <m:t>𝑃</m:t>
                            </m:r>
                          </m:e>
                        </m:mr>
                      </m:m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𝑆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𝑃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𝐾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371600"/>
                <a:ext cx="4572000" cy="36474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4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4800600" cy="1143000"/>
          </a:xfrm>
        </p:spPr>
        <p:txBody>
          <a:bodyPr/>
          <a:lstStyle/>
          <a:p>
            <a:r>
              <a:rPr lang="en-US" altLang="en-US" dirty="0" err="1" smtClean="0"/>
              <a:t>Lotka</a:t>
            </a:r>
            <a:r>
              <a:rPr lang="en-US" altLang="en-US" dirty="0" smtClean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372600" cy="67818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Reactions are: 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H </a:t>
            </a:r>
            <a:r>
              <a:rPr lang="en-US" dirty="0" smtClean="0">
                <a:latin typeface="+mj-lt"/>
                <a:sym typeface="Wingdings" pitchFamily="2" charset="2"/>
              </a:rPr>
              <a:t></a:t>
            </a:r>
            <a:r>
              <a:rPr lang="en-US" dirty="0" smtClean="0">
                <a:latin typeface="+mj-lt"/>
              </a:rPr>
              <a:t> 2H, rate </a:t>
            </a:r>
            <a:r>
              <a:rPr lang="en-US" dirty="0" smtClean="0">
                <a:latin typeface="+mj-lt"/>
              </a:rPr>
              <a:t>r</a:t>
            </a:r>
            <a:endParaRPr lang="en-US" dirty="0" smtClean="0">
              <a:latin typeface="+mj-lt"/>
            </a:endParaRPr>
          </a:p>
          <a:p>
            <a:pPr lvl="1">
              <a:defRPr/>
            </a:pPr>
            <a:r>
              <a:rPr lang="en-US" dirty="0" smtClean="0">
                <a:latin typeface="+mj-lt"/>
              </a:rPr>
              <a:t>H + P </a:t>
            </a:r>
            <a:r>
              <a:rPr lang="en-US" dirty="0" smtClean="0">
                <a:latin typeface="+mj-lt"/>
                <a:sym typeface="Wingdings" pitchFamily="2" charset="2"/>
              </a:rPr>
              <a:t> 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2b/a*P</a:t>
            </a:r>
            <a:endParaRPr lang="en-US" dirty="0" smtClean="0">
              <a:latin typeface="+mj-lt"/>
            </a:endParaRPr>
          </a:p>
          <a:p>
            <a:pPr lvl="1">
              <a:defRPr/>
            </a:pPr>
            <a:r>
              <a:rPr lang="en-US" dirty="0" smtClean="0">
                <a:latin typeface="+mj-lt"/>
              </a:rPr>
              <a:t>P </a:t>
            </a:r>
            <a:r>
              <a:rPr lang="en-US" dirty="0" smtClean="0">
                <a:latin typeface="+mj-lt"/>
                <a:sym typeface="Wingdings" pitchFamily="2" charset="2"/>
              </a:rPr>
              <a:t> </a:t>
            </a:r>
            <a:r>
              <a:rPr lang="en-US" dirty="0" smtClean="0">
                <a:latin typeface="+mj-lt"/>
                <a:sym typeface="Symbol"/>
              </a:rPr>
              <a:t></a:t>
            </a:r>
            <a:r>
              <a:rPr lang="en-US" dirty="0" smtClean="0">
                <a:latin typeface="+mj-lt"/>
              </a:rPr>
              <a:t>, rate </a:t>
            </a:r>
            <a:r>
              <a:rPr lang="en-US" dirty="0" smtClean="0">
                <a:latin typeface="+mj-lt"/>
              </a:rPr>
              <a:t>m</a:t>
            </a:r>
          </a:p>
          <a:p>
            <a:pPr>
              <a:defRPr/>
            </a:pPr>
            <a:r>
              <a:rPr lang="en-US" sz="2800" dirty="0" smtClean="0">
                <a:latin typeface="+mj-lt"/>
              </a:rPr>
              <a:t>Code:</a:t>
            </a:r>
          </a:p>
          <a:p>
            <a:pPr lvl="1">
              <a:buFontTx/>
              <a:buNone/>
              <a:defRPr/>
            </a:pPr>
            <a:r>
              <a:rPr lang="pt-BR" sz="2400" dirty="0" smtClean="0">
                <a:latin typeface="Courier" pitchFamily="49" charset="0"/>
              </a:rPr>
              <a:t>IC</a:t>
            </a:r>
            <a:r>
              <a:rPr lang="pt-BR" sz="2400" dirty="0" smtClean="0">
                <a:latin typeface="Courier" pitchFamily="49" charset="0"/>
              </a:rPr>
              <a:t>=[H0 P0]; tspan = [0,20]; par =[r,a,b,m];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Courier" pitchFamily="49" charset="0"/>
              </a:rPr>
              <a:t>[</a:t>
            </a:r>
            <a:r>
              <a:rPr lang="en-US" dirty="0" err="1" smtClean="0">
                <a:latin typeface="Courier" pitchFamily="49" charset="0"/>
              </a:rPr>
              <a:t>t,y</a:t>
            </a:r>
            <a:r>
              <a:rPr lang="en-US" dirty="0" smtClean="0">
                <a:latin typeface="Courier" pitchFamily="49" charset="0"/>
              </a:rPr>
              <a:t>]=</a:t>
            </a:r>
            <a:r>
              <a:rPr lang="en-US" dirty="0" err="1" smtClean="0">
                <a:latin typeface="Courier" pitchFamily="49" charset="0"/>
              </a:rPr>
              <a:t>DSDEexact</a:t>
            </a:r>
            <a:r>
              <a:rPr lang="en-US" dirty="0" smtClean="0">
                <a:latin typeface="Courier" pitchFamily="49" charset="0"/>
              </a:rPr>
              <a:t>(@</a:t>
            </a:r>
            <a:r>
              <a:rPr lang="en-US" dirty="0" err="1" smtClean="0">
                <a:latin typeface="Courier" pitchFamily="49" charset="0"/>
              </a:rPr>
              <a:t>LotkaRXN,tspan,IC,par</a:t>
            </a:r>
            <a:r>
              <a:rPr lang="en-US" dirty="0" smtClean="0">
                <a:latin typeface="Courier" pitchFamily="49" charset="0"/>
              </a:rPr>
              <a:t>);</a:t>
            </a:r>
          </a:p>
          <a:p>
            <a:pPr>
              <a:defRPr/>
            </a:pPr>
            <a:r>
              <a:rPr lang="en-US" sz="2800" dirty="0" smtClean="0">
                <a:latin typeface="+mj-lt"/>
              </a:rPr>
              <a:t>Equations being called: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Courier" pitchFamily="49" charset="0"/>
              </a:rPr>
              <a:t>function [S, P, K] = </a:t>
            </a:r>
            <a:r>
              <a:rPr lang="en-US" dirty="0" err="1" smtClean="0">
                <a:latin typeface="Courier" pitchFamily="49" charset="0"/>
              </a:rPr>
              <a:t>LotkaRXN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params</a:t>
            </a:r>
            <a:r>
              <a:rPr lang="en-US" dirty="0" smtClean="0">
                <a:latin typeface="Courier" pitchFamily="49" charset="0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Courier" pitchFamily="49" charset="0"/>
              </a:rPr>
              <a:t>r=par(1); a=par(2); b=par(3); m=par(4); 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Courier" pitchFamily="49" charset="0"/>
              </a:rPr>
              <a:t>S=[1 0;1 1;0 1] ; 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Courier" pitchFamily="49" charset="0"/>
              </a:rPr>
              <a:t>P=[2 0;0 2*b/a;0 0]; K = [r a m];</a:t>
            </a:r>
            <a:endParaRPr lang="en-US" dirty="0">
              <a:latin typeface="Courier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343400" y="157463"/>
                <a:ext cx="4572000" cy="3647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𝐶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ourier New" panose="02070309020205020404" pitchFamily="49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ourier New" panose="02070309020205020404" pitchFamily="49" charset="0"/>
                              </a:rPr>
                              <m:t>𝑃</m:t>
                            </m:r>
                          </m:e>
                        </m:mr>
                      </m:m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𝑆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𝑃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𝐾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57463"/>
                <a:ext cx="4572000" cy="36474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0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7772400" cy="1143000"/>
          </a:xfrm>
        </p:spPr>
        <p:txBody>
          <a:bodyPr/>
          <a:lstStyle/>
          <a:p>
            <a:r>
              <a:rPr lang="en-US" dirty="0" err="1" smtClean="0"/>
              <a:t>Determinstic</a:t>
            </a:r>
            <a:r>
              <a:rPr lang="en-US" dirty="0" smtClean="0"/>
              <a:t> </a:t>
            </a:r>
            <a:r>
              <a:rPr lang="en-US" dirty="0" err="1" smtClean="0"/>
              <a:t>Lotka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1295400"/>
            <a:ext cx="63246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17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8477E8-5289-4B41-AA02-CDF0172DF03C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Discrete Stochastic Simulation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0" y="3505200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6600"/>
                </a:solidFill>
              </a:rPr>
              <a:t>P deterministic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0" y="4572000"/>
            <a:ext cx="206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chemeClr val="hlink"/>
                </a:solidFill>
              </a:rPr>
              <a:t>H deterministic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457200" y="50292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</a:rPr>
              <a:t>H stochastic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381000" y="3048000"/>
            <a:ext cx="163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chemeClr val="accent2"/>
                </a:solidFill>
              </a:rPr>
              <a:t>P stochastic</a:t>
            </a:r>
          </a:p>
        </p:txBody>
      </p:sp>
      <p:pic>
        <p:nvPicPr>
          <p:cNvPr id="10249" name="Picture 1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914400"/>
            <a:ext cx="6540500" cy="4876800"/>
          </a:xfrm>
          <a:noFill/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190500" y="5600700"/>
            <a:ext cx="8763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smtClean="0"/>
              <a:t>Neutrally stable steady state solution for deterministic system unstable in stochastic system.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733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D1A57F-B365-457B-98E3-561CC4BC38BD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Lotka with starting conditions that result in continuous oscillations: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14400"/>
            <a:ext cx="6858000" cy="5143500"/>
          </a:xfrm>
          <a:noFill/>
        </p:spPr>
      </p:pic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971800" y="5715000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Time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43000" y="3733800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6600"/>
                </a:solidFill>
              </a:rPr>
              <a:t>P deterministic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3733800" y="3733800"/>
            <a:ext cx="206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chemeClr val="hlink"/>
                </a:solidFill>
              </a:rPr>
              <a:t>H deterministic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3276600" y="14478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</a:rPr>
              <a:t>H stochastic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990600" y="1524000"/>
            <a:ext cx="163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chemeClr val="accent2"/>
                </a:solidFill>
              </a:rPr>
              <a:t>P stochastic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1752600" y="6172200"/>
            <a:ext cx="550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Random fluctuations can cause big changes</a:t>
            </a: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 flipH="1" flipV="1">
            <a:off x="5715000" y="3352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6858000" y="1295400"/>
            <a:ext cx="1752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Cycles shift in value and in time interval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6934200" y="3657600"/>
            <a:ext cx="1752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H becomes extinct! (Then P does too.)</a:t>
            </a:r>
          </a:p>
        </p:txBody>
      </p:sp>
    </p:spTree>
    <p:extLst>
      <p:ext uri="{BB962C8B-B14F-4D97-AF65-F5344CB8AC3E}">
        <p14:creationId xmlns:p14="http://schemas.microsoft.com/office/powerpoint/2010/main" val="28193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5400"/>
            <a:ext cx="7772400" cy="1143000"/>
          </a:xfrm>
        </p:spPr>
        <p:txBody>
          <a:bodyPr/>
          <a:lstStyle/>
          <a:p>
            <a:r>
              <a:rPr lang="en-US" dirty="0" smtClean="0"/>
              <a:t>Average of 30 </a:t>
            </a:r>
            <a:r>
              <a:rPr lang="en-US" dirty="0" err="1" smtClean="0"/>
              <a:t>Lotka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5943600" cy="45720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5715000"/>
            <a:ext cx="87630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Stochastic system shows extinction as stable steady state that did not arise as an issue in stochastic.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AA4C90-7D48-4A5A-A18D-8D596295E08D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Phase Plane of Lotka: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71600"/>
            <a:ext cx="6477000" cy="4857750"/>
          </a:xfrm>
          <a:noFill/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286000" y="5943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H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5181600" y="5943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H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P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898525" y="1260475"/>
            <a:ext cx="542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Stochastic			deterministic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5867400" y="2209800"/>
            <a:ext cx="23463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No longer repeats same cycle; instead, diffuses between nearby cycles.</a:t>
            </a:r>
          </a:p>
        </p:txBody>
      </p:sp>
    </p:spTree>
    <p:extLst>
      <p:ext uri="{BB962C8B-B14F-4D97-AF65-F5344CB8AC3E}">
        <p14:creationId xmlns:p14="http://schemas.microsoft.com/office/powerpoint/2010/main" val="16287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15A9C5-A075-4189-97C2-08250CC5104B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Neutral Equilibrium Point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257800"/>
          </a:xfrm>
        </p:spPr>
        <p:txBody>
          <a:bodyPr/>
          <a:lstStyle/>
          <a:p>
            <a:r>
              <a:rPr lang="en-US" altLang="en-US" smtClean="0"/>
              <a:t>The fluctuations cause jumps between the cycles</a:t>
            </a:r>
          </a:p>
          <a:p>
            <a:r>
              <a:rPr lang="en-US" altLang="en-US" smtClean="0"/>
              <a:t>The model will “diffuse” away from a neutral equilibrium point, or from any cycle. </a:t>
            </a:r>
          </a:p>
          <a:p>
            <a:r>
              <a:rPr lang="en-US" altLang="en-US" smtClean="0"/>
              <a:t>Why does it tend toward wider and wider sweeps?</a:t>
            </a:r>
          </a:p>
        </p:txBody>
      </p:sp>
    </p:spTree>
    <p:extLst>
      <p:ext uri="{BB962C8B-B14F-4D97-AF65-F5344CB8AC3E}">
        <p14:creationId xmlns:p14="http://schemas.microsoft.com/office/powerpoint/2010/main" val="34413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Variability in Discrete Random Variables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981200"/>
            <a:ext cx="7467600" cy="4114800"/>
          </a:xfrm>
        </p:spPr>
        <p:txBody>
          <a:bodyPr/>
          <a:lstStyle/>
          <a:p>
            <a:r>
              <a:rPr lang="en-US" altLang="en-US" sz="2800" smtClean="0"/>
              <a:t>Variance:</a:t>
            </a:r>
          </a:p>
          <a:p>
            <a:pPr lvl="1"/>
            <a:endParaRPr lang="en-US" altLang="en-US" sz="24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Standard Deviation:</a:t>
            </a:r>
          </a:p>
          <a:p>
            <a:endParaRPr lang="en-US" altLang="en-US" sz="2800" smtClean="0"/>
          </a:p>
          <a:p>
            <a:pPr>
              <a:buFontTx/>
              <a:buNone/>
            </a:pPr>
            <a:endParaRPr lang="en-US" altLang="en-US" sz="2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209800" y="4572000"/>
          <a:ext cx="47021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3" imgW="1739880" imgH="330120" progId="Equation.3">
                  <p:embed/>
                </p:oleObj>
              </mc:Choice>
              <mc:Fallback>
                <p:oleObj name="Equation" r:id="rId3" imgW="17398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47021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514600" y="2286000"/>
          <a:ext cx="52514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Equation" r:id="rId5" imgW="1942920" imgH="609480" progId="Equation.3">
                  <p:embed/>
                </p:oleObj>
              </mc:Choice>
              <mc:Fallback>
                <p:oleObj name="Equation" r:id="rId5" imgW="1942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525145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5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Two Random Variables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143000"/>
            <a:ext cx="7467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Expectations:</a:t>
            </a:r>
          </a:p>
          <a:p>
            <a:pPr lvl="1"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Variance: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Covariance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 lvl="1">
              <a:lnSpc>
                <a:spcPct val="90000"/>
              </a:lnSpc>
            </a:pPr>
            <a:endParaRPr lang="en-US" altLang="en-US" sz="2400" smtClean="0"/>
          </a:p>
          <a:p>
            <a:pPr lvl="1">
              <a:lnSpc>
                <a:spcPct val="90000"/>
              </a:lnSpc>
            </a:pPr>
            <a:endParaRPr lang="en-US" altLang="en-US" sz="2400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Relationship between variation in two variables</a:t>
            </a:r>
          </a:p>
          <a:p>
            <a:pPr lvl="1"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581400" y="1219200"/>
          <a:ext cx="2986088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Equation" r:id="rId3" imgW="1104840" imgH="507960" progId="Equation.3">
                  <p:embed/>
                </p:oleObj>
              </mc:Choice>
              <mc:Fallback>
                <p:oleObj name="Equation" r:id="rId3" imgW="1104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19200"/>
                        <a:ext cx="2986088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971800" y="2667000"/>
          <a:ext cx="4633913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Equation" r:id="rId5" imgW="1714320" imgH="634680" progId="Equation.3">
                  <p:embed/>
                </p:oleObj>
              </mc:Choice>
              <mc:Fallback>
                <p:oleObj name="Equation" r:id="rId5" imgW="17143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4633913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2057400" y="4343400"/>
          <a:ext cx="52847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Equation" r:id="rId7" imgW="1955520" imgH="507960" progId="Equation.3">
                  <p:embed/>
                </p:oleObj>
              </mc:Choice>
              <mc:Fallback>
                <p:oleObj name="Equation" r:id="rId7" imgW="1955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52847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0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Bernoulli Distribution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38400" y="5486400"/>
            <a:ext cx="402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>
                <a:solidFill>
                  <a:schemeClr val="accent2"/>
                </a:solidFill>
              </a:rPr>
              <a:t>http://mathworld.wolfram.com/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1219200" y="4419600"/>
            <a:ext cx="610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Probability mass function, or frequency function</a:t>
            </a:r>
          </a:p>
        </p:txBody>
      </p:sp>
      <p:pic>
        <p:nvPicPr>
          <p:cNvPr id="28677" name="Picture 8" descr="BernoulliDistribution_10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133600"/>
            <a:ext cx="3486150" cy="2152650"/>
          </a:xfrm>
          <a:noFill/>
        </p:spPr>
      </p:pic>
    </p:spTree>
    <p:extLst>
      <p:ext uri="{BB962C8B-B14F-4D97-AF65-F5344CB8AC3E}">
        <p14:creationId xmlns:p14="http://schemas.microsoft.com/office/powerpoint/2010/main" val="4695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Bernoulli Random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Takes value 0 or 1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Ion channel is open or closed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Coin is heads or tails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bacteria in my flow chambers is rolling or stationary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Probabilities (note that (0 </a:t>
            </a:r>
            <a:r>
              <a:rPr lang="en-US" altLang="en-US" smtClean="0">
                <a:cs typeface="Times New Roman" panose="02020603050405020304" pitchFamily="18" charset="0"/>
              </a:rPr>
              <a:t>≤</a:t>
            </a:r>
            <a:r>
              <a:rPr lang="en-US" altLang="en-US" smtClean="0"/>
              <a:t> </a:t>
            </a:r>
            <a:r>
              <a:rPr lang="en-US" altLang="en-US" i="1" smtClean="0"/>
              <a:t>p</a:t>
            </a:r>
            <a:r>
              <a:rPr lang="en-US" altLang="en-US" smtClean="0"/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≤</a:t>
            </a:r>
            <a:r>
              <a:rPr lang="en-US" altLang="en-US" smtClean="0"/>
              <a:t> 1))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P</a:t>
            </a:r>
            <a:r>
              <a:rPr lang="en-US" altLang="en-US" smtClean="0"/>
              <a:t>(1) = </a:t>
            </a:r>
            <a:r>
              <a:rPr lang="en-US" altLang="en-US" i="1" smtClean="0"/>
              <a:t>p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P</a:t>
            </a:r>
            <a:r>
              <a:rPr lang="en-US" altLang="en-US" smtClean="0"/>
              <a:t>(0) = 1-</a:t>
            </a:r>
            <a:r>
              <a:rPr lang="en-US" altLang="en-US" i="1" smtClean="0"/>
              <a:t>p</a:t>
            </a:r>
            <a:r>
              <a:rPr lang="en-US" altLang="en-US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Expectation: </a:t>
            </a:r>
            <a:r>
              <a:rPr lang="en-US" altLang="en-US" smtClean="0">
                <a:latin typeface="Symbol" panose="05050102010706020507" pitchFamily="18" charset="2"/>
              </a:rPr>
              <a:t>m</a:t>
            </a:r>
            <a:r>
              <a:rPr lang="en-US" altLang="en-US" smtClean="0"/>
              <a:t> = </a:t>
            </a:r>
            <a:r>
              <a:rPr lang="en-US" altLang="en-US" i="1" smtClean="0"/>
              <a:t>p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Variance = </a:t>
            </a:r>
            <a:r>
              <a:rPr lang="en-US" altLang="en-US" i="1" smtClean="0"/>
              <a:t>p</a:t>
            </a:r>
            <a:r>
              <a:rPr lang="en-US" altLang="en-US" smtClean="0"/>
              <a:t>(1-</a:t>
            </a:r>
            <a:r>
              <a:rPr lang="en-US" altLang="en-US" i="1" smtClean="0"/>
              <a:t>p</a:t>
            </a:r>
            <a:r>
              <a:rPr lang="en-US" alt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3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3092</Words>
  <Application>Microsoft Office PowerPoint</Application>
  <PresentationFormat>On-screen Show (4:3)</PresentationFormat>
  <Paragraphs>512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Times New Roman</vt:lpstr>
      <vt:lpstr>Arial</vt:lpstr>
      <vt:lpstr>Wingdings</vt:lpstr>
      <vt:lpstr>Symbol</vt:lpstr>
      <vt:lpstr>Courier New</vt:lpstr>
      <vt:lpstr>Default Design</vt:lpstr>
      <vt:lpstr>Microsoft Equation 3.0</vt:lpstr>
      <vt:lpstr>Microsoft Office Excel Chart</vt:lpstr>
      <vt:lpstr>Methods for Stochastic Chemical Reactions </vt:lpstr>
      <vt:lpstr>Discrete Random Variables</vt:lpstr>
      <vt:lpstr>Ion Channel Kinetics</vt:lpstr>
      <vt:lpstr>Discrete Random Variables</vt:lpstr>
      <vt:lpstr>Expectation of Discrete Random Variables</vt:lpstr>
      <vt:lpstr>Variability in Discrete Random Variables</vt:lpstr>
      <vt:lpstr>Two Random Variables</vt:lpstr>
      <vt:lpstr>Bernoulli Distribution</vt:lpstr>
      <vt:lpstr>Bernoulli Random Variables</vt:lpstr>
      <vt:lpstr>Binomial Distribution</vt:lpstr>
      <vt:lpstr>Binomial Distribution</vt:lpstr>
      <vt:lpstr>Poisson Distribution</vt:lpstr>
      <vt:lpstr>Poisson Distribution</vt:lpstr>
      <vt:lpstr>Poisson Process</vt:lpstr>
      <vt:lpstr>Poisson Process</vt:lpstr>
      <vt:lpstr>Stochastic Compartmental Systems: Linear Rate Laws</vt:lpstr>
      <vt:lpstr>Analytic Solutions</vt:lpstr>
      <vt:lpstr>Numeric solutions:</vt:lpstr>
      <vt:lpstr>Analyzing Stochastic Simulations</vt:lpstr>
      <vt:lpstr>Example of Statistics:</vt:lpstr>
      <vt:lpstr>Ways to Simulate a Poisson Process:</vt:lpstr>
      <vt:lpstr>Chemical Reaction Equations </vt:lpstr>
      <vt:lpstr>Reaction-Based Solving Methods:</vt:lpstr>
      <vt:lpstr>Wendy’s Unified Formalism:</vt:lpstr>
      <vt:lpstr>Define System:</vt:lpstr>
      <vt:lpstr>Example 2:</vt:lpstr>
      <vt:lpstr>Gillespie Algorithm Stochastic Simulation Alogorithm</vt:lpstr>
      <vt:lpstr>Step 1: Given the system state, determine the rate of each reaction, ar.</vt:lpstr>
      <vt:lpstr>Gillespie Rates:</vt:lpstr>
      <vt:lpstr>What is the residence time of this state?</vt:lpstr>
      <vt:lpstr>Step 2 When does the next reaction occur …</vt:lpstr>
      <vt:lpstr>Step 2 …and which reaction is it?</vt:lpstr>
      <vt:lpstr>Step 3 Update the System State</vt:lpstr>
      <vt:lpstr>Questions?</vt:lpstr>
      <vt:lpstr>Collecting Data From Exact</vt:lpstr>
      <vt:lpstr>Advantages of Exact</vt:lpstr>
      <vt:lpstr>Disadvantages of Exact</vt:lpstr>
      <vt:lpstr>Tau-leap method </vt:lpstr>
      <vt:lpstr>Expected Number of Events:</vt:lpstr>
      <vt:lpstr>Algorithm for actual number of events:</vt:lpstr>
      <vt:lpstr>Update the System State: </vt:lpstr>
      <vt:lpstr>How to Determine the Time Step? </vt:lpstr>
      <vt:lpstr>Chemical Langevin Equations (CLE)</vt:lpstr>
      <vt:lpstr>Poisson Random Process </vt:lpstr>
      <vt:lpstr>Wendy Formalism</vt:lpstr>
      <vt:lpstr>PowerPoint Presentation</vt:lpstr>
      <vt:lpstr>Conditions for tau-leap/CLE</vt:lpstr>
      <vt:lpstr>Normally Distributed Random Variables in MATLAB</vt:lpstr>
      <vt:lpstr>Concentrations vs Numbers</vt:lpstr>
      <vt:lpstr>Gillespie exact, tau-leap, Chemical Langevan Summary</vt:lpstr>
      <vt:lpstr>Wendy’s Stochastic Simulation Software Suite</vt:lpstr>
      <vt:lpstr>Lotka Example</vt:lpstr>
      <vt:lpstr>Lotka Example</vt:lpstr>
      <vt:lpstr>Determinstic Lotka</vt:lpstr>
      <vt:lpstr>Discrete Stochastic Simulation</vt:lpstr>
      <vt:lpstr>Lotka with starting conditions that result in continuous oscillations:</vt:lpstr>
      <vt:lpstr>Average of 30 Lotka</vt:lpstr>
      <vt:lpstr>Phase Plane of Lotka:</vt:lpstr>
      <vt:lpstr>Neutral Equilibrium 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Genetic and Signaling Regulatory Networks</dc:title>
  <dc:creator>Wendy Thomas</dc:creator>
  <cp:lastModifiedBy>Wendy E. Thomas</cp:lastModifiedBy>
  <cp:revision>132</cp:revision>
  <dcterms:created xsi:type="dcterms:W3CDTF">2004-08-29T01:23:36Z</dcterms:created>
  <dcterms:modified xsi:type="dcterms:W3CDTF">2017-04-21T23:43:58Z</dcterms:modified>
</cp:coreProperties>
</file>