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84" r:id="rId2"/>
    <p:sldId id="298" r:id="rId3"/>
    <p:sldId id="299" r:id="rId4"/>
    <p:sldId id="345" r:id="rId5"/>
    <p:sldId id="300" r:id="rId6"/>
    <p:sldId id="301" r:id="rId7"/>
    <p:sldId id="302" r:id="rId8"/>
    <p:sldId id="303" r:id="rId9"/>
    <p:sldId id="304" r:id="rId10"/>
    <p:sldId id="305" r:id="rId11"/>
    <p:sldId id="307" r:id="rId12"/>
    <p:sldId id="309" r:id="rId13"/>
    <p:sldId id="349" r:id="rId14"/>
    <p:sldId id="362" r:id="rId15"/>
    <p:sldId id="363" r:id="rId16"/>
    <p:sldId id="350" r:id="rId17"/>
    <p:sldId id="351" r:id="rId18"/>
    <p:sldId id="352" r:id="rId19"/>
    <p:sldId id="353" r:id="rId20"/>
    <p:sldId id="354" r:id="rId21"/>
    <p:sldId id="330" r:id="rId22"/>
    <p:sldId id="364" r:id="rId23"/>
    <p:sldId id="332" r:id="rId24"/>
    <p:sldId id="333" r:id="rId25"/>
    <p:sldId id="365" r:id="rId26"/>
    <p:sldId id="311" r:id="rId27"/>
    <p:sldId id="312" r:id="rId28"/>
    <p:sldId id="310" r:id="rId29"/>
    <p:sldId id="313" r:id="rId30"/>
    <p:sldId id="366" r:id="rId31"/>
    <p:sldId id="314" r:id="rId32"/>
    <p:sldId id="320" r:id="rId33"/>
    <p:sldId id="322" r:id="rId34"/>
    <p:sldId id="344" r:id="rId35"/>
    <p:sldId id="323" r:id="rId36"/>
    <p:sldId id="324" r:id="rId37"/>
    <p:sldId id="315" r:id="rId38"/>
    <p:sldId id="285" r:id="rId39"/>
    <p:sldId id="267" r:id="rId40"/>
    <p:sldId id="269" r:id="rId41"/>
    <p:sldId id="367" r:id="rId42"/>
    <p:sldId id="271" r:id="rId43"/>
    <p:sldId id="270" r:id="rId44"/>
    <p:sldId id="272" r:id="rId45"/>
    <p:sldId id="282" r:id="rId46"/>
    <p:sldId id="368" r:id="rId47"/>
    <p:sldId id="273" r:id="rId48"/>
    <p:sldId id="274" r:id="rId49"/>
    <p:sldId id="357" r:id="rId50"/>
    <p:sldId id="361" r:id="rId51"/>
    <p:sldId id="356" r:id="rId52"/>
    <p:sldId id="360" r:id="rId53"/>
    <p:sldId id="358" r:id="rId54"/>
    <p:sldId id="359" r:id="rId55"/>
    <p:sldId id="275" r:id="rId56"/>
    <p:sldId id="297" r:id="rId57"/>
    <p:sldId id="369" r:id="rId58"/>
    <p:sldId id="370" r:id="rId59"/>
    <p:sldId id="276" r:id="rId60"/>
    <p:sldId id="278" r:id="rId61"/>
    <p:sldId id="279" r:id="rId62"/>
    <p:sldId id="293" r:id="rId63"/>
    <p:sldId id="355"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7" autoAdjust="0"/>
    <p:restoredTop sz="81134" autoAdjust="0"/>
  </p:normalViewPr>
  <p:slideViewPr>
    <p:cSldViewPr>
      <p:cViewPr varScale="1">
        <p:scale>
          <a:sx n="90" d="100"/>
          <a:sy n="90" d="100"/>
        </p:scale>
        <p:origin x="114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9/26/2018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dirty="0"/>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 code shows the average being</a:t>
            </a:r>
            <a:r>
              <a:rPr lang="en-US" baseline="0" dirty="0"/>
              <a:t> requested of the Student class</a:t>
            </a: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19</a:t>
            </a:fld>
            <a:endParaRPr lang="en-US"/>
          </a:p>
        </p:txBody>
      </p:sp>
    </p:spTree>
    <p:extLst>
      <p:ext uri="{BB962C8B-B14F-4D97-AF65-F5344CB8AC3E}">
        <p14:creationId xmlns:p14="http://schemas.microsoft.com/office/powerpoint/2010/main" val="95759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21</a:t>
            </a:fld>
            <a:endParaRPr lang="en-US"/>
          </a:p>
        </p:txBody>
      </p:sp>
    </p:spTree>
    <p:extLst>
      <p:ext uri="{BB962C8B-B14F-4D97-AF65-F5344CB8AC3E}">
        <p14:creationId xmlns:p14="http://schemas.microsoft.com/office/powerpoint/2010/main" val="3871575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22</a:t>
            </a:fld>
            <a:endParaRPr lang="en-US"/>
          </a:p>
        </p:txBody>
      </p:sp>
    </p:spTree>
    <p:extLst>
      <p:ext uri="{BB962C8B-B14F-4D97-AF65-F5344CB8AC3E}">
        <p14:creationId xmlns:p14="http://schemas.microsoft.com/office/powerpoint/2010/main" val="4211714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sym typeface="Wingdings" panose="05000000000000000000" pitchFamily="2" charset="2"/>
              </a:rPr>
              <a:t>What</a:t>
            </a:r>
            <a:r>
              <a:rPr lang="en-US" baseline="0" dirty="0">
                <a:sym typeface="Wingdings" panose="05000000000000000000" pitchFamily="2" charset="2"/>
              </a:rPr>
              <a:t> happens when we go to update the salary?</a:t>
            </a:r>
          </a:p>
          <a:p>
            <a:pPr rtl="0"/>
            <a:endParaRPr lang="en-US" baseline="0" dirty="0">
              <a:sym typeface="Wingdings" panose="05000000000000000000" pitchFamily="2" charset="2"/>
            </a:endParaRPr>
          </a:p>
          <a:p>
            <a:pPr rtl="0"/>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23</a:t>
            </a:fld>
            <a:endParaRPr lang="en-US"/>
          </a:p>
        </p:txBody>
      </p:sp>
    </p:spTree>
    <p:extLst>
      <p:ext uri="{BB962C8B-B14F-4D97-AF65-F5344CB8AC3E}">
        <p14:creationId xmlns:p14="http://schemas.microsoft.com/office/powerpoint/2010/main" val="2832137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QUIZ QUESTION 3</a:t>
            </a:r>
          </a:p>
          <a:p>
            <a:pPr rtl="0"/>
            <a:endParaRPr lang="en-US" dirty="0"/>
          </a:p>
          <a:p>
            <a:pPr rtl="0"/>
            <a:r>
              <a:rPr lang="en-US" dirty="0"/>
              <a:t>Notice the removed dependency</a:t>
            </a:r>
            <a:r>
              <a:rPr lang="en-US" baseline="0" dirty="0"/>
              <a:t> (no line from Employee to Manager) this is possible since we don’t need to look up the manager to update its salary. We might want this for other reasons, but It is not strictly necessary here.</a:t>
            </a:r>
          </a:p>
          <a:p>
            <a:pPr rtl="0"/>
            <a:endParaRPr lang="en-US" baseline="0" dirty="0"/>
          </a:p>
          <a:p>
            <a:pPr rtl="0"/>
            <a:r>
              <a:rPr lang="en-US" baseline="0" dirty="0"/>
              <a:t>Lazy evaluation </a:t>
            </a:r>
            <a:r>
              <a:rPr lang="en-US" baseline="0" dirty="0">
                <a:sym typeface="Wingdings" panose="05000000000000000000" pitchFamily="2" charset="2"/>
              </a:rPr>
              <a:t> pros and cons</a:t>
            </a:r>
          </a:p>
          <a:p>
            <a:pPr rtl="0"/>
            <a:endParaRPr lang="en-US" baseline="0" dirty="0">
              <a:sym typeface="Wingdings" panose="05000000000000000000" pitchFamily="2" charset="2"/>
            </a:endParaRPr>
          </a:p>
          <a:p>
            <a:pPr rtl="0"/>
            <a:r>
              <a:rPr lang="en-US" baseline="0" dirty="0">
                <a:sym typeface="Wingdings" panose="05000000000000000000" pitchFamily="2" charset="2"/>
              </a:rPr>
              <a:t>Manager and Employee are flipped, might be worth re-creating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24</a:t>
            </a:fld>
            <a:endParaRPr lang="en-US"/>
          </a:p>
        </p:txBody>
      </p:sp>
    </p:spTree>
    <p:extLst>
      <p:ext uri="{BB962C8B-B14F-4D97-AF65-F5344CB8AC3E}">
        <p14:creationId xmlns:p14="http://schemas.microsoft.com/office/powerpoint/2010/main" val="425284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QUIZ QUESTION 3</a:t>
            </a:r>
          </a:p>
          <a:p>
            <a:pPr rtl="0"/>
            <a:endParaRPr lang="en-US" dirty="0"/>
          </a:p>
          <a:p>
            <a:pPr rtl="0"/>
            <a:r>
              <a:rPr lang="en-US" dirty="0"/>
              <a:t>Notice the removed dependency</a:t>
            </a:r>
            <a:r>
              <a:rPr lang="en-US" baseline="0" dirty="0"/>
              <a:t> (no line from Employee to Manager) this is possible since we don’t need to look up the manager to update its salary. We might want this for other reasons, but It is not strictly necessary here.</a:t>
            </a:r>
          </a:p>
          <a:p>
            <a:pPr rtl="0"/>
            <a:endParaRPr lang="en-US" baseline="0" dirty="0"/>
          </a:p>
          <a:p>
            <a:pPr rtl="0"/>
            <a:r>
              <a:rPr lang="en-US" baseline="0" dirty="0"/>
              <a:t>Lazy evaluation </a:t>
            </a:r>
            <a:r>
              <a:rPr lang="en-US" baseline="0" dirty="0">
                <a:sym typeface="Wingdings" panose="05000000000000000000" pitchFamily="2" charset="2"/>
              </a:rPr>
              <a:t> pros and cons</a:t>
            </a:r>
          </a:p>
          <a:p>
            <a:pPr rtl="0"/>
            <a:endParaRPr lang="en-US" baseline="0" dirty="0">
              <a:sym typeface="Wingdings" panose="05000000000000000000" pitchFamily="2" charset="2"/>
            </a:endParaRPr>
          </a:p>
          <a:p>
            <a:pPr rtl="0"/>
            <a:r>
              <a:rPr lang="en-US" baseline="0" dirty="0">
                <a:sym typeface="Wingdings" panose="05000000000000000000" pitchFamily="2" charset="2"/>
              </a:rPr>
              <a:t>Manager and Employee are flipped, might be worth re-creating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25</a:t>
            </a:fld>
            <a:endParaRPr lang="en-US"/>
          </a:p>
        </p:txBody>
      </p:sp>
    </p:spTree>
    <p:extLst>
      <p:ext uri="{BB962C8B-B14F-4D97-AF65-F5344CB8AC3E}">
        <p14:creationId xmlns:p14="http://schemas.microsoft.com/office/powerpoint/2010/main" val="2174937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dirty="0" err="1"/>
              <a:t>CSSE_Freshmen</a:t>
            </a:r>
            <a:r>
              <a:rPr lang="en-US" dirty="0"/>
              <a:t> depends on Student</a:t>
            </a:r>
          </a:p>
          <a:p>
            <a:r>
              <a:rPr lang="en-US" dirty="0"/>
              <a:t>But Student</a:t>
            </a:r>
            <a:r>
              <a:rPr lang="en-US" baseline="0" dirty="0"/>
              <a:t> </a:t>
            </a:r>
            <a:r>
              <a:rPr lang="en-US" dirty="0"/>
              <a:t>does NOT depend on </a:t>
            </a:r>
            <a:r>
              <a:rPr lang="en-US" dirty="0" err="1"/>
              <a:t>CSSE_Freshmen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DFC2F88-2260-47C2-A0F1-192B4CA5C87E}" type="slidenum">
              <a:rPr lang="en-US" smtClean="0"/>
              <a:pPr>
                <a:defRPr/>
              </a:pPr>
              <a:t>27</a:t>
            </a:fld>
            <a:endParaRPr lang="en-US"/>
          </a:p>
        </p:txBody>
      </p:sp>
    </p:spTree>
    <p:extLst>
      <p:ext uri="{BB962C8B-B14F-4D97-AF65-F5344CB8AC3E}">
        <p14:creationId xmlns:p14="http://schemas.microsoft.com/office/powerpoint/2010/main" val="360953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methods</a:t>
            </a:r>
          </a:p>
          <a:p>
            <a:r>
              <a:rPr lang="en-US" dirty="0"/>
              <a:t>hide fields</a:t>
            </a:r>
          </a:p>
          <a:p>
            <a:endParaRPr lang="en-US" dirty="0"/>
          </a:p>
          <a:p>
            <a:r>
              <a:rPr lang="en-US" dirty="0"/>
              <a:t>class </a:t>
            </a:r>
            <a:r>
              <a:rPr lang="en-US" dirty="0" err="1"/>
              <a:t>YourCode</a:t>
            </a:r>
            <a:r>
              <a:rPr lang="en-US" dirty="0"/>
              <a:t> {</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err="1"/>
              <a:t>YourCode</a:t>
            </a:r>
            <a:r>
              <a:rPr lang="en-US" dirty="0"/>
              <a:t> .&gt; </a:t>
            </a:r>
            <a:r>
              <a:rPr lang="en-US" dirty="0" err="1"/>
              <a:t>BufferStrategy</a:t>
            </a:r>
            <a:endParaRPr lang="en-US" dirty="0"/>
          </a:p>
          <a:p>
            <a:r>
              <a:rPr lang="en-US" dirty="0" err="1"/>
              <a:t>YourCode</a:t>
            </a:r>
            <a:r>
              <a:rPr lang="en-US" dirty="0"/>
              <a:t> .&gt; </a:t>
            </a:r>
            <a:r>
              <a:rPr lang="en-US" dirty="0" err="1"/>
              <a:t>BufferCapabilities</a:t>
            </a:r>
            <a:endParaRPr lang="en-US" dirty="0"/>
          </a:p>
          <a:p>
            <a:r>
              <a:rPr lang="en-US" dirty="0" err="1"/>
              <a:t>YourCode</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29</a:t>
            </a:fld>
            <a:endParaRPr lang="en-US"/>
          </a:p>
        </p:txBody>
      </p:sp>
    </p:spTree>
    <p:extLst>
      <p:ext uri="{BB962C8B-B14F-4D97-AF65-F5344CB8AC3E}">
        <p14:creationId xmlns:p14="http://schemas.microsoft.com/office/powerpoint/2010/main" val="3630513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methods</a:t>
            </a:r>
          </a:p>
          <a:p>
            <a:r>
              <a:rPr lang="en-US" dirty="0"/>
              <a:t>hide fields</a:t>
            </a:r>
          </a:p>
          <a:p>
            <a:endParaRPr lang="en-US" dirty="0"/>
          </a:p>
          <a:p>
            <a:r>
              <a:rPr lang="en-US" dirty="0"/>
              <a:t>class </a:t>
            </a:r>
            <a:r>
              <a:rPr lang="en-US" dirty="0" err="1"/>
              <a:t>YourCode</a:t>
            </a:r>
            <a:r>
              <a:rPr lang="en-US" dirty="0"/>
              <a:t> {</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err="1"/>
              <a:t>YourCode</a:t>
            </a:r>
            <a:r>
              <a:rPr lang="en-US" dirty="0"/>
              <a:t> .&gt; </a:t>
            </a:r>
            <a:r>
              <a:rPr lang="en-US" dirty="0" err="1"/>
              <a:t>BufferStrategy</a:t>
            </a:r>
            <a:endParaRPr lang="en-US" dirty="0"/>
          </a:p>
          <a:p>
            <a:r>
              <a:rPr lang="en-US" dirty="0" err="1"/>
              <a:t>YourCode</a:t>
            </a:r>
            <a:r>
              <a:rPr lang="en-US" dirty="0"/>
              <a:t> .&gt; </a:t>
            </a:r>
            <a:r>
              <a:rPr lang="en-US" dirty="0" err="1"/>
              <a:t>BufferCapabilities</a:t>
            </a:r>
            <a:endParaRPr lang="en-US" dirty="0"/>
          </a:p>
          <a:p>
            <a:r>
              <a:rPr lang="en-US" dirty="0" err="1"/>
              <a:t>YourCode</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30</a:t>
            </a:fld>
            <a:endParaRPr lang="en-US"/>
          </a:p>
        </p:txBody>
      </p:sp>
    </p:spTree>
    <p:extLst>
      <p:ext uri="{BB962C8B-B14F-4D97-AF65-F5344CB8AC3E}">
        <p14:creationId xmlns:p14="http://schemas.microsoft.com/office/powerpoint/2010/main" val="1613594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Unavoidable to</a:t>
            </a:r>
            <a:r>
              <a:rPr lang="en-US" baseline="0" dirty="0"/>
              <a:t> communicate somehow…</a:t>
            </a:r>
            <a:endParaRPr lang="en-US" dirty="0"/>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fields</a:t>
            </a:r>
          </a:p>
          <a:p>
            <a:r>
              <a:rPr lang="en-US" dirty="0"/>
              <a:t>hide </a:t>
            </a:r>
            <a:r>
              <a:rPr lang="en-US" dirty="0" err="1"/>
              <a:t>YourCode</a:t>
            </a:r>
            <a:r>
              <a:rPr lang="en-US" dirty="0"/>
              <a:t> methods</a:t>
            </a:r>
          </a:p>
          <a:p>
            <a:r>
              <a:rPr lang="en-US" dirty="0"/>
              <a:t>class </a:t>
            </a:r>
            <a:r>
              <a:rPr lang="en-US" dirty="0" err="1"/>
              <a:t>YourCode</a:t>
            </a:r>
            <a:r>
              <a:rPr lang="en-US" dirty="0"/>
              <a:t> {</a:t>
            </a:r>
          </a:p>
          <a:p>
            <a:r>
              <a:rPr lang="en-US" dirty="0"/>
              <a:t>}</a:t>
            </a:r>
          </a:p>
          <a:p>
            <a:r>
              <a:rPr lang="en-US" dirty="0"/>
              <a:t>class </a:t>
            </a:r>
            <a:r>
              <a:rPr lang="en-US" dirty="0" err="1"/>
              <a:t>JFrame</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BufferStrategy</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BufferCapabilities</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FlipContents</a:t>
            </a:r>
            <a:r>
              <a:rPr lang="en-US" dirty="0"/>
              <a:t> {</a:t>
            </a:r>
          </a:p>
          <a:p>
            <a:r>
              <a:rPr lang="en-US" dirty="0"/>
              <a:t>  wait(seconds)</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31</a:t>
            </a:fld>
            <a:endParaRPr lang="en-US"/>
          </a:p>
        </p:txBody>
      </p:sp>
    </p:spTree>
    <p:extLst>
      <p:ext uri="{BB962C8B-B14F-4D97-AF65-F5344CB8AC3E}">
        <p14:creationId xmlns:p14="http://schemas.microsoft.com/office/powerpoint/2010/main" val="318604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can remove them we should</a:t>
            </a:r>
          </a:p>
          <a:p>
            <a:r>
              <a:rPr lang="en-US" dirty="0"/>
              <a:t>When we can’t remove</a:t>
            </a:r>
            <a:r>
              <a:rPr lang="en-US" baseline="0" dirty="0"/>
              <a:t> them</a:t>
            </a:r>
          </a:p>
          <a:p>
            <a:endParaRPr lang="en-US" baseline="0" dirty="0"/>
          </a:p>
          <a:p>
            <a:r>
              <a:rPr lang="en-US" baseline="0" dirty="0"/>
              <a:t>FIX HANDOUT</a:t>
            </a:r>
          </a:p>
          <a:p>
            <a:endParaRPr lang="en-US" baseline="0" dirty="0"/>
          </a:p>
          <a:p>
            <a:r>
              <a:rPr lang="en-US" baseline="0" dirty="0"/>
              <a:t>TELL DON’T ASK</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401368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8:55 </a:t>
            </a:r>
            <a:r>
              <a:rPr lang="en-US" dirty="0">
                <a:sym typeface="Wingdings" panose="05000000000000000000" pitchFamily="2" charset="2"/>
              </a:rPr>
              <a:t> 10:45</a:t>
            </a:r>
            <a:endParaRPr lang="en-US" dirty="0"/>
          </a:p>
          <a:p>
            <a:endParaRPr lang="en-US" dirty="0"/>
          </a:p>
          <a:p>
            <a:r>
              <a:rPr lang="en-US" dirty="0"/>
              <a:t>QUIZ QUESTION 4 and 5</a:t>
            </a:r>
          </a:p>
          <a:p>
            <a:endParaRPr lang="en-US" dirty="0"/>
          </a:p>
          <a:p>
            <a:r>
              <a:rPr lang="en-US" dirty="0"/>
              <a:t>Ask students to design a better version</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32</a:t>
            </a:fld>
            <a:endParaRPr lang="en-US"/>
          </a:p>
        </p:txBody>
      </p:sp>
    </p:spTree>
    <p:extLst>
      <p:ext uri="{BB962C8B-B14F-4D97-AF65-F5344CB8AC3E}">
        <p14:creationId xmlns:p14="http://schemas.microsoft.com/office/powerpoint/2010/main" val="1355643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33</a:t>
            </a:fld>
            <a:endParaRPr lang="en-US"/>
          </a:p>
        </p:txBody>
      </p:sp>
    </p:spTree>
    <p:extLst>
      <p:ext uri="{BB962C8B-B14F-4D97-AF65-F5344CB8AC3E}">
        <p14:creationId xmlns:p14="http://schemas.microsoft.com/office/powerpoint/2010/main" val="3871892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34</a:t>
            </a:fld>
            <a:endParaRPr lang="en-US"/>
          </a:p>
        </p:txBody>
      </p:sp>
    </p:spTree>
    <p:extLst>
      <p:ext uri="{BB962C8B-B14F-4D97-AF65-F5344CB8AC3E}">
        <p14:creationId xmlns:p14="http://schemas.microsoft.com/office/powerpoint/2010/main" val="3390203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QUIZ QUESTION 6</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is what you'll get if you mechanically follow our advice to propagate the method into the first class of the chain. </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35</a:t>
            </a:fld>
            <a:endParaRPr lang="en-US"/>
          </a:p>
        </p:txBody>
      </p:sp>
    </p:spTree>
    <p:extLst>
      <p:ext uri="{BB962C8B-B14F-4D97-AF65-F5344CB8AC3E}">
        <p14:creationId xmlns:p14="http://schemas.microsoft.com/office/powerpoint/2010/main" val="1866655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a:t>
            </a:r>
            <a:r>
              <a:rPr lang="en-US" baseline="0" dirty="0"/>
              <a:t> way to remember: </a:t>
            </a:r>
          </a:p>
          <a:p>
            <a:r>
              <a:rPr lang="en-US" baseline="0" dirty="0"/>
              <a:t>H for High </a:t>
            </a:r>
            <a:r>
              <a:rPr lang="en-US" baseline="0" dirty="0" err="1"/>
              <a:t>coHesion</a:t>
            </a:r>
            <a:endParaRPr lang="en-US" baseline="0" dirty="0"/>
          </a:p>
          <a:p>
            <a:r>
              <a:rPr lang="en-US" baseline="0" dirty="0"/>
              <a:t>L for Low </a:t>
            </a:r>
            <a:r>
              <a:rPr lang="en-US" baseline="0" dirty="0" err="1"/>
              <a:t>coupLing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39</a:t>
            </a:fld>
            <a:endParaRPr lang="en-US"/>
          </a:p>
        </p:txBody>
      </p:sp>
    </p:spTree>
    <p:extLst>
      <p:ext uri="{BB962C8B-B14F-4D97-AF65-F5344CB8AC3E}">
        <p14:creationId xmlns:p14="http://schemas.microsoft.com/office/powerpoint/2010/main" val="1741342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these two object</a:t>
            </a:r>
            <a:r>
              <a:rPr lang="en-US" baseline="0" dirty="0"/>
              <a:t> ought to be of same class?</a:t>
            </a:r>
          </a:p>
          <a:p>
            <a:r>
              <a:rPr lang="en-US" baseline="0" dirty="0"/>
              <a:t>@</a:t>
            </a:r>
            <a:r>
              <a:rPr lang="en-US" baseline="0" dirty="0" err="1"/>
              <a:t>startuml</a:t>
            </a:r>
            <a:endParaRPr lang="en-US" baseline="0" dirty="0"/>
          </a:p>
          <a:p>
            <a:r>
              <a:rPr lang="en-US" baseline="0" dirty="0" err="1"/>
              <a:t>skinparam</a:t>
            </a:r>
            <a:r>
              <a:rPr lang="en-US" baseline="0" dirty="0"/>
              <a:t> style </a:t>
            </a:r>
            <a:r>
              <a:rPr lang="en-US" baseline="0" dirty="0" err="1"/>
              <a:t>strictuml</a:t>
            </a:r>
            <a:endParaRPr lang="en-US" baseline="0" dirty="0"/>
          </a:p>
          <a:p>
            <a:endParaRPr lang="en-US" baseline="0" dirty="0"/>
          </a:p>
          <a:p>
            <a:r>
              <a:rPr lang="en-US" baseline="0" dirty="0"/>
              <a:t>class A {</a:t>
            </a:r>
          </a:p>
          <a:p>
            <a:r>
              <a:rPr lang="en-US" baseline="0" dirty="0"/>
              <a:t>   name</a:t>
            </a:r>
          </a:p>
          <a:p>
            <a:r>
              <a:rPr lang="en-US" baseline="0" dirty="0"/>
              <a:t>   </a:t>
            </a:r>
            <a:r>
              <a:rPr lang="en-US" baseline="0" dirty="0" err="1"/>
              <a:t>computeDistanceForB</a:t>
            </a:r>
            <a:r>
              <a:rPr lang="en-US" baseline="0" dirty="0"/>
              <a:t>(</a:t>
            </a:r>
            <a:r>
              <a:rPr lang="en-US" baseline="0" dirty="0" err="1"/>
              <a:t>x,y,z</a:t>
            </a:r>
            <a:r>
              <a:rPr lang="en-US" baseline="0" dirty="0"/>
              <a:t>)</a:t>
            </a:r>
          </a:p>
          <a:p>
            <a:r>
              <a:rPr lang="en-US" baseline="0" dirty="0"/>
              <a:t>}</a:t>
            </a:r>
          </a:p>
          <a:p>
            <a:endParaRPr lang="en-US" baseline="0" dirty="0"/>
          </a:p>
          <a:p>
            <a:r>
              <a:rPr lang="en-US" baseline="0" dirty="0"/>
              <a:t>class B {</a:t>
            </a:r>
          </a:p>
          <a:p>
            <a:r>
              <a:rPr lang="en-US" baseline="0" dirty="0"/>
              <a:t>  x</a:t>
            </a:r>
          </a:p>
          <a:p>
            <a:r>
              <a:rPr lang="en-US" baseline="0" dirty="0"/>
              <a:t>  y</a:t>
            </a:r>
          </a:p>
          <a:p>
            <a:r>
              <a:rPr lang="en-US" baseline="0" dirty="0"/>
              <a:t>  z</a:t>
            </a:r>
          </a:p>
          <a:p>
            <a:r>
              <a:rPr lang="en-US" baseline="0" dirty="0"/>
              <a:t>  distance</a:t>
            </a:r>
          </a:p>
          <a:p>
            <a:r>
              <a:rPr lang="en-US" baseline="0" dirty="0"/>
              <a:t>  </a:t>
            </a:r>
            <a:r>
              <a:rPr lang="en-US" baseline="0" dirty="0" err="1"/>
              <a:t>doSetup</a:t>
            </a:r>
            <a:r>
              <a:rPr lang="en-US" baseline="0" dirty="0"/>
              <a:t>(</a:t>
            </a:r>
            <a:r>
              <a:rPr lang="en-US" baseline="0" dirty="0" err="1"/>
              <a:t>x,y,z</a:t>
            </a:r>
            <a:r>
              <a:rPr lang="en-US" baseline="0" dirty="0"/>
              <a:t>)  </a:t>
            </a:r>
          </a:p>
          <a:p>
            <a:r>
              <a:rPr lang="en-US" baseline="0" dirty="0"/>
              <a:t>  </a:t>
            </a:r>
            <a:r>
              <a:rPr lang="en-US" baseline="0" dirty="0" err="1"/>
              <a:t>setDistance</a:t>
            </a:r>
            <a:r>
              <a:rPr lang="en-US" baseline="0" dirty="0"/>
              <a:t>(d)</a:t>
            </a:r>
          </a:p>
          <a:p>
            <a:r>
              <a:rPr lang="en-US" baseline="0" dirty="0"/>
              <a:t>  display()</a:t>
            </a:r>
          </a:p>
          <a:p>
            <a:r>
              <a:rPr lang="en-US" baseline="0" dirty="0"/>
              <a:t>}</a:t>
            </a:r>
          </a:p>
          <a:p>
            <a:endParaRPr lang="en-US" baseline="0" dirty="0"/>
          </a:p>
          <a:p>
            <a:endParaRPr lang="en-US" baseline="0" dirty="0"/>
          </a:p>
          <a:p>
            <a:r>
              <a:rPr lang="en-US" baseline="0" dirty="0"/>
              <a:t>A-&gt; B</a:t>
            </a:r>
          </a:p>
          <a:p>
            <a:r>
              <a:rPr lang="en-US" baseline="0" dirty="0"/>
              <a:t>@</a:t>
            </a:r>
            <a:r>
              <a:rPr lang="en-US" baseline="0"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43</a:t>
            </a:fld>
            <a:endParaRPr lang="en-US"/>
          </a:p>
        </p:txBody>
      </p:sp>
    </p:spTree>
    <p:extLst>
      <p:ext uri="{BB962C8B-B14F-4D97-AF65-F5344CB8AC3E}">
        <p14:creationId xmlns:p14="http://schemas.microsoft.com/office/powerpoint/2010/main" val="3572027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easier</a:t>
            </a:r>
            <a:r>
              <a:rPr lang="en-US" baseline="0" dirty="0"/>
              <a:t> to swap out and replace a component when there are fewer lines going to and from it. Those represent places where code would need to change.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45</a:t>
            </a:fld>
            <a:endParaRPr lang="en-US"/>
          </a:p>
        </p:txBody>
      </p:sp>
    </p:spTree>
    <p:extLst>
      <p:ext uri="{BB962C8B-B14F-4D97-AF65-F5344CB8AC3E}">
        <p14:creationId xmlns:p14="http://schemas.microsoft.com/office/powerpoint/2010/main" val="2704327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easier</a:t>
            </a:r>
            <a:r>
              <a:rPr lang="en-US" baseline="0" dirty="0"/>
              <a:t> to swap out and replace a component when there are fewer lines going to and from it. Those represent places where code would need to change.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46</a:t>
            </a:fld>
            <a:endParaRPr lang="en-US"/>
          </a:p>
        </p:txBody>
      </p:sp>
    </p:spTree>
    <p:extLst>
      <p:ext uri="{BB962C8B-B14F-4D97-AF65-F5344CB8AC3E}">
        <p14:creationId xmlns:p14="http://schemas.microsoft.com/office/powerpoint/2010/main" val="1729761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 students 3-4 minutes to come up with a</a:t>
            </a:r>
            <a:r>
              <a:rPr lang="en-US" sz="1200" b="0" i="0" kern="1200" baseline="0" dirty="0">
                <a:solidFill>
                  <a:schemeClr val="tx1"/>
                </a:solidFill>
                <a:effectLst/>
                <a:latin typeface="+mn-lt"/>
                <a:ea typeface="+mn-ea"/>
                <a:cs typeface="+mn-cs"/>
              </a:rPr>
              <a:t> design with a group of 2-3</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Suggest to the students</a:t>
            </a:r>
            <a:r>
              <a:rPr lang="en-US" sz="1200" b="0" i="0" kern="1200" baseline="0" dirty="0">
                <a:solidFill>
                  <a:schemeClr val="tx1"/>
                </a:solidFill>
                <a:effectLst/>
                <a:latin typeface="+mn-lt"/>
                <a:ea typeface="+mn-ea"/>
                <a:cs typeface="+mn-cs"/>
              </a:rPr>
              <a:t> after they have one design, to try to do a different design with 1 more or 1 less class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follow the slides to walk through examples of each design</a:t>
            </a:r>
            <a:r>
              <a:rPr lang="en-US" sz="1200" b="0" i="0" kern="1200" baseline="0" dirty="0">
                <a:solidFill>
                  <a:schemeClr val="tx1"/>
                </a:solidFill>
                <a:effectLst/>
                <a:latin typeface="+mn-lt"/>
                <a:ea typeface="+mn-ea"/>
                <a:cs typeface="+mn-cs"/>
              </a:rPr>
              <a:t> identifying coupling/cohesion levels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522A93-4968-4B29-BB16-64A778254383}" type="slidenum">
              <a:rPr lang="en-US" smtClean="0"/>
              <a:t>48</a:t>
            </a:fld>
            <a:endParaRPr lang="en-US"/>
          </a:p>
        </p:txBody>
      </p:sp>
    </p:spTree>
    <p:extLst>
      <p:ext uri="{BB962C8B-B14F-4D97-AF65-F5344CB8AC3E}">
        <p14:creationId xmlns:p14="http://schemas.microsoft.com/office/powerpoint/2010/main" val="2613688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Coupling low (ZERO), cohesion low</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studentIdToName</a:t>
            </a:r>
            <a:r>
              <a:rPr lang="en-US" dirty="0"/>
              <a:t> : Map&lt;Integer, String&gt;</a:t>
            </a:r>
          </a:p>
          <a:p>
            <a:r>
              <a:rPr lang="en-US" dirty="0"/>
              <a:t>   </a:t>
            </a:r>
            <a:r>
              <a:rPr lang="en-US" dirty="0" err="1"/>
              <a:t>studentIdToPhone</a:t>
            </a:r>
            <a:r>
              <a:rPr lang="en-US" dirty="0"/>
              <a:t> : Map&lt;Integer, Integer&gt;</a:t>
            </a:r>
          </a:p>
          <a:p>
            <a:r>
              <a:rPr lang="en-US" dirty="0"/>
              <a:t>   </a:t>
            </a:r>
            <a:r>
              <a:rPr lang="en-US" dirty="0" err="1"/>
              <a:t>studentIdToGrades</a:t>
            </a:r>
            <a:r>
              <a:rPr lang="en-US" dirty="0"/>
              <a:t>: Map&lt;Integer, Map&lt;String, Double&gt; &gt;</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49</a:t>
            </a:fld>
            <a:endParaRPr lang="en-US"/>
          </a:p>
        </p:txBody>
      </p:sp>
    </p:spTree>
    <p:extLst>
      <p:ext uri="{BB962C8B-B14F-4D97-AF65-F5344CB8AC3E}">
        <p14:creationId xmlns:p14="http://schemas.microsoft.com/office/powerpoint/2010/main" val="1232021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depends heavily on the region class</a:t>
            </a:r>
          </a:p>
        </p:txBody>
      </p:sp>
      <p:sp>
        <p:nvSpPr>
          <p:cNvPr id="4" name="Slide Number Placeholder 3"/>
          <p:cNvSpPr>
            <a:spLocks noGrp="1"/>
          </p:cNvSpPr>
          <p:nvPr>
            <p:ph type="sldNum" sz="quarter" idx="10"/>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3525493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a:t>
            </a:r>
            <a:r>
              <a:rPr lang="en-US" baseline="0" dirty="0"/>
              <a:t> HIGH,  cohesion </a:t>
            </a:r>
            <a:r>
              <a:rPr lang="en-US" dirty="0"/>
              <a:t>still somewhat low (better than before!)</a:t>
            </a:r>
          </a:p>
          <a:p>
            <a:endParaRPr lang="en-US" dirty="0"/>
          </a:p>
          <a:p>
            <a:r>
              <a:rPr lang="en-US" dirty="0"/>
              <a:t>Ask students: IS EVERYTHING NEEDED HERE?</a:t>
            </a:r>
          </a:p>
          <a:p>
            <a:r>
              <a:rPr lang="en-US" dirty="0"/>
              <a:t>NO: Student does not need a </a:t>
            </a:r>
            <a:r>
              <a:rPr lang="en-US" dirty="0" err="1"/>
              <a:t>SchoolMain</a:t>
            </a:r>
            <a:r>
              <a:rPr lang="en-US" dirty="0"/>
              <a:t> to allow functionality</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Student-&gt;  </a:t>
            </a:r>
            <a:r>
              <a:rPr lang="en-US" dirty="0" err="1"/>
              <a:t>SchoolMain</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50</a:t>
            </a:fld>
            <a:endParaRPr lang="en-US"/>
          </a:p>
        </p:txBody>
      </p:sp>
    </p:spTree>
    <p:extLst>
      <p:ext uri="{BB962C8B-B14F-4D97-AF65-F5344CB8AC3E}">
        <p14:creationId xmlns:p14="http://schemas.microsoft.com/office/powerpoint/2010/main" val="3292263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OK (Better! At least Student doesn’t have a </a:t>
            </a:r>
            <a:r>
              <a:rPr lang="en-US" dirty="0" err="1"/>
              <a:t>SchoolMain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OK somewhat low (higher than before)</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51</a:t>
            </a:fld>
            <a:endParaRPr lang="en-US"/>
          </a:p>
        </p:txBody>
      </p:sp>
    </p:spTree>
    <p:extLst>
      <p:ext uri="{BB962C8B-B14F-4D97-AF65-F5344CB8AC3E}">
        <p14:creationId xmlns:p14="http://schemas.microsoft.com/office/powerpoint/2010/main" val="1555936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HIGH  (BAD), cohesion HIGH (GOOD)</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studentIdToGradeRecordMap</a:t>
            </a:r>
            <a:r>
              <a:rPr lang="en-US" dirty="0"/>
              <a:t>: Map&lt;Integer, </a:t>
            </a:r>
            <a:r>
              <a:rPr lang="en-US" dirty="0" err="1"/>
              <a:t>GradeRecord</a:t>
            </a:r>
            <a:r>
              <a:rPr lang="en-US" dirty="0"/>
              <a:t> &gt;</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getGPA</a:t>
            </a:r>
            <a:r>
              <a:rPr lang="en-US" dirty="0"/>
              <a:t>()</a:t>
            </a:r>
          </a:p>
          <a:p>
            <a:r>
              <a:rPr lang="en-US" dirty="0"/>
              <a:t>}</a:t>
            </a:r>
          </a:p>
          <a:p>
            <a:endParaRPr lang="en-US" dirty="0"/>
          </a:p>
          <a:p>
            <a:r>
              <a:rPr lang="en-US" dirty="0"/>
              <a:t>class </a:t>
            </a:r>
            <a:r>
              <a:rPr lang="en-US" dirty="0" err="1"/>
              <a:t>GradeRecord</a:t>
            </a:r>
            <a:r>
              <a:rPr lang="en-US" dirty="0"/>
              <a:t> {</a:t>
            </a:r>
          </a:p>
          <a:p>
            <a:r>
              <a:rPr lang="en-US" dirty="0"/>
              <a:t>   </a:t>
            </a:r>
            <a:r>
              <a:rPr lang="en-US" dirty="0" err="1"/>
              <a:t>studentId</a:t>
            </a:r>
            <a:endParaRPr lang="en-US" dirty="0"/>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err="1"/>
              <a:t>SchoolMain</a:t>
            </a:r>
            <a:r>
              <a:rPr lang="en-US" dirty="0"/>
              <a:t> -&gt; "*" Student</a:t>
            </a:r>
          </a:p>
          <a:p>
            <a:r>
              <a:rPr lang="en-US" dirty="0"/>
              <a:t>Student -&gt; </a:t>
            </a:r>
            <a:r>
              <a:rPr lang="en-US" dirty="0" err="1"/>
              <a:t>GradeRecord</a:t>
            </a:r>
            <a:endParaRPr lang="en-US" dirty="0"/>
          </a:p>
          <a:p>
            <a:r>
              <a:rPr lang="en-US" dirty="0" err="1"/>
              <a:t>SchoolMain</a:t>
            </a:r>
            <a:r>
              <a:rPr lang="en-US" dirty="0"/>
              <a:t> -&gt; "*" </a:t>
            </a:r>
            <a:r>
              <a:rPr lang="en-US" dirty="0" err="1"/>
              <a:t>GradeRecord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52</a:t>
            </a:fld>
            <a:endParaRPr lang="en-US"/>
          </a:p>
        </p:txBody>
      </p:sp>
    </p:spTree>
    <p:extLst>
      <p:ext uri="{BB962C8B-B14F-4D97-AF65-F5344CB8AC3E}">
        <p14:creationId xmlns:p14="http://schemas.microsoft.com/office/powerpoint/2010/main" val="899242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LOW (higher),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HIGH (good!)</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getGPA</a:t>
            </a:r>
            <a:r>
              <a:rPr lang="en-US" dirty="0"/>
              <a:t>()</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GradeRecord</a:t>
            </a:r>
            <a:r>
              <a:rPr lang="en-US" dirty="0"/>
              <a:t> {</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Student -&gt;  </a:t>
            </a:r>
            <a:r>
              <a:rPr lang="en-US" dirty="0" err="1"/>
              <a:t>GradeRecord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53</a:t>
            </a:fld>
            <a:endParaRPr lang="en-US"/>
          </a:p>
        </p:txBody>
      </p:sp>
    </p:spTree>
    <p:extLst>
      <p:ext uri="{BB962C8B-B14F-4D97-AF65-F5344CB8AC3E}">
        <p14:creationId xmlns:p14="http://schemas.microsoft.com/office/powerpoint/2010/main" val="30590306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WOAH</a:t>
            </a:r>
            <a:r>
              <a:rPr lang="en-US" baseline="0" dirty="0"/>
              <a:t> – things out of control….   Student has very high coupling-if it changes everything breaks!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HIGH, cohesion HIGH</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a:t>
            </a:r>
            <a:r>
              <a:rPr lang="en-US" dirty="0" err="1"/>
              <a:t>getGPA</a:t>
            </a:r>
            <a:r>
              <a:rPr lang="en-US" dirty="0"/>
              <a:t>()</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GradeRecord</a:t>
            </a:r>
            <a:r>
              <a:rPr lang="en-US" dirty="0"/>
              <a:t> {</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CourseGrade</a:t>
            </a:r>
            <a:r>
              <a:rPr lang="en-US" dirty="0"/>
              <a:t> {</a:t>
            </a:r>
          </a:p>
          <a:p>
            <a:r>
              <a:rPr lang="en-US" dirty="0"/>
              <a:t>   </a:t>
            </a:r>
            <a:r>
              <a:rPr lang="en-US" dirty="0" err="1"/>
              <a:t>courseId</a:t>
            </a:r>
            <a:endParaRPr lang="en-US" dirty="0"/>
          </a:p>
          <a:p>
            <a:r>
              <a:rPr lang="en-US" dirty="0"/>
              <a:t>   grade</a:t>
            </a:r>
          </a:p>
          <a:p>
            <a:r>
              <a:rPr lang="en-US" dirty="0"/>
              <a:t>   </a:t>
            </a:r>
            <a:r>
              <a:rPr lang="en-US" dirty="0" err="1"/>
              <a:t>wasRetaken</a:t>
            </a:r>
            <a:endParaRPr lang="en-US" dirty="0"/>
          </a:p>
          <a:p>
            <a:r>
              <a:rPr lang="en-US" dirty="0"/>
              <a:t>}</a:t>
            </a:r>
          </a:p>
          <a:p>
            <a:endParaRPr lang="en-US" dirty="0"/>
          </a:p>
          <a:p>
            <a:endParaRPr lang="en-US" dirty="0"/>
          </a:p>
          <a:p>
            <a:r>
              <a:rPr lang="en-US" dirty="0"/>
              <a:t>class </a:t>
            </a:r>
            <a:r>
              <a:rPr lang="en-US" dirty="0" err="1"/>
              <a:t>StudentNameRecord</a:t>
            </a:r>
            <a:r>
              <a:rPr lang="en-US" dirty="0"/>
              <a:t> {</a:t>
            </a:r>
          </a:p>
          <a:p>
            <a:r>
              <a:rPr lang="en-US" dirty="0"/>
              <a:t>first</a:t>
            </a:r>
          </a:p>
          <a:p>
            <a:r>
              <a:rPr lang="en-US" dirty="0"/>
              <a:t>middle</a:t>
            </a:r>
          </a:p>
          <a:p>
            <a:r>
              <a:rPr lang="en-US" dirty="0"/>
              <a:t>last</a:t>
            </a:r>
          </a:p>
          <a:p>
            <a:r>
              <a:rPr lang="en-US" dirty="0"/>
              <a:t>}</a:t>
            </a:r>
          </a:p>
          <a:p>
            <a:endParaRPr lang="en-US" dirty="0"/>
          </a:p>
          <a:p>
            <a:r>
              <a:rPr lang="en-US" dirty="0"/>
              <a:t>class </a:t>
            </a:r>
            <a:r>
              <a:rPr lang="en-US" dirty="0" err="1"/>
              <a:t>StudentPhoneRecord</a:t>
            </a:r>
            <a:r>
              <a:rPr lang="en-US" dirty="0"/>
              <a:t> {</a:t>
            </a:r>
          </a:p>
          <a:p>
            <a:r>
              <a:rPr lang="en-US" dirty="0" err="1"/>
              <a:t>areaCode</a:t>
            </a:r>
            <a:endParaRPr lang="en-US" dirty="0"/>
          </a:p>
          <a:p>
            <a:r>
              <a:rPr lang="en-US" dirty="0" err="1"/>
              <a:t>localNumber</a:t>
            </a:r>
            <a:endParaRPr lang="en-US" dirty="0"/>
          </a:p>
          <a:p>
            <a:r>
              <a:rPr lang="en-US" dirty="0"/>
              <a:t>}</a:t>
            </a:r>
          </a:p>
          <a:p>
            <a:endParaRPr lang="en-US" dirty="0"/>
          </a:p>
          <a:p>
            <a:endParaRPr lang="en-US" dirty="0"/>
          </a:p>
          <a:p>
            <a:r>
              <a:rPr lang="en-US" dirty="0" err="1"/>
              <a:t>GradeRecord</a:t>
            </a:r>
            <a:r>
              <a:rPr lang="en-US" dirty="0"/>
              <a:t> -&gt; "*" </a:t>
            </a:r>
            <a:r>
              <a:rPr lang="en-US" dirty="0" err="1"/>
              <a:t>CourseGrade</a:t>
            </a:r>
            <a:r>
              <a:rPr lang="en-US" dirty="0"/>
              <a:t> </a:t>
            </a:r>
          </a:p>
          <a:p>
            <a:r>
              <a:rPr lang="en-US" dirty="0" err="1"/>
              <a:t>SchoolMain</a:t>
            </a:r>
            <a:r>
              <a:rPr lang="en-US" dirty="0"/>
              <a:t> -&gt; "*" Student</a:t>
            </a:r>
          </a:p>
          <a:p>
            <a:r>
              <a:rPr lang="en-US" dirty="0"/>
              <a:t>Student -&gt;  </a:t>
            </a:r>
            <a:r>
              <a:rPr lang="en-US" dirty="0" err="1"/>
              <a:t>GradeRecord</a:t>
            </a:r>
            <a:endParaRPr lang="en-US" dirty="0"/>
          </a:p>
          <a:p>
            <a:r>
              <a:rPr lang="en-US" dirty="0"/>
              <a:t>Student -&gt; </a:t>
            </a:r>
            <a:r>
              <a:rPr lang="en-US" dirty="0" err="1"/>
              <a:t>StudentNameRecord</a:t>
            </a:r>
            <a:r>
              <a:rPr lang="en-US" dirty="0"/>
              <a:t> </a:t>
            </a:r>
          </a:p>
          <a:p>
            <a:r>
              <a:rPr lang="en-US" dirty="0"/>
              <a:t>Student -&gt; </a:t>
            </a:r>
            <a:r>
              <a:rPr lang="en-US" dirty="0" err="1"/>
              <a:t>StudentPhoneRecord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54</a:t>
            </a:fld>
            <a:endParaRPr lang="en-US"/>
          </a:p>
        </p:txBody>
      </p:sp>
    </p:spTree>
    <p:extLst>
      <p:ext uri="{BB962C8B-B14F-4D97-AF65-F5344CB8AC3E}">
        <p14:creationId xmlns:p14="http://schemas.microsoft.com/office/powerpoint/2010/main" val="3241141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Scope refers to the lifetime and accessibility of a variable. </a:t>
            </a:r>
          </a:p>
          <a:p>
            <a:r>
              <a:rPr lang="en-US" dirty="0"/>
              <a:t>How large the scope is depends on where a variable is declared. For example, if a variable is declared at the top of a class then it will be accessible to all of the class methods. If it’s declared in a method then it can only be used in that method.</a:t>
            </a:r>
          </a:p>
          <a:p>
            <a:r>
              <a:rPr lang="en-US" dirty="0"/>
              <a:t>Show scope of:</a:t>
            </a:r>
          </a:p>
          <a:p>
            <a:r>
              <a:rPr lang="en-US" dirty="0"/>
              <a:t>- sum</a:t>
            </a:r>
          </a:p>
          <a:p>
            <a:r>
              <a:rPr lang="en-US" dirty="0"/>
              <a:t>- </a:t>
            </a:r>
            <a:r>
              <a:rPr lang="en-US" dirty="0" err="1"/>
              <a:t>prev</a:t>
            </a:r>
            <a:endParaRPr lang="en-US" dirty="0"/>
          </a:p>
          <a:p>
            <a:r>
              <a:rPr lang="en-US" dirty="0"/>
              <a:t>- p</a:t>
            </a:r>
          </a:p>
          <a:p>
            <a:endParaRPr lang="en-US" dirty="0"/>
          </a:p>
        </p:txBody>
      </p:sp>
      <p:sp>
        <p:nvSpPr>
          <p:cNvPr id="430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28EA5453-CCAC-4335-A793-9CD8F74FF1E9}" type="slidenum">
              <a:rPr lang="en-US" smtClean="0">
                <a:latin typeface="Calibri" pitchFamily="34" charset="0"/>
              </a:rPr>
              <a:pPr eaLnBrk="1" hangingPunct="1"/>
              <a:t>59</a:t>
            </a:fld>
            <a:endParaRPr lang="en-US">
              <a:latin typeface="Calibri" pitchFamily="34" charset="0"/>
            </a:endParaRPr>
          </a:p>
        </p:txBody>
      </p:sp>
    </p:spTree>
    <p:extLst>
      <p:ext uri="{BB962C8B-B14F-4D97-AF65-F5344CB8AC3E}">
        <p14:creationId xmlns:p14="http://schemas.microsoft.com/office/powerpoint/2010/main" val="3036732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505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Char char="-"/>
            </a:pPr>
            <a:r>
              <a:rPr lang="en-US" dirty="0" err="1"/>
              <a:t>this.temp</a:t>
            </a:r>
            <a:r>
              <a:rPr lang="en-US" dirty="0"/>
              <a:t> = temp; line is animated</a:t>
            </a:r>
          </a:p>
          <a:p>
            <a:pPr>
              <a:buFontTx/>
              <a:buChar char="-"/>
            </a:pPr>
            <a:r>
              <a:rPr lang="en-US" dirty="0"/>
              <a:t>The scope of </a:t>
            </a:r>
            <a:r>
              <a:rPr lang="en-US" dirty="0" err="1"/>
              <a:t>this.temp</a:t>
            </a:r>
            <a:r>
              <a:rPr lang="en-US" dirty="0"/>
              <a:t> overlaps with the scope of the parameter temp.  </a:t>
            </a:r>
          </a:p>
          <a:p>
            <a:pPr>
              <a:buFontTx/>
              <a:buChar char="-"/>
            </a:pPr>
            <a:r>
              <a:rPr lang="en-US" dirty="0"/>
              <a:t>In Java,</a:t>
            </a:r>
            <a:r>
              <a:rPr lang="en-US" baseline="0" dirty="0"/>
              <a:t> if you do not quality the field with “this”, the local variable shadows the  instance field with the same name (local variable wins!)</a:t>
            </a:r>
            <a:endParaRPr lang="en-US" dirty="0"/>
          </a:p>
          <a:p>
            <a:pPr>
              <a:buFontTx/>
              <a:buNone/>
            </a:pPr>
            <a:endParaRPr lang="en-US" dirty="0"/>
          </a:p>
          <a:p>
            <a:pPr>
              <a:buFontTx/>
              <a:buChar char="-"/>
            </a:pPr>
            <a:r>
              <a:rPr lang="en-US" dirty="0"/>
              <a:t>Always… callout is animated</a:t>
            </a:r>
          </a:p>
          <a:p>
            <a:pPr>
              <a:buFontTx/>
              <a:buChar char="-"/>
            </a:pPr>
            <a:r>
              <a:rPr lang="en-US" dirty="0"/>
              <a:t>this</a:t>
            </a:r>
            <a:r>
              <a:rPr lang="en-US" baseline="0" dirty="0"/>
              <a:t>  will always recover the instance variable.</a:t>
            </a:r>
          </a:p>
          <a:p>
            <a:pPr>
              <a:buFontTx/>
              <a:buChar char="-"/>
            </a:pPr>
            <a:endParaRPr lang="en-US" baseline="0" dirty="0"/>
          </a:p>
          <a:p>
            <a:pPr>
              <a:buFontTx/>
              <a:buChar char="-"/>
            </a:pPr>
            <a:r>
              <a:rPr lang="en-US" baseline="0" dirty="0"/>
              <a:t>Shadowing is hiding a variable by defining another variable with the same name.</a:t>
            </a:r>
            <a:endParaRPr lang="en-US" dirty="0"/>
          </a:p>
        </p:txBody>
      </p:sp>
      <p:sp>
        <p:nvSpPr>
          <p:cNvPr id="4506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F20168F8-F7A1-4FBA-B834-4B84551BC123}" type="slidenum">
              <a:rPr lang="en-US" smtClean="0">
                <a:latin typeface="Calibri" pitchFamily="34" charset="0"/>
              </a:rPr>
              <a:pPr eaLnBrk="1" hangingPunct="1"/>
              <a:t>61</a:t>
            </a:fld>
            <a:endParaRPr lang="en-US">
              <a:latin typeface="Calibri" pitchFamily="34" charset="0"/>
            </a:endParaRPr>
          </a:p>
        </p:txBody>
      </p:sp>
    </p:spTree>
    <p:extLst>
      <p:ext uri="{BB962C8B-B14F-4D97-AF65-F5344CB8AC3E}">
        <p14:creationId xmlns:p14="http://schemas.microsoft.com/office/powerpoint/2010/main" val="6153411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F40EB9-23B9-4493-982B-C964CDB367DE}" type="slidenum">
              <a:rPr lang="en-US" smtClean="0"/>
              <a:pPr/>
              <a:t>62</a:t>
            </a:fld>
            <a:endParaRPr lang="en-US"/>
          </a:p>
        </p:txBody>
      </p:sp>
    </p:spTree>
    <p:extLst>
      <p:ext uri="{BB962C8B-B14F-4D97-AF65-F5344CB8AC3E}">
        <p14:creationId xmlns:p14="http://schemas.microsoft.com/office/powerpoint/2010/main" val="15108138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63</a:t>
            </a:fld>
            <a:endParaRPr lang="en-US"/>
          </a:p>
        </p:txBody>
      </p:sp>
    </p:spTree>
    <p:extLst>
      <p:ext uri="{BB962C8B-B14F-4D97-AF65-F5344CB8AC3E}">
        <p14:creationId xmlns:p14="http://schemas.microsoft.com/office/powerpoint/2010/main" val="281749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13</a:t>
            </a:fld>
            <a:endParaRPr lang="en-US"/>
          </a:p>
        </p:txBody>
      </p:sp>
    </p:spTree>
    <p:extLst>
      <p:ext uri="{BB962C8B-B14F-4D97-AF65-F5344CB8AC3E}">
        <p14:creationId xmlns:p14="http://schemas.microsoft.com/office/powerpoint/2010/main" val="3416132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14</a:t>
            </a:fld>
            <a:endParaRPr lang="en-US"/>
          </a:p>
        </p:txBody>
      </p:sp>
    </p:spTree>
    <p:extLst>
      <p:ext uri="{BB962C8B-B14F-4D97-AF65-F5344CB8AC3E}">
        <p14:creationId xmlns:p14="http://schemas.microsoft.com/office/powerpoint/2010/main" val="2163677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15</a:t>
            </a:fld>
            <a:endParaRPr lang="en-US"/>
          </a:p>
        </p:txBody>
      </p:sp>
    </p:spTree>
    <p:extLst>
      <p:ext uri="{BB962C8B-B14F-4D97-AF65-F5344CB8AC3E}">
        <p14:creationId xmlns:p14="http://schemas.microsoft.com/office/powerpoint/2010/main" val="2222865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getAverage</a:t>
            </a:r>
            <a:r>
              <a:rPr lang="en-US" sz="1200" b="0" i="0" u="none" strike="noStrike" kern="1200" dirty="0">
                <a:solidFill>
                  <a:schemeClr val="tx1"/>
                </a:solidFill>
                <a:effectLst/>
                <a:latin typeface="+mn-lt"/>
                <a:ea typeface="+mn-ea"/>
                <a:cs typeface="+mn-cs"/>
              </a:rPr>
              <a:t>() :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a:p>
            <a:endParaRPr lang="en-US" dirty="0"/>
          </a:p>
          <a:p>
            <a:endParaRPr lang="en-US" dirty="0"/>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getGrades</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16</a:t>
            </a:fld>
            <a:endParaRPr lang="en-US"/>
          </a:p>
        </p:txBody>
      </p:sp>
    </p:spTree>
    <p:extLst>
      <p:ext uri="{BB962C8B-B14F-4D97-AF65-F5344CB8AC3E}">
        <p14:creationId xmlns:p14="http://schemas.microsoft.com/office/powerpoint/2010/main" val="178943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17</a:t>
            </a:fld>
            <a:endParaRPr lang="en-US"/>
          </a:p>
        </p:txBody>
      </p:sp>
    </p:spTree>
    <p:extLst>
      <p:ext uri="{BB962C8B-B14F-4D97-AF65-F5344CB8AC3E}">
        <p14:creationId xmlns:p14="http://schemas.microsoft.com/office/powerpoint/2010/main" val="373787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code shows the average being</a:t>
            </a:r>
            <a:r>
              <a:rPr lang="en-US" baseline="0" dirty="0"/>
              <a:t> calculated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18</a:t>
            </a:fld>
            <a:endParaRPr lang="en-US"/>
          </a:p>
        </p:txBody>
      </p:sp>
    </p:spTree>
    <p:extLst>
      <p:ext uri="{BB962C8B-B14F-4D97-AF65-F5344CB8AC3E}">
        <p14:creationId xmlns:p14="http://schemas.microsoft.com/office/powerpoint/2010/main" val="187978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9/26/2018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9/26/2018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9/26/2018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9/26/2018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plantuml.com/plantuml/img/bP5D3e8m48NtFSN4bHYzW3444XCswaOlCD094cWnRJ4nXBlR5X3Ypy9DqybxtyphDD86bMb4nNHPo1ig5A3Deo9xgYBp2iigr1ekX29Ho2cjw_A8XMpP5IMlAERyR1fEqYpF5fAvPNrvGa71P78DHeUnToUl8LOA7uT2crqlXI18fAISgcUq7_s9yxf9RThSgQCx8HFVIM5Etm9j1uO1wuQd3V5R1W038QtLbLEylQV2VfHsMZxD2U3LjfilxA-M7VlOCMn2MAmMOyBV1YTuzPs8I7BtYqy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plantuml.com/plantuml/img/bP712i8m38RlVOhWIKLVG6Gu4Boe5ts1p8OvN3jfCa76tjssRYXE3rvAm_V_oTzqnO9EQbCglXJsYWuDiDnBygShJf6eKudCS2Gq6uUQiggwxB2mZJgZrIMbMX-arcHbVF0cctjlBFTeQF8IXGQzGlmzu1capk5zMx0idoW1GoOZ5oY_kUFeeLrNTURJve7swWr9UYE7ENqBjEWy2bJRFQsBtoW0w1pMIqFvYhUEhkGvYWFBIM8g7azWCLJwzc-h-wjvgmRRXda2e-cep_fR442aduuLMHt-ym40"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hyperlink" Target="http://www.plantuml.com/plantuml/img/ZP2n3i8W48PtdkBIoHfzWGwcYt5oQdo0irng8r32qQ4nlhlGKj8u61VWxl_vFxYQFJe_QYNusHkB3ZMmdnI5rVNjhBGAcU6AlNa9W0SQgUXc9NewQwk6YQX1XMxQWK5D1-2vWZARB-IJ8ngWh40EursHUETiWnsv61yT5JG1RhfGBbdv0a0xQ3lwn9SfDgAw32bX0qY4zQN_83Wd9MbHVa3YR8udAFP51crxwNiYxT_EzH3wsLgJaN7s7m0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hyperlink" Target="http://www.plantuml.com/plantuml/img/RL2z3i8W4DvvYaidQ_G5EfWknicfyG5EkDJ6WpP01s9yTw4YQHeNoDtt2wtpQFsiMRZdO2QqgC7vm1HFEyW54PBHERZYO5u2u856CTqcXPxEUk8n47N8QCCE36ewW5icg0lvGZup4W7g1jGutvd4ktWRxCac-yHee8lffe-ZH9OpnwXiiDPcyQ_47_MtIP74HMcomLBPle0rh6BImuydgFPLYLhlSdUHxosp9QFIBtu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hyperlink" Target="http://www.plantuml.com/plantuml/img/RL2z3i8W4DvvYaidQ_G5EfWknicfyG5EkDJ6WpP01s9yTw4YQHeNoDtt2wtpQFsiMRZdO2QqgC7vm1HFEyW54PBHERZYO5u2u856CTqcXPxEUk8n47N8QCCE36ewW5icg0lvGZup4W7g1jGutvd4ktWRxCac-yHee8lffe-ZH9OpnwXiiDPcyQ_47_MtIP74HMcomLBPle0rh6BImuydgFPLYLhlSdUHxosp9QFIBtu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hyperlink" Target="http://www.plantuml.com/plantuml/img/bP9DQyCm38Rl-HKcftGiznv6ORJNbaBP3n2EQCta3ooLK4R_UpqtQTAcxEDYZFHQxoF9_6bSW0XMiPm8qncDbgEbej04p6hd2UBkn89s3SQfhqAf0xY6SEbjE0fkiDrwDcAygyHOP04RPZVLAaBxJbJj8uI3qJnaFa83Wbi2XxBqv6FbiCsNHytQUpTLd9yWPZn66LVL_OCK7ohTelgNDff90-VEzsgIBKFdbqkjG20NJWv_DBWR3p-RnntyaEXPldEPn6RHcED7aWdug_etN5h4U0LrlL3blEp6KsIoygLKRtKVUlnJwS4eT040"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ROun3i8m34LtdyBgr22u0XDB1uOE7C2g8s6HXj2aGrlrxhXDAGmiblN_qxFZGtoWZbgCQN1MPoTDwbi7q3YA4UjUnYk9nmdkvDdPMs1ATedhtiOaJr--jgNY8txs2oKom1A3es6XbPAnOWE8y-xEhBeHXNMecc3-EQsL5fkcDDhj3vtEM1oAbLh3Rv2jVyXSl04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62000" y="381000"/>
            <a:ext cx="7772400" cy="1470025"/>
          </a:xfrm>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457200" y="1676400"/>
            <a:ext cx="8229600" cy="1874837"/>
          </a:xfrm>
        </p:spPr>
        <p:txBody>
          <a:bodyPr>
            <a:normAutofit fontScale="62500" lnSpcReduction="20000"/>
          </a:bodyPr>
          <a:lstStyle/>
          <a:p>
            <a:pPr marR="0" eaLnBrk="1" hangingPunct="1">
              <a:lnSpc>
                <a:spcPct val="90000"/>
              </a:lnSpc>
            </a:pPr>
            <a:endParaRPr lang="en-US" sz="6000" dirty="0"/>
          </a:p>
          <a:p>
            <a:pPr marR="0" eaLnBrk="1" hangingPunct="1">
              <a:lnSpc>
                <a:spcPct val="90000"/>
              </a:lnSpc>
            </a:pPr>
            <a:r>
              <a:rPr lang="en-US" sz="6000" dirty="0"/>
              <a:t>Coupling and Cohesion</a:t>
            </a:r>
          </a:p>
          <a:p>
            <a:pPr>
              <a:lnSpc>
                <a:spcPct val="90000"/>
              </a:lnSpc>
            </a:pPr>
            <a:r>
              <a:rPr lang="en-US" sz="6000" dirty="0"/>
              <a:t>Scoping</a:t>
            </a:r>
            <a:br>
              <a:rPr lang="en-US" sz="2500" dirty="0"/>
            </a:br>
            <a:endParaRPr lang="en-US" sz="2500" dirty="0"/>
          </a:p>
        </p:txBody>
      </p:sp>
      <p:sp>
        <p:nvSpPr>
          <p:cNvPr id="3" name="TextBox 2"/>
          <p:cNvSpPr txBox="1"/>
          <p:nvPr/>
        </p:nvSpPr>
        <p:spPr>
          <a:xfrm>
            <a:off x="1219200" y="4267200"/>
            <a:ext cx="7010400" cy="523220"/>
          </a:xfrm>
          <a:prstGeom prst="rect">
            <a:avLst/>
          </a:prstGeom>
          <a:noFill/>
        </p:spPr>
        <p:txBody>
          <a:bodyPr wrap="square" rtlCol="0">
            <a:spAutoFit/>
          </a:bodyPr>
          <a:lstStyle/>
          <a:p>
            <a:r>
              <a:rPr lang="en-US" sz="2800" dirty="0">
                <a:solidFill>
                  <a:srgbClr val="FF0000"/>
                </a:solidFill>
              </a:rPr>
              <a:t>Please turn in your assignment in the back</a:t>
            </a:r>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Tell Don’t Ask </a:t>
            </a:r>
            <a:br>
              <a:rPr lang="en-US" dirty="0"/>
            </a:br>
            <a:r>
              <a:rPr lang="en-US" dirty="0"/>
              <a:t>Use Procedural Abstraction</a:t>
            </a:r>
          </a:p>
        </p:txBody>
      </p:sp>
      <p:sp>
        <p:nvSpPr>
          <p:cNvPr id="5" name="Rectangle 4"/>
          <p:cNvSpPr/>
          <p:nvPr/>
        </p:nvSpPr>
        <p:spPr>
          <a:xfrm>
            <a:off x="304800" y="1445388"/>
            <a:ext cx="8534400" cy="461665"/>
          </a:xfrm>
          <a:prstGeom prst="rect">
            <a:avLst/>
          </a:prstGeom>
        </p:spPr>
        <p:txBody>
          <a:bodyPr wrap="square">
            <a:spAutoFit/>
          </a:bodyPr>
          <a:lstStyle/>
          <a:p>
            <a:r>
              <a:rPr lang="en-US" sz="2400" dirty="0">
                <a:solidFill>
                  <a:srgbClr val="000000"/>
                </a:solidFill>
                <a:latin typeface="Consolas" panose="020B0609020204030204" pitchFamily="49" charset="0"/>
              </a:rPr>
              <a:t>region1.flagOverlappingWith(region2);</a:t>
            </a:r>
          </a:p>
        </p:txBody>
      </p:sp>
      <p:sp>
        <p:nvSpPr>
          <p:cNvPr id="6" name="TextBox 5"/>
          <p:cNvSpPr txBox="1"/>
          <p:nvPr/>
        </p:nvSpPr>
        <p:spPr>
          <a:xfrm>
            <a:off x="297712" y="2255838"/>
            <a:ext cx="8305800" cy="4154984"/>
          </a:xfrm>
          <a:prstGeom prst="rect">
            <a:avLst/>
          </a:prstGeom>
          <a:noFill/>
        </p:spPr>
        <p:txBody>
          <a:bodyPr wrap="square" rtlCol="0">
            <a:spAutoFit/>
          </a:bodyPr>
          <a:lstStyle/>
          <a:p>
            <a:r>
              <a:rPr lang="en-US" sz="2400" dirty="0">
                <a:highlight>
                  <a:srgbClr val="FFFF00"/>
                </a:highlight>
              </a:rPr>
              <a:t>When client uses a collection of </a:t>
            </a:r>
            <a:r>
              <a:rPr lang="en-US" sz="2400" i="1" dirty="0">
                <a:highlight>
                  <a:srgbClr val="FFFF00"/>
                </a:highlight>
              </a:rPr>
              <a:t>getters</a:t>
            </a:r>
            <a:r>
              <a:rPr lang="en-US" sz="2400" dirty="0">
                <a:highlight>
                  <a:srgbClr val="FFFF00"/>
                </a:highlight>
              </a:rPr>
              <a:t> to do some computation, then that computation is a good candidate to become a new method in the called-upon class</a:t>
            </a:r>
          </a:p>
          <a:p>
            <a:endParaRPr lang="en-US" sz="2400" dirty="0"/>
          </a:p>
          <a:p>
            <a:r>
              <a:rPr lang="en-US" sz="2400" dirty="0"/>
              <a:t>In this code, we’ve moved the center point and distance calculations into the Region class.  Now rather than </a:t>
            </a:r>
            <a:r>
              <a:rPr lang="en-US" sz="2400" b="1" dirty="0"/>
              <a:t>asking</a:t>
            </a:r>
            <a:r>
              <a:rPr lang="en-US" sz="2400" dirty="0"/>
              <a:t> the Region for all sorts of data we simply </a:t>
            </a:r>
            <a:r>
              <a:rPr lang="en-US" sz="2400" b="1" dirty="0"/>
              <a:t>tell</a:t>
            </a:r>
            <a:r>
              <a:rPr lang="en-US" sz="2400" dirty="0"/>
              <a:t> the region to handle the problem itself and rely on it to do it.</a:t>
            </a:r>
          </a:p>
          <a:p>
            <a:endParaRPr lang="en-US" sz="2400" dirty="0"/>
          </a:p>
          <a:p>
            <a:r>
              <a:rPr lang="en-US" sz="2400" dirty="0"/>
              <a:t>Now, because we rely on the Region object to handle its own data, we have a weaker dependence on the region object.</a:t>
            </a:r>
          </a:p>
        </p:txBody>
      </p:sp>
      <p:sp>
        <p:nvSpPr>
          <p:cNvPr id="3" name="Left Arrow 2"/>
          <p:cNvSpPr/>
          <p:nvPr/>
        </p:nvSpPr>
        <p:spPr>
          <a:xfrm>
            <a:off x="7010400" y="1356339"/>
            <a:ext cx="1371600" cy="6397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Tree>
    <p:extLst>
      <p:ext uri="{BB962C8B-B14F-4D97-AF65-F5344CB8AC3E}">
        <p14:creationId xmlns:p14="http://schemas.microsoft.com/office/powerpoint/2010/main" val="230680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Tell Don’t Ask – Bad Design</a:t>
            </a:r>
          </a:p>
        </p:txBody>
      </p:sp>
      <p:sp>
        <p:nvSpPr>
          <p:cNvPr id="6" name="TextBox 5"/>
          <p:cNvSpPr txBox="1"/>
          <p:nvPr/>
        </p:nvSpPr>
        <p:spPr>
          <a:xfrm>
            <a:off x="313660" y="2133600"/>
            <a:ext cx="8610600" cy="2308324"/>
          </a:xfrm>
          <a:prstGeom prst="rect">
            <a:avLst/>
          </a:prstGeom>
          <a:noFill/>
        </p:spPr>
        <p:txBody>
          <a:bodyPr wrap="square" rtlCol="0">
            <a:spAutoFit/>
          </a:bodyPr>
          <a:lstStyle/>
          <a:p>
            <a:r>
              <a:rPr lang="en-US" sz="2400" b="1" dirty="0"/>
              <a:t>Asking</a:t>
            </a:r>
            <a:r>
              <a:rPr lang="en-US" sz="2400" dirty="0"/>
              <a:t> is especially a </a:t>
            </a:r>
            <a:r>
              <a:rPr lang="en-US" sz="2400" i="1" dirty="0"/>
              <a:t>bad design</a:t>
            </a:r>
            <a:r>
              <a:rPr lang="en-US" sz="2400" dirty="0"/>
              <a:t> when you return some internal class that the caller would otherwise not know exists.  Why does the caller want the framework?  Maybe that should be a tell?</a:t>
            </a:r>
          </a:p>
          <a:p>
            <a:r>
              <a:rPr lang="en-US" sz="2400" dirty="0">
                <a:highlight>
                  <a:srgbClr val="FFFF00"/>
                </a:highlight>
              </a:rPr>
              <a:t>Violates “separation of concerns” – Client now knows “how” called on code works – this increases “coupling” between client and called-on class/code, high coupling is usually a poorer design choice</a:t>
            </a:r>
          </a:p>
        </p:txBody>
      </p:sp>
      <p:sp>
        <p:nvSpPr>
          <p:cNvPr id="8" name="TextBox 7"/>
          <p:cNvSpPr txBox="1"/>
          <p:nvPr/>
        </p:nvSpPr>
        <p:spPr>
          <a:xfrm>
            <a:off x="304800" y="5638800"/>
            <a:ext cx="8305800" cy="1200329"/>
          </a:xfrm>
          <a:prstGeom prst="rect">
            <a:avLst/>
          </a:prstGeom>
          <a:noFill/>
        </p:spPr>
        <p:txBody>
          <a:bodyPr wrap="square" rtlCol="0">
            <a:spAutoFit/>
          </a:bodyPr>
          <a:lstStyle/>
          <a:p>
            <a:r>
              <a:rPr lang="en-US" sz="2400" dirty="0"/>
              <a:t>If the caller only needs to do one thing, just add a method to do that thing and insulate the caller from dependence on </a:t>
            </a:r>
            <a:r>
              <a:rPr lang="en-US" sz="2400" dirty="0" err="1"/>
              <a:t>LogFramework</a:t>
            </a:r>
            <a:r>
              <a:rPr lang="en-US" sz="2400" dirty="0"/>
              <a:t>.</a:t>
            </a:r>
          </a:p>
        </p:txBody>
      </p:sp>
      <p:grpSp>
        <p:nvGrpSpPr>
          <p:cNvPr id="12" name="Group 11">
            <a:extLst>
              <a:ext uri="{FF2B5EF4-FFF2-40B4-BE49-F238E27FC236}">
                <a16:creationId xmlns:a16="http://schemas.microsoft.com/office/drawing/2014/main" id="{E57C581B-D9E6-4118-802E-EC17499D0434}"/>
              </a:ext>
            </a:extLst>
          </p:cNvPr>
          <p:cNvGrpSpPr/>
          <p:nvPr/>
        </p:nvGrpSpPr>
        <p:grpSpPr>
          <a:xfrm>
            <a:off x="304800" y="4495800"/>
            <a:ext cx="8686800" cy="1200330"/>
            <a:chOff x="152400" y="4267199"/>
            <a:chExt cx="8686800" cy="1200330"/>
          </a:xfrm>
        </p:grpSpPr>
        <p:sp>
          <p:nvSpPr>
            <p:cNvPr id="7" name="Rectangle 6"/>
            <p:cNvSpPr/>
            <p:nvPr/>
          </p:nvSpPr>
          <p:spPr>
            <a:xfrm>
              <a:off x="304800" y="4267200"/>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void </a:t>
              </a:r>
              <a:r>
                <a:rPr lang="en-US" sz="2400" b="1" dirty="0" err="1">
                  <a:solidFill>
                    <a:srgbClr val="000000"/>
                  </a:solidFill>
                  <a:latin typeface="Consolas" panose="020B0609020204030204" pitchFamily="49" charset="0"/>
                </a:rPr>
                <a:t>activateVerboseLogging</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err="1">
                  <a:latin typeface="Consolas" panose="020B0609020204030204" pitchFamily="49" charset="0"/>
                </a:rPr>
                <a:t>setLevel</a:t>
              </a:r>
              <a:r>
                <a:rPr lang="en-US" sz="2400" b="1" dirty="0">
                  <a:latin typeface="Consolas" panose="020B0609020204030204" pitchFamily="49" charset="0"/>
                </a:rPr>
                <a:t>(</a:t>
              </a:r>
              <a:r>
                <a:rPr lang="en-US" sz="2400" b="1" dirty="0">
                  <a:solidFill>
                    <a:srgbClr val="000000"/>
                  </a:solidFill>
                  <a:latin typeface="Consolas" panose="020B0609020204030204" pitchFamily="49" charset="0"/>
                </a:rPr>
                <a:t>5);</a:t>
              </a:r>
            </a:p>
            <a:p>
              <a:r>
                <a:rPr lang="en-US" sz="2400" dirty="0">
                  <a:solidFill>
                    <a:srgbClr val="000000"/>
                  </a:solidFill>
                  <a:latin typeface="Consolas" panose="020B0609020204030204" pitchFamily="49" charset="0"/>
                </a:rPr>
                <a:t>}</a:t>
              </a:r>
            </a:p>
          </p:txBody>
        </p:sp>
        <p:sp>
          <p:nvSpPr>
            <p:cNvPr id="9" name="Left Arrow 8"/>
            <p:cNvSpPr/>
            <p:nvPr/>
          </p:nvSpPr>
          <p:spPr>
            <a:xfrm>
              <a:off x="7191756" y="4359170"/>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
          <p:nvSpPr>
            <p:cNvPr id="10" name="Rectangle: Rounded Corners 9">
              <a:extLst>
                <a:ext uri="{FF2B5EF4-FFF2-40B4-BE49-F238E27FC236}">
                  <a16:creationId xmlns:a16="http://schemas.microsoft.com/office/drawing/2014/main" id="{686475FD-6799-4C76-85A8-4DCCB69E1A47}"/>
                </a:ext>
              </a:extLst>
            </p:cNvPr>
            <p:cNvSpPr/>
            <p:nvPr/>
          </p:nvSpPr>
          <p:spPr>
            <a:xfrm>
              <a:off x="152400" y="4267199"/>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5AEE738-44AA-41BC-9B17-726662C07617}"/>
              </a:ext>
            </a:extLst>
          </p:cNvPr>
          <p:cNvGrpSpPr/>
          <p:nvPr/>
        </p:nvGrpSpPr>
        <p:grpSpPr>
          <a:xfrm>
            <a:off x="304800" y="914400"/>
            <a:ext cx="8610600" cy="1200329"/>
            <a:chOff x="304800" y="914400"/>
            <a:chExt cx="8610600" cy="1200329"/>
          </a:xfrm>
        </p:grpSpPr>
        <p:grpSp>
          <p:nvGrpSpPr>
            <p:cNvPr id="3" name="Group 2">
              <a:extLst>
                <a:ext uri="{FF2B5EF4-FFF2-40B4-BE49-F238E27FC236}">
                  <a16:creationId xmlns:a16="http://schemas.microsoft.com/office/drawing/2014/main" id="{93CB082B-4EFA-4FEA-B19A-AAFFB8CD2FB7}"/>
                </a:ext>
              </a:extLst>
            </p:cNvPr>
            <p:cNvGrpSpPr/>
            <p:nvPr/>
          </p:nvGrpSpPr>
          <p:grpSpPr>
            <a:xfrm>
              <a:off x="304800" y="914400"/>
              <a:ext cx="8534400" cy="1200329"/>
              <a:chOff x="304800" y="1238632"/>
              <a:chExt cx="8534400" cy="1200329"/>
            </a:xfrm>
          </p:grpSpPr>
          <p:sp>
            <p:nvSpPr>
              <p:cNvPr id="5" name="Rectangle 4"/>
              <p:cNvSpPr/>
              <p:nvPr/>
            </p:nvSpPr>
            <p:spPr>
              <a:xfrm>
                <a:off x="304800" y="1238632"/>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LogFramework</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getLogFramework</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return</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p:txBody>
          </p:sp>
          <p:sp>
            <p:nvSpPr>
              <p:cNvPr id="4" name="Left Arrow 3"/>
              <p:cNvSpPr/>
              <p:nvPr/>
            </p:nvSpPr>
            <p:spPr>
              <a:xfrm>
                <a:off x="7162800" y="1382153"/>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grpSp>
        <p:sp>
          <p:nvSpPr>
            <p:cNvPr id="11" name="Rectangle: Rounded Corners 10">
              <a:extLst>
                <a:ext uri="{FF2B5EF4-FFF2-40B4-BE49-F238E27FC236}">
                  <a16:creationId xmlns:a16="http://schemas.microsoft.com/office/drawing/2014/main" id="{6D0ADF79-5EB6-4966-BFE5-D3C2FED107C8}"/>
                </a:ext>
              </a:extLst>
            </p:cNvPr>
            <p:cNvSpPr/>
            <p:nvPr/>
          </p:nvSpPr>
          <p:spPr>
            <a:xfrm>
              <a:off x="304800" y="914400"/>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568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sp>
        <p:nvSpPr>
          <p:cNvPr id="3" name="Content Placeholder 2"/>
          <p:cNvSpPr>
            <a:spLocks noGrp="1"/>
          </p:cNvSpPr>
          <p:nvPr>
            <p:ph idx="1"/>
          </p:nvPr>
        </p:nvSpPr>
        <p:spPr/>
        <p:txBody>
          <a:bodyPr/>
          <a:lstStyle/>
          <a:p>
            <a:r>
              <a:rPr lang="en-US" dirty="0"/>
              <a:t>Be wary getter methods</a:t>
            </a:r>
          </a:p>
          <a:p>
            <a:r>
              <a:rPr lang="en-US" dirty="0"/>
              <a:t>Prefer methods that command (tell) a class to do something and be responsible for its own state and responsibilities</a:t>
            </a:r>
          </a:p>
          <a:p>
            <a:r>
              <a:rPr lang="en-US" dirty="0"/>
              <a:t>If client code accesses a lot of internal data of another class, consider if a tell method in that other class might improve the design</a:t>
            </a:r>
          </a:p>
        </p:txBody>
      </p:sp>
    </p:spTree>
    <p:extLst>
      <p:ext uri="{BB962C8B-B14F-4D97-AF65-F5344CB8AC3E}">
        <p14:creationId xmlns:p14="http://schemas.microsoft.com/office/powerpoint/2010/main" val="155422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In your </a:t>
            </a:r>
            <a:r>
              <a:rPr lang="en-US" dirty="0" err="1"/>
              <a:t>TeamGradebook</a:t>
            </a:r>
            <a:r>
              <a:rPr lang="en-US" dirty="0"/>
              <a:t> classes, you need to calculate a student’s average grade.  This could be accomplished by:</a:t>
            </a:r>
          </a:p>
          <a:p>
            <a:pPr marL="514350" indent="-514350">
              <a:buAutoNum type="arabicParenR"/>
            </a:pPr>
            <a:r>
              <a:rPr lang="en-US" dirty="0"/>
              <a:t>Adding a </a:t>
            </a:r>
            <a:r>
              <a:rPr lang="en-US" dirty="0" err="1"/>
              <a:t>getAverage</a:t>
            </a:r>
            <a:r>
              <a:rPr lang="en-US" dirty="0"/>
              <a:t>() method to the Student class which calculates the average</a:t>
            </a:r>
          </a:p>
          <a:p>
            <a:pPr marL="514350" indent="-514350">
              <a:buAutoNum type="arabicParenR"/>
            </a:pPr>
            <a:r>
              <a:rPr lang="en-US" dirty="0"/>
              <a:t>Adding a </a:t>
            </a:r>
            <a:r>
              <a:rPr lang="en-US"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a:pPr>
            <a:endParaRPr lang="en-US" dirty="0"/>
          </a:p>
          <a:p>
            <a:pPr marL="514350" indent="-514350">
              <a:buAutoNum type="alphaLcParenR"/>
            </a:pPr>
            <a:endParaRPr lang="en-US" dirty="0"/>
          </a:p>
        </p:txBody>
      </p:sp>
    </p:spTree>
    <p:extLst>
      <p:ext uri="{BB962C8B-B14F-4D97-AF65-F5344CB8AC3E}">
        <p14:creationId xmlns:p14="http://schemas.microsoft.com/office/powerpoint/2010/main" val="3063415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In your </a:t>
            </a:r>
            <a:r>
              <a:rPr lang="en-US" dirty="0" err="1"/>
              <a:t>TeamGradebook</a:t>
            </a:r>
            <a:r>
              <a:rPr lang="en-US" dirty="0"/>
              <a:t> classes, you need to calculate a student’s average grade.  This could be accomplished by:</a:t>
            </a:r>
          </a:p>
          <a:p>
            <a:pPr marL="514350" indent="-514350">
              <a:buAutoNum type="arabicParenR"/>
            </a:pPr>
            <a:r>
              <a:rPr lang="en-US" dirty="0"/>
              <a:t>Adding a </a:t>
            </a:r>
            <a:r>
              <a:rPr lang="en-US" dirty="0" err="1"/>
              <a:t>getAverage</a:t>
            </a:r>
            <a:r>
              <a:rPr lang="en-US" dirty="0"/>
              <a:t>() method to the Student class which calculates the average</a:t>
            </a:r>
          </a:p>
          <a:p>
            <a:pPr marL="0" indent="0">
              <a:buNone/>
            </a:pPr>
            <a:r>
              <a:rPr lang="en-US" dirty="0">
                <a:highlight>
                  <a:srgbClr val="FFFF00"/>
                </a:highlight>
              </a:rPr>
              <a:t>This approach engineers Student class so that it “knows” more about what goes on with Students, and </a:t>
            </a:r>
            <a:r>
              <a:rPr lang="en-US" dirty="0" err="1">
                <a:highlight>
                  <a:srgbClr val="FFFF00"/>
                </a:highlight>
              </a:rPr>
              <a:t>TeamGradeBook</a:t>
            </a:r>
            <a:r>
              <a:rPr lang="en-US" dirty="0">
                <a:highlight>
                  <a:srgbClr val="FFFF00"/>
                </a:highlight>
              </a:rPr>
              <a:t> “knows” less</a:t>
            </a:r>
          </a:p>
          <a:p>
            <a:pPr marL="0" indent="0">
              <a:buNone/>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9FDF7A2F-37E5-4A29-9E46-AFA3BEB7826C}"/>
              </a:ext>
            </a:extLst>
          </p:cNvPr>
          <p:cNvSpPr/>
          <p:nvPr/>
        </p:nvSpPr>
        <p:spPr>
          <a:xfrm>
            <a:off x="304800" y="3124200"/>
            <a:ext cx="8382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481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lnSpcReduction="10000"/>
          </a:bodyPr>
          <a:lstStyle/>
          <a:p>
            <a:pPr marL="0" indent="0">
              <a:buNone/>
            </a:pPr>
            <a:r>
              <a:rPr lang="en-US" dirty="0"/>
              <a:t>In your </a:t>
            </a:r>
            <a:r>
              <a:rPr lang="en-US" dirty="0" err="1"/>
              <a:t>TeamGradebook</a:t>
            </a:r>
            <a:r>
              <a:rPr lang="en-US" dirty="0"/>
              <a:t> classes, you need to calculate a student’s average grade.  This could be accomplished by:</a:t>
            </a:r>
          </a:p>
          <a:p>
            <a:pPr marL="0" indent="0">
              <a:buNone/>
            </a:pPr>
            <a:r>
              <a:rPr lang="en-US" dirty="0">
                <a:highlight>
                  <a:srgbClr val="FFFF00"/>
                </a:highlight>
              </a:rPr>
              <a:t>Second approach increases coupling between </a:t>
            </a:r>
            <a:r>
              <a:rPr lang="en-US" dirty="0" err="1">
                <a:highlight>
                  <a:srgbClr val="FFFF00"/>
                </a:highlight>
              </a:rPr>
              <a:t>TeamGradeBook</a:t>
            </a:r>
            <a:r>
              <a:rPr lang="en-US" dirty="0">
                <a:highlight>
                  <a:srgbClr val="FFFF00"/>
                </a:highlight>
              </a:rPr>
              <a:t> and Student class, i.e., </a:t>
            </a:r>
            <a:r>
              <a:rPr lang="en-US" dirty="0" err="1">
                <a:highlight>
                  <a:srgbClr val="FFFF00"/>
                </a:highlight>
              </a:rPr>
              <a:t>TeamGradBook</a:t>
            </a:r>
            <a:r>
              <a:rPr lang="en-US" dirty="0">
                <a:highlight>
                  <a:srgbClr val="FFFF00"/>
                </a:highlight>
              </a:rPr>
              <a:t> “knows” more about Student</a:t>
            </a:r>
          </a:p>
          <a:p>
            <a:pPr marL="514350" indent="-514350">
              <a:buFont typeface="+mj-lt"/>
              <a:buAutoNum type="arabicParenR" startAt="2"/>
            </a:pPr>
            <a:r>
              <a:rPr lang="en-US" dirty="0"/>
              <a:t>Adding a </a:t>
            </a:r>
            <a:r>
              <a:rPr lang="en-US"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startAt="2"/>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C11917E3-2C1E-41F1-B8F2-F6C83BB56E3C}"/>
              </a:ext>
            </a:extLst>
          </p:cNvPr>
          <p:cNvSpPr/>
          <p:nvPr/>
        </p:nvSpPr>
        <p:spPr>
          <a:xfrm>
            <a:off x="304800" y="4457700"/>
            <a:ext cx="8382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949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pic>
        <p:nvPicPr>
          <p:cNvPr id="2050" name="Picture 2" descr="https://lh5.googleusercontent.com/M-yAO8Nwo3ZydBpkJck9V7pa5X6TqiuVcMEjbTqwpQXonqoPk3BiEmOU-GC2vet0vSsNCSaznQdFnS_NISNMH-pte1MzAeEHzemaYu-i_sGli246QvEvdL7d2Qs5995Hg0Ur09mz">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224" y="1676400"/>
            <a:ext cx="8114294" cy="14954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3.googleusercontent.com/l-b0n-_zLngWSZV5ZwzmmWa4k9FJo9rpK02HTVWHarJx485Oh2Lhmhjy9X8-mt-g481TZcUojynkOB57COlGnnpfaSMZstovSseHUEeEFGWuYeysXh8eO5Mfy19JbVOAbRdpv0OL">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540" y="3962400"/>
            <a:ext cx="8144918"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36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sp>
        <p:nvSpPr>
          <p:cNvPr id="3" name="TextBox 2"/>
          <p:cNvSpPr txBox="1"/>
          <p:nvPr/>
        </p:nvSpPr>
        <p:spPr>
          <a:xfrm>
            <a:off x="990600" y="1828800"/>
            <a:ext cx="7239000" cy="2554545"/>
          </a:xfrm>
          <a:prstGeom prst="rect">
            <a:avLst/>
          </a:prstGeom>
          <a:noFill/>
        </p:spPr>
        <p:txBody>
          <a:bodyPr wrap="square" rtlCol="0">
            <a:spAutoFit/>
          </a:bodyPr>
          <a:lstStyle/>
          <a:p>
            <a:r>
              <a:rPr lang="en-US" sz="4000" dirty="0"/>
              <a:t>How would the actual code compare when performing the stated task “calculate a student’s average grade”?</a:t>
            </a:r>
          </a:p>
        </p:txBody>
      </p:sp>
    </p:spTree>
    <p:extLst>
      <p:ext uri="{BB962C8B-B14F-4D97-AF65-F5344CB8AC3E}">
        <p14:creationId xmlns:p14="http://schemas.microsoft.com/office/powerpoint/2010/main" val="1796087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getGrades</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double total = 0;</a:t>
            </a:r>
          </a:p>
          <a:p>
            <a:pPr marL="0" indent="0">
              <a:buNone/>
            </a:pPr>
            <a:r>
              <a:rPr lang="en-US" sz="1800" dirty="0">
                <a:solidFill>
                  <a:srgbClr val="FF0000"/>
                </a:solidFill>
                <a:latin typeface="Consolas" panose="020B0609020204030204" pitchFamily="49" charset="0"/>
              </a:rPr>
              <a:t>	for (double d: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 ) {</a:t>
            </a:r>
          </a:p>
          <a:p>
            <a:pPr marL="0" indent="0">
              <a:buNone/>
            </a:pPr>
            <a:r>
              <a:rPr lang="en-US" sz="1800" dirty="0">
                <a:solidFill>
                  <a:srgbClr val="FF0000"/>
                </a:solidFill>
                <a:latin typeface="Consolas" panose="020B0609020204030204" pitchFamily="49" charset="0"/>
              </a:rPr>
              <a:t>		total += d;</a:t>
            </a:r>
          </a:p>
          <a:p>
            <a:pPr marL="0" indent="0">
              <a:buNone/>
            </a:pP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double average = total /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().size();</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a:solidFill>
                  <a:srgbClr val="FF0000"/>
                </a:solidFill>
                <a:latin typeface="Consolas" panose="020B0609020204030204" pitchFamily="49" charset="0"/>
              </a:rPr>
              <a:t>average</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4" name="TextBox 3"/>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a:t>
            </a:r>
            <a:r>
              <a:rPr lang="en-US" dirty="0" err="1"/>
              <a:t>TeamGradebook</a:t>
            </a:r>
            <a:r>
              <a:rPr lang="en-US" dirty="0"/>
              <a:t>!</a:t>
            </a:r>
          </a:p>
        </p:txBody>
      </p:sp>
    </p:spTree>
    <p:extLst>
      <p:ext uri="{BB962C8B-B14F-4D97-AF65-F5344CB8AC3E}">
        <p14:creationId xmlns:p14="http://schemas.microsoft.com/office/powerpoint/2010/main" val="4277210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getAverage</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rm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err="1">
                <a:solidFill>
                  <a:srgbClr val="FF0000"/>
                </a:solidFill>
                <a:latin typeface="Consolas" panose="020B0609020204030204" pitchFamily="49" charset="0"/>
              </a:rPr>
              <a:t>student.getAverage</a:t>
            </a:r>
            <a:r>
              <a:rPr lang="en-US" sz="1800" dirty="0">
                <a:solidFill>
                  <a:srgbClr val="FF0000"/>
                </a:solidFill>
                <a:latin typeface="Consolas" panose="020B0609020204030204" pitchFamily="49" charset="0"/>
              </a:rPr>
              <a: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5" name="TextBox 4"/>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Student!</a:t>
            </a:r>
          </a:p>
        </p:txBody>
      </p:sp>
    </p:spTree>
    <p:extLst>
      <p:ext uri="{BB962C8B-B14F-4D97-AF65-F5344CB8AC3E}">
        <p14:creationId xmlns:p14="http://schemas.microsoft.com/office/powerpoint/2010/main" val="269825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Design Problems</a:t>
            </a:r>
          </a:p>
        </p:txBody>
      </p:sp>
      <p:sp>
        <p:nvSpPr>
          <p:cNvPr id="3" name="Content Placeholder 2"/>
          <p:cNvSpPr>
            <a:spLocks noGrp="1"/>
          </p:cNvSpPr>
          <p:nvPr>
            <p:ph idx="1"/>
          </p:nvPr>
        </p:nvSpPr>
        <p:spPr/>
        <p:txBody>
          <a:bodyPr/>
          <a:lstStyle/>
          <a:p>
            <a:r>
              <a:rPr lang="en-US" dirty="0"/>
              <a:t>Turn in your homework before we go over solution</a:t>
            </a:r>
          </a:p>
        </p:txBody>
      </p:sp>
    </p:spTree>
    <p:extLst>
      <p:ext uri="{BB962C8B-B14F-4D97-AF65-F5344CB8AC3E}">
        <p14:creationId xmlns:p14="http://schemas.microsoft.com/office/powerpoint/2010/main" val="3012677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this improve the design?</a:t>
            </a:r>
          </a:p>
        </p:txBody>
      </p:sp>
      <p:sp>
        <p:nvSpPr>
          <p:cNvPr id="3" name="Content Placeholder 2"/>
          <p:cNvSpPr>
            <a:spLocks noGrp="1"/>
          </p:cNvSpPr>
          <p:nvPr>
            <p:ph idx="1"/>
          </p:nvPr>
        </p:nvSpPr>
        <p:spPr/>
        <p:txBody>
          <a:bodyPr/>
          <a:lstStyle/>
          <a:p>
            <a:pPr marL="0" indent="0">
              <a:buNone/>
            </a:pPr>
            <a:r>
              <a:rPr lang="en-US" dirty="0"/>
              <a:t>Reduces coupling between two classes:</a:t>
            </a:r>
          </a:p>
          <a:p>
            <a:r>
              <a:rPr lang="en-US" dirty="0"/>
              <a:t>It makes the Student object more featureful, and puts the code in an expected place</a:t>
            </a:r>
          </a:p>
          <a:p>
            <a:r>
              <a:rPr lang="en-US" dirty="0"/>
              <a:t>Reduces the code in </a:t>
            </a:r>
            <a:r>
              <a:rPr lang="en-US" dirty="0" err="1"/>
              <a:t>TeamGradebook</a:t>
            </a:r>
            <a:r>
              <a:rPr lang="en-US" dirty="0"/>
              <a:t> which is already quite long</a:t>
            </a:r>
          </a:p>
          <a:p>
            <a:r>
              <a:rPr lang="en-US" dirty="0"/>
              <a:t>Allows you to change how the grades are represented in </a:t>
            </a:r>
            <a:r>
              <a:rPr lang="en-US" dirty="0" err="1"/>
              <a:t>TeamGradebook</a:t>
            </a:r>
            <a:r>
              <a:rPr lang="en-US" dirty="0"/>
              <a:t>, should you wish to (i.e. drop lowest score)</a:t>
            </a:r>
          </a:p>
        </p:txBody>
      </p:sp>
    </p:spTree>
    <p:extLst>
      <p:ext uri="{BB962C8B-B14F-4D97-AF65-F5344CB8AC3E}">
        <p14:creationId xmlns:p14="http://schemas.microsoft.com/office/powerpoint/2010/main" val="2581106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Employee Salary Problem</a:t>
            </a:r>
            <a:br>
              <a:rPr lang="en-US" b="1" dirty="0"/>
            </a:br>
            <a:r>
              <a:rPr lang="en-US" b="1" dirty="0"/>
              <a:t>In-Class Quiz Questions #1 &amp; #2</a:t>
            </a:r>
            <a:endParaRPr lang="en-US" dirty="0"/>
          </a:p>
        </p:txBody>
      </p:sp>
      <p:sp>
        <p:nvSpPr>
          <p:cNvPr id="3" name="Content Placeholder 2"/>
          <p:cNvSpPr>
            <a:spLocks noGrp="1"/>
          </p:cNvSpPr>
          <p:nvPr>
            <p:ph idx="1"/>
          </p:nvPr>
        </p:nvSpPr>
        <p:spPr>
          <a:xfrm>
            <a:off x="457200" y="1219200"/>
            <a:ext cx="8229600" cy="2209800"/>
          </a:xfrm>
        </p:spPr>
        <p:txBody>
          <a:bodyPr>
            <a:normAutofit/>
          </a:bodyPr>
          <a:lstStyle/>
          <a:p>
            <a:pPr marL="0" indent="0">
              <a:buNone/>
            </a:pPr>
            <a:r>
              <a:rPr lang="en-US" sz="2400" dirty="0"/>
              <a:t>There is a company which has employees, each of which has a salary. There are managers which oversee other employees. Employees have salaries which can be updated from time to time. Unlike employees, a manager’s salary is always 10% more than the salary of their top paid employee. </a:t>
            </a:r>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82" y="3429000"/>
            <a:ext cx="8267407"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345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Employee Salary Problem</a:t>
            </a:r>
            <a:br>
              <a:rPr lang="en-US" b="1" dirty="0"/>
            </a:br>
            <a:r>
              <a:rPr lang="en-US" b="1" dirty="0"/>
              <a:t>In-Class Quiz Questions #1 &amp; #2</a:t>
            </a:r>
            <a:endParaRPr lang="en-US" dirty="0"/>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82" y="3429000"/>
            <a:ext cx="8267407" cy="228600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410F41E4-817D-4670-B4E9-446B3383BDE9}"/>
              </a:ext>
            </a:extLst>
          </p:cNvPr>
          <p:cNvPicPr>
            <a:picLocks noGrp="1" noChangeAspect="1"/>
          </p:cNvPicPr>
          <p:nvPr>
            <p:ph idx="1"/>
          </p:nvPr>
        </p:nvPicPr>
        <p:blipFill>
          <a:blip r:embed="rId5"/>
          <a:stretch>
            <a:fillRect/>
          </a:stretch>
        </p:blipFill>
        <p:spPr>
          <a:xfrm>
            <a:off x="609600" y="1676400"/>
            <a:ext cx="4219575" cy="2000250"/>
          </a:xfrm>
          <a:prstGeom prst="rect">
            <a:avLst/>
          </a:prstGeom>
        </p:spPr>
      </p:pic>
    </p:spTree>
    <p:extLst>
      <p:ext uri="{BB962C8B-B14F-4D97-AF65-F5344CB8AC3E}">
        <p14:creationId xmlns:p14="http://schemas.microsoft.com/office/powerpoint/2010/main" val="2077945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a:xfrm>
            <a:off x="457200" y="3733800"/>
            <a:ext cx="8229600" cy="2392363"/>
          </a:xfrm>
        </p:spPr>
        <p:txBody>
          <a:bodyPr/>
          <a:lstStyle/>
          <a:p>
            <a:r>
              <a:rPr lang="en-US" dirty="0"/>
              <a:t>Anything wrong?</a:t>
            </a:r>
          </a:p>
          <a:p>
            <a:r>
              <a:rPr lang="en-US" dirty="0"/>
              <a:t>Room to improve?</a:t>
            </a:r>
          </a:p>
        </p:txBody>
      </p:sp>
      <p:pic>
        <p:nvPicPr>
          <p:cNvPr id="1026" name="Picture 2" descr="https://lh6.googleusercontent.com/Zit-ktkBm5ZWMCvL6rES_UD88eR66fOoEvP74Xt4_wASKlHbHc3GsXQp0e-c09obwNaZJNVgEQE7G1lXlDgWKDU3Gwn6YaAIPHFNyfNJI2rdDxQFB-nfesCnnGpKdxksgLAczRx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317901"/>
            <a:ext cx="8229601"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114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manager </a:t>
            </a:r>
            <a:r>
              <a:rPr lang="en-US" dirty="0">
                <a:highlight>
                  <a:srgbClr val="FFFF00"/>
                </a:highlight>
              </a:rPr>
              <a:t>salary</a:t>
            </a:r>
            <a:r>
              <a:rPr lang="en-US" dirty="0"/>
              <a:t> field!</a:t>
            </a:r>
          </a:p>
        </p:txBody>
      </p:sp>
      <p:sp>
        <p:nvSpPr>
          <p:cNvPr id="4" name="TextBox 3"/>
          <p:cNvSpPr txBox="1"/>
          <p:nvPr/>
        </p:nvSpPr>
        <p:spPr>
          <a:xfrm>
            <a:off x="838200" y="3657600"/>
            <a:ext cx="7620000" cy="2246769"/>
          </a:xfrm>
          <a:prstGeom prst="rect">
            <a:avLst/>
          </a:prstGeom>
          <a:noFill/>
        </p:spPr>
        <p:txBody>
          <a:bodyPr wrap="square" rtlCol="0">
            <a:spAutoFit/>
          </a:bodyPr>
          <a:lstStyle/>
          <a:p>
            <a:r>
              <a:rPr lang="en-US" sz="2800" dirty="0"/>
              <a:t>Data is technically duplicated if manager contains its own salary field.</a:t>
            </a:r>
          </a:p>
          <a:p>
            <a:r>
              <a:rPr lang="en-US" sz="2800" dirty="0"/>
              <a:t>What if the two pieces of data were out of sync?</a:t>
            </a:r>
          </a:p>
          <a:p>
            <a:r>
              <a:rPr lang="en-US" sz="2800" dirty="0"/>
              <a:t>Works well to calculate the salary as needed since it depends upon other data.</a:t>
            </a:r>
          </a:p>
        </p:txBody>
      </p:sp>
      <p:pic>
        <p:nvPicPr>
          <p:cNvPr id="3" name="Picture 2" descr="https://lh6.googleusercontent.com/RDfrU9GrvrHp9Xi4AUeFnx1Id0j9Eu8KsvyLcYfC3MaO1TMzis95pHYmzJGZ7Gbl4BkgBlF2dGfjBbgtjz0vZ41bdg22d8pLoBuisa9Ilkq2vpDtRHdXQOtMXW-SbrJzauCHYum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312" y="1417638"/>
            <a:ext cx="8151217"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091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manager </a:t>
            </a:r>
            <a:r>
              <a:rPr lang="en-US" dirty="0">
                <a:highlight>
                  <a:srgbClr val="FFFF00"/>
                </a:highlight>
              </a:rPr>
              <a:t>name</a:t>
            </a:r>
            <a:r>
              <a:rPr lang="en-US" dirty="0"/>
              <a:t> field!</a:t>
            </a:r>
          </a:p>
        </p:txBody>
      </p:sp>
      <p:sp>
        <p:nvSpPr>
          <p:cNvPr id="4" name="TextBox 3"/>
          <p:cNvSpPr txBox="1"/>
          <p:nvPr/>
        </p:nvSpPr>
        <p:spPr>
          <a:xfrm>
            <a:off x="838200" y="3657600"/>
            <a:ext cx="7620000" cy="1815882"/>
          </a:xfrm>
          <a:prstGeom prst="rect">
            <a:avLst/>
          </a:prstGeom>
          <a:noFill/>
        </p:spPr>
        <p:txBody>
          <a:bodyPr wrap="square" rtlCol="0">
            <a:spAutoFit/>
          </a:bodyPr>
          <a:lstStyle/>
          <a:p>
            <a:r>
              <a:rPr lang="en-US" sz="2800" dirty="0"/>
              <a:t>In fact, we don’t even need the “name” field in the Manager class – the Manager is an Employee</a:t>
            </a:r>
          </a:p>
          <a:p>
            <a:endParaRPr lang="en-US" sz="2800" dirty="0"/>
          </a:p>
          <a:p>
            <a:r>
              <a:rPr lang="en-US" sz="2800" dirty="0">
                <a:highlight>
                  <a:srgbClr val="FFFF00"/>
                </a:highlight>
              </a:rPr>
              <a:t>Basic data principle: Avoid duplication of data</a:t>
            </a:r>
          </a:p>
        </p:txBody>
      </p:sp>
      <p:pic>
        <p:nvPicPr>
          <p:cNvPr id="3" name="Picture 2" descr="https://lh6.googleusercontent.com/RDfrU9GrvrHp9Xi4AUeFnx1Id0j9Eu8KsvyLcYfC3MaO1TMzis95pHYmzJGZ7Gbl4BkgBlF2dGfjBbgtjz0vZ41bdg22d8pLoBuisa9Ilkq2vpDtRHdXQOtMXW-SbrJzauCHYum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312" y="1417638"/>
            <a:ext cx="8151217" cy="18288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8408680B-88B0-4B86-A761-AF6A613CF6BC}"/>
              </a:ext>
            </a:extLst>
          </p:cNvPr>
          <p:cNvCxnSpPr/>
          <p:nvPr/>
        </p:nvCxnSpPr>
        <p:spPr>
          <a:xfrm>
            <a:off x="4419600" y="2590800"/>
            <a:ext cx="914400" cy="0"/>
          </a:xfrm>
          <a:prstGeom prst="line">
            <a:avLst/>
          </a:prstGeom>
          <a:ln w="254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20265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 - #2</a:t>
            </a:r>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t>Tell don't ask</a:t>
            </a:r>
          </a:p>
          <a:p>
            <a:pPr lvl="2" fontAlgn="base"/>
            <a:r>
              <a:rPr lang="en-US" sz="2800" dirty="0">
                <a:solidFill>
                  <a:schemeClr val="accent2"/>
                </a:solidFill>
              </a:rPr>
              <a:t>Don't have message chains</a:t>
            </a:r>
          </a:p>
          <a:p>
            <a:pPr marL="0" indent="0">
              <a:buNone/>
            </a:pPr>
            <a:endParaRPr lang="en-US" dirty="0"/>
          </a:p>
        </p:txBody>
      </p:sp>
    </p:spTree>
    <p:extLst>
      <p:ext uri="{BB962C8B-B14F-4D97-AF65-F5344CB8AC3E}">
        <p14:creationId xmlns:p14="http://schemas.microsoft.com/office/powerpoint/2010/main" val="488270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76400"/>
            <a:ext cx="8382000" cy="4724400"/>
          </a:xfrm>
        </p:spPr>
        <p:txBody>
          <a:bodyPr/>
          <a:lstStyle/>
          <a:p>
            <a:r>
              <a:rPr lang="en-US" dirty="0"/>
              <a:t>When one class requires another class to do its job, the first class depends on the second</a:t>
            </a:r>
          </a:p>
          <a:p>
            <a:endParaRPr lang="en-US" dirty="0"/>
          </a:p>
          <a:p>
            <a:r>
              <a:rPr lang="en-US" dirty="0"/>
              <a:t>Shown on UML </a:t>
            </a:r>
            <a:br>
              <a:rPr lang="en-US" dirty="0"/>
            </a:br>
            <a:r>
              <a:rPr lang="en-US" dirty="0"/>
              <a:t>diagrams as:</a:t>
            </a:r>
          </a:p>
          <a:p>
            <a:pPr lvl="1"/>
            <a:r>
              <a:rPr lang="en-US" dirty="0"/>
              <a:t>dashed line</a:t>
            </a:r>
          </a:p>
          <a:p>
            <a:pPr lvl="1"/>
            <a:r>
              <a:rPr lang="en-US" dirty="0"/>
              <a:t>with open arrowhead</a:t>
            </a:r>
          </a:p>
          <a:p>
            <a:endParaRPr lang="en-US" dirty="0"/>
          </a:p>
        </p:txBody>
      </p:sp>
      <p:sp>
        <p:nvSpPr>
          <p:cNvPr id="3" name="Title 2"/>
          <p:cNvSpPr>
            <a:spLocks noGrp="1"/>
          </p:cNvSpPr>
          <p:nvPr>
            <p:ph type="title"/>
          </p:nvPr>
        </p:nvSpPr>
        <p:spPr/>
        <p:txBody>
          <a:bodyPr>
            <a:normAutofit fontScale="90000"/>
          </a:bodyPr>
          <a:lstStyle/>
          <a:p>
            <a:r>
              <a:rPr lang="en-US" dirty="0"/>
              <a:t>UML Interlude: Dependency Relationship</a:t>
            </a:r>
          </a:p>
        </p:txBody>
      </p:sp>
      <p:grpSp>
        <p:nvGrpSpPr>
          <p:cNvPr id="4" name="Group 12"/>
          <p:cNvGrpSpPr>
            <a:grpSpLocks/>
          </p:cNvGrpSpPr>
          <p:nvPr/>
        </p:nvGrpSpPr>
        <p:grpSpPr bwMode="auto">
          <a:xfrm>
            <a:off x="4419600" y="2819400"/>
            <a:ext cx="4114800" cy="1447800"/>
            <a:chOff x="4572000" y="3352800"/>
            <a:chExt cx="4114800" cy="1447800"/>
          </a:xfrm>
        </p:grpSpPr>
        <p:sp>
          <p:nvSpPr>
            <p:cNvPr id="5" name="Rectangle 4"/>
            <p:cNvSpPr/>
            <p:nvPr/>
          </p:nvSpPr>
          <p:spPr>
            <a:xfrm>
              <a:off x="4572000" y="3352800"/>
              <a:ext cx="4114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CSSE_Freshmen</a:t>
              </a:r>
              <a:endParaRPr lang="en-US" dirty="0"/>
            </a:p>
          </p:txBody>
        </p:sp>
        <p:sp>
          <p:nvSpPr>
            <p:cNvPr id="6" name="Rectangle 5"/>
            <p:cNvSpPr/>
            <p:nvPr/>
          </p:nvSpPr>
          <p:spPr>
            <a:xfrm>
              <a:off x="4572000" y="3886200"/>
              <a:ext cx="411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rgbClr val="FFFFFF"/>
                  </a:solidFill>
                  <a:cs typeface="Arial" charset="0"/>
                </a:rPr>
                <a:t>add(students: </a:t>
              </a:r>
              <a:r>
                <a:rPr lang="en-US" dirty="0" err="1">
                  <a:solidFill>
                    <a:srgbClr val="FFFFFF"/>
                  </a:solidFill>
                  <a:cs typeface="Arial" charset="0"/>
                </a:rPr>
                <a:t>ArrayList</a:t>
              </a:r>
              <a:r>
                <a:rPr lang="en-US" dirty="0">
                  <a:solidFill>
                    <a:srgbClr val="FFFFFF"/>
                  </a:solidFill>
                  <a:cs typeface="Arial" charset="0"/>
                </a:rPr>
                <a:t>&lt;Student&gt;)</a:t>
              </a:r>
            </a:p>
            <a:p>
              <a:pPr algn="ctr"/>
              <a:r>
                <a:rPr lang="en-US" dirty="0">
                  <a:solidFill>
                    <a:srgbClr val="FFFFFF"/>
                  </a:solidFill>
                  <a:cs typeface="Arial" charset="0"/>
                </a:rPr>
                <a:t>…</a:t>
              </a:r>
            </a:p>
          </p:txBody>
        </p:sp>
      </p:grpSp>
      <p:grpSp>
        <p:nvGrpSpPr>
          <p:cNvPr id="7" name="Group 6"/>
          <p:cNvGrpSpPr>
            <a:grpSpLocks/>
          </p:cNvGrpSpPr>
          <p:nvPr/>
        </p:nvGrpSpPr>
        <p:grpSpPr bwMode="auto">
          <a:xfrm>
            <a:off x="5181600" y="5486400"/>
            <a:ext cx="2590800" cy="1066800"/>
            <a:chOff x="5105400" y="5105400"/>
            <a:chExt cx="2590800" cy="1066800"/>
          </a:xfrm>
        </p:grpSpPr>
        <p:sp>
          <p:nvSpPr>
            <p:cNvPr id="8" name="Rectangle 7"/>
            <p:cNvSpPr/>
            <p:nvPr/>
          </p:nvSpPr>
          <p:spPr>
            <a:xfrm>
              <a:off x="5105400" y="51054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Student</a:t>
              </a:r>
            </a:p>
          </p:txBody>
        </p:sp>
        <p:sp>
          <p:nvSpPr>
            <p:cNvPr id="9" name="Rectangle 8"/>
            <p:cNvSpPr/>
            <p:nvPr/>
          </p:nvSpPr>
          <p:spPr>
            <a:xfrm>
              <a:off x="5105400" y="56388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getFreshmen</a:t>
              </a:r>
              <a:r>
                <a:rPr lang="en-US"/>
                <a:t>(): String</a:t>
              </a:r>
              <a:endParaRPr lang="en-US" dirty="0"/>
            </a:p>
          </p:txBody>
        </p:sp>
      </p:grpSp>
      <p:cxnSp>
        <p:nvCxnSpPr>
          <p:cNvPr id="10" name="Straight Arrow Connector 9"/>
          <p:cNvCxnSpPr>
            <a:cxnSpLocks noChangeShapeType="1"/>
          </p:cNvCxnSpPr>
          <p:nvPr/>
        </p:nvCxnSpPr>
        <p:spPr bwMode="auto">
          <a:xfrm rot="5400000">
            <a:off x="5868988" y="4875212"/>
            <a:ext cx="1219200" cy="3175"/>
          </a:xfrm>
          <a:prstGeom prst="straightConnector1">
            <a:avLst/>
          </a:prstGeom>
          <a:noFill/>
          <a:ln w="63500" cmpd="thickThin">
            <a:solidFill>
              <a:srgbClr val="EB641B"/>
            </a:solidFill>
            <a:prstDash val="sysDash"/>
            <a:round/>
            <a:headEnd/>
            <a:tailEnd type="arrow" w="med" len="med"/>
          </a:ln>
          <a:effectLst>
            <a:outerShdw blurRad="63500" dist="38100" dir="5400000" rotWithShape="0">
              <a:srgbClr val="000000">
                <a:alpha val="34999"/>
              </a:srgbClr>
            </a:outerShdw>
          </a:effectLst>
        </p:spPr>
      </p:cxnSp>
    </p:spTree>
    <p:extLst>
      <p:ext uri="{BB962C8B-B14F-4D97-AF65-F5344CB8AC3E}">
        <p14:creationId xmlns:p14="http://schemas.microsoft.com/office/powerpoint/2010/main" val="2583806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 – Don’t Have Them</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A message chain is code in the form:</a:t>
            </a:r>
          </a:p>
          <a:p>
            <a:endParaRPr lang="en-US" dirty="0"/>
          </a:p>
          <a:p>
            <a:r>
              <a:rPr lang="en-US" dirty="0" err="1">
                <a:latin typeface="Consolas" panose="020B0609020204030204" pitchFamily="49" charset="0"/>
              </a:rPr>
              <a:t>someObject.someMethod</a:t>
            </a:r>
            <a:r>
              <a:rPr lang="en-US" dirty="0">
                <a:latin typeface="Consolas" panose="020B0609020204030204" pitchFamily="49" charset="0"/>
              </a:rPr>
              <a:t>().</a:t>
            </a:r>
            <a:r>
              <a:rPr lang="en-US" dirty="0" err="1">
                <a:latin typeface="Consolas" panose="020B0609020204030204" pitchFamily="49" charset="0"/>
              </a:rPr>
              <a:t>otherMethod</a:t>
            </a:r>
            <a:r>
              <a:rPr lang="en-US" dirty="0">
                <a:latin typeface="Consolas" panose="020B0609020204030204" pitchFamily="49" charset="0"/>
              </a:rPr>
              <a:t>().</a:t>
            </a:r>
            <a:r>
              <a:rPr lang="en-US" dirty="0" err="1">
                <a:latin typeface="Consolas" panose="020B0609020204030204" pitchFamily="49" charset="0"/>
              </a:rPr>
              <a:t>stillOtherMethod</a:t>
            </a:r>
            <a:r>
              <a:rPr lang="en-US" dirty="0">
                <a:latin typeface="Consolas" panose="020B0609020204030204" pitchFamily="49" charset="0"/>
              </a:rPr>
              <a:t>();</a:t>
            </a:r>
          </a:p>
          <a:p>
            <a:endParaRPr lang="en-US" dirty="0">
              <a:latin typeface="Consolas" panose="020B0609020204030204" pitchFamily="49" charset="0"/>
            </a:endParaRPr>
          </a:p>
          <a:p>
            <a:r>
              <a:rPr lang="en-US" dirty="0"/>
              <a:t>For example</a:t>
            </a:r>
          </a:p>
          <a:p>
            <a:endParaRPr lang="en-US" dirty="0">
              <a:latin typeface="Consolas" panose="020B0609020204030204" pitchFamily="49" charset="0"/>
            </a:endParaRPr>
          </a:p>
          <a:p>
            <a:r>
              <a:rPr lang="en-US" dirty="0" err="1">
                <a:solidFill>
                  <a:srgbClr val="6A3E3E"/>
                </a:solidFill>
                <a:highlight>
                  <a:srgbClr val="D4D4D4"/>
                </a:highlight>
                <a:latin typeface="Consolas" panose="020B0609020204030204" pitchFamily="49" charset="0"/>
              </a:rPr>
              <a:t>myFrame</a:t>
            </a:r>
            <a:r>
              <a:rPr lang="en-US" dirty="0" err="1">
                <a:solidFill>
                  <a:srgbClr val="000000"/>
                </a:solidFill>
                <a:highlight>
                  <a:srgbClr val="E8F2FE"/>
                </a:highlight>
                <a:latin typeface="Consolas" panose="020B0609020204030204" pitchFamily="49" charset="0"/>
              </a:rPr>
              <a:t>.getBufferStrategy</a:t>
            </a:r>
            <a:r>
              <a:rPr lang="en-US" dirty="0">
                <a:solidFill>
                  <a:srgbClr val="000000"/>
                </a:solidFill>
                <a:highlight>
                  <a:srgbClr val="E8F2FE"/>
                </a:highlight>
                <a:latin typeface="Consolas" panose="020B0609020204030204" pitchFamily="49" charset="0"/>
              </a:rPr>
              <a:t>().</a:t>
            </a:r>
            <a:r>
              <a:rPr lang="en-US" dirty="0" err="1">
                <a:solidFill>
                  <a:srgbClr val="000000"/>
                </a:solidFill>
                <a:highlight>
                  <a:srgbClr val="E8F2FE"/>
                </a:highlight>
                <a:latin typeface="Consolas" panose="020B0609020204030204" pitchFamily="49" charset="0"/>
              </a:rPr>
              <a:t>getCapabilities</a:t>
            </a:r>
            <a:r>
              <a:rPr lang="en-US" dirty="0">
                <a:solidFill>
                  <a:srgbClr val="000000"/>
                </a:solidFill>
                <a:highlight>
                  <a:srgbClr val="E8F2FE"/>
                </a:highlight>
                <a:latin typeface="Consolas" panose="020B0609020204030204" pitchFamily="49" charset="0"/>
              </a:rPr>
              <a:t>().</a:t>
            </a:r>
            <a:r>
              <a:rPr lang="en-US" dirty="0" err="1">
                <a:solidFill>
                  <a:srgbClr val="000000"/>
                </a:solidFill>
                <a:highlight>
                  <a:srgbClr val="E8F2FE"/>
                </a:highlight>
                <a:latin typeface="Consolas" panose="020B0609020204030204" pitchFamily="49" charset="0"/>
              </a:rPr>
              <a:t>getFlip</a:t>
            </a:r>
            <a:r>
              <a:rPr lang="en-US" dirty="0">
                <a:solidFill>
                  <a:srgbClr val="000000"/>
                </a:solidFill>
                <a:highlight>
                  <a:srgbClr val="E8F2FE"/>
                </a:highlight>
                <a:latin typeface="Consolas" panose="020B0609020204030204" pitchFamily="49" charset="0"/>
              </a:rPr>
              <a:t>().wait(17);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This is generally considered to a warning sign of excessive dependency and problems.</a:t>
            </a:r>
          </a:p>
          <a:p>
            <a:endParaRPr lang="en-US" dirty="0">
              <a:latin typeface="Consolas" panose="020B0609020204030204" pitchFamily="49" charset="0"/>
            </a:endParaRPr>
          </a:p>
        </p:txBody>
      </p:sp>
      <p:cxnSp>
        <p:nvCxnSpPr>
          <p:cNvPr id="4" name="Straight Arrow Connector 3">
            <a:extLst>
              <a:ext uri="{FF2B5EF4-FFF2-40B4-BE49-F238E27FC236}">
                <a16:creationId xmlns:a16="http://schemas.microsoft.com/office/drawing/2014/main" id="{3DA769E5-9C39-44A7-AB99-BC7F4D79AB82}"/>
              </a:ext>
            </a:extLst>
          </p:cNvPr>
          <p:cNvCxnSpPr/>
          <p:nvPr/>
        </p:nvCxnSpPr>
        <p:spPr>
          <a:xfrm>
            <a:off x="1524000" y="2895600"/>
            <a:ext cx="6858000" cy="0"/>
          </a:xfrm>
          <a:prstGeom prst="straightConnector1">
            <a:avLst/>
          </a:prstGeom>
          <a:ln w="3492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22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 </a:t>
            </a:r>
            <a:br>
              <a:rPr lang="en-US" dirty="0"/>
            </a:br>
            <a:r>
              <a:rPr lang="en-US" dirty="0"/>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Message chains are not better if you space them across multiple lines, but it does make it more obvious what the problem is.</a:t>
            </a:r>
          </a:p>
          <a:p>
            <a:endParaRPr lang="en-US" dirty="0">
              <a:latin typeface="Consolas" panose="020B0609020204030204" pitchFamily="49" charset="0"/>
            </a:endParaRPr>
          </a:p>
          <a:p>
            <a:r>
              <a:rPr lang="en-US" dirty="0" err="1">
                <a:latin typeface="Consolas" panose="020B0609020204030204" pitchFamily="49" charset="0"/>
              </a:rPr>
              <a:t>BufferStrategy</a:t>
            </a:r>
            <a:r>
              <a:rPr lang="en-US" dirty="0">
                <a:latin typeface="Consolas" panose="020B0609020204030204" pitchFamily="49" charset="0"/>
              </a:rPr>
              <a:t> </a:t>
            </a:r>
            <a:r>
              <a:rPr lang="en-US" dirty="0">
                <a:highlight>
                  <a:srgbClr val="FFFF00"/>
                </a:highlight>
                <a:latin typeface="Consolas" panose="020B0609020204030204" pitchFamily="49" charset="0"/>
              </a:rPr>
              <a:t>strategy</a:t>
            </a:r>
            <a:r>
              <a:rPr lang="en-US" dirty="0">
                <a:latin typeface="Consolas" panose="020B0609020204030204" pitchFamily="49" charset="0"/>
              </a:rPr>
              <a:t> = </a:t>
            </a:r>
            <a:r>
              <a:rPr lang="en-US" dirty="0" err="1">
                <a:latin typeface="Consolas" panose="020B0609020204030204" pitchFamily="49" charset="0"/>
              </a:rPr>
              <a:t>myFrame.getBufferStrategy</a:t>
            </a:r>
            <a:r>
              <a:rPr lang="en-US" dirty="0">
                <a:latin typeface="Consolas" panose="020B0609020204030204" pitchFamily="49" charset="0"/>
              </a:rPr>
              <a:t>();</a:t>
            </a:r>
          </a:p>
          <a:p>
            <a:r>
              <a:rPr lang="en-US" dirty="0" err="1">
                <a:latin typeface="Consolas" panose="020B0609020204030204" pitchFamily="49" charset="0"/>
              </a:rPr>
              <a:t>BufferCapabilities</a:t>
            </a:r>
            <a:r>
              <a:rPr lang="en-US" dirty="0">
                <a:latin typeface="Consolas" panose="020B0609020204030204" pitchFamily="49" charset="0"/>
              </a:rPr>
              <a:t> </a:t>
            </a:r>
            <a:r>
              <a:rPr lang="en-US" dirty="0">
                <a:highlight>
                  <a:srgbClr val="FFFF00"/>
                </a:highlight>
                <a:latin typeface="Consolas" panose="020B0609020204030204" pitchFamily="49" charset="0"/>
              </a:rPr>
              <a:t>capabilities</a:t>
            </a:r>
            <a:r>
              <a:rPr lang="en-US" dirty="0">
                <a:latin typeface="Consolas" panose="020B0609020204030204" pitchFamily="49" charset="0"/>
              </a:rPr>
              <a:t> = </a:t>
            </a:r>
            <a:r>
              <a:rPr lang="en-US" dirty="0" err="1">
                <a:latin typeface="Consolas" panose="020B0609020204030204" pitchFamily="49" charset="0"/>
              </a:rPr>
              <a:t>strategy.getCapabilities</a:t>
            </a:r>
            <a:r>
              <a:rPr lang="en-US" dirty="0">
                <a:latin typeface="Consolas" panose="020B0609020204030204" pitchFamily="49" charset="0"/>
              </a:rPr>
              <a:t>();</a:t>
            </a:r>
          </a:p>
          <a:p>
            <a:r>
              <a:rPr lang="en-US" dirty="0" err="1">
                <a:latin typeface="Consolas" panose="020B0609020204030204" pitchFamily="49" charset="0"/>
              </a:rPr>
              <a:t>FlipContents</a:t>
            </a:r>
            <a:r>
              <a:rPr lang="en-US" dirty="0">
                <a:latin typeface="Consolas" panose="020B0609020204030204" pitchFamily="49" charset="0"/>
              </a:rPr>
              <a:t> </a:t>
            </a:r>
            <a:r>
              <a:rPr lang="en-US" dirty="0">
                <a:highlight>
                  <a:srgbClr val="FFFF00"/>
                </a:highlight>
                <a:latin typeface="Consolas" panose="020B0609020204030204" pitchFamily="49" charset="0"/>
              </a:rPr>
              <a:t>flip</a:t>
            </a:r>
            <a:r>
              <a:rPr lang="en-US" dirty="0">
                <a:latin typeface="Consolas" panose="020B0609020204030204" pitchFamily="49" charset="0"/>
              </a:rPr>
              <a:t> = </a:t>
            </a:r>
            <a:r>
              <a:rPr lang="en-US" dirty="0" err="1">
                <a:latin typeface="Consolas" panose="020B0609020204030204" pitchFamily="49" charset="0"/>
              </a:rPr>
              <a:t>capabilities.getFlipContents</a:t>
            </a:r>
            <a:r>
              <a:rPr lang="en-US" dirty="0">
                <a:latin typeface="Consolas" panose="020B0609020204030204" pitchFamily="49" charset="0"/>
              </a:rPr>
              <a:t>();</a:t>
            </a:r>
          </a:p>
          <a:p>
            <a:r>
              <a:rPr lang="en-US" dirty="0" err="1">
                <a:latin typeface="Consolas" panose="020B0609020204030204" pitchFamily="49" charset="0"/>
              </a:rPr>
              <a:t>flip.wait</a:t>
            </a:r>
            <a:r>
              <a:rPr lang="en-US" dirty="0">
                <a:latin typeface="Consolas" panose="020B0609020204030204" pitchFamily="49" charset="0"/>
              </a:rPr>
              <a: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You are depending on internal classes deep within some other object’s data</a:t>
            </a:r>
          </a:p>
          <a:p>
            <a:endParaRPr lang="en-US" dirty="0">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D6CABCA-17A4-4F3C-B8EB-2F6019147254}"/>
              </a:ext>
            </a:extLst>
          </p:cNvPr>
          <p:cNvCxnSpPr>
            <a:cxnSpLocks/>
          </p:cNvCxnSpPr>
          <p:nvPr/>
        </p:nvCxnSpPr>
        <p:spPr>
          <a:xfrm>
            <a:off x="3352800" y="2351941"/>
            <a:ext cx="1447800" cy="1626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7C37BE-BBC5-4712-8DEF-06D7FC29C8A4}"/>
              </a:ext>
            </a:extLst>
          </p:cNvPr>
          <p:cNvCxnSpPr>
            <a:cxnSpLocks/>
          </p:cNvCxnSpPr>
          <p:nvPr/>
        </p:nvCxnSpPr>
        <p:spPr>
          <a:xfrm>
            <a:off x="2971800" y="2676098"/>
            <a:ext cx="304800" cy="8635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6976D61-0E8B-414C-9B82-1266EA7C47A4}"/>
              </a:ext>
            </a:extLst>
          </p:cNvPr>
          <p:cNvCxnSpPr>
            <a:cxnSpLocks/>
          </p:cNvCxnSpPr>
          <p:nvPr/>
        </p:nvCxnSpPr>
        <p:spPr>
          <a:xfrm flipH="1">
            <a:off x="1066800" y="2895600"/>
            <a:ext cx="1066800" cy="1524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8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a:t>
            </a:r>
          </a:p>
        </p:txBody>
      </p:sp>
      <p:sp>
        <p:nvSpPr>
          <p:cNvPr id="3" name="Content Placeholder 2"/>
          <p:cNvSpPr>
            <a:spLocks noGrp="1"/>
          </p:cNvSpPr>
          <p:nvPr>
            <p:ph idx="1"/>
          </p:nvPr>
        </p:nvSpPr>
        <p:spPr/>
        <p:txBody>
          <a:bodyPr/>
          <a:lstStyle/>
          <a:p>
            <a:pPr fontAlgn="base"/>
            <a:r>
              <a:rPr lang="en-US" sz="2400" b="1" dirty="0"/>
              <a:t>Minimize dependencies</a:t>
            </a:r>
            <a:r>
              <a:rPr lang="en-US" sz="2400" dirty="0"/>
              <a:t> between objects when it does not disrupt usability or </a:t>
            </a:r>
            <a:r>
              <a:rPr lang="en-US" sz="2400" dirty="0" err="1"/>
              <a:t>extendability</a:t>
            </a:r>
            <a:endParaRPr lang="en-US" sz="2400" dirty="0"/>
          </a:p>
          <a:p>
            <a:pPr lvl="1" fontAlgn="base"/>
            <a:r>
              <a:rPr lang="en-US" dirty="0"/>
              <a:t>Tell don't ask</a:t>
            </a:r>
          </a:p>
          <a:p>
            <a:pPr lvl="1" fontAlgn="base"/>
            <a:r>
              <a:rPr lang="en-US" dirty="0"/>
              <a:t>Don't have message chains</a:t>
            </a:r>
          </a:p>
          <a:p>
            <a:pPr marL="0" indent="0">
              <a:buNone/>
            </a:pPr>
            <a:endParaRPr lang="en-US" dirty="0"/>
          </a:p>
        </p:txBody>
      </p:sp>
    </p:spTree>
    <p:extLst>
      <p:ext uri="{BB962C8B-B14F-4D97-AF65-F5344CB8AC3E}">
        <p14:creationId xmlns:p14="http://schemas.microsoft.com/office/powerpoint/2010/main" val="4103721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 </a:t>
            </a:r>
            <a:br>
              <a:rPr lang="en-US" dirty="0"/>
            </a:br>
            <a:r>
              <a:rPr lang="en-US" dirty="0"/>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Message chains are not better if you space them across multiple lines, but it does make it more obvious what the problem is.</a:t>
            </a:r>
          </a:p>
          <a:p>
            <a:endParaRPr lang="en-US" dirty="0">
              <a:latin typeface="Consolas" panose="020B0609020204030204" pitchFamily="49" charset="0"/>
            </a:endParaRPr>
          </a:p>
          <a:p>
            <a:r>
              <a:rPr lang="en-US" dirty="0" err="1">
                <a:latin typeface="Consolas" panose="020B0609020204030204" pitchFamily="49" charset="0"/>
              </a:rPr>
              <a:t>BufferStrategy</a:t>
            </a:r>
            <a:r>
              <a:rPr lang="en-US" dirty="0">
                <a:latin typeface="Consolas" panose="020B0609020204030204" pitchFamily="49" charset="0"/>
              </a:rPr>
              <a:t> strategy = </a:t>
            </a:r>
            <a:r>
              <a:rPr lang="en-US" dirty="0" err="1">
                <a:latin typeface="Consolas" panose="020B0609020204030204" pitchFamily="49" charset="0"/>
              </a:rPr>
              <a:t>myFrame.getBufferStrategy</a:t>
            </a:r>
            <a:r>
              <a:rPr lang="en-US" dirty="0">
                <a:latin typeface="Consolas" panose="020B0609020204030204" pitchFamily="49" charset="0"/>
              </a:rPr>
              <a:t>();</a:t>
            </a:r>
          </a:p>
          <a:p>
            <a:r>
              <a:rPr lang="en-US" dirty="0" err="1">
                <a:latin typeface="Consolas" panose="020B0609020204030204" pitchFamily="49" charset="0"/>
              </a:rPr>
              <a:t>BufferCapabilities</a:t>
            </a:r>
            <a:r>
              <a:rPr lang="en-US" dirty="0">
                <a:latin typeface="Consolas" panose="020B0609020204030204" pitchFamily="49" charset="0"/>
              </a:rPr>
              <a:t> capabilities = </a:t>
            </a:r>
            <a:r>
              <a:rPr lang="en-US" dirty="0" err="1">
                <a:latin typeface="Consolas" panose="020B0609020204030204" pitchFamily="49" charset="0"/>
              </a:rPr>
              <a:t>strategy.getCapabilities</a:t>
            </a:r>
            <a:r>
              <a:rPr lang="en-US" dirty="0">
                <a:latin typeface="Consolas" panose="020B0609020204030204" pitchFamily="49" charset="0"/>
              </a:rPr>
              <a:t>();</a:t>
            </a:r>
          </a:p>
          <a:p>
            <a:r>
              <a:rPr lang="en-US" dirty="0" err="1">
                <a:latin typeface="Consolas" panose="020B0609020204030204" pitchFamily="49" charset="0"/>
              </a:rPr>
              <a:t>FlipContents</a:t>
            </a:r>
            <a:r>
              <a:rPr lang="en-US" dirty="0">
                <a:latin typeface="Consolas" panose="020B0609020204030204" pitchFamily="49" charset="0"/>
              </a:rPr>
              <a:t> flip = </a:t>
            </a:r>
            <a:r>
              <a:rPr lang="en-US" dirty="0" err="1">
                <a:latin typeface="Consolas" panose="020B0609020204030204" pitchFamily="49" charset="0"/>
              </a:rPr>
              <a:t>capabilities.getFlipContents</a:t>
            </a:r>
            <a:r>
              <a:rPr lang="en-US" dirty="0">
                <a:latin typeface="Consolas" panose="020B0609020204030204" pitchFamily="49" charset="0"/>
              </a:rPr>
              <a:t>();</a:t>
            </a:r>
          </a:p>
          <a:p>
            <a:r>
              <a:rPr lang="en-US" dirty="0" err="1">
                <a:latin typeface="Consolas" panose="020B0609020204030204" pitchFamily="49" charset="0"/>
              </a:rPr>
              <a:t>flip.wait</a:t>
            </a:r>
            <a:r>
              <a:rPr lang="en-US" dirty="0">
                <a:latin typeface="Consolas" panose="020B0609020204030204" pitchFamily="49" charset="0"/>
              </a:rPr>
              <a: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You are depending on internal classes deep within some other object’s data</a:t>
            </a:r>
          </a:p>
          <a:p>
            <a:endParaRPr lang="en-US" dirty="0">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A47296-E1A4-4157-94D9-3B95573F4F6B}"/>
              </a:ext>
            </a:extLst>
          </p:cNvPr>
          <p:cNvSpPr txBox="1"/>
          <p:nvPr/>
        </p:nvSpPr>
        <p:spPr>
          <a:xfrm>
            <a:off x="393192" y="3858190"/>
            <a:ext cx="8604728" cy="830997"/>
          </a:xfrm>
          <a:prstGeom prst="rect">
            <a:avLst/>
          </a:prstGeom>
          <a:noFill/>
        </p:spPr>
        <p:txBody>
          <a:bodyPr wrap="none" rtlCol="0">
            <a:spAutoFit/>
          </a:bodyPr>
          <a:lstStyle/>
          <a:p>
            <a:r>
              <a:rPr lang="en-US" sz="2400" dirty="0"/>
              <a:t>Client program – “knows” details 4 levels deep in called ops</a:t>
            </a:r>
          </a:p>
          <a:p>
            <a:r>
              <a:rPr lang="en-US" sz="2400" dirty="0"/>
              <a:t>		     So client is highly </a:t>
            </a:r>
            <a:r>
              <a:rPr lang="en-US" sz="2400" dirty="0">
                <a:highlight>
                  <a:srgbClr val="FFFF00"/>
                </a:highlight>
              </a:rPr>
              <a:t>coupled</a:t>
            </a:r>
            <a:r>
              <a:rPr lang="en-US" sz="2400" dirty="0"/>
              <a:t> with “how” things work</a:t>
            </a:r>
          </a:p>
        </p:txBody>
      </p:sp>
      <p:cxnSp>
        <p:nvCxnSpPr>
          <p:cNvPr id="6" name="Straight Arrow Connector 5">
            <a:extLst>
              <a:ext uri="{FF2B5EF4-FFF2-40B4-BE49-F238E27FC236}">
                <a16:creationId xmlns:a16="http://schemas.microsoft.com/office/drawing/2014/main" id="{0302DC93-8268-4C51-AA13-E32DD9715D65}"/>
              </a:ext>
            </a:extLst>
          </p:cNvPr>
          <p:cNvCxnSpPr>
            <a:cxnSpLocks/>
          </p:cNvCxnSpPr>
          <p:nvPr/>
        </p:nvCxnSpPr>
        <p:spPr>
          <a:xfrm>
            <a:off x="833367" y="4273688"/>
            <a:ext cx="0" cy="11365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357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 Solution</a:t>
            </a:r>
          </a:p>
        </p:txBody>
      </p:sp>
      <p:sp>
        <p:nvSpPr>
          <p:cNvPr id="5" name="TextBox 4"/>
          <p:cNvSpPr txBox="1"/>
          <p:nvPr/>
        </p:nvSpPr>
        <p:spPr>
          <a:xfrm>
            <a:off x="381000" y="1295400"/>
            <a:ext cx="8610600" cy="1754326"/>
          </a:xfrm>
          <a:prstGeom prst="rect">
            <a:avLst/>
          </a:prstGeom>
          <a:noFill/>
        </p:spPr>
        <p:txBody>
          <a:bodyPr wrap="square" rtlCol="0">
            <a:spAutoFit/>
          </a:bodyPr>
          <a:lstStyle/>
          <a:p>
            <a:r>
              <a:rPr lang="en-US" dirty="0"/>
              <a:t>The solution is usually to embed the required feature in the first class in the chain.  This insulates the caller from the inner classes.  Then the first class might implement the feature itself OR if it still needs to rely on its internals repeat the message chain removal.   </a:t>
            </a:r>
          </a:p>
          <a:p>
            <a:endParaRPr lang="en-US" dirty="0">
              <a:latin typeface="Consolas" panose="020B0609020204030204" pitchFamily="49" charset="0"/>
            </a:endParaRPr>
          </a:p>
          <a:p>
            <a:r>
              <a:rPr lang="en-US" dirty="0" err="1">
                <a:latin typeface="Consolas" panose="020B0609020204030204" pitchFamily="49" charset="0"/>
              </a:rPr>
              <a:t>myFrame.setFlipWait</a:t>
            </a:r>
            <a:r>
              <a:rPr lang="en-US" dirty="0">
                <a:latin typeface="Consolas" panose="020B0609020204030204" pitchFamily="49" charset="0"/>
              </a:rPr>
              <a:t>(17);</a:t>
            </a:r>
          </a:p>
          <a:p>
            <a:endParaRPr lang="en-US" dirty="0">
              <a:latin typeface="Consolas" panose="020B0609020204030204" pitchFamily="49" charset="0"/>
            </a:endParaRP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 y="3352800"/>
            <a:ext cx="8566340" cy="76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6D9FC8-FB86-4D5E-949D-1790CE9BC250}"/>
              </a:ext>
            </a:extLst>
          </p:cNvPr>
          <p:cNvSpPr txBox="1"/>
          <p:nvPr/>
        </p:nvSpPr>
        <p:spPr>
          <a:xfrm>
            <a:off x="1828800" y="4336593"/>
            <a:ext cx="6059351" cy="1815882"/>
          </a:xfrm>
          <a:prstGeom prst="rect">
            <a:avLst/>
          </a:prstGeom>
          <a:noFill/>
        </p:spPr>
        <p:txBody>
          <a:bodyPr wrap="none" rtlCol="0">
            <a:spAutoFit/>
          </a:bodyPr>
          <a:lstStyle/>
          <a:p>
            <a:r>
              <a:rPr lang="en-US" sz="2800" dirty="0"/>
              <a:t>This approach also actually decouples:</a:t>
            </a:r>
          </a:p>
          <a:p>
            <a:pPr marL="342900" indent="-342900">
              <a:buFont typeface="+mj-lt"/>
              <a:buAutoNum type="arabicPeriod"/>
              <a:tabLst>
                <a:tab pos="342900" algn="l"/>
              </a:tabLst>
            </a:pPr>
            <a:r>
              <a:rPr lang="en-US" sz="2800" dirty="0" err="1"/>
              <a:t>BufferCapabilities</a:t>
            </a:r>
            <a:r>
              <a:rPr lang="en-US" sz="2800" dirty="0"/>
              <a:t> from </a:t>
            </a:r>
            <a:r>
              <a:rPr lang="en-US" sz="2800" dirty="0" err="1"/>
              <a:t>FlipContents</a:t>
            </a:r>
            <a:endParaRPr lang="en-US" sz="2800" dirty="0"/>
          </a:p>
          <a:p>
            <a:pPr marL="342900" indent="-342900">
              <a:buFont typeface="+mj-lt"/>
              <a:buAutoNum type="arabicPeriod"/>
              <a:tabLst>
                <a:tab pos="342900" algn="l"/>
              </a:tabLst>
            </a:pPr>
            <a:r>
              <a:rPr lang="en-US" sz="2800" dirty="0" err="1"/>
              <a:t>BufferStrategy</a:t>
            </a:r>
            <a:r>
              <a:rPr lang="en-US" sz="2800" dirty="0"/>
              <a:t> from </a:t>
            </a:r>
            <a:r>
              <a:rPr lang="en-US" sz="2800" dirty="0" err="1"/>
              <a:t>BufferCapabilities</a:t>
            </a:r>
            <a:endParaRPr lang="en-US" sz="2800" dirty="0"/>
          </a:p>
          <a:p>
            <a:pPr marL="342900" indent="-342900">
              <a:buFont typeface="+mj-lt"/>
              <a:buAutoNum type="arabicPeriod"/>
              <a:tabLst>
                <a:tab pos="342900" algn="l"/>
              </a:tabLst>
            </a:pPr>
            <a:r>
              <a:rPr lang="en-US" sz="2800" dirty="0" err="1"/>
              <a:t>Jframe</a:t>
            </a:r>
            <a:r>
              <a:rPr lang="en-US" sz="2800" dirty="0"/>
              <a:t> from </a:t>
            </a:r>
            <a:r>
              <a:rPr lang="en-US" sz="2800" dirty="0" err="1"/>
              <a:t>BufferStrategy</a:t>
            </a:r>
            <a:endParaRPr lang="en-US" sz="2800" dirty="0"/>
          </a:p>
        </p:txBody>
      </p:sp>
      <p:sp>
        <p:nvSpPr>
          <p:cNvPr id="8" name="Freeform: Shape 7">
            <a:extLst>
              <a:ext uri="{FF2B5EF4-FFF2-40B4-BE49-F238E27FC236}">
                <a16:creationId xmlns:a16="http://schemas.microsoft.com/office/drawing/2014/main" id="{097056EA-1F7D-4CC1-B8E2-9537216B9E78}"/>
              </a:ext>
            </a:extLst>
          </p:cNvPr>
          <p:cNvSpPr/>
          <p:nvPr/>
        </p:nvSpPr>
        <p:spPr>
          <a:xfrm>
            <a:off x="948690" y="3062648"/>
            <a:ext cx="1737360" cy="492082"/>
          </a:xfrm>
          <a:custGeom>
            <a:avLst/>
            <a:gdLst>
              <a:gd name="connsiteX0" fmla="*/ 0 w 1737360"/>
              <a:gd name="connsiteY0" fmla="*/ 492082 h 492082"/>
              <a:gd name="connsiteX1" fmla="*/ 994410 w 1737360"/>
              <a:gd name="connsiteY1" fmla="*/ 592 h 492082"/>
              <a:gd name="connsiteX2" fmla="*/ 1737360 w 1737360"/>
              <a:gd name="connsiteY2" fmla="*/ 389212 h 492082"/>
            </a:gdLst>
            <a:ahLst/>
            <a:cxnLst>
              <a:cxn ang="0">
                <a:pos x="connsiteX0" y="connsiteY0"/>
              </a:cxn>
              <a:cxn ang="0">
                <a:pos x="connsiteX1" y="connsiteY1"/>
              </a:cxn>
              <a:cxn ang="0">
                <a:pos x="connsiteX2" y="connsiteY2"/>
              </a:cxn>
            </a:cxnLst>
            <a:rect l="l" t="t" r="r" b="b"/>
            <a:pathLst>
              <a:path w="1737360" h="492082">
                <a:moveTo>
                  <a:pt x="0" y="492082"/>
                </a:moveTo>
                <a:cubicBezTo>
                  <a:pt x="352425" y="254909"/>
                  <a:pt x="704850" y="17737"/>
                  <a:pt x="994410" y="592"/>
                </a:cubicBezTo>
                <a:cubicBezTo>
                  <a:pt x="1283970" y="-16553"/>
                  <a:pt x="1598295" y="343492"/>
                  <a:pt x="1737360" y="389212"/>
                </a:cubicBezTo>
              </a:path>
            </a:pathLst>
          </a:custGeom>
          <a:noFill/>
          <a:ln>
            <a:solidFill>
              <a:srgbClr val="FF0000"/>
            </a:solidFill>
            <a:prstDash val="dash"/>
            <a:headEnd type="none"/>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2766100-4F07-4626-870D-4AB6E8182334}"/>
              </a:ext>
            </a:extLst>
          </p:cNvPr>
          <p:cNvSpPr/>
          <p:nvPr/>
        </p:nvSpPr>
        <p:spPr>
          <a:xfrm>
            <a:off x="2057400" y="2950620"/>
            <a:ext cx="2697480" cy="489810"/>
          </a:xfrm>
          <a:custGeom>
            <a:avLst/>
            <a:gdLst>
              <a:gd name="connsiteX0" fmla="*/ 0 w 2697480"/>
              <a:gd name="connsiteY0" fmla="*/ 124050 h 489810"/>
              <a:gd name="connsiteX1" fmla="*/ 1634490 w 2697480"/>
              <a:gd name="connsiteY1" fmla="*/ 21180 h 489810"/>
              <a:gd name="connsiteX2" fmla="*/ 2697480 w 2697480"/>
              <a:gd name="connsiteY2" fmla="*/ 489810 h 489810"/>
            </a:gdLst>
            <a:ahLst/>
            <a:cxnLst>
              <a:cxn ang="0">
                <a:pos x="connsiteX0" y="connsiteY0"/>
              </a:cxn>
              <a:cxn ang="0">
                <a:pos x="connsiteX1" y="connsiteY1"/>
              </a:cxn>
              <a:cxn ang="0">
                <a:pos x="connsiteX2" y="connsiteY2"/>
              </a:cxn>
            </a:cxnLst>
            <a:rect l="l" t="t" r="r" b="b"/>
            <a:pathLst>
              <a:path w="2697480" h="489810">
                <a:moveTo>
                  <a:pt x="0" y="124050"/>
                </a:moveTo>
                <a:cubicBezTo>
                  <a:pt x="592455" y="42135"/>
                  <a:pt x="1184910" y="-39780"/>
                  <a:pt x="1634490" y="21180"/>
                </a:cubicBezTo>
                <a:cubicBezTo>
                  <a:pt x="2084070" y="82140"/>
                  <a:pt x="2459355" y="426945"/>
                  <a:pt x="2697480" y="48981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92361F-0005-41CB-9C60-41B29B1796BA}"/>
              </a:ext>
            </a:extLst>
          </p:cNvPr>
          <p:cNvSpPr/>
          <p:nvPr/>
        </p:nvSpPr>
        <p:spPr>
          <a:xfrm>
            <a:off x="3063240" y="2862654"/>
            <a:ext cx="3337560" cy="566346"/>
          </a:xfrm>
          <a:custGeom>
            <a:avLst/>
            <a:gdLst>
              <a:gd name="connsiteX0" fmla="*/ 0 w 3337560"/>
              <a:gd name="connsiteY0" fmla="*/ 74856 h 566346"/>
              <a:gd name="connsiteX1" fmla="*/ 2297430 w 3337560"/>
              <a:gd name="connsiteY1" fmla="*/ 40566 h 566346"/>
              <a:gd name="connsiteX2" fmla="*/ 3337560 w 3337560"/>
              <a:gd name="connsiteY2" fmla="*/ 566346 h 566346"/>
            </a:gdLst>
            <a:ahLst/>
            <a:cxnLst>
              <a:cxn ang="0">
                <a:pos x="connsiteX0" y="connsiteY0"/>
              </a:cxn>
              <a:cxn ang="0">
                <a:pos x="connsiteX1" y="connsiteY1"/>
              </a:cxn>
              <a:cxn ang="0">
                <a:pos x="connsiteX2" y="connsiteY2"/>
              </a:cxn>
            </a:cxnLst>
            <a:rect l="l" t="t" r="r" b="b"/>
            <a:pathLst>
              <a:path w="3337560" h="566346">
                <a:moveTo>
                  <a:pt x="0" y="74856"/>
                </a:moveTo>
                <a:cubicBezTo>
                  <a:pt x="870585" y="16753"/>
                  <a:pt x="1741170" y="-41349"/>
                  <a:pt x="2297430" y="40566"/>
                </a:cubicBezTo>
                <a:cubicBezTo>
                  <a:pt x="2853690" y="122481"/>
                  <a:pt x="3051810" y="497766"/>
                  <a:pt x="3337560" y="566346"/>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190D2E9-804D-4049-9D5A-854ECA50F09C}"/>
              </a:ext>
            </a:extLst>
          </p:cNvPr>
          <p:cNvSpPr/>
          <p:nvPr/>
        </p:nvSpPr>
        <p:spPr>
          <a:xfrm>
            <a:off x="5349240" y="2891790"/>
            <a:ext cx="2937510" cy="548640"/>
          </a:xfrm>
          <a:custGeom>
            <a:avLst/>
            <a:gdLst>
              <a:gd name="connsiteX0" fmla="*/ 0 w 2937510"/>
              <a:gd name="connsiteY0" fmla="*/ 0 h 548640"/>
              <a:gd name="connsiteX1" fmla="*/ 1851660 w 2937510"/>
              <a:gd name="connsiteY1" fmla="*/ 91440 h 548640"/>
              <a:gd name="connsiteX2" fmla="*/ 2937510 w 2937510"/>
              <a:gd name="connsiteY2" fmla="*/ 548640 h 548640"/>
            </a:gdLst>
            <a:ahLst/>
            <a:cxnLst>
              <a:cxn ang="0">
                <a:pos x="connsiteX0" y="connsiteY0"/>
              </a:cxn>
              <a:cxn ang="0">
                <a:pos x="connsiteX1" y="connsiteY1"/>
              </a:cxn>
              <a:cxn ang="0">
                <a:pos x="connsiteX2" y="connsiteY2"/>
              </a:cxn>
            </a:cxnLst>
            <a:rect l="l" t="t" r="r" b="b"/>
            <a:pathLst>
              <a:path w="2937510" h="548640">
                <a:moveTo>
                  <a:pt x="0" y="0"/>
                </a:moveTo>
                <a:cubicBezTo>
                  <a:pt x="681037" y="0"/>
                  <a:pt x="1362075" y="0"/>
                  <a:pt x="1851660" y="91440"/>
                </a:cubicBezTo>
                <a:cubicBezTo>
                  <a:pt x="2341245" y="182880"/>
                  <a:pt x="2639377" y="365760"/>
                  <a:pt x="2937510" y="54864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5D7927D-B922-4E1D-881A-839A9EA65850}"/>
              </a:ext>
            </a:extLst>
          </p:cNvPr>
          <p:cNvGrpSpPr/>
          <p:nvPr/>
        </p:nvGrpSpPr>
        <p:grpSpPr>
          <a:xfrm>
            <a:off x="2240280" y="3077895"/>
            <a:ext cx="304800" cy="304800"/>
            <a:chOff x="411480" y="4876800"/>
            <a:chExt cx="304800" cy="304800"/>
          </a:xfrm>
        </p:grpSpPr>
        <p:cxnSp>
          <p:nvCxnSpPr>
            <p:cNvPr id="15" name="Straight Connector 14">
              <a:extLst>
                <a:ext uri="{FF2B5EF4-FFF2-40B4-BE49-F238E27FC236}">
                  <a16:creationId xmlns:a16="http://schemas.microsoft.com/office/drawing/2014/main" id="{230031FB-33BC-47FD-B321-C9B2AB68119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D19807-B0F2-468B-9CAF-07F5AB30FDE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CBDD5900-7E21-4887-BB46-7F4AEF8FDBF2}"/>
              </a:ext>
            </a:extLst>
          </p:cNvPr>
          <p:cNvGrpSpPr/>
          <p:nvPr/>
        </p:nvGrpSpPr>
        <p:grpSpPr>
          <a:xfrm>
            <a:off x="4053840" y="2966719"/>
            <a:ext cx="304800" cy="304800"/>
            <a:chOff x="411480" y="4876800"/>
            <a:chExt cx="304800" cy="304800"/>
          </a:xfrm>
        </p:grpSpPr>
        <p:cxnSp>
          <p:nvCxnSpPr>
            <p:cNvPr id="21" name="Straight Connector 20">
              <a:extLst>
                <a:ext uri="{FF2B5EF4-FFF2-40B4-BE49-F238E27FC236}">
                  <a16:creationId xmlns:a16="http://schemas.microsoft.com/office/drawing/2014/main" id="{E393DA5E-5D31-49D7-B081-87A79A12867B}"/>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006EB0-75CE-4B14-ADBB-C5BE8AC3C667}"/>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FD1A2B5E-F928-49B6-8699-D8651B76BAC4}"/>
              </a:ext>
            </a:extLst>
          </p:cNvPr>
          <p:cNvGrpSpPr/>
          <p:nvPr/>
        </p:nvGrpSpPr>
        <p:grpSpPr>
          <a:xfrm>
            <a:off x="5765356" y="3055035"/>
            <a:ext cx="304800" cy="304800"/>
            <a:chOff x="411480" y="4876800"/>
            <a:chExt cx="304800" cy="304800"/>
          </a:xfrm>
        </p:grpSpPr>
        <p:cxnSp>
          <p:nvCxnSpPr>
            <p:cNvPr id="24" name="Straight Connector 23">
              <a:extLst>
                <a:ext uri="{FF2B5EF4-FFF2-40B4-BE49-F238E27FC236}">
                  <a16:creationId xmlns:a16="http://schemas.microsoft.com/office/drawing/2014/main" id="{F754AA7B-5EDD-43E3-B0A7-01665BB36F36}"/>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8AB7A3-0ED4-4265-A29A-89EA0A1290F3}"/>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9000EBE-26F4-4389-883D-D6B95BDB46D1}"/>
              </a:ext>
            </a:extLst>
          </p:cNvPr>
          <p:cNvGrpSpPr/>
          <p:nvPr/>
        </p:nvGrpSpPr>
        <p:grpSpPr>
          <a:xfrm>
            <a:off x="7536180" y="3007360"/>
            <a:ext cx="304800" cy="304800"/>
            <a:chOff x="411480" y="4876800"/>
            <a:chExt cx="304800" cy="304800"/>
          </a:xfrm>
        </p:grpSpPr>
        <p:cxnSp>
          <p:nvCxnSpPr>
            <p:cNvPr id="27" name="Straight Connector 26">
              <a:extLst>
                <a:ext uri="{FF2B5EF4-FFF2-40B4-BE49-F238E27FC236}">
                  <a16:creationId xmlns:a16="http://schemas.microsoft.com/office/drawing/2014/main" id="{292B30C2-E1BB-402E-9EE2-7C22B7100EC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48BCC8-8E57-44ED-AEAF-6F64E70A618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149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fontScale="90000"/>
          </a:bodyPr>
          <a:lstStyle/>
          <a:p>
            <a:r>
              <a:rPr lang="en-US" dirty="0"/>
              <a:t>Solar System Problem</a:t>
            </a:r>
            <a:br>
              <a:rPr lang="en-US" dirty="0"/>
            </a:br>
            <a:r>
              <a:rPr lang="en-US" dirty="0"/>
              <a:t>In-Class Quiz Questions #4 &amp; #5</a:t>
            </a:r>
          </a:p>
        </p:txBody>
      </p:sp>
      <p:sp>
        <p:nvSpPr>
          <p:cNvPr id="3" name="Content Placeholder 2"/>
          <p:cNvSpPr>
            <a:spLocks noGrp="1"/>
          </p:cNvSpPr>
          <p:nvPr>
            <p:ph idx="1"/>
          </p:nvPr>
        </p:nvSpPr>
        <p:spPr>
          <a:xfrm>
            <a:off x="457200" y="1299052"/>
            <a:ext cx="8229600" cy="2667000"/>
          </a:xfrm>
        </p:spPr>
        <p:txBody>
          <a:bodyPr>
            <a:normAutofit/>
          </a:bodyPr>
          <a:lstStyle/>
          <a:p>
            <a:pPr marL="0" indent="0">
              <a:buNone/>
            </a:pPr>
            <a:r>
              <a:rPr lang="en-US" sz="2400" dirty="0"/>
              <a:t>A java program draws a minute by minute updated diagram of the solar system including all planets and moons.  To update the moon's position, the moon's calculations must have the updated position of the planet it is orbiting.  The diagram is colored - all planets are drawn the same color and all moons are drawn the same color.  However, it needs to be possible to reset the planet color or the moon color and the diagram should reflect that.</a:t>
            </a:r>
          </a:p>
        </p:txBody>
      </p:sp>
      <p:pic>
        <p:nvPicPr>
          <p:cNvPr id="1028"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4000499"/>
            <a:ext cx="541020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969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a:bodyPr>
          <a:lstStyle/>
          <a:p>
            <a:r>
              <a:rPr lang="en-US" dirty="0"/>
              <a:t>What is wrong here?</a:t>
            </a:r>
          </a:p>
        </p:txBody>
      </p:sp>
      <p:pic>
        <p:nvPicPr>
          <p:cNvPr id="2052"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00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lnSpcReduction="10000"/>
          </a:bodyPr>
          <a:lstStyle/>
          <a:p>
            <a:r>
              <a:rPr lang="en-US" dirty="0"/>
              <a:t>What is wrong here?</a:t>
            </a:r>
          </a:p>
          <a:p>
            <a:pPr marL="0" indent="0">
              <a:buNone/>
            </a:pPr>
            <a:r>
              <a:rPr lang="en-US" dirty="0"/>
              <a:t>4b. </a:t>
            </a:r>
            <a:r>
              <a:rPr lang="en-US" dirty="0" err="1"/>
              <a:t>methodChain</a:t>
            </a:r>
            <a:r>
              <a:rPr lang="en-US" dirty="0"/>
              <a:t> to update moon</a:t>
            </a:r>
          </a:p>
          <a:p>
            <a:pPr marL="0" indent="0">
              <a:buNone/>
            </a:pPr>
            <a:endParaRPr lang="en-US" dirty="0"/>
          </a:p>
          <a:p>
            <a:pPr marL="0" indent="0">
              <a:buNone/>
            </a:pPr>
            <a:r>
              <a:rPr lang="en-US" dirty="0"/>
              <a:t> </a:t>
            </a:r>
            <a:r>
              <a:rPr lang="en-US" sz="2000" dirty="0" err="1">
                <a:highlight>
                  <a:srgbClr val="FFFF00"/>
                </a:highlight>
                <a:latin typeface="Consolas" panose="020B0609020204030204" pitchFamily="49" charset="0"/>
              </a:rPr>
              <a:t>ss.getPlanets</a:t>
            </a:r>
            <a:r>
              <a:rPr lang="en-US" sz="2000" dirty="0">
                <a:highlight>
                  <a:srgbClr val="FFFF00"/>
                </a:highlight>
                <a:latin typeface="Consolas" panose="020B0609020204030204" pitchFamily="49" charset="0"/>
              </a:rPr>
              <a:t>().get(0).</a:t>
            </a:r>
            <a:r>
              <a:rPr lang="en-US" sz="2000" dirty="0" err="1">
                <a:highlight>
                  <a:srgbClr val="FFFF00"/>
                </a:highlight>
                <a:latin typeface="Consolas" panose="020B0609020204030204" pitchFamily="49" charset="0"/>
              </a:rPr>
              <a:t>getMoons</a:t>
            </a:r>
            <a:r>
              <a:rPr lang="en-US" sz="2000" dirty="0">
                <a:highlight>
                  <a:srgbClr val="FFFF00"/>
                </a:highlight>
                <a:latin typeface="Consolas" panose="020B0609020204030204" pitchFamily="49" charset="0"/>
              </a:rPr>
              <a:t>().get(0).</a:t>
            </a:r>
            <a:r>
              <a:rPr lang="en-US" sz="2000" dirty="0" err="1">
                <a:highlight>
                  <a:srgbClr val="FFFF00"/>
                </a:highlight>
                <a:latin typeface="Consolas" panose="020B0609020204030204" pitchFamily="49" charset="0"/>
              </a:rPr>
              <a:t>setColor</a:t>
            </a:r>
            <a:r>
              <a:rPr lang="en-US" sz="2000" dirty="0">
                <a:highlight>
                  <a:srgbClr val="FFFF00"/>
                </a:highlight>
                <a:latin typeface="Consolas" panose="020B0609020204030204" pitchFamily="49" charset="0"/>
              </a:rPr>
              <a:t>(color);</a:t>
            </a:r>
          </a:p>
        </p:txBody>
      </p:sp>
      <p:pic>
        <p:nvPicPr>
          <p:cNvPr id="4"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94E2164B-DE28-4B9F-A334-A500609EF2E3}"/>
              </a:ext>
            </a:extLst>
          </p:cNvPr>
          <p:cNvSpPr/>
          <p:nvPr/>
        </p:nvSpPr>
        <p:spPr>
          <a:xfrm>
            <a:off x="1360170" y="5348679"/>
            <a:ext cx="1600200" cy="274881"/>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AEE064-F74C-4F78-8A0C-CE7C215B781D}"/>
              </a:ext>
            </a:extLst>
          </p:cNvPr>
          <p:cNvSpPr/>
          <p:nvPr/>
        </p:nvSpPr>
        <p:spPr>
          <a:xfrm rot="420006">
            <a:off x="2610968" y="5226697"/>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1333A0-67BC-4BA6-8709-B4DF312C57A7}"/>
              </a:ext>
            </a:extLst>
          </p:cNvPr>
          <p:cNvSpPr/>
          <p:nvPr/>
        </p:nvSpPr>
        <p:spPr>
          <a:xfrm rot="420006">
            <a:off x="3769196" y="5226698"/>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6ED9152-1EFB-4BAE-8E4C-1E91F1C8FE7A}"/>
              </a:ext>
            </a:extLst>
          </p:cNvPr>
          <p:cNvSpPr/>
          <p:nvPr/>
        </p:nvSpPr>
        <p:spPr>
          <a:xfrm rot="420006">
            <a:off x="5111067" y="5246863"/>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848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Solution</a:t>
            </a:r>
          </a:p>
        </p:txBody>
      </p:sp>
      <p:pic>
        <p:nvPicPr>
          <p:cNvPr id="6146" name="Picture 2" descr="https://lh3.googleusercontent.com/TMvI4_dpEya1UzPNKEiMW02hZ3FhcwqYBaru6JmQuAOvaisftcxtoJOZI_A25l5RZMdRetBW6fneRRhlkqX2Ns7d9d311Z5O_iNHbw4cnil3iehmThWaZ3qtOT5sZ0uj4VT_JPG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1676400"/>
            <a:ext cx="8747124" cy="437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503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Better Solution</a:t>
            </a:r>
            <a:br>
              <a:rPr lang="en-US" dirty="0"/>
            </a:br>
            <a:r>
              <a:rPr lang="en-US" dirty="0">
                <a:highlight>
                  <a:srgbClr val="FFFF00"/>
                </a:highlight>
              </a:rPr>
              <a:t>Eliminate Data Duplication</a:t>
            </a:r>
          </a:p>
        </p:txBody>
      </p:sp>
      <p:pic>
        <p:nvPicPr>
          <p:cNvPr id="10242" name="Picture 2" descr="https://lh5.googleusercontent.com/4Zh1obmGMUi5dyIjrssGfxKS0wlNTIhXo1V7RdyBGTC2sVbsow_WmY3nyTDaq_8qkKm2xOaDvUIWh31oesuyL0SCjqdNKHCg2qaQDaPYaaaTvPF5j2LksOO0RmxqTv8UEXUlYHL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18" y="2209800"/>
            <a:ext cx="8806764" cy="35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371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a:t>
            </a:r>
          </a:p>
        </p:txBody>
      </p:sp>
      <p:sp>
        <p:nvSpPr>
          <p:cNvPr id="3" name="Content Placeholder 2"/>
          <p:cNvSpPr>
            <a:spLocks noGrp="1"/>
          </p:cNvSpPr>
          <p:nvPr>
            <p:ph idx="1"/>
          </p:nvPr>
        </p:nvSpPr>
        <p:spPr/>
        <p:txBody>
          <a:bodyPr>
            <a:normAutofit fontScale="85000" lnSpcReduction="20000"/>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t>Tell don't ask</a:t>
            </a:r>
          </a:p>
          <a:p>
            <a:pPr lvl="2" fontAlgn="base"/>
            <a:r>
              <a:rPr lang="en-US" sz="2800" dirty="0"/>
              <a:t>Don't have message chains</a:t>
            </a:r>
          </a:p>
          <a:p>
            <a:pPr lvl="2" fontAlgn="base"/>
            <a:endParaRPr lang="en-US" sz="2800" dirty="0"/>
          </a:p>
          <a:p>
            <a:pPr fontAlgn="base"/>
            <a:r>
              <a:rPr lang="en-US" sz="3600" dirty="0"/>
              <a:t>Now two related terms: </a:t>
            </a:r>
          </a:p>
          <a:p>
            <a:pPr lvl="1" fontAlgn="base"/>
            <a:r>
              <a:rPr lang="en-US" sz="3200" dirty="0"/>
              <a:t>coupling</a:t>
            </a:r>
          </a:p>
          <a:p>
            <a:pPr lvl="1" fontAlgn="base"/>
            <a:r>
              <a:rPr lang="en-US" sz="3200" dirty="0"/>
              <a:t>cohesion</a:t>
            </a:r>
          </a:p>
          <a:p>
            <a:pPr marL="0" indent="0">
              <a:buNone/>
            </a:pPr>
            <a:endParaRPr lang="en-US" dirty="0"/>
          </a:p>
        </p:txBody>
      </p:sp>
      <p:sp>
        <p:nvSpPr>
          <p:cNvPr id="4" name="Rectangle: Rounded Corners 3">
            <a:extLst>
              <a:ext uri="{FF2B5EF4-FFF2-40B4-BE49-F238E27FC236}">
                <a16:creationId xmlns:a16="http://schemas.microsoft.com/office/drawing/2014/main" id="{2218210D-FE56-4B43-9726-54B228AF6302}"/>
              </a:ext>
            </a:extLst>
          </p:cNvPr>
          <p:cNvSpPr/>
          <p:nvPr/>
        </p:nvSpPr>
        <p:spPr>
          <a:xfrm>
            <a:off x="152400" y="4419600"/>
            <a:ext cx="8001000" cy="1371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068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plan</a:t>
            </a:r>
          </a:p>
        </p:txBody>
      </p:sp>
      <p:sp>
        <p:nvSpPr>
          <p:cNvPr id="3" name="Content Placeholder 2"/>
          <p:cNvSpPr>
            <a:spLocks noGrp="1"/>
          </p:cNvSpPr>
          <p:nvPr>
            <p:ph idx="1"/>
          </p:nvPr>
        </p:nvSpPr>
        <p:spPr/>
        <p:txBody>
          <a:bodyPr/>
          <a:lstStyle/>
          <a:p>
            <a:r>
              <a:rPr lang="en-US" dirty="0"/>
              <a:t>Learn 3 essential object oriented design terms:</a:t>
            </a:r>
          </a:p>
          <a:p>
            <a:pPr lvl="1"/>
            <a:r>
              <a:rPr lang="en-US" dirty="0"/>
              <a:t>Encapsulation  (done- yesterday)</a:t>
            </a:r>
          </a:p>
          <a:p>
            <a:pPr lvl="1"/>
            <a:r>
              <a:rPr lang="en-US" dirty="0"/>
              <a:t>Coupling</a:t>
            </a:r>
          </a:p>
          <a:p>
            <a:pPr lvl="1"/>
            <a:r>
              <a:rPr lang="en-US" dirty="0"/>
              <a:t>Cohesion</a:t>
            </a:r>
          </a:p>
          <a:p>
            <a:r>
              <a:rPr lang="en-US" dirty="0"/>
              <a:t>Scope (if we have time)</a:t>
            </a:r>
          </a:p>
        </p:txBody>
      </p:sp>
    </p:spTree>
    <p:extLst>
      <p:ext uri="{BB962C8B-B14F-4D97-AF65-F5344CB8AC3E}">
        <p14:creationId xmlns:p14="http://schemas.microsoft.com/office/powerpoint/2010/main" val="475844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 and Cohesion</a:t>
            </a: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a:t>Two terms you need to memorize</a:t>
            </a:r>
          </a:p>
          <a:p>
            <a:r>
              <a:rPr lang="en-US" dirty="0"/>
              <a:t>Good designs have: </a:t>
            </a:r>
          </a:p>
          <a:p>
            <a:pPr lvl="1"/>
            <a:r>
              <a:rPr lang="en-US" u="sng" dirty="0">
                <a:solidFill>
                  <a:schemeClr val="accent6"/>
                </a:solidFill>
              </a:rPr>
              <a:t>H</a:t>
            </a:r>
            <a:r>
              <a:rPr lang="en-US" dirty="0">
                <a:solidFill>
                  <a:schemeClr val="accent6"/>
                </a:solidFill>
              </a:rPr>
              <a:t>igh </a:t>
            </a:r>
            <a:r>
              <a:rPr lang="en-US" dirty="0" err="1">
                <a:solidFill>
                  <a:schemeClr val="accent6"/>
                </a:solidFill>
              </a:rPr>
              <a:t>co</a:t>
            </a:r>
            <a:r>
              <a:rPr lang="en-US" u="sng" dirty="0" err="1">
                <a:solidFill>
                  <a:schemeClr val="accent6"/>
                </a:solidFill>
              </a:rPr>
              <a:t>H</a:t>
            </a:r>
            <a:r>
              <a:rPr lang="en-US" dirty="0" err="1">
                <a:solidFill>
                  <a:schemeClr val="accent6"/>
                </a:solidFill>
              </a:rPr>
              <a:t>esion</a:t>
            </a:r>
            <a:r>
              <a:rPr lang="en-US" dirty="0">
                <a:solidFill>
                  <a:schemeClr val="accent6"/>
                </a:solidFill>
              </a:rPr>
              <a:t> </a:t>
            </a:r>
          </a:p>
          <a:p>
            <a:pPr lvl="1"/>
            <a:r>
              <a:rPr lang="en-US" u="sng" dirty="0">
                <a:solidFill>
                  <a:srgbClr val="F79646"/>
                </a:solidFill>
              </a:rPr>
              <a:t>L</a:t>
            </a:r>
            <a:r>
              <a:rPr lang="en-US" dirty="0">
                <a:solidFill>
                  <a:srgbClr val="F79646"/>
                </a:solidFill>
              </a:rPr>
              <a:t>ow </a:t>
            </a:r>
            <a:r>
              <a:rPr lang="en-US" dirty="0" err="1">
                <a:solidFill>
                  <a:srgbClr val="F79646"/>
                </a:solidFill>
              </a:rPr>
              <a:t>coup</a:t>
            </a:r>
            <a:r>
              <a:rPr lang="en-US" u="sng" dirty="0" err="1">
                <a:solidFill>
                  <a:srgbClr val="F79646"/>
                </a:solidFill>
              </a:rPr>
              <a:t>L</a:t>
            </a:r>
            <a:r>
              <a:rPr lang="en-US" dirty="0" err="1">
                <a:solidFill>
                  <a:srgbClr val="F79646"/>
                </a:solidFill>
              </a:rPr>
              <a:t>ing</a:t>
            </a:r>
            <a:endParaRPr lang="en-US" dirty="0">
              <a:solidFill>
                <a:srgbClr val="F79646"/>
              </a:solidFill>
            </a:endParaRPr>
          </a:p>
          <a:p>
            <a:pPr marL="0" indent="0">
              <a:buNone/>
            </a:pPr>
            <a:r>
              <a:rPr lang="en-US" dirty="0"/>
              <a:t>Consider the opposite:</a:t>
            </a:r>
          </a:p>
          <a:p>
            <a:r>
              <a:rPr lang="en-US" dirty="0">
                <a:solidFill>
                  <a:srgbClr val="FF0000"/>
                </a:solidFill>
              </a:rPr>
              <a:t>Low cohesion </a:t>
            </a:r>
            <a:r>
              <a:rPr lang="en-US" dirty="0"/>
              <a:t>means that you have a small number of really large classes that do too much stuff (</a:t>
            </a:r>
            <a:r>
              <a:rPr lang="en-US" dirty="0">
                <a:highlight>
                  <a:srgbClr val="FFFF00"/>
                </a:highlight>
              </a:rPr>
              <a:t>i.e., do more than one thing</a:t>
            </a:r>
            <a:r>
              <a:rPr lang="en-US" dirty="0"/>
              <a:t>)</a:t>
            </a:r>
          </a:p>
          <a:p>
            <a:r>
              <a:rPr lang="en-US" dirty="0">
                <a:solidFill>
                  <a:srgbClr val="FF0000"/>
                </a:solidFill>
              </a:rPr>
              <a:t>High coupling </a:t>
            </a:r>
            <a:r>
              <a:rPr lang="en-US" dirty="0"/>
              <a:t>means you have many classes that depend (</a:t>
            </a:r>
            <a:r>
              <a:rPr lang="en-US" dirty="0">
                <a:highlight>
                  <a:srgbClr val="FFFF00"/>
                </a:highlight>
              </a:rPr>
              <a:t>“know”</a:t>
            </a:r>
            <a:r>
              <a:rPr lang="en-US" dirty="0"/>
              <a:t>) too much on each other</a:t>
            </a:r>
          </a:p>
        </p:txBody>
      </p:sp>
    </p:spTree>
    <p:extLst>
      <p:ext uri="{BB962C8B-B14F-4D97-AF65-F5344CB8AC3E}">
        <p14:creationId xmlns:p14="http://schemas.microsoft.com/office/powerpoint/2010/main" val="90669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dirty="0"/>
              <a:t>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fontAlgn="base"/>
            <a:r>
              <a:rPr lang="en-US" sz="2400" dirty="0"/>
              <a:t>Make sure your design </a:t>
            </a:r>
            <a:r>
              <a:rPr lang="en-US" sz="2400" b="1" dirty="0"/>
              <a:t>allows proper functionality</a:t>
            </a:r>
            <a:endParaRPr lang="en-US" sz="2400" dirty="0"/>
          </a:p>
          <a:p>
            <a:pPr lvl="1" fontAlgn="base"/>
            <a:r>
              <a:rPr lang="en-US" dirty="0"/>
              <a:t>Must be able to </a:t>
            </a:r>
            <a:r>
              <a:rPr lang="en-US" b="1" dirty="0"/>
              <a:t>store required information</a:t>
            </a:r>
            <a:r>
              <a:rPr lang="en-US" dirty="0"/>
              <a:t> (one/many to one/many relationships)</a:t>
            </a:r>
          </a:p>
          <a:p>
            <a:pPr lvl="1" fontAlgn="base"/>
            <a:r>
              <a:rPr lang="en-US" dirty="0"/>
              <a:t>Must be able to </a:t>
            </a:r>
            <a:r>
              <a:rPr lang="en-US" b="1" dirty="0"/>
              <a:t>access the required information</a:t>
            </a:r>
            <a:r>
              <a:rPr lang="en-US" dirty="0"/>
              <a:t> to accomplish tasks</a:t>
            </a:r>
          </a:p>
          <a:p>
            <a:pPr lvl="1" fontAlgn="base"/>
            <a:r>
              <a:rPr lang="en-US" dirty="0"/>
              <a:t>Data should </a:t>
            </a:r>
            <a:r>
              <a:rPr lang="en-US" b="1" dirty="0"/>
              <a:t>not be duplicated</a:t>
            </a:r>
            <a:r>
              <a:rPr lang="en-US" dirty="0"/>
              <a:t> (id/identifiers are OK!)</a:t>
            </a:r>
            <a:endParaRPr lang="en-US" sz="2400" dirty="0"/>
          </a:p>
          <a:p>
            <a:r>
              <a:rPr lang="en-US" sz="2400" dirty="0"/>
              <a:t>Structure design </a:t>
            </a:r>
            <a:r>
              <a:rPr lang="en-US" sz="2400" b="1" dirty="0"/>
              <a:t>around the data</a:t>
            </a:r>
            <a:r>
              <a:rPr lang="en-US" sz="2400" dirty="0"/>
              <a:t> to be stored</a:t>
            </a:r>
          </a:p>
          <a:p>
            <a:pPr lvl="1" fontAlgn="base"/>
            <a:r>
              <a:rPr lang="en-US" b="1" dirty="0"/>
              <a:t>Nouns should become classes</a:t>
            </a:r>
            <a:endParaRPr lang="en-US" dirty="0"/>
          </a:p>
          <a:p>
            <a:pPr lvl="1" fontAlgn="base"/>
            <a:r>
              <a:rPr lang="en-US" b="1" dirty="0"/>
              <a:t>Classes should have intelligent behaviors</a:t>
            </a:r>
            <a:r>
              <a:rPr lang="en-US" dirty="0"/>
              <a:t> (methods) </a:t>
            </a:r>
            <a:r>
              <a:rPr lang="en-US" b="1" dirty="0"/>
              <a:t>that may operate on their data</a:t>
            </a:r>
            <a:endParaRPr lang="en-US" dirty="0"/>
          </a:p>
          <a:p>
            <a:pPr fontAlgn="base"/>
            <a:r>
              <a:rPr lang="en-US" sz="2400" dirty="0"/>
              <a:t>Functionality should be </a:t>
            </a:r>
            <a:r>
              <a:rPr lang="en-US" sz="2400" b="1" dirty="0"/>
              <a:t>distributed efficiently</a:t>
            </a:r>
            <a:endParaRPr lang="en-US" sz="2400" dirty="0"/>
          </a:p>
          <a:p>
            <a:pPr lvl="1" fontAlgn="base"/>
            <a:r>
              <a:rPr lang="en-US" b="1" dirty="0"/>
              <a:t>No class/part should get too large</a:t>
            </a:r>
          </a:p>
          <a:p>
            <a:pPr lvl="1" fontAlgn="base"/>
            <a:r>
              <a:rPr lang="en-US" b="1" dirty="0"/>
              <a:t>Each class should have a single responsibility</a:t>
            </a:r>
            <a:r>
              <a:rPr lang="en-US" dirty="0"/>
              <a:t> it accomplishes</a:t>
            </a:r>
          </a:p>
          <a:p>
            <a:pPr fontAlgn="base"/>
            <a:r>
              <a:rPr lang="en-US" sz="2400" b="1" dirty="0">
                <a:solidFill>
                  <a:srgbClr val="FF0000"/>
                </a:solidFill>
              </a:rPr>
              <a:t>Minimize dependencies</a:t>
            </a:r>
            <a:r>
              <a:rPr lang="en-US" sz="2400" dirty="0">
                <a:solidFill>
                  <a:srgbClr val="FF0000"/>
                </a:solidFill>
              </a:rPr>
              <a:t> between objects when it does not disrupt usability or </a:t>
            </a:r>
            <a:r>
              <a:rPr lang="en-US" sz="2400" dirty="0" err="1">
                <a:solidFill>
                  <a:srgbClr val="FF0000"/>
                </a:solidFill>
              </a:rPr>
              <a:t>extendability</a:t>
            </a:r>
            <a:endParaRPr lang="en-US" sz="2400" dirty="0">
              <a:solidFill>
                <a:srgbClr val="FF0000"/>
              </a:solidFill>
            </a:endParaRPr>
          </a:p>
          <a:p>
            <a:pPr lvl="1" fontAlgn="base"/>
            <a:r>
              <a:rPr lang="en-US" dirty="0">
                <a:solidFill>
                  <a:srgbClr val="FF0000"/>
                </a:solidFill>
              </a:rPr>
              <a:t>Tell don't ask</a:t>
            </a:r>
          </a:p>
          <a:p>
            <a:pPr lvl="1" fontAlgn="base"/>
            <a:r>
              <a:rPr lang="en-US" dirty="0">
                <a:solidFill>
                  <a:srgbClr val="FF0000"/>
                </a:solidFill>
              </a:rPr>
              <a:t>Don't have message chains</a:t>
            </a:r>
          </a:p>
          <a:p>
            <a:pPr fontAlgn="base"/>
            <a:r>
              <a:rPr lang="en-US" sz="2400" b="1" dirty="0"/>
              <a:t>Don't duplicate</a:t>
            </a:r>
            <a:r>
              <a:rPr lang="en-US" sz="2400" dirty="0"/>
              <a:t> code</a:t>
            </a:r>
          </a:p>
          <a:p>
            <a:pPr lvl="1" fontAlgn="base"/>
            <a:r>
              <a:rPr lang="en-US" dirty="0"/>
              <a:t>Similar "chunks" of code should be </a:t>
            </a:r>
            <a:r>
              <a:rPr lang="en-US" b="1" dirty="0"/>
              <a:t>unified into functions</a:t>
            </a:r>
            <a:endParaRPr lang="en-US" dirty="0"/>
          </a:p>
          <a:p>
            <a:pPr lvl="1" fontAlgn="base"/>
            <a:r>
              <a:rPr lang="en-US" dirty="0"/>
              <a:t>Classes with similar features should be given </a:t>
            </a:r>
            <a:r>
              <a:rPr lang="en-US" b="1" dirty="0"/>
              <a:t>common interfaces</a:t>
            </a:r>
            <a:endParaRPr lang="en-US" dirty="0"/>
          </a:p>
          <a:p>
            <a:pPr lvl="1"/>
            <a:r>
              <a:rPr lang="en-US" dirty="0"/>
              <a:t>Classes with similar internals should be simplified using </a:t>
            </a:r>
            <a:r>
              <a:rPr lang="en-US" b="1" dirty="0"/>
              <a:t>inheritance</a:t>
            </a:r>
            <a:endParaRPr lang="en-US" dirty="0"/>
          </a:p>
        </p:txBody>
      </p:sp>
    </p:spTree>
    <p:extLst>
      <p:ext uri="{BB962C8B-B14F-4D97-AF65-F5344CB8AC3E}">
        <p14:creationId xmlns:p14="http://schemas.microsoft.com/office/powerpoint/2010/main" val="193360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Imagine I want to make a Video Game.  Here are two classes in my design.  Which is more cohesive?</a:t>
            </a:r>
          </a:p>
        </p:txBody>
      </p:sp>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6096000"/>
            <a:ext cx="6244338" cy="369332"/>
          </a:xfrm>
          <a:prstGeom prst="rect">
            <a:avLst/>
          </a:prstGeom>
          <a:noFill/>
        </p:spPr>
        <p:txBody>
          <a:bodyPr wrap="none" rtlCol="0">
            <a:spAutoFit/>
          </a:bodyPr>
          <a:lstStyle/>
          <a:p>
            <a:r>
              <a:rPr lang="en-US" dirty="0"/>
              <a:t>*Note that in both these classes I’ve omitted the fields for clarity</a:t>
            </a:r>
          </a:p>
        </p:txBody>
      </p:sp>
    </p:spTree>
    <p:extLst>
      <p:ext uri="{BB962C8B-B14F-4D97-AF65-F5344CB8AC3E}">
        <p14:creationId xmlns:p14="http://schemas.microsoft.com/office/powerpoint/2010/main" val="1771867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Imagine I want to make a Video Game.  Here are two classes in my design.  Which is more cohesive?</a:t>
            </a:r>
          </a:p>
        </p:txBody>
      </p:sp>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6096000"/>
            <a:ext cx="6244338" cy="369332"/>
          </a:xfrm>
          <a:prstGeom prst="rect">
            <a:avLst/>
          </a:prstGeom>
          <a:noFill/>
        </p:spPr>
        <p:txBody>
          <a:bodyPr wrap="none" rtlCol="0">
            <a:spAutoFit/>
          </a:bodyPr>
          <a:lstStyle/>
          <a:p>
            <a:r>
              <a:rPr lang="en-US" dirty="0"/>
              <a:t>*Note that in both these classes I’ve omitted the fields for clarity</a:t>
            </a:r>
          </a:p>
        </p:txBody>
      </p:sp>
      <p:sp>
        <p:nvSpPr>
          <p:cNvPr id="3" name="TextBox 2">
            <a:extLst>
              <a:ext uri="{FF2B5EF4-FFF2-40B4-BE49-F238E27FC236}">
                <a16:creationId xmlns:a16="http://schemas.microsoft.com/office/drawing/2014/main" id="{A04B8E27-20FC-4304-BE2A-0B91056F4CE9}"/>
              </a:ext>
            </a:extLst>
          </p:cNvPr>
          <p:cNvSpPr txBox="1"/>
          <p:nvPr/>
        </p:nvSpPr>
        <p:spPr>
          <a:xfrm>
            <a:off x="5486400" y="4009072"/>
            <a:ext cx="2169248" cy="1754326"/>
          </a:xfrm>
          <a:prstGeom prst="rect">
            <a:avLst/>
          </a:prstGeom>
          <a:noFill/>
        </p:spPr>
        <p:txBody>
          <a:bodyPr wrap="none" rtlCol="0">
            <a:spAutoFit/>
          </a:bodyPr>
          <a:lstStyle/>
          <a:p>
            <a:r>
              <a:rPr lang="en-US" dirty="0" err="1"/>
              <a:t>GameRunner</a:t>
            </a:r>
            <a:r>
              <a:rPr lang="en-US" dirty="0"/>
              <a:t> does:</a:t>
            </a:r>
          </a:p>
          <a:p>
            <a:pPr marL="342900" indent="-342900">
              <a:buFont typeface="+mj-lt"/>
              <a:buAutoNum type="arabicPeriod"/>
            </a:pPr>
            <a:r>
              <a:rPr lang="en-US" dirty="0"/>
              <a:t>moves</a:t>
            </a:r>
          </a:p>
          <a:p>
            <a:pPr marL="342900" indent="-342900">
              <a:buFont typeface="+mj-lt"/>
              <a:buAutoNum type="arabicPeriod"/>
            </a:pPr>
            <a:r>
              <a:rPr lang="en-US" dirty="0"/>
              <a:t>draws</a:t>
            </a:r>
          </a:p>
          <a:p>
            <a:pPr marL="342900" indent="-342900">
              <a:buFont typeface="+mj-lt"/>
              <a:buAutoNum type="arabicPeriod"/>
            </a:pPr>
            <a:r>
              <a:rPr lang="en-US" dirty="0"/>
              <a:t>compute score</a:t>
            </a:r>
          </a:p>
          <a:p>
            <a:pPr marL="342900" indent="-342900">
              <a:buFont typeface="+mj-lt"/>
              <a:buAutoNum type="arabicPeriod"/>
            </a:pPr>
            <a:r>
              <a:rPr lang="en-US" dirty="0"/>
              <a:t>compute damage</a:t>
            </a:r>
          </a:p>
          <a:p>
            <a:pPr marL="342900" indent="-342900">
              <a:buFont typeface="+mj-lt"/>
              <a:buAutoNum type="arabicPeriod"/>
            </a:pPr>
            <a:r>
              <a:rPr lang="en-US" dirty="0"/>
              <a:t>… etc. </a:t>
            </a:r>
          </a:p>
        </p:txBody>
      </p:sp>
      <p:sp>
        <p:nvSpPr>
          <p:cNvPr id="4" name="Rectangle: Rounded Corners 3">
            <a:extLst>
              <a:ext uri="{FF2B5EF4-FFF2-40B4-BE49-F238E27FC236}">
                <a16:creationId xmlns:a16="http://schemas.microsoft.com/office/drawing/2014/main" id="{34BC8549-F505-4C09-95B3-166DDD5CBC68}"/>
              </a:ext>
            </a:extLst>
          </p:cNvPr>
          <p:cNvSpPr/>
          <p:nvPr/>
        </p:nvSpPr>
        <p:spPr>
          <a:xfrm>
            <a:off x="5334000" y="4009072"/>
            <a:ext cx="2514600" cy="19345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10DBE2-1560-45F4-8053-053E746498A7}"/>
              </a:ext>
            </a:extLst>
          </p:cNvPr>
          <p:cNvCxnSpPr/>
          <p:nvPr/>
        </p:nvCxnSpPr>
        <p:spPr>
          <a:xfrm flipH="1" flipV="1">
            <a:off x="4343400" y="4296728"/>
            <a:ext cx="990600" cy="35147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050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 – From Textbook</a:t>
            </a:r>
          </a:p>
        </p:txBody>
      </p:sp>
      <p:sp>
        <p:nvSpPr>
          <p:cNvPr id="5" name="Content Placeholder 4"/>
          <p:cNvSpPr>
            <a:spLocks noGrp="1"/>
          </p:cNvSpPr>
          <p:nvPr>
            <p:ph idx="1"/>
          </p:nvPr>
        </p:nvSpPr>
        <p:spPr/>
        <p:txBody>
          <a:bodyPr/>
          <a:lstStyle/>
          <a:p>
            <a:r>
              <a:rPr lang="en-US" dirty="0">
                <a:solidFill>
                  <a:schemeClr val="accent6"/>
                </a:solidFill>
              </a:rPr>
              <a:t>A class should represent a single concept</a:t>
            </a:r>
            <a:r>
              <a:rPr lang="en-US" dirty="0"/>
              <a:t>.  All interface features should be closely related to the single concept that the class represents.  Such a class is said to be cohesive.</a:t>
            </a:r>
          </a:p>
          <a:p>
            <a:pPr marL="0" indent="0">
              <a:buNone/>
            </a:pPr>
            <a:r>
              <a:rPr lang="en-US" dirty="0"/>
              <a:t>	- Your textbook</a:t>
            </a:r>
          </a:p>
          <a:p>
            <a:pPr marL="0" indent="0">
              <a:buNone/>
            </a:pPr>
            <a:endParaRPr lang="en-US" dirty="0"/>
          </a:p>
          <a:p>
            <a:pPr marL="0" indent="0">
              <a:buNone/>
            </a:pPr>
            <a:endParaRPr lang="en-US" dirty="0"/>
          </a:p>
          <a:p>
            <a:pPr marL="0" indent="0">
              <a:buNone/>
            </a:pPr>
            <a:r>
              <a:rPr lang="en-US" dirty="0"/>
              <a:t>On to coupling...</a:t>
            </a:r>
          </a:p>
        </p:txBody>
      </p:sp>
    </p:spTree>
    <p:extLst>
      <p:ext uri="{BB962C8B-B14F-4D97-AF65-F5344CB8AC3E}">
        <p14:creationId xmlns:p14="http://schemas.microsoft.com/office/powerpoint/2010/main" val="66279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a:t>
            </a:r>
          </a:p>
        </p:txBody>
      </p:sp>
      <p:sp>
        <p:nvSpPr>
          <p:cNvPr id="6" name="Rectangle 5"/>
          <p:cNvSpPr/>
          <p:nvPr/>
        </p:nvSpPr>
        <p:spPr>
          <a:xfrm>
            <a:off x="381000" y="1812357"/>
            <a:ext cx="8382000" cy="2585323"/>
          </a:xfrm>
          <a:prstGeom prst="rect">
            <a:avLst/>
          </a:prstGeom>
        </p:spPr>
        <p:txBody>
          <a:bodyPr wrap="square">
            <a:spAutoFit/>
          </a:bodyPr>
          <a:lstStyle/>
          <a:p>
            <a:r>
              <a:rPr lang="en-US" dirty="0">
                <a:solidFill>
                  <a:srgbClr val="3F7F5F"/>
                </a:solidFill>
                <a:latin typeface="Courier New"/>
              </a:rPr>
              <a:t>//do setup must be called first</a:t>
            </a:r>
          </a:p>
          <a:p>
            <a:r>
              <a:rPr lang="en-US" b="1" dirty="0" err="1">
                <a:solidFill>
                  <a:srgbClr val="7F0055"/>
                </a:solidFill>
                <a:latin typeface="Courier New"/>
              </a:rPr>
              <a:t>this</a:t>
            </a:r>
            <a:r>
              <a:rPr lang="en-US" b="1" dirty="0" err="1">
                <a:solidFill>
                  <a:srgbClr val="000000"/>
                </a:solidFill>
                <a:latin typeface="Courier New"/>
              </a:rPr>
              <a:t>.myB.doSetup</a:t>
            </a:r>
            <a:r>
              <a:rPr lang="en-US" b="1" dirty="0">
                <a:solidFill>
                  <a:srgbClr val="000000"/>
                </a:solidFill>
                <a:latin typeface="Courier New"/>
              </a:rPr>
              <a:t>(1, 2, 3);</a:t>
            </a:r>
          </a:p>
          <a:p>
            <a:endParaRPr lang="en-US" dirty="0">
              <a:latin typeface="Courier New"/>
            </a:endParaRPr>
          </a:p>
          <a:p>
            <a:r>
              <a:rPr lang="en-US" dirty="0">
                <a:solidFill>
                  <a:srgbClr val="3F7F5F"/>
                </a:solidFill>
                <a:latin typeface="Courier New"/>
              </a:rPr>
              <a:t>//now we compute the parameter</a:t>
            </a:r>
          </a:p>
          <a:p>
            <a:r>
              <a:rPr lang="en-US" b="1" dirty="0">
                <a:solidFill>
                  <a:srgbClr val="7F0055"/>
                </a:solidFill>
                <a:latin typeface="Courier New"/>
              </a:rPr>
              <a:t>double</a:t>
            </a:r>
            <a:r>
              <a:rPr lang="en-US" b="1" dirty="0">
                <a:solidFill>
                  <a:srgbClr val="000000"/>
                </a:solidFill>
                <a:latin typeface="Courier New"/>
              </a:rPr>
              <a:t> distance = </a:t>
            </a:r>
            <a:r>
              <a:rPr lang="en-US" b="1" dirty="0" err="1">
                <a:solidFill>
                  <a:srgbClr val="000000"/>
                </a:solidFill>
                <a:latin typeface="Courier New"/>
              </a:rPr>
              <a:t>computeDistanceForB</a:t>
            </a:r>
            <a:r>
              <a:rPr lang="en-US" b="1" dirty="0">
                <a:solidFill>
                  <a:srgbClr val="000000"/>
                </a:solidFill>
                <a:latin typeface="Courier New"/>
              </a:rPr>
              <a:t>(0,0,0);</a:t>
            </a:r>
          </a:p>
          <a:p>
            <a:r>
              <a:rPr lang="en-US" b="1" dirty="0" err="1">
                <a:solidFill>
                  <a:srgbClr val="7F0055"/>
                </a:solidFill>
                <a:latin typeface="Courier New"/>
              </a:rPr>
              <a:t>this</a:t>
            </a:r>
            <a:r>
              <a:rPr lang="en-US" b="1" dirty="0" err="1">
                <a:solidFill>
                  <a:srgbClr val="000000"/>
                </a:solidFill>
                <a:latin typeface="Courier New"/>
              </a:rPr>
              <a:t>.myB.setDistance</a:t>
            </a:r>
            <a:r>
              <a:rPr lang="en-US" b="1" dirty="0">
                <a:solidFill>
                  <a:srgbClr val="000000"/>
                </a:solidFill>
                <a:latin typeface="Courier New"/>
              </a:rPr>
              <a:t>( distance );</a:t>
            </a:r>
          </a:p>
          <a:p>
            <a:endParaRPr lang="en-US" dirty="0">
              <a:latin typeface="Courier New"/>
            </a:endParaRPr>
          </a:p>
          <a:p>
            <a:r>
              <a:rPr lang="en-US" dirty="0">
                <a:solidFill>
                  <a:srgbClr val="3F7F5F"/>
                </a:solidFill>
                <a:latin typeface="Courier New"/>
              </a:rPr>
              <a:t>//finally we display</a:t>
            </a:r>
          </a:p>
          <a:p>
            <a:r>
              <a:rPr lang="en-US" b="1" dirty="0" err="1">
                <a:solidFill>
                  <a:srgbClr val="7F0055"/>
                </a:solidFill>
                <a:latin typeface="Courier New"/>
              </a:rPr>
              <a:t>this</a:t>
            </a:r>
            <a:r>
              <a:rPr lang="en-US" b="1" dirty="0" err="1">
                <a:solidFill>
                  <a:srgbClr val="000000"/>
                </a:solidFill>
                <a:latin typeface="Courier New"/>
              </a:rPr>
              <a:t>.myB.display</a:t>
            </a:r>
            <a:r>
              <a:rPr lang="en-US" b="1" dirty="0">
                <a:solidFill>
                  <a:srgbClr val="000000"/>
                </a:solidFill>
                <a:latin typeface="Courier New"/>
              </a:rPr>
              <a:t>();</a:t>
            </a:r>
          </a:p>
        </p:txBody>
      </p:sp>
      <p:sp>
        <p:nvSpPr>
          <p:cNvPr id="7" name="TextBox 6"/>
          <p:cNvSpPr txBox="1"/>
          <p:nvPr/>
        </p:nvSpPr>
        <p:spPr>
          <a:xfrm>
            <a:off x="152400" y="1219200"/>
            <a:ext cx="89916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Coupling is when </a:t>
            </a:r>
            <a:r>
              <a:rPr lang="en-US" sz="2800" dirty="0">
                <a:solidFill>
                  <a:srgbClr val="F79646"/>
                </a:solidFill>
              </a:rPr>
              <a:t>one object depends strongly on another</a:t>
            </a:r>
          </a:p>
        </p:txBody>
      </p:sp>
      <p:pic>
        <p:nvPicPr>
          <p:cNvPr id="7174" name="Picture 6"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038600"/>
            <a:ext cx="5684729" cy="266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855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22" y="152400"/>
            <a:ext cx="8229600" cy="2470210"/>
          </a:xfrm>
        </p:spPr>
        <p:txBody>
          <a:bodyPr>
            <a:noAutofit/>
          </a:bodyPr>
          <a:lstStyle/>
          <a:p>
            <a:r>
              <a:rPr lang="en-US" sz="2800" dirty="0"/>
              <a:t>Note that in this design, </a:t>
            </a:r>
            <a:r>
              <a:rPr lang="en-US" sz="2800" dirty="0" err="1"/>
              <a:t>GameRunner</a:t>
            </a:r>
            <a:r>
              <a:rPr lang="en-US" sz="2800" dirty="0"/>
              <a:t> probably had many objects of the image class, but Image does not know the </a:t>
            </a:r>
            <a:r>
              <a:rPr lang="en-US" sz="2800" dirty="0" err="1"/>
              <a:t>GameRunner</a:t>
            </a:r>
            <a:r>
              <a:rPr lang="en-US" sz="2800" dirty="0"/>
              <a:t> class even exists.  That’s </a:t>
            </a:r>
            <a:r>
              <a:rPr lang="en-US" sz="2800" dirty="0">
                <a:highlight>
                  <a:srgbClr val="FFFF00"/>
                </a:highlight>
              </a:rPr>
              <a:t>a sign of low coupling</a:t>
            </a:r>
            <a:r>
              <a:rPr lang="en-US" sz="2800" dirty="0"/>
              <a:t> between Image and </a:t>
            </a:r>
            <a:r>
              <a:rPr lang="en-US" sz="2800" dirty="0" err="1"/>
              <a:t>GameRunner</a:t>
            </a:r>
            <a:r>
              <a:rPr lang="en-US" sz="2800" dirty="0"/>
              <a:t>.</a:t>
            </a:r>
          </a:p>
        </p:txBody>
      </p:sp>
      <p:grpSp>
        <p:nvGrpSpPr>
          <p:cNvPr id="3" name="Group 2"/>
          <p:cNvGrpSpPr/>
          <p:nvPr/>
        </p:nvGrpSpPr>
        <p:grpSpPr>
          <a:xfrm>
            <a:off x="304800" y="2927410"/>
            <a:ext cx="3886200" cy="3416320"/>
            <a:chOff x="457200" y="2209800"/>
            <a:chExt cx="3886200" cy="3416320"/>
          </a:xfrm>
        </p:grpSpPr>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4800600" y="3896906"/>
            <a:ext cx="3886200" cy="1477328"/>
            <a:chOff x="4876800" y="2209800"/>
            <a:chExt cx="3886200" cy="1477328"/>
          </a:xfrm>
        </p:grpSpPr>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2506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3824"/>
            <a:ext cx="8229600" cy="4525963"/>
          </a:xfrm>
        </p:spPr>
        <p:txBody>
          <a:bodyPr>
            <a:normAutofit/>
          </a:bodyPr>
          <a:lstStyle/>
          <a:p>
            <a:r>
              <a:rPr lang="en-US" dirty="0"/>
              <a:t>Lot’s of dependencies </a:t>
            </a:r>
            <a:r>
              <a:rPr lang="en-US" dirty="0">
                <a:sym typeface="Wingdings"/>
              </a:rPr>
              <a:t> high coupling</a:t>
            </a:r>
          </a:p>
          <a:p>
            <a:pPr marL="285750" indent="-285750"/>
            <a:r>
              <a:rPr lang="en-US" dirty="0">
                <a:sym typeface="Wingdings"/>
              </a:rPr>
              <a:t>Few dependencies  low coupling</a:t>
            </a: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endParaRPr lang="en-US" dirty="0">
              <a:sym typeface="Wingdings"/>
            </a:endParaRPr>
          </a:p>
        </p:txBody>
      </p:sp>
      <p:sp>
        <p:nvSpPr>
          <p:cNvPr id="3" name="Title 2"/>
          <p:cNvSpPr>
            <a:spLocks noGrp="1"/>
          </p:cNvSpPr>
          <p:nvPr>
            <p:ph type="title"/>
          </p:nvPr>
        </p:nvSpPr>
        <p:spPr/>
        <p:txBody>
          <a:bodyPr/>
          <a:lstStyle/>
          <a:p>
            <a:r>
              <a:rPr lang="en-US" dirty="0"/>
              <a:t>Coupling – UML Diagrams</a:t>
            </a:r>
          </a:p>
        </p:txBody>
      </p:sp>
      <p:grpSp>
        <p:nvGrpSpPr>
          <p:cNvPr id="4" name="Group 49"/>
          <p:cNvGrpSpPr>
            <a:grpSpLocks/>
          </p:cNvGrpSpPr>
          <p:nvPr/>
        </p:nvGrpSpPr>
        <p:grpSpPr bwMode="auto">
          <a:xfrm>
            <a:off x="457200" y="2743200"/>
            <a:ext cx="3505200" cy="2209800"/>
            <a:chOff x="533400" y="2590800"/>
            <a:chExt cx="3505200" cy="2209800"/>
          </a:xfrm>
        </p:grpSpPr>
        <p:sp>
          <p:nvSpPr>
            <p:cNvPr id="5" name="Rectangle 4"/>
            <p:cNvSpPr/>
            <p:nvPr/>
          </p:nvSpPr>
          <p:spPr>
            <a:xfrm>
              <a:off x="533400" y="2590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838200" y="34305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209800" y="4343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143000" y="4114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667000" y="3352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4290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stCxn id="5" idx="3"/>
              <a:endCxn id="9" idx="1"/>
            </p:cNvCxnSpPr>
            <p:nvPr/>
          </p:nvCxnSpPr>
          <p:spPr>
            <a:xfrm>
              <a:off x="1143000" y="2819400"/>
              <a:ext cx="1219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16200000" flipH="1">
              <a:off x="799306" y="3086894"/>
              <a:ext cx="382588"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3"/>
            </p:cNvCxnSpPr>
            <p:nvPr/>
          </p:nvCxnSpPr>
          <p:spPr>
            <a:xfrm rot="5400000">
              <a:off x="1752600" y="2744788"/>
              <a:ext cx="609600" cy="1219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7" idx="1"/>
            </p:cNvCxnSpPr>
            <p:nvPr/>
          </p:nvCxnSpPr>
          <p:spPr>
            <a:xfrm>
              <a:off x="1752600" y="4343400"/>
              <a:ext cx="457200" cy="2286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10" idx="2"/>
            </p:cNvCxnSpPr>
            <p:nvPr/>
          </p:nvCxnSpPr>
          <p:spPr>
            <a:xfrm rot="5400000" flipH="1" flipV="1">
              <a:off x="2476500" y="3848100"/>
              <a:ext cx="533400"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3"/>
            </p:cNvCxnSpPr>
            <p:nvPr/>
          </p:nvCxnSpPr>
          <p:spPr>
            <a:xfrm rot="16200000" flipV="1">
              <a:off x="1639094" y="3467894"/>
              <a:ext cx="684212"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1"/>
            </p:cNvCxnSpPr>
            <p:nvPr/>
          </p:nvCxnSpPr>
          <p:spPr>
            <a:xfrm>
              <a:off x="2971800" y="2820988"/>
              <a:ext cx="457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0" idx="3"/>
            </p:cNvCxnSpPr>
            <p:nvPr/>
          </p:nvCxnSpPr>
          <p:spPr>
            <a:xfrm rot="5400000">
              <a:off x="3239294" y="3086894"/>
              <a:ext cx="531812"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9" idx="2"/>
            </p:cNvCxnSpPr>
            <p:nvPr/>
          </p:nvCxnSpPr>
          <p:spPr>
            <a:xfrm rot="16200000" flipV="1">
              <a:off x="2667794" y="3048794"/>
              <a:ext cx="303212"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5" idx="3"/>
            </p:cNvCxnSpPr>
            <p:nvPr/>
          </p:nvCxnSpPr>
          <p:spPr>
            <a:xfrm rot="10800000">
              <a:off x="1143000" y="2819400"/>
              <a:ext cx="1524000" cy="7620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2" name="Group 50"/>
          <p:cNvGrpSpPr>
            <a:grpSpLocks/>
          </p:cNvGrpSpPr>
          <p:nvPr/>
        </p:nvGrpSpPr>
        <p:grpSpPr bwMode="auto">
          <a:xfrm>
            <a:off x="4724400" y="2744788"/>
            <a:ext cx="3505200" cy="2209800"/>
            <a:chOff x="533400" y="2590800"/>
            <a:chExt cx="3505200" cy="2209800"/>
          </a:xfrm>
        </p:grpSpPr>
        <p:sp>
          <p:nvSpPr>
            <p:cNvPr id="23" name="Rectangle 22"/>
            <p:cNvSpPr/>
            <p:nvPr/>
          </p:nvSpPr>
          <p:spPr>
            <a:xfrm>
              <a:off x="533400" y="2590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ectangle 23"/>
            <p:cNvSpPr/>
            <p:nvPr/>
          </p:nvSpPr>
          <p:spPr>
            <a:xfrm>
              <a:off x="838200" y="34305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Rectangle 24"/>
            <p:cNvSpPr/>
            <p:nvPr/>
          </p:nvSpPr>
          <p:spPr>
            <a:xfrm>
              <a:off x="2209800" y="43434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ectangle 25"/>
            <p:cNvSpPr/>
            <p:nvPr/>
          </p:nvSpPr>
          <p:spPr>
            <a:xfrm>
              <a:off x="1143000" y="4114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ectangle 26"/>
            <p:cNvSpPr/>
            <p:nvPr/>
          </p:nvSpPr>
          <p:spPr>
            <a:xfrm>
              <a:off x="23622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ectangle 27"/>
            <p:cNvSpPr/>
            <p:nvPr/>
          </p:nvSpPr>
          <p:spPr>
            <a:xfrm>
              <a:off x="2667000" y="3352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ectangle 28"/>
            <p:cNvSpPr/>
            <p:nvPr/>
          </p:nvSpPr>
          <p:spPr>
            <a:xfrm>
              <a:off x="34290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0" name="Straight Arrow Connector 29"/>
            <p:cNvCxnSpPr>
              <a:stCxn id="23" idx="3"/>
              <a:endCxn id="27" idx="1"/>
            </p:cNvCxnSpPr>
            <p:nvPr/>
          </p:nvCxnSpPr>
          <p:spPr>
            <a:xfrm>
              <a:off x="1143000" y="2819400"/>
              <a:ext cx="1219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rot="16200000" flipH="1">
              <a:off x="799306" y="3086894"/>
              <a:ext cx="382587"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5" idx="1"/>
            </p:cNvCxnSpPr>
            <p:nvPr/>
          </p:nvCxnSpPr>
          <p:spPr>
            <a:xfrm>
              <a:off x="1752600" y="4343400"/>
              <a:ext cx="457200" cy="2286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0"/>
              <a:endCxn id="24" idx="3"/>
            </p:cNvCxnSpPr>
            <p:nvPr/>
          </p:nvCxnSpPr>
          <p:spPr>
            <a:xfrm rot="16200000" flipV="1">
              <a:off x="1639093" y="3467894"/>
              <a:ext cx="684213"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29" idx="1"/>
            </p:cNvCxnSpPr>
            <p:nvPr/>
          </p:nvCxnSpPr>
          <p:spPr>
            <a:xfrm>
              <a:off x="2971800" y="2820987"/>
              <a:ext cx="457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0"/>
              <a:endCxn id="27" idx="2"/>
            </p:cNvCxnSpPr>
            <p:nvPr/>
          </p:nvCxnSpPr>
          <p:spPr>
            <a:xfrm rot="16200000" flipV="1">
              <a:off x="2667793" y="3048794"/>
              <a:ext cx="303213" cy="3048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a:off x="762000" y="5356364"/>
            <a:ext cx="7924800" cy="1200329"/>
          </a:xfrm>
          <a:prstGeom prst="rect">
            <a:avLst/>
          </a:prstGeom>
        </p:spPr>
        <p:txBody>
          <a:bodyPr wrap="square">
            <a:spAutoFit/>
          </a:bodyPr>
          <a:lstStyle/>
          <a:p>
            <a:pPr marL="285750" indent="-285750"/>
            <a:r>
              <a:rPr lang="en-US" sz="3600" dirty="0"/>
              <a:t>How hard will it be to change code with:</a:t>
            </a:r>
          </a:p>
          <a:p>
            <a:pPr marL="285750" indent="-285750"/>
            <a:r>
              <a:rPr lang="en-US" sz="3600" dirty="0"/>
              <a:t>High coupling?   Low coupling?</a:t>
            </a:r>
          </a:p>
        </p:txBody>
      </p:sp>
    </p:spTree>
    <p:extLst>
      <p:ext uri="{BB962C8B-B14F-4D97-AF65-F5344CB8AC3E}">
        <p14:creationId xmlns:p14="http://schemas.microsoft.com/office/powerpoint/2010/main" val="2630950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3824"/>
            <a:ext cx="8229600" cy="4525963"/>
          </a:xfrm>
        </p:spPr>
        <p:txBody>
          <a:bodyPr>
            <a:normAutofit fontScale="92500"/>
          </a:bodyPr>
          <a:lstStyle/>
          <a:p>
            <a:r>
              <a:rPr lang="en-US" dirty="0">
                <a:sym typeface="Wingdings"/>
              </a:rPr>
              <a:t>Note: </a:t>
            </a:r>
          </a:p>
          <a:p>
            <a:r>
              <a:rPr lang="en-US" dirty="0">
                <a:sym typeface="Wingdings"/>
              </a:rPr>
              <a:t>“essential” dependencies cannot be eliminated</a:t>
            </a:r>
          </a:p>
          <a:p>
            <a:r>
              <a:rPr lang="en-US" dirty="0">
                <a:sym typeface="Wingdings"/>
              </a:rPr>
              <a:t>if they are eliminated, then functionality fails</a:t>
            </a: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endParaRPr lang="en-US" dirty="0">
              <a:sym typeface="Wingdings"/>
            </a:endParaRPr>
          </a:p>
        </p:txBody>
      </p:sp>
      <p:sp>
        <p:nvSpPr>
          <p:cNvPr id="3" name="Title 2"/>
          <p:cNvSpPr>
            <a:spLocks noGrp="1"/>
          </p:cNvSpPr>
          <p:nvPr>
            <p:ph type="title"/>
          </p:nvPr>
        </p:nvSpPr>
        <p:spPr/>
        <p:txBody>
          <a:bodyPr/>
          <a:lstStyle/>
          <a:p>
            <a:r>
              <a:rPr lang="en-US" dirty="0"/>
              <a:t>Coupling – UML Diagrams</a:t>
            </a:r>
          </a:p>
        </p:txBody>
      </p:sp>
      <p:grpSp>
        <p:nvGrpSpPr>
          <p:cNvPr id="4" name="Group 49"/>
          <p:cNvGrpSpPr>
            <a:grpSpLocks/>
          </p:cNvGrpSpPr>
          <p:nvPr/>
        </p:nvGrpSpPr>
        <p:grpSpPr bwMode="auto">
          <a:xfrm>
            <a:off x="457200" y="3579812"/>
            <a:ext cx="3505200" cy="2209800"/>
            <a:chOff x="533400" y="2590800"/>
            <a:chExt cx="3505200" cy="2209800"/>
          </a:xfrm>
        </p:grpSpPr>
        <p:sp>
          <p:nvSpPr>
            <p:cNvPr id="5" name="Rectangle 4"/>
            <p:cNvSpPr/>
            <p:nvPr/>
          </p:nvSpPr>
          <p:spPr>
            <a:xfrm>
              <a:off x="533400" y="2590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838200" y="34305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209800" y="4343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143000" y="4114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667000" y="3352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4290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stCxn id="5" idx="3"/>
              <a:endCxn id="9" idx="1"/>
            </p:cNvCxnSpPr>
            <p:nvPr/>
          </p:nvCxnSpPr>
          <p:spPr>
            <a:xfrm>
              <a:off x="1143000" y="2819400"/>
              <a:ext cx="1219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16200000" flipH="1">
              <a:off x="799306" y="3086894"/>
              <a:ext cx="382588"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3"/>
            </p:cNvCxnSpPr>
            <p:nvPr/>
          </p:nvCxnSpPr>
          <p:spPr>
            <a:xfrm rot="5400000">
              <a:off x="1752600" y="2744788"/>
              <a:ext cx="609600" cy="1219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7" idx="1"/>
            </p:cNvCxnSpPr>
            <p:nvPr/>
          </p:nvCxnSpPr>
          <p:spPr>
            <a:xfrm>
              <a:off x="1752600" y="4343400"/>
              <a:ext cx="457200" cy="2286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10" idx="2"/>
            </p:cNvCxnSpPr>
            <p:nvPr/>
          </p:nvCxnSpPr>
          <p:spPr>
            <a:xfrm rot="5400000" flipH="1" flipV="1">
              <a:off x="2476500" y="3848100"/>
              <a:ext cx="533400"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3"/>
            </p:cNvCxnSpPr>
            <p:nvPr/>
          </p:nvCxnSpPr>
          <p:spPr>
            <a:xfrm rot="16200000" flipV="1">
              <a:off x="1639094" y="3467894"/>
              <a:ext cx="684212"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1"/>
            </p:cNvCxnSpPr>
            <p:nvPr/>
          </p:nvCxnSpPr>
          <p:spPr>
            <a:xfrm>
              <a:off x="2971800" y="2820988"/>
              <a:ext cx="457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0" idx="3"/>
            </p:cNvCxnSpPr>
            <p:nvPr/>
          </p:nvCxnSpPr>
          <p:spPr>
            <a:xfrm rot="5400000">
              <a:off x="3239294" y="3086894"/>
              <a:ext cx="531812"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9" idx="2"/>
            </p:cNvCxnSpPr>
            <p:nvPr/>
          </p:nvCxnSpPr>
          <p:spPr>
            <a:xfrm rot="16200000" flipV="1">
              <a:off x="2667794" y="3048794"/>
              <a:ext cx="303212"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5" idx="3"/>
            </p:cNvCxnSpPr>
            <p:nvPr/>
          </p:nvCxnSpPr>
          <p:spPr>
            <a:xfrm rot="10800000">
              <a:off x="1143000" y="2819400"/>
              <a:ext cx="1524000" cy="7620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2" name="Group 50"/>
          <p:cNvGrpSpPr>
            <a:grpSpLocks/>
          </p:cNvGrpSpPr>
          <p:nvPr/>
        </p:nvGrpSpPr>
        <p:grpSpPr bwMode="auto">
          <a:xfrm>
            <a:off x="4724400" y="3581400"/>
            <a:ext cx="3505200" cy="2209800"/>
            <a:chOff x="533400" y="2590800"/>
            <a:chExt cx="3505200" cy="2209800"/>
          </a:xfrm>
        </p:grpSpPr>
        <p:sp>
          <p:nvSpPr>
            <p:cNvPr id="23" name="Rectangle 22"/>
            <p:cNvSpPr/>
            <p:nvPr/>
          </p:nvSpPr>
          <p:spPr>
            <a:xfrm>
              <a:off x="533400" y="2590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ectangle 23"/>
            <p:cNvSpPr/>
            <p:nvPr/>
          </p:nvSpPr>
          <p:spPr>
            <a:xfrm>
              <a:off x="838200" y="34305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Rectangle 24"/>
            <p:cNvSpPr/>
            <p:nvPr/>
          </p:nvSpPr>
          <p:spPr>
            <a:xfrm>
              <a:off x="2209800" y="43434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ectangle 25"/>
            <p:cNvSpPr/>
            <p:nvPr/>
          </p:nvSpPr>
          <p:spPr>
            <a:xfrm>
              <a:off x="1143000" y="4114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ectangle 26"/>
            <p:cNvSpPr/>
            <p:nvPr/>
          </p:nvSpPr>
          <p:spPr>
            <a:xfrm>
              <a:off x="23622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ectangle 27"/>
            <p:cNvSpPr/>
            <p:nvPr/>
          </p:nvSpPr>
          <p:spPr>
            <a:xfrm>
              <a:off x="2667000" y="3352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ectangle 28"/>
            <p:cNvSpPr/>
            <p:nvPr/>
          </p:nvSpPr>
          <p:spPr>
            <a:xfrm>
              <a:off x="34290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0" name="Straight Arrow Connector 29"/>
            <p:cNvCxnSpPr>
              <a:stCxn id="23" idx="3"/>
              <a:endCxn id="27" idx="1"/>
            </p:cNvCxnSpPr>
            <p:nvPr/>
          </p:nvCxnSpPr>
          <p:spPr>
            <a:xfrm>
              <a:off x="1143000" y="2819400"/>
              <a:ext cx="1219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rot="16200000" flipH="1">
              <a:off x="799306" y="3086894"/>
              <a:ext cx="382587"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5" idx="1"/>
            </p:cNvCxnSpPr>
            <p:nvPr/>
          </p:nvCxnSpPr>
          <p:spPr>
            <a:xfrm>
              <a:off x="1752600" y="4343400"/>
              <a:ext cx="457200" cy="2286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0"/>
              <a:endCxn id="24" idx="3"/>
            </p:cNvCxnSpPr>
            <p:nvPr/>
          </p:nvCxnSpPr>
          <p:spPr>
            <a:xfrm rot="16200000" flipV="1">
              <a:off x="1639093" y="3467894"/>
              <a:ext cx="684213"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29" idx="1"/>
            </p:cNvCxnSpPr>
            <p:nvPr/>
          </p:nvCxnSpPr>
          <p:spPr>
            <a:xfrm>
              <a:off x="2971800" y="2820987"/>
              <a:ext cx="457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0"/>
              <a:endCxn id="27" idx="2"/>
            </p:cNvCxnSpPr>
            <p:nvPr/>
          </p:nvCxnSpPr>
          <p:spPr>
            <a:xfrm rot="16200000" flipV="1">
              <a:off x="2667793" y="3048794"/>
              <a:ext cx="303213" cy="3048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16217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If we do our design job carefully</a:t>
            </a:r>
          </a:p>
        </p:txBody>
      </p:sp>
      <p:sp>
        <p:nvSpPr>
          <p:cNvPr id="6" name="Content Placeholder 5"/>
          <p:cNvSpPr>
            <a:spLocks noGrp="1"/>
          </p:cNvSpPr>
          <p:nvPr>
            <p:ph idx="1"/>
          </p:nvPr>
        </p:nvSpPr>
        <p:spPr/>
        <p:txBody>
          <a:bodyPr>
            <a:normAutofit lnSpcReduction="10000"/>
          </a:bodyPr>
          <a:lstStyle/>
          <a:p>
            <a:r>
              <a:rPr lang="en-US" dirty="0"/>
              <a:t>Divide &amp; Conquer - Break our larger problem into several classes</a:t>
            </a:r>
          </a:p>
          <a:p>
            <a:r>
              <a:rPr lang="en-US" dirty="0"/>
              <a:t>Each of these classes will do one thing well (i.e. they will have </a:t>
            </a:r>
            <a:r>
              <a:rPr lang="en-US" i="1" dirty="0"/>
              <a:t>high cohesion</a:t>
            </a:r>
            <a:r>
              <a:rPr lang="en-US" dirty="0"/>
              <a:t>)</a:t>
            </a:r>
          </a:p>
          <a:p>
            <a:r>
              <a:rPr lang="en-US" dirty="0"/>
              <a:t>Our classes will only need to depend on each other in specific, highly limited  essential ways (i.e. they will have </a:t>
            </a:r>
            <a:r>
              <a:rPr lang="en-US" i="1" dirty="0"/>
              <a:t>low coupling</a:t>
            </a:r>
            <a:r>
              <a:rPr lang="en-US" dirty="0"/>
              <a:t>).  </a:t>
            </a:r>
          </a:p>
          <a:p>
            <a:r>
              <a:rPr lang="en-US" dirty="0"/>
              <a:t>Many classes won’t even be “know” of most of the other classes in the system</a:t>
            </a:r>
          </a:p>
        </p:txBody>
      </p:sp>
    </p:spTree>
    <p:extLst>
      <p:ext uri="{BB962C8B-B14F-4D97-AF65-F5344CB8AC3E}">
        <p14:creationId xmlns:p14="http://schemas.microsoft.com/office/powerpoint/2010/main" val="22666903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dirty="0"/>
              <a:t>Imagine that you’re writing code to manage a school’s students</a:t>
            </a:r>
          </a:p>
        </p:txBody>
      </p:sp>
      <p:sp>
        <p:nvSpPr>
          <p:cNvPr id="3" name="Content Placeholder 2"/>
          <p:cNvSpPr>
            <a:spLocks noGrp="1"/>
          </p:cNvSpPr>
          <p:nvPr>
            <p:ph idx="1"/>
          </p:nvPr>
        </p:nvSpPr>
        <p:spPr>
          <a:xfrm>
            <a:off x="457200" y="2057400"/>
            <a:ext cx="8229600" cy="4068763"/>
          </a:xfrm>
        </p:spPr>
        <p:txBody>
          <a:bodyPr>
            <a:normAutofit fontScale="77500" lnSpcReduction="20000"/>
          </a:bodyPr>
          <a:lstStyle/>
          <a:p>
            <a:pPr marL="0" indent="0">
              <a:buNone/>
            </a:pPr>
            <a:r>
              <a:rPr lang="en-US" dirty="0"/>
              <a:t>Things your design should accommodate:</a:t>
            </a:r>
          </a:p>
          <a:p>
            <a:r>
              <a:rPr lang="en-US" dirty="0"/>
              <a:t>Handle adding or removing students from the school</a:t>
            </a:r>
          </a:p>
          <a:p>
            <a:r>
              <a:rPr lang="en-US" dirty="0"/>
              <a:t>Students should have a name, phone number, and grades for specific courses (can use a </a:t>
            </a:r>
            <a:r>
              <a:rPr lang="en-US" dirty="0" err="1"/>
              <a:t>courseId</a:t>
            </a:r>
            <a:r>
              <a:rPr lang="en-US" dirty="0"/>
              <a:t> String)</a:t>
            </a:r>
          </a:p>
          <a:p>
            <a:r>
              <a:rPr lang="en-US" dirty="0"/>
              <a:t>Setting the individual course grades for a particular student</a:t>
            </a:r>
          </a:p>
          <a:p>
            <a:r>
              <a:rPr lang="en-US" dirty="0"/>
              <a:t>Compute the average GPA of all the students in the school</a:t>
            </a:r>
          </a:p>
          <a:p>
            <a:r>
              <a:rPr lang="en-US" dirty="0"/>
              <a:t>Sort the students by last name to print out a report of students and GPA</a:t>
            </a:r>
          </a:p>
          <a:p>
            <a:pPr marL="0" indent="0">
              <a:buNone/>
            </a:pPr>
            <a:r>
              <a:rPr lang="en-US" dirty="0"/>
              <a:t>Discuss and come up with a design with those near you.  How many classes does your system need?</a:t>
            </a:r>
          </a:p>
          <a:p>
            <a:endParaRPr lang="en-US" dirty="0"/>
          </a:p>
          <a:p>
            <a:endParaRPr lang="en-US" dirty="0"/>
          </a:p>
          <a:p>
            <a:endParaRPr lang="en-US" dirty="0"/>
          </a:p>
        </p:txBody>
      </p:sp>
    </p:spTree>
    <p:extLst>
      <p:ext uri="{BB962C8B-B14F-4D97-AF65-F5344CB8AC3E}">
        <p14:creationId xmlns:p14="http://schemas.microsoft.com/office/powerpoint/2010/main" val="2802203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class solution</a:t>
            </a:r>
          </a:p>
        </p:txBody>
      </p:sp>
      <p:sp>
        <p:nvSpPr>
          <p:cNvPr id="4"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1026"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549032" cy="29106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983F299-B56C-459B-A5B5-24493AF7D845}"/>
              </a:ext>
            </a:extLst>
          </p:cNvPr>
          <p:cNvSpPr txBox="1">
            <a:spLocks/>
          </p:cNvSpPr>
          <p:nvPr/>
        </p:nvSpPr>
        <p:spPr>
          <a:xfrm rot="19195729">
            <a:off x="216365" y="2522703"/>
            <a:ext cx="8305800" cy="1096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800" dirty="0">
                <a:solidFill>
                  <a:srgbClr val="FF0000"/>
                </a:solidFill>
              </a:rPr>
              <a:t>Skip</a:t>
            </a:r>
          </a:p>
        </p:txBody>
      </p:sp>
    </p:spTree>
    <p:extLst>
      <p:ext uri="{BB962C8B-B14F-4D97-AF65-F5344CB8AC3E}">
        <p14:creationId xmlns:p14="http://schemas.microsoft.com/office/powerpoint/2010/main" val="11506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031325"/>
          </a:xfrm>
          <a:prstGeom prst="rect">
            <a:avLst/>
          </a:prstGeom>
        </p:spPr>
        <p:txBody>
          <a:bodyPr wrap="square">
            <a:spAutoFit/>
          </a:bodyPr>
          <a:lstStyle/>
          <a:p>
            <a:r>
              <a:rPr lang="en-US" dirty="0">
                <a:solidFill>
                  <a:srgbClr val="000000"/>
                </a:solidFill>
                <a:latin typeface="Arial" panose="020B0604020202020204" pitchFamily="34" charset="0"/>
              </a:rPr>
              <a:t>A system tracks employee hours at a particular company.  Every time any employee starts work and stops work, the system must log it so the employee can be paid correctly and so management knows who was working when.  The system must also print out a weekly pay report for each employee which includes total hours, the employee's name, social security number, and employee id.</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200891"/>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dirty="0"/>
              <a:t>Less Dependencies Solution</a:t>
            </a:r>
          </a:p>
        </p:txBody>
      </p:sp>
      <p:sp>
        <p:nvSpPr>
          <p:cNvPr id="11" name="TextBox 10"/>
          <p:cNvSpPr txBox="1"/>
          <p:nvPr/>
        </p:nvSpPr>
        <p:spPr>
          <a:xfrm>
            <a:off x="234696" y="4087309"/>
            <a:ext cx="2950488" cy="369332"/>
          </a:xfrm>
          <a:prstGeom prst="rect">
            <a:avLst/>
          </a:prstGeom>
          <a:noFill/>
        </p:spPr>
        <p:txBody>
          <a:bodyPr wrap="none" rtlCol="0">
            <a:spAutoFit/>
          </a:bodyPr>
          <a:lstStyle/>
          <a:p>
            <a:r>
              <a:rPr lang="en-US" b="1" dirty="0"/>
              <a:t>More Dependencies Solution</a:t>
            </a:r>
          </a:p>
        </p:txBody>
      </p:sp>
    </p:spTree>
    <p:extLst>
      <p:ext uri="{BB962C8B-B14F-4D97-AF65-F5344CB8AC3E}">
        <p14:creationId xmlns:p14="http://schemas.microsoft.com/office/powerpoint/2010/main" val="5743026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solution</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2050" name="Picture 2" descr="PlantUML dia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1126" y="2209800"/>
            <a:ext cx="8525674" cy="183967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8F7F1764-5D32-4B33-A779-1C8C97AA91DC}"/>
              </a:ext>
            </a:extLst>
          </p:cNvPr>
          <p:cNvSpPr txBox="1">
            <a:spLocks/>
          </p:cNvSpPr>
          <p:nvPr/>
        </p:nvSpPr>
        <p:spPr>
          <a:xfrm rot="19195729">
            <a:off x="216365" y="2522703"/>
            <a:ext cx="8305800" cy="1096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800" dirty="0">
                <a:solidFill>
                  <a:srgbClr val="FF0000"/>
                </a:solidFill>
              </a:rPr>
              <a:t>Skip</a:t>
            </a:r>
          </a:p>
        </p:txBody>
      </p:sp>
    </p:spTree>
    <p:extLst>
      <p:ext uri="{BB962C8B-B14F-4D97-AF65-F5344CB8AC3E}">
        <p14:creationId xmlns:p14="http://schemas.microsoft.com/office/powerpoint/2010/main" val="31606642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solution</a:t>
            </a:r>
          </a:p>
        </p:txBody>
      </p:sp>
      <p:sp>
        <p:nvSpPr>
          <p:cNvPr id="7"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307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200"/>
            <a:ext cx="9181531" cy="1981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F5C4DA5-EDF6-4C34-9805-6F622C4A79FA}"/>
              </a:ext>
            </a:extLst>
          </p:cNvPr>
          <p:cNvSpPr txBox="1">
            <a:spLocks/>
          </p:cNvSpPr>
          <p:nvPr/>
        </p:nvSpPr>
        <p:spPr>
          <a:xfrm rot="19195729">
            <a:off x="216365" y="2522703"/>
            <a:ext cx="8305800" cy="1096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800" dirty="0">
                <a:solidFill>
                  <a:srgbClr val="FF0000"/>
                </a:solidFill>
              </a:rPr>
              <a:t>Skip</a:t>
            </a:r>
          </a:p>
        </p:txBody>
      </p:sp>
    </p:spTree>
    <p:extLst>
      <p:ext uri="{BB962C8B-B14F-4D97-AF65-F5344CB8AC3E}">
        <p14:creationId xmlns:p14="http://schemas.microsoft.com/office/powerpoint/2010/main" val="15050247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classes</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3"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54" y="1905000"/>
            <a:ext cx="8578131"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959B7E9-88EA-422E-8154-EC8A36ABB264}"/>
              </a:ext>
            </a:extLst>
          </p:cNvPr>
          <p:cNvSpPr txBox="1">
            <a:spLocks/>
          </p:cNvSpPr>
          <p:nvPr/>
        </p:nvSpPr>
        <p:spPr>
          <a:xfrm rot="19195729">
            <a:off x="216365" y="2522703"/>
            <a:ext cx="8305800" cy="1096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800" dirty="0">
                <a:solidFill>
                  <a:srgbClr val="FF0000"/>
                </a:solidFill>
              </a:rPr>
              <a:t>Skip</a:t>
            </a:r>
          </a:p>
        </p:txBody>
      </p:sp>
    </p:spTree>
    <p:extLst>
      <p:ext uri="{BB962C8B-B14F-4D97-AF65-F5344CB8AC3E}">
        <p14:creationId xmlns:p14="http://schemas.microsoft.com/office/powerpoint/2010/main" val="2018110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classes improved</a:t>
            </a:r>
          </a:p>
        </p:txBody>
      </p:sp>
      <p:sp>
        <p:nvSpPr>
          <p:cNvPr id="5"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15" y="2209800"/>
            <a:ext cx="8934585" cy="132000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6D12A13B-70D7-4A06-9A3C-A88E94C11EAA}"/>
              </a:ext>
            </a:extLst>
          </p:cNvPr>
          <p:cNvSpPr txBox="1">
            <a:spLocks/>
          </p:cNvSpPr>
          <p:nvPr/>
        </p:nvSpPr>
        <p:spPr>
          <a:xfrm rot="19195729">
            <a:off x="216365" y="2522703"/>
            <a:ext cx="8305800" cy="1096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800" dirty="0">
                <a:solidFill>
                  <a:srgbClr val="FF0000"/>
                </a:solidFill>
              </a:rPr>
              <a:t>Skip</a:t>
            </a:r>
          </a:p>
        </p:txBody>
      </p:sp>
    </p:spTree>
    <p:extLst>
      <p:ext uri="{BB962C8B-B14F-4D97-AF65-F5344CB8AC3E}">
        <p14:creationId xmlns:p14="http://schemas.microsoft.com/office/powerpoint/2010/main" val="25072478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classes</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3356"/>
            <a:ext cx="9144000" cy="128431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F4762DED-4ECB-48FB-A141-BB4B2415C192}"/>
              </a:ext>
            </a:extLst>
          </p:cNvPr>
          <p:cNvSpPr txBox="1">
            <a:spLocks noGrp="1"/>
          </p:cNvSpPr>
          <p:nvPr>
            <p:ph idx="1"/>
          </p:nvPr>
        </p:nvSpPr>
        <p:spPr>
          <a:xfrm rot="19195729">
            <a:off x="457200" y="1600200"/>
            <a:ext cx="8229600" cy="45259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800" dirty="0">
                <a:solidFill>
                  <a:srgbClr val="FF0000"/>
                </a:solidFill>
              </a:rPr>
              <a:t>Skip</a:t>
            </a:r>
          </a:p>
        </p:txBody>
      </p:sp>
    </p:spTree>
    <p:extLst>
      <p:ext uri="{BB962C8B-B14F-4D97-AF65-F5344CB8AC3E}">
        <p14:creationId xmlns:p14="http://schemas.microsoft.com/office/powerpoint/2010/main" val="2507408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that</a:t>
            </a:r>
          </a:p>
        </p:txBody>
      </p:sp>
      <p:sp>
        <p:nvSpPr>
          <p:cNvPr id="3" name="Content Placeholder 2"/>
          <p:cNvSpPr>
            <a:spLocks noGrp="1"/>
          </p:cNvSpPr>
          <p:nvPr>
            <p:ph idx="1"/>
          </p:nvPr>
        </p:nvSpPr>
        <p:spPr/>
        <p:txBody>
          <a:bodyPr/>
          <a:lstStyle/>
          <a:p>
            <a:r>
              <a:rPr lang="en-US" dirty="0"/>
              <a:t>Cohesion makes us want: </a:t>
            </a:r>
          </a:p>
          <a:p>
            <a:pPr lvl="1"/>
            <a:r>
              <a:rPr lang="en-US" dirty="0"/>
              <a:t>Many smaller classes</a:t>
            </a:r>
          </a:p>
          <a:p>
            <a:pPr lvl="1"/>
            <a:r>
              <a:rPr lang="en-US" dirty="0"/>
              <a:t>Classes that do only one thing well</a:t>
            </a:r>
          </a:p>
          <a:p>
            <a:r>
              <a:rPr lang="en-US" dirty="0"/>
              <a:t>If classes are too small</a:t>
            </a:r>
          </a:p>
          <a:p>
            <a:pPr lvl="1"/>
            <a:r>
              <a:rPr lang="en-US" dirty="0"/>
              <a:t>Tend to need to depend on each other</a:t>
            </a:r>
          </a:p>
          <a:p>
            <a:pPr lvl="1"/>
            <a:r>
              <a:rPr lang="en-US" dirty="0"/>
              <a:t>Coupling rises</a:t>
            </a:r>
          </a:p>
          <a:p>
            <a:r>
              <a:rPr lang="en-US" dirty="0"/>
              <a:t>Want “Goldilocks” design</a:t>
            </a:r>
          </a:p>
        </p:txBody>
      </p:sp>
    </p:spTree>
    <p:extLst>
      <p:ext uri="{BB962C8B-B14F-4D97-AF65-F5344CB8AC3E}">
        <p14:creationId xmlns:p14="http://schemas.microsoft.com/office/powerpoint/2010/main" val="24847674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 No Global Variables</a:t>
            </a:r>
          </a:p>
        </p:txBody>
      </p:sp>
      <p:sp>
        <p:nvSpPr>
          <p:cNvPr id="3" name="Content Placeholder 2"/>
          <p:cNvSpPr>
            <a:spLocks noGrp="1"/>
          </p:cNvSpPr>
          <p:nvPr>
            <p:ph idx="1"/>
          </p:nvPr>
        </p:nvSpPr>
        <p:spPr/>
        <p:txBody>
          <a:bodyPr/>
          <a:lstStyle/>
          <a:p>
            <a:r>
              <a:rPr lang="en-US" dirty="0"/>
              <a:t>Or static variables that are used like </a:t>
            </a:r>
            <a:r>
              <a:rPr lang="en-US" dirty="0" err="1"/>
              <a:t>globals</a:t>
            </a:r>
            <a:endParaRPr lang="en-US" dirty="0"/>
          </a:p>
          <a:p>
            <a:r>
              <a:rPr lang="en-US" dirty="0"/>
              <a:t>A static variable can be accessed/modified in any function at any time</a:t>
            </a:r>
          </a:p>
          <a:p>
            <a:r>
              <a:rPr lang="en-US" dirty="0"/>
              <a:t>As a result many parts of the code can be coupled to a single class</a:t>
            </a:r>
          </a:p>
          <a:p>
            <a:endParaRPr lang="en-US" dirty="0"/>
          </a:p>
          <a:p>
            <a:endParaRPr lang="en-US" dirty="0"/>
          </a:p>
        </p:txBody>
      </p:sp>
    </p:spTree>
    <p:extLst>
      <p:ext uri="{BB962C8B-B14F-4D97-AF65-F5344CB8AC3E}">
        <p14:creationId xmlns:p14="http://schemas.microsoft.com/office/powerpoint/2010/main" val="3696196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 No Global Variables</a:t>
            </a:r>
          </a:p>
        </p:txBody>
      </p:sp>
      <p:sp>
        <p:nvSpPr>
          <p:cNvPr id="3" name="Content Placeholder 2"/>
          <p:cNvSpPr>
            <a:spLocks noGrp="1"/>
          </p:cNvSpPr>
          <p:nvPr>
            <p:ph idx="1"/>
          </p:nvPr>
        </p:nvSpPr>
        <p:spPr/>
        <p:txBody>
          <a:bodyPr>
            <a:normAutofit fontScale="92500" lnSpcReduction="10000"/>
          </a:bodyPr>
          <a:lstStyle/>
          <a:p>
            <a:r>
              <a:rPr lang="en-US" dirty="0"/>
              <a:t>Or static variables that are used like </a:t>
            </a:r>
            <a:r>
              <a:rPr lang="en-US" dirty="0" err="1"/>
              <a:t>globals</a:t>
            </a:r>
            <a:endParaRPr lang="en-US" dirty="0"/>
          </a:p>
          <a:p>
            <a:r>
              <a:rPr lang="en-US" dirty="0"/>
              <a:t>A static variable can be accessed/modified in any function at any time</a:t>
            </a:r>
          </a:p>
          <a:p>
            <a:r>
              <a:rPr lang="en-US" dirty="0"/>
              <a:t>As a result many parts of the code can be coupled to a single class</a:t>
            </a:r>
          </a:p>
          <a:p>
            <a:endParaRPr lang="en-US" dirty="0"/>
          </a:p>
          <a:p>
            <a:r>
              <a:rPr lang="en-US" dirty="0">
                <a:highlight>
                  <a:srgbClr val="FFFF00"/>
                </a:highlight>
              </a:rPr>
              <a:t>Why? </a:t>
            </a:r>
          </a:p>
          <a:p>
            <a:r>
              <a:rPr lang="en-US" dirty="0">
                <a:highlight>
                  <a:srgbClr val="FFFF00"/>
                </a:highlight>
              </a:rPr>
              <a:t>Increases coupling among all the clients that get or change value of the global variable</a:t>
            </a:r>
          </a:p>
          <a:p>
            <a:endParaRPr lang="en-US" dirty="0"/>
          </a:p>
        </p:txBody>
      </p:sp>
    </p:spTree>
    <p:extLst>
      <p:ext uri="{BB962C8B-B14F-4D97-AF65-F5344CB8AC3E}">
        <p14:creationId xmlns:p14="http://schemas.microsoft.com/office/powerpoint/2010/main" val="1243921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Stop Here Today</a:t>
            </a:r>
            <a:endParaRPr lang="en-US" dirty="0"/>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13214534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57200"/>
            <a:ext cx="1905000"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a:xfrm>
            <a:off x="381000" y="957262"/>
            <a:ext cx="8458200" cy="5138738"/>
          </a:xfrm>
        </p:spPr>
        <p:txBody>
          <a:bodyPr>
            <a:normAutofit fontScale="92500" lnSpcReduction="10000"/>
          </a:bodyPr>
          <a:lstStyle/>
          <a:p>
            <a:pPr marL="109537" indent="0">
              <a:buNone/>
              <a:defRPr/>
            </a:pPr>
            <a:r>
              <a:rPr lang="en-US" b="1" i="1" u="sng" dirty="0">
                <a:solidFill>
                  <a:srgbClr val="C00000"/>
                </a:solidFill>
              </a:rPr>
              <a:t>Scope</a:t>
            </a:r>
            <a:r>
              <a:rPr lang="en-US" b="1" dirty="0">
                <a:solidFill>
                  <a:srgbClr val="C00000"/>
                </a:solidFill>
              </a:rPr>
              <a:t>  is the region of a program in </a:t>
            </a:r>
            <a:br>
              <a:rPr lang="en-US" b="1" dirty="0">
                <a:solidFill>
                  <a:srgbClr val="C00000"/>
                </a:solidFill>
              </a:rPr>
            </a:br>
            <a:r>
              <a:rPr lang="en-US" b="1" dirty="0">
                <a:solidFill>
                  <a:srgbClr val="C00000"/>
                </a:solidFill>
              </a:rPr>
              <a:t>which a variable can be accessed</a:t>
            </a:r>
            <a:br>
              <a:rPr lang="en-US" b="1" dirty="0">
                <a:solidFill>
                  <a:srgbClr val="C00000"/>
                </a:solidFill>
              </a:rPr>
            </a:br>
            <a:endParaRPr lang="en-US" sz="1600" b="1" dirty="0">
              <a:solidFill>
                <a:srgbClr val="C00000"/>
              </a:solidFill>
            </a:endParaRPr>
          </a:p>
          <a:p>
            <a:pPr>
              <a:defRPr/>
            </a:pPr>
            <a:r>
              <a:rPr lang="en-US" sz="2400" b="1" i="1" dirty="0">
                <a:solidFill>
                  <a:schemeClr val="accent4"/>
                </a:solidFill>
              </a:rPr>
              <a:t>Parameter scope</a:t>
            </a:r>
            <a:r>
              <a:rPr lang="en-US" sz="2400" i="1" dirty="0"/>
              <a:t>:</a:t>
            </a:r>
            <a:r>
              <a:rPr lang="en-US" sz="2400" dirty="0"/>
              <a:t>  the whole method body</a:t>
            </a:r>
            <a:br>
              <a:rPr lang="en-US" sz="2400" dirty="0"/>
            </a:br>
            <a:endParaRPr lang="en-US" sz="1600" dirty="0"/>
          </a:p>
          <a:p>
            <a:pPr>
              <a:defRPr/>
            </a:pPr>
            <a:r>
              <a:rPr lang="en-US" sz="2400" b="1" i="1" dirty="0">
                <a:solidFill>
                  <a:schemeClr val="accent4"/>
                </a:solidFill>
              </a:rPr>
              <a:t>Local variable scope</a:t>
            </a:r>
            <a:r>
              <a:rPr lang="en-US" sz="2400" i="1" dirty="0"/>
              <a:t>: </a:t>
            </a:r>
            <a:r>
              <a:rPr lang="en-US" sz="2400" dirty="0"/>
              <a:t> from declaration to block end</a:t>
            </a:r>
            <a:br>
              <a:rPr lang="en-US" sz="2400" dirty="0"/>
            </a:br>
            <a:endParaRPr lang="en-US" sz="2400" dirty="0"/>
          </a:p>
          <a:p>
            <a:pPr marL="630238" lvl="2" indent="0">
              <a:buNone/>
              <a:tabLst>
                <a:tab pos="1146175" algn="l"/>
                <a:tab pos="1425575" algn="l"/>
                <a:tab pos="2463800" algn="l"/>
              </a:tabLst>
              <a:defRPr/>
            </a:pPr>
            <a:r>
              <a:rPr lang="en-US" sz="2000" b="1" dirty="0">
                <a:solidFill>
                  <a:srgbClr val="0070C0"/>
                </a:solidFill>
                <a:latin typeface="Consolas" pitchFamily="49" charset="0"/>
              </a:rPr>
              <a:t>public double </a:t>
            </a:r>
            <a:r>
              <a:rPr lang="en-US" sz="2000" b="1" dirty="0" err="1">
                <a:solidFill>
                  <a:srgbClr val="0070C0"/>
                </a:solidFill>
                <a:latin typeface="Consolas" pitchFamily="49" charset="0"/>
              </a:rPr>
              <a:t>myMethod</a:t>
            </a:r>
            <a:r>
              <a:rPr lang="en-US" sz="2000" b="1" dirty="0">
                <a:solidFill>
                  <a:srgbClr val="0070C0"/>
                </a:solidFill>
                <a:latin typeface="Consolas" pitchFamily="49" charset="0"/>
              </a:rPr>
              <a:t>() {</a:t>
            </a:r>
            <a:br>
              <a:rPr lang="en-US" sz="2000" b="1" dirty="0">
                <a:solidFill>
                  <a:srgbClr val="0070C0"/>
                </a:solidFill>
                <a:latin typeface="Consolas" pitchFamily="49" charset="0"/>
              </a:rPr>
            </a:br>
            <a:r>
              <a:rPr lang="en-US" sz="2000" b="1" dirty="0">
                <a:solidFill>
                  <a:srgbClr val="0070C0"/>
                </a:solidFill>
                <a:latin typeface="Consolas" pitchFamily="49" charset="0"/>
              </a:rPr>
              <a:t>	double </a:t>
            </a:r>
            <a:r>
              <a:rPr lang="en-US" sz="2000" b="1" dirty="0">
                <a:solidFill>
                  <a:srgbClr val="C00000"/>
                </a:solidFill>
                <a:latin typeface="Consolas" pitchFamily="49" charset="0"/>
              </a:rPr>
              <a:t>sum</a:t>
            </a:r>
            <a:r>
              <a:rPr lang="en-US" sz="2000" b="1" dirty="0">
                <a:solidFill>
                  <a:srgbClr val="0070C0"/>
                </a:solidFill>
                <a:latin typeface="Consolas" pitchFamily="49" charset="0"/>
              </a:rPr>
              <a:t> = 0.0;</a:t>
            </a:r>
            <a:br>
              <a:rPr lang="en-US" sz="2000" b="1" dirty="0">
                <a:solidFill>
                  <a:srgbClr val="0070C0"/>
                </a:solidFill>
                <a:latin typeface="Consolas" pitchFamily="49" charset="0"/>
              </a:rPr>
            </a:br>
            <a:r>
              <a:rPr lang="en-US" sz="2000" b="1" dirty="0">
                <a:solidFill>
                  <a:srgbClr val="0070C0"/>
                </a:solidFill>
                <a:latin typeface="Consolas" pitchFamily="49" charset="0"/>
              </a:rPr>
              <a:t>	Point2D </a:t>
            </a:r>
            <a:r>
              <a:rPr lang="en-US" sz="2000" b="1" dirty="0" err="1">
                <a:solidFill>
                  <a:srgbClr val="C00000"/>
                </a:solidFill>
                <a:latin typeface="Consolas" pitchFamily="49" charset="0"/>
              </a:rPr>
              <a:t>prev</a:t>
            </a:r>
            <a:r>
              <a:rPr lang="en-US" sz="2000" b="1" dirty="0">
                <a:solidFill>
                  <a:srgbClr val="C00000"/>
                </a:solidFill>
                <a:latin typeface="Consolas" pitchFamily="49" charset="0"/>
              </a:rPr>
              <a:t> </a:t>
            </a:r>
            <a:r>
              <a:rPr lang="en-US" sz="2000" b="1" dirty="0">
                <a:solidFill>
                  <a:srgbClr val="0070C0"/>
                </a:solidFill>
                <a:latin typeface="Consolas" pitchFamily="49" charset="0"/>
              </a:rPr>
              <a:t>= </a:t>
            </a:r>
            <a:r>
              <a:rPr lang="en-US" sz="2000" b="1" dirty="0" err="1">
                <a:solidFill>
                  <a:srgbClr val="0070C0"/>
                </a:solidFill>
                <a:latin typeface="Consolas" pitchFamily="49" charset="0"/>
              </a:rPr>
              <a:t>this.pts.get</a:t>
            </a:r>
            <a:r>
              <a:rPr lang="en-US" sz="2000" b="1" dirty="0">
                <a:solidFill>
                  <a:srgbClr val="0070C0"/>
                </a:solidFill>
                <a:latin typeface="Consolas" pitchFamily="49" charset="0"/>
              </a:rPr>
              <a:t>(</a:t>
            </a:r>
            <a:r>
              <a:rPr lang="en-US" sz="2000" b="1" dirty="0" err="1">
                <a:solidFill>
                  <a:srgbClr val="0070C0"/>
                </a:solidFill>
                <a:latin typeface="Consolas" pitchFamily="49" charset="0"/>
              </a:rPr>
              <a:t>this.pts.size</a:t>
            </a:r>
            <a:r>
              <a:rPr lang="en-US" sz="2000" b="1" dirty="0">
                <a:solidFill>
                  <a:srgbClr val="0070C0"/>
                </a:solidFill>
                <a:latin typeface="Consolas" pitchFamily="49" charset="0"/>
              </a:rPr>
              <a:t>() - 1);</a:t>
            </a:r>
            <a:br>
              <a:rPr lang="en-US" sz="2000" b="1" dirty="0">
                <a:solidFill>
                  <a:srgbClr val="0070C0"/>
                </a:solidFill>
                <a:latin typeface="Consolas" pitchFamily="49" charset="0"/>
              </a:rPr>
            </a:br>
            <a:r>
              <a:rPr lang="en-US" sz="2000" b="1" dirty="0">
                <a:solidFill>
                  <a:srgbClr val="0070C0"/>
                </a:solidFill>
                <a:latin typeface="Consolas" pitchFamily="49" charset="0"/>
              </a:rPr>
              <a:t>	for (Point2D </a:t>
            </a:r>
            <a:r>
              <a:rPr lang="en-US" sz="2000" b="1" dirty="0">
                <a:solidFill>
                  <a:srgbClr val="C00000"/>
                </a:solidFill>
                <a:latin typeface="Consolas" pitchFamily="49" charset="0"/>
              </a:rPr>
              <a:t>p</a:t>
            </a:r>
            <a:r>
              <a:rPr lang="en-US" sz="2000" b="1" dirty="0">
                <a:solidFill>
                  <a:srgbClr val="0070C0"/>
                </a:solidFill>
                <a:latin typeface="Consolas" pitchFamily="49" charset="0"/>
              </a:rPr>
              <a:t> : this.pts) {</a:t>
            </a:r>
            <a:br>
              <a:rPr lang="en-US" sz="2000" b="1" dirty="0">
                <a:solidFill>
                  <a:srgbClr val="0070C0"/>
                </a:solidFill>
                <a:latin typeface="Consolas" pitchFamily="49" charset="0"/>
              </a:rPr>
            </a:br>
            <a:r>
              <a:rPr lang="en-US" sz="2000" b="1" dirty="0">
                <a:solidFill>
                  <a:srgbClr val="0070C0"/>
                </a:solidFill>
                <a:latin typeface="Consolas" pitchFamily="49" charset="0"/>
              </a:rPr>
              <a:t>		sum += </a:t>
            </a:r>
            <a:r>
              <a:rPr lang="en-US" sz="2000" b="1" dirty="0" err="1">
                <a:solidFill>
                  <a:srgbClr val="0070C0"/>
                </a:solidFill>
                <a:latin typeface="Consolas" pitchFamily="49" charset="0"/>
              </a:rPr>
              <a:t>prev.getX</a:t>
            </a:r>
            <a:r>
              <a:rPr lang="en-US" sz="2000" b="1" dirty="0">
                <a:solidFill>
                  <a:srgbClr val="0070C0"/>
                </a:solidFill>
                <a:latin typeface="Consolas" pitchFamily="49" charset="0"/>
              </a:rPr>
              <a:t>() * </a:t>
            </a:r>
            <a:r>
              <a:rPr lang="en-US" sz="2000" b="1" dirty="0" err="1">
                <a:solidFill>
                  <a:srgbClr val="0070C0"/>
                </a:solidFill>
                <a:latin typeface="Consolas" pitchFamily="49" charset="0"/>
              </a:rPr>
              <a:t>p.getY</a:t>
            </a:r>
            <a:r>
              <a:rPr lang="en-US" sz="2000" b="1" dirty="0">
                <a:solidFill>
                  <a:srgbClr val="0070C0"/>
                </a:solidFill>
                <a:latin typeface="Consolas" pitchFamily="49" charset="0"/>
              </a:rPr>
              <a:t>();</a:t>
            </a:r>
            <a:br>
              <a:rPr lang="en-US" sz="2000" b="1" dirty="0">
                <a:solidFill>
                  <a:srgbClr val="0070C0"/>
                </a:solidFill>
                <a:latin typeface="Consolas" pitchFamily="49" charset="0"/>
              </a:rPr>
            </a:br>
            <a:r>
              <a:rPr lang="en-US" sz="2000" b="1" dirty="0">
                <a:solidFill>
                  <a:srgbClr val="0070C0"/>
                </a:solidFill>
                <a:latin typeface="Consolas" pitchFamily="49" charset="0"/>
              </a:rPr>
              <a:t>		sum -= </a:t>
            </a:r>
            <a:r>
              <a:rPr lang="en-US" sz="2000" b="1" dirty="0" err="1">
                <a:solidFill>
                  <a:srgbClr val="0070C0"/>
                </a:solidFill>
                <a:latin typeface="Consolas" pitchFamily="49" charset="0"/>
              </a:rPr>
              <a:t>prev.getY</a:t>
            </a:r>
            <a:r>
              <a:rPr lang="en-US" sz="2000" b="1" dirty="0">
                <a:solidFill>
                  <a:srgbClr val="0070C0"/>
                </a:solidFill>
                <a:latin typeface="Consolas" pitchFamily="49" charset="0"/>
              </a:rPr>
              <a:t>() * </a:t>
            </a:r>
            <a:r>
              <a:rPr lang="en-US" sz="2000" b="1" dirty="0" err="1">
                <a:solidFill>
                  <a:srgbClr val="0070C0"/>
                </a:solidFill>
                <a:latin typeface="Consolas" pitchFamily="49" charset="0"/>
              </a:rPr>
              <a:t>p.getX</a:t>
            </a:r>
            <a:r>
              <a:rPr lang="en-US" sz="2000" b="1" dirty="0">
                <a:solidFill>
                  <a:srgbClr val="0070C0"/>
                </a:solidFill>
                <a:latin typeface="Consolas" pitchFamily="49" charset="0"/>
              </a:rPr>
              <a:t>();</a:t>
            </a:r>
            <a:br>
              <a:rPr lang="en-US" sz="2000" b="1" dirty="0">
                <a:solidFill>
                  <a:srgbClr val="0070C0"/>
                </a:solidFill>
                <a:latin typeface="Consolas" pitchFamily="49" charset="0"/>
              </a:rPr>
            </a:br>
            <a:r>
              <a:rPr lang="en-US" sz="2000" b="1" dirty="0">
                <a:solidFill>
                  <a:srgbClr val="0070C0"/>
                </a:solidFill>
                <a:latin typeface="Consolas" pitchFamily="49" charset="0"/>
              </a:rPr>
              <a:t>		</a:t>
            </a:r>
            <a:r>
              <a:rPr lang="en-US" sz="2000" b="1" dirty="0" err="1">
                <a:solidFill>
                  <a:srgbClr val="0070C0"/>
                </a:solidFill>
                <a:latin typeface="Consolas" pitchFamily="49" charset="0"/>
              </a:rPr>
              <a:t>prev</a:t>
            </a:r>
            <a:r>
              <a:rPr lang="en-US" sz="2000" b="1" dirty="0">
                <a:solidFill>
                  <a:srgbClr val="0070C0"/>
                </a:solidFill>
                <a:latin typeface="Consolas" pitchFamily="49" charset="0"/>
              </a:rPr>
              <a:t> = p;</a:t>
            </a:r>
            <a:br>
              <a:rPr lang="en-US" sz="2000" b="1" dirty="0">
                <a:solidFill>
                  <a:srgbClr val="0070C0"/>
                </a:solidFill>
                <a:latin typeface="Consolas" pitchFamily="49" charset="0"/>
              </a:rPr>
            </a:br>
            <a:r>
              <a:rPr lang="en-US" sz="2000" b="1" dirty="0">
                <a:solidFill>
                  <a:srgbClr val="0070C0"/>
                </a:solidFill>
                <a:latin typeface="Consolas" pitchFamily="49" charset="0"/>
              </a:rPr>
              <a:t>	}</a:t>
            </a:r>
            <a:br>
              <a:rPr lang="en-US" sz="2000" b="1" dirty="0">
                <a:solidFill>
                  <a:srgbClr val="0070C0"/>
                </a:solidFill>
                <a:latin typeface="Consolas" pitchFamily="49" charset="0"/>
              </a:rPr>
            </a:br>
            <a:r>
              <a:rPr lang="en-US" sz="2000" b="1" dirty="0">
                <a:solidFill>
                  <a:srgbClr val="0070C0"/>
                </a:solidFill>
                <a:latin typeface="Consolas" pitchFamily="49" charset="0"/>
              </a:rPr>
              <a:t>	return Math.abs(sum / 2.0);</a:t>
            </a:r>
            <a:br>
              <a:rPr lang="en-US" sz="2000" b="1" dirty="0">
                <a:solidFill>
                  <a:srgbClr val="0070C0"/>
                </a:solidFill>
                <a:latin typeface="Consolas" pitchFamily="49" charset="0"/>
              </a:rPr>
            </a:br>
            <a:r>
              <a:rPr lang="en-US" sz="2000" b="1" dirty="0">
                <a:solidFill>
                  <a:srgbClr val="0070C0"/>
                </a:solidFill>
                <a:latin typeface="Consolas" pitchFamily="49" charset="0"/>
              </a:rPr>
              <a:t>}</a:t>
            </a:r>
          </a:p>
        </p:txBody>
      </p:sp>
      <p:sp>
        <p:nvSpPr>
          <p:cNvPr id="4" name="Title 3"/>
          <p:cNvSpPr>
            <a:spLocks noGrp="1"/>
          </p:cNvSpPr>
          <p:nvPr>
            <p:ph type="title"/>
          </p:nvPr>
        </p:nvSpPr>
        <p:spPr>
          <a:xfrm>
            <a:off x="457200" y="76200"/>
            <a:ext cx="8229600" cy="792162"/>
          </a:xfrm>
        </p:spPr>
        <p:txBody>
          <a:bodyPr/>
          <a:lstStyle/>
          <a:p>
            <a:pPr>
              <a:defRPr/>
            </a:pPr>
            <a:r>
              <a:rPr lang="en-US" dirty="0"/>
              <a:t>Variable Scope</a:t>
            </a:r>
          </a:p>
        </p:txBody>
      </p:sp>
    </p:spTree>
    <p:extLst>
      <p:ext uri="{BB962C8B-B14F-4D97-AF65-F5344CB8AC3E}">
        <p14:creationId xmlns:p14="http://schemas.microsoft.com/office/powerpoint/2010/main" val="3527712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308324"/>
          </a:xfrm>
          <a:prstGeom prst="rect">
            <a:avLst/>
          </a:prstGeom>
        </p:spPr>
        <p:txBody>
          <a:bodyPr wrap="square">
            <a:spAutoFit/>
          </a:bodyPr>
          <a:lstStyle/>
          <a:p>
            <a:r>
              <a:rPr lang="en-US" dirty="0">
                <a:solidFill>
                  <a:srgbClr val="000000"/>
                </a:solidFill>
                <a:latin typeface="Arial" panose="020B0604020202020204" pitchFamily="34" charset="0"/>
              </a:rPr>
              <a:t>In less dependencies, Employee “insulates” </a:t>
            </a:r>
            <a:r>
              <a:rPr lang="en-US" dirty="0" err="1">
                <a:solidFill>
                  <a:srgbClr val="000000"/>
                </a:solidFill>
                <a:latin typeface="Arial" panose="020B0604020202020204" pitchFamily="34" charset="0"/>
              </a:rPr>
              <a:t>HourTrackerMain</a:t>
            </a:r>
            <a:r>
              <a:rPr lang="en-US" dirty="0">
                <a:solidFill>
                  <a:srgbClr val="000000"/>
                </a:solidFill>
                <a:latin typeface="Arial" panose="020B0604020202020204" pitchFamily="34" charset="0"/>
              </a:rPr>
              <a:t> from the existence of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class.  This means changes in the way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works cannot affect Employee.  Similarly, changes in Employee cannot affect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less dependencies solution is also simpler.  Employee fully “owns” all it’s own data.  In more dependencies,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is edited without employee’s knowledge.</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09776"/>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649" y="457200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dirty="0"/>
              <a:t>Less Dependencies Solution</a:t>
            </a:r>
          </a:p>
        </p:txBody>
      </p:sp>
      <p:sp>
        <p:nvSpPr>
          <p:cNvPr id="11" name="TextBox 10"/>
          <p:cNvSpPr txBox="1"/>
          <p:nvPr/>
        </p:nvSpPr>
        <p:spPr>
          <a:xfrm>
            <a:off x="234696" y="4583668"/>
            <a:ext cx="2950488" cy="369332"/>
          </a:xfrm>
          <a:prstGeom prst="rect">
            <a:avLst/>
          </a:prstGeom>
          <a:noFill/>
        </p:spPr>
        <p:txBody>
          <a:bodyPr wrap="none" rtlCol="0">
            <a:spAutoFit/>
          </a:bodyPr>
          <a:lstStyle/>
          <a:p>
            <a:r>
              <a:rPr lang="en-US" b="1" dirty="0"/>
              <a:t>More Dependencies Solution</a:t>
            </a:r>
          </a:p>
        </p:txBody>
      </p:sp>
      <p:sp>
        <p:nvSpPr>
          <p:cNvPr id="2" name="Rectangle: Rounded Corners 1">
            <a:extLst>
              <a:ext uri="{FF2B5EF4-FFF2-40B4-BE49-F238E27FC236}">
                <a16:creationId xmlns:a16="http://schemas.microsoft.com/office/drawing/2014/main" id="{D2DF736C-E80A-4645-A122-4CEF5178C895}"/>
              </a:ext>
            </a:extLst>
          </p:cNvPr>
          <p:cNvSpPr/>
          <p:nvPr/>
        </p:nvSpPr>
        <p:spPr>
          <a:xfrm>
            <a:off x="76200" y="1845431"/>
            <a:ext cx="8839200" cy="2551846"/>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CE0AEFF-86C6-4D9F-BEF3-E66209C6500E}"/>
              </a:ext>
            </a:extLst>
          </p:cNvPr>
          <p:cNvSpPr txBox="1"/>
          <p:nvPr/>
        </p:nvSpPr>
        <p:spPr>
          <a:xfrm>
            <a:off x="7208839" y="4362271"/>
            <a:ext cx="2329164" cy="1200329"/>
          </a:xfrm>
          <a:prstGeom prst="rect">
            <a:avLst/>
          </a:prstGeom>
          <a:noFill/>
        </p:spPr>
        <p:txBody>
          <a:bodyPr wrap="none" rtlCol="0">
            <a:spAutoFit/>
          </a:bodyPr>
          <a:lstStyle/>
          <a:p>
            <a:r>
              <a:rPr lang="en-US" dirty="0" err="1"/>
              <a:t>HourTrackerMain</a:t>
            </a:r>
            <a:r>
              <a:rPr lang="en-US" dirty="0"/>
              <a:t> </a:t>
            </a:r>
          </a:p>
          <a:p>
            <a:r>
              <a:rPr lang="en-US" dirty="0"/>
              <a:t>“knows” about </a:t>
            </a:r>
          </a:p>
          <a:p>
            <a:r>
              <a:rPr lang="en-US" dirty="0" err="1"/>
              <a:t>WorkLog</a:t>
            </a:r>
            <a:r>
              <a:rPr lang="en-US" dirty="0"/>
              <a:t>, creates one, </a:t>
            </a:r>
          </a:p>
          <a:p>
            <a:r>
              <a:rPr lang="en-US" dirty="0"/>
              <a:t>then calls </a:t>
            </a:r>
            <a:r>
              <a:rPr lang="en-US" dirty="0" err="1"/>
              <a:t>addWorkLog</a:t>
            </a:r>
            <a:endParaRPr lang="en-US" dirty="0"/>
          </a:p>
        </p:txBody>
      </p:sp>
      <p:cxnSp>
        <p:nvCxnSpPr>
          <p:cNvPr id="9" name="Straight Arrow Connector 8">
            <a:extLst>
              <a:ext uri="{FF2B5EF4-FFF2-40B4-BE49-F238E27FC236}">
                <a16:creationId xmlns:a16="http://schemas.microsoft.com/office/drawing/2014/main" id="{EE319336-E7D0-48F4-AF24-403D207BDC69}"/>
              </a:ext>
            </a:extLst>
          </p:cNvPr>
          <p:cNvCxnSpPr>
            <a:cxnSpLocks/>
          </p:cNvCxnSpPr>
          <p:nvPr/>
        </p:nvCxnSpPr>
        <p:spPr>
          <a:xfrm>
            <a:off x="4152900" y="6123978"/>
            <a:ext cx="457200" cy="45720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8661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78990" y="1766080"/>
            <a:ext cx="4114800" cy="3581400"/>
          </a:xfrm>
          <a:prstGeom prst="rect">
            <a:avLst/>
          </a:prstGeom>
          <a:solidFill>
            <a:schemeClr val="accent1">
              <a:alpha val="3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sz="half" idx="1"/>
          </p:nvPr>
        </p:nvSpPr>
        <p:spPr>
          <a:xfrm>
            <a:off x="457200" y="1219200"/>
            <a:ext cx="4343400" cy="4525963"/>
          </a:xfrm>
        </p:spPr>
        <p:txBody>
          <a:bodyPr>
            <a:normAutofit lnSpcReduction="10000"/>
          </a:bodyPr>
          <a:lstStyle/>
          <a:p>
            <a:pPr>
              <a:defRPr/>
            </a:pPr>
            <a:r>
              <a:rPr lang="en-US" sz="2400" b="1" i="1" dirty="0">
                <a:solidFill>
                  <a:schemeClr val="accent4"/>
                </a:solidFill>
              </a:rPr>
              <a:t>Member scope</a:t>
            </a:r>
            <a:r>
              <a:rPr lang="en-US" sz="2400" i="1" dirty="0"/>
              <a:t>: </a:t>
            </a:r>
            <a:r>
              <a:rPr lang="en-US" sz="2400" dirty="0"/>
              <a:t> anywhere in the class, including </a:t>
            </a:r>
            <a:r>
              <a:rPr lang="en-US" sz="2400" i="1" dirty="0"/>
              <a:t>before</a:t>
            </a:r>
            <a:r>
              <a:rPr lang="en-US" sz="2400" dirty="0"/>
              <a:t> its declaration</a:t>
            </a:r>
          </a:p>
          <a:p>
            <a:pPr lvl="1">
              <a:defRPr/>
            </a:pPr>
            <a:r>
              <a:rPr lang="en-US" sz="2000" dirty="0"/>
              <a:t>Lets methods call other methods later in the class</a:t>
            </a:r>
          </a:p>
          <a:p>
            <a:pPr>
              <a:defRPr/>
            </a:pPr>
            <a:endParaRPr lang="en-US" sz="2400" dirty="0"/>
          </a:p>
          <a:p>
            <a:pPr>
              <a:defRPr/>
            </a:pPr>
            <a:r>
              <a:rPr lang="en-US" sz="2400" b="1" dirty="0">
                <a:solidFill>
                  <a:srgbClr val="0070C0"/>
                </a:solidFill>
                <a:latin typeface="Consolas" pitchFamily="49" charset="0"/>
              </a:rPr>
              <a:t>public static</a:t>
            </a:r>
            <a:r>
              <a:rPr lang="en-US" sz="2400" dirty="0"/>
              <a:t> class members can be accessed from outside with “class qualified names”</a:t>
            </a:r>
          </a:p>
          <a:p>
            <a:pPr lvl="1">
              <a:defRPr/>
            </a:pPr>
            <a:r>
              <a:rPr lang="en-US" sz="2000" b="1" dirty="0" err="1">
                <a:solidFill>
                  <a:srgbClr val="0070C0"/>
                </a:solidFill>
                <a:latin typeface="Consolas" pitchFamily="49" charset="0"/>
              </a:rPr>
              <a:t>Math.sqrt</a:t>
            </a:r>
            <a:r>
              <a:rPr lang="en-US" sz="2000" b="1" dirty="0">
                <a:solidFill>
                  <a:srgbClr val="0070C0"/>
                </a:solidFill>
                <a:latin typeface="Consolas" pitchFamily="49" charset="0"/>
              </a:rPr>
              <a:t>()</a:t>
            </a:r>
          </a:p>
          <a:p>
            <a:pPr lvl="1">
              <a:defRPr/>
            </a:pPr>
            <a:r>
              <a:rPr lang="en-US" sz="2000" b="1" dirty="0" err="1">
                <a:solidFill>
                  <a:srgbClr val="0070C0"/>
                </a:solidFill>
                <a:latin typeface="Consolas" pitchFamily="49" charset="0"/>
              </a:rPr>
              <a:t>System.in</a:t>
            </a:r>
            <a:endParaRPr lang="en-US" sz="2000" b="1" dirty="0">
              <a:solidFill>
                <a:srgbClr val="0070C0"/>
              </a:solidFill>
              <a:latin typeface="Consolas" pitchFamily="49" charset="0"/>
            </a:endParaRPr>
          </a:p>
          <a:p>
            <a:endParaRPr lang="en-US" sz="2400" dirty="0"/>
          </a:p>
        </p:txBody>
      </p:sp>
      <p:sp>
        <p:nvSpPr>
          <p:cNvPr id="4" name="Title 3"/>
          <p:cNvSpPr>
            <a:spLocks noGrp="1"/>
          </p:cNvSpPr>
          <p:nvPr>
            <p:ph type="title"/>
          </p:nvPr>
        </p:nvSpPr>
        <p:spPr>
          <a:xfrm>
            <a:off x="457200" y="0"/>
            <a:ext cx="8229600" cy="868362"/>
          </a:xfrm>
        </p:spPr>
        <p:txBody>
          <a:bodyPr>
            <a:normAutofit/>
          </a:bodyPr>
          <a:lstStyle/>
          <a:p>
            <a:r>
              <a:rPr lang="en-US" dirty="0"/>
              <a:t>Member Scope (Field or Method)</a:t>
            </a:r>
          </a:p>
        </p:txBody>
      </p:sp>
      <p:sp>
        <p:nvSpPr>
          <p:cNvPr id="7" name="Rectangle 6"/>
          <p:cNvSpPr/>
          <p:nvPr/>
        </p:nvSpPr>
        <p:spPr>
          <a:xfrm>
            <a:off x="5074044" y="2922560"/>
            <a:ext cx="3919746" cy="210664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226444" y="3303560"/>
            <a:ext cx="3767346" cy="1420840"/>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287617" y="3733800"/>
            <a:ext cx="3703983" cy="80486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2"/>
          </p:nvPr>
        </p:nvSpPr>
        <p:spPr>
          <a:xfrm>
            <a:off x="4648200" y="1510976"/>
            <a:ext cx="4495800" cy="4919472"/>
          </a:xfrm>
        </p:spPr>
        <p:txBody>
          <a:bodyPr>
            <a:normAutofit lnSpcReduction="10000"/>
          </a:bodyPr>
          <a:lstStyle/>
          <a:p>
            <a:pPr marL="109537" indent="0">
              <a:buNone/>
            </a:pPr>
            <a:r>
              <a:rPr lang="en-US" sz="1600" dirty="0">
                <a:latin typeface="Consolas"/>
                <a:cs typeface="Consolas"/>
              </a:rPr>
              <a:t>Class </a:t>
            </a:r>
            <a:r>
              <a:rPr lang="en-US" sz="1600" dirty="0" err="1">
                <a:latin typeface="Consolas"/>
                <a:cs typeface="Consolas"/>
              </a:rPr>
              <a:t>MyClass</a:t>
            </a:r>
            <a:r>
              <a:rPr lang="en-US" sz="1600" dirty="0">
                <a:latin typeface="Consolas"/>
                <a:cs typeface="Consolas"/>
              </a:rPr>
              <a:t> {</a:t>
            </a:r>
          </a:p>
          <a:p>
            <a:pPr marL="109537" indent="0">
              <a:buNone/>
            </a:pPr>
            <a:r>
              <a:rPr lang="en-US" sz="1600" dirty="0">
                <a:latin typeface="Consolas"/>
                <a:cs typeface="Consolas"/>
              </a:rPr>
              <a:t>  . . .</a:t>
            </a:r>
          </a:p>
          <a:p>
            <a:pPr marL="109537" indent="0">
              <a:buNone/>
            </a:pPr>
            <a:r>
              <a:rPr lang="en-US" sz="1600" dirty="0">
                <a:latin typeface="Consolas"/>
                <a:cs typeface="Consolas"/>
              </a:rPr>
              <a:t>  // member variable declarations</a:t>
            </a:r>
          </a:p>
          <a:p>
            <a:pPr marL="109537" indent="0">
              <a:buNone/>
            </a:pPr>
            <a:r>
              <a:rPr lang="en-US" sz="1600" dirty="0">
                <a:latin typeface="Consolas"/>
                <a:cs typeface="Consolas"/>
              </a:rPr>
              <a:t>  . . .</a:t>
            </a:r>
          </a:p>
          <a:p>
            <a:pPr marL="109537" indent="0">
              <a:buNone/>
            </a:pPr>
            <a:r>
              <a:rPr lang="en-US" sz="1600" dirty="0">
                <a:latin typeface="Consolas"/>
                <a:cs typeface="Consolas"/>
              </a:rPr>
              <a:t>  public void </a:t>
            </a:r>
            <a:r>
              <a:rPr lang="en-US" sz="1600" dirty="0" err="1">
                <a:latin typeface="Consolas"/>
                <a:cs typeface="Consolas"/>
              </a:rPr>
              <a:t>aMethod</a:t>
            </a:r>
            <a:r>
              <a:rPr lang="en-US" sz="1600" dirty="0">
                <a:latin typeface="Consolas"/>
                <a:cs typeface="Consolas"/>
              </a:rPr>
              <a:t>(</a:t>
            </a:r>
            <a:r>
              <a:rPr lang="en-US" sz="1600" dirty="0" err="1">
                <a:latin typeface="Consolas"/>
                <a:cs typeface="Consolas"/>
              </a:rPr>
              <a:t>params</a:t>
            </a:r>
            <a:r>
              <a:rPr lang="en-US" sz="1600" dirty="0">
                <a:latin typeface="Consolas"/>
                <a:cs typeface="Consolas"/>
              </a:rPr>
              <a:t>…) {</a:t>
            </a:r>
          </a:p>
          <a:p>
            <a:pPr marL="109537" indent="0">
              <a:buNone/>
            </a:pPr>
            <a:r>
              <a:rPr lang="en-US" sz="1600" dirty="0">
                <a:latin typeface="Consolas"/>
                <a:cs typeface="Consolas"/>
              </a:rPr>
              <a:t>    . . .</a:t>
            </a:r>
          </a:p>
          <a:p>
            <a:pPr marL="109537" indent="0">
              <a:buNone/>
            </a:pPr>
            <a:r>
              <a:rPr lang="en-US" sz="1600" dirty="0">
                <a:latin typeface="Consolas"/>
                <a:cs typeface="Consolas"/>
              </a:rPr>
              <a:t>    // local variable declarations </a:t>
            </a:r>
          </a:p>
          <a:p>
            <a:pPr marL="109537" indent="0">
              <a:buNone/>
            </a:pPr>
            <a:r>
              <a:rPr lang="en-US" sz="1600" dirty="0">
                <a:latin typeface="Consolas"/>
                <a:cs typeface="Consolas"/>
              </a:rPr>
              <a:t>    . . .</a:t>
            </a:r>
          </a:p>
          <a:p>
            <a:pPr marL="109537" indent="0">
              <a:buNone/>
            </a:pPr>
            <a:r>
              <a:rPr lang="en-US" sz="1600" dirty="0">
                <a:latin typeface="Consolas"/>
                <a:cs typeface="Consolas"/>
              </a:rPr>
              <a:t>    for(</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 0; </a:t>
            </a:r>
            <a:r>
              <a:rPr lang="en-US" sz="1600" dirty="0" err="1">
                <a:latin typeface="Consolas"/>
                <a:cs typeface="Consolas"/>
              </a:rPr>
              <a:t>i</a:t>
            </a:r>
            <a:r>
              <a:rPr lang="en-US" sz="1600" dirty="0">
                <a:latin typeface="Consolas"/>
                <a:cs typeface="Consolas"/>
              </a:rPr>
              <a:t> &lt; 10; </a:t>
            </a:r>
            <a:r>
              <a:rPr lang="en-US" sz="1600" dirty="0" err="1">
                <a:latin typeface="Consolas"/>
                <a:cs typeface="Consolas"/>
              </a:rPr>
              <a:t>i</a:t>
            </a:r>
            <a:r>
              <a:rPr lang="en-US" sz="1600" dirty="0">
                <a:latin typeface="Consolas"/>
                <a:cs typeface="Consolas"/>
              </a:rPr>
              <a:t>++) </a:t>
            </a:r>
          </a:p>
          <a:p>
            <a:pPr marL="109537" indent="0">
              <a:buNone/>
            </a:pPr>
            <a:r>
              <a:rPr lang="en-US" sz="1600" dirty="0">
                <a:latin typeface="Consolas"/>
                <a:cs typeface="Consolas"/>
              </a:rPr>
              <a:t>      {. . . }</a:t>
            </a:r>
          </a:p>
          <a:p>
            <a:pPr marL="109537" indent="0">
              <a:buNone/>
            </a:pPr>
            <a:r>
              <a:rPr lang="en-US" sz="1600" dirty="0">
                <a:latin typeface="Consolas"/>
                <a:cs typeface="Consolas"/>
              </a:rPr>
              <a:t>     . . . </a:t>
            </a:r>
          </a:p>
          <a:p>
            <a:pPr marL="109537" indent="0">
              <a:buNone/>
            </a:pPr>
            <a:r>
              <a:rPr lang="en-US" sz="1600" dirty="0">
                <a:latin typeface="Consolas"/>
                <a:cs typeface="Consolas"/>
              </a:rPr>
              <a:t>  }</a:t>
            </a:r>
          </a:p>
          <a:p>
            <a:pPr marL="109537" indent="0">
              <a:buNone/>
            </a:pPr>
            <a:r>
              <a:rPr lang="en-US" sz="1600" dirty="0">
                <a:latin typeface="Consolas"/>
                <a:cs typeface="Consolas"/>
              </a:rPr>
              <a:t>  . . .</a:t>
            </a:r>
          </a:p>
          <a:p>
            <a:pPr marL="109537" indent="0">
              <a:buNone/>
            </a:pPr>
            <a:r>
              <a:rPr lang="en-US" sz="1600" dirty="0">
                <a:latin typeface="Consolas"/>
                <a:cs typeface="Consolas"/>
              </a:rPr>
              <a:t>}</a:t>
            </a:r>
          </a:p>
        </p:txBody>
      </p:sp>
      <p:sp>
        <p:nvSpPr>
          <p:cNvPr id="11" name="Line Callout 2 10"/>
          <p:cNvSpPr/>
          <p:nvPr/>
        </p:nvSpPr>
        <p:spPr>
          <a:xfrm>
            <a:off x="7162800" y="990600"/>
            <a:ext cx="1828800" cy="533400"/>
          </a:xfrm>
          <a:prstGeom prst="borderCallout2">
            <a:avLst>
              <a:gd name="adj1" fmla="val 22180"/>
              <a:gd name="adj2" fmla="val -1475"/>
              <a:gd name="adj3" fmla="val 35898"/>
              <a:gd name="adj4" fmla="val -42385"/>
              <a:gd name="adj5" fmla="val 163943"/>
              <a:gd name="adj6" fmla="val -107533"/>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Member Variable Scope</a:t>
            </a:r>
          </a:p>
        </p:txBody>
      </p:sp>
      <p:sp>
        <p:nvSpPr>
          <p:cNvPr id="12" name="Line Callout 2 11"/>
          <p:cNvSpPr/>
          <p:nvPr/>
        </p:nvSpPr>
        <p:spPr>
          <a:xfrm>
            <a:off x="7467600" y="1828800"/>
            <a:ext cx="1524000" cy="865160"/>
          </a:xfrm>
          <a:prstGeom prst="borderCallout2">
            <a:avLst>
              <a:gd name="adj1" fmla="val 22180"/>
              <a:gd name="adj2" fmla="val -1475"/>
              <a:gd name="adj3" fmla="val 26836"/>
              <a:gd name="adj4" fmla="val -52673"/>
              <a:gd name="adj5" fmla="val 140381"/>
              <a:gd name="adj6" fmla="val -105477"/>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Method Parameter Scope</a:t>
            </a:r>
          </a:p>
        </p:txBody>
      </p:sp>
      <p:sp>
        <p:nvSpPr>
          <p:cNvPr id="13" name="Line Callout 2 12"/>
          <p:cNvSpPr/>
          <p:nvPr/>
        </p:nvSpPr>
        <p:spPr>
          <a:xfrm>
            <a:off x="7315200" y="3048000"/>
            <a:ext cx="1828800" cy="533400"/>
          </a:xfrm>
          <a:prstGeom prst="borderCallout2">
            <a:avLst>
              <a:gd name="adj1" fmla="val 22180"/>
              <a:gd name="adj2" fmla="val -1475"/>
              <a:gd name="adj3" fmla="val 18260"/>
              <a:gd name="adj4" fmla="val -26954"/>
              <a:gd name="adj5" fmla="val 55178"/>
              <a:gd name="adj6" fmla="val -53526"/>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Local Variable Scope</a:t>
            </a:r>
          </a:p>
        </p:txBody>
      </p:sp>
      <p:sp>
        <p:nvSpPr>
          <p:cNvPr id="14" name="Line Callout 2 13"/>
          <p:cNvSpPr/>
          <p:nvPr/>
        </p:nvSpPr>
        <p:spPr>
          <a:xfrm>
            <a:off x="7010400" y="4800600"/>
            <a:ext cx="1828800" cy="457200"/>
          </a:xfrm>
          <a:prstGeom prst="borderCallout2">
            <a:avLst>
              <a:gd name="adj1" fmla="val 22180"/>
              <a:gd name="adj2" fmla="val -1475"/>
              <a:gd name="adj3" fmla="val 10177"/>
              <a:gd name="adj4" fmla="val -38956"/>
              <a:gd name="adj5" fmla="val -71961"/>
              <a:gd name="adj6" fmla="val -82673"/>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Block scope</a:t>
            </a:r>
          </a:p>
        </p:txBody>
      </p:sp>
    </p:spTree>
    <p:extLst>
      <p:ext uri="{BB962C8B-B14F-4D97-AF65-F5344CB8AC3E}">
        <p14:creationId xmlns:p14="http://schemas.microsoft.com/office/powerpoint/2010/main" val="215823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8" grpId="0" animBg="1"/>
      <p:bldP spid="9" grpId="0" animBg="1"/>
      <p:bldP spid="12" grpId="0" animBg="1"/>
      <p:bldP spid="13" grpId="0" animBg="1"/>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868362"/>
          </a:xfrm>
        </p:spPr>
        <p:txBody>
          <a:bodyPr>
            <a:normAutofit/>
          </a:bodyPr>
          <a:lstStyle/>
          <a:p>
            <a:pPr>
              <a:defRPr/>
            </a:pPr>
            <a:r>
              <a:rPr lang="en-US" dirty="0"/>
              <a:t>Overlapping Scope and Shadowing</a:t>
            </a:r>
          </a:p>
        </p:txBody>
      </p:sp>
      <p:sp>
        <p:nvSpPr>
          <p:cNvPr id="4" name="TextBox 3"/>
          <p:cNvSpPr txBox="1"/>
          <p:nvPr/>
        </p:nvSpPr>
        <p:spPr>
          <a:xfrm>
            <a:off x="685800" y="1219200"/>
            <a:ext cx="7620000" cy="3416300"/>
          </a:xfrm>
          <a:prstGeom prst="rect">
            <a:avLst/>
          </a:prstGeom>
          <a:noFill/>
        </p:spPr>
        <p:txBody>
          <a:bodyPr>
            <a:spAutoFit/>
          </a:bodyPr>
          <a:lstStyle/>
          <a:p>
            <a:pPr>
              <a:defRPr/>
            </a:pPr>
            <a:r>
              <a:rPr lang="en-US" sz="2400" b="1" dirty="0">
                <a:solidFill>
                  <a:srgbClr val="0070C0"/>
                </a:solidFill>
                <a:latin typeface="Consolas" pitchFamily="49" charset="0"/>
              </a:rPr>
              <a:t>public class </a:t>
            </a:r>
            <a:r>
              <a:rPr lang="en-US" sz="2400" b="1" dirty="0" err="1">
                <a:solidFill>
                  <a:srgbClr val="0070C0"/>
                </a:solidFill>
                <a:latin typeface="Consolas" pitchFamily="49" charset="0"/>
              </a:rPr>
              <a:t>TempReading</a:t>
            </a:r>
            <a:r>
              <a:rPr lang="en-US" sz="2400" b="1" dirty="0">
                <a:solidFill>
                  <a:srgbClr val="0070C0"/>
                </a:solidFill>
                <a:latin typeface="Consolas" pitchFamily="49" charset="0"/>
              </a:rPr>
              <a:t> {</a:t>
            </a:r>
          </a:p>
          <a:p>
            <a:pPr>
              <a:defRPr/>
            </a:pPr>
            <a:r>
              <a:rPr lang="en-US" sz="2400" b="1" dirty="0">
                <a:solidFill>
                  <a:srgbClr val="0070C0"/>
                </a:solidFill>
                <a:latin typeface="Consolas" pitchFamily="49" charset="0"/>
              </a:rPr>
              <a:t>	private double temp;</a:t>
            </a:r>
          </a:p>
          <a:p>
            <a:pPr>
              <a:defRPr/>
            </a:pPr>
            <a:r>
              <a:rPr lang="en-US" sz="2400" b="1" dirty="0">
                <a:solidFill>
                  <a:srgbClr val="0070C0"/>
                </a:solidFill>
                <a:latin typeface="Consolas" pitchFamily="49" charset="0"/>
              </a:rPr>
              <a:t>	</a:t>
            </a:r>
          </a:p>
          <a:p>
            <a:pPr>
              <a:defRPr/>
            </a:pPr>
            <a:r>
              <a:rPr lang="en-US" sz="2400" b="1" dirty="0">
                <a:solidFill>
                  <a:srgbClr val="0070C0"/>
                </a:solidFill>
                <a:latin typeface="Consolas" pitchFamily="49" charset="0"/>
              </a:rPr>
              <a:t>	public void </a:t>
            </a:r>
            <a:r>
              <a:rPr lang="en-US" sz="2400" b="1" dirty="0" err="1">
                <a:solidFill>
                  <a:srgbClr val="0070C0"/>
                </a:solidFill>
                <a:latin typeface="Consolas" pitchFamily="49" charset="0"/>
              </a:rPr>
              <a:t>setTemp</a:t>
            </a:r>
            <a:r>
              <a:rPr lang="en-US" sz="2400" b="1" dirty="0">
                <a:solidFill>
                  <a:srgbClr val="0070C0"/>
                </a:solidFill>
                <a:latin typeface="Consolas" pitchFamily="49" charset="0"/>
              </a:rPr>
              <a:t>(double temp) {</a:t>
            </a:r>
          </a:p>
          <a:p>
            <a:pPr>
              <a:defRPr/>
            </a:pPr>
            <a:r>
              <a:rPr lang="en-US" sz="2400" b="1" dirty="0">
                <a:solidFill>
                  <a:srgbClr val="0070C0"/>
                </a:solidFill>
                <a:latin typeface="Consolas" pitchFamily="49" charset="0"/>
              </a:rPr>
              <a:t>		   …  temp …</a:t>
            </a:r>
          </a:p>
          <a:p>
            <a:pPr>
              <a:defRPr/>
            </a:pPr>
            <a:br>
              <a:rPr lang="en-US" sz="2400" b="1" dirty="0">
                <a:solidFill>
                  <a:srgbClr val="0070C0"/>
                </a:solidFill>
                <a:latin typeface="Consolas" pitchFamily="49" charset="0"/>
              </a:rPr>
            </a:br>
            <a:r>
              <a:rPr lang="en-US" sz="2400" b="1" dirty="0">
                <a:solidFill>
                  <a:srgbClr val="0070C0"/>
                </a:solidFill>
                <a:latin typeface="Consolas" pitchFamily="49" charset="0"/>
              </a:rPr>
              <a:t>	}</a:t>
            </a:r>
          </a:p>
          <a:p>
            <a:pPr>
              <a:defRPr/>
            </a:pPr>
            <a:r>
              <a:rPr lang="en-US" sz="2400" b="1" dirty="0">
                <a:solidFill>
                  <a:srgbClr val="0070C0"/>
                </a:solidFill>
                <a:latin typeface="Consolas" pitchFamily="49" charset="0"/>
              </a:rPr>
              <a:t>	// …</a:t>
            </a:r>
          </a:p>
          <a:p>
            <a:pPr>
              <a:defRPr/>
            </a:pPr>
            <a:r>
              <a:rPr lang="en-US" sz="2400" b="1" dirty="0">
                <a:solidFill>
                  <a:srgbClr val="0070C0"/>
                </a:solidFill>
                <a:latin typeface="Consolas" pitchFamily="49" charset="0"/>
              </a:rPr>
              <a:t>}</a:t>
            </a:r>
          </a:p>
        </p:txBody>
      </p:sp>
      <p:sp>
        <p:nvSpPr>
          <p:cNvPr id="5" name="TextBox 4"/>
          <p:cNvSpPr txBox="1"/>
          <p:nvPr/>
        </p:nvSpPr>
        <p:spPr>
          <a:xfrm>
            <a:off x="838200" y="2743200"/>
            <a:ext cx="7620000" cy="461963"/>
          </a:xfrm>
          <a:prstGeom prst="rect">
            <a:avLst/>
          </a:prstGeom>
          <a:solidFill>
            <a:schemeClr val="bg1"/>
          </a:solidFill>
        </p:spPr>
        <p:txBody>
          <a:bodyPr>
            <a:spAutoFit/>
          </a:bodyPr>
          <a:lstStyle/>
          <a:p>
            <a:pPr>
              <a:defRPr/>
            </a:pPr>
            <a:r>
              <a:rPr lang="en-US" sz="2400" b="1" dirty="0">
                <a:solidFill>
                  <a:schemeClr val="accent3"/>
                </a:solidFill>
                <a:latin typeface="Consolas" pitchFamily="49" charset="0"/>
              </a:rPr>
              <a:t>		</a:t>
            </a:r>
            <a:r>
              <a:rPr lang="en-US" sz="2400" b="1" dirty="0" err="1">
                <a:solidFill>
                  <a:srgbClr val="0070C0"/>
                </a:solidFill>
                <a:latin typeface="Consolas" pitchFamily="49" charset="0"/>
              </a:rPr>
              <a:t>this.temp</a:t>
            </a:r>
            <a:r>
              <a:rPr lang="en-US" sz="2400" b="1" dirty="0">
                <a:solidFill>
                  <a:srgbClr val="0070C0"/>
                </a:solidFill>
                <a:latin typeface="Consolas" pitchFamily="49" charset="0"/>
              </a:rPr>
              <a:t> = temp;</a:t>
            </a:r>
          </a:p>
        </p:txBody>
      </p:sp>
      <p:sp>
        <p:nvSpPr>
          <p:cNvPr id="6" name="Line Callout 2 5"/>
          <p:cNvSpPr/>
          <p:nvPr/>
        </p:nvSpPr>
        <p:spPr>
          <a:xfrm>
            <a:off x="6019800" y="3733800"/>
            <a:ext cx="2362200" cy="1525588"/>
          </a:xfrm>
          <a:prstGeom prst="borderCallout2">
            <a:avLst>
              <a:gd name="adj1" fmla="val 18750"/>
              <a:gd name="adj2" fmla="val -8333"/>
              <a:gd name="adj3" fmla="val 18750"/>
              <a:gd name="adj4" fmla="val -16667"/>
              <a:gd name="adj5" fmla="val -38925"/>
              <a:gd name="adj6" fmla="val -66350"/>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What does this “temp” refer to?</a:t>
            </a:r>
          </a:p>
        </p:txBody>
      </p:sp>
      <p:sp>
        <p:nvSpPr>
          <p:cNvPr id="8" name="Rounded Rectangle 7"/>
          <p:cNvSpPr/>
          <p:nvPr/>
        </p:nvSpPr>
        <p:spPr>
          <a:xfrm>
            <a:off x="304800" y="5245100"/>
            <a:ext cx="5181600" cy="15367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2400" dirty="0"/>
              <a:t>Always qualify field references with </a:t>
            </a:r>
            <a:r>
              <a:rPr lang="en-US" sz="2400" b="1" dirty="0">
                <a:solidFill>
                  <a:schemeClr val="accent3"/>
                </a:solidFill>
                <a:latin typeface="Consolas" pitchFamily="49" charset="0"/>
              </a:rPr>
              <a:t>this</a:t>
            </a:r>
            <a:r>
              <a:rPr lang="en-US" sz="2400" dirty="0"/>
              <a:t>.  It prevents accidental shadowing.</a:t>
            </a:r>
          </a:p>
        </p:txBody>
      </p:sp>
    </p:spTree>
    <p:extLst>
      <p:ext uri="{BB962C8B-B14F-4D97-AF65-F5344CB8AC3E}">
        <p14:creationId xmlns:p14="http://schemas.microsoft.com/office/powerpoint/2010/main" val="2562884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457200" y="1481138"/>
            <a:ext cx="8229600" cy="4995862"/>
          </a:xfrm>
        </p:spPr>
        <p:txBody>
          <a:bodyPr/>
          <a:lstStyle/>
          <a:p>
            <a:r>
              <a:rPr lang="en-US" sz="2400" dirty="0"/>
              <a:t>ImplementingDesign2 – see due date on schedule page</a:t>
            </a:r>
            <a:endParaRPr lang="en-US" sz="1800" dirty="0"/>
          </a:p>
          <a:p>
            <a:r>
              <a:rPr lang="en-US" sz="2400" dirty="0"/>
              <a:t>ImplementingDesign1 </a:t>
            </a:r>
          </a:p>
          <a:p>
            <a:endParaRPr lang="en-US" sz="2400" b="1" dirty="0">
              <a:solidFill>
                <a:srgbClr val="FF0000"/>
              </a:solidFill>
            </a:endParaRPr>
          </a:p>
        </p:txBody>
      </p:sp>
      <p:sp>
        <p:nvSpPr>
          <p:cNvPr id="3" name="Title 2"/>
          <p:cNvSpPr>
            <a:spLocks noGrp="1"/>
          </p:cNvSpPr>
          <p:nvPr>
            <p:ph type="title"/>
          </p:nvPr>
        </p:nvSpPr>
        <p:spPr/>
        <p:txBody>
          <a:bodyPr/>
          <a:lstStyle/>
          <a:p>
            <a:pPr>
              <a:defRPr/>
            </a:pPr>
            <a:r>
              <a:rPr lang="en-US" dirty="0">
                <a:ea typeface="+mj-ea"/>
              </a:rPr>
              <a:t>Work Time</a:t>
            </a:r>
          </a:p>
        </p:txBody>
      </p:sp>
    </p:spTree>
    <p:extLst>
      <p:ext uri="{BB962C8B-B14F-4D97-AF65-F5344CB8AC3E}">
        <p14:creationId xmlns:p14="http://schemas.microsoft.com/office/powerpoint/2010/main" val="1026789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ImplementingDesign2</a:t>
            </a:r>
            <a:br>
              <a:rPr lang="en-US" dirty="0"/>
            </a:br>
            <a:r>
              <a:rPr lang="en-US" dirty="0"/>
              <a:t>Notes:</a:t>
            </a:r>
          </a:p>
        </p:txBody>
      </p:sp>
      <p:sp>
        <p:nvSpPr>
          <p:cNvPr id="3" name="Content Placeholder 2"/>
          <p:cNvSpPr>
            <a:spLocks noGrp="1"/>
          </p:cNvSpPr>
          <p:nvPr>
            <p:ph idx="1"/>
          </p:nvPr>
        </p:nvSpPr>
        <p:spPr/>
        <p:txBody>
          <a:bodyPr>
            <a:normAutofit fontScale="92500"/>
          </a:bodyPr>
          <a:lstStyle/>
          <a:p>
            <a:r>
              <a:rPr lang="en-US" dirty="0"/>
              <a:t>You will be given a starter </a:t>
            </a:r>
            <a:r>
              <a:rPr lang="en-US" dirty="0" err="1"/>
              <a:t>uml</a:t>
            </a:r>
            <a:r>
              <a:rPr lang="en-US" dirty="0"/>
              <a:t> file for </a:t>
            </a:r>
            <a:r>
              <a:rPr lang="en-US" dirty="0" err="1"/>
              <a:t>plantuml</a:t>
            </a:r>
            <a:endParaRPr lang="en-US" dirty="0"/>
          </a:p>
          <a:p>
            <a:r>
              <a:rPr lang="en-US" dirty="0"/>
              <a:t>You must pass the unit tests, but don’t approach this by trying to a pass one test at a time</a:t>
            </a:r>
          </a:p>
          <a:p>
            <a:r>
              <a:rPr lang="en-US" dirty="0"/>
              <a:t>Instead test functionality as you go by running commands</a:t>
            </a:r>
          </a:p>
          <a:p>
            <a:pPr lvl="1"/>
            <a:r>
              <a:rPr lang="en-US" dirty="0"/>
              <a:t>Make a UML DESIGN BEFORE you code</a:t>
            </a:r>
          </a:p>
          <a:p>
            <a:pPr lvl="1"/>
            <a:r>
              <a:rPr lang="en-US" dirty="0"/>
              <a:t>It is </a:t>
            </a:r>
            <a:r>
              <a:rPr lang="en-US" u="sng" dirty="0"/>
              <a:t>required</a:t>
            </a:r>
            <a:r>
              <a:rPr lang="en-US" dirty="0"/>
              <a:t> that you submit a first draft</a:t>
            </a:r>
          </a:p>
          <a:p>
            <a:pPr lvl="1"/>
            <a:r>
              <a:rPr lang="en-US" dirty="0"/>
              <a:t>(It does not have to be perfect, we expect you to have to change)</a:t>
            </a:r>
          </a:p>
        </p:txBody>
      </p:sp>
    </p:spTree>
    <p:extLst>
      <p:ext uri="{BB962C8B-B14F-4D97-AF65-F5344CB8AC3E}">
        <p14:creationId xmlns:p14="http://schemas.microsoft.com/office/powerpoint/2010/main" val="234578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229600" cy="1295400"/>
          </a:xfrm>
        </p:spPr>
        <p:txBody>
          <a:bodyPr/>
          <a:lstStyle/>
          <a:p>
            <a:pPr marL="0" indent="0">
              <a:buNone/>
            </a:pPr>
            <a:r>
              <a:rPr lang="en-US" dirty="0"/>
              <a:t>Oftentimes you cannot remove dependencies without breaking functionality though.</a:t>
            </a:r>
          </a:p>
        </p:txBody>
      </p:sp>
      <p:pic>
        <p:nvPicPr>
          <p:cNvPr id="3080" name="Picture 8" descr="https://lh3.googleusercontent.com/447Ut8pxzsNBWtJBFGe5A-F_AGto2PGtBHp3jOsc-Cl3MVT22njaX7Oa5iinhYnpVGbcvNykefwyK1h2VJFfiVbg322uheFnTEeaRu4jz3GPmk22T29FbKXM_29gE-8LGeoc5SZ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0"/>
            <a:ext cx="7772400" cy="1842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04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 - #1</a:t>
            </a:r>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solidFill>
                  <a:schemeClr val="accent2"/>
                </a:solidFill>
              </a:rPr>
              <a:t>Tell don't ask</a:t>
            </a:r>
          </a:p>
          <a:p>
            <a:pPr lvl="2" fontAlgn="base"/>
            <a:r>
              <a:rPr lang="en-US" sz="2800" dirty="0"/>
              <a:t>Don't have message chains</a:t>
            </a:r>
          </a:p>
          <a:p>
            <a:pPr marL="0" indent="0">
              <a:buNone/>
            </a:pPr>
            <a:endParaRPr lang="en-US" dirty="0"/>
          </a:p>
        </p:txBody>
      </p:sp>
    </p:spTree>
    <p:extLst>
      <p:ext uri="{BB962C8B-B14F-4D97-AF65-F5344CB8AC3E}">
        <p14:creationId xmlns:p14="http://schemas.microsoft.com/office/powerpoint/2010/main" val="269117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 – getter methods</a:t>
            </a:r>
          </a:p>
        </p:txBody>
      </p:sp>
      <p:sp>
        <p:nvSpPr>
          <p:cNvPr id="5" name="Rectangle 4"/>
          <p:cNvSpPr/>
          <p:nvPr/>
        </p:nvSpPr>
        <p:spPr>
          <a:xfrm>
            <a:off x="304800" y="1143000"/>
            <a:ext cx="8534400" cy="2954655"/>
          </a:xfrm>
          <a:prstGeom prst="rect">
            <a:avLst/>
          </a:prstGeom>
        </p:spPr>
        <p:txBody>
          <a:bodyPr wrap="square">
            <a:spAutoFit/>
          </a:bodyPr>
          <a:lstStyle/>
          <a:p>
            <a:r>
              <a:rPr lang="en-US" sz="2400" dirty="0">
                <a:solidFill>
                  <a:srgbClr val="000000"/>
                </a:solidFill>
                <a:highlight>
                  <a:srgbClr val="FFFF00"/>
                </a:highlight>
                <a:latin typeface="Consolas" panose="020B0609020204030204" pitchFamily="49" charset="0"/>
              </a:rPr>
              <a:t>// Client program of region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center1</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region1</a:t>
            </a:r>
            <a:r>
              <a:rPr lang="en-US" sz="2400" dirty="0">
                <a:solidFill>
                  <a:srgbClr val="000000"/>
                </a:solidFill>
                <a:latin typeface="Consolas" panose="020B0609020204030204" pitchFamily="49" charset="0"/>
              </a:rPr>
              <a:t>.getPosition();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center2</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region2</a:t>
            </a:r>
            <a:r>
              <a:rPr lang="en-US" sz="2400" dirty="0">
                <a:solidFill>
                  <a:srgbClr val="000000"/>
                </a:solidFill>
                <a:latin typeface="Consolas" panose="020B0609020204030204" pitchFamily="49" charset="0"/>
              </a:rPr>
              <a:t>.getPosition();</a:t>
            </a:r>
          </a:p>
          <a:p>
            <a:r>
              <a:rPr lang="en-US" sz="2400" b="1" dirty="0">
                <a:solidFill>
                  <a:srgbClr val="7F0055"/>
                </a:solidFill>
                <a:latin typeface="Consolas" panose="020B0609020204030204" pitchFamily="49" charset="0"/>
              </a:rPr>
              <a:t>double</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 </a:t>
            </a:r>
            <a:r>
              <a:rPr lang="en-US" sz="2400" b="1" dirty="0">
                <a:solidFill>
                  <a:srgbClr val="6A3E3E"/>
                </a:solidFill>
                <a:latin typeface="Consolas" panose="020B0609020204030204" pitchFamily="49" charset="0"/>
              </a:rPr>
              <a:t>center1</a:t>
            </a:r>
            <a:r>
              <a:rPr lang="en-US" sz="2400" b="1" dirty="0">
                <a:solidFill>
                  <a:srgbClr val="000000"/>
                </a:solidFill>
                <a:latin typeface="Consolas" panose="020B0609020204030204" pitchFamily="49" charset="0"/>
              </a:rPr>
              <a:t>.distance(</a:t>
            </a:r>
            <a:r>
              <a:rPr lang="en-US" sz="2400" b="1" dirty="0">
                <a:solidFill>
                  <a:srgbClr val="6A3E3E"/>
                </a:solidFill>
                <a:latin typeface="Consolas" panose="020B0609020204030204" pitchFamily="49" charset="0"/>
              </a:rPr>
              <a:t>center2</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if</a:t>
            </a:r>
            <a:r>
              <a:rPr lang="en-US" sz="2400" b="1" dirty="0">
                <a:solidFill>
                  <a:srgbClr val="000000"/>
                </a:solidFill>
                <a:latin typeface="Consolas" panose="020B0609020204030204" pitchFamily="49" charset="0"/>
              </a:rPr>
              <a:t>(</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&gt; </a:t>
            </a:r>
            <a:r>
              <a:rPr lang="en-US" sz="2400" b="1" dirty="0">
                <a:solidFill>
                  <a:srgbClr val="6A3E3E"/>
                </a:solidFill>
                <a:latin typeface="Consolas" panose="020B0609020204030204" pitchFamily="49" charset="0"/>
              </a:rPr>
              <a:t>region1</a:t>
            </a:r>
            <a:r>
              <a:rPr lang="en-US" sz="2400" b="1" dirty="0">
                <a:solidFill>
                  <a:srgbClr val="000000"/>
                </a:solidFill>
                <a:latin typeface="Consolas" panose="020B0609020204030204" pitchFamily="49" charset="0"/>
              </a:rPr>
              <a:t>.getRadius()) {</a:t>
            </a:r>
          </a:p>
          <a:p>
            <a:r>
              <a:rPr lang="en-US" sz="2400" dirty="0">
                <a:solidFill>
                  <a:srgbClr val="6A3E3E"/>
                </a:solidFill>
                <a:latin typeface="Consolas" panose="020B0609020204030204" pitchFamily="49" charset="0"/>
              </a:rPr>
              <a:t>   region1</a:t>
            </a:r>
            <a:r>
              <a:rPr lang="en-US" sz="2400" dirty="0">
                <a:solidFill>
                  <a:srgbClr val="000000"/>
                </a:solidFill>
                <a:latin typeface="Consolas" panose="020B0609020204030204" pitchFamily="49" charset="0"/>
              </a:rPr>
              <a:t>.setIsOverlapping(</a:t>
            </a:r>
            <a:r>
              <a:rPr lang="en-US" sz="2400" b="1" dirty="0">
                <a:solidFill>
                  <a:srgbClr val="7F0055"/>
                </a:solidFill>
                <a:latin typeface="Consolas" panose="020B0609020204030204" pitchFamily="49" charset="0"/>
              </a:rPr>
              <a:t>true</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 This code is determining if two regions intersect</a:t>
            </a:r>
            <a:endParaRPr lang="en-US" dirty="0">
              <a:highlight>
                <a:srgbClr val="FFFF00"/>
              </a:highlight>
            </a:endParaRPr>
          </a:p>
        </p:txBody>
      </p:sp>
      <p:sp>
        <p:nvSpPr>
          <p:cNvPr id="6" name="TextBox 5"/>
          <p:cNvSpPr txBox="1"/>
          <p:nvPr/>
        </p:nvSpPr>
        <p:spPr>
          <a:xfrm>
            <a:off x="381000" y="4038600"/>
            <a:ext cx="8305800" cy="2677656"/>
          </a:xfrm>
          <a:prstGeom prst="rect">
            <a:avLst/>
          </a:prstGeom>
          <a:noFill/>
        </p:spPr>
        <p:txBody>
          <a:bodyPr wrap="square" rtlCol="0">
            <a:spAutoFit/>
          </a:bodyPr>
          <a:lstStyle/>
          <a:p>
            <a:r>
              <a:rPr lang="en-US" sz="2400" dirty="0"/>
              <a:t>Sometimes you’ll have code that calls a lot of </a:t>
            </a:r>
            <a:r>
              <a:rPr lang="en-US" sz="2400" i="1" dirty="0"/>
              <a:t>getters</a:t>
            </a:r>
            <a:r>
              <a:rPr lang="en-US" sz="2400" dirty="0"/>
              <a:t> on some other object.  In essence, this code is </a:t>
            </a:r>
            <a:r>
              <a:rPr lang="en-US" sz="2400" b="1" dirty="0"/>
              <a:t>Asking</a:t>
            </a:r>
            <a:r>
              <a:rPr lang="en-US" sz="2400" dirty="0"/>
              <a:t> for a lot of information from the region object.</a:t>
            </a:r>
          </a:p>
          <a:p>
            <a:endParaRPr lang="en-US" sz="2400" dirty="0"/>
          </a:p>
          <a:p>
            <a:r>
              <a:rPr lang="en-US" sz="2400" dirty="0"/>
              <a:t>Note how much this code “knows” about the Region class.  It knows about many of its fields.  It has a very strong dependency on the Region class.</a:t>
            </a:r>
          </a:p>
        </p:txBody>
      </p:sp>
      <p:sp>
        <p:nvSpPr>
          <p:cNvPr id="8" name="Left Arrow 7"/>
          <p:cNvSpPr/>
          <p:nvPr/>
        </p:nvSpPr>
        <p:spPr>
          <a:xfrm>
            <a:off x="7315200" y="1143000"/>
            <a:ext cx="1371600" cy="2209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 ASKS</a:t>
            </a:r>
          </a:p>
        </p:txBody>
      </p:sp>
      <p:sp>
        <p:nvSpPr>
          <p:cNvPr id="7" name="Rectangle: Rounded Corners 6">
            <a:extLst>
              <a:ext uri="{FF2B5EF4-FFF2-40B4-BE49-F238E27FC236}">
                <a16:creationId xmlns:a16="http://schemas.microsoft.com/office/drawing/2014/main" id="{C8CAACC2-D937-4A50-B3B9-2DA4A17FA9DE}"/>
              </a:ext>
            </a:extLst>
          </p:cNvPr>
          <p:cNvSpPr/>
          <p:nvPr/>
        </p:nvSpPr>
        <p:spPr>
          <a:xfrm>
            <a:off x="152400" y="1121156"/>
            <a:ext cx="8610600" cy="29764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76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10760</TotalTime>
  <Words>4490</Words>
  <Application>Microsoft Office PowerPoint</Application>
  <PresentationFormat>On-screen Show (4:3)</PresentationFormat>
  <Paragraphs>871</Paragraphs>
  <Slides>63</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Consolas</vt:lpstr>
      <vt:lpstr>Courier New</vt:lpstr>
      <vt:lpstr>Wingdings</vt:lpstr>
      <vt:lpstr>Office Theme</vt:lpstr>
      <vt:lpstr>CSSE 220</vt:lpstr>
      <vt:lpstr>Review of Design Problems</vt:lpstr>
      <vt:lpstr>Today’s topic</vt:lpstr>
      <vt:lpstr>Principles of Design (for CSSE220)</vt:lpstr>
      <vt:lpstr>PowerPoint Presentation</vt:lpstr>
      <vt:lpstr>PowerPoint Presentation</vt:lpstr>
      <vt:lpstr>PowerPoint Presentation</vt:lpstr>
      <vt:lpstr>Today’s topic - #1</vt:lpstr>
      <vt:lpstr>Tell Don’t Ask – getter methods</vt:lpstr>
      <vt:lpstr>Tell Don’t Ask  Use Procedural Abstraction</vt:lpstr>
      <vt:lpstr>Tell Don’t Ask – Bad Design</vt:lpstr>
      <vt:lpstr>Tell Don’t Ask</vt:lpstr>
      <vt:lpstr>A simple example of Tell Don’t Ask</vt:lpstr>
      <vt:lpstr>A simple example of Tell Don’t Ask</vt:lpstr>
      <vt:lpstr>A simple example of Tell Don’t Ask</vt:lpstr>
      <vt:lpstr>Diagrams look similar!</vt:lpstr>
      <vt:lpstr>Diagrams look similar!</vt:lpstr>
      <vt:lpstr>getGrades()</vt:lpstr>
      <vt:lpstr>getAverage()</vt:lpstr>
      <vt:lpstr>Why does this improve the design?</vt:lpstr>
      <vt:lpstr>Employee Salary Problem In-Class Quiz Questions #1 &amp; #2</vt:lpstr>
      <vt:lpstr>Employee Salary Problem In-Class Quiz Questions #1 &amp; #2</vt:lpstr>
      <vt:lpstr>Better Solution</vt:lpstr>
      <vt:lpstr>Eliminate manager salary field!</vt:lpstr>
      <vt:lpstr>Eliminate manager name field!</vt:lpstr>
      <vt:lpstr>Today’s topic - #2</vt:lpstr>
      <vt:lpstr>UML Interlude: Dependency Relationship</vt:lpstr>
      <vt:lpstr>Message Chain – Don’t Have Them</vt:lpstr>
      <vt:lpstr>Message Chain  Rewritten using variables</vt:lpstr>
      <vt:lpstr>Message Chain  Rewritten using variables</vt:lpstr>
      <vt:lpstr>Message Chain: Solution</vt:lpstr>
      <vt:lpstr>Solar System Problem In-Class Quiz Questions #4 &amp; #5</vt:lpstr>
      <vt:lpstr>PowerPoint Presentation</vt:lpstr>
      <vt:lpstr>PowerPoint Presentation</vt:lpstr>
      <vt:lpstr>Partial Solution</vt:lpstr>
      <vt:lpstr>Better Solution Eliminate Data Duplication</vt:lpstr>
      <vt:lpstr>Today’s topic</vt:lpstr>
      <vt:lpstr>The plan</vt:lpstr>
      <vt:lpstr>Coupling and Cohesion</vt:lpstr>
      <vt:lpstr>Imagine I want to make a Video Game.  Here are two classes in my design.  Which is more cohesive?</vt:lpstr>
      <vt:lpstr>Imagine I want to make a Video Game.  Here are two classes in my design.  Which is more cohesive?</vt:lpstr>
      <vt:lpstr>Cohesion – From Textbook</vt:lpstr>
      <vt:lpstr>Coupling</vt:lpstr>
      <vt:lpstr>Note that in this design, GameRunner probably had many objects of the image class, but Image does not know the GameRunner class even exists.  That’s a sign of low coupling between Image and GameRunner.</vt:lpstr>
      <vt:lpstr>Coupling – UML Diagrams</vt:lpstr>
      <vt:lpstr>Coupling – UML Diagrams</vt:lpstr>
      <vt:lpstr>If we do our design job carefully</vt:lpstr>
      <vt:lpstr>Imagine that you’re writing code to manage a school’s students</vt:lpstr>
      <vt:lpstr>1 class solution</vt:lpstr>
      <vt:lpstr>2 class solution</vt:lpstr>
      <vt:lpstr>2 class solution</vt:lpstr>
      <vt:lpstr>3 classes</vt:lpstr>
      <vt:lpstr>3 classes improved</vt:lpstr>
      <vt:lpstr>…6 classes</vt:lpstr>
      <vt:lpstr>Note that</vt:lpstr>
      <vt:lpstr>Rule of Thumb: No Global Variables</vt:lpstr>
      <vt:lpstr>Rule of Thumb: No Global Variables</vt:lpstr>
      <vt:lpstr>Stop Here Today</vt:lpstr>
      <vt:lpstr>Variable Scope</vt:lpstr>
      <vt:lpstr>Member Scope (Field or Method)</vt:lpstr>
      <vt:lpstr>Overlapping Scope and Shadowing</vt:lpstr>
      <vt:lpstr>Work Time</vt:lpstr>
      <vt:lpstr>ImplementingDesign2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Hollingsworth, Joseph E.</cp:lastModifiedBy>
  <cp:revision>203</cp:revision>
  <cp:lastPrinted>2016-09-28T11:28:01Z</cp:lastPrinted>
  <dcterms:created xsi:type="dcterms:W3CDTF">2013-12-22T20:42:02Z</dcterms:created>
  <dcterms:modified xsi:type="dcterms:W3CDTF">2018-09-26T17:01:40Z</dcterms:modified>
</cp:coreProperties>
</file>