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80" r:id="rId12"/>
    <p:sldId id="263" r:id="rId13"/>
    <p:sldId id="264" r:id="rId14"/>
    <p:sldId id="266" r:id="rId15"/>
    <p:sldId id="267" r:id="rId16"/>
    <p:sldId id="271" r:id="rId17"/>
    <p:sldId id="272" r:id="rId18"/>
    <p:sldId id="273" r:id="rId19"/>
    <p:sldId id="274" r:id="rId20"/>
    <p:sldId id="282" r:id="rId21"/>
    <p:sldId id="275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69199" autoAdjust="0"/>
  </p:normalViewPr>
  <p:slideViewPr>
    <p:cSldViewPr snapToObjects="1">
      <p:cViewPr varScale="1">
        <p:scale>
          <a:sx n="80" d="100"/>
          <a:sy n="80" d="100"/>
        </p:scale>
        <p:origin x="30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61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5A868C-5F9A-4350-9ECA-8A39CF4A3D12}" type="datetimeFigureOut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C3BF8C-1241-40D3-840C-9DB1996F1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7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1FE7019-A90C-4050-B719-4A68C7DA50DA}" type="datetimeFigureOut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F6B6C2D-0897-4206-AD94-4D1FCFA82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6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print-outs of code from </a:t>
            </a:r>
            <a:r>
              <a:rPr lang="en-US" dirty="0" err="1" smtClean="0"/>
              <a:t>InterfacesSolution</a:t>
            </a:r>
            <a:r>
              <a:rPr lang="en-US" dirty="0" smtClean="0"/>
              <a:t>,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Current</a:t>
            </a:r>
            <a:r>
              <a:rPr lang="en-US" baseline="0" dirty="0" smtClean="0"/>
              <a:t> </a:t>
            </a:r>
            <a:r>
              <a:rPr lang="en-US" dirty="0" smtClean="0"/>
              <a:t>schedule: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Tomorrow – reactive GUI programming using</a:t>
            </a:r>
            <a:r>
              <a:rPr lang="en-US" baseline="0" dirty="0" smtClean="0"/>
              <a:t> interfaces (covered today)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Next week – extend to Inheritance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Two weeks to next test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Questions about current recursion assignment? Due tonight</a:t>
            </a:r>
          </a:p>
          <a:p>
            <a:r>
              <a:rPr lang="en-US" dirty="0" smtClean="0"/>
              <a:t>You can use helper functions if you know how,</a:t>
            </a:r>
            <a:r>
              <a:rPr lang="en-US" baseline="0" dirty="0" smtClean="0"/>
              <a:t> but not</a:t>
            </a:r>
            <a:r>
              <a:rPr lang="en-US" dirty="0" smtClean="0"/>
              <a:t> needed for any of the problems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7C2531-A210-478B-AE7B-0212C677C8EA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8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questions to ask students</a:t>
            </a:r>
            <a:r>
              <a:rPr lang="en-US" baseline="0" dirty="0" smtClean="0"/>
              <a:t> after showing solution: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is the code located to run the </a:t>
            </a:r>
            <a:r>
              <a:rPr lang="en-US" dirty="0" err="1" smtClean="0"/>
              <a:t>readLine</a:t>
            </a:r>
            <a:r>
              <a:rPr lang="en-US" dirty="0" smtClean="0"/>
              <a:t>() command? (It is still in each</a:t>
            </a:r>
            <a:r>
              <a:rPr lang="en-US" baseline="0" dirty="0" smtClean="0"/>
              <a:t> of the three Stream classes)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code has actually changed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FileStream</a:t>
            </a:r>
            <a:r>
              <a:rPr lang="en-US" baseline="0" dirty="0" smtClean="0"/>
              <a:t> class?  (exactly the same except for addition of “implements Stream”  )</a:t>
            </a:r>
            <a:endParaRPr lang="en-US" dirty="0" smtClean="0"/>
          </a:p>
          <a:p>
            <a:r>
              <a:rPr lang="en-US" dirty="0" smtClean="0"/>
              <a:t>Where</a:t>
            </a:r>
            <a:r>
              <a:rPr lang="en-US" baseline="0" dirty="0" smtClean="0"/>
              <a:t> would the code change the most? (other than adding the “implements Stream” mostly in Image)</a:t>
            </a:r>
          </a:p>
          <a:p>
            <a:r>
              <a:rPr lang="en-US" baseline="0" dirty="0" smtClean="0"/>
              <a:t>Where was duplicate code removed? (in Image, no longer three different methods requiring some kind of loop (while (!</a:t>
            </a:r>
            <a:r>
              <a:rPr lang="en-US" baseline="0" dirty="0" err="1" smtClean="0"/>
              <a:t>s.isFinished</a:t>
            </a:r>
            <a:r>
              <a:rPr lang="en-US" baseline="0" dirty="0" smtClean="0"/>
              <a:t>) { </a:t>
            </a:r>
            <a:r>
              <a:rPr lang="en-US" baseline="0" dirty="0" err="1" smtClean="0"/>
              <a:t>s.readLine</a:t>
            </a:r>
            <a:r>
              <a:rPr lang="en-US" baseline="0" dirty="0" smtClean="0"/>
              <a:t>(); } 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4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Might be good to draw the Pet,</a:t>
            </a:r>
            <a:r>
              <a:rPr lang="en-US" baseline="0" dirty="0" smtClean="0"/>
              <a:t> Cat, Dog UML diagram here.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9D4DE2-3B99-41EE-8D4F-E0DDC5188304}" type="slidenum">
              <a:rPr lang="en-US" smtClean="0">
                <a:latin typeface="Calibri" pitchFamily="34" charset="0"/>
              </a:rPr>
              <a:pPr eaLnBrk="1" hangingPunct="1"/>
              <a:t>16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5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Leading</a:t>
            </a:r>
            <a:r>
              <a:rPr lang="en-US" baseline="0" dirty="0" smtClean="0"/>
              <a:t> questions to help:</a:t>
            </a:r>
          </a:p>
          <a:p>
            <a:r>
              <a:rPr lang="en-US" dirty="0" smtClean="0"/>
              <a:t>What do they all have in common? So what goes</a:t>
            </a:r>
            <a:r>
              <a:rPr lang="en-US" baseline="0" dirty="0" smtClean="0"/>
              <a:t> in interface?</a:t>
            </a:r>
          </a:p>
          <a:p>
            <a:r>
              <a:rPr lang="en-US" baseline="0" dirty="0" smtClean="0"/>
              <a:t>What can we do instead of the three feed methods?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find it helpful you can ask:</a:t>
            </a:r>
          </a:p>
          <a:p>
            <a:endParaRPr lang="en-US" dirty="0" smtClean="0"/>
          </a:p>
          <a:p>
            <a:r>
              <a:rPr lang="en-US" dirty="0" smtClean="0"/>
              <a:t>If I run</a:t>
            </a:r>
            <a:r>
              <a:rPr lang="en-US" baseline="0" dirty="0" smtClean="0"/>
              <a:t> “Pet p = new Dog();”</a:t>
            </a:r>
          </a:p>
          <a:p>
            <a:r>
              <a:rPr lang="en-US" baseline="0" dirty="0" smtClean="0"/>
              <a:t>What is the type?  (confusion… Both?) </a:t>
            </a:r>
          </a:p>
          <a:p>
            <a:endParaRPr lang="en-US" dirty="0" smtClean="0"/>
          </a:p>
          <a:p>
            <a:r>
              <a:rPr lang="en-US" dirty="0" smtClean="0"/>
              <a:t>There is a declared (Pet) and actual (Dog)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[Skipped </a:t>
            </a:r>
            <a:r>
              <a:rPr lang="en-US" dirty="0" err="1" smtClean="0"/>
              <a:t>downcasting</a:t>
            </a:r>
            <a:r>
              <a:rPr lang="en-US" dirty="0" smtClean="0"/>
              <a:t> from interface types to class types.  Better to make interface type general enough.  We’ll cover </a:t>
            </a:r>
            <a:r>
              <a:rPr lang="en-US" dirty="0" err="1" smtClean="0"/>
              <a:t>downcasts</a:t>
            </a:r>
            <a:r>
              <a:rPr lang="en-US" dirty="0" smtClean="0"/>
              <a:t> with inheritance.]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3A627E-6755-4FCB-B729-946FBF7A8E69}" type="slidenum">
              <a:rPr lang="en-US" smtClean="0">
                <a:latin typeface="Calibri" pitchFamily="34" charset="0"/>
              </a:rPr>
              <a:pPr eaLnBrk="1" hangingPunct="1"/>
              <a:t>21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6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Vehicle interface as concept.</a:t>
            </a:r>
          </a:p>
          <a:p>
            <a:endParaRPr lang="en-US" dirty="0" smtClean="0"/>
          </a:p>
          <a:p>
            <a:r>
              <a:rPr lang="en-US" dirty="0" smtClean="0"/>
              <a:t>Do</a:t>
            </a:r>
            <a:r>
              <a:rPr lang="en-US" baseline="0" dirty="0" smtClean="0"/>
              <a:t> simple example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5261" indent="-165261">
              <a:buFontTx/>
              <a:buChar char="-"/>
            </a:pPr>
            <a:r>
              <a:rPr lang="en-US" dirty="0" smtClean="0"/>
              <a:t>callouts animated</a:t>
            </a:r>
          </a:p>
          <a:p>
            <a:pPr marL="165261" indent="-165261">
              <a:buFontTx/>
              <a:buChar char="-"/>
            </a:pPr>
            <a:endParaRPr lang="en-US" dirty="0" smtClean="0"/>
          </a:p>
          <a:p>
            <a:pPr marL="165261" indent="-165261">
              <a:buFontTx/>
              <a:buChar char="-"/>
            </a:pPr>
            <a:r>
              <a:rPr lang="en-US" dirty="0" smtClean="0"/>
              <a:t>201710: have them study and do the </a:t>
            </a:r>
            <a:r>
              <a:rPr lang="en-US" dirty="0" err="1" smtClean="0"/>
              <a:t>numberSequence</a:t>
            </a:r>
            <a:r>
              <a:rPr lang="en-US" dirty="0" smtClean="0"/>
              <a:t> example. They don’t need to write all 3, just enough to get the feel for it.</a:t>
            </a:r>
          </a:p>
          <a:p>
            <a:pPr marL="165261" indent="-165261">
              <a:buFontTx/>
              <a:buChar char="-"/>
            </a:pPr>
            <a:endParaRPr lang="en-US" dirty="0" smtClean="0"/>
          </a:p>
          <a:p>
            <a:pPr marL="165261" indent="-165261">
              <a:buFontTx/>
              <a:buChar char="-"/>
            </a:pPr>
            <a:r>
              <a:rPr lang="en-US" dirty="0" smtClean="0"/>
              <a:t>Old:</a:t>
            </a:r>
          </a:p>
          <a:p>
            <a:pPr marL="165261" indent="-165261">
              <a:buFontTx/>
              <a:buChar char="-"/>
            </a:pPr>
            <a:r>
              <a:rPr lang="en-US" dirty="0" smtClean="0"/>
              <a:t>Ask</a:t>
            </a:r>
            <a:r>
              <a:rPr lang="en-US" baseline="0" dirty="0" smtClean="0"/>
              <a:t> students to use this information to create a Function interface in the </a:t>
            </a:r>
            <a:r>
              <a:rPr lang="en-US" baseline="0" dirty="0" err="1" smtClean="0"/>
              <a:t>textCalculator</a:t>
            </a:r>
            <a:r>
              <a:rPr lang="en-US" baseline="0" dirty="0" smtClean="0"/>
              <a:t> project that fixes the errors in the code.</a:t>
            </a:r>
          </a:p>
          <a:p>
            <a:pPr marL="165261" indent="-165261">
              <a:buFontTx/>
              <a:buChar char="-"/>
            </a:pPr>
            <a:r>
              <a:rPr lang="en-US" baseline="0" dirty="0" smtClean="0"/>
              <a:t>Once they’ve done that, they should implement the add and multiply classes that implement the Function interface.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9D4DE2-3B99-41EE-8D4F-E0DDC5188304}" type="slidenum">
              <a:rPr lang="en-US" smtClean="0">
                <a:latin typeface="Calibri" pitchFamily="34" charset="0"/>
              </a:rPr>
              <a:pPr eaLnBrk="1" hangingPunct="1"/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4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QUIZ QUESTION 1</a:t>
            </a:r>
          </a:p>
          <a:p>
            <a:endParaRPr lang="en-US" dirty="0" smtClean="0"/>
          </a:p>
          <a:p>
            <a:r>
              <a:rPr lang="en-US" dirty="0" smtClean="0"/>
              <a:t>When thinking</a:t>
            </a:r>
            <a:r>
              <a:rPr lang="en-US" baseline="0" dirty="0" smtClean="0"/>
              <a:t> about interfaces, I like to give the example of a car: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don’t care if it’s a truck, car, van, electric car, etc. When I get in a new car (or rental car, or friend’s car, etc.) … I know that the car will have the same “interface” for me to interact with. I’ll always have a brake and accelerator, a steering wheel, etc. I don’t need to know how the car works or how it’s different from another car, I just need to know how to use the interface.</a:t>
            </a:r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BCEC16-738F-4DEF-BD13-DB083FCD953B}" type="slidenum">
              <a:rPr lang="en-US" smtClean="0">
                <a:latin typeface="Calibri" pitchFamily="34" charset="0"/>
              </a:rPr>
              <a:pPr eaLnBrk="1" hangingPunct="1"/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1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is an </a:t>
            </a:r>
            <a:r>
              <a:rPr lang="en-US" b="1" dirty="0" smtClean="0"/>
              <a:t>implementation detail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was needed to construct the Pet, not to </a:t>
            </a:r>
            <a:r>
              <a:rPr lang="en-US" b="1" dirty="0" smtClean="0"/>
              <a:t>use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Interfaces only describe how things are used, not how they are created.</a:t>
            </a:r>
          </a:p>
          <a:p>
            <a:r>
              <a:rPr lang="en-US" dirty="0" smtClean="0"/>
              <a:t>Implementations, that is: classes that implement interfaces, describe how they are created.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Draw box-and-pointer diagram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B2111D-C5D1-46AB-A8FB-97A156E69346}" type="slidenum">
              <a:rPr lang="en-US" smtClean="0">
                <a:latin typeface="Calibri" pitchFamily="34" charset="0"/>
              </a:rPr>
              <a:pPr eaLnBrk="1" hangingPunct="1"/>
              <a:t>12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If students</a:t>
            </a:r>
            <a:r>
              <a:rPr lang="en-US" baseline="0" dirty="0" smtClean="0">
                <a:sym typeface="Wingdings" panose="05000000000000000000" pitchFamily="2" charset="2"/>
              </a:rPr>
              <a:t> finish quickly suggest that they add to the Sequence interface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prevNum</a:t>
            </a:r>
            <a:r>
              <a:rPr lang="en-US" baseline="0" dirty="0" smtClean="0">
                <a:sym typeface="Wingdings" panose="05000000000000000000" pitchFamily="2" charset="2"/>
              </a:rPr>
              <a:t>();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 implement it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(has interesting functionality if you run Fibonacci in reverse (with two </a:t>
            </a: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implementation))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2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Leading</a:t>
            </a:r>
            <a:r>
              <a:rPr lang="en-US" baseline="0" dirty="0" smtClean="0"/>
              <a:t> questions to help:</a:t>
            </a:r>
          </a:p>
          <a:p>
            <a:r>
              <a:rPr lang="en-US" dirty="0" smtClean="0"/>
              <a:t>What do they all have in common? So what goes</a:t>
            </a:r>
            <a:r>
              <a:rPr lang="en-US" baseline="0" dirty="0" smtClean="0"/>
              <a:t> in interface?</a:t>
            </a:r>
          </a:p>
          <a:p>
            <a:r>
              <a:rPr lang="en-US" baseline="0" dirty="0" smtClean="0"/>
              <a:t>What can we do instead of the three load methods?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E1CDAB-06C9-40FD-942C-F3B53D39BF85}" type="datetime2">
              <a:rPr lang="en-US" smtClean="0"/>
              <a:pPr>
                <a:defRPr/>
              </a:pPr>
              <a:t>Wednesday, January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2FF0E-F7CC-423F-8650-0BF22C4BBB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FEF9A-ADC5-4920-917D-E7BB6FF08CF8}" type="datetime2">
              <a:rPr lang="en-US" smtClean="0"/>
              <a:pPr>
                <a:defRPr/>
              </a:pPr>
              <a:t>Wednesday, January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AF770-2A39-4776-8FC7-0C11FB6FDD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98137-AD29-4AF9-9DB3-CB53ECB1D517}" type="datetime2">
              <a:rPr lang="en-US" smtClean="0"/>
              <a:pPr>
                <a:defRPr/>
              </a:pPr>
              <a:t>Wednesday, January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0F0C6-27C3-4B05-9DC9-0251E117C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D3E589-0D28-44C0-B64C-3A4AC08A04E1}" type="datetime2">
              <a:rPr lang="en-US" smtClean="0"/>
              <a:pPr>
                <a:defRPr/>
              </a:pPr>
              <a:t>Wednesday, January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4DD41-CB1A-4D81-89B8-69AA3F5B23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7DD9B-8088-4898-8095-D1C7B8FC4098}" type="datetime2">
              <a:rPr lang="en-US" smtClean="0"/>
              <a:pPr>
                <a:defRPr/>
              </a:pPr>
              <a:t>Wednesday, January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100CF-6167-4269-ADF1-5F008C1E6A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28098-CE10-4B64-A588-F5A095E20C2D}" type="datetime2">
              <a:rPr lang="en-US" smtClean="0"/>
              <a:pPr>
                <a:defRPr/>
              </a:pPr>
              <a:t>Wednesday, January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AA02C-252F-4AAD-B601-753D798BCD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F90AB-0501-4A31-AD4B-812B09D8C90F}" type="datetime2">
              <a:rPr lang="en-US" smtClean="0"/>
              <a:pPr>
                <a:defRPr/>
              </a:pPr>
              <a:t>Wednesday, January 10,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75F12-196C-4B2B-BFEA-A10E463558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5D488-160D-4C5A-81C6-5291B6307D3A}" type="datetime2">
              <a:rPr lang="en-US" smtClean="0"/>
              <a:pPr>
                <a:defRPr/>
              </a:pPr>
              <a:t>Wednesday, January 10,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9FF9E-F6EF-45CC-9DB6-FA60CEEE9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EC46C2-FFF1-4A78-BBF5-7A21C8E4AF1C}" type="datetime2">
              <a:rPr lang="en-US" smtClean="0"/>
              <a:pPr>
                <a:defRPr/>
              </a:pPr>
              <a:t>Wednesday, January 10,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22176-7577-4261-BE2D-E01E397F8B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CD4BA-40BD-4350-9A50-2C1CA443D35A}" type="datetime2">
              <a:rPr lang="en-US" smtClean="0"/>
              <a:pPr>
                <a:defRPr/>
              </a:pPr>
              <a:t>Wednesday, January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1F173-A11D-460A-9C31-47F8745582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8AF244-3622-4EBC-8264-425B1DE9CF1B}" type="datetime2">
              <a:rPr lang="en-US" smtClean="0"/>
              <a:pPr>
                <a:defRPr/>
              </a:pPr>
              <a:t>Wednesday, January 10,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16A68-FBA6-48BB-919E-87260CD8C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2F7C74-FEF3-4B67-B647-B5A95651068A}" type="datetime2">
              <a:rPr lang="en-US" smtClean="0"/>
              <a:pPr>
                <a:defRPr/>
              </a:pPr>
              <a:t>Wednesday, January 10,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2C1B5E-D6BE-42AF-8DDF-5C2B46E61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bPDBQiCm48RtFiMGbLne3k1526q81DfkGWymjLHxY2GRIQ64qhjN3yUsybXa8uzcVZx_CsElhKFZZaeMza2wHuCAh3j9uKz3TQmKjKHhOQUm4HkolSJJEvB-BG1Qr5oUar6mDPrwHIKCiZe-Tflohd1BKh1lV_Jeslko3-7OqSYo-9jRWM20eYbqw6FP8H-ftEUg4EsT4QZAMJtWOja7FvqvN2k61gBeS_yo2Vo0h0ZKDzA2INzKlaYw2KMURBF6ODzIROFVud9gyBo2nTCYjP2gi5okOB8wIsO6P_dHqpK-Py5jmGtkfMHy1PptFwE6oS_ksGg1x9OqsLPmLbPVNIS5wf3tIXx7LWup2-CPs9cXXCzIQVsFmXDxwYHonslsVJu4NWlDmu_n3m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VLBBQiCm4BphAqHESg7-W11CQ4CWaFOI-W5RQnClaMKZAPJGvj-hXvt8RTFBIjePpUngjRGEZ3krYjaZwHuCjDowiq8V3TKHQKWY9-tGxA56lYTKqh9QWRLyqy81LsHx1USN8Ft9E6z0IpKc8s5jklOPMZGWwhXiLiLTufeKYhqFFRZcFkqLdJWPLR1BNWeF1L0i2XpulUf01lhE6OHMI9-TftsGzWrR38PRqYYK3m4aVGYWJ8xYOA1lgBR1wcU__B7YiuTPCayeBykA9ulVz805luJplmc-jO_E7F_JUDizZH8iqolBhwltZP9d9zeJP7Z6J2syPNREXd9X8tsg5szCKkEC1lgjg4Yz7hD_uRctppQG5ujhgghILR9hqcGRbAAOltUTGj0Xx_aoJhCOHic2uXAr37_v6m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R2JwW1wgIa2b7a18tBWjoJPOIUp8tY8XuE_ifiMce5vYpundj3lA9ZCcFeo3oRqF4oOS8VFxGF9DlfaLqmoOCpmItwCF7mPWn9u4PkjW1M_HjyBjYTg_N1CFWPMyG_QXgzBNJ-XpZ3tHH4bZ0uuaH-6i4gvcsudOrOJJGDVhwZ3b1ilbMaSkpsRYDdPd-0Rv36zzVYs412-k5iSGCSg3psEak2fGIqN6x09JscD3YdKh8EHjZArrfHVmfP4LlCGu40QbE-87MLdP9wa_TBKe6M0EEtLK4lGkcfq5SDKWGruqYFRVe8jSTAZuoxAXqEglyGq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Interfaces and Polymorphism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015335"/>
            <a:ext cx="710565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Check out </a:t>
            </a:r>
            <a:r>
              <a:rPr lang="en-US" sz="2800" i="1" dirty="0" smtClean="0"/>
              <a:t>Interfaces </a:t>
            </a:r>
            <a:r>
              <a:rPr lang="en-US" sz="2800" dirty="0"/>
              <a:t>from SVN</a:t>
            </a:r>
          </a:p>
        </p:txBody>
      </p:sp>
    </p:spTree>
    <p:extLst>
      <p:ext uri="{BB962C8B-B14F-4D97-AF65-F5344CB8AC3E}">
        <p14:creationId xmlns:p14="http://schemas.microsoft.com/office/powerpoint/2010/main" val="8825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interface Pet{</a:t>
            </a:r>
          </a:p>
          <a:p>
            <a:pPr marL="0" indent="0">
              <a:buNone/>
            </a:pPr>
            <a:r>
              <a:rPr lang="en-US" dirty="0" smtClean="0"/>
              <a:t>    public void speak();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9388" y="4419600"/>
            <a:ext cx="43252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happened to name?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12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valid Pet with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Cat implements Pet {</a:t>
            </a:r>
          </a:p>
          <a:p>
            <a:pPr marL="0" indent="0">
              <a:buNone/>
            </a:pPr>
            <a:r>
              <a:rPr lang="en-US" dirty="0" smtClean="0"/>
              <a:t>    private String name;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Cat(String name){</a:t>
            </a:r>
          </a:p>
          <a:p>
            <a:pPr marL="0" indent="0">
              <a:buNone/>
            </a:pPr>
            <a:r>
              <a:rPr lang="en-US" dirty="0" smtClean="0"/>
              <a:t>        this.name = 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void speak(){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(name);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40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is this OK?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  <a:t>Pet p = new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</a:rPr>
              <a:t>Dog</a:t>
            </a: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  <a:t>();</a:t>
            </a:r>
            <a:b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</a:br>
            <a:r>
              <a:rPr lang="en-US" b="1" dirty="0" err="1" smtClean="0">
                <a:solidFill>
                  <a:schemeClr val="accent3"/>
                </a:solidFill>
                <a:latin typeface="Consolas" pitchFamily="49" charset="0"/>
              </a:rPr>
              <a:t>p.feed</a:t>
            </a: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  <a:t>p = new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</a:rPr>
              <a:t>Cat</a:t>
            </a: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  <a:t>();</a:t>
            </a:r>
            <a:b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</a:br>
            <a:r>
              <a:rPr lang="en-US" b="1" dirty="0" err="1">
                <a:solidFill>
                  <a:schemeClr val="accent3"/>
                </a:solidFill>
                <a:latin typeface="Consolas" pitchFamily="49" charset="0"/>
              </a:rPr>
              <a:t>p</a:t>
            </a:r>
            <a:r>
              <a:rPr lang="en-US" b="1" dirty="0" err="1" smtClean="0">
                <a:solidFill>
                  <a:schemeClr val="accent3"/>
                </a:solidFill>
                <a:latin typeface="Consolas" pitchFamily="49" charset="0"/>
              </a:rPr>
              <a:t>.feed</a:t>
            </a: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nsolas" pitchFamily="49" charset="0"/>
              </a:rPr>
              <a:t>p</a:t>
            </a: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</a:rPr>
              <a:t> = new Pet(); // NO!</a:t>
            </a:r>
          </a:p>
          <a:p>
            <a:pPr>
              <a:defRPr/>
            </a:pPr>
            <a:r>
              <a:rPr lang="en-US" dirty="0" smtClean="0"/>
              <a:t>Any child type may be stored into a variable of a parent type, but not the other way around.</a:t>
            </a:r>
          </a:p>
          <a:p>
            <a:pPr lvl="1">
              <a:defRPr/>
            </a:pPr>
            <a:r>
              <a:rPr lang="en-US" dirty="0" smtClean="0"/>
              <a:t>A Dog is a Pet, and a Cat is a Pet, but a Pet is not </a:t>
            </a:r>
            <a:r>
              <a:rPr lang="en-US" b="1" dirty="0" smtClean="0"/>
              <a:t>required</a:t>
            </a:r>
            <a:r>
              <a:rPr lang="en-US" dirty="0" smtClean="0"/>
              <a:t> to be a Dog or a Cat.</a:t>
            </a:r>
          </a:p>
          <a:p>
            <a:pPr lvl="1">
              <a:defRPr/>
            </a:pPr>
            <a:r>
              <a:rPr lang="en-US" dirty="0" smtClean="0"/>
              <a:t>And how could you </a:t>
            </a:r>
            <a:r>
              <a:rPr lang="en-US" b="1" i="1" dirty="0" smtClean="0">
                <a:solidFill>
                  <a:srgbClr val="FF0000"/>
                </a:solidFill>
              </a:rPr>
              <a:t>construct</a:t>
            </a:r>
            <a:r>
              <a:rPr lang="en-US" i="1" dirty="0" smtClean="0"/>
              <a:t> </a:t>
            </a:r>
            <a:r>
              <a:rPr lang="en-US" dirty="0" smtClean="0"/>
              <a:t>a Pet?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4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NumberSequence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s2RRHQl8Fig7K6Ff88ZZuKiY0OTfpPgMoG6ZBrgfSAdgEvTT7h-ZVaEQ8HbeMxRJ-AsmNUZ3Akqj2PZCZFsMc15if3VE3tV8vSnMqc5d6te0JLRCPLy5MwJf4ktwFwIMsKYwLDl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29600" cy="42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810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particular Image class loads image files from a variety of sources and display them on the screen.  The image sources can be a file, a network link, or a USB camera.  All the various sources have similar functions, but because they are different types they each require a specialized function.  Show how an improved approach using interfaces can remove the code duplication.</a:t>
            </a:r>
          </a:p>
          <a:p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026" name="Picture 2" descr="https://lh5.googleusercontent.com/CJ1nKFl8H_FOXKpK7_cUVmQW2z5nGOfrENVMIRpdrp4xB3JRXHHvhCYkWrNZ61HQqAfNTu-oJsTL9vDCPkgaHRKQu0Dbt1eqyuYjEOJDmm4u6Fp-urGrCJxVNoBEbuAyygZyzL9v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4457"/>
            <a:ext cx="8839200" cy="51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224" y="6324600"/>
            <a:ext cx="4569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Notation: In UML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3505200" cy="350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4997" y="2197893"/>
            <a:ext cx="52604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Closed </a:t>
            </a:r>
            <a:r>
              <a:rPr lang="en-US" sz="2200" dirty="0"/>
              <a:t>triangle with a dashed line in UML </a:t>
            </a:r>
            <a:r>
              <a:rPr lang="en-US" sz="2200" dirty="0" smtClean="0"/>
              <a:t>is an “is-a” relationship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Read this as: </a:t>
            </a:r>
          </a:p>
          <a:p>
            <a:endParaRPr lang="en-US" sz="2200" dirty="0"/>
          </a:p>
          <a:p>
            <a:pPr lvl="1"/>
            <a:r>
              <a:rPr lang="en-US" sz="2200" dirty="0" err="1"/>
              <a:t>I</a:t>
            </a:r>
            <a:r>
              <a:rPr lang="en-US" sz="2200" dirty="0" err="1" smtClean="0"/>
              <a:t>nterImpl</a:t>
            </a:r>
            <a:r>
              <a:rPr lang="en-US" sz="2200" dirty="0" smtClean="0"/>
              <a:t> is-an </a:t>
            </a:r>
            <a:r>
              <a:rPr lang="en-US" sz="2200" dirty="0" err="1" smtClean="0"/>
              <a:t>InterfaceName</a:t>
            </a:r>
            <a:endParaRPr lang="en-US" sz="2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2286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following scenario we have a Pet Zoo, with a Zookeeper who is in charge of feeding different types of animals. When the simulator runs, various pets are made and fed. Also, there is a way to count the number of pets that are eating. </a:t>
            </a:r>
            <a:r>
              <a:rPr lang="en-US" dirty="0"/>
              <a:t> The </a:t>
            </a:r>
            <a:r>
              <a:rPr lang="en-US" dirty="0" smtClean="0"/>
              <a:t>animals include cats, dogs, and fish. </a:t>
            </a:r>
            <a:r>
              <a:rPr lang="en-US" dirty="0"/>
              <a:t> All the </a:t>
            </a:r>
            <a:r>
              <a:rPr lang="en-US" dirty="0" smtClean="0"/>
              <a:t>animals have names, and can be told to eat food, as well as report that they are eating (once fed they always report eating).</a:t>
            </a:r>
            <a:r>
              <a:rPr lang="en-US" dirty="0"/>
              <a:t> Show how an improved approach using interfaces can remove </a:t>
            </a:r>
            <a:r>
              <a:rPr lang="en-US" dirty="0" smtClean="0"/>
              <a:t>code duplication from the following design.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lh3.googleusercontent.com/W-vFKPsfFrf54DMxw7OXJLQCzUEJYHSY5aooEcAttQR99fk_aPQ4Fgr3ikZsB3qKbiMwgLI_kWVuisyOAJIpDf9edFL3ioHQaCG480oc3H2KWeMaGopQsKKonbHK9Am-vXbsHM_7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889000" y="2260600"/>
            <a:ext cx="716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4569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  <p:pic>
        <p:nvPicPr>
          <p:cNvPr id="2056" name="Picture 8" descr="https://lh4.googleusercontent.com/TTu-F85CXqV8i36DtKWj9lm6Q0PpIQlCAjz51Hx_z7_qbb1h3eCsRPAz24ppe78ckrQAOEZlosKRKp6EnXf3NEPiLx18SViEzaP2ssG5PZkslU24io3W64Jhdtb1xih96PQGsMa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0966"/>
            <a:ext cx="6898252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Polymorphism! (A quick intro)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Etymology: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Poly </a:t>
            </a:r>
            <a:r>
              <a:rPr lang="en-US" dirty="0" smtClean="0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Morphism</a:t>
            </a:r>
            <a:r>
              <a:rPr lang="en-US" dirty="0" smtClean="0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Polymorphism means: An </a:t>
            </a:r>
            <a:r>
              <a:rPr lang="en-US" b="1" dirty="0" smtClean="0">
                <a:sym typeface="Wingdings" pitchFamily="2" charset="2"/>
              </a:rPr>
              <a:t>Interface</a:t>
            </a:r>
            <a:r>
              <a:rPr lang="en-US" dirty="0" smtClean="0">
                <a:sym typeface="Wingdings" pitchFamily="2" charset="2"/>
              </a:rPr>
              <a:t> can take </a:t>
            </a:r>
            <a:r>
              <a:rPr lang="en-US" b="1" dirty="0" smtClean="0">
                <a:sym typeface="Wingdings" pitchFamily="2" charset="2"/>
              </a:rPr>
              <a:t>many shapes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A Pet variable could actually contain a Cat, Dog, or Fish</a:t>
            </a:r>
            <a:endParaRPr lang="en-US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30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three pillars </a:t>
            </a:r>
            <a:r>
              <a:rPr lang="en-US" dirty="0" smtClean="0"/>
              <a:t>of </a:t>
            </a:r>
            <a:r>
              <a:rPr lang="en-US" b="1" dirty="0" smtClean="0"/>
              <a:t>Object-Oriented Programming</a:t>
            </a:r>
            <a:endParaRPr lang="en-US" b="1" dirty="0"/>
          </a:p>
          <a:p>
            <a:pPr lvl="1"/>
            <a:r>
              <a:rPr lang="en-US" dirty="0" smtClean="0"/>
              <a:t>Encapsulation (already covered)</a:t>
            </a:r>
          </a:p>
          <a:p>
            <a:pPr lvl="1"/>
            <a:r>
              <a:rPr lang="en-US" dirty="0" smtClean="0"/>
              <a:t>Polymorphism (start idea today)</a:t>
            </a:r>
          </a:p>
          <a:p>
            <a:pPr lvl="1"/>
            <a:r>
              <a:rPr lang="en-US" dirty="0"/>
              <a:t>Inheritance </a:t>
            </a:r>
            <a:r>
              <a:rPr lang="en-US" dirty="0" smtClean="0"/>
              <a:t>(next week)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pet.feed</a:t>
            </a:r>
            <a:r>
              <a:rPr lang="en-US" dirty="0" smtClean="0"/>
              <a:t>() </a:t>
            </a:r>
            <a:r>
              <a:rPr lang="en-US" b="1" dirty="0" smtClean="0"/>
              <a:t>could </a:t>
            </a:r>
            <a:r>
              <a:rPr lang="en-US" dirty="0" smtClean="0"/>
              <a:t>call:</a:t>
            </a:r>
          </a:p>
          <a:p>
            <a:pPr lvl="1"/>
            <a:r>
              <a:rPr lang="en-US" dirty="0" smtClean="0"/>
              <a:t>Dog’s feed()</a:t>
            </a:r>
          </a:p>
          <a:p>
            <a:pPr lvl="1"/>
            <a:r>
              <a:rPr lang="en-US" dirty="0" smtClean="0"/>
              <a:t>Cat’s feed()</a:t>
            </a:r>
          </a:p>
          <a:p>
            <a:pPr lvl="1"/>
            <a:r>
              <a:rPr lang="en-US" dirty="0" smtClean="0"/>
              <a:t>Fish’s feed()</a:t>
            </a:r>
          </a:p>
          <a:p>
            <a:endParaRPr lang="en-US" dirty="0"/>
          </a:p>
          <a:p>
            <a:r>
              <a:rPr lang="en-US" dirty="0" smtClean="0"/>
              <a:t>Your code is well designed if:</a:t>
            </a:r>
          </a:p>
          <a:p>
            <a:pPr lvl="1"/>
            <a:r>
              <a:rPr lang="en-US" dirty="0" smtClean="0"/>
              <a:t>You </a:t>
            </a:r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need</a:t>
            </a:r>
            <a:r>
              <a:rPr lang="en-US" dirty="0" smtClean="0"/>
              <a:t> </a:t>
            </a:r>
            <a:r>
              <a:rPr lang="en-US" b="1" dirty="0" smtClean="0"/>
              <a:t>to know</a:t>
            </a:r>
            <a:r>
              <a:rPr lang="en-US" dirty="0" smtClean="0"/>
              <a:t> which implementation is used.</a:t>
            </a:r>
          </a:p>
          <a:p>
            <a:pPr lvl="1"/>
            <a:r>
              <a:rPr lang="en-US" dirty="0" smtClean="0"/>
              <a:t>The end result is the same. (“pet is fed”)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7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does all this help reuse?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Can pass an </a:t>
            </a:r>
            <a:r>
              <a:rPr lang="en-US" b="1" dirty="0" smtClean="0"/>
              <a:t>instance</a:t>
            </a:r>
            <a:r>
              <a:rPr lang="en-US" dirty="0" smtClean="0"/>
              <a:t> of a class where an interface type is expected</a:t>
            </a:r>
          </a:p>
          <a:p>
            <a:pPr lvl="1">
              <a:defRPr/>
            </a:pPr>
            <a:r>
              <a:rPr lang="en-US" dirty="0" smtClean="0"/>
              <a:t>But only </a:t>
            </a:r>
            <a:r>
              <a:rPr lang="en-US" i="1" dirty="0" smtClean="0"/>
              <a:t>if the class </a:t>
            </a:r>
            <a:r>
              <a:rPr lang="en-US" b="1" i="1" dirty="0" smtClean="0">
                <a:latin typeface="Consolas" pitchFamily="49" charset="0"/>
              </a:rPr>
              <a:t>implements</a:t>
            </a:r>
            <a:r>
              <a:rPr lang="en-US" i="1" dirty="0" smtClean="0"/>
              <a:t> the interface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could add new functions to a </a:t>
            </a:r>
            <a:r>
              <a:rPr lang="en-US" dirty="0" err="1" smtClean="0"/>
              <a:t>NumberSequence’s</a:t>
            </a:r>
            <a:r>
              <a:rPr lang="en-US" dirty="0" smtClean="0"/>
              <a:t> abilities without changing the runner itself.</a:t>
            </a:r>
          </a:p>
          <a:p>
            <a:pPr lvl="1">
              <a:defRPr/>
            </a:pPr>
            <a:r>
              <a:rPr lang="en-US" dirty="0" smtClean="0"/>
              <a:t>Sort of like application “plug-ins”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can use a new Pet interface without changing the method that uses the Pet instance. (When adding a Zebra class to </a:t>
            </a:r>
            <a:r>
              <a:rPr lang="en-US" dirty="0" err="1" smtClean="0"/>
              <a:t>PetMain</a:t>
            </a:r>
            <a:r>
              <a:rPr lang="en-US" dirty="0" smtClean="0"/>
              <a:t>, Zookeeper does not have to change!)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Use interface types </a:t>
            </a:r>
            <a:r>
              <a:rPr lang="en-US" dirty="0" smtClean="0"/>
              <a:t>for field, method parameter, and return types whenever possible. Like Pet instead of Dog</a:t>
            </a:r>
            <a:r>
              <a:rPr lang="en-US" dirty="0" smtClean="0">
                <a:sym typeface="Wingdings"/>
              </a:rPr>
              <a:t>, and List for </a:t>
            </a:r>
            <a:r>
              <a:rPr lang="en-US" dirty="0" err="1" smtClean="0">
                <a:sym typeface="Wingdings"/>
              </a:rPr>
              <a:t>ArrayList</a:t>
            </a:r>
            <a:r>
              <a:rPr lang="en-US" dirty="0" smtClean="0">
                <a:sym typeface="Wingdings"/>
              </a:rPr>
              <a:t>.</a:t>
            </a:r>
            <a:endParaRPr lang="en-US" dirty="0" smtClean="0"/>
          </a:p>
          <a:p>
            <a:pPr lvl="1">
              <a:defRPr/>
            </a:pPr>
            <a:r>
              <a:rPr lang="en-US" b="1" dirty="0" smtClean="0"/>
              <a:t>List</a:t>
            </a:r>
            <a:r>
              <a:rPr lang="en-US" dirty="0" smtClean="0"/>
              <a:t>&lt;Pet&gt; pets= new </a:t>
            </a:r>
            <a:r>
              <a:rPr lang="en-US" dirty="0" err="1" smtClean="0"/>
              <a:t>ArrayList</a:t>
            </a:r>
            <a:r>
              <a:rPr lang="en-US" dirty="0" smtClean="0"/>
              <a:t>&lt;Pet&gt;();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Next time: because of interfaces, we can add classes that listen for Button presses and mouse clicks, without changing the Button or window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 – What, When, Why,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What:</a:t>
            </a:r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structure that looks like a class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to express operations that multiple </a:t>
            </a:r>
            <a:r>
              <a:rPr lang="en-US" dirty="0" smtClean="0"/>
              <a:t>classes </a:t>
            </a:r>
            <a:r>
              <a:rPr lang="en-US" dirty="0" smtClean="0"/>
              <a:t>have in </a:t>
            </a:r>
            <a:r>
              <a:rPr lang="en-US" dirty="0" smtClean="0"/>
              <a:t>common</a:t>
            </a:r>
          </a:p>
          <a:p>
            <a:endParaRPr lang="en-US" dirty="0" smtClean="0"/>
          </a:p>
          <a:p>
            <a:r>
              <a:rPr lang="en-US" dirty="0" smtClean="0"/>
              <a:t>Differences from classes: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fields.</a:t>
            </a:r>
          </a:p>
          <a:p>
            <a:pPr lvl="1"/>
            <a:r>
              <a:rPr lang="en-US" dirty="0" smtClean="0"/>
              <a:t>Methods </a:t>
            </a:r>
            <a:r>
              <a:rPr lang="en-US" dirty="0" smtClean="0"/>
              <a:t>contain </a:t>
            </a:r>
            <a:r>
              <a:rPr lang="en-US" b="1" dirty="0" smtClean="0"/>
              <a:t>no 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abstracting an idea that has multiple, 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6740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simpleExample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Notation: In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203325"/>
            <a:ext cx="7696200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public 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interface</a:t>
            </a: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itchFamily="49" charset="0"/>
              </a:rPr>
              <a:t>InterfaceName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{</a:t>
            </a:r>
            <a:endParaRPr lang="en-US" sz="2400" b="1" dirty="0">
              <a:solidFill>
                <a:schemeClr val="accent5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/**</a:t>
            </a: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 *  regular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itchFamily="49" charset="0"/>
              </a:rPr>
              <a:t>javadocs</a:t>
            </a:r>
            <a:endParaRPr lang="en-US" sz="2400" b="1" dirty="0">
              <a:solidFill>
                <a:schemeClr val="accent5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 */</a:t>
            </a: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void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itchFamily="49" charset="0"/>
              </a:rPr>
              <a:t>methodName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x, </a:t>
            </a:r>
            <a:r>
              <a:rPr lang="en-US" sz="2400" b="1" dirty="0" err="1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 y)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;</a:t>
            </a:r>
          </a:p>
          <a:p>
            <a:pPr>
              <a:defRPr/>
            </a:pPr>
            <a:endParaRPr lang="en-US" sz="2400" b="1" dirty="0">
              <a:solidFill>
                <a:schemeClr val="accent5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/**</a:t>
            </a: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 *  regular </a:t>
            </a:r>
            <a:r>
              <a:rPr lang="en-US" sz="2400" b="1" dirty="0" err="1">
                <a:solidFill>
                  <a:schemeClr val="accent5"/>
                </a:solidFill>
                <a:latin typeface="Consolas" pitchFamily="49" charset="0"/>
              </a:rPr>
              <a:t>javadocs</a:t>
            </a: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 here</a:t>
            </a: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 */</a:t>
            </a: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itchFamily="49" charset="0"/>
              </a:rPr>
              <a:t>doSomething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(Graphics2D </a:t>
            </a: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g)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486400"/>
            <a:ext cx="84582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public class </a:t>
            </a:r>
            <a:r>
              <a:rPr lang="en-US" sz="2400" b="1" dirty="0" err="1" smtClean="0">
                <a:solidFill>
                  <a:schemeClr val="accent5"/>
                </a:solidFill>
                <a:latin typeface="Consolas" pitchFamily="49" charset="0"/>
              </a:rPr>
              <a:t>SomeClass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</a:rPr>
              <a:t>implements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</a:rPr>
              <a:t>InterfaceName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{</a:t>
            </a: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/>
            </a:r>
            <a:b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</a:b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	…</a:t>
            </a:r>
            <a:b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</a:b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7315200" y="3429000"/>
            <a:ext cx="1752600" cy="990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0"/>
              <a:gd name="adj6" fmla="val -1014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 method body, just a semi-colon</a:t>
            </a:r>
          </a:p>
        </p:txBody>
      </p:sp>
      <p:sp>
        <p:nvSpPr>
          <p:cNvPr id="10" name="Line Callout 2 9"/>
          <p:cNvSpPr/>
          <p:nvPr/>
        </p:nvSpPr>
        <p:spPr>
          <a:xfrm flipH="1">
            <a:off x="228600" y="3429000"/>
            <a:ext cx="1752600" cy="990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685"/>
              <a:gd name="adj6" fmla="val -2003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Automatically public, so we don’t specify it</a:t>
            </a:r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 flipH="1">
            <a:off x="1219200" y="5943600"/>
            <a:ext cx="5638800" cy="838200"/>
          </a:xfrm>
          <a:prstGeom prst="borderCallout2">
            <a:avLst>
              <a:gd name="adj1" fmla="val 18750"/>
              <a:gd name="adj2" fmla="val -2579"/>
              <a:gd name="adj3" fmla="val 50529"/>
              <a:gd name="adj4" fmla="val -11174"/>
              <a:gd name="adj5" fmla="val 13347"/>
              <a:gd name="adj6" fmla="val -92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/>
              <a:t>SomeClass</a:t>
            </a:r>
            <a:r>
              <a:rPr lang="en-US" b="1" dirty="0" smtClean="0"/>
              <a:t> </a:t>
            </a:r>
            <a:r>
              <a:rPr lang="en-US" dirty="0" smtClean="0"/>
              <a:t>promises </a:t>
            </a:r>
            <a:r>
              <a:rPr lang="en-US" dirty="0"/>
              <a:t>to implement all the methods declared in the </a:t>
            </a:r>
            <a:r>
              <a:rPr lang="en-US" b="1" dirty="0" err="1" smtClean="0"/>
              <a:t>InterfaceName</a:t>
            </a:r>
            <a:r>
              <a:rPr lang="en-US" b="1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Interface Types: Key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Interface types are like </a:t>
            </a:r>
            <a:r>
              <a:rPr lang="en-US" b="1" dirty="0" smtClean="0">
                <a:solidFill>
                  <a:schemeClr val="accent2"/>
                </a:solidFill>
              </a:rPr>
              <a:t>contracts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class </a:t>
            </a:r>
            <a:r>
              <a:rPr lang="en-US" dirty="0" smtClean="0"/>
              <a:t>can promise to </a:t>
            </a:r>
            <a:r>
              <a:rPr lang="en-US" b="1" dirty="0" smtClean="0">
                <a:solidFill>
                  <a:schemeClr val="accent3"/>
                </a:solidFill>
              </a:rPr>
              <a:t>implement</a:t>
            </a:r>
            <a:r>
              <a:rPr lang="en-US" dirty="0" smtClean="0"/>
              <a:t> an </a:t>
            </a:r>
            <a:r>
              <a:rPr lang="en-US" dirty="0" smtClean="0"/>
              <a:t>interface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Any code that </a:t>
            </a:r>
            <a:r>
              <a:rPr lang="en-US" b="1" dirty="0" smtClean="0"/>
              <a:t>uses </a:t>
            </a:r>
            <a:r>
              <a:rPr lang="en-US" dirty="0" smtClean="0"/>
              <a:t>the interface </a:t>
            </a:r>
            <a:r>
              <a:rPr lang="en-US" dirty="0" smtClean="0"/>
              <a:t>can </a:t>
            </a:r>
            <a:r>
              <a:rPr lang="en-US" dirty="0" smtClean="0"/>
              <a:t>automatically use </a:t>
            </a:r>
            <a:r>
              <a:rPr lang="en-US" dirty="0" smtClean="0"/>
              <a:t>new classes that implement the interface!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5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Interfaces help to </a:t>
            </a:r>
            <a:r>
              <a:rPr lang="en-US" b="1" dirty="0"/>
              <a:t>reduce coupling </a:t>
            </a:r>
            <a:r>
              <a:rPr lang="en-US" dirty="0"/>
              <a:t>by tying your </a:t>
            </a:r>
            <a:r>
              <a:rPr lang="en-US" dirty="0" smtClean="0"/>
              <a:t>code to </a:t>
            </a:r>
            <a:r>
              <a:rPr lang="en-US" dirty="0"/>
              <a:t>the </a:t>
            </a:r>
            <a:r>
              <a:rPr lang="en-US" dirty="0" smtClean="0"/>
              <a:t>interface, not </a:t>
            </a:r>
            <a:r>
              <a:rPr lang="en-US" dirty="0"/>
              <a:t>the class implementation.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-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Interface Types can replace 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Dog &amp; Cat implement the Pet interface: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Variable Declaration:</a:t>
            </a:r>
          </a:p>
          <a:p>
            <a:pPr lvl="2"/>
            <a:r>
              <a:rPr lang="en-US" dirty="0" smtClean="0"/>
              <a:t>Pet d = new Dog();	Pet c = </a:t>
            </a:r>
            <a:r>
              <a:rPr lang="en-US" dirty="0"/>
              <a:t>new </a:t>
            </a:r>
            <a:r>
              <a:rPr lang="en-US" dirty="0" smtClean="0"/>
              <a:t>Cat();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Parameters:</a:t>
            </a:r>
          </a:p>
          <a:p>
            <a:pPr lvl="2"/>
            <a:r>
              <a:rPr lang="en-US" dirty="0" smtClean="0"/>
              <a:t>public static void </a:t>
            </a:r>
            <a:r>
              <a:rPr lang="en-US" dirty="0" err="1" smtClean="0"/>
              <a:t>feedPet</a:t>
            </a:r>
            <a:r>
              <a:rPr lang="en-US" dirty="0" smtClean="0"/>
              <a:t>(Pet p) {…}</a:t>
            </a:r>
            <a:br>
              <a:rPr lang="en-US" dirty="0" smtClean="0"/>
            </a:br>
            <a:r>
              <a:rPr lang="en-US" dirty="0" smtClean="0"/>
              <a:t>Can call with any object of type Pet:</a:t>
            </a:r>
          </a:p>
          <a:p>
            <a:pPr lvl="2"/>
            <a:r>
              <a:rPr lang="en-US" dirty="0" err="1" smtClean="0"/>
              <a:t>feedPet</a:t>
            </a:r>
            <a:r>
              <a:rPr lang="en-US" dirty="0" smtClean="0"/>
              <a:t>(new Dog());       </a:t>
            </a:r>
            <a:r>
              <a:rPr lang="en-US" dirty="0" err="1" smtClean="0"/>
              <a:t>feedPet</a:t>
            </a:r>
            <a:r>
              <a:rPr lang="en-US" dirty="0" smtClean="0"/>
              <a:t>(c); // from above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Fields:</a:t>
            </a:r>
          </a:p>
          <a:p>
            <a:pPr lvl="2"/>
            <a:r>
              <a:rPr lang="en-US" dirty="0"/>
              <a:t>private Pet </a:t>
            </a:r>
            <a:r>
              <a:rPr lang="en-US" dirty="0" err="1"/>
              <a:t>pet</a:t>
            </a:r>
            <a:r>
              <a:rPr lang="en-US" dirty="0"/>
              <a:t>;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Generic Type Parameters:</a:t>
            </a:r>
          </a:p>
          <a:p>
            <a:pPr lvl="2"/>
            <a:r>
              <a:rPr lang="en-US" dirty="0" err="1"/>
              <a:t>ArrayList</a:t>
            </a:r>
            <a:r>
              <a:rPr lang="en-US" dirty="0"/>
              <a:t>&lt;Pet&gt; pets = new </a:t>
            </a:r>
            <a:r>
              <a:rPr lang="en-US" dirty="0" err="1"/>
              <a:t>ArrayList</a:t>
            </a:r>
            <a:r>
              <a:rPr lang="en-US" dirty="0"/>
              <a:t>&lt;Pet&gt;();</a:t>
            </a:r>
          </a:p>
          <a:p>
            <a:pPr lvl="2"/>
            <a:r>
              <a:rPr lang="en-US" dirty="0" err="1"/>
              <a:t>pets.add</a:t>
            </a:r>
            <a:r>
              <a:rPr lang="en-US" dirty="0"/>
              <a:t>(new Dog</a:t>
            </a:r>
            <a:r>
              <a:rPr lang="en-US" dirty="0" smtClean="0"/>
              <a:t>());    </a:t>
            </a:r>
            <a:r>
              <a:rPr lang="en-US" dirty="0" err="1" smtClean="0"/>
              <a:t>pets.add</a:t>
            </a:r>
            <a:r>
              <a:rPr lang="en-US" dirty="0" smtClean="0"/>
              <a:t>(new </a:t>
            </a:r>
            <a:r>
              <a:rPr lang="en-US" dirty="0"/>
              <a:t>Cat());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4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understanding…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interface Pet{</a:t>
            </a:r>
          </a:p>
          <a:p>
            <a:pPr marL="0" indent="0">
              <a:buNone/>
            </a:pPr>
            <a:r>
              <a:rPr lang="en-US" dirty="0" smtClean="0"/>
              <a:t>    private String name;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Pet(String name){</a:t>
            </a:r>
          </a:p>
          <a:p>
            <a:pPr marL="0" indent="0">
              <a:buNone/>
            </a:pPr>
            <a:r>
              <a:rPr lang="en-US" dirty="0" smtClean="0"/>
              <a:t>        this.name = 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void speak(){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(name);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2627" y="5638800"/>
            <a:ext cx="6418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interface valid? Why or why not?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16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12086</TotalTime>
  <Words>1278</Words>
  <Application>Microsoft Office PowerPoint</Application>
  <PresentationFormat>On-screen Show (4:3)</PresentationFormat>
  <Paragraphs>211</Paragraphs>
  <Slides>21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Office Theme</vt:lpstr>
      <vt:lpstr>CSSE 220</vt:lpstr>
      <vt:lpstr>Object-Oriented Programming</vt:lpstr>
      <vt:lpstr>Interfaces – What, When, Why, How?</vt:lpstr>
      <vt:lpstr>Open simpleExample</vt:lpstr>
      <vt:lpstr>Notation: In Code</vt:lpstr>
      <vt:lpstr>Interface Types: Key Idea</vt:lpstr>
      <vt:lpstr>Why?</vt:lpstr>
      <vt:lpstr>Interface Types can replace class types</vt:lpstr>
      <vt:lpstr>Check your understanding…</vt:lpstr>
      <vt:lpstr>Valid interface</vt:lpstr>
      <vt:lpstr>A valid Pet with a name</vt:lpstr>
      <vt:lpstr>Why is this OK?</vt:lpstr>
      <vt:lpstr>NumberSequence Example</vt:lpstr>
      <vt:lpstr>PowerPoint Presentation</vt:lpstr>
      <vt:lpstr>Solution</vt:lpstr>
      <vt:lpstr>Notation: In UML</vt:lpstr>
      <vt:lpstr>PowerPoint Presentation</vt:lpstr>
      <vt:lpstr>Solution</vt:lpstr>
      <vt:lpstr>Polymorphism! (A quick intro)</vt:lpstr>
      <vt:lpstr>Polymorphic method calls</vt:lpstr>
      <vt:lpstr>How does all this help reuse?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Yoder, Jason A</dc:creator>
  <cp:keywords/>
  <dc:description/>
  <cp:lastModifiedBy>Hays, Mark A</cp:lastModifiedBy>
  <cp:revision>617</cp:revision>
  <cp:lastPrinted>2015-10-02T13:25:50Z</cp:lastPrinted>
  <dcterms:created xsi:type="dcterms:W3CDTF">2011-01-18T15:01:32Z</dcterms:created>
  <dcterms:modified xsi:type="dcterms:W3CDTF">2018-01-10T14:42:35Z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