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87" r:id="rId4"/>
    <p:sldId id="286" r:id="rId5"/>
    <p:sldId id="311" r:id="rId6"/>
    <p:sldId id="298" r:id="rId7"/>
    <p:sldId id="299" r:id="rId8"/>
    <p:sldId id="302" r:id="rId9"/>
    <p:sldId id="300" r:id="rId10"/>
    <p:sldId id="303" r:id="rId11"/>
    <p:sldId id="304" r:id="rId12"/>
    <p:sldId id="305" r:id="rId13"/>
    <p:sldId id="307" r:id="rId14"/>
    <p:sldId id="308" r:id="rId15"/>
    <p:sldId id="309" r:id="rId16"/>
    <p:sldId id="310" r:id="rId17"/>
    <p:sldId id="306" r:id="rId18"/>
    <p:sldId id="312" r:id="rId19"/>
    <p:sldId id="313" r:id="rId20"/>
    <p:sldId id="31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24C20-D030-489A-953C-EF810484E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552CA1-82F6-4BD2-9E9C-19230E03A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BD941-65F2-4AEB-9235-91C744CD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A41BA-E5DA-4ECB-9398-EFF6A17E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32A9E-7392-41F6-90BC-C672538E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0FAA4-E446-49F6-9DC0-1DE3B588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88956A-EA36-4832-B087-9F217FEA9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F17F0-F880-44DD-8428-C17D846C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5256C-0AD8-4BEA-A46E-678C8A7A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3C4A4-D474-430B-AF79-58F479AC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1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071384-3B78-4568-828E-93C1068C3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A52E89-5416-41E2-A4AB-020A7031F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1EC8E-967C-4C54-868F-FA1EDBE8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B8C14-801F-4014-8C86-3996A178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C9513-900A-4509-98A5-1B9FD538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9646B-5D43-4ED1-9848-48EE04B8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4B144-7843-415E-BAA6-2E5AD44A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AA19F-79A5-4EB0-92D5-3AFFB13A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7F541-6DA8-423B-BCA7-D62E33B2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295AF-5FAE-4379-A50C-56C35D4B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1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B6977-E82A-467F-8C92-6CE49926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B13ADD-9263-4E07-A61D-5CC83BF85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467AC-B02F-46D1-A8D8-E0A441BD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D0DC7-7164-4693-8BD1-6D0AE465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733BD-D1DF-432A-A9F3-8B156CC7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66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58FDF-5BE0-43DB-A7E2-9DD01463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AC1AD-FA28-4D83-AD22-4E80C0E19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697120-9289-4904-9E0C-ECD465B5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4762A-ECFC-47FF-B86A-A0799ADF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F0797-A1A0-467A-910F-BA438ED0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A9342-0E79-42A4-A09B-24EB782F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6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4BC9A-62A1-49F4-A379-D01A987B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79E989-DD47-4B0E-81EA-2554E6FE6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2010C5-F1FD-4CB6-A25E-AB7851133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0ABC28-0AEB-42EE-806F-7498D90B5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4076B1-0C82-4B26-B897-88CADF86A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56E919-1AD1-4A5D-9CCF-A2F9B4EB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CDCF78-1ADC-4A5E-87E5-C6605655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94F754-0A03-44CE-9DDF-53900CB8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0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54587-A32F-4E60-9FA7-8B29A78D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849E23-ED83-40D4-B62F-49B5175C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656625-710F-4703-96D2-768ECB8A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3D78AD-63F3-47B3-B6E5-7890DFDB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1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B47D29-D833-4424-9A61-D3BEE1F1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35791-05D0-403C-8E31-33AD74C4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7991CA-D8CC-4539-A752-424A5371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3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95621-DD4A-40F9-8961-39B474D5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EE0C8-A371-472F-92EB-FD0126E66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6DD649-F3FD-422A-A52B-451E2FA8B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3B84F-BE96-4475-BD0B-2BFDFB01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2E706D-5E29-4873-98FD-9D3F1C69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A3ED8-AA79-420B-B279-4A621358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4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F6AF5-DE74-4D01-AE7D-691A64D3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242730-541B-4203-A89F-E44AE6161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C8FC7F-5818-45F4-94D7-F99B3C7D8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B003F-9BD0-4FC5-8BB8-37D960D9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6EB5B8-34AA-4B41-82DC-4C30AAE0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3E5BA-F653-44C2-BE90-41CC7B62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35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C110BB-0172-4EF0-949B-8D7E966F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088DB-9C66-4F40-9095-F81B883C5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24119-B5B4-44EE-8DED-CAB33289D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CF3B6-68A7-4982-8F5A-037ADED14258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4622C-E872-4B8F-A5BB-117AD6ABE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27ECE-A03D-42C3-9E93-46B677761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74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29352-D4A1-4290-9FB0-AD6C9A921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8450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大气湍流通量计算</a:t>
            </a:r>
          </a:p>
        </p:txBody>
      </p:sp>
    </p:spTree>
    <p:extLst>
      <p:ext uri="{BB962C8B-B14F-4D97-AF65-F5344CB8AC3E}">
        <p14:creationId xmlns:p14="http://schemas.microsoft.com/office/powerpoint/2010/main" val="66843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75EC0-F6FB-413F-86AF-BA994440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通量采样误差和不确定性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64AB9E-DB17-40A8-9AE4-F53AC4ABE1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369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1.</a:t>
                </a:r>
                <a:r>
                  <a:rPr lang="zh-CN" altLang="en-US" sz="2400" dirty="0">
                    <a:latin typeface="+mn-ea"/>
                  </a:rPr>
                  <a:t>系统性误差是未能捕获所有最大的输运尺度，通常导致对通量的低估</a:t>
                </a:r>
                <a:endParaRPr lang="en-US" altLang="zh-CN" sz="2400" dirty="0">
                  <a:latin typeface="+mn-ea"/>
                </a:endParaRPr>
              </a:p>
              <a:p>
                <a:r>
                  <a:rPr lang="en-US" altLang="zh-CN" sz="2400" dirty="0">
                    <a:latin typeface="+mn-ea"/>
                  </a:rPr>
                  <a:t>2.</a:t>
                </a:r>
                <a:r>
                  <a:rPr lang="zh-CN" altLang="en-US" sz="2400" dirty="0">
                    <a:latin typeface="+mn-ea"/>
                  </a:rPr>
                  <a:t>随机误差是由于记录长度小，导致主输送涡样本不足造成的</a:t>
                </a:r>
                <a:endParaRPr lang="en-US" altLang="zh-CN" sz="2400" dirty="0">
                  <a:latin typeface="+mn-ea"/>
                </a:endParaRPr>
              </a:p>
              <a:p>
                <a:r>
                  <a:rPr lang="en-US" altLang="zh-CN" sz="2400" dirty="0">
                    <a:latin typeface="+mn-ea"/>
                  </a:rPr>
                  <a:t>3.</a:t>
                </a:r>
                <a:r>
                  <a:rPr lang="zh-CN" altLang="en-US" sz="2400" dirty="0">
                    <a:latin typeface="+mn-ea"/>
                  </a:rPr>
                  <a:t>中尺度变化导致非平稳性，通量和阻力系数都显著依赖于平均尺度的选择</a:t>
                </a:r>
                <a:endParaRPr lang="en-US" altLang="zh-CN" sz="2400" dirty="0">
                  <a:latin typeface="+mn-ea"/>
                </a:endParaRPr>
              </a:p>
              <a:p>
                <a:endParaRPr lang="en-US" altLang="zh-CN" sz="2400" dirty="0">
                  <a:latin typeface="+mn-ea"/>
                </a:endParaRPr>
              </a:p>
              <a:p>
                <a:r>
                  <a:rPr lang="zh-CN" altLang="en-US" sz="2400" dirty="0">
                    <a:latin typeface="+mn-ea"/>
                  </a:rPr>
                  <a:t>在非平稳条件下，</a:t>
                </a:r>
                <a:r>
                  <a:rPr lang="en-US" altLang="zh-CN" sz="2400" dirty="0">
                    <a:latin typeface="+mn-ea"/>
                  </a:rPr>
                  <a:t>L</a:t>
                </a:r>
                <a:r>
                  <a:rPr lang="zh-CN" altLang="en-US" sz="2400" dirty="0">
                    <a:latin typeface="+mn-ea"/>
                  </a:rPr>
                  <a:t>的选择并不明显，计算通量随着尺度的增加而持续变化</a:t>
                </a:r>
                <a:endParaRPr lang="en-US" altLang="zh-CN" sz="2400" dirty="0">
                  <a:latin typeface="+mn-ea"/>
                </a:endParaRPr>
              </a:p>
              <a:p>
                <a:r>
                  <a:rPr lang="zh-CN" altLang="en-US" sz="2400" dirty="0">
                    <a:latin typeface="+mn-ea"/>
                  </a:rPr>
                  <a:t>而这些尺度一般大于通常与湍流有关的尺度</a:t>
                </a:r>
                <a:endParaRPr lang="en-US" altLang="zh-CN" sz="2400" dirty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RSE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400" dirty="0">
                    <a:latin typeface="+mn-ea"/>
                  </a:rPr>
                  <a:t>   </a:t>
                </a:r>
                <a:r>
                  <a:rPr lang="en-US" altLang="zh-CN" sz="2400" dirty="0">
                    <a:latin typeface="+mn-ea"/>
                  </a:rPr>
                  <a:t>L=10min,  </a:t>
                </a:r>
                <a:r>
                  <a:rPr lang="zh-CN" altLang="en-US" sz="2400" dirty="0">
                    <a:latin typeface="+mn-ea"/>
                  </a:rPr>
                  <a:t>标记</a:t>
                </a:r>
                <a:r>
                  <a:rPr lang="en-US" altLang="zh-CN" sz="2400" dirty="0">
                    <a:latin typeface="+mn-ea"/>
                  </a:rPr>
                  <a:t>RSE&gt;0.75</a:t>
                </a:r>
                <a:r>
                  <a:rPr lang="zh-CN" altLang="en-US" sz="2400" dirty="0">
                    <a:latin typeface="+mn-ea"/>
                  </a:rPr>
                  <a:t>系统性偏差</a:t>
                </a:r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64AB9E-DB17-40A8-9AE4-F53AC4ABE1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36975"/>
              </a:xfrm>
              <a:blipFill>
                <a:blip r:embed="rId2"/>
                <a:stretch>
                  <a:fillRect l="-812" t="-2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92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06AFA-AB94-4AEC-93B9-A0E34543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随机采样误差和不平稳性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354295-4B71-4E36-BD37-C9C5F6827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9175" y="1825626"/>
                <a:ext cx="9763125" cy="215106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理想的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选择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足够长以降低随机误差，又要足够短避免中尺度变化的影响</a:t>
                </a:r>
                <a:endParaRPr lang="en-US" altLang="zh-CN" sz="2000" dirty="0">
                  <a:latin typeface="+mn-ea"/>
                </a:endParaRPr>
              </a:p>
              <a:p>
                <a:r>
                  <a:rPr lang="zh-CN" altLang="en-US" sz="2000" dirty="0">
                    <a:latin typeface="+mn-ea"/>
                  </a:rPr>
                  <a:t>大气运动多尺度同时发生，有些中尺度运动刚刚大过最大的输送尺度</a:t>
                </a:r>
              </a:p>
              <a:p>
                <a:r>
                  <a:rPr lang="zh-CN" altLang="en-US" sz="2000" dirty="0">
                    <a:latin typeface="+mn-ea"/>
                  </a:rPr>
                  <a:t>划分湍流通量的变化为：</a:t>
                </a:r>
                <a:endParaRPr lang="en-US" altLang="zh-CN" sz="2000" dirty="0">
                  <a:latin typeface="+mn-ea"/>
                </a:endParaRPr>
              </a:p>
              <a:p>
                <a:r>
                  <a:rPr lang="en-US" altLang="zh-CN" sz="2000" dirty="0">
                    <a:latin typeface="+mn-ea"/>
                  </a:rPr>
                  <a:t>1.</a:t>
                </a:r>
                <a:r>
                  <a:rPr lang="zh-CN" altLang="en-US" sz="2000" dirty="0">
                    <a:latin typeface="+mn-ea"/>
                  </a:rPr>
                  <a:t>随机性</a:t>
                </a:r>
                <a:r>
                  <a:rPr lang="en-US" altLang="zh-CN" sz="2000" dirty="0">
                    <a:latin typeface="+mn-ea"/>
                  </a:rPr>
                  <a:t>(</a:t>
                </a:r>
                <a:r>
                  <a:rPr lang="zh-CN" altLang="en-US" sz="2000" dirty="0">
                    <a:latin typeface="+mn-ea"/>
                  </a:rPr>
                  <a:t>有关输送涡的随机位置和强度</a:t>
                </a:r>
                <a:r>
                  <a:rPr lang="en-US" altLang="zh-CN" sz="2000" dirty="0">
                    <a:latin typeface="+mn-ea"/>
                  </a:rPr>
                  <a:t>)</a:t>
                </a:r>
              </a:p>
              <a:p>
                <a:r>
                  <a:rPr lang="en-US" altLang="zh-CN" sz="2000" dirty="0">
                    <a:latin typeface="+mn-ea"/>
                  </a:rPr>
                  <a:t>2.</a:t>
                </a:r>
                <a:r>
                  <a:rPr lang="zh-CN" altLang="en-US" sz="2000" dirty="0">
                    <a:latin typeface="+mn-ea"/>
                  </a:rPr>
                  <a:t>调制通量变化</a:t>
                </a:r>
                <a:r>
                  <a:rPr lang="en-US" altLang="zh-CN" sz="2000" dirty="0">
                    <a:latin typeface="+mn-ea"/>
                  </a:rPr>
                  <a:t>(</a:t>
                </a:r>
                <a:r>
                  <a:rPr lang="zh-CN" altLang="en-US" sz="2000" dirty="0">
                    <a:latin typeface="+mn-ea"/>
                  </a:rPr>
                  <a:t>大尺度运动对湍流的调制</a:t>
                </a:r>
                <a:r>
                  <a:rPr lang="en-US" altLang="zh-CN" sz="2000" dirty="0"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354295-4B71-4E36-BD37-C9C5F6827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9175" y="1825626"/>
                <a:ext cx="9763125" cy="2151062"/>
              </a:xfrm>
              <a:blipFill>
                <a:blip r:embed="rId2"/>
                <a:stretch>
                  <a:fillRect l="-562" t="-2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D5956A2-26AF-4B13-B27F-211C6291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964781"/>
            <a:ext cx="2752725" cy="1085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A8BEDA-3EBE-48AF-AF04-EDCC2296A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807" y="4040186"/>
            <a:ext cx="2419350" cy="89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4F5B7D-F47E-4A0C-A140-C954C31DFC52}"/>
                  </a:ext>
                </a:extLst>
              </p:cNvPr>
              <p:cNvSpPr txBox="1"/>
              <p:nvPr/>
            </p:nvSpPr>
            <p:spPr>
              <a:xfrm>
                <a:off x="1019175" y="5114130"/>
                <a:ext cx="100964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+mn-ea"/>
                  </a:rPr>
                  <a:t>1</a:t>
                </a:r>
                <a:r>
                  <a:rPr lang="zh-CN" altLang="en-US" sz="2000" dirty="0">
                    <a:latin typeface="+mn-ea"/>
                  </a:rPr>
                  <a:t>小时记录内通量按</a:t>
                </a:r>
                <a:r>
                  <a:rPr lang="en-US" altLang="zh-CN" sz="2000" dirty="0">
                    <a:latin typeface="+mn-ea"/>
                  </a:rPr>
                  <a:t>5</a:t>
                </a:r>
                <a:r>
                  <a:rPr lang="zh-CN" altLang="en-US" sz="2000" dirty="0">
                    <a:latin typeface="+mn-ea"/>
                  </a:rPr>
                  <a:t>分钟分成</a:t>
                </a:r>
                <a:r>
                  <a:rPr lang="en-US" altLang="zh-CN" sz="2000" dirty="0">
                    <a:latin typeface="+mn-ea"/>
                  </a:rPr>
                  <a:t>12</a:t>
                </a:r>
                <a:r>
                  <a:rPr lang="zh-CN" altLang="en-US" sz="2000" dirty="0">
                    <a:latin typeface="+mn-ea"/>
                  </a:rPr>
                  <a:t>个子记录，计算平均值线性趋势和偏差，标记</a:t>
                </a:r>
                <a:r>
                  <a:rPr lang="en-US" altLang="zh-CN" sz="2000" dirty="0">
                    <a:latin typeface="+mn-ea"/>
                  </a:rPr>
                  <a:t>REF&gt;0.75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去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趋势后随机部分的标准差，</a:t>
                </a:r>
                <a:r>
                  <a:rPr lang="en-US" altLang="zh-CN" sz="20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Ft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+mn-ea"/>
                  </a:rPr>
                  <a:t>是由于趋势而产生的标准偏差，标记</a:t>
                </a:r>
                <a:r>
                  <a:rPr lang="en-US" altLang="zh-CN" sz="2000" dirty="0">
                    <a:latin typeface="+mn-ea"/>
                  </a:rPr>
                  <a:t>RN&gt;75%</a:t>
                </a:r>
              </a:p>
              <a:p>
                <a:r>
                  <a:rPr lang="zh-CN" altLang="en-US" sz="2000" dirty="0">
                    <a:latin typeface="+mn-ea"/>
                  </a:rPr>
                  <a:t>如果</a:t>
                </a:r>
                <a:r>
                  <a:rPr lang="en-US" altLang="zh-CN" sz="2000" dirty="0">
                    <a:latin typeface="+mn-ea"/>
                  </a:rPr>
                  <a:t>RN</a:t>
                </a:r>
                <a:r>
                  <a:rPr lang="zh-CN" altLang="en-US" sz="2000" dirty="0">
                    <a:latin typeface="+mn-ea"/>
                  </a:rPr>
                  <a:t>值较大，</a:t>
                </a:r>
                <a:r>
                  <a:rPr lang="en-US" altLang="zh-CN" sz="2000" dirty="0">
                    <a:latin typeface="+mn-ea"/>
                  </a:rPr>
                  <a:t>REF</a:t>
                </a:r>
                <a:r>
                  <a:rPr lang="zh-CN" altLang="en-US" sz="2000" dirty="0">
                    <a:latin typeface="+mn-ea"/>
                  </a:rPr>
                  <a:t>值不再被解释为随机误差，</a:t>
                </a:r>
                <a:r>
                  <a:rPr lang="en-US" altLang="zh-CN" sz="2000" dirty="0">
                    <a:latin typeface="+mn-ea"/>
                  </a:rPr>
                  <a:t>RFE</a:t>
                </a:r>
                <a:r>
                  <a:rPr lang="zh-CN" altLang="en-US" sz="2000" dirty="0">
                    <a:latin typeface="+mn-ea"/>
                  </a:rPr>
                  <a:t>被更宽松地解释为通量变化的度量。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4F5B7D-F47E-4A0C-A140-C954C31DF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75" y="5114130"/>
                <a:ext cx="10096499" cy="1015663"/>
              </a:xfrm>
              <a:prstGeom prst="rect">
                <a:avLst/>
              </a:prstGeom>
              <a:blipFill>
                <a:blip r:embed="rId5"/>
                <a:stretch>
                  <a:fillRect l="-604" t="-3593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897C923-F9C1-489F-9C31-0E27E91B8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451" y="3989389"/>
            <a:ext cx="2152650" cy="8477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ED4829-ABFE-48F4-A8C7-B1131A0E7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0175" y="4063998"/>
            <a:ext cx="22383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32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DAE5C-5E9D-42E4-8340-E8941960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拖曳系数与风速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C55B9-9AE4-40F3-A0B2-5B7C96B33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1" y="1840706"/>
            <a:ext cx="5124449" cy="31765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1900" dirty="0"/>
              <a:t>风速</a:t>
            </a:r>
            <a:r>
              <a:rPr lang="en-US" altLang="zh-CN" sz="1900" dirty="0"/>
              <a:t>/</a:t>
            </a:r>
            <a:r>
              <a:rPr lang="zh-CN" altLang="en-US" sz="1900" dirty="0"/>
              <a:t>风区</a:t>
            </a:r>
            <a:r>
              <a:rPr lang="en-US" altLang="zh-CN" sz="1900" dirty="0"/>
              <a:t>/</a:t>
            </a:r>
            <a:r>
              <a:rPr lang="zh-CN" altLang="en-US" sz="1900" dirty="0"/>
              <a:t>波龄</a:t>
            </a:r>
            <a:r>
              <a:rPr lang="en-US" altLang="zh-CN" sz="1900" dirty="0"/>
              <a:t>/</a:t>
            </a:r>
            <a:r>
              <a:rPr lang="zh-CN" altLang="en-US" sz="1900" dirty="0"/>
              <a:t>稳定度</a:t>
            </a:r>
            <a:r>
              <a:rPr lang="en-US" altLang="zh-CN" sz="1900" dirty="0"/>
              <a:t>/</a:t>
            </a:r>
            <a:r>
              <a:rPr lang="zh-CN" altLang="en-US" sz="1900" dirty="0"/>
              <a:t>计算方法</a:t>
            </a:r>
            <a:r>
              <a:rPr lang="en-US" altLang="zh-CN" sz="1900" dirty="0"/>
              <a:t>/</a:t>
            </a:r>
            <a:r>
              <a:rPr lang="zh-CN" altLang="en-US" sz="1900" dirty="0"/>
              <a:t>平均长度</a:t>
            </a:r>
            <a:endParaRPr lang="en-US" altLang="zh-CN" sz="19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1900" dirty="0"/>
              <a:t>弱风条件下，矢量平均风</a:t>
            </a:r>
            <a:r>
              <a:rPr lang="en-US" altLang="zh-CN" sz="1900" dirty="0"/>
              <a:t>/</a:t>
            </a:r>
            <a:r>
              <a:rPr lang="zh-CN" altLang="en-US" sz="1900" dirty="0"/>
              <a:t>标量平均风</a:t>
            </a:r>
            <a:endParaRPr lang="en-US" altLang="zh-CN" sz="19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1900" dirty="0">
                <a:latin typeface="+mn-ea"/>
              </a:rPr>
              <a:t>矢量平均风由于向量的迂回弯曲和与符号改变有关的抵消</a:t>
            </a:r>
            <a:endParaRPr lang="en-US" altLang="zh-CN" sz="1900" dirty="0">
              <a:latin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1900" dirty="0"/>
              <a:t>弱风条件下，对计算方法敏感</a:t>
            </a:r>
            <a:endParaRPr lang="en-US" altLang="zh-CN" sz="19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1900" dirty="0"/>
              <a:t>阻力系数具有相当大的不确定性</a:t>
            </a:r>
            <a:endParaRPr lang="en-US" altLang="zh-CN" sz="1900" dirty="0">
              <a:latin typeface="+mn-ea"/>
            </a:endParaRPr>
          </a:p>
          <a:p>
            <a:endParaRPr lang="en-US" altLang="zh-CN" sz="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846315-885F-4E43-BBDC-480081DC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1825624"/>
            <a:ext cx="5419725" cy="44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35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DD790-1009-4C0B-B6C1-161728F0E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4099"/>
            <a:ext cx="4219575" cy="1962151"/>
          </a:xfrm>
        </p:spPr>
        <p:txBody>
          <a:bodyPr/>
          <a:lstStyle/>
          <a:p>
            <a:r>
              <a:rPr lang="zh-CN" altLang="en-US" dirty="0"/>
              <a:t>应用采样评估准则后，拖曳系数标准差</a:t>
            </a:r>
            <a:endParaRPr lang="en-US" altLang="zh-CN" dirty="0"/>
          </a:p>
          <a:p>
            <a:r>
              <a:rPr lang="zh-CN" altLang="en-US" dirty="0"/>
              <a:t>应用采样评估准则前后拖曳系数值对比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65B4BD-3E12-46A8-9793-1EC96E135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437756"/>
            <a:ext cx="5438774" cy="62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9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84E53-8DF5-4ACE-A1A3-29B53CC1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拖曳系数与通量平均时间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39181A7-ABDC-44B5-A27C-2A5DDD3AD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875" y="1966913"/>
            <a:ext cx="5848936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0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3B48E-1898-4AB1-B2FC-05F16CAF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拖曳系数与风区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D7AADF0-5BAD-4927-88E4-588A5D2A5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50" y="1892300"/>
            <a:ext cx="5580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5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98C95-AD10-4459-87E6-C92737F0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拖曳系数与稳定度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ECDEA-EB53-4AAB-B441-CFD222C07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050" y="1825625"/>
            <a:ext cx="9810750" cy="28511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拖曳系数在风速</a:t>
            </a:r>
            <a:r>
              <a:rPr lang="en-US" altLang="zh-CN" sz="2400" dirty="0"/>
              <a:t>4~5m/s</a:t>
            </a:r>
            <a:r>
              <a:rPr lang="zh-CN" altLang="en-US" sz="2400" dirty="0"/>
              <a:t>时最小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短风区相关内边界层，拖曳系数与相似理论的预期可能差别很大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2717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CF254-5514-43FD-9F03-F3AFCAD8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总    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94357A-CA4A-43BC-991D-7F1D14DA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083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弱风情况下，风速采用矢量平均比采用标量平均计算的拖曳系数较大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通量采样评估准则，明显排除了部分弱风个例，但是标准差仍然较大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坐标系旋转</a:t>
            </a:r>
            <a:r>
              <a:rPr lang="en-US" altLang="zh-CN" sz="2000" dirty="0"/>
              <a:t>(</a:t>
            </a:r>
            <a:r>
              <a:rPr lang="zh-CN" altLang="en-US" sz="2000" dirty="0"/>
              <a:t>减小超声风速计无意倾斜的影响</a:t>
            </a:r>
            <a:r>
              <a:rPr lang="en-US" altLang="zh-CN" sz="2000" dirty="0"/>
              <a:t>)</a:t>
            </a:r>
            <a:r>
              <a:rPr lang="zh-CN" altLang="en-US" sz="2000" dirty="0"/>
              <a:t>对弱风情况下的阻力系数有显著影响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由于应力向量的迂回弯曲和与符号改变有关的抵消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一些弱风个例包含洋流速度明显影响拖曳系数值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弱风条件下，风和应力方向不一致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弱风条件下，从廓线和涡动相关测量估算的应力值显著不同</a:t>
            </a:r>
          </a:p>
        </p:txBody>
      </p:sp>
    </p:spTree>
    <p:extLst>
      <p:ext uri="{BB962C8B-B14F-4D97-AF65-F5344CB8AC3E}">
        <p14:creationId xmlns:p14="http://schemas.microsoft.com/office/powerpoint/2010/main" val="1274396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65306-7B1B-4517-BA39-1E6D11CA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标量平均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D5B68-AEC1-4F83-B684-F590CE7C1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4874" y="1800225"/>
                <a:ext cx="10448925" cy="43767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标量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平均风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dirty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</m:acc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dirty="0"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dirty="0"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dirty="0"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局地平均长度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，间隔开无组织湍流部分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通量平均长度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T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，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总平均长度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altLang="zh-CN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1" dirty="0">
                                            <a:latin typeface="Cambria Math" panose="02040503050406030204" pitchFamily="18" charset="0"/>
                                          </a:rPr>
                                          <m:t>𝐕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dirty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</m:acc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/>
                  <a:t>有组织运动部分方差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D5B68-AEC1-4F83-B684-F590CE7C1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874" y="1800225"/>
                <a:ext cx="10448925" cy="4376738"/>
              </a:xfrm>
              <a:blipFill>
                <a:blip r:embed="rId2"/>
                <a:stretch>
                  <a:fillRect l="-1050" t="-1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475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40229-897F-474C-81A5-CDC59698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+mn-ea"/>
              </a:rPr>
              <a:t>平均过程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850B49-4643-4477-96ED-1A18D2BA5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2575"/>
                <a:ext cx="10515600" cy="494030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>
                    <a:latin typeface="+mn-ea"/>
                  </a:rPr>
                  <a:t>考虑两个时间尺度的平均过程</a:t>
                </a:r>
                <a:endParaRPr lang="en-US" altLang="zh-CN" dirty="0">
                  <a:latin typeface="+mn-ea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zh-CN" dirty="0">
                  <a:latin typeface="+mn-ea"/>
                </a:endParaRPr>
              </a:p>
              <a:p>
                <a:endParaRPr lang="en-US" altLang="zh-CN" dirty="0">
                  <a:latin typeface="+mn-ea"/>
                </a:endParaRPr>
              </a:p>
              <a:p>
                <a:endParaRPr lang="en-US" altLang="zh-CN" dirty="0">
                  <a:latin typeface="+mn-ea"/>
                </a:endParaRPr>
              </a:p>
              <a:p>
                <a:endParaRPr lang="en-US" altLang="zh-CN" dirty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向量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平均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摩擦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速度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零平均风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摩擦速度</m:t>
                    </m:r>
                  </m:oMath>
                </a14:m>
                <a:r>
                  <a:rPr lang="en-US" altLang="zh-CN" dirty="0">
                    <a:latin typeface="+mn-ea"/>
                  </a:rPr>
                  <a:t>=0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850B49-4643-4477-96ED-1A18D2BA5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2575"/>
                <a:ext cx="10515600" cy="4940300"/>
              </a:xfrm>
              <a:blipFill>
                <a:blip r:embed="rId2"/>
                <a:stretch>
                  <a:fillRect l="-1043" t="-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8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B6AC4-CD6B-4CF5-81D4-45396351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湍流通量计算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5FB01-4303-4EF3-8E94-A52C9656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Mahrt-1996-Sea surface drag coefficients in the </a:t>
            </a:r>
            <a:r>
              <a:rPr lang="en-US" altLang="zh-CN" sz="2400" b="1" dirty="0" err="1">
                <a:solidFill>
                  <a:srgbClr val="FF0000"/>
                </a:solidFill>
                <a:latin typeface="+mn-ea"/>
              </a:rPr>
              <a:t>Riso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Air Sea Experiment</a:t>
            </a:r>
          </a:p>
          <a:p>
            <a:r>
              <a:rPr lang="en-US" altLang="zh-CN" sz="2400" b="1" dirty="0">
                <a:latin typeface="+mn-ea"/>
              </a:rPr>
              <a:t>HUNT-1988E-Eddy structure in the convective boundary layer-new measurements and new concepts</a:t>
            </a:r>
          </a:p>
          <a:p>
            <a:r>
              <a:rPr lang="en-US" altLang="zh-CN" sz="2400" b="1" dirty="0"/>
              <a:t>Randall-1992A-A second order Bulk BLM</a:t>
            </a:r>
          </a:p>
          <a:p>
            <a:r>
              <a:rPr lang="en-US" altLang="zh-CN" sz="2400" b="1" dirty="0">
                <a:solidFill>
                  <a:srgbClr val="7030A0"/>
                </a:solidFill>
              </a:rPr>
              <a:t>AKYLAS-2003-Considerations on minimum friction velocity</a:t>
            </a:r>
            <a:br>
              <a:rPr lang="en-US" altLang="zh-CN" dirty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1540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49631-5618-4691-BD3D-75E2A65A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标量平均摩擦速度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F43C4A-6704-48C2-A837-380DC28C09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F43C4A-6704-48C2-A837-380DC28C0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94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63202-BA58-475C-B554-7CDB917E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对流环流通量模型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5530D9-ECF7-4A64-8099-503346C96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087" y="1896269"/>
            <a:ext cx="62198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4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1513C-D933-45C1-9CA3-2424C273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3869"/>
          </a:xfrm>
        </p:spPr>
        <p:txBody>
          <a:bodyPr/>
          <a:lstStyle/>
          <a:p>
            <a:pPr algn="ctr"/>
            <a:r>
              <a:rPr lang="zh-CN" altLang="en-US" b="1" dirty="0"/>
              <a:t>对流环流通量</a:t>
            </a:r>
            <a:r>
              <a:rPr lang="en-US" altLang="zh-CN" b="1" dirty="0"/>
              <a:t>/</a:t>
            </a:r>
            <a:r>
              <a:rPr lang="zh-CN" altLang="en-US" b="1" dirty="0"/>
              <a:t>大涡环流通量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9FCEB87-0BFA-437A-9EA1-7D41D45BF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2638425"/>
            <a:ext cx="7429500" cy="31803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50A19A-1E02-4E8E-B98F-79842BEA9B0D}"/>
              </a:ext>
            </a:extLst>
          </p:cNvPr>
          <p:cNvSpPr txBox="1"/>
          <p:nvPr/>
        </p:nvSpPr>
        <p:spPr>
          <a:xfrm>
            <a:off x="2209800" y="5886450"/>
            <a:ext cx="451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Mc=</a:t>
            </a:r>
            <a:r>
              <a:rPr lang="zh-CN" altLang="en-US" sz="2400" b="1" dirty="0"/>
              <a:t>对流质量通量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737032-77B4-4896-937E-28F930F05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1590547"/>
            <a:ext cx="5229225" cy="10763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2AFCFD-40C2-4C11-9CD4-969B6224B0C1}"/>
              </a:ext>
            </a:extLst>
          </p:cNvPr>
          <p:cNvSpPr txBox="1"/>
          <p:nvPr/>
        </p:nvSpPr>
        <p:spPr>
          <a:xfrm>
            <a:off x="1943101" y="1955347"/>
            <a:ext cx="200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面积平均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7257EF-FE7D-4FEC-AAEF-76A3A493C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557" y="1955346"/>
            <a:ext cx="3152961" cy="584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882AF2-A535-4219-975E-38E6FBD6D2F8}"/>
                  </a:ext>
                </a:extLst>
              </p:cNvPr>
              <p:cNvSpPr txBox="1"/>
              <p:nvPr/>
            </p:nvSpPr>
            <p:spPr>
              <a:xfrm>
                <a:off x="8677367" y="2666345"/>
                <a:ext cx="2343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局部流量平衡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882AF2-A535-4219-975E-38E6FBD6D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367" y="2666345"/>
                <a:ext cx="2343151" cy="369332"/>
              </a:xfrm>
              <a:prstGeom prst="rect">
                <a:avLst/>
              </a:prstGeom>
              <a:blipFill>
                <a:blip r:embed="rId5"/>
                <a:stretch>
                  <a:fillRect l="-207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64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156BA-DD5B-415F-85F7-05279B7E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雷诺分解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AD518C-7742-421E-A1C3-82C97C5CB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3100" y="1825625"/>
                <a:ext cx="8334375" cy="326072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局地平均值：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时间平均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面积平均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条件平均：</a:t>
                </a:r>
                <a:endParaRPr lang="en-US" altLang="zh-CN" dirty="0"/>
              </a:p>
              <a:p>
                <a:r>
                  <a:rPr lang="zh-CN" altLang="en-US" dirty="0"/>
                  <a:t>局地平均长度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时间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L</a:t>
                </a:r>
              </a:p>
              <a:p>
                <a:r>
                  <a:rPr lang="zh-CN" altLang="en-US" dirty="0"/>
                  <a:t>尺度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滑动平均值：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面积平均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acc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zh-CN" altLang="en-US" b="1" i="1">
                        <a:latin typeface="Cambria Math" panose="02040503050406030204" pitchFamily="18" charset="0"/>
                      </a:rPr>
                      <m:t>𝝈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+mn-ea"/>
                </a:endParaRPr>
              </a:p>
              <a:p>
                <a:r>
                  <a:rPr lang="zh-CN" altLang="en-US" dirty="0"/>
                  <a:t>条件平均：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acc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d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≃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CN" dirty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矢量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平均风速：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dirty="0"/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矢量</m:t>
                    </m:r>
                  </m:oMath>
                </a14:m>
                <a:r>
                  <a:rPr lang="zh-CN" altLang="en-US" dirty="0">
                    <a:latin typeface="+mn-ea"/>
                  </a:rPr>
                  <a:t>平均</a:t>
                </a:r>
                <a:endParaRPr lang="en-US" altLang="zh-CN" dirty="0">
                  <a:latin typeface="+mn-ea"/>
                </a:endParaRPr>
              </a:p>
              <a:p>
                <a:r>
                  <a:rPr lang="zh-CN" altLang="en-US" dirty="0"/>
                  <a:t>瞬时风速的平均：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dirty="0"/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zh-CN" altLang="en-US" dirty="0"/>
                  <a:t>  标量平均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AD518C-7742-421E-A1C3-82C97C5CB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3100" y="1825625"/>
                <a:ext cx="8334375" cy="3260725"/>
              </a:xfrm>
              <a:blipFill>
                <a:blip r:embed="rId2"/>
                <a:stretch>
                  <a:fillRect l="-1024" t="-4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27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41A50-BE4A-4C06-AFBB-1AF73678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通量平均长度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772F61-55E0-4397-A5DE-EE790C51D620}"/>
                  </a:ext>
                </a:extLst>
              </p:cNvPr>
              <p:cNvSpPr txBox="1"/>
              <p:nvPr/>
            </p:nvSpPr>
            <p:spPr>
              <a:xfrm>
                <a:off x="1733549" y="1824038"/>
                <a:ext cx="8048625" cy="1965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通量平均长度：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/>
                  <a:t>&gt;L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湍流应力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：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altLang="zh-CN" sz="2400" dirty="0"/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  <a:p>
                <a:r>
                  <a:rPr lang="zh-CN" altLang="en-US" sz="2400" dirty="0"/>
                  <a:t>拖曳系数</a:t>
                </a:r>
                <a:r>
                  <a:rPr lang="en-US" altLang="zh-CN" sz="2400" dirty="0"/>
                  <a:t>--</a:t>
                </a:r>
                <a:r>
                  <a:rPr lang="zh-CN" altLang="en-US" sz="2400" dirty="0"/>
                  <a:t>外场观测实验：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拖曳系数</a:t>
                </a:r>
                <a:r>
                  <a:rPr lang="en-US" altLang="zh-CN" sz="2400" dirty="0"/>
                  <a:t>--</a:t>
                </a:r>
                <a:r>
                  <a:rPr lang="zh-CN" altLang="en-US" sz="2400" dirty="0"/>
                  <a:t>数值模式应用：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中尺度通量：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d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772F61-55E0-4397-A5DE-EE790C51D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549" y="1824038"/>
                <a:ext cx="8048625" cy="1965090"/>
              </a:xfrm>
              <a:prstGeom prst="rect">
                <a:avLst/>
              </a:prstGeom>
              <a:blipFill>
                <a:blip r:embed="rId2"/>
                <a:stretch>
                  <a:fillRect l="-1136" t="-2167" b="-6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54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666DD-33C3-4CF1-96CF-2282B232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局地平均尺度选择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F7C9EA-77E1-45CF-B4FF-CE62BC8DC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211772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/>
                  <a:t>局地平均尺度</a:t>
                </a:r>
                <a:r>
                  <a:rPr lang="en-US" altLang="zh-CN" dirty="0"/>
                  <a:t>L</a:t>
                </a:r>
              </a:p>
              <a:p>
                <a:r>
                  <a:rPr lang="zh-CN" altLang="en-US" dirty="0"/>
                  <a:t>稳定判定系数：</a:t>
                </a:r>
                <a14:m>
                  <m:oMath xmlns:m="http://schemas.openxmlformats.org/officeDocument/2006/math">
                    <m: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num>
                          <m:den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d>
                          </m:den>
                        </m:f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zh-CN" altLang="en-US" b="1" i="1">
                        <a:latin typeface="Cambria Math" panose="02040503050406030204" pitchFamily="18" charset="0"/>
                      </a:rPr>
                      <m:t>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小时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平均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用</m:t>
                    </m:r>
                  </m:oMath>
                </a14:m>
                <a:r>
                  <a:rPr lang="en-US" altLang="zh-CN" dirty="0"/>
                  <a:t>6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分钟平均值计算</a:t>
                </a:r>
                <a:endParaRPr lang="en-US" altLang="zh-CN" dirty="0"/>
              </a:p>
              <a:p>
                <a:r>
                  <a:rPr lang="zh-CN" altLang="en-US" dirty="0"/>
                  <a:t>超过</a:t>
                </a:r>
                <a:r>
                  <a:rPr lang="en-US" altLang="zh-CN" dirty="0"/>
                  <a:t>0.1</a:t>
                </a:r>
                <a:r>
                  <a:rPr lang="zh-CN" altLang="en-US" dirty="0"/>
                  <a:t>判定为不稳定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F7C9EA-77E1-45CF-B4FF-CE62BC8DC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2117725"/>
              </a:xfrm>
              <a:blipFill>
                <a:blip r:embed="rId2"/>
                <a:stretch>
                  <a:fillRect l="-1392" t="-5460" b="-6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248D19C-1EEF-4EBB-9274-8887A488E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5" y="1825625"/>
            <a:ext cx="5626777" cy="45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6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F8198-232F-4FAC-8E45-E439F3B0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通量平均尺度选择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62CA2A-C5A5-47D2-B627-70E7D2A06E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349"/>
                <a:ext cx="10048875" cy="492152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CN" altLang="en-US" sz="2000" dirty="0">
                    <a:latin typeface="+mn-ea"/>
                  </a:rPr>
                  <a:t>选取通量平均长度：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sz="2000" dirty="0">
                  <a:latin typeface="+mn-ea"/>
                </a:endParaRPr>
              </a:p>
              <a:p>
                <a:r>
                  <a:rPr lang="zh-CN" altLang="en-US" sz="2000" dirty="0">
                    <a:latin typeface="+mn-ea"/>
                  </a:rPr>
                  <a:t>消除通量短期震荡的影响</a:t>
                </a:r>
                <a:r>
                  <a:rPr lang="en-US" altLang="zh-CN" sz="2000" dirty="0">
                    <a:latin typeface="+mn-ea"/>
                  </a:rPr>
                  <a:t>/</a:t>
                </a:r>
                <a:r>
                  <a:rPr lang="zh-CN" altLang="en-US" sz="2000" dirty="0">
                    <a:latin typeface="+mn-ea"/>
                  </a:rPr>
                  <a:t>提高通量梯度关系</a:t>
                </a:r>
                <a:r>
                  <a:rPr lang="en-US" altLang="zh-CN" sz="2000" dirty="0">
                    <a:latin typeface="+mn-ea"/>
                  </a:rPr>
                  <a:t>/</a:t>
                </a:r>
                <a:r>
                  <a:rPr lang="zh-CN" altLang="en-US" sz="2000" dirty="0">
                    <a:latin typeface="+mn-ea"/>
                  </a:rPr>
                  <a:t>整体空气动力学关系的表现</a:t>
                </a:r>
                <a:endParaRPr lang="en-US" altLang="zh-CN" sz="2000" dirty="0">
                  <a:latin typeface="+mn-ea"/>
                </a:endParaRPr>
              </a:p>
              <a:p>
                <a:r>
                  <a:rPr lang="zh-CN" altLang="en-US" sz="2000" dirty="0">
                    <a:latin typeface="+mn-ea"/>
                  </a:rPr>
                  <a:t>包含平均流中速度足够缓慢的大尺度运动，以便允许湍流通量根据平均流的变化作出调整</a:t>
                </a:r>
                <a:endParaRPr lang="en-US" altLang="zh-CN" sz="2000" dirty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的大值还保证了输送涡的大样本，从而提高了平均湍流通量的估计</a:t>
                </a:r>
                <a:endParaRPr lang="en-US" altLang="zh-CN" sz="2000" dirty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的大值增加了无意捕捉非平稳性的机会</a:t>
                </a:r>
                <a:endParaRPr lang="en-US" altLang="zh-CN" sz="2000" dirty="0">
                  <a:latin typeface="+mn-ea"/>
                </a:endParaRPr>
              </a:p>
              <a:p>
                <a:r>
                  <a:rPr lang="zh-CN" altLang="en-US" sz="2000" dirty="0">
                    <a:latin typeface="+mn-ea"/>
                  </a:rPr>
                  <a:t>由于普遍的无名的中尺度运动，非平稳现象似乎总是存在</a:t>
                </a:r>
                <a:endParaRPr lang="en-US" altLang="zh-CN" sz="2000" dirty="0">
                  <a:latin typeface="+mn-ea"/>
                </a:endParaRPr>
              </a:p>
              <a:p>
                <a:r>
                  <a:rPr lang="zh-CN" altLang="en-US" sz="2000" dirty="0">
                    <a:latin typeface="+mn-ea"/>
                  </a:rPr>
                  <a:t>中尺度调制不同于中尺度垂直运动的直接输送</a:t>
                </a:r>
                <a:r>
                  <a:rPr lang="en-US" altLang="zh-CN" sz="2000" dirty="0">
                    <a:latin typeface="+mn-ea"/>
                  </a:rPr>
                  <a:t>(</a:t>
                </a:r>
                <a:r>
                  <a:rPr lang="zh-CN" altLang="en-US" sz="2000" dirty="0">
                    <a:latin typeface="+mn-ea"/>
                  </a:rPr>
                  <a:t>直接输送</a:t>
                </a:r>
                <a:r>
                  <a:rPr lang="en-US" altLang="zh-CN" sz="2000" dirty="0">
                    <a:latin typeface="+mn-ea"/>
                  </a:rPr>
                  <a:t>=</a:t>
                </a:r>
                <a:r>
                  <a:rPr lang="zh-CN" altLang="en-US" sz="2000" dirty="0">
                    <a:latin typeface="+mn-ea"/>
                  </a:rPr>
                  <a:t>中尺度通量</a:t>
                </a:r>
                <a:r>
                  <a:rPr lang="en-US" altLang="zh-CN" sz="2000" dirty="0">
                    <a:latin typeface="+mn-ea"/>
                  </a:rPr>
                  <a:t>)</a:t>
                </a:r>
              </a:p>
              <a:p>
                <a:r>
                  <a:rPr lang="zh-CN" altLang="en-US" sz="2000" dirty="0">
                    <a:latin typeface="+mn-ea"/>
                  </a:rPr>
                  <a:t>中尺度运动受到风速仪倾斜修正的影响，因此有些不确定*</a:t>
                </a:r>
                <a:endParaRPr lang="en-US" altLang="zh-CN" sz="2000" dirty="0">
                  <a:latin typeface="+mn-ea"/>
                </a:endParaRPr>
              </a:p>
              <a:p>
                <a:r>
                  <a:rPr lang="zh-CN" altLang="en-US" sz="2000" dirty="0">
                    <a:latin typeface="+mn-ea"/>
                  </a:rPr>
                  <a:t>中尺度通量的重要性会随着通量平均尺度的增加而减小</a:t>
                </a:r>
                <a:r>
                  <a:rPr lang="en-US" altLang="zh-CN" sz="2000" dirty="0">
                    <a:latin typeface="+mn-ea"/>
                  </a:rPr>
                  <a:t>/</a:t>
                </a:r>
                <a:r>
                  <a:rPr lang="zh-CN" altLang="en-US" sz="2000" dirty="0">
                    <a:latin typeface="+mn-ea"/>
                  </a:rPr>
                  <a:t>因其经常改变符号</a:t>
                </a:r>
                <a:endParaRPr lang="en-US" altLang="zh-CN" sz="2000" dirty="0">
                  <a:latin typeface="+mn-ea"/>
                </a:endParaRPr>
              </a:p>
              <a:p>
                <a:r>
                  <a:rPr lang="zh-CN" altLang="en-US" sz="2000" dirty="0">
                    <a:latin typeface="+mn-ea"/>
                  </a:rPr>
                  <a:t>中尺度运动的调制可能会导致湍流通量符号相反，导致平均值下降</a:t>
                </a:r>
                <a:endParaRPr lang="en-US" altLang="zh-CN" sz="2000" dirty="0">
                  <a:latin typeface="+mn-ea"/>
                </a:endParaRPr>
              </a:p>
              <a:p>
                <a:r>
                  <a:rPr lang="zh-CN" altLang="en-US" sz="2000" dirty="0">
                    <a:latin typeface="+mn-ea"/>
                  </a:rPr>
                  <a:t>阻力系数对通量平均长度的选择变得敏感</a:t>
                </a:r>
                <a:endParaRPr lang="en-US" altLang="zh-CN" sz="2000" dirty="0">
                  <a:latin typeface="+mn-ea"/>
                </a:endParaRPr>
              </a:p>
              <a:p>
                <a:r>
                  <a:rPr lang="zh-CN" altLang="en-US" sz="2000" dirty="0">
                    <a:latin typeface="+mn-ea"/>
                  </a:rPr>
                  <a:t>平稳组</a:t>
                </a:r>
                <a:r>
                  <a:rPr lang="en-US" altLang="zh-CN" sz="2000" dirty="0">
                    <a:latin typeface="+mn-ea"/>
                  </a:rPr>
                  <a:t>L=10min</a:t>
                </a:r>
                <a:r>
                  <a:rPr lang="zh-CN" altLang="en-US" sz="2000" dirty="0">
                    <a:latin typeface="+mn-ea"/>
                  </a:rPr>
                  <a:t> 就不依赖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长度</a:t>
                </a:r>
                <a:endParaRPr lang="en-US" altLang="zh-CN" sz="2000" dirty="0">
                  <a:latin typeface="+mn-ea"/>
                </a:endParaRPr>
              </a:p>
              <a:p>
                <a:r>
                  <a:rPr lang="zh-CN" altLang="en-US" sz="2000" dirty="0">
                    <a:latin typeface="+mn-ea"/>
                  </a:rPr>
                  <a:t>非平稳组拖曳系数随着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增大显著降低</a:t>
                </a:r>
                <a:r>
                  <a:rPr lang="en-US" altLang="zh-CN" sz="2000" dirty="0">
                    <a:latin typeface="+mn-ea"/>
                  </a:rPr>
                  <a:t>(</a:t>
                </a:r>
                <a:r>
                  <a:rPr lang="zh-CN" altLang="en-US" sz="2000" dirty="0">
                    <a:latin typeface="+mn-ea"/>
                  </a:rPr>
                  <a:t>由于应力的弯曲</a:t>
                </a:r>
                <a:r>
                  <a:rPr lang="en-US" altLang="zh-CN" sz="2000" dirty="0">
                    <a:latin typeface="+mn-ea"/>
                  </a:rPr>
                  <a:t>)/</a:t>
                </a:r>
                <a:r>
                  <a:rPr lang="zh-CN" altLang="en-US" sz="2000" dirty="0">
                    <a:latin typeface="+mn-ea"/>
                  </a:rPr>
                  <a:t>增加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会导致更多的符号反转和抵消</a:t>
                </a:r>
                <a:endParaRPr lang="en-US" altLang="zh-CN" sz="2000" dirty="0">
                  <a:latin typeface="+mn-ea"/>
                </a:endParaRPr>
              </a:p>
              <a:p>
                <a:r>
                  <a:rPr lang="zh-CN" altLang="en-US" sz="2000" dirty="0">
                    <a:latin typeface="+mn-ea"/>
                  </a:rPr>
                  <a:t>可根据整体空气动力学关系的表现选择</a:t>
                </a:r>
                <a:r>
                  <a:rPr lang="en-US" altLang="zh-CN" sz="2000" dirty="0">
                    <a:latin typeface="+mn-ea"/>
                  </a:rPr>
                  <a:t>/</a:t>
                </a:r>
                <a:r>
                  <a:rPr lang="zh-CN" altLang="en-US" sz="2000" dirty="0">
                    <a:latin typeface="+mn-ea"/>
                  </a:rPr>
                  <a:t>动量通量与平均风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+mn-ea"/>
                  </a:rPr>
                  <a:t>最大相关</a:t>
                </a:r>
                <a:r>
                  <a:rPr lang="zh-CN" altLang="en-US" sz="2000" dirty="0">
                    <a:latin typeface="+mn-ea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值</a:t>
                </a:r>
                <a:r>
                  <a:rPr lang="en-US" altLang="zh-CN" sz="2000" dirty="0">
                    <a:latin typeface="+mn-ea"/>
                  </a:rPr>
                  <a:t>~1hour</a:t>
                </a:r>
              </a:p>
              <a:p>
                <a:r>
                  <a:rPr lang="zh-CN" altLang="en-US" sz="2000" dirty="0">
                    <a:latin typeface="+mn-ea"/>
                  </a:rPr>
                  <a:t>通量平均长度</a:t>
                </a:r>
                <a:r>
                  <a:rPr lang="en-US" altLang="zh-CN" sz="2000" dirty="0">
                    <a:latin typeface="+mn-ea"/>
                  </a:rPr>
                  <a:t>(&gt;</a:t>
                </a:r>
                <a:r>
                  <a:rPr lang="en-US" altLang="zh-CN" sz="2000" dirty="0" err="1">
                    <a:latin typeface="+mn-ea"/>
                  </a:rPr>
                  <a:t>nhours</a:t>
                </a:r>
                <a:r>
                  <a:rPr lang="en-US" altLang="zh-CN" sz="2000" dirty="0">
                    <a:latin typeface="+mn-ea"/>
                  </a:rPr>
                  <a:t>)</a:t>
                </a:r>
                <a:r>
                  <a:rPr lang="zh-CN" altLang="en-US" sz="2000" dirty="0">
                    <a:latin typeface="+mn-ea"/>
                  </a:rPr>
                  <a:t>，由于平均窗口中包含非平稳性，相关性开始减小</a:t>
                </a:r>
                <a:endParaRPr lang="en-US" altLang="zh-CN" sz="2000" dirty="0">
                  <a:latin typeface="+mn-ea"/>
                </a:endParaRPr>
              </a:p>
              <a:p>
                <a:endParaRPr lang="en-US" altLang="zh-CN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62CA2A-C5A5-47D2-B627-70E7D2A06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349"/>
                <a:ext cx="10048875" cy="4921526"/>
              </a:xfrm>
              <a:blipFill>
                <a:blip r:embed="rId2"/>
                <a:stretch>
                  <a:fillRect l="-303" t="-1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98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F8445-E28B-4B2B-ADE4-15DA9709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通量平均尺度选择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54C9867-88EE-47F4-8ED2-F7933144B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448" y="1690688"/>
            <a:ext cx="3747304" cy="3032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7E15DB-05DA-4138-8DD5-710974784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004776" cy="3032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006916-DA87-4D11-B5AF-1377CD6A3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0" y="5005533"/>
            <a:ext cx="5675514" cy="161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6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5464</TotalTime>
  <Words>1060</Words>
  <Application>Microsoft Office PowerPoint</Application>
  <PresentationFormat>宽屏</PresentationFormat>
  <Paragraphs>107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主题​​</vt:lpstr>
      <vt:lpstr>大气湍流通量计算</vt:lpstr>
      <vt:lpstr>湍流通量计算</vt:lpstr>
      <vt:lpstr>对流环流通量模型</vt:lpstr>
      <vt:lpstr>对流环流通量/大涡环流通量</vt:lpstr>
      <vt:lpstr>雷诺分解</vt:lpstr>
      <vt:lpstr>通量平均长度</vt:lpstr>
      <vt:lpstr>局地平均尺度选择</vt:lpstr>
      <vt:lpstr>通量平均尺度选择</vt:lpstr>
      <vt:lpstr>通量平均尺度选择</vt:lpstr>
      <vt:lpstr>通量采样误差和不确定性</vt:lpstr>
      <vt:lpstr>随机采样误差和不平稳性</vt:lpstr>
      <vt:lpstr>拖曳系数与风速</vt:lpstr>
      <vt:lpstr>PowerPoint 演示文稿</vt:lpstr>
      <vt:lpstr>拖曳系数与通量平均时间</vt:lpstr>
      <vt:lpstr>拖曳系数与风区</vt:lpstr>
      <vt:lpstr>拖曳系数与稳定度</vt:lpstr>
      <vt:lpstr>总    结</vt:lpstr>
      <vt:lpstr>标量平均</vt:lpstr>
      <vt:lpstr>平均过程</vt:lpstr>
      <vt:lpstr>标量平均摩擦速度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近海岸大气边界层湍流相干结构</dc:title>
  <dc:creator>陈 梦出</dc:creator>
  <cp:lastModifiedBy>chen hy</cp:lastModifiedBy>
  <cp:revision>375</cp:revision>
  <dcterms:created xsi:type="dcterms:W3CDTF">2020-01-09T05:15:37Z</dcterms:created>
  <dcterms:modified xsi:type="dcterms:W3CDTF">2020-08-10T07:55:14Z</dcterms:modified>
</cp:coreProperties>
</file>