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24C20-D030-489A-953C-EF810484E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552CA1-82F6-4BD2-9E9C-19230E03A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BD941-65F2-4AEB-9235-91C744CD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A41BA-E5DA-4ECB-9398-EFF6A17E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32A9E-7392-41F6-90BC-C672538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0FAA4-E446-49F6-9DC0-1DE3B588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88956A-EA36-4832-B087-9F217FEA9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F17F0-F880-44DD-8428-C17D846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5256C-0AD8-4BEA-A46E-678C8A7A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3C4A4-D474-430B-AF79-58F479AC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1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071384-3B78-4568-828E-93C1068C3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A52E89-5416-41E2-A4AB-020A7031F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1EC8E-967C-4C54-868F-FA1EDBE8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B8C14-801F-4014-8C86-3996A178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C9513-900A-4509-98A5-1B9FD538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9646B-5D43-4ED1-9848-48EE04B8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4B144-7843-415E-BAA6-2E5AD44A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AA19F-79A5-4EB0-92D5-3AFFB13A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7F541-6DA8-423B-BCA7-D62E33B2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295AF-5FAE-4379-A50C-56C35D4B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1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B6977-E82A-467F-8C92-6CE49926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13ADD-9263-4E07-A61D-5CC83BF8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467AC-B02F-46D1-A8D8-E0A441BD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D0DC7-7164-4693-8BD1-6D0AE465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733BD-D1DF-432A-A9F3-8B156CC7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6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58FDF-5BE0-43DB-A7E2-9DD01463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AC1AD-FA28-4D83-AD22-4E80C0E19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697120-9289-4904-9E0C-ECD465B5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4762A-ECFC-47FF-B86A-A0799ADF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F0797-A1A0-467A-910F-BA438ED0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A9342-0E79-42A4-A09B-24EB782F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6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4BC9A-62A1-49F4-A379-D01A987B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9E989-DD47-4B0E-81EA-2554E6FE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2010C5-F1FD-4CB6-A25E-AB7851133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ABC28-0AEB-42EE-806F-7498D90B5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076B1-0C82-4B26-B897-88CADF86A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56E919-1AD1-4A5D-9CCF-A2F9B4EB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CDCF78-1ADC-4A5E-87E5-C6605655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94F754-0A03-44CE-9DDF-53900CB8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0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54587-A32F-4E60-9FA7-8B29A78D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849E23-ED83-40D4-B62F-49B5175C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656625-710F-4703-96D2-768ECB8A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3D78AD-63F3-47B3-B6E5-7890DFDB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1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B47D29-D833-4424-9A61-D3BEE1F1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35791-05D0-403C-8E31-33AD74C4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7991CA-D8CC-4539-A752-424A5371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3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95621-DD4A-40F9-8961-39B474D5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EE0C8-A371-472F-92EB-FD0126E6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6DD649-F3FD-422A-A52B-451E2FA8B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3B84F-BE96-4475-BD0B-2BFDFB01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E706D-5E29-4873-98FD-9D3F1C69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A3ED8-AA79-420B-B279-4A621358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F6AF5-DE74-4D01-AE7D-691A64D3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242730-541B-4203-A89F-E44AE6161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8FC7F-5818-45F4-94D7-F99B3C7D8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B003F-9BD0-4FC5-8BB8-37D960D9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EB5B8-34AA-4B41-82DC-4C30AAE0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3E5BA-F653-44C2-BE90-41CC7B62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5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C110BB-0172-4EF0-949B-8D7E966F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088DB-9C66-4F40-9095-F81B883C5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24119-B5B4-44EE-8DED-CAB33289D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F3B6-68A7-4982-8F5A-037ADED14258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4622C-E872-4B8F-A5BB-117AD6AB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27ECE-A03D-42C3-9E93-46B677761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74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29352-D4A1-4290-9FB0-AD6C9A921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845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稳定边界层高度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6843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C87E3-8C7D-4F92-8067-62EC2F17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927"/>
          </a:xfrm>
        </p:spPr>
        <p:txBody>
          <a:bodyPr/>
          <a:lstStyle/>
          <a:p>
            <a:pPr algn="ctr"/>
            <a:r>
              <a:rPr lang="zh-CN" altLang="en-US" dirty="0"/>
              <a:t>稳定边界层高度</a:t>
            </a:r>
            <a:r>
              <a:rPr lang="en-US" altLang="zh-CN" dirty="0" err="1">
                <a:latin typeface="+mn-ea"/>
              </a:rPr>
              <a:t>h</a:t>
            </a:r>
            <a:r>
              <a:rPr lang="en-US" altLang="zh-CN" baseline="-25000" dirty="0" err="1">
                <a:latin typeface="+mn-ea"/>
              </a:rPr>
              <a:t>E</a:t>
            </a:r>
            <a:r>
              <a:rPr lang="zh-CN" altLang="en-US" dirty="0"/>
              <a:t>计算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B56ADD-5A7E-4371-9AA1-00977111D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2500" y="1754849"/>
            <a:ext cx="4465703" cy="12515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D718C0-0FD7-4C39-BDFA-5103C6A68720}"/>
              </a:ext>
            </a:extLst>
          </p:cNvPr>
          <p:cNvSpPr txBox="1"/>
          <p:nvPr/>
        </p:nvSpPr>
        <p:spPr>
          <a:xfrm>
            <a:off x="906214" y="1933574"/>
            <a:ext cx="43494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输入数据：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τ</a:t>
            </a:r>
            <a:r>
              <a:rPr lang="en-US" altLang="zh-CN" sz="3200" baseline="-25000" dirty="0">
                <a:latin typeface="+mn-ea"/>
              </a:rPr>
              <a:t>*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F</a:t>
            </a:r>
            <a:r>
              <a:rPr lang="en-US" altLang="zh-CN" sz="3200" baseline="-25000" dirty="0">
                <a:latin typeface="+mn-ea"/>
              </a:rPr>
              <a:t>*</a:t>
            </a:r>
            <a:r>
              <a:rPr lang="zh-CN" altLang="en-US" sz="3200" dirty="0">
                <a:latin typeface="+mn-ea"/>
              </a:rPr>
              <a:t> ，</a:t>
            </a:r>
            <a:r>
              <a:rPr lang="en-US" altLang="zh-CN" sz="3200" dirty="0"/>
              <a:t>U(z)</a:t>
            </a:r>
            <a:endParaRPr lang="en-US" altLang="zh-CN" sz="3200" dirty="0">
              <a:latin typeface="+mn-ea"/>
            </a:endParaRPr>
          </a:p>
          <a:p>
            <a:pPr marL="514350" indent="-514350">
              <a:buFont typeface="+mj-ea"/>
              <a:buAutoNum type="circleNumDbPlain"/>
            </a:pPr>
            <a:endParaRPr lang="en-US" altLang="zh-CN" sz="3200" dirty="0">
              <a:latin typeface="+mn-ea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3200" dirty="0">
                <a:latin typeface="+mn-ea"/>
              </a:rPr>
              <a:t>N=0</a:t>
            </a:r>
            <a:r>
              <a:rPr lang="zh-CN" altLang="zh-CN" sz="3200" dirty="0">
                <a:latin typeface="+mn-ea"/>
              </a:rPr>
              <a:t>，计算</a:t>
            </a:r>
            <a:r>
              <a:rPr lang="en-US" altLang="zh-CN" sz="3200" dirty="0" err="1">
                <a:latin typeface="+mn-ea"/>
              </a:rPr>
              <a:t>h</a:t>
            </a:r>
            <a:r>
              <a:rPr lang="en-US" altLang="zh-CN" sz="3200" baseline="-25000" dirty="0" err="1">
                <a:latin typeface="+mn-ea"/>
              </a:rPr>
              <a:t>E</a:t>
            </a:r>
            <a:r>
              <a:rPr lang="en-US" altLang="zh-CN" sz="3200" dirty="0">
                <a:latin typeface="+mn-ea"/>
              </a:rPr>
              <a:t>  →</a:t>
            </a:r>
          </a:p>
          <a:p>
            <a:endParaRPr lang="en-US" altLang="zh-CN" sz="3200" dirty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pPr marL="514350" indent="-514350">
              <a:buFont typeface="+mj-ea"/>
              <a:buAutoNum type="circleNumDbPlain" startAt="2"/>
            </a:pPr>
            <a:r>
              <a:rPr lang="zh-CN" altLang="en-US" sz="3200" dirty="0">
                <a:latin typeface="+mn-ea"/>
              </a:rPr>
              <a:t>用</a:t>
            </a:r>
            <a:r>
              <a:rPr lang="en-US" altLang="zh-CN" sz="3200" dirty="0">
                <a:latin typeface="+mn-ea"/>
              </a:rPr>
              <a:t>τ</a:t>
            </a:r>
            <a:r>
              <a:rPr lang="en-US" altLang="zh-CN" sz="3200" baseline="-25000" dirty="0">
                <a:latin typeface="+mn-ea"/>
              </a:rPr>
              <a:t>*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F</a:t>
            </a:r>
            <a:r>
              <a:rPr lang="en-US" altLang="zh-CN" sz="3200" baseline="-25000" dirty="0">
                <a:latin typeface="+mn-ea"/>
              </a:rPr>
              <a:t>*</a:t>
            </a:r>
            <a:r>
              <a:rPr lang="zh-CN" altLang="zh-CN" sz="3200" dirty="0">
                <a:latin typeface="+mn-ea"/>
              </a:rPr>
              <a:t>计算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    τ(z)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zh-CN" sz="3200" dirty="0" err="1"/>
              <a:t>F</a:t>
            </a:r>
            <a:r>
              <a:rPr lang="en-US" altLang="zh-CN" sz="3200" baseline="-25000" dirty="0" err="1"/>
              <a:t>θ</a:t>
            </a:r>
            <a:r>
              <a:rPr lang="en-US" altLang="zh-CN" sz="3200" dirty="0">
                <a:latin typeface="+mn-ea"/>
              </a:rPr>
              <a:t>(z)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L(z) →</a:t>
            </a:r>
            <a:endParaRPr lang="zh-CN" altLang="zh-CN" sz="32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86EC4B-2074-4952-BCA7-ADA4FAAD3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5" y="4238274"/>
            <a:ext cx="3526033" cy="24371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BEFC2F-63F5-4ACD-BD59-4B2CAB328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368" y="4881698"/>
            <a:ext cx="2944023" cy="6276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2B3F41-0DE4-4214-81D3-F23CB8ADC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400" y="3006364"/>
            <a:ext cx="5989400" cy="12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6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5FEC8-0680-4A2D-9F39-C50B3BE4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稳定边界层高度</a:t>
            </a:r>
            <a:r>
              <a:rPr lang="en-US" altLang="zh-CN" dirty="0" err="1">
                <a:latin typeface="+mn-ea"/>
              </a:rPr>
              <a:t>h</a:t>
            </a:r>
            <a:r>
              <a:rPr lang="en-US" altLang="zh-CN" baseline="-25000" dirty="0" err="1">
                <a:latin typeface="+mn-ea"/>
              </a:rPr>
              <a:t>E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E0C56-F10D-457D-B405-9761A69C6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50" y="1690688"/>
            <a:ext cx="8667750" cy="1792288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3"/>
            </a:pPr>
            <a:r>
              <a:rPr lang="en-US" altLang="zh-CN" dirty="0"/>
              <a:t>U(z</a:t>
            </a:r>
            <a:r>
              <a:rPr lang="en-US" altLang="zh-CN" baseline="-25000" dirty="0"/>
              <a:t>1</a:t>
            </a:r>
            <a:r>
              <a:rPr lang="en-US" altLang="zh-CN" dirty="0"/>
              <a:t>), U(z</a:t>
            </a:r>
            <a:r>
              <a:rPr lang="en-US" altLang="zh-CN" baseline="-25000" dirty="0"/>
              <a:t>2</a:t>
            </a:r>
            <a:r>
              <a:rPr lang="en-US" altLang="zh-CN" dirty="0"/>
              <a:t>), U(z</a:t>
            </a:r>
            <a:r>
              <a:rPr lang="en-US" altLang="zh-CN" baseline="-25000" dirty="0"/>
              <a:t>3</a:t>
            </a:r>
            <a:r>
              <a:rPr lang="en-US" altLang="zh-CN" dirty="0"/>
              <a:t>) ,…, U(</a:t>
            </a:r>
            <a:r>
              <a:rPr lang="en-US" altLang="zh-CN" dirty="0" err="1">
                <a:latin typeface="+mn-ea"/>
              </a:rPr>
              <a:t>h</a:t>
            </a:r>
            <a:r>
              <a:rPr lang="en-US" altLang="zh-CN" baseline="-25000" dirty="0" err="1">
                <a:latin typeface="+mn-ea"/>
              </a:rPr>
              <a:t>E</a:t>
            </a:r>
            <a:r>
              <a:rPr lang="en-US" altLang="zh-CN" dirty="0"/>
              <a:t>)  </a:t>
            </a:r>
            <a:r>
              <a:rPr lang="zh-CN" altLang="en-US" dirty="0"/>
              <a:t>用下面风廓线公式计算</a:t>
            </a:r>
            <a:r>
              <a:rPr lang="en-US" altLang="zh-CN" dirty="0"/>
              <a:t>N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选择有代表性数据点</a:t>
            </a:r>
            <a:r>
              <a:rPr lang="en-US" altLang="zh-CN" dirty="0"/>
              <a:t>/</a:t>
            </a:r>
            <a:r>
              <a:rPr lang="zh-CN" altLang="en-US" dirty="0"/>
              <a:t>不需要粗糙度</a:t>
            </a:r>
          </a:p>
          <a:p>
            <a:pPr marL="514350" indent="-514350">
              <a:buFont typeface="+mj-ea"/>
              <a:buAutoNum type="circleNumDbPlain" startAt="4"/>
            </a:pPr>
            <a:r>
              <a:rPr lang="zh-CN" altLang="en-US" dirty="0">
                <a:latin typeface="+mn-ea"/>
              </a:rPr>
              <a:t>回到第一步修正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/>
              <a:t>直到</a:t>
            </a:r>
            <a:r>
              <a:rPr lang="en-US" altLang="zh-CN" dirty="0"/>
              <a:t>N</a:t>
            </a:r>
            <a:r>
              <a:rPr lang="zh-CN" altLang="en-US" dirty="0"/>
              <a:t>收敛，再次计算</a:t>
            </a:r>
            <a:r>
              <a:rPr lang="en-US" altLang="zh-CN" dirty="0" err="1">
                <a:latin typeface="+mn-ea"/>
              </a:rPr>
              <a:t>h</a:t>
            </a:r>
            <a:r>
              <a:rPr lang="en-US" altLang="zh-CN" baseline="-25000" dirty="0" err="1">
                <a:latin typeface="+mn-ea"/>
              </a:rPr>
              <a:t>E</a:t>
            </a:r>
            <a:endParaRPr lang="en-US" altLang="zh-CN" baseline="-250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33AEFC-0A26-43DD-AABA-E9FDA3F5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28" y="3429000"/>
            <a:ext cx="8809032" cy="17922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F826C0-E57B-4A3F-BEFF-BE9BB87C4D03}"/>
              </a:ext>
            </a:extLst>
          </p:cNvPr>
          <p:cNvSpPr txBox="1"/>
          <p:nvPr/>
        </p:nvSpPr>
        <p:spPr>
          <a:xfrm>
            <a:off x="1352550" y="5219700"/>
            <a:ext cx="9810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适用条件：稳定边界层、稳态平衡高度，</a:t>
            </a:r>
            <a:r>
              <a:rPr lang="en-US" altLang="zh-CN" sz="2800" dirty="0">
                <a:latin typeface="+mn-ea"/>
              </a:rPr>
              <a:t>U&gt;V</a:t>
            </a:r>
            <a:r>
              <a:rPr lang="en-US" altLang="zh-CN" sz="2800" baseline="-25000" dirty="0">
                <a:latin typeface="+mn-ea"/>
              </a:rPr>
              <a:t>s</a:t>
            </a:r>
          </a:p>
          <a:p>
            <a:r>
              <a:rPr lang="zh-CN" altLang="en-US" sz="2800" dirty="0">
                <a:latin typeface="+mn-ea"/>
              </a:rPr>
              <a:t>风雷达</a:t>
            </a:r>
            <a:r>
              <a:rPr lang="en-US" altLang="zh-CN" sz="2800" dirty="0"/>
              <a:t>U(</a:t>
            </a:r>
            <a:r>
              <a:rPr lang="en-US" altLang="zh-CN" sz="2800" dirty="0" err="1">
                <a:latin typeface="+mn-ea"/>
              </a:rPr>
              <a:t>h</a:t>
            </a:r>
            <a:r>
              <a:rPr lang="en-US" altLang="zh-CN" sz="2800" baseline="-25000" dirty="0" err="1">
                <a:latin typeface="+mn-ea"/>
              </a:rPr>
              <a:t>E</a:t>
            </a:r>
            <a:r>
              <a:rPr lang="en-US" altLang="zh-CN" sz="2800" dirty="0"/>
              <a:t>) </a:t>
            </a:r>
            <a:r>
              <a:rPr lang="en-US" altLang="zh-CN" sz="2800" dirty="0">
                <a:latin typeface="+mn-ea"/>
              </a:rPr>
              <a:t>+</a:t>
            </a:r>
            <a:r>
              <a:rPr lang="zh-CN" altLang="en-US" sz="2800" dirty="0">
                <a:latin typeface="+mn-ea"/>
              </a:rPr>
              <a:t>表面通量</a:t>
            </a:r>
          </a:p>
        </p:txBody>
      </p:sp>
    </p:spTree>
    <p:extLst>
      <p:ext uri="{BB962C8B-B14F-4D97-AF65-F5344CB8AC3E}">
        <p14:creationId xmlns:p14="http://schemas.microsoft.com/office/powerpoint/2010/main" val="90710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125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稳定边界层高度</vt:lpstr>
      <vt:lpstr>稳定边界层高度hE计算</vt:lpstr>
      <vt:lpstr>稳定边界层高度hE计算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近海岸大气边界层湍流相干结构</dc:title>
  <dc:creator>陈 梦出</dc:creator>
  <cp:lastModifiedBy>陈 梦出</cp:lastModifiedBy>
  <cp:revision>227</cp:revision>
  <dcterms:created xsi:type="dcterms:W3CDTF">2020-01-09T05:15:37Z</dcterms:created>
  <dcterms:modified xsi:type="dcterms:W3CDTF">2020-05-11T12:25:57Z</dcterms:modified>
</cp:coreProperties>
</file>