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63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4C20-D030-489A-953C-EF810484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552CA1-82F6-4BD2-9E9C-19230E03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D941-65F2-4AEB-9235-91C744C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A41BA-E5DA-4ECB-9398-EFF6A17E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32A9E-7392-41F6-90BC-C672538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FAA4-E446-49F6-9DC0-1DE3B58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8956A-EA36-4832-B087-9F217FEA9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F17F0-F880-44DD-8428-C17D84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5256C-0AD8-4BEA-A46E-678C8A7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C4A4-D474-430B-AF79-58F479AC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1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071384-3B78-4568-828E-93C1068C3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52E89-5416-41E2-A4AB-020A7031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1EC8E-967C-4C54-868F-FA1EDBE8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B8C14-801F-4014-8C86-3996A178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C9513-900A-4509-98A5-1B9FD538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9646B-5D43-4ED1-9848-48EE04B8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4B144-7843-415E-BAA6-2E5AD44A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AA19F-79A5-4EB0-92D5-3AFFB13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7F541-6DA8-423B-BCA7-D62E33B2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295AF-5FAE-4379-A50C-56C35D4B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B6977-E82A-467F-8C92-6CE49926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13ADD-9263-4E07-A61D-5CC83BF8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467AC-B02F-46D1-A8D8-E0A441BD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D0DC7-7164-4693-8BD1-6D0AE465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733BD-D1DF-432A-A9F3-8B156CC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58FDF-5BE0-43DB-A7E2-9DD01463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AC1AD-FA28-4D83-AD22-4E80C0E19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97120-9289-4904-9E0C-ECD465B5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4762A-ECFC-47FF-B86A-A0799ADF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0797-A1A0-467A-910F-BA438ED0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A9342-0E79-42A4-A09B-24EB782F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4BC9A-62A1-49F4-A379-D01A987B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9E989-DD47-4B0E-81EA-2554E6FE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010C5-F1FD-4CB6-A25E-AB785113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ABC28-0AEB-42EE-806F-7498D90B5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076B1-0C82-4B26-B897-88CADF86A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6E919-1AD1-4A5D-9CCF-A2F9B4EB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CDCF78-1ADC-4A5E-87E5-C6605655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94F754-0A03-44CE-9DDF-53900CB8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0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4587-A32F-4E60-9FA7-8B29A78D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849E23-ED83-40D4-B62F-49B5175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56625-710F-4703-96D2-768ECB8A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D78AD-63F3-47B3-B6E5-7890DFDB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47D29-D833-4424-9A61-D3BEE1F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835791-05D0-403C-8E31-33AD74C4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991CA-D8CC-4539-A752-424A5371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95621-DD4A-40F9-8961-39B474D5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EE0C8-A371-472F-92EB-FD0126E6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DD649-F3FD-422A-A52B-451E2FA8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3B84F-BE96-4475-BD0B-2BFDFB01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E706D-5E29-4873-98FD-9D3F1C69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A3ED8-AA79-420B-B279-4A621358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F6AF5-DE74-4D01-AE7D-691A64D3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42730-541B-4203-A89F-E44AE6161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8FC7F-5818-45F4-94D7-F99B3C7D8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B003F-9BD0-4FC5-8BB8-37D960D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6EB5B8-34AA-4B41-82DC-4C30AAE0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3E5BA-F653-44C2-BE90-41CC7B6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C110BB-0172-4EF0-949B-8D7E966F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088DB-9C66-4F40-9095-F81B883C5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24119-B5B4-44EE-8DED-CAB33289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F3B6-68A7-4982-8F5A-037ADED14258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4622C-E872-4B8F-A5BB-117AD6AB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7ECE-A03D-42C3-9E93-46B67776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B4E8-3A6F-4688-9991-DD08960D4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9352-D4A1-4290-9FB0-AD6C9A921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0171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大气边界层稳定度分类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B585D7-30AA-45AB-BF2C-1618CBEF7C97}"/>
              </a:ext>
            </a:extLst>
          </p:cNvPr>
          <p:cNvSpPr txBox="1"/>
          <p:nvPr/>
        </p:nvSpPr>
        <p:spPr>
          <a:xfrm>
            <a:off x="2562225" y="4619625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陈红岩</a:t>
            </a:r>
            <a:endParaRPr lang="en-US" altLang="zh-CN" dirty="0"/>
          </a:p>
          <a:p>
            <a:pPr algn="ctr"/>
            <a:r>
              <a:rPr lang="zh-CN" altLang="en-US" dirty="0"/>
              <a:t>中国科学院大气物理研究所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6684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4306-6862-4471-8949-EB17CD8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梯度里查逊数</a:t>
            </a:r>
            <a:r>
              <a:rPr lang="en-US" altLang="zh-CN" b="1" dirty="0"/>
              <a:t>Ri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4280AF-785C-4CDA-8221-51DB304D0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𝑑𝑈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  临界最大值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Ri</a:t>
                </a:r>
                <a:r>
                  <a:rPr lang="zh-CN" altLang="en-US" dirty="0"/>
                  <a:t>随</a:t>
                </a:r>
                <a:r>
                  <a:rPr lang="en-US" altLang="zh-CN" dirty="0"/>
                  <a:t>z/L</a:t>
                </a:r>
                <a:r>
                  <a:rPr lang="zh-CN" altLang="en-US" dirty="0"/>
                  <a:t>单调增长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/>
                  <a:t>时达到最大</a:t>
                </a:r>
                <a:endParaRPr lang="en-US" altLang="zh-CN" dirty="0"/>
              </a:p>
              <a:p>
                <a:r>
                  <a:rPr lang="en-US" altLang="zh-CN" dirty="0"/>
                  <a:t>Ri &gt; Ri</a:t>
                </a:r>
                <a:r>
                  <a:rPr lang="en-US" altLang="zh-CN" i="1" dirty="0"/>
                  <a:t>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时公式不再适用</a:t>
                </a:r>
                <a:endParaRPr lang="en-US" altLang="zh-CN" dirty="0"/>
              </a:p>
              <a:p>
                <a:r>
                  <a:rPr lang="zh-CN" altLang="en-US" dirty="0"/>
                  <a:t>临界</a:t>
                </a:r>
                <a:r>
                  <a:rPr lang="en-US" altLang="zh-CN" dirty="0"/>
                  <a:t>Ri</a:t>
                </a:r>
                <a:r>
                  <a:rPr lang="zh-CN" altLang="en-US" dirty="0"/>
                  <a:t>概念与实验数据矛盾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与湍流动能势能收支方程矛盾</a:t>
                </a:r>
                <a:endParaRPr lang="en-US" altLang="zh-CN" dirty="0"/>
              </a:p>
              <a:p>
                <a:r>
                  <a:rPr lang="zh-CN" altLang="en-US" dirty="0"/>
                  <a:t>模式应用者两难选择</a:t>
                </a:r>
                <a:endParaRPr lang="en-US" altLang="zh-CN" dirty="0"/>
              </a:p>
              <a:p>
                <a:r>
                  <a:rPr lang="zh-CN" altLang="en-US" dirty="0"/>
                  <a:t>稳定边界层高度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经常下降到几十米</a:t>
                </a:r>
                <a:br>
                  <a:rPr lang="en-US" altLang="zh-CN" dirty="0"/>
                </a:b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4280AF-785C-4CDA-8221-51DB304D0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2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255BB-88CA-4633-8366-D9408E4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理解通量里查逊数</a:t>
            </a:r>
            <a:r>
              <a:rPr lang="en-US" altLang="zh-CN" b="1" dirty="0"/>
              <a:t>Ri</a:t>
            </a:r>
            <a:r>
              <a:rPr lang="en-US" altLang="zh-CN" b="1" i="1" baseline="-25000" dirty="0"/>
              <a:t>f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BA275-7428-40C1-B467-222822F53A73}"/>
              </a:ext>
            </a:extLst>
          </p:cNvPr>
          <p:cNvSpPr txBox="1"/>
          <p:nvPr/>
        </p:nvSpPr>
        <p:spPr>
          <a:xfrm>
            <a:off x="1327100" y="2133600"/>
            <a:ext cx="7658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3584F44-4007-4287-BA88-781685B5A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50" y="1690687"/>
                <a:ext cx="10515600" cy="224946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 =</a:t>
                </a:r>
                <a:r>
                  <a:rPr lang="zh-CN" altLang="en-US" dirty="0">
                    <a:latin typeface="+mn-ea"/>
                  </a:rPr>
                  <a:t>浮力引起的湍流动能消耗的</a:t>
                </a:r>
                <a:r>
                  <a:rPr lang="en-US" altLang="zh-CN" dirty="0">
                    <a:latin typeface="+mn-ea"/>
                  </a:rPr>
                  <a:t>/</a:t>
                </a:r>
                <a:r>
                  <a:rPr lang="zh-CN" altLang="en-US" dirty="0">
                    <a:latin typeface="+mn-ea"/>
                  </a:rPr>
                  <a:t>切变产生的湍流动能</a:t>
                </a:r>
                <a:endParaRPr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i="1" baseline="-25000" dirty="0"/>
                  <a:t> </a:t>
                </a:r>
                <a:r>
                  <a:rPr lang="zh-CN" altLang="en-US" dirty="0"/>
                  <a:t>不能无限增长否则</a:t>
                </a:r>
                <a:r>
                  <a:rPr lang="en-US" altLang="zh-CN" dirty="0"/>
                  <a:t>TKE</a:t>
                </a:r>
                <a:r>
                  <a:rPr lang="zh-CN" altLang="en-US" dirty="0"/>
                  <a:t>的消耗要超过它的产生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altLang="zh-CN" dirty="0"/>
                  <a:t>   z-less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强于线性</a:t>
                </a:r>
                <a:endParaRPr lang="en-US" altLang="zh-CN" dirty="0"/>
              </a:p>
              <a:p>
                <a:r>
                  <a:rPr lang="zh-CN" altLang="en-US" dirty="0"/>
                  <a:t>这样</a:t>
                </a:r>
                <a:r>
                  <a:rPr lang="en-US" altLang="zh-CN" dirty="0"/>
                  <a:t>Ri</a:t>
                </a:r>
                <a:r>
                  <a:rPr lang="zh-CN" altLang="en-US" dirty="0"/>
                  <a:t>摆脱了限制随</a:t>
                </a:r>
                <a:r>
                  <a:rPr lang="en-US" altLang="zh-CN" dirty="0"/>
                  <a:t>z/L*</a:t>
                </a:r>
                <a:r>
                  <a:rPr lang="zh-CN" altLang="en-US" dirty="0"/>
                  <a:t>无限增长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33584F44-4007-4287-BA88-781685B5A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50" y="1690687"/>
                <a:ext cx="10515600" cy="2249465"/>
              </a:xfrm>
              <a:blipFill>
                <a:blip r:embed="rId2"/>
                <a:stretch>
                  <a:fillRect l="-928" t="-3794" b="-6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6D70157-BD56-4499-9E8A-059AC725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5" y="3575435"/>
            <a:ext cx="4619625" cy="1198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E48A65-75CF-4C1D-A31B-CFAA0125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92" y="4276725"/>
            <a:ext cx="4340933" cy="18827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FFC066-5945-425B-A4DF-6890C223A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75" y="2356234"/>
            <a:ext cx="1985963" cy="9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DF68-3B18-4A32-A095-350D4A8E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MO</a:t>
            </a:r>
            <a:r>
              <a:rPr lang="zh-CN" altLang="en-US" b="1" dirty="0"/>
              <a:t>长度</a:t>
            </a:r>
            <a:r>
              <a:rPr lang="en-US" altLang="zh-CN" b="1" dirty="0"/>
              <a:t>(z/L)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BB2B7-4C55-41DB-B512-9FB1F3219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594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描述局部浮力对湍流的稳定作用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随高度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变化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 描述静力稳定度的非局地作用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i="1" dirty="0"/>
                  <a:t>N </a:t>
                </a:r>
                <a:r>
                  <a:rPr lang="en-US" altLang="zh-CN" dirty="0"/>
                  <a:t>=Brunt-</a:t>
                </a:r>
                <a:r>
                  <a:rPr lang="en-US" altLang="zh-CN" dirty="0" err="1"/>
                  <a:t>Väisälä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频率（</a:t>
                </a:r>
                <a:r>
                  <a:rPr lang="en-US" altLang="zh-CN" i="1" dirty="0"/>
                  <a:t>z &gt; h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    描述地球旋转的非局地作用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f=</a:t>
                </a:r>
                <a:r>
                  <a:rPr lang="zh-CN" altLang="en-US" dirty="0"/>
                  <a:t>科氏力参数</a:t>
                </a:r>
                <a:endParaRPr lang="en-US" altLang="zh-CN" dirty="0"/>
              </a:p>
              <a:p>
                <a:r>
                  <a:rPr lang="zh-CN" altLang="en-US" dirty="0"/>
                  <a:t>插值成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*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FBB2B7-4C55-41DB-B512-9FB1F3219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594100"/>
              </a:xfrm>
              <a:blipFill>
                <a:blip r:embed="rId2"/>
                <a:stretch>
                  <a:fillRect l="-1043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9FF6764-58DD-4861-8E38-47BF6EED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135" y="4616765"/>
            <a:ext cx="4953090" cy="16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EEA88-B452-44A3-91B3-23C66704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8925" cy="1149350"/>
          </a:xfrm>
        </p:spPr>
        <p:txBody>
          <a:bodyPr/>
          <a:lstStyle/>
          <a:p>
            <a:pPr algn="ctr"/>
            <a:r>
              <a:rPr lang="zh-CN" altLang="en-US" b="1" dirty="0"/>
              <a:t>大气边界层稳定度分类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974248C-EAE3-4720-881D-BD3ADF141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333422"/>
              </p:ext>
            </p:extLst>
          </p:nvPr>
        </p:nvGraphicFramePr>
        <p:xfrm>
          <a:off x="838200" y="1690688"/>
          <a:ext cx="10229850" cy="4229093"/>
        </p:xfrm>
        <a:graphic>
          <a:graphicData uri="http://schemas.openxmlformats.org/drawingml/2006/table">
            <a:tbl>
              <a:tblPr/>
              <a:tblGrid>
                <a:gridCol w="727642">
                  <a:extLst>
                    <a:ext uri="{9D8B030D-6E8A-4147-A177-3AD203B41FA5}">
                      <a16:colId xmlns:a16="http://schemas.microsoft.com/office/drawing/2014/main" val="896401439"/>
                    </a:ext>
                  </a:extLst>
                </a:gridCol>
                <a:gridCol w="462982">
                  <a:extLst>
                    <a:ext uri="{9D8B030D-6E8A-4147-A177-3AD203B41FA5}">
                      <a16:colId xmlns:a16="http://schemas.microsoft.com/office/drawing/2014/main" val="1128779740"/>
                    </a:ext>
                  </a:extLst>
                </a:gridCol>
                <a:gridCol w="1885951">
                  <a:extLst>
                    <a:ext uri="{9D8B030D-6E8A-4147-A177-3AD203B41FA5}">
                      <a16:colId xmlns:a16="http://schemas.microsoft.com/office/drawing/2014/main" val="428255280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893306097"/>
                    </a:ext>
                  </a:extLst>
                </a:gridCol>
                <a:gridCol w="1247774">
                  <a:extLst>
                    <a:ext uri="{9D8B030D-6E8A-4147-A177-3AD203B41FA5}">
                      <a16:colId xmlns:a16="http://schemas.microsoft.com/office/drawing/2014/main" val="39873670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3801618917"/>
                    </a:ext>
                  </a:extLst>
                </a:gridCol>
                <a:gridCol w="714376">
                  <a:extLst>
                    <a:ext uri="{9D8B030D-6E8A-4147-A177-3AD203B41FA5}">
                      <a16:colId xmlns:a16="http://schemas.microsoft.com/office/drawing/2014/main" val="165557949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81251863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29166773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4060607915"/>
                    </a:ext>
                  </a:extLst>
                </a:gridCol>
              </a:tblGrid>
              <a:tr h="3151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分类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热通量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瓦萨拉频率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风速</a:t>
                      </a:r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地转风速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318632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A-1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自由对流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FC)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&gt;&gt;0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L/Lf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668011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A-2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弱对流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WC)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0&lt;F</a:t>
                      </a:r>
                      <a:r>
                        <a:rPr lang="en-US" sz="1600" b="0" i="1" u="none" strike="noStrike" baseline="-25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&lt;F</a:t>
                      </a:r>
                      <a:r>
                        <a:rPr lang="en-US" sz="1600" b="0" i="1" u="none" strike="noStrike" baseline="-25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endParaRPr lang="en-US" sz="1600" b="0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L/Lf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71686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A-3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近中性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&gt;0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大风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V&gt;Vs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--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84488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B-</a:t>
                      </a:r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传统中性</a:t>
                      </a:r>
                      <a:r>
                        <a:rPr lang="en-US" altLang="zh-CN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大风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V&gt;Vs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56756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B-</a:t>
                      </a:r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传统弱中性</a:t>
                      </a:r>
                      <a:r>
                        <a:rPr lang="en-US" altLang="zh-CN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WN/CN)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LN/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1050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真正中性</a:t>
                      </a:r>
                      <a:r>
                        <a:rPr lang="en-US" altLang="zh-CN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大风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V&gt;Vs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69765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真正弱中性</a:t>
                      </a:r>
                      <a:r>
                        <a:rPr lang="en-US" altLang="zh-CN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WN/TN)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996200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夜间稳定</a:t>
                      </a:r>
                      <a:r>
                        <a:rPr lang="en-US" altLang="zh-CN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NS)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&lt;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643878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夜间近中性</a:t>
                      </a:r>
                      <a:r>
                        <a:rPr lang="en-US" altLang="zh-CN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&lt;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=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大风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V&gt;Vs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4127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zh-CN" alt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长期稳定</a:t>
                      </a:r>
                      <a:r>
                        <a:rPr lang="en-US" altLang="zh-CN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&lt;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&gt; 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V&lt;Vs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L/LN/Lf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956233"/>
                  </a:ext>
                </a:extLst>
              </a:tr>
              <a:tr h="3558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r>
                        <a:rPr lang="en-US" altLang="zh-CN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</a:t>
                      </a:r>
                      <a:r>
                        <a:rPr 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长稳近中性</a:t>
                      </a:r>
                      <a:r>
                        <a:rPr lang="en-US" altLang="zh-CN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NN/LS)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r>
                        <a:rPr lang="en-US" sz="1600" b="0" i="1" u="none" strike="noStrike" baseline="-2500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*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&lt;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1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 &gt; 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大风</a:t>
                      </a:r>
                      <a:r>
                        <a:rPr 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V&gt;Vs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小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3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5579</TotalTime>
  <Words>484</Words>
  <Application>Microsoft Office PowerPoint</Application>
  <PresentationFormat>宽屏</PresentationFormat>
  <Paragraphs>140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大气边界层稳定度分类</vt:lpstr>
      <vt:lpstr>梯度里查逊数Ri</vt:lpstr>
      <vt:lpstr>理解通量里查逊数Rif</vt:lpstr>
      <vt:lpstr>MO长度(z/L)</vt:lpstr>
      <vt:lpstr>大气边界层稳定度分类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近海岸大气边界层湍流相干结构</dc:title>
  <dc:creator>陈 梦出</dc:creator>
  <cp:lastModifiedBy>陈 梦出</cp:lastModifiedBy>
  <cp:revision>418</cp:revision>
  <dcterms:created xsi:type="dcterms:W3CDTF">2020-01-09T05:15:37Z</dcterms:created>
  <dcterms:modified xsi:type="dcterms:W3CDTF">2020-05-12T04:34:38Z</dcterms:modified>
</cp:coreProperties>
</file>