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81" r:id="rId5"/>
    <p:sldId id="270" r:id="rId6"/>
    <p:sldId id="294" r:id="rId7"/>
    <p:sldId id="293" r:id="rId8"/>
    <p:sldId id="296" r:id="rId9"/>
    <p:sldId id="29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57" r:id="rId18"/>
    <p:sldId id="297" r:id="rId19"/>
    <p:sldId id="269" r:id="rId20"/>
    <p:sldId id="258" r:id="rId21"/>
    <p:sldId id="298" r:id="rId22"/>
  </p:sldIdLst>
  <p:sldSz cx="12192000" cy="6858000"/>
  <p:notesSz cx="7103745" cy="1023429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5890" y="945833"/>
            <a:ext cx="9144000" cy="2387600"/>
          </a:xfrm>
        </p:spPr>
        <p:txBody>
          <a:bodyPr/>
          <a:p>
            <a:r>
              <a:rPr lang="zh-CN" altLang="en-US"/>
              <a:t>数据库及其应用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4100" y="4014788"/>
            <a:ext cx="9144000" cy="1655762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孙浩林     </a:t>
            </a:r>
            <a:r>
              <a:rPr lang="en-US" altLang="zh-CN"/>
              <a:t>2022.06.30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337185"/>
            <a:ext cx="2404110" cy="9156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37970" y="2199005"/>
            <a:ext cx="3198495" cy="171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203315" y="1504950"/>
            <a:ext cx="51676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127.0.0.1:6379&gt; set </a:t>
            </a:r>
            <a:r>
              <a:rPr lang="zh-CN" altLang="en-US" sz="2400">
                <a:solidFill>
                  <a:schemeClr val="accent1"/>
                </a:solidFill>
              </a:rPr>
              <a:t>hello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world</a:t>
            </a:r>
            <a:endParaRPr lang="zh-CN" altLang="en-US" sz="2400"/>
          </a:p>
          <a:p>
            <a:r>
              <a:rPr lang="zh-CN" altLang="en-US" sz="2400"/>
              <a:t>OK</a:t>
            </a:r>
            <a:endParaRPr lang="zh-CN" altLang="en-US" sz="2400"/>
          </a:p>
          <a:p>
            <a:r>
              <a:rPr lang="zh-CN" altLang="en-US" sz="2400"/>
              <a:t>127.0.0.1:6379&gt; get </a:t>
            </a:r>
            <a:r>
              <a:rPr lang="zh-CN" altLang="en-US" sz="2400">
                <a:solidFill>
                  <a:schemeClr val="accent1"/>
                </a:solidFill>
              </a:rPr>
              <a:t>hello</a:t>
            </a:r>
            <a:endParaRPr lang="zh-CN" altLang="en-US" sz="2400"/>
          </a:p>
          <a:p>
            <a:r>
              <a:rPr lang="zh-CN" altLang="en-US" sz="2400"/>
              <a:t>"world"</a:t>
            </a:r>
            <a:endParaRPr lang="zh-CN" altLang="en-US" sz="2400"/>
          </a:p>
          <a:p>
            <a:r>
              <a:rPr lang="zh-CN" altLang="en-US" sz="2400"/>
              <a:t>127.0.0.1:6379&gt; del </a:t>
            </a:r>
            <a:r>
              <a:rPr lang="zh-CN" altLang="en-US" sz="2400">
                <a:solidFill>
                  <a:schemeClr val="accent1"/>
                </a:solidFill>
              </a:rPr>
              <a:t>hello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get </a:t>
            </a:r>
            <a:r>
              <a:rPr lang="zh-CN" altLang="en-US" sz="2400">
                <a:solidFill>
                  <a:schemeClr val="accent1"/>
                </a:solidFill>
              </a:rPr>
              <a:t>hello</a:t>
            </a:r>
            <a:endParaRPr lang="zh-CN" altLang="en-US" sz="2400"/>
          </a:p>
          <a:p>
            <a:r>
              <a:rPr lang="zh-CN" altLang="en-US" sz="2400"/>
              <a:t>(nil)</a:t>
            </a:r>
            <a:endParaRPr lang="zh-CN" altLang="en-US" sz="2400"/>
          </a:p>
          <a:p>
            <a:r>
              <a:rPr lang="zh-CN" altLang="en-US" sz="2400"/>
              <a:t>127.0.0.1:6379&gt; 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40205" y="1206500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键名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640205" y="1830705"/>
            <a:ext cx="115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hello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475" y="1206500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值的类型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800475" y="1794510"/>
            <a:ext cx="140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string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894840" y="2870835"/>
            <a:ext cx="123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world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4010" y="4137660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21030" y="339090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-string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37970" y="2532380"/>
            <a:ext cx="3198495" cy="171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754370" y="203200"/>
            <a:ext cx="586740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127.0.0.1:6379&gt; rpush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rpush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item2</a:t>
            </a:r>
            <a:endParaRPr lang="zh-CN" altLang="en-US" sz="2400"/>
          </a:p>
          <a:p>
            <a:r>
              <a:rPr lang="zh-CN" altLang="en-US" sz="2400"/>
              <a:t>(integer) 2</a:t>
            </a:r>
            <a:endParaRPr lang="zh-CN" altLang="en-US" sz="2400"/>
          </a:p>
          <a:p>
            <a:r>
              <a:rPr lang="zh-CN" altLang="en-US" sz="2400"/>
              <a:t>127.0.0.1:6379&gt; rpush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</a:t>
            </a:r>
            <a:endParaRPr lang="zh-CN" altLang="en-US" sz="2400"/>
          </a:p>
          <a:p>
            <a:r>
              <a:rPr lang="zh-CN" altLang="en-US" sz="2400"/>
              <a:t>(integer) 3</a:t>
            </a:r>
            <a:endParaRPr lang="zh-CN" altLang="en-US" sz="2400"/>
          </a:p>
          <a:p>
            <a:r>
              <a:rPr lang="zh-CN" altLang="en-US" sz="2400"/>
              <a:t>127.0.0.1:6379&gt; lrange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0 -1</a:t>
            </a:r>
            <a:endParaRPr lang="zh-CN" altLang="en-US" sz="2400"/>
          </a:p>
          <a:p>
            <a:r>
              <a:rPr lang="zh-CN" altLang="en-US" sz="2400"/>
              <a:t>1) "item"</a:t>
            </a:r>
            <a:endParaRPr lang="zh-CN" altLang="en-US" sz="2400"/>
          </a:p>
          <a:p>
            <a:r>
              <a:rPr lang="zh-CN" altLang="en-US" sz="2400"/>
              <a:t>2) "item2"</a:t>
            </a:r>
            <a:endParaRPr lang="zh-CN" altLang="en-US" sz="2400"/>
          </a:p>
          <a:p>
            <a:r>
              <a:rPr lang="zh-CN" altLang="en-US" sz="2400"/>
              <a:t>3) "item"</a:t>
            </a:r>
            <a:endParaRPr lang="zh-CN" altLang="en-US" sz="2400"/>
          </a:p>
          <a:p>
            <a:r>
              <a:rPr lang="zh-CN" altLang="en-US" sz="2400"/>
              <a:t>127.0.0.1:6379&gt; lindex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1 </a:t>
            </a:r>
            <a:endParaRPr lang="zh-CN" altLang="en-US" sz="2400"/>
          </a:p>
          <a:p>
            <a:r>
              <a:rPr lang="zh-CN" altLang="en-US" sz="2400"/>
              <a:t>"item2"</a:t>
            </a:r>
            <a:endParaRPr lang="zh-CN" altLang="en-US" sz="2400"/>
          </a:p>
          <a:p>
            <a:r>
              <a:rPr lang="zh-CN" altLang="en-US" sz="2400"/>
              <a:t>127.0.0.1:6379&gt; lpop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"item"</a:t>
            </a:r>
            <a:endParaRPr lang="zh-CN" altLang="en-US" sz="2400"/>
          </a:p>
          <a:p>
            <a:r>
              <a:rPr lang="zh-CN" altLang="en-US" sz="2400"/>
              <a:t>127.0.0.1:6379&gt; </a:t>
            </a:r>
            <a:r>
              <a:rPr lang="zh-CN" altLang="en-US" sz="2400">
                <a:sym typeface="+mn-ea"/>
              </a:rPr>
              <a:t>lrange </a:t>
            </a:r>
            <a:r>
              <a:rPr lang="zh-CN" altLang="en-US" sz="2400">
                <a:solidFill>
                  <a:schemeClr val="accent1"/>
                </a:solidFill>
              </a:rPr>
              <a:t>list-key</a:t>
            </a:r>
            <a:r>
              <a:rPr lang="zh-CN" altLang="en-US" sz="2400"/>
              <a:t> 0 -1</a:t>
            </a:r>
            <a:endParaRPr lang="zh-CN" altLang="en-US" sz="2400"/>
          </a:p>
          <a:p>
            <a:r>
              <a:rPr lang="zh-CN" altLang="en-US" sz="2400"/>
              <a:t>1) "item2"</a:t>
            </a:r>
            <a:endParaRPr lang="zh-CN" altLang="en-US" sz="2400"/>
          </a:p>
          <a:p>
            <a:r>
              <a:rPr lang="zh-CN" altLang="en-US" sz="2400"/>
              <a:t>2) "item"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40205" y="153987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键名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640205" y="2164080"/>
            <a:ext cx="1874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list-key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475" y="1539875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值的类型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800475" y="2127885"/>
            <a:ext cx="140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list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864360" y="2700655"/>
            <a:ext cx="1236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item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item2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item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205" y="440372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21030" y="672465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-list</a:t>
            </a:r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37970" y="2532380"/>
            <a:ext cx="3198495" cy="171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695315" y="255270"/>
            <a:ext cx="64096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127.0.0.1:6379&gt; sadd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 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sadd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item2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sadd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item3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sadd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item </a:t>
            </a:r>
            <a:endParaRPr lang="zh-CN" altLang="en-US" sz="2400"/>
          </a:p>
          <a:p>
            <a:r>
              <a:rPr lang="zh-CN" altLang="en-US" sz="2400"/>
              <a:t>(integer) 0</a:t>
            </a:r>
            <a:endParaRPr lang="zh-CN" altLang="en-US" sz="2400"/>
          </a:p>
          <a:p>
            <a:r>
              <a:rPr lang="zh-CN" altLang="en-US" sz="2400"/>
              <a:t>127.0.0.1:6379&gt; smembers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endParaRPr lang="zh-CN" altLang="en-US" sz="2400"/>
          </a:p>
          <a:p>
            <a:r>
              <a:rPr lang="zh-CN" altLang="en-US" sz="2400"/>
              <a:t>1) "item2"</a:t>
            </a:r>
            <a:endParaRPr lang="zh-CN" altLang="en-US" sz="2400"/>
          </a:p>
          <a:p>
            <a:r>
              <a:rPr lang="zh-CN" altLang="en-US" sz="2400"/>
              <a:t>2) "item"</a:t>
            </a:r>
            <a:endParaRPr lang="zh-CN" altLang="en-US" sz="2400"/>
          </a:p>
          <a:p>
            <a:r>
              <a:rPr lang="zh-CN" altLang="en-US" sz="2400"/>
              <a:t>3) "item3"</a:t>
            </a:r>
            <a:endParaRPr lang="zh-CN" altLang="en-US" sz="2400"/>
          </a:p>
          <a:p>
            <a:r>
              <a:rPr lang="zh-CN" altLang="en-US" sz="2400"/>
              <a:t>127.0.0.1:6379&gt; sismember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item4</a:t>
            </a:r>
            <a:endParaRPr lang="zh-CN" altLang="en-US" sz="2400"/>
          </a:p>
          <a:p>
            <a:r>
              <a:rPr lang="zh-CN" altLang="en-US" sz="2400"/>
              <a:t>(integer) 0</a:t>
            </a:r>
            <a:endParaRPr lang="zh-CN" altLang="en-US" sz="2400"/>
          </a:p>
          <a:p>
            <a:r>
              <a:rPr lang="zh-CN" altLang="en-US" sz="2400"/>
              <a:t>127.0.0.1:6379&gt; sismember </a:t>
            </a:r>
            <a:r>
              <a:rPr lang="zh-CN" altLang="en-US" sz="2400">
                <a:solidFill>
                  <a:schemeClr val="accent1"/>
                </a:solidFill>
              </a:rPr>
              <a:t>set-key</a:t>
            </a:r>
            <a:r>
              <a:rPr lang="zh-CN" altLang="en-US" sz="2400"/>
              <a:t> item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40205" y="153987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键名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640205" y="2164080"/>
            <a:ext cx="1874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set-key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475" y="1539875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值的类型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800475" y="2072005"/>
            <a:ext cx="140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855470" y="2709545"/>
            <a:ext cx="1236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item2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item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item3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205" y="440372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21030" y="672465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-set</a:t>
            </a:r>
            <a:endParaRPr lang="en-US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37970" y="2532380"/>
            <a:ext cx="3198495" cy="171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487670" y="271780"/>
            <a:ext cx="70954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127.0.0.1:6379&gt; hset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sub-key1 value1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hset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sub-key2 value2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hset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sub-key1 value1</a:t>
            </a:r>
            <a:endParaRPr lang="zh-CN" altLang="en-US" sz="2400"/>
          </a:p>
          <a:p>
            <a:r>
              <a:rPr lang="zh-CN" altLang="en-US" sz="2400"/>
              <a:t>(integer) 0</a:t>
            </a:r>
            <a:endParaRPr lang="zh-CN" altLang="en-US" sz="2400"/>
          </a:p>
          <a:p>
            <a:r>
              <a:rPr lang="zh-CN" altLang="en-US" sz="2400"/>
              <a:t>127.0.0.1:6379&gt; hgetall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400"/>
              <a:t>1) "sub-key1"</a:t>
            </a:r>
            <a:endParaRPr lang="zh-CN" altLang="en-US" sz="2400"/>
          </a:p>
          <a:p>
            <a:r>
              <a:rPr lang="zh-CN" altLang="en-US" sz="2400"/>
              <a:t>2) "value1"</a:t>
            </a:r>
            <a:endParaRPr lang="zh-CN" altLang="en-US" sz="2400"/>
          </a:p>
          <a:p>
            <a:r>
              <a:rPr lang="zh-CN" altLang="en-US" sz="2400"/>
              <a:t>3) "sub-key2"</a:t>
            </a:r>
            <a:endParaRPr lang="zh-CN" altLang="en-US" sz="2400"/>
          </a:p>
          <a:p>
            <a:r>
              <a:rPr lang="zh-CN" altLang="en-US" sz="2400"/>
              <a:t>4) "value2"</a:t>
            </a:r>
            <a:endParaRPr lang="zh-CN" altLang="en-US" sz="2400"/>
          </a:p>
          <a:p>
            <a:r>
              <a:rPr lang="zh-CN" altLang="en-US" sz="2400"/>
              <a:t>127.0.0.1:6379&gt; hdel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r>
              <a:rPr lang="zh-CN" altLang="en-US" sz="2400"/>
              <a:t> sub-key2 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hgetall </a:t>
            </a:r>
            <a:r>
              <a:rPr lang="zh-CN" altLang="en-US" sz="2400">
                <a:solidFill>
                  <a:schemeClr val="accent1"/>
                </a:solidFill>
              </a:rPr>
              <a:t>hash-key</a:t>
            </a:r>
            <a:endParaRPr lang="zh-CN" altLang="en-US" sz="2400"/>
          </a:p>
          <a:p>
            <a:r>
              <a:rPr lang="zh-CN" altLang="en-US" sz="2400"/>
              <a:t>1) "sub-key1"</a:t>
            </a:r>
            <a:endParaRPr lang="zh-CN" altLang="en-US" sz="2400"/>
          </a:p>
          <a:p>
            <a:r>
              <a:rPr lang="zh-CN" altLang="en-US" sz="2400"/>
              <a:t>2) "value1"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40205" y="153987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键名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640205" y="2124710"/>
            <a:ext cx="1874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hash-key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475" y="1539875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值的类型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800475" y="2124710"/>
            <a:ext cx="140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hash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754505" y="2709545"/>
            <a:ext cx="1337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subkey1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subkey2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205" y="440372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21030" y="672465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-hash</a:t>
            </a:r>
            <a:endParaRPr lang="en-US" altLang="zh-CN" sz="3200"/>
          </a:p>
        </p:txBody>
      </p:sp>
      <p:cxnSp>
        <p:nvCxnSpPr>
          <p:cNvPr id="2" name="直接连接符 1"/>
          <p:cNvCxnSpPr/>
          <p:nvPr/>
        </p:nvCxnSpPr>
        <p:spPr>
          <a:xfrm>
            <a:off x="3075940" y="2624455"/>
            <a:ext cx="16510" cy="154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92450" y="2709545"/>
            <a:ext cx="1337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value1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value2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37970" y="2532380"/>
            <a:ext cx="3198495" cy="171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419725" y="381635"/>
            <a:ext cx="69951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127.0.0.1:6379&gt; zadd </a:t>
            </a:r>
            <a:r>
              <a:rPr lang="zh-CN" altLang="en-US" sz="2400">
                <a:solidFill>
                  <a:schemeClr val="accent1"/>
                </a:solidFill>
              </a:rPr>
              <a:t>zset-key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728 member1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zadd </a:t>
            </a:r>
            <a:r>
              <a:rPr lang="zh-CN" altLang="en-US" sz="2400">
                <a:solidFill>
                  <a:schemeClr val="accent1"/>
                </a:solidFill>
              </a:rPr>
              <a:t>zset-key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982 member0</a:t>
            </a:r>
            <a:endParaRPr lang="zh-CN" altLang="en-US" sz="2400"/>
          </a:p>
          <a:p>
            <a:r>
              <a:rPr lang="zh-CN" altLang="en-US" sz="2400"/>
              <a:t>(integer) 1</a:t>
            </a:r>
            <a:endParaRPr lang="zh-CN" altLang="en-US" sz="2400"/>
          </a:p>
          <a:p>
            <a:r>
              <a:rPr lang="zh-CN" altLang="en-US" sz="2400"/>
              <a:t>127.0.0.1:6379&gt; zadd </a:t>
            </a:r>
            <a:r>
              <a:rPr lang="zh-CN" altLang="en-US" sz="2400">
                <a:solidFill>
                  <a:schemeClr val="accent1"/>
                </a:solidFill>
              </a:rPr>
              <a:t>zset-key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982 member0</a:t>
            </a:r>
            <a:endParaRPr lang="zh-CN" altLang="en-US" sz="2400"/>
          </a:p>
          <a:p>
            <a:r>
              <a:rPr lang="zh-CN" altLang="en-US" sz="2400"/>
              <a:t>(integer) 0</a:t>
            </a:r>
            <a:endParaRPr lang="zh-CN" altLang="en-US" sz="2400"/>
          </a:p>
          <a:p>
            <a:r>
              <a:rPr lang="zh-CN" altLang="en-US" sz="2400"/>
              <a:t>127.0.0.1:6379&gt; zrange </a:t>
            </a:r>
            <a:r>
              <a:rPr lang="zh-CN" altLang="en-US" sz="2400">
                <a:solidFill>
                  <a:schemeClr val="accent1"/>
                </a:solidFill>
              </a:rPr>
              <a:t>zset-key</a:t>
            </a:r>
            <a:r>
              <a:rPr lang="zh-CN" altLang="en-US" sz="2400"/>
              <a:t> 0 -1 withscores</a:t>
            </a:r>
            <a:endParaRPr lang="zh-CN" altLang="en-US" sz="2400"/>
          </a:p>
          <a:p>
            <a:r>
              <a:rPr lang="zh-CN" altLang="en-US" sz="2400"/>
              <a:t>1) "member1"</a:t>
            </a:r>
            <a:endParaRPr lang="zh-CN" altLang="en-US" sz="2400"/>
          </a:p>
          <a:p>
            <a:r>
              <a:rPr lang="zh-CN" altLang="en-US" sz="2400"/>
              <a:t>2) "728"</a:t>
            </a:r>
            <a:endParaRPr lang="zh-CN" altLang="en-US" sz="2400"/>
          </a:p>
          <a:p>
            <a:r>
              <a:rPr lang="zh-CN" altLang="en-US" sz="2400"/>
              <a:t>3) "member0"</a:t>
            </a:r>
            <a:endParaRPr lang="zh-CN" altLang="en-US" sz="2400"/>
          </a:p>
          <a:p>
            <a:r>
              <a:rPr lang="zh-CN" altLang="en-US" sz="2400"/>
              <a:t>4) "982"</a:t>
            </a:r>
            <a:endParaRPr lang="zh-CN" altLang="en-US" sz="2400"/>
          </a:p>
          <a:p>
            <a:r>
              <a:rPr lang="zh-CN" altLang="en-US" sz="2400"/>
              <a:t>127.0.0.1:6379&gt; zrangebyscore </a:t>
            </a:r>
            <a:r>
              <a:rPr lang="zh-CN" altLang="en-US" sz="2400">
                <a:solidFill>
                  <a:schemeClr val="accent1"/>
                </a:solidFill>
              </a:rPr>
              <a:t>zset-key</a:t>
            </a:r>
            <a:r>
              <a:rPr lang="zh-CN" altLang="en-US" sz="2400"/>
              <a:t> 0 800 withscores</a:t>
            </a:r>
            <a:endParaRPr lang="zh-CN" altLang="en-US" sz="2400"/>
          </a:p>
          <a:p>
            <a:r>
              <a:rPr lang="zh-CN" altLang="en-US" sz="2400"/>
              <a:t>1) "member1"</a:t>
            </a:r>
            <a:endParaRPr lang="zh-CN" altLang="en-US" sz="2400"/>
          </a:p>
          <a:p>
            <a:r>
              <a:rPr lang="zh-CN" altLang="en-US" sz="2400"/>
              <a:t>2) "728"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40205" y="153987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键名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640205" y="2124710"/>
            <a:ext cx="1874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zset-key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475" y="1539875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值的类型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800475" y="2124710"/>
            <a:ext cx="140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zset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643380" y="2709545"/>
            <a:ext cx="1871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member1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member0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205" y="4403725"/>
            <a:ext cx="106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值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21030" y="672465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-zset</a:t>
            </a:r>
            <a:endParaRPr lang="en-US" altLang="zh-CN" sz="3200"/>
          </a:p>
        </p:txBody>
      </p:sp>
      <p:cxnSp>
        <p:nvCxnSpPr>
          <p:cNvPr id="2" name="直接连接符 1"/>
          <p:cNvCxnSpPr/>
          <p:nvPr/>
        </p:nvCxnSpPr>
        <p:spPr>
          <a:xfrm>
            <a:off x="3075940" y="2624455"/>
            <a:ext cx="16510" cy="154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143250" y="2709545"/>
            <a:ext cx="1337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728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982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1145" y="727710"/>
            <a:ext cx="4569460" cy="5528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1015365"/>
            <a:ext cx="3801110" cy="5241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3185" b="66907"/>
          <a:stretch>
            <a:fillRect/>
          </a:stretch>
        </p:blipFill>
        <p:spPr>
          <a:xfrm>
            <a:off x="8820785" y="862330"/>
            <a:ext cx="3168650" cy="1365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140" y="2574290"/>
            <a:ext cx="3076575" cy="2555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1125" y="363220"/>
            <a:ext cx="611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>
                <a:sym typeface="+mn-ea"/>
              </a:rPr>
              <a:t>二</a:t>
            </a:r>
            <a:r>
              <a:rPr lang="en-US" altLang="zh-CN" sz="3200">
                <a:sym typeface="+mn-ea"/>
              </a:rPr>
              <a:t>.</a:t>
            </a:r>
            <a:r>
              <a:rPr lang="en-US" altLang="zh-CN" sz="3200"/>
              <a:t>  redis</a:t>
            </a:r>
            <a:r>
              <a:rPr lang="zh-CN" altLang="en-US" sz="3200"/>
              <a:t>的数据结构</a:t>
            </a:r>
            <a:r>
              <a:rPr lang="en-US" altLang="zh-CN" sz="3200"/>
              <a:t>-zset</a:t>
            </a:r>
            <a:endParaRPr lang="en-US" altLang="zh-CN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45" b="4597"/>
          <a:stretch>
            <a:fillRect/>
          </a:stretch>
        </p:blipFill>
        <p:spPr>
          <a:xfrm>
            <a:off x="420370" y="1188720"/>
            <a:ext cx="10502265" cy="3136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45466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</a:t>
            </a:r>
            <a:r>
              <a:rPr lang="en-US" altLang="zh-CN" sz="2800"/>
              <a:t>.mysql</a:t>
            </a:r>
            <a:r>
              <a:rPr lang="zh-CN" altLang="en-US" sz="2800"/>
              <a:t>和</a:t>
            </a:r>
            <a:r>
              <a:rPr lang="en-US" altLang="zh-CN" sz="2800"/>
              <a:t>redis</a:t>
            </a:r>
            <a:r>
              <a:rPr lang="zh-CN" altLang="en-US" sz="2800"/>
              <a:t>在公司的应用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289935" y="2629535"/>
            <a:ext cx="64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78520" y="2629535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04715" y="2629535"/>
            <a:ext cx="64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0505" y="4474845"/>
            <a:ext cx="674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问题：缓存中的数据没有设置有效期，导致缓存会有</a:t>
            </a:r>
            <a:r>
              <a:rPr lang="zh-CN" altLang="en-US">
                <a:solidFill>
                  <a:srgbClr val="FF0000"/>
                </a:solidFill>
              </a:rPr>
              <a:t>过期数据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0505" y="4930775"/>
            <a:ext cx="685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r>
              <a:rPr lang="en-US" altLang="zh-CN"/>
              <a:t>1.</a:t>
            </a:r>
            <a:r>
              <a:rPr lang="zh-CN" altLang="en-US"/>
              <a:t>将缓存中的数据设置有效过期时间</a:t>
            </a:r>
            <a:endParaRPr lang="zh-CN" altLang="en-US"/>
          </a:p>
          <a:p>
            <a:r>
              <a:rPr lang="en-US" altLang="zh-CN"/>
              <a:t>                      2.</a:t>
            </a:r>
            <a:r>
              <a:rPr lang="zh-CN" altLang="en-US"/>
              <a:t>定时主动更新缓存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0545" y="45466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</a:t>
            </a:r>
            <a:r>
              <a:rPr lang="en-US" altLang="zh-CN" sz="2800"/>
              <a:t>.mysql</a:t>
            </a:r>
            <a:r>
              <a:rPr lang="zh-CN" altLang="en-US" sz="2800"/>
              <a:t>和</a:t>
            </a:r>
            <a:r>
              <a:rPr lang="en-US" altLang="zh-CN" sz="2800"/>
              <a:t>redis</a:t>
            </a:r>
            <a:r>
              <a:rPr lang="zh-CN" altLang="en-US" sz="2800"/>
              <a:t>在公司的应用</a:t>
            </a:r>
            <a:endParaRPr lang="zh-CN" altLang="en-US" sz="28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" y="1624965"/>
            <a:ext cx="5067935" cy="3401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549900" y="1571625"/>
            <a:ext cx="643064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MySQL master 将数据变更写入二进制日志( binary log, 其中记录叫做二进制日志事件binary log events)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MySQL slave 将 master 的 binary log events 拷贝到它的中继日志(relay log)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MySQL slave 重放 relay log 中事件，将数据变更反映它自己的数据</a:t>
            </a:r>
            <a:endParaRPr lang="zh-CN" altLang="en-US"/>
          </a:p>
          <a:p>
            <a:r>
              <a:rPr lang="zh-CN" altLang="en-US" sz="2400"/>
              <a:t>canal 工作原理</a:t>
            </a:r>
            <a:endParaRPr lang="zh-CN" altLang="en-US" sz="2400"/>
          </a:p>
          <a:p>
            <a:r>
              <a:rPr lang="en-US" altLang="zh-CN"/>
              <a:t>1.</a:t>
            </a:r>
            <a:r>
              <a:rPr lang="zh-CN" altLang="en-US"/>
              <a:t>canal 模拟 MySQL slave 的交互协议，伪装自己为 MySQL slave ，向 MySQL master 发送dump 协议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MySQL master 收到 dump 请求，开始推送 binary log 给 slave (即 canal )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canal 解析 binary log 对象(原始为 byte 流)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录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321945"/>
            <a:ext cx="11961495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3510" y="1017905"/>
            <a:ext cx="1204849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================》; binlog[binlog.001267:14707373] , name[</a:t>
            </a:r>
            <a:r>
              <a:rPr lang="zh-CN" altLang="en-US">
                <a:solidFill>
                  <a:srgbClr val="FF0000"/>
                </a:solidFill>
              </a:rPr>
              <a:t>carshare,t_customer_comment</a:t>
            </a:r>
            <a:r>
              <a:rPr lang="zh-CN" altLang="en-US"/>
              <a:t>] , eventType : </a:t>
            </a:r>
            <a:r>
              <a:rPr lang="zh-CN" altLang="en-US">
                <a:solidFill>
                  <a:srgbClr val="FF0000"/>
                </a:solidFill>
              </a:rPr>
              <a:t>UPDATE</a:t>
            </a:r>
            <a:endParaRPr lang="zh-CN" altLang="en-US"/>
          </a:p>
          <a:p>
            <a:r>
              <a:rPr lang="zh-CN" altLang="en-US"/>
              <a:t>-------&gt;; before</a:t>
            </a:r>
            <a:endParaRPr lang="zh-CN" altLang="en-US"/>
          </a:p>
          <a:p>
            <a:r>
              <a:rPr lang="zh-CN" altLang="en-US"/>
              <a:t>id : 24    update=false</a:t>
            </a:r>
            <a:endParaRPr lang="zh-CN" altLang="en-US"/>
          </a:p>
          <a:p>
            <a:r>
              <a:rPr lang="zh-CN" altLang="en-US"/>
              <a:t>customer_name : haahahha    update=false</a:t>
            </a:r>
            <a:endParaRPr lang="zh-CN" altLang="en-US"/>
          </a:p>
          <a:p>
            <a:r>
              <a:rPr lang="zh-CN" altLang="en-US"/>
              <a:t>customer_phone : 15526381253    update=false</a:t>
            </a:r>
            <a:endParaRPr lang="zh-CN" altLang="en-US"/>
          </a:p>
          <a:p>
            <a:r>
              <a:rPr lang="zh-CN" altLang="en-US"/>
              <a:t>agent_id : 11    update=false</a:t>
            </a:r>
            <a:endParaRPr lang="zh-CN" altLang="en-US"/>
          </a:p>
          <a:p>
            <a:r>
              <a:rPr lang="zh-CN" altLang="en-US"/>
              <a:t>agent_name : 杨朝阳    update=false</a:t>
            </a:r>
            <a:endParaRPr lang="zh-CN" altLang="en-US"/>
          </a:p>
          <a:p>
            <a:r>
              <a:rPr lang="zh-CN" altLang="en-US"/>
              <a:t>agent_phone : 18019220091    update=false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comment_star : 5.0    update=false</a:t>
            </a:r>
            <a:endParaRPr lang="zh-CN" altLang="en-US"/>
          </a:p>
          <a:p>
            <a:r>
              <a:rPr lang="zh-CN" altLang="en-US"/>
              <a:t>comment : 还不错哦哦哦哦哦，哦哦哦哦哦哦111    update=false</a:t>
            </a:r>
            <a:endParaRPr lang="zh-CN" altLang="en-US"/>
          </a:p>
          <a:p>
            <a:r>
              <a:rPr lang="zh-CN" altLang="en-US"/>
              <a:t>-------&gt;; after</a:t>
            </a:r>
            <a:endParaRPr lang="zh-CN" altLang="en-US"/>
          </a:p>
          <a:p>
            <a:r>
              <a:rPr lang="zh-CN" altLang="en-US"/>
              <a:t>id : 24    update=false</a:t>
            </a:r>
            <a:endParaRPr lang="zh-CN" altLang="en-US"/>
          </a:p>
          <a:p>
            <a:r>
              <a:rPr lang="zh-CN" altLang="en-US"/>
              <a:t>customer_name : haahahha    update=false</a:t>
            </a:r>
            <a:endParaRPr lang="zh-CN" altLang="en-US"/>
          </a:p>
          <a:p>
            <a:r>
              <a:rPr lang="zh-CN" altLang="en-US"/>
              <a:t>customer_phone : 15526381253    update=false</a:t>
            </a:r>
            <a:endParaRPr lang="zh-CN" altLang="en-US"/>
          </a:p>
          <a:p>
            <a:r>
              <a:rPr lang="zh-CN" altLang="en-US"/>
              <a:t>agent_id : 11    update=false</a:t>
            </a:r>
            <a:endParaRPr lang="zh-CN" altLang="en-US"/>
          </a:p>
          <a:p>
            <a:r>
              <a:rPr lang="zh-CN" altLang="en-US"/>
              <a:t>agent_name : 杨朝阳    update=false</a:t>
            </a:r>
            <a:endParaRPr lang="zh-CN" altLang="en-US"/>
          </a:p>
          <a:p>
            <a:r>
              <a:rPr lang="zh-CN" altLang="en-US"/>
              <a:t>agent_phone : 18019220091    update=false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comment_star : 3.0    update=true</a:t>
            </a:r>
            <a:endParaRPr lang="zh-CN" altLang="en-US"/>
          </a:p>
          <a:p>
            <a:r>
              <a:rPr lang="zh-CN" altLang="en-US"/>
              <a:t>comment : 还不错哦哦哦哦哦，哦哦哦哦哦哦111    update=false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5135" y="495935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</a:t>
            </a:r>
            <a:r>
              <a:rPr lang="en-US" altLang="zh-CN" sz="2800"/>
              <a:t>.mysql</a:t>
            </a:r>
            <a:r>
              <a:rPr lang="zh-CN" altLang="en-US" sz="2800"/>
              <a:t>和</a:t>
            </a:r>
            <a:r>
              <a:rPr lang="en-US" altLang="zh-CN" sz="2800"/>
              <a:t>redis</a:t>
            </a:r>
            <a:r>
              <a:rPr lang="zh-CN" altLang="en-US" sz="2800"/>
              <a:t>在公司的应用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25" y="1714500"/>
            <a:ext cx="10515600" cy="3950970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数据库基础知识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.mysql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基本操作</a:t>
            </a:r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>
                <a:sym typeface="+mn-ea"/>
              </a:rPr>
              <a:t>三</a:t>
            </a:r>
            <a:r>
              <a:rPr lang="en-US" altLang="zh-CN">
                <a:sym typeface="+mn-ea"/>
              </a:rPr>
              <a:t>.mysql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在公司的应用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10590" y="3013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8225" y="43395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09035" y="282956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感谢倾听！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247775"/>
            <a:ext cx="1042924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sym typeface="+mn-ea"/>
              </a:rPr>
              <a:t>数据库的定义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数据库（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，简称</a:t>
            </a:r>
            <a:r>
              <a:rPr lang="en-US" altLang="zh-CN" dirty="0">
                <a:sym typeface="+mn-ea"/>
              </a:rPr>
              <a:t>DB</a:t>
            </a:r>
            <a:r>
              <a:rPr lang="zh-CN" altLang="en-US" dirty="0">
                <a:sym typeface="+mn-ea"/>
              </a:rPr>
              <a:t>）是</a:t>
            </a:r>
            <a:r>
              <a:rPr lang="zh-CN" altLang="en-US" dirty="0">
                <a:solidFill>
                  <a:srgbClr val="FF00FF"/>
                </a:solidFill>
                <a:sym typeface="+mn-ea"/>
              </a:rPr>
              <a:t>长期储存</a:t>
            </a:r>
            <a:r>
              <a:rPr lang="zh-CN" altLang="en-US" dirty="0">
                <a:sym typeface="+mn-ea"/>
              </a:rPr>
              <a:t>在计算机内、</a:t>
            </a:r>
            <a:r>
              <a:rPr lang="zh-CN" altLang="en-US" dirty="0">
                <a:solidFill>
                  <a:srgbClr val="FF00FF"/>
                </a:solidFill>
                <a:sym typeface="+mn-ea"/>
              </a:rPr>
              <a:t>有组织</a:t>
            </a:r>
            <a:r>
              <a:rPr lang="zh-CN" altLang="en-US" dirty="0">
                <a:sym typeface="+mn-ea"/>
              </a:rPr>
              <a:t>的、</a:t>
            </a:r>
            <a:r>
              <a:rPr lang="zh-CN" altLang="en-US" dirty="0">
                <a:solidFill>
                  <a:srgbClr val="FF00FF"/>
                </a:solidFill>
                <a:sym typeface="+mn-ea"/>
              </a:rPr>
              <a:t>可共享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+mn-ea"/>
              </a:rPr>
              <a:t>大量</a:t>
            </a:r>
            <a:r>
              <a:rPr lang="zh-CN" altLang="en-US" dirty="0">
                <a:sym typeface="+mn-ea"/>
              </a:rPr>
              <a:t>数据的集合。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3580" y="2188210"/>
            <a:ext cx="6601460" cy="2190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just" eaLnBrk="1" hangingPunct="1">
              <a:lnSpc>
                <a:spcPct val="160000"/>
              </a:lnSpc>
            </a:pPr>
            <a:r>
              <a:rPr lang="zh-CN" altLang="en-US" sz="2000" b="1" dirty="0">
                <a:sym typeface="+mn-ea"/>
              </a:rPr>
              <a:t>数据库发展的阶段</a:t>
            </a:r>
            <a:endParaRPr lang="zh-CN" altLang="en-US" dirty="0">
              <a:sym typeface="+mn-ea"/>
            </a:endParaRP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>
                <a:sym typeface="+mn-ea"/>
              </a:rPr>
              <a:t>人工管理阶段（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世纪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年代中之前）</a:t>
            </a:r>
            <a:endParaRPr lang="en-US" altLang="zh-CN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>
                <a:sym typeface="+mn-ea"/>
              </a:rPr>
              <a:t>文件系统阶段（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世纪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年代末</a:t>
            </a:r>
            <a:r>
              <a:rPr lang="en-US" altLang="zh-CN" dirty="0">
                <a:sym typeface="+mn-ea"/>
              </a:rPr>
              <a:t>--60</a:t>
            </a:r>
            <a:r>
              <a:rPr lang="zh-CN" altLang="en-US" dirty="0">
                <a:sym typeface="+mn-ea"/>
              </a:rPr>
              <a:t>年代中）</a:t>
            </a:r>
            <a:endParaRPr lang="en-US" altLang="zh-CN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>
                <a:sym typeface="+mn-ea"/>
              </a:rPr>
              <a:t>数据库系统阶段（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世纪</a:t>
            </a:r>
            <a:r>
              <a:rPr lang="en-US" altLang="zh-CN" dirty="0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年代末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现在）</a:t>
            </a:r>
            <a:endParaRPr lang="en-US" altLang="zh-CN" dirty="0"/>
          </a:p>
          <a:p>
            <a:pPr algn="just" eaLnBrk="1" hangingPunct="1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38860" y="2934335"/>
            <a:ext cx="7747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38860" y="3382645"/>
            <a:ext cx="7747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38860" y="3830955"/>
            <a:ext cx="7747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9490" y="4290060"/>
            <a:ext cx="10702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Structured Query Language，结构化查询语言是一种特定目的程式语言，用于管理关系数据库管理系统（RDBMS）</a:t>
            </a:r>
            <a:r>
              <a:rPr lang="en-US" altLang="zh-CN"/>
              <a:t>——Mysql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03580" y="447675"/>
            <a:ext cx="4859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一：数据库简介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038860" y="5116195"/>
            <a:ext cx="101206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NoSQL（最初表示Non-SQL，后来有人转解为Not only SQL），是對不同於傳統的关系式資料庫的数据库管理系统的統稱。其數據儲存可以不需要固定的表格模式以及元数据（metadata），也經常會避免使用SQL的JOIN操作，一般有水平可扩展性（英语：Database_scalability）的特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255" y="648970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en-US" altLang="zh-CN" sz="2800"/>
              <a:t> mysql</a:t>
            </a:r>
            <a:r>
              <a:rPr lang="zh-CN" altLang="en-US" sz="2800"/>
              <a:t>基本知识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1480" y="1346835"/>
            <a:ext cx="1983105" cy="184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8140" y="1346835"/>
            <a:ext cx="13601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</a:t>
            </a:r>
            <a:endParaRPr lang="en-US" altLang="zh-CN" sz="2800"/>
          </a:p>
          <a:p>
            <a:r>
              <a:rPr lang="en-US" altLang="zh-CN" sz="2800"/>
              <a:t>R</a:t>
            </a:r>
            <a:endParaRPr lang="en-US" altLang="zh-CN" sz="2800"/>
          </a:p>
          <a:p>
            <a:r>
              <a:rPr lang="en-US" altLang="zh-CN" sz="2800"/>
              <a:t>U</a:t>
            </a:r>
            <a:endParaRPr lang="en-US" altLang="zh-CN" sz="2800"/>
          </a:p>
          <a:p>
            <a:r>
              <a:rPr lang="en-US" altLang="zh-CN" sz="2800"/>
              <a:t>D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4138295"/>
            <a:ext cx="2920365" cy="1680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3515" y="4433570"/>
            <a:ext cx="194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主机名</a:t>
            </a:r>
            <a:endParaRPr lang="zh-CN" altLang="en-US"/>
          </a:p>
          <a:p>
            <a:r>
              <a:rPr lang="zh-CN" altLang="en-US"/>
              <a:t>端口</a:t>
            </a:r>
            <a:endParaRPr lang="zh-CN" altLang="en-US"/>
          </a:p>
          <a:p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密码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890520" y="4632960"/>
            <a:ext cx="231267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847975" y="4918075"/>
            <a:ext cx="2415540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890520" y="5182870"/>
            <a:ext cx="2372995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951480" y="5437505"/>
            <a:ext cx="2312035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95" y="925195"/>
            <a:ext cx="2378075" cy="540194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156460" y="1626235"/>
            <a:ext cx="94107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277745" y="2101850"/>
            <a:ext cx="807085" cy="12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56460" y="2462530"/>
            <a:ext cx="928370" cy="9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940" y="2882265"/>
            <a:ext cx="85852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11695" y="1778635"/>
            <a:ext cx="1993900" cy="223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225" y="10623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</a:t>
            </a:r>
            <a:r>
              <a:rPr lang="zh-CN" altLang="en-US">
                <a:solidFill>
                  <a:schemeClr val="tx1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 agent_name</a:t>
            </a:r>
            <a:r>
              <a:rPr lang="zh-CN" altLang="en-US"/>
              <a:t> FROM t_customer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0" y="1500505"/>
            <a:ext cx="1447800" cy="4543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94225" y="10623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 </a:t>
            </a:r>
            <a:r>
              <a:rPr lang="zh-CN" altLang="en-US">
                <a:solidFill>
                  <a:srgbClr val="FF0000"/>
                </a:solidFill>
              </a:rPr>
              <a:t>agent_name,customer_name</a:t>
            </a:r>
            <a:r>
              <a:rPr lang="zh-CN" altLang="en-US"/>
              <a:t> FROM</a:t>
            </a:r>
            <a:r>
              <a:rPr lang="en-US" altLang="zh-CN"/>
              <a:t> </a:t>
            </a:r>
            <a:r>
              <a:rPr lang="zh-CN" altLang="en-US"/>
              <a:t> t_customer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05" y="1652905"/>
            <a:ext cx="2619375" cy="4238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87945" y="1652905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检索多个列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17445" y="1500505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检索单个列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4205" y="470535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en-US" altLang="zh-CN" sz="2800"/>
              <a:t> mysql</a:t>
            </a:r>
            <a:r>
              <a:rPr lang="zh-CN" altLang="en-US" sz="2800"/>
              <a:t>基本知识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5449570"/>
            <a:ext cx="2133600" cy="885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" y="4918710"/>
            <a:ext cx="11156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</a:t>
            </a:r>
            <a:r>
              <a:rPr lang="zh-CN" altLang="en-US">
                <a:solidFill>
                  <a:srgbClr val="FF0000"/>
                </a:solidFill>
              </a:rPr>
              <a:t>round(avg(comment_star),1)</a:t>
            </a:r>
            <a:r>
              <a:rPr lang="zh-CN" altLang="en-US"/>
              <a:t> FROM `t_customer_comment` WHERE agent_id=</a:t>
            </a:r>
            <a:r>
              <a:rPr lang="zh-CN" altLang="en-US">
                <a:solidFill>
                  <a:srgbClr val="FF0000"/>
                </a:solidFill>
              </a:rPr>
              <a:t>11</a:t>
            </a:r>
            <a:r>
              <a:rPr lang="zh-CN" altLang="en-US"/>
              <a:t> AND comment_status=1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525" y="3443605"/>
            <a:ext cx="11131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</a:t>
            </a:r>
            <a:r>
              <a:rPr lang="zh-CN" altLang="en-US">
                <a:solidFill>
                  <a:srgbClr val="FF0000"/>
                </a:solidFill>
              </a:rPr>
              <a:t>count(*)</a:t>
            </a:r>
            <a:r>
              <a:rPr lang="zh-CN" altLang="en-US"/>
              <a:t> FROM `t_customer_comment` where agent_id=</a:t>
            </a:r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zh-CN" altLang="en-US"/>
              <a:t> and comment_status = 1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3999230"/>
            <a:ext cx="2171700" cy="809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0395" y="1126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</a:t>
            </a:r>
            <a:r>
              <a:rPr lang="zh-CN" altLang="en-US">
                <a:solidFill>
                  <a:srgbClr val="FF0000"/>
                </a:solidFill>
              </a:rPr>
              <a:t>DISTINCT agent_name</a:t>
            </a:r>
            <a:r>
              <a:rPr lang="zh-CN" altLang="en-US"/>
              <a:t> FROM t_customer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47177"/>
          <a:stretch>
            <a:fillRect/>
          </a:stretch>
        </p:blipFill>
        <p:spPr>
          <a:xfrm>
            <a:off x="2910205" y="5396865"/>
            <a:ext cx="5124450" cy="1051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" y="1644015"/>
            <a:ext cx="1152525" cy="171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8815" y="604520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en-US" altLang="zh-CN" sz="2800"/>
              <a:t> mysql</a:t>
            </a:r>
            <a:r>
              <a:rPr lang="zh-CN" altLang="en-US" sz="2800"/>
              <a:t>基本知识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654675" y="1126490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去重查询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72955" y="3443605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查询数量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5180" y="1233170"/>
            <a:ext cx="10781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a.customer_phone, a.wx_id,a.planned_visit_date,a.remark,a.intention,b.comment FROM </a:t>
            </a:r>
            <a:r>
              <a:rPr lang="zh-CN" altLang="en-US">
                <a:solidFill>
                  <a:schemeClr val="accent1"/>
                </a:solidFill>
              </a:rPr>
              <a:t>t_customer</a:t>
            </a:r>
            <a:r>
              <a:rPr lang="zh-CN" altLang="en-US"/>
              <a:t> as a </a:t>
            </a:r>
            <a:r>
              <a:rPr lang="zh-CN" altLang="en-US">
                <a:solidFill>
                  <a:srgbClr val="FF0000"/>
                </a:solidFill>
              </a:rPr>
              <a:t>INNER JOIN</a:t>
            </a:r>
            <a:r>
              <a:rPr lang="zh-CN" altLang="en-US"/>
              <a:t> </a:t>
            </a:r>
            <a:r>
              <a:rPr lang="zh-CN" altLang="en-US">
                <a:solidFill>
                  <a:schemeClr val="accent1"/>
                </a:solidFill>
              </a:rPr>
              <a:t>t_customer_comment</a:t>
            </a:r>
            <a:r>
              <a:rPr lang="zh-CN" altLang="en-US"/>
              <a:t> as b on  a.customer_phone=b.customer_phone;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2093595"/>
            <a:ext cx="8315325" cy="39058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290" y="594995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en-US" altLang="zh-CN" sz="2800"/>
              <a:t> mysql</a:t>
            </a:r>
            <a:r>
              <a:rPr lang="zh-CN" altLang="en-US" sz="2800"/>
              <a:t>基本知识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ql-jo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977900"/>
            <a:ext cx="6924675" cy="5448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2930" y="455930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en-US" altLang="zh-CN" sz="2800"/>
              <a:t> mysql</a:t>
            </a:r>
            <a:r>
              <a:rPr lang="zh-CN" altLang="en-US" sz="2800"/>
              <a:t>基本知识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二</a:t>
            </a:r>
            <a:r>
              <a:rPr lang="en-US" altLang="zh-CN" sz="4000">
                <a:sym typeface="+mn-ea"/>
              </a:rPr>
              <a:t>.</a:t>
            </a:r>
            <a:r>
              <a:rPr lang="en-US" altLang="zh-CN" sz="4000"/>
              <a:t>redis</a:t>
            </a:r>
            <a:r>
              <a:rPr lang="zh-CN" altLang="en-US" sz="4000"/>
              <a:t>的基本操作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600200"/>
            <a:ext cx="5168900" cy="3658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5" y="2146935"/>
            <a:ext cx="3783330" cy="2399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55,&quot;width&quot;:2280}"/>
</p:tagLst>
</file>

<file path=ppt/tags/tag2.xml><?xml version="1.0" encoding="utf-8"?>
<p:tagLst xmlns:p="http://schemas.openxmlformats.org/presentationml/2006/main">
  <p:tag name="COMMONDATA" val="eyJoZGlkIjoiOWVlOWE3NDJlNWNkNWUzN2JiNDg4OTgyNTNlYTU2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4021</Words>
  <Application>WPS 演示</Application>
  <PresentationFormat>宽屏</PresentationFormat>
  <Paragraphs>271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数据库及其应用</vt:lpstr>
      <vt:lpstr>1.数据库基础知识  2.mysql和redis基本操作  3.mysql与redis在公司的应用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redis的基本操作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haolinsun</dc:creator>
  <cp:lastModifiedBy>Administrator</cp:lastModifiedBy>
  <cp:revision>10</cp:revision>
  <dcterms:created xsi:type="dcterms:W3CDTF">2022-06-29T15:14:00Z</dcterms:created>
  <dcterms:modified xsi:type="dcterms:W3CDTF">2022-06-30T07:33:13Z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BB1BE5E6569442AF8D2F963A822F6FB4</vt:lpwstr>
  </property>
</Properties>
</file>