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288" r:id="rId4"/>
    <p:sldId id="263" r:id="rId5"/>
    <p:sldId id="264" r:id="rId6"/>
    <p:sldId id="290" r:id="rId7"/>
    <p:sldId id="278" r:id="rId8"/>
    <p:sldId id="283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C4FB42-8138-497A-AEE4-30F58F2B8EBC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2024년 6월 23일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F8D82-6E29-409C-A40E-4C13401FAFB7}" type="datetime4">
              <a:rPr lang="ko-KR" altLang="en-US" smtClean="0"/>
              <a:pPr/>
              <a:t>2024년 6월 23일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649DAF-093F-4482-AA38-346E9A2DEE94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58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76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68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939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28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39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06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cxnSp>
        <p:nvCxnSpPr>
          <p:cNvPr id="5" name="직선 연결선(S) 4" descr="제목 슬라이드 구분선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 smtClean="0"/>
              <a:t>로고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오른쪽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51" name="팔각형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슬라이드 번호 개체 틀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자유형: 도형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: 도형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: 도형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: 도형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: 도형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그림 개체 틀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9" name="그림 개체 틀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0" name="그림 개체 틀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디지털 제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모서리가 둥근 직사각형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: 둥근 모서리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ZA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여기에 강조 표시된 텍스트 삽입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sp>
        <p:nvSpPr>
          <p:cNvPr id="20" name="그림 개체 틀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1" name="그림 개체 틀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2" name="그림 개체 틀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번호 옵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 dirty="0" smtClean="0"/>
              <a:t>구역 머리글</a:t>
            </a:r>
            <a:endParaRPr lang="ko-KR" altLang="en-US" noProof="0" dirty="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32" name="텍스트 개체 틀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 smtClean="0"/>
              <a:t>3</a:t>
            </a:r>
            <a:endParaRPr lang="en-US" altLang="ko-KR" noProof="0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점유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err="1" smtClean="0"/>
              <a:t>사분면</a:t>
            </a:r>
            <a:r>
              <a:rPr lang="ko-KR" altLang="en-US" noProof="0" dirty="0" smtClean="0"/>
              <a:t> 제목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 상자 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2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3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5" name="텍스트 개체 틀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7" name="텍스트 개체 틀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8" name="텍스트 개체 틀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9" name="텍스트 개체 틀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0" name="텍스트 개체 틀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1" name="텍스트 개체 틀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2" name="텍스트 개체 틀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3" name="텍스트 개체 틀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4" name="텍스트 개체 틀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5" name="텍스트 개체 틀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6" name="텍스트 개체 틀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7" name="텍스트 개체 틀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8" name="텍스트 개체 틀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49" name="텍스트 개체 틀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항목 제목</a:t>
            </a:r>
            <a:endParaRPr lang="ko-KR" altLang="en-ZA" noProof="0" dirty="0"/>
          </a:p>
        </p:txBody>
      </p:sp>
      <p:sp>
        <p:nvSpPr>
          <p:cNvPr id="50" name="텍스트 개체 틀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 월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6 구성원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ko-KR" altLang="en-US" noProof="0" dirty="0" smtClean="0"/>
              <a:t>전체 이름</a:t>
            </a:r>
            <a:endParaRPr lang="ko-KR" altLang="en-US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 rtl="0">
              <a:buNone/>
              <a:defRPr sz="1600"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4" name="그림 개체 틀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5" name="그림 개체 틀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6" name="그림 개체 틀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7" name="그림 개체 틀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lvl="0" rtl="0"/>
            <a:r>
              <a:rPr lang="ko-KR" altLang="en-US" noProof="0" dirty="0" smtClean="0"/>
              <a:t>직함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하위 머리글​​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 </a:t>
            </a:r>
            <a:br>
              <a:rPr lang="ko-KR" altLang="en-US" noProof="0" dirty="0"/>
            </a:br>
            <a:r>
              <a:rPr lang="ko-KR" altLang="en-US" noProof="0" dirty="0"/>
              <a:t>마스터 제목 스타일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ko-KR" alt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표시, 그래픽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감사합니다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연락처 번호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 smtClean="0"/>
              <a:t>로고</a:t>
            </a:r>
            <a:endParaRPr lang="ko-KR" altLang="en-US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웹 사이트 주소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이미지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 </a:t>
            </a:r>
            <a:br>
              <a:rPr lang="ko-KR" altLang="en-US" noProof="0" dirty="0"/>
            </a:br>
            <a:r>
              <a:rPr lang="ko-KR" altLang="en-US" noProof="0" dirty="0"/>
              <a:t>마스터 제목 스타일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ko-KR" alt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글머리 기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5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3" name="그림 개체 틀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4" name="그림 개체 틀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5" name="그림 개체 틀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왼쪽 글머리 기호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그림 개체 틀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8" name="그림 개체 틀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9" name="그림 개체 틀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0" dirty="0" smtClean="0"/>
              <a:t>여기에 이미지 삽입 또는 끌어서 놓기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 smtClean="0"/>
              <a:t>글머리 기호 설명</a:t>
            </a:r>
            <a:endParaRPr lang="ko-KR" altLang="en-US" noProof="0" dirty="0"/>
          </a:p>
        </p:txBody>
      </p:sp>
      <p:sp>
        <p:nvSpPr>
          <p:cNvPr id="51" name="팔각형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슬라이드 번호 개체 틀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팔각형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ko-KR" altLang="en-US" sz="1200" noProof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로고 또는 이름 삽입</a:t>
            </a:r>
            <a:endParaRPr lang="ko-KR" altLang="en-US" sz="1200" noProof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53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5.png"/><Relationship Id="rId4" Type="http://schemas.openxmlformats.org/officeDocument/2006/relationships/image" Target="../media/image15.sv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23.svg"/><Relationship Id="rId4" Type="http://schemas.openxmlformats.org/officeDocument/2006/relationships/image" Target="../media/image9.png"/><Relationship Id="rId9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4.png"/><Relationship Id="rId7" Type="http://schemas.openxmlformats.org/officeDocument/2006/relationships/hyperlink" Target="http://www.fabrikcam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9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개체 틀 43" descr="꽃 클로즈업&#10;&#10;높은 신뢰도로 생성된 설명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sz="3000" dirty="0" smtClean="0"/>
              <a:t>Mara</a:t>
            </a:r>
            <a:r>
              <a:rPr lang="ko-KR" altLang="en-US" sz="3000" dirty="0" smtClean="0"/>
              <a:t>의 사례를 통해 보는 </a:t>
            </a:r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r>
              <a:rPr lang="ko-KR" altLang="en-US" sz="3000" dirty="0" smtClean="0"/>
              <a:t>생명공학과 환경</a:t>
            </a:r>
            <a:endParaRPr lang="ko-KR" altLang="en-US" sz="3000" dirty="0"/>
          </a:p>
        </p:txBody>
      </p:sp>
      <p:cxnSp>
        <p:nvCxnSpPr>
          <p:cNvPr id="15" name="직선 연결선(S) 14" descr="구분선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b="1" dirty="0" smtClean="0"/>
              <a:t>30814 </a:t>
            </a:r>
            <a:r>
              <a:rPr lang="ko-KR" altLang="en-US" b="1" dirty="0" err="1" smtClean="0"/>
              <a:t>오정원</a:t>
            </a:r>
            <a:endParaRPr lang="ko-KR" altLang="en-US" b="1" dirty="0"/>
          </a:p>
        </p:txBody>
      </p:sp>
      <p:grpSp>
        <p:nvGrpSpPr>
          <p:cNvPr id="34" name="그룹 33" title="기하 도형">
            <a:extLst>
              <a:ext uri="{FF2B5EF4-FFF2-40B4-BE49-F238E27FC236}">
                <a16:creationId xmlns:a16="http://schemas.microsoft.com/office/drawing/2014/main" id="{F83DDF3D-91CE-40FB-BC3D-FFB1B5D89E47}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 descr="비, 자연, 하늘, 비행 그림&#10;&#10;높은 신뢰도로 생성된 설명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 rtlCol="0"/>
          <a:lstStyle/>
          <a:p>
            <a:pPr rtl="0"/>
            <a:r>
              <a:rPr lang="ko-KR" altLang="en-US" b="1" dirty="0" smtClean="0"/>
              <a:t>발표 동기</a:t>
            </a:r>
            <a:endParaRPr lang="ko-KR" altLang="en-ZA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chemeClr val="tx2"/>
                </a:solidFill>
              </a:rPr>
              <a:t>저는 </a:t>
            </a:r>
            <a:r>
              <a:rPr lang="ko-KR" altLang="en-US" b="1" dirty="0">
                <a:solidFill>
                  <a:schemeClr val="tx2"/>
                </a:solidFill>
              </a:rPr>
              <a:t>생명공학과에서는 생물과 환경이 생태계를 이루며 밀접하게 상호작용하기 때문에 </a:t>
            </a:r>
            <a:r>
              <a:rPr lang="ko-KR" altLang="en-US" b="1" dirty="0" smtClean="0">
                <a:solidFill>
                  <a:schemeClr val="tx2"/>
                </a:solidFill>
              </a:rPr>
              <a:t>생물의 </a:t>
            </a:r>
            <a:r>
              <a:rPr lang="ko-KR" altLang="en-US" b="1" dirty="0">
                <a:solidFill>
                  <a:schemeClr val="tx2"/>
                </a:solidFill>
              </a:rPr>
              <a:t>종이나 특성이 환경에 미치는 영향을 주목해야 하고 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tx2"/>
                </a:solidFill>
              </a:rPr>
              <a:t>이를 </a:t>
            </a:r>
            <a:r>
              <a:rPr lang="ko-KR" altLang="en-US" b="1" dirty="0">
                <a:solidFill>
                  <a:schemeClr val="tx2"/>
                </a:solidFill>
              </a:rPr>
              <a:t>바탕으로 환경문제에 대한 해결책을 모색해야 한다고 생각합니다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sz="3000" dirty="0"/>
          </a:p>
        </p:txBody>
      </p:sp>
      <p:grpSp>
        <p:nvGrpSpPr>
          <p:cNvPr id="46" name="그룹 45" title="삼각형 그룹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자유형: 도형 15" title="삼각형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: 도형 16" title="삼각형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: 도형 17" title="삼각형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: 도형 18" title="삼각형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: 도형 19" title="삼각형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: 도형 20" title="삼각형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: 도형 21" title="삼각형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: 도형 22" title="삼각형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: 도형 23" title="삼각형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: 도형 24" title="삼각형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: 도형 25" title="삼각형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: 도형 26" title="삼각형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: 도형 27" title="삼각형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: 도형 28" title="삼각형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유전개발을 통해 얻어진 결과물</a:t>
            </a:r>
            <a:endParaRPr lang="en-US" altLang="ko-KR" b="1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먼저 </a:t>
            </a:r>
            <a:r>
              <a:rPr lang="en-US" altLang="ko-KR" b="1" dirty="0" err="1" smtClean="0">
                <a:solidFill>
                  <a:schemeClr val="tx2"/>
                </a:solidFill>
              </a:rPr>
              <a:t>mara</a:t>
            </a:r>
            <a:r>
              <a:rPr lang="ko-KR" altLang="en-US" b="1" dirty="0" smtClean="0">
                <a:solidFill>
                  <a:schemeClr val="tx2"/>
                </a:solidFill>
              </a:rPr>
              <a:t>라는 소는</a:t>
            </a:r>
            <a:r>
              <a:rPr lang="en-US" altLang="ko-KR" b="1" dirty="0" smtClean="0">
                <a:solidFill>
                  <a:schemeClr val="tx2"/>
                </a:solidFill>
              </a:rPr>
              <a:t>…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altLang="ko-KR" smtClean="0"/>
              <a:pPr/>
              <a:t>3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b="1" dirty="0" smtClean="0">
                <a:solidFill>
                  <a:schemeClr val="tx2"/>
                </a:solidFill>
              </a:rPr>
              <a:t>우수한 유전자를 자손에게 잘 물려줄 수 있는지 여부와 얼마나 빨리 성장하는지 등의 기준에 따라 몸값이 무려 </a:t>
            </a:r>
            <a:r>
              <a:rPr lang="en-US" altLang="ko-KR" b="1" dirty="0" smtClean="0">
                <a:solidFill>
                  <a:schemeClr val="tx2"/>
                </a:solidFill>
              </a:rPr>
              <a:t>638</a:t>
            </a:r>
            <a:r>
              <a:rPr lang="ko-KR" altLang="en-US" b="1" dirty="0" smtClean="0">
                <a:solidFill>
                  <a:schemeClr val="tx2"/>
                </a:solidFill>
              </a:rPr>
              <a:t>만 달러로 평가됨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  <a:endParaRPr lang="en-US" altLang="ko-KR" b="1" dirty="0">
              <a:solidFill>
                <a:schemeClr val="tx2"/>
              </a:solidFill>
            </a:endParaRPr>
          </a:p>
          <a:p>
            <a:endParaRPr lang="ko-KR" altLang="en-US" dirty="0"/>
          </a:p>
        </p:txBody>
      </p:sp>
      <p:pic>
        <p:nvPicPr>
          <p:cNvPr id="1026" name="Picture 2" descr="58-Viatina-19-FIV-Mara-Imoveis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2" r="785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dirty="0" smtClean="0">
                <a:solidFill>
                  <a:schemeClr val="tx2"/>
                </a:solidFill>
              </a:rPr>
              <a:t>빠른 성장의 장점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93" name="그림 개체 틀 92" descr="돋보기">
            <a:extLst>
              <a:ext uri="{FF2B5EF4-FFF2-40B4-BE49-F238E27FC236}">
                <a16:creationId xmlns:a16="http://schemas.microsoft.com/office/drawing/2014/main" id="{EAF3579C-5F54-BD44-AD76-C07BBA5EFEA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926334"/>
            <a:ext cx="2160000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기업형 밀집 사육과 합쳐져 효율성 증가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 </a:t>
            </a:r>
            <a:endParaRPr lang="ko-KR" altLang="ru-RU" dirty="0"/>
          </a:p>
        </p:txBody>
      </p:sp>
      <p:cxnSp>
        <p:nvCxnSpPr>
          <p:cNvPr id="75" name="직선 연결선(S) 74" descr="슬라이드의 첫 번째 구분선">
            <a:extLst>
              <a:ext uri="{FF2B5EF4-FFF2-40B4-BE49-F238E27FC236}">
                <a16:creationId xmlns:a16="http://schemas.microsoft.com/office/drawing/2014/main" id="{1D5BA55A-3253-4F3B-A32A-5A12ECE65A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개체 틀 94" descr="잎">
            <a:extLst>
              <a:ext uri="{FF2B5EF4-FFF2-40B4-BE49-F238E27FC236}">
                <a16:creationId xmlns:a16="http://schemas.microsoft.com/office/drawing/2014/main" id="{1B98F2ED-22A7-8047-A12B-3AE19B27019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6076" y="3926335"/>
            <a:ext cx="2160587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가스 배출량 감소</a:t>
            </a:r>
            <a:endParaRPr lang="ko-KR" altLang="en-ZA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 </a:t>
            </a:r>
            <a:endParaRPr lang="ko-KR" altLang="ru-RU" dirty="0"/>
          </a:p>
        </p:txBody>
      </p:sp>
      <p:cxnSp>
        <p:nvCxnSpPr>
          <p:cNvPr id="77" name="직선 연결선(S) 76" descr="슬라이드의 두 번째 구분선">
            <a:extLst>
              <a:ext uri="{FF2B5EF4-FFF2-40B4-BE49-F238E27FC236}">
                <a16:creationId xmlns:a16="http://schemas.microsoft.com/office/drawing/2014/main" id="{50250EBA-885D-4E6F-B841-92A9B8FBB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림 개체 틀 96" descr="사과">
            <a:extLst>
              <a:ext uri="{FF2B5EF4-FFF2-40B4-BE49-F238E27FC236}">
                <a16:creationId xmlns:a16="http://schemas.microsoft.com/office/drawing/2014/main" id="{41A48230-7A6F-634A-84FA-2508F0A6B9D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5673898" y="2358091"/>
            <a:ext cx="854075" cy="854075"/>
          </a:xfr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0543" y="3926335"/>
            <a:ext cx="2160588" cy="54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사육 비 절감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 </a:t>
            </a:r>
            <a:endParaRPr lang="ko-KR" altLang="ru-RU" dirty="0"/>
          </a:p>
        </p:txBody>
      </p:sp>
      <p:pic>
        <p:nvPicPr>
          <p:cNvPr id="179" name="그림 개체 틀 178" descr="개체 틀 그림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/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그림 개체 틀 104" descr="개체 틀 그림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dirty="0" smtClean="0">
                <a:solidFill>
                  <a:schemeClr val="tx2"/>
                </a:solidFill>
              </a:rPr>
              <a:t>한계점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71" name="그림 개체 틀 70" descr="링크">
            <a:extLst>
              <a:ext uri="{FF2B5EF4-FFF2-40B4-BE49-F238E27FC236}">
                <a16:creationId xmlns:a16="http://schemas.microsoft.com/office/drawing/2014/main" id="{E5542F6D-CB05-1E49-9D10-41D51547FB68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효율성 증대로 인한 엄청난 식량 사용</a:t>
            </a:r>
            <a:endParaRPr lang="ko-KR" altLang="en-US" dirty="0"/>
          </a:p>
        </p:txBody>
      </p:sp>
      <p:sp>
        <p:nvSpPr>
          <p:cNvPr id="78" name="텍스트 개체 틀 12">
            <a:extLst>
              <a:ext uri="{FF2B5EF4-FFF2-40B4-BE49-F238E27FC236}">
                <a16:creationId xmlns:a16="http://schemas.microsoft.com/office/drawing/2014/main" id="{B9366D2C-DAC9-484E-BC91-EFDB13FDA0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68282" y="1694262"/>
            <a:ext cx="2052000" cy="720000"/>
          </a:xfrm>
        </p:spPr>
        <p:txBody>
          <a:bodyPr rtlCol="0"/>
          <a:lstStyle/>
          <a:p>
            <a:pPr rtl="0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79" name="직선 연결선(S) 78" descr="슬라이드의 첫 번째 구분선">
            <a:extLst>
              <a:ext uri="{FF2B5EF4-FFF2-40B4-BE49-F238E27FC236}">
                <a16:creationId xmlns:a16="http://schemas.microsoft.com/office/drawing/2014/main" id="{9A78A0D0-CF23-497E-A110-B0666F32E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개체 틀 72" descr="전송">
            <a:extLst>
              <a:ext uri="{FF2B5EF4-FFF2-40B4-BE49-F238E27FC236}">
                <a16:creationId xmlns:a16="http://schemas.microsoft.com/office/drawing/2014/main" id="{434488A9-1494-5A4A-9B81-A4830C2F8568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solidFill>
                  <a:schemeClr val="tx2"/>
                </a:solidFill>
              </a:rPr>
              <a:t>그러한 식량을 만들기 위한 살림 벌채와 비료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6" name="텍스트 개체 틀 3">
            <a:extLst>
              <a:ext uri="{FF2B5EF4-FFF2-40B4-BE49-F238E27FC236}">
                <a16:creationId xmlns:a16="http://schemas.microsoft.com/office/drawing/2014/main" id="{4BB1D872-AE86-6841-98FC-E66E618311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8282" y="3301993"/>
            <a:ext cx="2052000" cy="720000"/>
          </a:xfrm>
        </p:spPr>
        <p:txBody>
          <a:bodyPr rtlCol="0"/>
          <a:lstStyle/>
          <a:p>
            <a:pPr rtl="0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80" name="직선 연결선(S) 79" descr="슬라이드의 두 번째 구분선">
            <a:extLst>
              <a:ext uri="{FF2B5EF4-FFF2-40B4-BE49-F238E27FC236}">
                <a16:creationId xmlns:a16="http://schemas.microsoft.com/office/drawing/2014/main" id="{71E28D1F-12FD-4E24-882A-D251729038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개체 틀 74" descr="네트워크">
            <a:extLst>
              <a:ext uri="{FF2B5EF4-FFF2-40B4-BE49-F238E27FC236}">
                <a16:creationId xmlns:a16="http://schemas.microsoft.com/office/drawing/2014/main" id="{2259C1B6-6592-CA47-8223-67E45CA2A8C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함께 제시되는 동물 복지 문제</a:t>
            </a:r>
            <a:endParaRPr lang="ko-KR" altLang="en-US" dirty="0"/>
          </a:p>
        </p:txBody>
      </p:sp>
      <p:sp>
        <p:nvSpPr>
          <p:cNvPr id="77" name="텍스트 개체 틀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8282" y="4866629"/>
            <a:ext cx="2052000" cy="720000"/>
          </a:xfrm>
        </p:spPr>
        <p:txBody>
          <a:bodyPr rtlCol="0"/>
          <a:lstStyle/>
          <a:p>
            <a:pPr rtl="0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dirty="0" smtClean="0">
                <a:solidFill>
                  <a:schemeClr val="tx2"/>
                </a:solidFill>
              </a:rPr>
              <a:t>그렇다면 간단히 소고기 소비를 줄이면 되지 않을까</a:t>
            </a:r>
            <a:r>
              <a:rPr lang="en-US" altLang="ko-KR" b="1" dirty="0" smtClean="0">
                <a:solidFill>
                  <a:schemeClr val="tx2"/>
                </a:solidFill>
              </a:rPr>
              <a:t>?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152000"/>
            <a:ext cx="3024000" cy="2196235"/>
          </a:xfrm>
        </p:spPr>
        <p:txBody>
          <a:bodyPr rtlCol="0"/>
          <a:lstStyle/>
          <a:p>
            <a:pPr rtl="0"/>
            <a:r>
              <a:rPr lang="ko-KR" altLang="en-US" b="1" dirty="0" smtClean="0"/>
              <a:t>허나 지속적으로 증가하는 소고기 소비량</a:t>
            </a:r>
            <a:r>
              <a:rPr lang="en-US" altLang="ko-KR" b="1" dirty="0" smtClean="0"/>
              <a:t>…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799" y="3509766"/>
            <a:ext cx="3024000" cy="2322709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6</a:t>
            </a:fld>
            <a:endParaRPr lang="ko-KR" altLang="en-ZA" dirty="0"/>
          </a:p>
        </p:txBody>
      </p:sp>
      <p:pic>
        <p:nvPicPr>
          <p:cNvPr id="3074" name="Picture 2" descr="https://www.technologyreview.kr/wp-content/uploads/2021/05/MeatConsumption-1-1-1024x834.png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0" b="755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8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요약 슬라이드 이미지, 왼쪽 위">
            <a:extLst>
              <a:ext uri="{FF2B5EF4-FFF2-40B4-BE49-F238E27FC236}">
                <a16:creationId xmlns:a16="http://schemas.microsoft.com/office/drawing/2014/main" id="{AD40D937-B3C8-43EA-A0D3-6CE4BF447E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0" y="86714"/>
            <a:ext cx="6009285" cy="3890571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542706-50AC-4B17-A704-143D94A79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이에 대한 저의 생각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163A50-2819-40D9-A42F-D84F47928C9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rtl="0"/>
            <a:r>
              <a:rPr lang="ko-KR" altLang="en-US" b="1" dirty="0" smtClean="0">
                <a:solidFill>
                  <a:schemeClr val="tx2"/>
                </a:solidFill>
              </a:rPr>
              <a:t>현재 인류가 친환경 축산업을 추구하는 상황에서 소고기 소비를 줄여야 한다고 생각하지만 소비량이 계속 증가하고 있어 이를 줄이기는 어려워 보입니다</a:t>
            </a:r>
            <a:r>
              <a:rPr lang="en-US" altLang="ko-KR" b="1" dirty="0" smtClean="0">
                <a:solidFill>
                  <a:schemeClr val="tx2"/>
                </a:solidFill>
              </a:rPr>
              <a:t>. </a:t>
            </a:r>
            <a:r>
              <a:rPr lang="ko-KR" altLang="en-US" b="1" dirty="0" smtClean="0">
                <a:solidFill>
                  <a:schemeClr val="tx2"/>
                </a:solidFill>
              </a:rPr>
              <a:t>이에 </a:t>
            </a:r>
            <a:r>
              <a:rPr lang="ko-KR" altLang="en-US" b="1" dirty="0" smtClean="0">
                <a:solidFill>
                  <a:schemeClr val="tx2"/>
                </a:solidFill>
              </a:rPr>
              <a:t>대한 저의 해결책은 같은 생명공학 기술인 </a:t>
            </a:r>
            <a:r>
              <a:rPr lang="en-US" altLang="ko-KR" b="1" dirty="0" err="1" smtClean="0">
                <a:solidFill>
                  <a:schemeClr val="tx2"/>
                </a:solidFill>
              </a:rPr>
              <a:t>gmo</a:t>
            </a:r>
            <a:r>
              <a:rPr lang="ko-KR" altLang="en-US" b="1" dirty="0" smtClean="0">
                <a:solidFill>
                  <a:schemeClr val="tx2"/>
                </a:solidFill>
              </a:rPr>
              <a:t>라고 생각합니다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  <a:p>
            <a:pPr rtl="0"/>
            <a:r>
              <a:rPr lang="en-US" altLang="ko-KR" b="1" dirty="0" err="1">
                <a:solidFill>
                  <a:schemeClr val="tx2"/>
                </a:solidFill>
              </a:rPr>
              <a:t>g</a:t>
            </a:r>
            <a:r>
              <a:rPr lang="en-US" altLang="ko-KR" b="1" dirty="0" err="1" smtClean="0">
                <a:solidFill>
                  <a:schemeClr val="tx2"/>
                </a:solidFill>
              </a:rPr>
              <a:t>mo</a:t>
            </a:r>
            <a:r>
              <a:rPr lang="ko-KR" altLang="en-US" b="1" dirty="0" smtClean="0">
                <a:solidFill>
                  <a:schemeClr val="tx2"/>
                </a:solidFill>
              </a:rPr>
              <a:t>를 이용해 더 효율적인 곡</a:t>
            </a:r>
            <a:r>
              <a:rPr lang="ko-KR" altLang="en-US" b="1" dirty="0">
                <a:solidFill>
                  <a:schemeClr val="tx2"/>
                </a:solidFill>
              </a:rPr>
              <a:t>물</a:t>
            </a:r>
            <a:r>
              <a:rPr lang="ko-KR" altLang="en-US" b="1" dirty="0" smtClean="0">
                <a:solidFill>
                  <a:schemeClr val="tx2"/>
                </a:solidFill>
              </a:rPr>
              <a:t> 품종을 개발함으로써 엄청난 곡물 사용</a:t>
            </a:r>
            <a:r>
              <a:rPr lang="en-US" altLang="ko-KR" b="1" dirty="0" smtClean="0">
                <a:solidFill>
                  <a:schemeClr val="tx2"/>
                </a:solidFill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</a:rPr>
              <a:t>산림벌채</a:t>
            </a:r>
            <a:r>
              <a:rPr lang="en-US" altLang="ko-KR" b="1" dirty="0" smtClean="0">
                <a:solidFill>
                  <a:schemeClr val="tx2"/>
                </a:solidFill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</a:rPr>
              <a:t>비료 사용문제와 같은 앞에서 설명한 한계점을 극복할 수 있다고 생각합니다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rtl="0"/>
            <a:endParaRPr lang="en-US" altLang="ko-KR" b="1" dirty="0"/>
          </a:p>
          <a:p>
            <a:pPr rtl="0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7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환경 나뭇잎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b="1" dirty="0" smtClean="0"/>
              <a:t>감사합니다</a:t>
            </a:r>
            <a:endParaRPr lang="ko-KR" altLang="en-ZA" b="1" dirty="0"/>
          </a:p>
        </p:txBody>
      </p:sp>
      <p:cxnSp>
        <p:nvCxnSpPr>
          <p:cNvPr id="5" name="직선 연결선(S) 4" descr="구분선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래픽 12" descr="사용자" title="아이콘 - 발표자 이름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US" altLang="ko-KR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지민</a:t>
            </a:r>
            <a:r>
              <a:rPr lang="en-US" altLang="ko-KR" dirty="0" smtClean="0"/>
              <a:t>@email.com</a:t>
            </a:r>
            <a:endParaRPr lang="en-US" altLang="ko-KR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hlinkClick r:id="rId7"/>
              </a:rPr>
              <a:t>www.fabrikam.com</a:t>
            </a:r>
            <a:r>
              <a:rPr lang="ko-KR" altLang="en-US" dirty="0"/>
              <a:t> </a:t>
            </a:r>
          </a:p>
        </p:txBody>
      </p:sp>
      <p:pic>
        <p:nvPicPr>
          <p:cNvPr id="30" name="그래픽 29" descr="세계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30814 </a:t>
            </a:r>
            <a:r>
              <a:rPr lang="ko-KR" altLang="en-US" b="1" dirty="0" err="1" smtClean="0"/>
              <a:t>오정원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6237_TF16411174.potx" id="{70598DE4-B77C-4CE9-86FC-18CF02CB518B}" vid="{56B2B526-8D08-4C1B-B389-6A8BE930D2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피치 데크</Template>
  <TotalTime>0</TotalTime>
  <Words>202</Words>
  <Application>Microsoft Office PowerPoint</Application>
  <PresentationFormat>와이드스크린</PresentationFormat>
  <Paragraphs>50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Rockwell</vt:lpstr>
      <vt:lpstr>Times New Roman</vt:lpstr>
      <vt:lpstr>Office 테마</vt:lpstr>
      <vt:lpstr>Mara의 사례를 통해 보는  생명공학과 환경</vt:lpstr>
      <vt:lpstr>발표 동기</vt:lpstr>
      <vt:lpstr>먼저 mara라는 소는…</vt:lpstr>
      <vt:lpstr>빠른 성장의 장점</vt:lpstr>
      <vt:lpstr>한계점</vt:lpstr>
      <vt:lpstr>그렇다면 간단히 소고기 소비를 줄이면 되지 않을까?</vt:lpstr>
      <vt:lpstr>결론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2024-06-23T12:33:39Z</dcterms:created>
  <dcterms:modified xsi:type="dcterms:W3CDTF">2024-06-23T13:53:17Z</dcterms:modified>
</cp:coreProperties>
</file>