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9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7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80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6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5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67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smtClean="0"/>
              <a:t>암세포의 </a:t>
            </a:r>
            <a:r>
              <a:rPr lang="ko-KR" altLang="en-US" sz="3000"/>
              <a:t>와버그 현상과 이를 표적으로 한 대사항암제</a:t>
            </a:r>
            <a:br>
              <a:rPr lang="ko-KR" altLang="en-US" sz="3000"/>
            </a:br>
            <a:endParaRPr lang="ko-KR" altLang="en-US" sz="3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30814 </a:t>
            </a:r>
            <a:r>
              <a:rPr lang="ko-KR" altLang="en-US" smtClean="0"/>
              <a:t>오정원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암세포가 확인지점에서 제대로 점검되지 못하게 함으로써 끊임없이 증식할 수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속도에 맞춰 어떻게 </a:t>
            </a:r>
            <a:r>
              <a:rPr lang="en-US" altLang="ko-KR" dirty="0" smtClean="0"/>
              <a:t>ATP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만들어낼 수 </a:t>
            </a:r>
            <a:r>
              <a:rPr lang="ko-KR" altLang="en-US" dirty="0" smtClean="0"/>
              <a:t>있는가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3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대사항암제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ko-KR" altLang="en-US"/>
              <a:t> 세포질과 미토콘드리아에서의 </a:t>
            </a:r>
            <a:r>
              <a:rPr lang="ko-KR" altLang="en-US" smtClean="0"/>
              <a:t>대사과정</a:t>
            </a:r>
            <a:endParaRPr lang="en-US" altLang="ko-KR" smtClean="0"/>
          </a:p>
          <a:p>
            <a:r>
              <a:rPr lang="en-US" altLang="ko-KR" smtClean="0"/>
              <a:t>3.</a:t>
            </a:r>
            <a:r>
              <a:rPr lang="ko-KR" altLang="en-US"/>
              <a:t> 와버그 효과의 </a:t>
            </a:r>
            <a:r>
              <a:rPr lang="ko-KR" altLang="en-US" smtClean="0"/>
              <a:t>이유</a:t>
            </a:r>
            <a:endParaRPr lang="en-US" altLang="ko-KR" smtClean="0"/>
          </a:p>
          <a:p>
            <a:r>
              <a:rPr lang="en-US" altLang="ko-KR" smtClean="0"/>
              <a:t>4.</a:t>
            </a:r>
            <a:r>
              <a:rPr lang="ko-KR" altLang="en-US"/>
              <a:t> 위 암세포의 보편성을 응용한 항암제의 원리</a:t>
            </a:r>
          </a:p>
          <a:p>
            <a:pPr marL="45720" indent="0">
              <a:buNone/>
            </a:pPr>
            <a:endParaRPr lang="en-US" altLang="ko-KR" smtClean="0"/>
          </a:p>
          <a:p>
            <a:pPr marL="45720" indent="0">
              <a:buNone/>
            </a:pPr>
            <a:endParaRPr lang="en-US" altLang="ko-KR" smtClean="0"/>
          </a:p>
          <a:p>
            <a:pPr marL="45720" indent="0"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1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000" b="1"/>
              <a:t>1.</a:t>
            </a:r>
            <a:r>
              <a:rPr lang="ko-KR" altLang="en-US" sz="3000" b="1"/>
              <a:t>대사항암제</a:t>
            </a:r>
            <a:endParaRPr lang="ko-KR" altLang="en-US" sz="30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5715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sz="3300" b="1" smtClean="0"/>
              <a:t>2</a:t>
            </a:r>
            <a:r>
              <a:rPr lang="en-US" altLang="ko-KR" sz="3300" b="1"/>
              <a:t>.</a:t>
            </a:r>
            <a:r>
              <a:rPr lang="ko-KR" altLang="en-US" sz="3300" b="1"/>
              <a:t>세포질과 미토콘드리아에서의 대사과정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mtClean="0"/>
              <a:t>❶</a:t>
            </a:r>
            <a:r>
              <a:rPr lang="ko-KR" altLang="en-US" b="1"/>
              <a:t>산소가 있는 경우</a:t>
            </a:r>
            <a:r>
              <a:rPr lang="ko-KR" altLang="en-US"/>
              <a:t> </a:t>
            </a:r>
          </a:p>
          <a:p>
            <a:pPr marL="45720" indent="0" fontAlgn="base">
              <a:buNone/>
            </a:pPr>
            <a:r>
              <a:rPr lang="en-US" altLang="ko-KR" smtClean="0"/>
              <a:t>-</a:t>
            </a:r>
            <a:r>
              <a:rPr lang="ko-KR" altLang="en-US" smtClean="0"/>
              <a:t>해당과정</a:t>
            </a:r>
            <a:endParaRPr lang="en-US" altLang="ko-KR" smtClean="0"/>
          </a:p>
          <a:p>
            <a:pPr marL="45720" indent="0" fontAlgn="base">
              <a:buNone/>
            </a:pPr>
            <a:r>
              <a:rPr lang="en-US" altLang="ko-KR" smtClean="0"/>
              <a:t>-tca</a:t>
            </a:r>
            <a:r>
              <a:rPr lang="ko-KR" altLang="en-US" smtClean="0"/>
              <a:t>회로</a:t>
            </a:r>
            <a:endParaRPr lang="en-US" altLang="ko-KR" smtClean="0"/>
          </a:p>
          <a:p>
            <a:pPr marL="45720" indent="0" fontAlgn="base">
              <a:buNone/>
            </a:pPr>
            <a:r>
              <a:rPr lang="en-US" altLang="ko-KR" smtClean="0"/>
              <a:t>-</a:t>
            </a:r>
            <a:r>
              <a:rPr lang="ko-KR" altLang="en-US" smtClean="0"/>
              <a:t>산화적 인산화</a:t>
            </a:r>
            <a:endParaRPr lang="en-US" altLang="ko-KR" smtClean="0"/>
          </a:p>
          <a:p>
            <a:pPr fontAlgn="base"/>
            <a:endParaRPr lang="en-US" altLang="ko-KR" smtClean="0"/>
          </a:p>
          <a:p>
            <a:pPr fontAlgn="base"/>
            <a:r>
              <a:rPr lang="ko-KR" altLang="en-US" smtClean="0"/>
              <a:t>❷</a:t>
            </a:r>
            <a:r>
              <a:rPr lang="ko-KR" altLang="en-US" b="1"/>
              <a:t>산소가 없는 경우</a:t>
            </a:r>
            <a:endParaRPr lang="ko-KR" altLang="en-US"/>
          </a:p>
          <a:p>
            <a:pPr fontAlgn="base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92782"/>
            <a:ext cx="5400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000" b="1"/>
              <a:t>3.</a:t>
            </a:r>
            <a:r>
              <a:rPr lang="ko-KR" altLang="en-US" sz="3000" b="1"/>
              <a:t>와버그 효과의 이유</a:t>
            </a:r>
            <a:endParaRPr lang="ko-KR" altLang="en-US" sz="3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/>
              <a:t>❶</a:t>
            </a:r>
            <a:r>
              <a:rPr lang="ko-KR" altLang="en-US" b="1"/>
              <a:t>개념 </a:t>
            </a:r>
            <a:endParaRPr lang="en-US" altLang="ko-KR" b="1" smtClean="0"/>
          </a:p>
          <a:p>
            <a:pPr fontAlgn="base"/>
            <a:endParaRPr lang="en-US" altLang="ko-KR" b="1"/>
          </a:p>
          <a:p>
            <a:pPr fontAlgn="base"/>
            <a:r>
              <a:rPr lang="ko-KR" altLang="en-US"/>
              <a:t>❷</a:t>
            </a:r>
            <a:r>
              <a:rPr lang="ko-KR" altLang="en-US" b="1"/>
              <a:t>이유</a:t>
            </a:r>
            <a:endParaRPr lang="ko-KR" altLang="en-US"/>
          </a:p>
          <a:p>
            <a:r>
              <a:rPr lang="ko-KR" altLang="en-US"/>
              <a:t>➀분열 속도</a:t>
            </a:r>
            <a:endParaRPr lang="en-US" altLang="ko-KR"/>
          </a:p>
          <a:p>
            <a:r>
              <a:rPr lang="ko-KR" altLang="en-US"/>
              <a:t>➁부피 증가에 따른 저산소</a:t>
            </a:r>
            <a:endParaRPr lang="en-US" altLang="ko-KR"/>
          </a:p>
          <a:p>
            <a:r>
              <a:rPr lang="ko-KR" altLang="en-US"/>
              <a:t>➂대사 산물 활용</a:t>
            </a:r>
            <a:endParaRPr lang="en-US" altLang="ko-KR"/>
          </a:p>
          <a:p>
            <a:r>
              <a:rPr lang="ko-KR" altLang="en-US"/>
              <a:t>➃</a:t>
            </a:r>
            <a:r>
              <a:rPr lang="en-US" altLang="ko-KR"/>
              <a:t>NADPH</a:t>
            </a:r>
            <a:r>
              <a:rPr lang="ko-KR" altLang="en-US"/>
              <a:t>의 빠른 생산</a:t>
            </a:r>
            <a:endParaRPr lang="en-US" altLang="ko-KR"/>
          </a:p>
          <a:p>
            <a:r>
              <a:rPr lang="ko-KR" altLang="en-US"/>
              <a:t>➄젖산의 활성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mtClean="0"/>
              <a:t>                                                                                                   </a:t>
            </a:r>
            <a:r>
              <a:rPr lang="en-US" altLang="ko-KR" sz="1500" smtClean="0"/>
              <a:t>otto heninrich barburg</a:t>
            </a:r>
            <a:endParaRPr lang="ko-KR" altLang="en-US" sz="1500" smtClean="0"/>
          </a:p>
          <a:p>
            <a:pPr fontAlgn="base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1" y="1965960"/>
            <a:ext cx="2667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3300" b="1" dirty="0" smtClean="0"/>
              <a:t>4</a:t>
            </a:r>
            <a:r>
              <a:rPr lang="en-US" altLang="ko-KR" sz="3300" b="1" dirty="0"/>
              <a:t>.</a:t>
            </a:r>
            <a:r>
              <a:rPr lang="ko-KR" altLang="en-US" sz="3300" b="1" dirty="0"/>
              <a:t>위 암세포의 보편성을 응용한 항암제의 원리</a:t>
            </a:r>
            <a:r>
              <a:rPr lang="ko-KR" altLang="en-US" sz="3300" dirty="0"/>
              <a:t/>
            </a:r>
            <a:br>
              <a:rPr lang="ko-KR" altLang="en-US" sz="3300" dirty="0"/>
            </a:b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 smtClean="0"/>
              <a:t>OT-82</a:t>
            </a:r>
            <a:r>
              <a:rPr lang="ko-KR" altLang="en-US" dirty="0" smtClean="0"/>
              <a:t>의 원리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KAT-101</a:t>
            </a:r>
            <a:r>
              <a:rPr lang="ko-KR" altLang="en-US" dirty="0" smtClean="0"/>
              <a:t>의 원리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맺음말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감사합니다</a:t>
            </a:r>
            <a:endParaRPr lang="ko-KR" altLang="en-US" sz="3000" dirty="0"/>
          </a:p>
        </p:txBody>
      </p:sp>
      <p:pic>
        <p:nvPicPr>
          <p:cNvPr id="1026" name="Picture 2" descr="12개의 옴팡이 아이디어 | 귀여운 그림, 귀여운 캐릭터, 이모티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2194560"/>
            <a:ext cx="4808838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105</TotalTime>
  <Words>114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비행기 구름</vt:lpstr>
      <vt:lpstr>암세포의 와버그 현상과 이를 표적으로 한 대사항암제 </vt:lpstr>
      <vt:lpstr>동기</vt:lpstr>
      <vt:lpstr>목차</vt:lpstr>
      <vt:lpstr>1.대사항암제</vt:lpstr>
      <vt:lpstr> 2.세포질과 미토콘드리아에서의 대사과정 </vt:lpstr>
      <vt:lpstr>3.와버그 효과의 이유</vt:lpstr>
      <vt:lpstr> 4.위 암세포의 보편성을 응용한 항암제의 원리 </vt:lpstr>
      <vt:lpstr>맺음말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암세포의 와버그 현상과 이를 표적으로 한 대사항암제</dc:title>
  <dc:creator>오정원</dc:creator>
  <cp:lastModifiedBy>전선희</cp:lastModifiedBy>
  <cp:revision>5</cp:revision>
  <dcterms:created xsi:type="dcterms:W3CDTF">2024-07-18T00:37:52Z</dcterms:created>
  <dcterms:modified xsi:type="dcterms:W3CDTF">2024-07-21T13:33:13Z</dcterms:modified>
</cp:coreProperties>
</file>