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7" r:id="rId1"/>
  </p:sldMasterIdLst>
  <p:notesMasterIdLst>
    <p:notesMasterId r:id="rId2"/>
  </p:notesMasterIdLst>
  <p:sldIdLst>
    <p:sldId id="33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725" autoAdjust="0"/>
    <p:restoredTop sz="96601" autoAdjust="0"/>
  </p:normalViewPr>
  <p:slideViewPr>
    <p:cSldViewPr snapToGrid="0">
      <p:cViewPr varScale="1">
        <p:scale>
          <a:sx n="100" d="100"/>
          <a:sy n="100" d="100"/>
        </p:scale>
        <p:origin x="320" y="9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6B70ED-9662-4759-BC12-1F7911935A50}" type="datetime1">
              <a:rPr lang="ko-KR" altLang="en-US"/>
              <a:pPr lvl="0">
                <a:defRPr/>
              </a:pPr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EEA093-0341-4AE4-9C29-390DEA21F3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8" y="508903"/>
            <a:ext cx="1570922" cy="6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0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01077-3549-4E81-B293-D180734E744F}"/>
              </a:ext>
            </a:extLst>
          </p:cNvPr>
          <p:cNvSpPr txBox="1"/>
          <p:nvPr userDrawn="1"/>
        </p:nvSpPr>
        <p:spPr>
          <a:xfrm>
            <a:off x="1152630" y="497825"/>
            <a:ext cx="8976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spc="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KoPubWorld돋움체 Bold" panose="000008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9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5682261" y="6593646"/>
            <a:ext cx="827478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18184A-039E-4098-9C18-B03CAF6AE20F}" type="slidenum">
              <a:rPr lang="ko-KR" altLang="en-US" sz="1100" smtClean="0">
                <a:solidFill>
                  <a:prstClr val="black">
                    <a:tint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‹#›</a:t>
            </a:fld>
            <a:endParaRPr lang="ko-KR" altLang="en-US" sz="1100">
              <a:solidFill>
                <a:prstClr val="black">
                  <a:tint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Picture 2" descr="kotra 대한무역투자진흥공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8" y="6404975"/>
            <a:ext cx="889562" cy="3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7">
            <a:extLst>
              <a:ext uri="{FF2B5EF4-FFF2-40B4-BE49-F238E27FC236}">
                <a16:creationId xmlns:a16="http://schemas.microsoft.com/office/drawing/2014/main" id="{14D7C807-CF6E-38B3-6D13-23674C797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061" y="6420200"/>
            <a:ext cx="876300" cy="32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5682261" y="6593646"/>
            <a:ext cx="827478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18184A-039E-4098-9C18-B03CAF6AE20F}" type="slidenum">
              <a:rPr lang="ko-KR" altLang="en-US" sz="1100" smtClean="0">
                <a:solidFill>
                  <a:prstClr val="black">
                    <a:tint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‹#›</a:t>
            </a:fld>
            <a:endParaRPr lang="ko-KR" altLang="en-US" sz="1100">
              <a:solidFill>
                <a:prstClr val="black">
                  <a:tint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06" y="6467475"/>
            <a:ext cx="999954" cy="2979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001077-3549-4E81-B293-D180734E744F}"/>
              </a:ext>
            </a:extLst>
          </p:cNvPr>
          <p:cNvSpPr txBox="1"/>
          <p:nvPr userDrawn="1"/>
        </p:nvSpPr>
        <p:spPr>
          <a:xfrm>
            <a:off x="209551" y="195574"/>
            <a:ext cx="120244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KoPubWorld돋움체 Bold" panose="00000800000000000000" pitchFamily="2" charset="-127"/>
                <a:sym typeface="Wingdings 3" panose="05040102010807070707" pitchFamily="18" charset="2"/>
              </a:rPr>
              <a:t>Appendix</a:t>
            </a:r>
            <a:endParaRPr lang="ko-KR" altLang="en-US" sz="2200" dirty="0">
              <a:solidFill>
                <a:schemeClr val="bg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161926" y="6543675"/>
            <a:ext cx="1187004" cy="173410"/>
            <a:chOff x="1276350" y="5332041"/>
            <a:chExt cx="1447801" cy="211510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3" t="35961" r="13750" b="50470"/>
            <a:stretch/>
          </p:blipFill>
          <p:spPr>
            <a:xfrm>
              <a:off x="1276350" y="5332041"/>
              <a:ext cx="676276" cy="21151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72" t="50141" r="13750" b="40001"/>
            <a:stretch/>
          </p:blipFill>
          <p:spPr>
            <a:xfrm>
              <a:off x="1589751" y="5362574"/>
              <a:ext cx="1134400" cy="153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68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4492" y="2063690"/>
            <a:ext cx="4838700" cy="25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81000" y="342900"/>
            <a:ext cx="1141095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129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6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3" r:id="rId5"/>
    <p:sldLayoutId id="2147483652" r:id="rId6"/>
    <p:sldLayoutId id="214748365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6169" y="195575"/>
            <a:ext cx="625171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 latinLnBrk="0">
              <a:defRPr/>
            </a:pPr>
            <a:r>
              <a:rPr kumimoji="0" lang="en-US" altLang="ko-KR" sz="3200" b="0" i="0" u="none" strike="noStrike" kern="0" cap="none" spc="0" normalizeH="0" baseline="0">
                <a:ln w="9525">
                  <a:solidFill>
                    <a:srgbClr val="5b9bd5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j-lt"/>
                <a:ea typeface="나눔명조"/>
                <a:cs typeface="KoPubWorld돋움체 Bold"/>
              </a:rPr>
              <a:t>Ⅲ. </a:t>
            </a:r>
            <a:endParaRPr kumimoji="0" lang="ko-KR" altLang="en-US" sz="2400" b="0" i="0" u="none" strike="noStrike" kern="0" cap="none" spc="0" normalizeH="0" baseline="0"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나눔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6090" y="149408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solidFill>
                  <a:srgbClr val="e7e6e6">
                    <a:lumMod val="75000"/>
                  </a:srgbClr>
                </a:solidFill>
                <a:latin typeface="+mj-lt"/>
                <a:ea typeface="나눔스퀘어_ac Light"/>
                <a:cs typeface="KoPubWorld돋움체 Bold"/>
              </a:rPr>
              <a:t>주요 활동</a:t>
            </a:r>
            <a:endParaRPr lang="ko-KR" altLang="en-US" sz="2400" kern="0">
              <a:solidFill>
                <a:srgbClr val="e7e6e6">
                  <a:lumMod val="75000"/>
                </a:srgbClr>
              </a:solidFill>
              <a:latin typeface="+mj-lt"/>
              <a:ea typeface="나눔스퀘어_ac Ligh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34830" y="149408"/>
            <a:ext cx="5133735" cy="572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_</a:t>
            </a:r>
            <a:r>
              <a:rPr lang="ko-KR" altLang="en-US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파트별</a:t>
            </a:r>
            <a:r>
              <a:rPr lang="en-US" altLang="ko-KR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(</a:t>
            </a:r>
            <a:r>
              <a:rPr lang="ko-KR" altLang="en-US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이커머스</a:t>
            </a:r>
            <a:r>
              <a:rPr lang="en-US" altLang="ko-KR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-</a:t>
            </a:r>
            <a:r>
              <a:rPr lang="ko-KR" altLang="en-US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퍼블리싱</a:t>
            </a:r>
            <a:r>
              <a:rPr lang="en-US" altLang="ko-KR" sz="3200" kern="0">
                <a:ln w="9525">
                  <a:solidFill>
                    <a:srgbClr val="5b9bd5">
                      <a:alpha val="0"/>
                    </a:srgbClr>
                  </a:solidFill>
                </a:ln>
                <a:latin typeface="+mj-lt"/>
                <a:ea typeface="나눔스퀘어_ac Bold"/>
                <a:cs typeface="KoPubWorld돋움체 Bold"/>
              </a:rPr>
              <a:t>)</a:t>
            </a:r>
            <a:endParaRPr lang="en-US" altLang="ko-KR" sz="3200" kern="0">
              <a:latin typeface="+mj-lt"/>
              <a:ea typeface="나눔스퀘어_ac Bold"/>
              <a:cs typeface="KoPubWorld돋움체 Bold"/>
            </a:endParaRPr>
          </a:p>
        </p:txBody>
      </p:sp>
      <p:grpSp>
        <p:nvGrpSpPr>
          <p:cNvPr id="5" name="그룹 11"/>
          <p:cNvGrpSpPr/>
          <p:nvPr/>
        </p:nvGrpSpPr>
        <p:grpSpPr>
          <a:xfrm rot="0">
            <a:off x="237824" y="920624"/>
            <a:ext cx="4641711" cy="338554"/>
            <a:chOff x="359728" y="2299415"/>
            <a:chExt cx="2498355" cy="338554"/>
          </a:xfrm>
        </p:grpSpPr>
        <p:sp>
          <p:nvSpPr>
            <p:cNvPr id="6" name="직사각형 12"/>
            <p:cNvSpPr/>
            <p:nvPr/>
          </p:nvSpPr>
          <p:spPr>
            <a:xfrm>
              <a:off x="359728" y="2366183"/>
              <a:ext cx="36000" cy="174240"/>
            </a:xfrm>
            <a:prstGeom prst="rect">
              <a:avLst/>
            </a:prstGeom>
            <a:solidFill>
              <a:srgbClr val="00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lt"/>
                <a:ea typeface="나눔명조"/>
              </a:endParaRPr>
            </a:p>
          </p:txBody>
        </p:sp>
        <p:sp>
          <p:nvSpPr>
            <p:cNvPr id="7" name="직사각형 13"/>
            <p:cNvSpPr/>
            <p:nvPr/>
          </p:nvSpPr>
          <p:spPr>
            <a:xfrm>
              <a:off x="377455" y="2299415"/>
              <a:ext cx="2480628" cy="33855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latinLnBrk="0">
                <a:spcBef>
                  <a:spcPts val="1000"/>
                </a:spcBef>
                <a:defRPr/>
              </a:pPr>
              <a:r>
                <a:rPr lang="ko-KR" altLang="en-US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주요 추진 사항</a:t>
              </a:r>
              <a:r>
                <a:rPr lang="en-US" altLang="ko-KR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(</a:t>
              </a:r>
              <a:r>
                <a:rPr lang="ko-KR" altLang="en-US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이혜수</a:t>
              </a:r>
              <a:r>
                <a:rPr lang="en-US" altLang="ko-KR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/</a:t>
              </a:r>
              <a:r>
                <a:rPr lang="ko-KR" altLang="en-US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윤성희</a:t>
              </a:r>
              <a:r>
                <a:rPr lang="en-US" altLang="ko-KR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)</a:t>
              </a:r>
              <a:endParaRPr lang="en-US" altLang="ko-KR" sz="1600" b="1" spc="-150">
                <a:ln w="9525">
                  <a:solidFill>
                    <a:srgbClr val="c4c4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스퀘어_ac Bold"/>
                <a:cs typeface="Arial"/>
              </a:endParaRPr>
            </a:p>
          </p:txBody>
        </p:sp>
      </p:grpSp>
      <p:graphicFrame>
        <p:nvGraphicFramePr>
          <p:cNvPr id="8" name="Group 69"/>
          <p:cNvGraphicFramePr>
            <a:graphicFrameLocks noGrp="1"/>
          </p:cNvGraphicFramePr>
          <p:nvPr/>
        </p:nvGraphicFramePr>
        <p:xfrm>
          <a:off x="437495" y="1276146"/>
          <a:ext cx="11592607" cy="4305707"/>
        </p:xfrm>
        <a:graphic>
          <a:graphicData uri="http://schemas.openxmlformats.org/drawingml/2006/table">
            <a:tbl>
              <a:tblPr firstRow="1" bandRow="1"/>
              <a:tblGrid>
                <a:gridCol w="1693234"/>
                <a:gridCol w="3130246"/>
                <a:gridCol w="876300"/>
                <a:gridCol w="752475"/>
                <a:gridCol w="5140352"/>
              </a:tblGrid>
              <a:tr h="444389">
                <a:tc rowSpan="2"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모듈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금주 주요 추진사항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차주 주요 추진 사항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44389"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50" b="0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내용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완료예정일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 vert="horz" lIns="72000" tIns="0" rIns="7200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chemeClr val="bg1"/>
                          </a:solidFill>
                          <a:effectLst/>
                          <a:latin typeface="나눔고딕"/>
                          <a:ea typeface="나눔고딕"/>
                        </a:rPr>
                        <a:t>진척률</a:t>
                      </a:r>
                      <a:endParaRPr kumimoji="0" lang="ko-KR" altLang="en-US" sz="1000" b="0" i="0" u="none" strike="noStrike" cap="none" normalizeH="0" baseline="0">
                        <a:solidFill>
                          <a:schemeClr val="bg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Arial"/>
                        <a:buNone/>
                        <a:defRPr/>
                      </a:pPr>
                      <a:endParaRPr kumimoji="0" lang="ko-KR" altLang="en-US" sz="1050" b="0" i="0" u="none" strike="noStrike" cap="none" normalizeH="0" baseline="0">
                        <a:solidFill>
                          <a:schemeClr val="bg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416929">
                <a:tc>
                  <a:txBody>
                    <a:bodyPr vert="horz" lIns="72000" tIns="36000" rIns="72000" bIns="36000" anchor="t" anchorCtr="0"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이커머스  퍼블리싱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72000" tIns="36000" rIns="72000" bIns="36000" anchor="t" anchorCtr="0"/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72000" tIns="36000" rIns="72000" bIns="3600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72000" tIns="36000" rIns="72000" bIns="3600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 vert="horz" lIns="72000" tIns="36000" rIns="72000" bIns="36000" anchor="t" anchorCtr="0"/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0" lvl="0" indent="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9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PC :　</a:t>
                      </a:r>
                      <a:r>
                        <a:rPr lang="ko-KR" altLang="en-US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오픈 이후 대응 및 기타 수정사항 처리</a:t>
                      </a:r>
                      <a:endParaRPr lang="ko-KR" altLang="en-US" sz="9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MO :　</a:t>
                      </a:r>
                      <a:r>
                        <a:rPr lang="ko-KR" altLang="en-US" sz="9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+mn-cs"/>
                        </a:rPr>
                        <a:t>오픈 이후 대응 및 모바일 메인페이지 상품 영역 스크롤에서 스와이프로 변경 완료</a:t>
                      </a:r>
                      <a:endParaRPr lang="ko-KR" altLang="en-US" sz="900" b="0" i="0" u="none" strike="noStrike" kern="1200" baseline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  <a:p>
                      <a:pPr marL="171450" lvl="0" indent="-171450" algn="l" defTabSz="914400" rtl="0" eaLnBrk="1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  <a:defRPr/>
                      </a:pPr>
                      <a:endParaRPr lang="en-US" altLang="ko-KR" sz="900" b="0" i="0" u="none" strike="noStrike" kern="120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72000" marR="72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20"/>
          <p:cNvGrpSpPr/>
          <p:nvPr/>
        </p:nvGrpSpPr>
        <p:grpSpPr>
          <a:xfrm rot="0">
            <a:off x="237824" y="5599995"/>
            <a:ext cx="4641735" cy="338554"/>
            <a:chOff x="359728" y="2299415"/>
            <a:chExt cx="2498355" cy="338554"/>
          </a:xfrm>
        </p:grpSpPr>
        <p:sp>
          <p:nvSpPr>
            <p:cNvPr id="10" name="직사각형 24"/>
            <p:cNvSpPr/>
            <p:nvPr/>
          </p:nvSpPr>
          <p:spPr>
            <a:xfrm>
              <a:off x="359728" y="2366183"/>
              <a:ext cx="36000" cy="174240"/>
            </a:xfrm>
            <a:prstGeom prst="rect">
              <a:avLst/>
            </a:prstGeom>
            <a:solidFill>
              <a:srgbClr val="003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lt"/>
                <a:ea typeface="나눔명조"/>
              </a:endParaRPr>
            </a:p>
          </p:txBody>
        </p:sp>
        <p:sp>
          <p:nvSpPr>
            <p:cNvPr id="11" name="직사각형 25"/>
            <p:cNvSpPr/>
            <p:nvPr/>
          </p:nvSpPr>
          <p:spPr>
            <a:xfrm>
              <a:off x="377455" y="2299415"/>
              <a:ext cx="2480628" cy="33855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latinLnBrk="0">
                <a:spcBef>
                  <a:spcPts val="1000"/>
                </a:spcBef>
                <a:defRPr/>
              </a:pPr>
              <a:r>
                <a:rPr lang="ko-KR" altLang="en-US" sz="1600" b="1" spc="-150">
                  <a:ln w="9525">
                    <a:solidFill>
                      <a:srgbClr val="c4c4c4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나눔스퀘어_ac Bold"/>
                  <a:cs typeface="Arial"/>
                </a:rPr>
                <a:t>공지 및 주요 협조사항</a:t>
              </a:r>
              <a:endParaRPr lang="ko-KR" altLang="en-US" sz="16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나눔스퀘어_ac Bold"/>
                <a:cs typeface="Arial"/>
              </a:endParaRPr>
            </a:p>
          </p:txBody>
        </p:sp>
      </p:grpSp>
      <p:sp>
        <p:nvSpPr>
          <p:cNvPr id="12" name="AutoShape 17"/>
          <p:cNvSpPr>
            <a:spLocks noChangeArrowheads="1"/>
          </p:cNvSpPr>
          <p:nvPr/>
        </p:nvSpPr>
        <p:spPr>
          <a:xfrm>
            <a:off x="304709" y="5939041"/>
            <a:ext cx="11592607" cy="410001"/>
          </a:xfrm>
          <a:prstGeom prst="roundRect">
            <a:avLst>
              <a:gd name="adj" fmla="val 18415"/>
            </a:avLst>
          </a:prstGeom>
          <a:solidFill>
            <a:srgbClr val="f2f2f2"/>
          </a:solidFill>
          <a:ln w="9525" algn="ctr">
            <a:solidFill>
              <a:schemeClr val="bg1">
                <a:lumMod val="75000"/>
              </a:schemeClr>
            </a:solidFill>
            <a:miter/>
          </a:ln>
          <a:effectLst/>
        </p:spPr>
        <p:txBody>
          <a:bodyPr lIns="0" tIns="0" rIns="0" bIns="0" anchor="ctr"/>
          <a:lstStyle/>
          <a:p>
            <a:pPr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altLang="ko-KR" sz="90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graphicFrame>
        <p:nvGraphicFramePr>
          <p:cNvPr id="13" name="표 5"/>
          <p:cNvGraphicFramePr>
            <a:graphicFrameLocks noGrp="1"/>
          </p:cNvGraphicFramePr>
          <p:nvPr/>
        </p:nvGraphicFramePr>
        <p:xfrm>
          <a:off x="2137513" y="2252112"/>
          <a:ext cx="4591050" cy="2847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895350"/>
                <a:gridCol w="723900"/>
              </a:tblGrid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en-US" altLang="ko-KR" sz="800"/>
                        <a:t>PC : </a:t>
                      </a:r>
                      <a:endParaRPr lang="en-US" altLang="ko-KR" sz="800"/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latin typeface="+mj-lt"/>
                        <a:ea typeface="나눔고딕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</a:t>
                      </a:r>
                      <a:r>
                        <a:rPr lang="en-US" altLang="ko-KR" sz="800"/>
                        <a:t>QA </a:t>
                      </a:r>
                      <a:r>
                        <a:rPr lang="ko-KR" altLang="en-US" sz="800"/>
                        <a:t>대응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수정사항 처리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개발 대응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0863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본인인증 추가 작업 및 수정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/>
                        <a:t>   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+mj-lt"/>
                        <a:ea typeface="나눔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  <a:ea typeface="나눔고딕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/>
                        <a:t>MO :</a:t>
                      </a:r>
                      <a:endParaRPr lang="en-US" altLang="ko-KR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en-US" altLang="ko-KR" sz="800"/>
                        <a:t>   QA </a:t>
                      </a:r>
                      <a:r>
                        <a:rPr lang="ko-KR" altLang="en-US" sz="800"/>
                        <a:t>대응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en-US" altLang="ko-KR" sz="80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수정사항 처리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본인인증 추가 작업 및 수정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             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ctr" anchorCtr="0"/>
                    <a:p>
                      <a:pPr latinLnBrk="1">
                        <a:defRPr/>
                      </a:pPr>
                      <a:r>
                        <a:rPr lang="ko-KR" altLang="en-US" sz="800"/>
                        <a:t>   메인페이지 상품 영역 스와이프 적용 중</a:t>
                      </a:r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800"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ctr" anchorCtr="0"/>
                    <a:p>
                      <a:pPr algn="ctr" latinLnBrk="1">
                        <a:defRPr/>
                      </a:pPr>
                      <a:endParaRPr lang="ko-KR" altLang="en-US" sz="800"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194111"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</a:tr>
              <a:tr h="116840"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  <a:tc>
                  <a:txBody>
                    <a:bodyPr vert="horz" lIns="9525" tIns="9525" rIns="9525" bIns="0" anchor="t" anchorCtr="0"/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525" marR="9525" marT="9525" marB="0"/>
                </a:tc>
                <a:tc>
                  <a:txBody>
                    <a:bodyPr vert="horz" lIns="0" tIns="0" rIns="0" bIns="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</a:tr>
              <a:tr h="194111">
                <a:tc>
                  <a:txBody>
                    <a:bodyPr vert="horz" lIns="0" tIns="0" rIns="0" bIns="0" anchor="t" anchorCtr="0"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endParaRPr lang="ko-KR" altLang="en-US" sz="800"/>
                    </a:p>
                  </a:txBody>
                  <a:tcPr marL="9525" marR="9525" marT="9525" marB="0" anchor="ctr"/>
                </a:tc>
                <a:tc>
                  <a:txBody>
                    <a:bodyPr vert="horz" lIns="0" tIns="0" rIns="0" bIns="0" anchor="t" anchorCtr="0"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와이드스크린</ep:PresentationFormat>
  <ep:Paragraphs>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2021-08-11T05:11:12.000</dcterms:created>
  <dc:creator>박준식</dc:creator>
  <cp:lastModifiedBy>HOME</cp:lastModifiedBy>
  <dcterms:modified xsi:type="dcterms:W3CDTF">2023-12-26T09:03:34.870</dcterms:modified>
  <cp:revision>330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