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3">
  <p:sldMasterIdLst>
    <p:sldMasterId id="2147483648" r:id="rId1"/>
  </p:sldMasterIdLst>
  <p:notesMasterIdLst>
    <p:notesMasterId r:id="rId32"/>
  </p:notesMasterIdLst>
  <p:handoutMasterIdLst>
    <p:handoutMasterId r:id="rId33"/>
  </p:handoutMasterIdLst>
  <p:sldIdLst>
    <p:sldId id="293" r:id="rId2"/>
    <p:sldId id="345" r:id="rId3"/>
    <p:sldId id="344" r:id="rId4"/>
    <p:sldId id="347" r:id="rId5"/>
    <p:sldId id="349" r:id="rId6"/>
    <p:sldId id="332" r:id="rId7"/>
    <p:sldId id="350" r:id="rId8"/>
    <p:sldId id="333" r:id="rId9"/>
    <p:sldId id="299" r:id="rId10"/>
    <p:sldId id="301" r:id="rId11"/>
    <p:sldId id="334" r:id="rId12"/>
    <p:sldId id="341" r:id="rId13"/>
    <p:sldId id="342" r:id="rId14"/>
    <p:sldId id="337" r:id="rId15"/>
    <p:sldId id="305" r:id="rId16"/>
    <p:sldId id="307" r:id="rId17"/>
    <p:sldId id="308" r:id="rId18"/>
    <p:sldId id="339" r:id="rId19"/>
    <p:sldId id="340" r:id="rId20"/>
    <p:sldId id="331" r:id="rId21"/>
    <p:sldId id="328" r:id="rId22"/>
    <p:sldId id="351" r:id="rId23"/>
    <p:sldId id="352" r:id="rId24"/>
    <p:sldId id="357" r:id="rId25"/>
    <p:sldId id="348" r:id="rId26"/>
    <p:sldId id="353" r:id="rId27"/>
    <p:sldId id="354" r:id="rId28"/>
    <p:sldId id="355" r:id="rId29"/>
    <p:sldId id="356" r:id="rId30"/>
    <p:sldId id="327" r:id="rId31"/>
  </p:sldIdLst>
  <p:sldSz cx="12192000" cy="6858000"/>
  <p:notesSz cx="6858000" cy="9144000"/>
  <p:embeddedFontLst>
    <p:embeddedFont>
      <p:font typeface="汉仪菱心体简" panose="02010600030101010101" charset="-122"/>
      <p:regular r:id="rId34"/>
    </p:embeddedFont>
    <p:embeddedFont>
      <p:font typeface="楷体_GB2312" panose="02010600030101010101" charset="-122"/>
      <p:regular r:id="rId35"/>
    </p:embeddedFont>
    <p:embeddedFont>
      <p:font typeface="Arial Unicode MS" panose="020B0604020202020204" pitchFamily="34" charset="-122"/>
      <p:regular r:id="rId36"/>
    </p:embeddedFont>
    <p:embeddedFont>
      <p:font typeface="Broadway" panose="04040905080B02020502" pitchFamily="82" charset="0"/>
      <p:regular r:id="rId37"/>
    </p:embeddedFont>
    <p:embeddedFont>
      <p:font typeface="华文楷体" panose="02010600040101010101" pitchFamily="2" charset="-122"/>
      <p:regular r:id="rId38"/>
    </p:embeddedFont>
    <p:embeddedFont>
      <p:font typeface="Levenim MT" panose="02010502060101010101" pitchFamily="2" charset="-79"/>
      <p:regular r:id="rId39"/>
      <p:bold r:id="rId40"/>
    </p:embeddedFont>
    <p:embeddedFont>
      <p:font typeface="Calibri" panose="020F0502020204030204" pitchFamily="34" charset="0"/>
      <p:regular r:id="rId41"/>
      <p:bold r:id="rId42"/>
      <p:italic r:id="rId43"/>
      <p:boldItalic r:id="rId44"/>
    </p:embeddedFont>
    <p:embeddedFont>
      <p:font typeface="微软雅黑" panose="020B0503020204020204" pitchFamily="34" charset="-122"/>
      <p:regular r:id="rId45"/>
      <p:bold r:id="rId46"/>
    </p:embeddedFont>
    <p:embeddedFont>
      <p:font typeface="Book Antiqua" panose="02040602050305030304" pitchFamily="18" charset="0"/>
      <p:regular r:id="rId47"/>
      <p:bold r:id="rId48"/>
      <p:italic r:id="rId49"/>
      <p:boldItalic r:id="rId50"/>
    </p:embeddedFont>
    <p:embeddedFont>
      <p:font typeface="幼圆" panose="02010509060101010101" pitchFamily="49" charset="-122"/>
      <p:regular r:id="rId51"/>
    </p:embeddedFont>
    <p:embeddedFont>
      <p:font typeface="华文中宋" panose="02010600040101010101" pitchFamily="2" charset="-122"/>
      <p:regular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4C4746"/>
    <a:srgbClr val="FFC000"/>
    <a:srgbClr val="FFFFFF"/>
    <a:srgbClr val="A6ABA5"/>
    <a:srgbClr val="000000"/>
    <a:srgbClr val="E7E6E6"/>
    <a:srgbClr val="EE9C60"/>
    <a:srgbClr val="A8AAA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6" autoAdjust="0"/>
    <p:restoredTop sz="95494" autoAdjust="0"/>
  </p:normalViewPr>
  <p:slideViewPr>
    <p:cSldViewPr snapToGrid="0">
      <p:cViewPr varScale="1">
        <p:scale>
          <a:sx n="88" d="100"/>
          <a:sy n="88" d="100"/>
        </p:scale>
        <p:origin x="444"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E8362-A5E1-4248-A5DC-CC205AAE60C3}" type="datetimeFigureOut">
              <a:rPr lang="zh-CN" altLang="en-US" smtClean="0"/>
              <a:t>2016/5/16/Monday</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8FC3A2-D36B-46F5-BAE9-F5932AF02060}" type="slidenum">
              <a:rPr lang="zh-CN" altLang="en-US" smtClean="0"/>
              <a:t>‹#›</a:t>
            </a:fld>
            <a:endParaRPr lang="zh-CN" altLang="en-US"/>
          </a:p>
        </p:txBody>
      </p:sp>
    </p:spTree>
    <p:extLst>
      <p:ext uri="{BB962C8B-B14F-4D97-AF65-F5344CB8AC3E}">
        <p14:creationId xmlns:p14="http://schemas.microsoft.com/office/powerpoint/2010/main" val="2954303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D0780-22F6-4B60-8976-84D79D7B60AF}" type="datetimeFigureOut">
              <a:rPr lang="zh-CN" altLang="en-US" smtClean="0"/>
              <a:t>2016/5/16/Monday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D258E-BE1D-43F1-BC2E-EDC57BE5C767}" type="slidenum">
              <a:rPr lang="zh-CN" altLang="en-US" smtClean="0"/>
              <a:t>‹#›</a:t>
            </a:fld>
            <a:endParaRPr lang="zh-CN" altLang="en-US"/>
          </a:p>
        </p:txBody>
      </p:sp>
    </p:spTree>
    <p:extLst>
      <p:ext uri="{BB962C8B-B14F-4D97-AF65-F5344CB8AC3E}">
        <p14:creationId xmlns:p14="http://schemas.microsoft.com/office/powerpoint/2010/main" val="2482806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0BD258E-BE1D-43F1-BC2E-EDC57BE5C767}" type="slidenum">
              <a:rPr lang="zh-CN" altLang="en-US" smtClean="0"/>
              <a:t>14</a:t>
            </a:fld>
            <a:endParaRPr lang="zh-CN" altLang="en-US"/>
          </a:p>
        </p:txBody>
      </p:sp>
    </p:spTree>
    <p:extLst>
      <p:ext uri="{BB962C8B-B14F-4D97-AF65-F5344CB8AC3E}">
        <p14:creationId xmlns:p14="http://schemas.microsoft.com/office/powerpoint/2010/main" val="811080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4282076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solidFill>
            <a:schemeClr val="bg2">
              <a:lumMod val="50000"/>
            </a:schemeClr>
          </a:solidFill>
          <a:effectLst/>
        </p:grpSpPr>
        <p:grpSp>
          <p:nvGrpSpPr>
            <p:cNvPr id="62" name="组合 61"/>
            <p:cNvGrpSpPr/>
            <p:nvPr userDrawn="1"/>
          </p:nvGrpSpPr>
          <p:grpSpPr>
            <a:xfrm>
              <a:off x="8723006" y="1647607"/>
              <a:ext cx="2767954" cy="2652902"/>
              <a:chOff x="1628775" y="1300163"/>
              <a:chExt cx="1915944" cy="1836306"/>
            </a:xfrm>
            <a:grpFill/>
          </p:grpSpPr>
          <p:sp>
            <p:nvSpPr>
              <p:cNvPr id="64" name="椭圆 63"/>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41128"/>
            <a:chOff x="8723006" y="1647607"/>
            <a:chExt cx="2767954" cy="2712115"/>
          </a:xfrm>
          <a:solidFill>
            <a:schemeClr val="accent3">
              <a:lumMod val="75000"/>
            </a:schemeClr>
          </a:solidFill>
        </p:grpSpPr>
        <p:grpSp>
          <p:nvGrpSpPr>
            <p:cNvPr id="67" name="组合 66"/>
            <p:cNvGrpSpPr/>
            <p:nvPr userDrawn="1"/>
          </p:nvGrpSpPr>
          <p:grpSpPr>
            <a:xfrm>
              <a:off x="8723006" y="1647607"/>
              <a:ext cx="2767954" cy="2712115"/>
              <a:chOff x="1628775" y="1300163"/>
              <a:chExt cx="1915944" cy="1877292"/>
            </a:xfrm>
            <a:grpFill/>
          </p:grpSpPr>
          <p:sp>
            <p:nvSpPr>
              <p:cNvPr id="69" name="椭圆 68"/>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0" name="流程图: 合并 69"/>
              <p:cNvSpPr/>
              <p:nvPr userDrawn="1"/>
            </p:nvSpPr>
            <p:spPr>
              <a:xfrm rot="18650490">
                <a:off x="3109385" y="2742122"/>
                <a:ext cx="403375" cy="467292"/>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8" name="文本框 67"/>
            <p:cNvSpPr txBox="1"/>
            <p:nvPr userDrawn="1"/>
          </p:nvSpPr>
          <p:spPr>
            <a:xfrm>
              <a:off x="9004695" y="2094964"/>
              <a:ext cx="2454392" cy="2039964"/>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50" name="文本框 49"/>
            <p:cNvSpPr txBox="1"/>
            <p:nvPr userDrawn="1"/>
          </p:nvSpPr>
          <p:spPr>
            <a:xfrm>
              <a:off x="8973496" y="2100736"/>
              <a:ext cx="2074990"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924698"/>
            <a:chOff x="3600921" y="1499210"/>
            <a:chExt cx="7017705" cy="924698"/>
          </a:xfrm>
        </p:grpSpPr>
        <p:grpSp>
          <p:nvGrpSpPr>
            <p:cNvPr id="44" name="组合 43"/>
            <p:cNvGrpSpPr/>
            <p:nvPr userDrawn="1"/>
          </p:nvGrpSpPr>
          <p:grpSpPr>
            <a:xfrm>
              <a:off x="3600921" y="1499210"/>
              <a:ext cx="952212" cy="924698"/>
              <a:chOff x="1659515" y="1490772"/>
              <a:chExt cx="2345801" cy="2278024"/>
            </a:xfrm>
          </p:grpSpPr>
          <p:grpSp>
            <p:nvGrpSpPr>
              <p:cNvPr id="46" name="组合 45"/>
              <p:cNvGrpSpPr/>
              <p:nvPr userDrawn="1"/>
            </p:nvGrpSpPr>
            <p:grpSpPr>
              <a:xfrm>
                <a:off x="1659515" y="1490772"/>
                <a:ext cx="2345801" cy="2278024"/>
                <a:chOff x="-3260488" y="1191604"/>
                <a:chExt cx="1623735" cy="1576820"/>
              </a:xfrm>
            </p:grpSpPr>
            <p:sp>
              <p:nvSpPr>
                <p:cNvPr id="48" name="椭圆 47"/>
                <p:cNvSpPr/>
                <p:nvPr userDrawn="1"/>
              </p:nvSpPr>
              <p:spPr>
                <a:xfrm>
                  <a:off x="-3260488" y="1191604"/>
                  <a:ext cx="1533563" cy="1524576"/>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2003622" y="2401555"/>
                  <a:ext cx="345576" cy="388162"/>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807081" y="1843759"/>
                <a:ext cx="2018280" cy="174390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878853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38426"/>
            <a:chOff x="8723006" y="1647607"/>
            <a:chExt cx="2767954" cy="2712291"/>
          </a:xfrm>
          <a:solidFill>
            <a:schemeClr val="bg2">
              <a:lumMod val="50000"/>
            </a:schemeClr>
          </a:solidFill>
          <a:effectLst/>
        </p:grpSpPr>
        <p:grpSp>
          <p:nvGrpSpPr>
            <p:cNvPr id="62" name="组合 61"/>
            <p:cNvGrpSpPr/>
            <p:nvPr userDrawn="1"/>
          </p:nvGrpSpPr>
          <p:grpSpPr>
            <a:xfrm>
              <a:off x="8723006" y="1647607"/>
              <a:ext cx="2767954" cy="2712291"/>
              <a:chOff x="1628775" y="1300163"/>
              <a:chExt cx="1915944" cy="1877414"/>
            </a:xfrm>
            <a:grpFill/>
          </p:grpSpPr>
          <p:sp>
            <p:nvSpPr>
              <p:cNvPr id="64" name="椭圆 63"/>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5" name="流程图: 合并 64"/>
              <p:cNvSpPr/>
              <p:nvPr userDrawn="1"/>
            </p:nvSpPr>
            <p:spPr>
              <a:xfrm rot="18650490">
                <a:off x="3109385" y="2742243"/>
                <a:ext cx="403377"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3" y="2738067"/>
            <a:ext cx="956685" cy="951402"/>
            <a:chOff x="8723006" y="1647607"/>
            <a:chExt cx="2767953" cy="2741723"/>
          </a:xfrm>
          <a:solidFill>
            <a:schemeClr val="bg2">
              <a:lumMod val="50000"/>
            </a:schemeClr>
          </a:solidFill>
        </p:grpSpPr>
        <p:grpSp>
          <p:nvGrpSpPr>
            <p:cNvPr id="67" name="组合 66"/>
            <p:cNvGrpSpPr/>
            <p:nvPr userDrawn="1"/>
          </p:nvGrpSpPr>
          <p:grpSpPr>
            <a:xfrm>
              <a:off x="8723006" y="1647607"/>
              <a:ext cx="2767953" cy="2741723"/>
              <a:chOff x="1628775" y="1300163"/>
              <a:chExt cx="1915943" cy="189778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0" name="流程图: 合并 69"/>
              <p:cNvSpPr/>
              <p:nvPr userDrawn="1"/>
            </p:nvSpPr>
            <p:spPr>
              <a:xfrm rot="18650490">
                <a:off x="3109384" y="2762616"/>
                <a:ext cx="403375" cy="467292"/>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8" name="文本框 67"/>
            <p:cNvSpPr txBox="1"/>
            <p:nvPr userDrawn="1"/>
          </p:nvSpPr>
          <p:spPr>
            <a:xfrm>
              <a:off x="9004695" y="2094964"/>
              <a:ext cx="2454392" cy="2039964"/>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a:solidFill>
            <a:schemeClr val="bg2">
              <a:lumMod val="50000"/>
            </a:schemeClr>
          </a:solidFill>
        </p:grpSpPr>
        <p:grpSp>
          <p:nvGrpSpPr>
            <p:cNvPr id="49" name="组合 48"/>
            <p:cNvGrpSpPr/>
            <p:nvPr userDrawn="1"/>
          </p:nvGrpSpPr>
          <p:grpSpPr>
            <a:xfrm>
              <a:off x="8723006" y="1647607"/>
              <a:ext cx="2767955" cy="2652903"/>
              <a:chOff x="1628775" y="1300163"/>
              <a:chExt cx="1915944" cy="1836306"/>
            </a:xfrm>
            <a:grpFill/>
          </p:grpSpPr>
          <p:sp>
            <p:nvSpPr>
              <p:cNvPr id="51" name="椭圆 50"/>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50" name="文本框 49"/>
            <p:cNvSpPr txBox="1"/>
            <p:nvPr userDrawn="1"/>
          </p:nvSpPr>
          <p:spPr>
            <a:xfrm>
              <a:off x="8973496" y="2100736"/>
              <a:ext cx="2398324"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968000" cy="894060"/>
              <a:chOff x="1659517" y="1490772"/>
              <a:chExt cx="2384700" cy="2202547"/>
            </a:xfrm>
          </p:grpSpPr>
          <p:grpSp>
            <p:nvGrpSpPr>
              <p:cNvPr id="46" name="组合 45"/>
              <p:cNvGrpSpPr/>
              <p:nvPr userDrawn="1"/>
            </p:nvGrpSpPr>
            <p:grpSpPr>
              <a:xfrm>
                <a:off x="1659517" y="1490772"/>
                <a:ext cx="2384700" cy="2202547"/>
                <a:chOff x="-3260488" y="1191604"/>
                <a:chExt cx="1650661" cy="1524576"/>
              </a:xfrm>
            </p:grpSpPr>
            <p:sp>
              <p:nvSpPr>
                <p:cNvPr id="48" name="椭圆 47"/>
                <p:cNvSpPr/>
                <p:nvPr userDrawn="1"/>
              </p:nvSpPr>
              <p:spPr>
                <a:xfrm>
                  <a:off x="-3260488" y="1191604"/>
                  <a:ext cx="1533563" cy="1524576"/>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1959191" y="2327183"/>
                  <a:ext cx="326798" cy="37193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807081" y="1843759"/>
                <a:ext cx="2018280" cy="174390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05</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22644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33" name="矩形 32"/>
          <p:cNvSpPr/>
          <p:nvPr userDrawn="1"/>
        </p:nvSpPr>
        <p:spPr>
          <a:xfrm>
            <a:off x="0" y="0"/>
            <a:ext cx="505206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572676"/>
              <a:ext cx="1417376" cy="1204747"/>
              <a:chOff x="2621224" y="2776901"/>
              <a:chExt cx="1417376" cy="1204747"/>
            </a:xfrm>
            <a:noFill/>
          </p:grpSpPr>
          <p:sp>
            <p:nvSpPr>
              <p:cNvPr id="40" name="文本框 39"/>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87" name="组合 86"/>
          <p:cNvGrpSpPr/>
          <p:nvPr userDrawn="1"/>
        </p:nvGrpSpPr>
        <p:grpSpPr>
          <a:xfrm>
            <a:off x="6265313" y="374319"/>
            <a:ext cx="1123571" cy="1076869"/>
            <a:chOff x="8723006" y="1647607"/>
            <a:chExt cx="2767954" cy="2652902"/>
          </a:xfrm>
          <a:solidFill>
            <a:schemeClr val="bg2"/>
          </a:solidFill>
        </p:grpSpPr>
        <p:grpSp>
          <p:nvGrpSpPr>
            <p:cNvPr id="89" name="组合 88"/>
            <p:cNvGrpSpPr/>
            <p:nvPr userDrawn="1"/>
          </p:nvGrpSpPr>
          <p:grpSpPr>
            <a:xfrm>
              <a:off x="8723006" y="1647607"/>
              <a:ext cx="2767954" cy="2652902"/>
              <a:chOff x="1628775" y="1300163"/>
              <a:chExt cx="1915944" cy="1836306"/>
            </a:xfrm>
            <a:grpFill/>
          </p:grpSpPr>
          <p:sp>
            <p:nvSpPr>
              <p:cNvPr id="91" name="椭圆 90"/>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92" name="流程图: 合并 91"/>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90" name="文本框 89"/>
            <p:cNvSpPr txBox="1"/>
            <p:nvPr userDrawn="1"/>
          </p:nvSpPr>
          <p:spPr>
            <a:xfrm>
              <a:off x="9187495" y="2212485"/>
              <a:ext cx="2018281"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grpSp>
        <p:nvGrpSpPr>
          <p:cNvPr id="99" name="组合 98"/>
          <p:cNvGrpSpPr/>
          <p:nvPr userDrawn="1"/>
        </p:nvGrpSpPr>
        <p:grpSpPr>
          <a:xfrm>
            <a:off x="6265313" y="3306351"/>
            <a:ext cx="1123571" cy="1076869"/>
            <a:chOff x="8723006" y="1647607"/>
            <a:chExt cx="2767954" cy="2652902"/>
          </a:xfrm>
          <a:solidFill>
            <a:schemeClr val="bg2"/>
          </a:solidFill>
        </p:grpSpPr>
        <p:grpSp>
          <p:nvGrpSpPr>
            <p:cNvPr id="100" name="组合 99"/>
            <p:cNvGrpSpPr/>
            <p:nvPr userDrawn="1"/>
          </p:nvGrpSpPr>
          <p:grpSpPr>
            <a:xfrm>
              <a:off x="8723006" y="1647607"/>
              <a:ext cx="2767954" cy="2652902"/>
              <a:chOff x="1628775" y="1300163"/>
              <a:chExt cx="1915944" cy="1836306"/>
            </a:xfrm>
            <a:grpFill/>
          </p:grpSpPr>
          <p:sp>
            <p:nvSpPr>
              <p:cNvPr id="102" name="椭圆 101"/>
              <p:cNvSpPr/>
              <p:nvPr userDrawn="1"/>
            </p:nvSpPr>
            <p:spPr>
              <a:xfrm>
                <a:off x="1628775" y="1300163"/>
                <a:ext cx="1828800" cy="1828800"/>
              </a:xfrm>
              <a:prstGeom prst="ellipse">
                <a:avLst/>
              </a:prstGeom>
              <a:grp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03" name="流程图: 合并 102"/>
              <p:cNvSpPr/>
              <p:nvPr userDrawn="1"/>
            </p:nvSpPr>
            <p:spPr>
              <a:xfrm rot="18650490">
                <a:off x="3109386" y="2701135"/>
                <a:ext cx="403376" cy="467291"/>
              </a:xfrm>
              <a:prstGeom prst="flowChartMerg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01" name="文本框 100"/>
            <p:cNvSpPr txBox="1"/>
            <p:nvPr userDrawn="1"/>
          </p:nvSpPr>
          <p:spPr>
            <a:xfrm>
              <a:off x="9187495" y="2212485"/>
              <a:ext cx="2089837" cy="1743900"/>
            </a:xfrm>
            <a:prstGeom prst="rect">
              <a:avLst/>
            </a:prstGeom>
            <a:grpFill/>
            <a:ln>
              <a:solidFill>
                <a:schemeClr val="bg2"/>
              </a:solidFill>
            </a:ln>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04" name="文本框 103"/>
          <p:cNvSpPr txBox="1"/>
          <p:nvPr userDrawn="1"/>
        </p:nvSpPr>
        <p:spPr>
          <a:xfrm>
            <a:off x="7519446" y="3860000"/>
            <a:ext cx="2339102"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主要研究内容</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05" name="组合 104"/>
          <p:cNvGrpSpPr/>
          <p:nvPr userDrawn="1"/>
        </p:nvGrpSpPr>
        <p:grpSpPr>
          <a:xfrm>
            <a:off x="6265313" y="4703114"/>
            <a:ext cx="1123571" cy="1076869"/>
            <a:chOff x="8723006" y="1647607"/>
            <a:chExt cx="2767954" cy="2652902"/>
          </a:xfrm>
          <a:solidFill>
            <a:schemeClr val="bg2"/>
          </a:solidFill>
        </p:grpSpPr>
        <p:grpSp>
          <p:nvGrpSpPr>
            <p:cNvPr id="106" name="组合 105"/>
            <p:cNvGrpSpPr/>
            <p:nvPr userDrawn="1"/>
          </p:nvGrpSpPr>
          <p:grpSpPr>
            <a:xfrm>
              <a:off x="8723006" y="1647607"/>
              <a:ext cx="2767954" cy="2652902"/>
              <a:chOff x="1628775" y="1300163"/>
              <a:chExt cx="1915944" cy="1836306"/>
            </a:xfrm>
            <a:grpFill/>
          </p:grpSpPr>
          <p:sp>
            <p:nvSpPr>
              <p:cNvPr id="108" name="椭圆 107"/>
              <p:cNvSpPr/>
              <p:nvPr userDrawn="1"/>
            </p:nvSpPr>
            <p:spPr>
              <a:xfrm>
                <a:off x="1628775" y="1300163"/>
                <a:ext cx="1828800" cy="1828800"/>
              </a:xfrm>
              <a:prstGeom prst="ellipse">
                <a:avLst/>
              </a:prstGeom>
              <a:grp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1">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109" name="流程图: 合并 108"/>
              <p:cNvSpPr/>
              <p:nvPr userDrawn="1"/>
            </p:nvSpPr>
            <p:spPr>
              <a:xfrm rot="18650490">
                <a:off x="3109386" y="2701135"/>
                <a:ext cx="403376" cy="467291"/>
              </a:xfrm>
              <a:prstGeom prst="flowChartMerg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07" name="文本框 106"/>
            <p:cNvSpPr txBox="1"/>
            <p:nvPr userDrawn="1"/>
          </p:nvSpPr>
          <p:spPr>
            <a:xfrm>
              <a:off x="9187495" y="2212485"/>
              <a:ext cx="2074989" cy="1743900"/>
            </a:xfrm>
            <a:prstGeom prst="rect">
              <a:avLst/>
            </a:prstGeom>
            <a:grpFill/>
            <a:ln>
              <a:solidFill>
                <a:schemeClr val="bg2"/>
              </a:solidFill>
            </a:ln>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10" name="文本框 109"/>
          <p:cNvSpPr txBox="1"/>
          <p:nvPr userDrawn="1"/>
        </p:nvSpPr>
        <p:spPr>
          <a:xfrm>
            <a:off x="7519446" y="5256763"/>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下一步工作</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11" name="组合 110"/>
          <p:cNvGrpSpPr/>
          <p:nvPr userDrawn="1"/>
        </p:nvGrpSpPr>
        <p:grpSpPr>
          <a:xfrm>
            <a:off x="6265313" y="1840335"/>
            <a:ext cx="1123571" cy="1076869"/>
            <a:chOff x="8723006" y="1647607"/>
            <a:chExt cx="2767954" cy="2652902"/>
          </a:xfrm>
          <a:effectLst/>
        </p:grpSpPr>
        <p:grpSp>
          <p:nvGrpSpPr>
            <p:cNvPr id="112" name="组合 111"/>
            <p:cNvGrpSpPr/>
            <p:nvPr userDrawn="1"/>
          </p:nvGrpSpPr>
          <p:grpSpPr>
            <a:xfrm>
              <a:off x="8723006" y="1647607"/>
              <a:ext cx="2767954" cy="2652902"/>
              <a:chOff x="1628775" y="1300163"/>
              <a:chExt cx="1915944" cy="1836306"/>
            </a:xfrm>
          </p:grpSpPr>
          <p:sp>
            <p:nvSpPr>
              <p:cNvPr id="114" name="椭圆 113"/>
              <p:cNvSpPr/>
              <p:nvPr userDrawn="1"/>
            </p:nvSpPr>
            <p:spPr>
              <a:xfrm>
                <a:off x="1628775" y="1300163"/>
                <a:ext cx="1828800" cy="1828800"/>
              </a:xfrm>
              <a:prstGeom prst="ellipse">
                <a:avLst/>
              </a:prstGeom>
              <a:solidFill>
                <a:srgbClr val="4C474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15" name="流程图: 合并 114"/>
              <p:cNvSpPr/>
              <p:nvPr userDrawn="1"/>
            </p:nvSpPr>
            <p:spPr>
              <a:xfrm rot="18650490">
                <a:off x="3109386" y="2701135"/>
                <a:ext cx="403376" cy="467291"/>
              </a:xfrm>
              <a:prstGeom prst="flowChartMerg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113" name="文本框 112"/>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116" name="文本框 115"/>
          <p:cNvSpPr txBox="1"/>
          <p:nvPr userDrawn="1"/>
        </p:nvSpPr>
        <p:spPr>
          <a:xfrm>
            <a:off x="7519446" y="2393984"/>
            <a:ext cx="1620957"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现状评述</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118" name="文本框 117"/>
          <p:cNvSpPr txBox="1"/>
          <p:nvPr userDrawn="1"/>
        </p:nvSpPr>
        <p:spPr>
          <a:xfrm>
            <a:off x="7519446" y="923566"/>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背景及意义</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pic>
        <p:nvPicPr>
          <p:cNvPr id="4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4643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dirty="0"/>
          </a:p>
        </p:txBody>
      </p:sp>
      <p:grpSp>
        <p:nvGrpSpPr>
          <p:cNvPr id="90" name="组合 89"/>
          <p:cNvGrpSpPr/>
          <p:nvPr userDrawn="1"/>
        </p:nvGrpSpPr>
        <p:grpSpPr>
          <a:xfrm>
            <a:off x="6265313" y="374319"/>
            <a:ext cx="1123571" cy="1076869"/>
            <a:chOff x="8723006" y="1647607"/>
            <a:chExt cx="2767954" cy="2652902"/>
          </a:xfrm>
          <a:solidFill>
            <a:schemeClr val="bg1">
              <a:lumMod val="65000"/>
            </a:schemeClr>
          </a:solidFill>
        </p:grpSpPr>
        <p:grpSp>
          <p:nvGrpSpPr>
            <p:cNvPr id="92" name="组合 91"/>
            <p:cNvGrpSpPr/>
            <p:nvPr userDrawn="1"/>
          </p:nvGrpSpPr>
          <p:grpSpPr>
            <a:xfrm>
              <a:off x="8723006" y="1647607"/>
              <a:ext cx="2767954" cy="2652902"/>
              <a:chOff x="1628775" y="1300163"/>
              <a:chExt cx="1915944" cy="1836306"/>
            </a:xfrm>
            <a:grpFill/>
          </p:grpSpPr>
          <p:sp>
            <p:nvSpPr>
              <p:cNvPr id="94" name="椭圆 93"/>
              <p:cNvSpPr/>
              <p:nvPr userDrawn="1"/>
            </p:nvSpPr>
            <p:spPr>
              <a:xfrm>
                <a:off x="1628775" y="1300163"/>
                <a:ext cx="1828800" cy="1828800"/>
              </a:xfrm>
              <a:prstGeom prst="ellips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95" name="流程图: 合并 94"/>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93" name="文本框 92"/>
            <p:cNvSpPr txBox="1"/>
            <p:nvPr userDrawn="1"/>
          </p:nvSpPr>
          <p:spPr>
            <a:xfrm>
              <a:off x="9187495" y="2212485"/>
              <a:ext cx="1747702" cy="1510106"/>
            </a:xfrm>
            <a:prstGeom prst="rect">
              <a:avLst/>
            </a:prstGeom>
            <a:solidFill>
              <a:schemeClr val="bg1">
                <a:lumMod val="85000"/>
              </a:schemeClr>
            </a:solid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grpSp>
        <p:nvGrpSpPr>
          <p:cNvPr id="102" name="组合 101"/>
          <p:cNvGrpSpPr/>
          <p:nvPr userDrawn="1"/>
        </p:nvGrpSpPr>
        <p:grpSpPr>
          <a:xfrm>
            <a:off x="6265313" y="3306351"/>
            <a:ext cx="1123571" cy="1076869"/>
            <a:chOff x="8723006" y="1647607"/>
            <a:chExt cx="2767954" cy="2652902"/>
          </a:xfrm>
        </p:grpSpPr>
        <p:grpSp>
          <p:nvGrpSpPr>
            <p:cNvPr id="103" name="组合 102"/>
            <p:cNvGrpSpPr/>
            <p:nvPr userDrawn="1"/>
          </p:nvGrpSpPr>
          <p:grpSpPr>
            <a:xfrm>
              <a:off x="8723006" y="1647607"/>
              <a:ext cx="2767954" cy="2652902"/>
              <a:chOff x="1628775" y="1300163"/>
              <a:chExt cx="1915944" cy="1836306"/>
            </a:xfrm>
          </p:grpSpPr>
          <p:sp>
            <p:nvSpPr>
              <p:cNvPr id="105" name="椭圆 104"/>
              <p:cNvSpPr/>
              <p:nvPr userDrawn="1"/>
            </p:nvSpPr>
            <p:spPr>
              <a:xfrm>
                <a:off x="1628775" y="1300163"/>
                <a:ext cx="1828800" cy="1828800"/>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106" name="流程图: 合并 105"/>
              <p:cNvSpPr/>
              <p:nvPr userDrawn="1"/>
            </p:nvSpPr>
            <p:spPr>
              <a:xfrm rot="18650490">
                <a:off x="3109386" y="2701135"/>
                <a:ext cx="403376" cy="467291"/>
              </a:xfrm>
              <a:prstGeom prst="flowChartMerg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104" name="文本框 103"/>
            <p:cNvSpPr txBox="1"/>
            <p:nvPr userDrawn="1"/>
          </p:nvSpPr>
          <p:spPr>
            <a:xfrm>
              <a:off x="9187495" y="2212485"/>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107" name="文本框 106"/>
          <p:cNvSpPr txBox="1"/>
          <p:nvPr userDrawn="1"/>
        </p:nvSpPr>
        <p:spPr>
          <a:xfrm>
            <a:off x="7519446" y="3860000"/>
            <a:ext cx="2339102"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主要研究内容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114" name="组合 113"/>
          <p:cNvGrpSpPr/>
          <p:nvPr userDrawn="1"/>
        </p:nvGrpSpPr>
        <p:grpSpPr>
          <a:xfrm>
            <a:off x="6265313" y="1840335"/>
            <a:ext cx="1123571" cy="1076869"/>
            <a:chOff x="8723006" y="1647607"/>
            <a:chExt cx="2767954" cy="2652902"/>
          </a:xfrm>
          <a:solidFill>
            <a:schemeClr val="bg2"/>
          </a:solidFill>
          <a:effectLst/>
        </p:grpSpPr>
        <p:grpSp>
          <p:nvGrpSpPr>
            <p:cNvPr id="115" name="组合 114"/>
            <p:cNvGrpSpPr/>
            <p:nvPr userDrawn="1"/>
          </p:nvGrpSpPr>
          <p:grpSpPr>
            <a:xfrm>
              <a:off x="8723006" y="1647607"/>
              <a:ext cx="2767954" cy="2652902"/>
              <a:chOff x="1628775" y="1300163"/>
              <a:chExt cx="1915944" cy="1836306"/>
            </a:xfrm>
            <a:grpFill/>
          </p:grpSpPr>
          <p:sp>
            <p:nvSpPr>
              <p:cNvPr id="117" name="椭圆 116"/>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18" name="流程图: 合并 117"/>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16" name="文本框 115"/>
            <p:cNvSpPr txBox="1"/>
            <p:nvPr userDrawn="1"/>
          </p:nvSpPr>
          <p:spPr>
            <a:xfrm>
              <a:off x="9187495" y="2212485"/>
              <a:ext cx="2089837"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19" name="文本框 118"/>
          <p:cNvSpPr txBox="1"/>
          <p:nvPr userDrawn="1"/>
        </p:nvSpPr>
        <p:spPr>
          <a:xfrm>
            <a:off x="7519446" y="2393984"/>
            <a:ext cx="1620957" cy="523220"/>
          </a:xfrm>
          <a:prstGeom prst="rect">
            <a:avLst/>
          </a:prstGeom>
          <a:solidFill>
            <a:schemeClr val="bg2"/>
          </a:solidFill>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现状评述</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20" name="组合 119"/>
          <p:cNvGrpSpPr/>
          <p:nvPr userDrawn="1"/>
        </p:nvGrpSpPr>
        <p:grpSpPr>
          <a:xfrm>
            <a:off x="6265313" y="4703114"/>
            <a:ext cx="1123571" cy="1076869"/>
            <a:chOff x="8723006" y="1647607"/>
            <a:chExt cx="2767954" cy="2652902"/>
          </a:xfrm>
          <a:solidFill>
            <a:schemeClr val="bg2"/>
          </a:solidFill>
        </p:grpSpPr>
        <p:grpSp>
          <p:nvGrpSpPr>
            <p:cNvPr id="121" name="组合 120"/>
            <p:cNvGrpSpPr/>
            <p:nvPr userDrawn="1"/>
          </p:nvGrpSpPr>
          <p:grpSpPr>
            <a:xfrm>
              <a:off x="8723006" y="1647607"/>
              <a:ext cx="2767954" cy="2652902"/>
              <a:chOff x="1628775" y="1300163"/>
              <a:chExt cx="1915944" cy="1836306"/>
            </a:xfrm>
            <a:grpFill/>
          </p:grpSpPr>
          <p:sp>
            <p:nvSpPr>
              <p:cNvPr id="123" name="椭圆 122"/>
              <p:cNvSpPr/>
              <p:nvPr userDrawn="1"/>
            </p:nvSpPr>
            <p:spPr>
              <a:xfrm>
                <a:off x="1628775" y="1300163"/>
                <a:ext cx="1828800" cy="1828800"/>
              </a:xfrm>
              <a:prstGeom prst="ellipse">
                <a:avLst/>
              </a:prstGeom>
              <a:grpFill/>
              <a:ln>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1">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124" name="流程图: 合并 123"/>
              <p:cNvSpPr/>
              <p:nvPr userDrawn="1"/>
            </p:nvSpPr>
            <p:spPr>
              <a:xfrm rot="18650490">
                <a:off x="3109386" y="2701135"/>
                <a:ext cx="403376" cy="467291"/>
              </a:xfrm>
              <a:prstGeom prst="flowChartMerg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22" name="文本框 121"/>
            <p:cNvSpPr txBox="1"/>
            <p:nvPr userDrawn="1"/>
          </p:nvSpPr>
          <p:spPr>
            <a:xfrm>
              <a:off x="9187495" y="2212485"/>
              <a:ext cx="2074989" cy="1743900"/>
            </a:xfrm>
            <a:prstGeom prst="rect">
              <a:avLst/>
            </a:prstGeom>
            <a:grpFill/>
            <a:ln>
              <a:solidFill>
                <a:schemeClr val="bg2"/>
              </a:solidFill>
            </a:ln>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25" name="文本框 124"/>
          <p:cNvSpPr txBox="1"/>
          <p:nvPr userDrawn="1"/>
        </p:nvSpPr>
        <p:spPr>
          <a:xfrm>
            <a:off x="7519446" y="5256763"/>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下一步工作</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127" name="文本框 126"/>
          <p:cNvSpPr txBox="1"/>
          <p:nvPr userDrawn="1"/>
        </p:nvSpPr>
        <p:spPr>
          <a:xfrm>
            <a:off x="7519445" y="954989"/>
            <a:ext cx="1980029" cy="523220"/>
          </a:xfrm>
          <a:prstGeom prst="rect">
            <a:avLst/>
          </a:prstGeom>
          <a:solidFill>
            <a:schemeClr val="bg2"/>
          </a:solidFill>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背景及意义</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28" name="组合 127"/>
          <p:cNvGrpSpPr/>
          <p:nvPr userDrawn="1"/>
        </p:nvGrpSpPr>
        <p:grpSpPr>
          <a:xfrm>
            <a:off x="6265313" y="374319"/>
            <a:ext cx="1123571" cy="1076869"/>
            <a:chOff x="8723006" y="1647607"/>
            <a:chExt cx="2767954" cy="2652902"/>
          </a:xfrm>
          <a:solidFill>
            <a:schemeClr val="bg2"/>
          </a:solidFill>
        </p:grpSpPr>
        <p:grpSp>
          <p:nvGrpSpPr>
            <p:cNvPr id="129" name="组合 128"/>
            <p:cNvGrpSpPr/>
            <p:nvPr userDrawn="1"/>
          </p:nvGrpSpPr>
          <p:grpSpPr>
            <a:xfrm>
              <a:off x="8723006" y="1647607"/>
              <a:ext cx="2767954" cy="2652902"/>
              <a:chOff x="1628775" y="1300163"/>
              <a:chExt cx="1915944" cy="1836306"/>
            </a:xfrm>
            <a:grpFill/>
          </p:grpSpPr>
          <p:sp>
            <p:nvSpPr>
              <p:cNvPr id="131" name="椭圆 130"/>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32" name="流程图: 合并 131"/>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30" name="文本框 129"/>
            <p:cNvSpPr txBox="1"/>
            <p:nvPr userDrawn="1"/>
          </p:nvSpPr>
          <p:spPr>
            <a:xfrm>
              <a:off x="9187495" y="2212485"/>
              <a:ext cx="2018281"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33" name="文本框 132"/>
          <p:cNvSpPr txBox="1"/>
          <p:nvPr userDrawn="1"/>
        </p:nvSpPr>
        <p:spPr>
          <a:xfrm>
            <a:off x="7519446" y="923566"/>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背景及意义</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44" name="矩形 43"/>
          <p:cNvSpPr/>
          <p:nvPr userDrawn="1"/>
        </p:nvSpPr>
        <p:spPr>
          <a:xfrm>
            <a:off x="0" y="0"/>
            <a:ext cx="505206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p:cNvGrpSpPr/>
          <p:nvPr userDrawn="1"/>
        </p:nvGrpSpPr>
        <p:grpSpPr>
          <a:xfrm>
            <a:off x="570290" y="1451188"/>
            <a:ext cx="3752428" cy="3752428"/>
            <a:chOff x="1082462" y="1218028"/>
            <a:chExt cx="3752428" cy="3752428"/>
          </a:xfrm>
        </p:grpSpPr>
        <p:grpSp>
          <p:nvGrpSpPr>
            <p:cNvPr id="46" name="组合 45"/>
            <p:cNvGrpSpPr/>
            <p:nvPr userDrawn="1"/>
          </p:nvGrpSpPr>
          <p:grpSpPr>
            <a:xfrm>
              <a:off x="2357540" y="2572676"/>
              <a:ext cx="1417376" cy="1204747"/>
              <a:chOff x="2621224" y="2776901"/>
              <a:chExt cx="1417376" cy="1204747"/>
            </a:xfrm>
            <a:noFill/>
          </p:grpSpPr>
          <p:sp>
            <p:nvSpPr>
              <p:cNvPr id="51" name="文本框 50"/>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52" name="文本框 51"/>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47" name="空心弧 46"/>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空心弧 47"/>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同心圆 48"/>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0" name="空心弧 49"/>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5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06304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34" name="组合 33"/>
          <p:cNvGrpSpPr/>
          <p:nvPr userDrawn="1"/>
        </p:nvGrpSpPr>
        <p:grpSpPr>
          <a:xfrm>
            <a:off x="570290" y="1451188"/>
            <a:ext cx="3752428" cy="3752428"/>
            <a:chOff x="1082462" y="1218028"/>
            <a:chExt cx="3752428" cy="3752428"/>
          </a:xfrm>
        </p:grpSpPr>
        <p:grpSp>
          <p:nvGrpSpPr>
            <p:cNvPr id="35" name="组合 34"/>
            <p:cNvGrpSpPr/>
            <p:nvPr userDrawn="1"/>
          </p:nvGrpSpPr>
          <p:grpSpPr>
            <a:xfrm>
              <a:off x="2357540" y="2572676"/>
              <a:ext cx="1417376" cy="1204747"/>
              <a:chOff x="2621224" y="2776901"/>
              <a:chExt cx="1417376" cy="1204747"/>
            </a:xfrm>
            <a:noFill/>
          </p:grpSpPr>
          <p:sp>
            <p:nvSpPr>
              <p:cNvPr id="40" name="文本框 39"/>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14" name="组合 113"/>
          <p:cNvGrpSpPr/>
          <p:nvPr userDrawn="1"/>
        </p:nvGrpSpPr>
        <p:grpSpPr>
          <a:xfrm>
            <a:off x="6265313" y="374319"/>
            <a:ext cx="1123571" cy="1076869"/>
            <a:chOff x="8723006" y="1647607"/>
            <a:chExt cx="2767954" cy="2652902"/>
          </a:xfrm>
          <a:solidFill>
            <a:schemeClr val="bg2"/>
          </a:solidFill>
        </p:grpSpPr>
        <p:grpSp>
          <p:nvGrpSpPr>
            <p:cNvPr id="115" name="组合 114"/>
            <p:cNvGrpSpPr/>
            <p:nvPr userDrawn="1"/>
          </p:nvGrpSpPr>
          <p:grpSpPr>
            <a:xfrm>
              <a:off x="8723006" y="1647607"/>
              <a:ext cx="2767954" cy="2652902"/>
              <a:chOff x="1628775" y="1300163"/>
              <a:chExt cx="1915944" cy="1836306"/>
            </a:xfrm>
            <a:grpFill/>
          </p:grpSpPr>
          <p:sp>
            <p:nvSpPr>
              <p:cNvPr id="117" name="椭圆 116"/>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18" name="流程图: 合并 117"/>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16" name="文本框 115"/>
            <p:cNvSpPr txBox="1"/>
            <p:nvPr userDrawn="1"/>
          </p:nvSpPr>
          <p:spPr>
            <a:xfrm>
              <a:off x="9187495" y="2212485"/>
              <a:ext cx="2018281"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19" name="文本框 118"/>
          <p:cNvSpPr txBox="1"/>
          <p:nvPr userDrawn="1"/>
        </p:nvSpPr>
        <p:spPr>
          <a:xfrm>
            <a:off x="7519446" y="923566"/>
            <a:ext cx="1980029" cy="523220"/>
          </a:xfrm>
          <a:prstGeom prst="rect">
            <a:avLst/>
          </a:prstGeom>
          <a:solidFill>
            <a:schemeClr val="bg2"/>
          </a:solidFill>
          <a:ln>
            <a:solidFill>
              <a:schemeClr val="bg2"/>
            </a:solidFill>
          </a:ln>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背景及意义</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20" name="组合 119"/>
          <p:cNvGrpSpPr/>
          <p:nvPr userDrawn="1"/>
        </p:nvGrpSpPr>
        <p:grpSpPr>
          <a:xfrm>
            <a:off x="6265313" y="4703114"/>
            <a:ext cx="1123571" cy="1076869"/>
            <a:chOff x="8723006" y="1647607"/>
            <a:chExt cx="2767954" cy="2652902"/>
          </a:xfrm>
        </p:grpSpPr>
        <p:grpSp>
          <p:nvGrpSpPr>
            <p:cNvPr id="121" name="组合 120"/>
            <p:cNvGrpSpPr/>
            <p:nvPr userDrawn="1"/>
          </p:nvGrpSpPr>
          <p:grpSpPr>
            <a:xfrm>
              <a:off x="8723006" y="1647607"/>
              <a:ext cx="2767954" cy="2652902"/>
              <a:chOff x="1628775" y="1300163"/>
              <a:chExt cx="1915944" cy="1836306"/>
            </a:xfrm>
          </p:grpSpPr>
          <p:sp>
            <p:nvSpPr>
              <p:cNvPr id="123" name="椭圆 122"/>
              <p:cNvSpPr/>
              <p:nvPr userDrawn="1"/>
            </p:nvSpPr>
            <p:spPr>
              <a:xfrm>
                <a:off x="1628775" y="1300163"/>
                <a:ext cx="1828800" cy="1828800"/>
              </a:xfrm>
              <a:prstGeom prst="ellipse">
                <a:avLst/>
              </a:prstGeom>
              <a:solidFill>
                <a:schemeClr val="accent2">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124" name="流程图: 合并 123"/>
              <p:cNvSpPr/>
              <p:nvPr userDrawn="1"/>
            </p:nvSpPr>
            <p:spPr>
              <a:xfrm rot="18650490">
                <a:off x="3109386" y="2701135"/>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122" name="文本框 121"/>
            <p:cNvSpPr txBox="1"/>
            <p:nvPr userDrawn="1"/>
          </p:nvSpPr>
          <p:spPr>
            <a:xfrm>
              <a:off x="9187495" y="2212485"/>
              <a:ext cx="2074989"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125" name="文本框 124"/>
          <p:cNvSpPr txBox="1"/>
          <p:nvPr userDrawn="1"/>
        </p:nvSpPr>
        <p:spPr>
          <a:xfrm>
            <a:off x="7519446" y="5256763"/>
            <a:ext cx="1980029"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下一步工作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126" name="组合 125"/>
          <p:cNvGrpSpPr/>
          <p:nvPr userDrawn="1"/>
        </p:nvGrpSpPr>
        <p:grpSpPr>
          <a:xfrm>
            <a:off x="6265313" y="1840335"/>
            <a:ext cx="1123571" cy="1076869"/>
            <a:chOff x="8723006" y="1647607"/>
            <a:chExt cx="2767954" cy="2652902"/>
          </a:xfrm>
          <a:solidFill>
            <a:schemeClr val="bg2"/>
          </a:solidFill>
          <a:effectLst/>
        </p:grpSpPr>
        <p:grpSp>
          <p:nvGrpSpPr>
            <p:cNvPr id="127" name="组合 126"/>
            <p:cNvGrpSpPr/>
            <p:nvPr userDrawn="1"/>
          </p:nvGrpSpPr>
          <p:grpSpPr>
            <a:xfrm>
              <a:off x="8723006" y="1647607"/>
              <a:ext cx="2767954" cy="2652902"/>
              <a:chOff x="1628775" y="1300163"/>
              <a:chExt cx="1915944" cy="1836306"/>
            </a:xfrm>
            <a:grpFill/>
          </p:grpSpPr>
          <p:sp>
            <p:nvSpPr>
              <p:cNvPr id="129" name="椭圆 12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30" name="流程图: 合并 12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28" name="文本框 127"/>
            <p:cNvSpPr txBox="1"/>
            <p:nvPr userDrawn="1"/>
          </p:nvSpPr>
          <p:spPr>
            <a:xfrm>
              <a:off x="9187495" y="2212485"/>
              <a:ext cx="2089837"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31" name="文本框 130"/>
          <p:cNvSpPr txBox="1"/>
          <p:nvPr userDrawn="1"/>
        </p:nvSpPr>
        <p:spPr>
          <a:xfrm>
            <a:off x="7519446" y="2393984"/>
            <a:ext cx="1620957" cy="523220"/>
          </a:xfrm>
          <a:prstGeom prst="rect">
            <a:avLst/>
          </a:prstGeom>
          <a:solidFill>
            <a:schemeClr val="bg2"/>
          </a:solidFill>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现状评述</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grpSp>
        <p:nvGrpSpPr>
          <p:cNvPr id="132" name="组合 131"/>
          <p:cNvGrpSpPr/>
          <p:nvPr userDrawn="1"/>
        </p:nvGrpSpPr>
        <p:grpSpPr>
          <a:xfrm>
            <a:off x="6265313" y="3306351"/>
            <a:ext cx="1123571" cy="1076869"/>
            <a:chOff x="8723006" y="1647607"/>
            <a:chExt cx="2767954" cy="2652902"/>
          </a:xfrm>
          <a:solidFill>
            <a:schemeClr val="bg2"/>
          </a:solidFill>
        </p:grpSpPr>
        <p:grpSp>
          <p:nvGrpSpPr>
            <p:cNvPr id="133" name="组合 132"/>
            <p:cNvGrpSpPr/>
            <p:nvPr userDrawn="1"/>
          </p:nvGrpSpPr>
          <p:grpSpPr>
            <a:xfrm>
              <a:off x="8723006" y="1647607"/>
              <a:ext cx="2767954" cy="2652902"/>
              <a:chOff x="1628775" y="1300163"/>
              <a:chExt cx="1915944" cy="1836306"/>
            </a:xfrm>
            <a:grpFill/>
          </p:grpSpPr>
          <p:sp>
            <p:nvSpPr>
              <p:cNvPr id="135" name="椭圆 134"/>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sp>
            <p:nvSpPr>
              <p:cNvPr id="136" name="流程图: 合并 135"/>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latin typeface="Broadway" panose="04040905080B02020502" pitchFamily="82" charset="0"/>
                </a:endParaRPr>
              </a:p>
            </p:txBody>
          </p:sp>
        </p:grpSp>
        <p:sp>
          <p:nvSpPr>
            <p:cNvPr id="134" name="文本框 133"/>
            <p:cNvSpPr txBox="1"/>
            <p:nvPr userDrawn="1"/>
          </p:nvSpPr>
          <p:spPr>
            <a:xfrm>
              <a:off x="9187495" y="2212485"/>
              <a:ext cx="2089837" cy="1743900"/>
            </a:xfrm>
            <a:prstGeom prst="rect">
              <a:avLst/>
            </a:prstGeom>
            <a:grpFill/>
          </p:spPr>
          <p:txBody>
            <a:bodyPr wrap="none" rtlCol="0">
              <a:spAutoFit/>
            </a:bodyPr>
            <a:lstStyle/>
            <a:p>
              <a:r>
                <a:rPr lang="en-US" altLang="zh-CN" sz="4000" b="0" dirty="0" smtClean="0">
                  <a:solidFill>
                    <a:schemeClr val="bg1">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1">
                    <a:lumMod val="75000"/>
                  </a:schemeClr>
                </a:solidFill>
                <a:latin typeface="Broadway" panose="04040905080B02020502" pitchFamily="82" charset="0"/>
                <a:ea typeface="微软雅黑" panose="020B0503020204020204" pitchFamily="34" charset="-122"/>
              </a:endParaRPr>
            </a:p>
          </p:txBody>
        </p:sp>
      </p:grpSp>
      <p:sp>
        <p:nvSpPr>
          <p:cNvPr id="137" name="文本框 136"/>
          <p:cNvSpPr txBox="1"/>
          <p:nvPr userDrawn="1"/>
        </p:nvSpPr>
        <p:spPr>
          <a:xfrm>
            <a:off x="7519446" y="3860000"/>
            <a:ext cx="2339102" cy="523220"/>
          </a:xfrm>
          <a:prstGeom prst="rect">
            <a:avLst/>
          </a:prstGeom>
          <a:solidFill>
            <a:schemeClr val="bg2"/>
          </a:solidFill>
        </p:spPr>
        <p:txBody>
          <a:bodyPr wrap="none" rtlCol="0">
            <a:spAutoFit/>
          </a:bodyPr>
          <a:lstStyle/>
          <a:p>
            <a:r>
              <a:rPr lang="zh-CN" altLang="en-US" sz="2800" b="1" dirty="0" smtClean="0">
                <a:solidFill>
                  <a:schemeClr val="bg1">
                    <a:lumMod val="75000"/>
                  </a:schemeClr>
                </a:solidFill>
                <a:latin typeface="微软雅黑" panose="020B0503020204020204" pitchFamily="34" charset="-122"/>
                <a:ea typeface="微软雅黑" panose="020B0503020204020204" pitchFamily="34" charset="-122"/>
              </a:rPr>
              <a:t>主要研究内容</a:t>
            </a:r>
            <a:endParaRPr lang="zh-CN" altLang="en-US" sz="2800" b="1"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60" name="矩形 59"/>
          <p:cNvSpPr/>
          <p:nvPr userDrawn="1"/>
        </p:nvSpPr>
        <p:spPr>
          <a:xfrm>
            <a:off x="-11710" y="0"/>
            <a:ext cx="5052060"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558580" y="1451188"/>
            <a:ext cx="3752428" cy="3752428"/>
            <a:chOff x="1082462" y="1218028"/>
            <a:chExt cx="3752428" cy="3752428"/>
          </a:xfrm>
        </p:grpSpPr>
        <p:grpSp>
          <p:nvGrpSpPr>
            <p:cNvPr id="62" name="组合 61"/>
            <p:cNvGrpSpPr/>
            <p:nvPr userDrawn="1"/>
          </p:nvGrpSpPr>
          <p:grpSpPr>
            <a:xfrm>
              <a:off x="2357540" y="2572676"/>
              <a:ext cx="1417376" cy="1204747"/>
              <a:chOff x="2621224" y="2776901"/>
              <a:chExt cx="1417376" cy="1204747"/>
            </a:xfrm>
            <a:noFill/>
          </p:grpSpPr>
          <p:sp>
            <p:nvSpPr>
              <p:cNvPr id="67" name="文本框 66"/>
              <p:cNvSpPr txBox="1"/>
              <p:nvPr userDrawn="1"/>
            </p:nvSpPr>
            <p:spPr>
              <a:xfrm>
                <a:off x="262282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68" name="文本框 67"/>
              <p:cNvSpPr txBox="1"/>
              <p:nvPr userDrawn="1"/>
            </p:nvSpPr>
            <p:spPr>
              <a:xfrm>
                <a:off x="2621224"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63" name="空心弧 62"/>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4" name="空心弧 63"/>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同心圆 64"/>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空心弧 65"/>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48"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322708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022573" y="252784"/>
            <a:ext cx="3596026" cy="482670"/>
          </a:xfrm>
        </p:spPr>
        <p:txBody>
          <a:bodyPr>
            <a:normAutofit/>
          </a:bodyPr>
          <a:lstStyle>
            <a:lvl1pPr>
              <a:defRPr sz="2400" b="1"/>
            </a:lvl1pPr>
          </a:lstStyle>
          <a:p>
            <a:r>
              <a:rPr lang="zh-CN" altLang="en-US" dirty="0" smtClean="0"/>
              <a:t>研究背景</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27"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35435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dirty="0"/>
          </a:p>
        </p:txBody>
      </p:sp>
      <p:sp>
        <p:nvSpPr>
          <p:cNvPr id="50" name="标题 1"/>
          <p:cNvSpPr>
            <a:spLocks noGrp="1"/>
          </p:cNvSpPr>
          <p:nvPr>
            <p:ph type="title" hasCustomPrompt="1"/>
          </p:nvPr>
        </p:nvSpPr>
        <p:spPr>
          <a:xfrm>
            <a:off x="1022573" y="252784"/>
            <a:ext cx="3698896" cy="482670"/>
          </a:xfrm>
        </p:spPr>
        <p:txBody>
          <a:bodyPr>
            <a:normAutofit/>
          </a:bodyPr>
          <a:lstStyle>
            <a:lvl1pPr>
              <a:defRPr sz="2400" b="1"/>
            </a:lvl1pPr>
          </a:lstStyle>
          <a:p>
            <a:r>
              <a:rPr lang="zh-CN" altLang="en-US" dirty="0" smtClean="0"/>
              <a:t>研究意义</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3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78983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dirty="0"/>
          </a:p>
        </p:txBody>
      </p:sp>
      <p:sp>
        <p:nvSpPr>
          <p:cNvPr id="50" name="标题 1"/>
          <p:cNvSpPr>
            <a:spLocks noGrp="1"/>
          </p:cNvSpPr>
          <p:nvPr>
            <p:ph type="title" hasCustomPrompt="1"/>
          </p:nvPr>
        </p:nvSpPr>
        <p:spPr>
          <a:xfrm>
            <a:off x="1022573" y="252784"/>
            <a:ext cx="3698896" cy="482670"/>
          </a:xfrm>
        </p:spPr>
        <p:txBody>
          <a:bodyPr>
            <a:normAutofit/>
          </a:bodyPr>
          <a:lstStyle>
            <a:lvl1pPr>
              <a:defRPr sz="2400" b="1"/>
            </a:lvl1pPr>
          </a:lstStyle>
          <a:p>
            <a:r>
              <a:rPr lang="zh-CN" altLang="en-US" dirty="0" smtClean="0"/>
              <a:t>研究内容</a:t>
            </a:r>
            <a:endParaRPr lang="zh-CN" altLang="en-US" dirty="0"/>
          </a:p>
        </p:txBody>
      </p:sp>
      <p:grpSp>
        <p:nvGrpSpPr>
          <p:cNvPr id="51" name="组合 50"/>
          <p:cNvGrpSpPr/>
          <p:nvPr userDrawn="1"/>
        </p:nvGrpSpPr>
        <p:grpSpPr>
          <a:xfrm>
            <a:off x="235334" y="182511"/>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pic>
        <p:nvPicPr>
          <p:cNvPr id="3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3240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55" name="矩形 54"/>
          <p:cNvSpPr/>
          <p:nvPr userDrawn="1"/>
        </p:nvSpPr>
        <p:spPr>
          <a:xfrm>
            <a:off x="0" y="0"/>
            <a:ext cx="838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478894" y="252784"/>
            <a:ext cx="4224676" cy="482670"/>
          </a:xfrm>
        </p:spPr>
        <p:txBody>
          <a:bodyPr>
            <a:normAutofit/>
          </a:bodyPr>
          <a:lstStyle>
            <a:lvl1pPr>
              <a:defRPr sz="2400" b="1"/>
            </a:lvl1pPr>
          </a:lstStyle>
          <a:p>
            <a:r>
              <a:rPr lang="zh-CN" altLang="en-US" dirty="0" smtClean="0"/>
              <a:t>单击插入图标</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45" name="组合 44"/>
          <p:cNvGrpSpPr/>
          <p:nvPr userDrawn="1"/>
        </p:nvGrpSpPr>
        <p:grpSpPr>
          <a:xfrm>
            <a:off x="20629" y="2042736"/>
            <a:ext cx="777214" cy="1266009"/>
            <a:chOff x="0" y="2137410"/>
            <a:chExt cx="674371" cy="1794510"/>
          </a:xfrm>
          <a:solidFill>
            <a:schemeClr val="bg2">
              <a:lumMod val="50000"/>
            </a:schemeClr>
          </a:solidFill>
        </p:grpSpPr>
        <p:sp>
          <p:nvSpPr>
            <p:cNvPr id="46" name="同侧圆角矩形 45"/>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userDrawn="1"/>
          </p:nvSpPr>
          <p:spPr>
            <a:xfrm>
              <a:off x="58229" y="2476394"/>
              <a:ext cx="616142" cy="1199714"/>
            </a:xfrm>
            <a:prstGeom prst="rect">
              <a:avLst/>
            </a:prstGeom>
            <a:grpFill/>
          </p:spPr>
          <p:txBody>
            <a:bodyPr wrap="square" rtlCol="0">
              <a:spAutoFit/>
            </a:bodyPr>
            <a:lstStyle/>
            <a:p>
              <a:r>
                <a:rPr lang="zh-CN" altLang="en-US" sz="2000" b="1" dirty="0" smtClean="0">
                  <a:solidFill>
                    <a:schemeClr val="tx1"/>
                  </a:solidFill>
                </a:rPr>
                <a:t>现状</a:t>
              </a:r>
              <a:endParaRPr lang="en-US" altLang="zh-CN" sz="2000" b="1" dirty="0" smtClean="0">
                <a:solidFill>
                  <a:schemeClr val="tx1"/>
                </a:solidFill>
              </a:endParaRPr>
            </a:p>
            <a:p>
              <a:endParaRPr lang="en-US" altLang="zh-CN" sz="900" b="1" dirty="0" smtClean="0">
                <a:solidFill>
                  <a:schemeClr val="tx1"/>
                </a:solidFill>
              </a:endParaRPr>
            </a:p>
            <a:p>
              <a:r>
                <a:rPr lang="zh-CN" altLang="en-US" sz="2000" b="1" dirty="0" smtClean="0">
                  <a:solidFill>
                    <a:schemeClr val="tx1"/>
                  </a:solidFill>
                </a:rPr>
                <a:t>评述</a:t>
              </a:r>
              <a:endParaRPr lang="zh-CN" altLang="en-US" sz="2000" b="1" dirty="0">
                <a:solidFill>
                  <a:schemeClr val="tx1"/>
                </a:solidFill>
              </a:endParaRPr>
            </a:p>
          </p:txBody>
        </p:sp>
      </p:grpSp>
      <p:grpSp>
        <p:nvGrpSpPr>
          <p:cNvPr id="48" name="组合 47"/>
          <p:cNvGrpSpPr/>
          <p:nvPr userDrawn="1"/>
        </p:nvGrpSpPr>
        <p:grpSpPr>
          <a:xfrm>
            <a:off x="20630" y="3455039"/>
            <a:ext cx="768796" cy="1362791"/>
            <a:chOff x="17625" y="2137409"/>
            <a:chExt cx="656746" cy="1794510"/>
          </a:xfrm>
          <a:solidFill>
            <a:schemeClr val="accent6"/>
          </a:solidFill>
        </p:grpSpPr>
        <p:sp>
          <p:nvSpPr>
            <p:cNvPr id="49" name="同侧圆角矩形 48"/>
            <p:cNvSpPr/>
            <p:nvPr userDrawn="1"/>
          </p:nvSpPr>
          <p:spPr>
            <a:xfrm rot="16200000">
              <a:off x="-551257" y="2706291"/>
              <a:ext cx="1794510" cy="656745"/>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userDrawn="1"/>
          </p:nvSpPr>
          <p:spPr>
            <a:xfrm>
              <a:off x="74953" y="2387516"/>
              <a:ext cx="599418" cy="1337415"/>
            </a:xfrm>
            <a:prstGeom prst="rect">
              <a:avLst/>
            </a:prstGeom>
            <a:grpFill/>
          </p:spPr>
          <p:txBody>
            <a:bodyPr wrap="square" rtlCol="0">
              <a:spAutoFit/>
            </a:bodyPr>
            <a:lstStyle/>
            <a:p>
              <a:r>
                <a:rPr lang="zh-CN" altLang="en-US" sz="2000" b="1" dirty="0" smtClean="0">
                  <a:solidFill>
                    <a:schemeClr val="tx1"/>
                  </a:solidFill>
                </a:rPr>
                <a:t>主要研究内容</a:t>
              </a:r>
              <a:endParaRPr lang="zh-CN" altLang="en-US" sz="2000" b="1" dirty="0">
                <a:solidFill>
                  <a:schemeClr val="tx1"/>
                </a:solidFill>
              </a:endParaRPr>
            </a:p>
          </p:txBody>
        </p:sp>
      </p:grpSp>
      <p:grpSp>
        <p:nvGrpSpPr>
          <p:cNvPr id="57" name="组合 56"/>
          <p:cNvGrpSpPr/>
          <p:nvPr userDrawn="1"/>
        </p:nvGrpSpPr>
        <p:grpSpPr>
          <a:xfrm>
            <a:off x="20629" y="4953076"/>
            <a:ext cx="774449" cy="1392226"/>
            <a:chOff x="0" y="2137410"/>
            <a:chExt cx="674370" cy="1794510"/>
          </a:xfrm>
          <a:solidFill>
            <a:schemeClr val="bg2">
              <a:lumMod val="50000"/>
            </a:schemeClr>
          </a:solidFill>
        </p:grpSpPr>
        <p:sp>
          <p:nvSpPr>
            <p:cNvPr id="58" name="同侧圆角矩形 57"/>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下一        </a:t>
              </a:r>
              <a:endParaRPr lang="en-US" altLang="zh-CN" sz="2000" b="1" dirty="0" smtClean="0">
                <a:solidFill>
                  <a:schemeClr val="tx1"/>
                </a:solidFill>
              </a:endParaRPr>
            </a:p>
            <a:p>
              <a:r>
                <a:rPr lang="zh-CN" altLang="en-US" sz="2000" b="1" dirty="0" smtClean="0">
                  <a:solidFill>
                    <a:schemeClr val="tx1"/>
                  </a:solidFill>
                </a:rPr>
                <a:t>  步</a:t>
              </a:r>
              <a:endParaRPr lang="en-US" altLang="zh-CN" sz="2000" b="1" dirty="0" smtClean="0">
                <a:solidFill>
                  <a:schemeClr val="tx1"/>
                </a:solidFill>
              </a:endParaRPr>
            </a:p>
            <a:p>
              <a:r>
                <a:rPr lang="zh-CN" altLang="en-US" sz="2000" b="1" dirty="0" smtClean="0">
                  <a:solidFill>
                    <a:schemeClr val="tx1"/>
                  </a:solidFill>
                </a:rPr>
                <a:t>工作</a:t>
              </a:r>
              <a:endParaRPr lang="zh-CN" altLang="en-US" sz="2000" b="1" dirty="0">
                <a:solidFill>
                  <a:schemeClr val="tx1"/>
                </a:solidFill>
              </a:endParaRPr>
            </a:p>
          </p:txBody>
        </p:sp>
      </p:grpSp>
      <p:grpSp>
        <p:nvGrpSpPr>
          <p:cNvPr id="60" name="组合 59"/>
          <p:cNvGrpSpPr/>
          <p:nvPr userDrawn="1"/>
        </p:nvGrpSpPr>
        <p:grpSpPr>
          <a:xfrm>
            <a:off x="31515" y="544535"/>
            <a:ext cx="774449" cy="1392226"/>
            <a:chOff x="0" y="2137410"/>
            <a:chExt cx="674370" cy="1794510"/>
          </a:xfrm>
          <a:solidFill>
            <a:schemeClr val="bg2">
              <a:lumMod val="50000"/>
            </a:schemeClr>
          </a:solidFill>
        </p:grpSpPr>
        <p:sp>
          <p:nvSpPr>
            <p:cNvPr id="61" name="同侧圆角矩形 60"/>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背景        </a:t>
              </a:r>
              <a:endParaRPr lang="en-US" altLang="zh-CN" sz="2000" b="1" dirty="0" smtClean="0">
                <a:solidFill>
                  <a:schemeClr val="tx1"/>
                </a:solidFill>
              </a:endParaRPr>
            </a:p>
            <a:p>
              <a:r>
                <a:rPr lang="zh-CN" altLang="en-US" sz="2000" b="1" dirty="0" smtClean="0">
                  <a:solidFill>
                    <a:schemeClr val="tx1"/>
                  </a:solidFill>
                </a:rPr>
                <a:t>  及意义</a:t>
              </a:r>
              <a:endParaRPr lang="zh-CN" altLang="en-US" sz="2000" b="1" dirty="0">
                <a:solidFill>
                  <a:schemeClr val="tx1"/>
                </a:solidFill>
              </a:endParaRPr>
            </a:p>
          </p:txBody>
        </p:sp>
      </p:grpSp>
      <p:pic>
        <p:nvPicPr>
          <p:cNvPr id="2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63724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55" name="矩形 54"/>
          <p:cNvSpPr/>
          <p:nvPr userDrawn="1"/>
        </p:nvSpPr>
        <p:spPr>
          <a:xfrm>
            <a:off x="0" y="0"/>
            <a:ext cx="838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1478894" y="252784"/>
            <a:ext cx="4224676" cy="482670"/>
          </a:xfrm>
        </p:spPr>
        <p:txBody>
          <a:bodyPr>
            <a:normAutofit/>
          </a:bodyPr>
          <a:lstStyle>
            <a:lvl1pPr>
              <a:defRPr sz="2400" b="1"/>
            </a:lvl1pPr>
          </a:lstStyle>
          <a:p>
            <a:r>
              <a:rPr lang="zh-CN" altLang="en-US" dirty="0" smtClean="0"/>
              <a:t>单击插入图标</a:t>
            </a:r>
            <a:endParaRPr lang="zh-CN" altLang="en-US" dirty="0"/>
          </a:p>
        </p:txBody>
      </p:sp>
      <p:grpSp>
        <p:nvGrpSpPr>
          <p:cNvPr id="51" name="组合 50"/>
          <p:cNvGrpSpPr/>
          <p:nvPr userDrawn="1"/>
        </p:nvGrpSpPr>
        <p:grpSpPr>
          <a:xfrm>
            <a:off x="838200" y="203412"/>
            <a:ext cx="602866" cy="552943"/>
            <a:chOff x="997720" y="1374274"/>
            <a:chExt cx="737947" cy="676838"/>
          </a:xfrm>
          <a:effectLst>
            <a:outerShdw blurRad="50800" dist="38100" dir="2700000" algn="tl" rotWithShape="0">
              <a:prstClr val="black">
                <a:alpha val="40000"/>
              </a:prstClr>
            </a:outerShdw>
          </a:effectLst>
        </p:grpSpPr>
        <p:sp>
          <p:nvSpPr>
            <p:cNvPr id="52" name="椭圆 51"/>
            <p:cNvSpPr/>
            <p:nvPr userDrawn="1"/>
          </p:nvSpPr>
          <p:spPr>
            <a:xfrm>
              <a:off x="1458223" y="1374274"/>
              <a:ext cx="277444" cy="277444"/>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3" name="椭圆 52"/>
            <p:cNvSpPr/>
            <p:nvPr userDrawn="1"/>
          </p:nvSpPr>
          <p:spPr>
            <a:xfrm>
              <a:off x="1232539" y="1512996"/>
              <a:ext cx="503128" cy="50312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54" name="椭圆 53"/>
            <p:cNvSpPr/>
            <p:nvPr userDrawn="1"/>
          </p:nvSpPr>
          <p:spPr>
            <a:xfrm>
              <a:off x="997720" y="1862597"/>
              <a:ext cx="188515" cy="18851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grpSp>
        <p:nvGrpSpPr>
          <p:cNvPr id="45" name="组合 44"/>
          <p:cNvGrpSpPr/>
          <p:nvPr userDrawn="1"/>
        </p:nvGrpSpPr>
        <p:grpSpPr>
          <a:xfrm>
            <a:off x="20629" y="2042736"/>
            <a:ext cx="777214" cy="1266009"/>
            <a:chOff x="0" y="2137410"/>
            <a:chExt cx="674371" cy="1794510"/>
          </a:xfrm>
          <a:solidFill>
            <a:schemeClr val="bg2">
              <a:lumMod val="50000"/>
            </a:schemeClr>
          </a:solidFill>
        </p:grpSpPr>
        <p:sp>
          <p:nvSpPr>
            <p:cNvPr id="46" name="同侧圆角矩形 45"/>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userDrawn="1"/>
          </p:nvSpPr>
          <p:spPr>
            <a:xfrm>
              <a:off x="58229" y="2476394"/>
              <a:ext cx="616142" cy="1199714"/>
            </a:xfrm>
            <a:prstGeom prst="rect">
              <a:avLst/>
            </a:prstGeom>
            <a:grpFill/>
          </p:spPr>
          <p:txBody>
            <a:bodyPr wrap="square" rtlCol="0">
              <a:spAutoFit/>
            </a:bodyPr>
            <a:lstStyle/>
            <a:p>
              <a:r>
                <a:rPr lang="zh-CN" altLang="en-US" sz="2000" b="1" dirty="0" smtClean="0">
                  <a:solidFill>
                    <a:schemeClr val="tx1"/>
                  </a:solidFill>
                </a:rPr>
                <a:t>现状</a:t>
              </a:r>
              <a:endParaRPr lang="en-US" altLang="zh-CN" sz="2000" b="1" dirty="0" smtClean="0">
                <a:solidFill>
                  <a:schemeClr val="tx1"/>
                </a:solidFill>
              </a:endParaRPr>
            </a:p>
            <a:p>
              <a:endParaRPr lang="en-US" altLang="zh-CN" sz="900" b="1" dirty="0" smtClean="0">
                <a:solidFill>
                  <a:schemeClr val="tx1"/>
                </a:solidFill>
              </a:endParaRPr>
            </a:p>
            <a:p>
              <a:r>
                <a:rPr lang="zh-CN" altLang="en-US" sz="2000" b="1" dirty="0" smtClean="0">
                  <a:solidFill>
                    <a:schemeClr val="tx1"/>
                  </a:solidFill>
                </a:rPr>
                <a:t>评述</a:t>
              </a:r>
              <a:endParaRPr lang="zh-CN" altLang="en-US" sz="2000" b="1" dirty="0">
                <a:solidFill>
                  <a:schemeClr val="tx1"/>
                </a:solidFill>
              </a:endParaRPr>
            </a:p>
          </p:txBody>
        </p:sp>
      </p:grpSp>
      <p:grpSp>
        <p:nvGrpSpPr>
          <p:cNvPr id="48" name="组合 47"/>
          <p:cNvGrpSpPr/>
          <p:nvPr userDrawn="1"/>
        </p:nvGrpSpPr>
        <p:grpSpPr>
          <a:xfrm>
            <a:off x="20630" y="3455039"/>
            <a:ext cx="768796" cy="1362791"/>
            <a:chOff x="17625" y="2137409"/>
            <a:chExt cx="656746" cy="1794510"/>
          </a:xfrm>
          <a:solidFill>
            <a:schemeClr val="bg2">
              <a:lumMod val="50000"/>
            </a:schemeClr>
          </a:solidFill>
        </p:grpSpPr>
        <p:sp>
          <p:nvSpPr>
            <p:cNvPr id="49" name="同侧圆角矩形 48"/>
            <p:cNvSpPr/>
            <p:nvPr userDrawn="1"/>
          </p:nvSpPr>
          <p:spPr>
            <a:xfrm rot="16200000">
              <a:off x="-551257" y="2706291"/>
              <a:ext cx="1794510" cy="656745"/>
            </a:xfrm>
            <a:prstGeom prst="round2SameRect">
              <a:avLst>
                <a:gd name="adj1" fmla="val 42199"/>
                <a:gd name="adj2" fmla="val 0"/>
              </a:avLst>
            </a:prstGeom>
            <a:solidFill>
              <a:schemeClr val="bg2">
                <a:lumMod val="50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userDrawn="1"/>
          </p:nvSpPr>
          <p:spPr>
            <a:xfrm>
              <a:off x="74953" y="2387516"/>
              <a:ext cx="599418" cy="1337415"/>
            </a:xfrm>
            <a:prstGeom prst="rect">
              <a:avLst/>
            </a:prstGeom>
            <a:solidFill>
              <a:schemeClr val="bg2">
                <a:lumMod val="50000"/>
              </a:schemeClr>
            </a:solidFill>
          </p:spPr>
          <p:txBody>
            <a:bodyPr wrap="square" rtlCol="0">
              <a:spAutoFit/>
            </a:bodyPr>
            <a:lstStyle/>
            <a:p>
              <a:r>
                <a:rPr lang="zh-CN" altLang="en-US" sz="2000" b="1" dirty="0" smtClean="0">
                  <a:solidFill>
                    <a:schemeClr val="tx1"/>
                  </a:solidFill>
                </a:rPr>
                <a:t>主要研究内容</a:t>
              </a:r>
              <a:endParaRPr lang="zh-CN" altLang="en-US" sz="2000" b="1" dirty="0">
                <a:solidFill>
                  <a:schemeClr val="tx1"/>
                </a:solidFill>
              </a:endParaRPr>
            </a:p>
          </p:txBody>
        </p:sp>
      </p:grpSp>
      <p:grpSp>
        <p:nvGrpSpPr>
          <p:cNvPr id="57" name="组合 56"/>
          <p:cNvGrpSpPr/>
          <p:nvPr userDrawn="1"/>
        </p:nvGrpSpPr>
        <p:grpSpPr>
          <a:xfrm>
            <a:off x="20629" y="4953076"/>
            <a:ext cx="774449" cy="1392226"/>
            <a:chOff x="0" y="2137410"/>
            <a:chExt cx="674370" cy="1794510"/>
          </a:xfrm>
          <a:solidFill>
            <a:schemeClr val="accent6"/>
          </a:solidFill>
        </p:grpSpPr>
        <p:sp>
          <p:nvSpPr>
            <p:cNvPr id="58" name="同侧圆角矩形 57"/>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下一        </a:t>
              </a:r>
              <a:endParaRPr lang="en-US" altLang="zh-CN" sz="2000" b="1" dirty="0" smtClean="0">
                <a:solidFill>
                  <a:schemeClr val="tx1"/>
                </a:solidFill>
              </a:endParaRPr>
            </a:p>
            <a:p>
              <a:r>
                <a:rPr lang="zh-CN" altLang="en-US" sz="2000" b="1" dirty="0" smtClean="0">
                  <a:solidFill>
                    <a:schemeClr val="tx1"/>
                  </a:solidFill>
                </a:rPr>
                <a:t>  步</a:t>
              </a:r>
              <a:endParaRPr lang="en-US" altLang="zh-CN" sz="2000" b="1" dirty="0" smtClean="0">
                <a:solidFill>
                  <a:schemeClr val="tx1"/>
                </a:solidFill>
              </a:endParaRPr>
            </a:p>
            <a:p>
              <a:r>
                <a:rPr lang="zh-CN" altLang="en-US" sz="2000" b="1" dirty="0" smtClean="0">
                  <a:solidFill>
                    <a:schemeClr val="tx1"/>
                  </a:solidFill>
                </a:rPr>
                <a:t>工作</a:t>
              </a:r>
              <a:endParaRPr lang="zh-CN" altLang="en-US" sz="2000" b="1" dirty="0">
                <a:solidFill>
                  <a:schemeClr val="tx1"/>
                </a:solidFill>
              </a:endParaRPr>
            </a:p>
          </p:txBody>
        </p:sp>
      </p:grpSp>
      <p:grpSp>
        <p:nvGrpSpPr>
          <p:cNvPr id="60" name="组合 59"/>
          <p:cNvGrpSpPr/>
          <p:nvPr userDrawn="1"/>
        </p:nvGrpSpPr>
        <p:grpSpPr>
          <a:xfrm>
            <a:off x="31515" y="544535"/>
            <a:ext cx="774449" cy="1392226"/>
            <a:chOff x="0" y="2137410"/>
            <a:chExt cx="674370" cy="1794510"/>
          </a:xfrm>
          <a:solidFill>
            <a:schemeClr val="bg2">
              <a:lumMod val="50000"/>
            </a:schemeClr>
          </a:solidFill>
        </p:grpSpPr>
        <p:sp>
          <p:nvSpPr>
            <p:cNvPr id="61" name="同侧圆角矩形 60"/>
            <p:cNvSpPr/>
            <p:nvPr userDrawn="1"/>
          </p:nvSpPr>
          <p:spPr>
            <a:xfrm rot="16200000">
              <a:off x="-560070" y="2697480"/>
              <a:ext cx="1794510" cy="674370"/>
            </a:xfrm>
            <a:prstGeom prst="round2SameRect">
              <a:avLst>
                <a:gd name="adj1" fmla="val 42199"/>
                <a:gd name="adj2" fmla="val 0"/>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8438" y="2476394"/>
              <a:ext cx="611010" cy="1309139"/>
            </a:xfrm>
            <a:prstGeom prst="rect">
              <a:avLst/>
            </a:prstGeom>
            <a:grpFill/>
          </p:spPr>
          <p:txBody>
            <a:bodyPr wrap="square" rtlCol="0">
              <a:spAutoFit/>
            </a:bodyPr>
            <a:lstStyle/>
            <a:p>
              <a:r>
                <a:rPr lang="zh-CN" altLang="en-US" sz="2000" b="1" dirty="0" smtClean="0">
                  <a:solidFill>
                    <a:schemeClr val="tx1"/>
                  </a:solidFill>
                </a:rPr>
                <a:t>背景        </a:t>
              </a:r>
              <a:endParaRPr lang="en-US" altLang="zh-CN" sz="2000" b="1" dirty="0" smtClean="0">
                <a:solidFill>
                  <a:schemeClr val="tx1"/>
                </a:solidFill>
              </a:endParaRPr>
            </a:p>
            <a:p>
              <a:r>
                <a:rPr lang="zh-CN" altLang="en-US" sz="2000" b="1" dirty="0" smtClean="0">
                  <a:solidFill>
                    <a:schemeClr val="tx1"/>
                  </a:solidFill>
                </a:rPr>
                <a:t>  及意义</a:t>
              </a:r>
              <a:endParaRPr lang="zh-CN" altLang="en-US" sz="2000" b="1" dirty="0">
                <a:solidFill>
                  <a:schemeClr val="tx1"/>
                </a:solidFill>
              </a:endParaRPr>
            </a:p>
          </p:txBody>
        </p:sp>
      </p:grpSp>
      <p:pic>
        <p:nvPicPr>
          <p:cNvPr id="25"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96157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7926347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55" name="矩形 54"/>
          <p:cNvSpPr/>
          <p:nvPr userDrawn="1"/>
        </p:nvSpPr>
        <p:spPr>
          <a:xfrm>
            <a:off x="0" y="0"/>
            <a:ext cx="12192000" cy="7354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50" name="标题 1"/>
          <p:cNvSpPr>
            <a:spLocks noGrp="1"/>
          </p:cNvSpPr>
          <p:nvPr>
            <p:ph type="title" hasCustomPrompt="1"/>
          </p:nvPr>
        </p:nvSpPr>
        <p:spPr>
          <a:xfrm>
            <a:off x="5217104" y="141486"/>
            <a:ext cx="1757792" cy="482670"/>
          </a:xfrm>
        </p:spPr>
        <p:txBody>
          <a:bodyPr>
            <a:normAutofit/>
          </a:bodyPr>
          <a:lstStyle>
            <a:lvl1pPr algn="ctr">
              <a:defRPr sz="2400" b="1">
                <a:solidFill>
                  <a:schemeClr val="bg1"/>
                </a:solidFill>
              </a:defRPr>
            </a:lvl1pPr>
          </a:lstStyle>
          <a:p>
            <a:r>
              <a:rPr lang="zh-CN" altLang="en-US" dirty="0" smtClean="0"/>
              <a:t>单击插入</a:t>
            </a:r>
            <a:endParaRPr lang="zh-CN" altLang="en-US" dirty="0"/>
          </a:p>
        </p:txBody>
      </p:sp>
      <p:pic>
        <p:nvPicPr>
          <p:cNvPr id="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表格 10"/>
          <p:cNvGraphicFramePr>
            <a:graphicFrameLocks noGrp="1"/>
          </p:cNvGraphicFramePr>
          <p:nvPr userDrawn="1">
            <p:extLst/>
          </p:nvPr>
        </p:nvGraphicFramePr>
        <p:xfrm>
          <a:off x="1901724" y="1476795"/>
          <a:ext cx="8388552" cy="4386976"/>
        </p:xfrm>
        <a:graphic>
          <a:graphicData uri="http://schemas.openxmlformats.org/drawingml/2006/table">
            <a:tbl>
              <a:tblPr firstRow="1" bandRow="1">
                <a:tableStyleId>{5C22544A-7EE6-4342-B048-85BDC9FD1C3A}</a:tableStyleId>
              </a:tblPr>
              <a:tblGrid>
                <a:gridCol w="8388552"/>
              </a:tblGrid>
              <a:tr h="841475">
                <a:tc>
                  <a:txBody>
                    <a:bodyPr/>
                    <a:lstStyle/>
                    <a:p>
                      <a:pPr algn="ctr"/>
                      <a:r>
                        <a:rPr lang="zh-CN" altLang="en-US" sz="2400" b="0" dirty="0" smtClean="0">
                          <a:latin typeface="微软雅黑" panose="020B0503020204020204" pitchFamily="34" charset="-122"/>
                          <a:ea typeface="微软雅黑" panose="020B0503020204020204" pitchFamily="34" charset="-122"/>
                        </a:rPr>
                        <a:t>请输入文本内容</a:t>
                      </a: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314865"/>
                    </a:solidFill>
                  </a:tcPr>
                </a:tc>
              </a:tr>
              <a:tr h="141122">
                <a:tc>
                  <a:txBody>
                    <a:bodyPr/>
                    <a:lstStyle/>
                    <a:p>
                      <a:endParaRPr lang="zh-CN" altLang="en-US" sz="300" dirty="0"/>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404379">
                <a:tc>
                  <a:txBody>
                    <a:bodyPr/>
                    <a:lstStyle/>
                    <a:p>
                      <a:pPr algn="ctr">
                        <a:lnSpc>
                          <a:spcPct val="200000"/>
                        </a:lnSpc>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marL="0" marR="0" indent="0" algn="ctr" defTabSz="914400" rtl="0" eaLnBrk="1" fontAlgn="auto" latinLnBrk="0" hangingPunct="1">
                        <a:lnSpc>
                          <a:spcPct val="200000"/>
                        </a:lnSpc>
                        <a:spcBef>
                          <a:spcPts val="0"/>
                        </a:spcBef>
                        <a:spcAft>
                          <a:spcPts val="0"/>
                        </a:spcAft>
                        <a:buClrTx/>
                        <a:buSzTx/>
                        <a:buFontTx/>
                        <a:buNone/>
                        <a:tabLst/>
                        <a:defRPr/>
                      </a:pPr>
                      <a:r>
                        <a:rPr lang="zh-CN" altLang="en-US" sz="1800" dirty="0" smtClean="0">
                          <a:ln>
                            <a:noFill/>
                          </a:ln>
                          <a:solidFill>
                            <a:schemeClr val="bg1"/>
                          </a:solidFill>
                          <a:latin typeface="微软雅黑" panose="020B0503020204020204" pitchFamily="34" charset="-122"/>
                          <a:ea typeface="微软雅黑" panose="020B0503020204020204" pitchFamily="34" charset="-122"/>
                        </a:rPr>
                        <a:t>请输入文本内容</a:t>
                      </a: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p>
                      <a:pPr algn="ctr"/>
                      <a:endParaRPr lang="en-US" altLang="zh-CN" sz="1800" dirty="0" smtClean="0">
                        <a:ln>
                          <a:noFill/>
                        </a:ln>
                        <a:solidFill>
                          <a:schemeClr val="bg1"/>
                        </a:solidFill>
                        <a:latin typeface="微软雅黑" panose="020B0503020204020204" pitchFamily="34" charset="-122"/>
                        <a:ea typeface="微软雅黑" panose="020B0503020204020204" pitchFamily="34" charset="-122"/>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8E8E8E"/>
                    </a:solidFill>
                  </a:tcPr>
                </a:tc>
              </a:tr>
            </a:tbl>
          </a:graphicData>
        </a:graphic>
      </p:graphicFrame>
    </p:spTree>
    <p:extLst>
      <p:ext uri="{BB962C8B-B14F-4D97-AF65-F5344CB8AC3E}">
        <p14:creationId xmlns:p14="http://schemas.microsoft.com/office/powerpoint/2010/main" val="10297725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40" name="组合 39"/>
          <p:cNvGrpSpPr/>
          <p:nvPr userDrawn="1"/>
        </p:nvGrpSpPr>
        <p:grpSpPr>
          <a:xfrm>
            <a:off x="3126938" y="1917677"/>
            <a:ext cx="5676095" cy="2347049"/>
            <a:chOff x="3126938" y="1250542"/>
            <a:chExt cx="5676095" cy="2347049"/>
          </a:xfrm>
          <a:effectLst>
            <a:outerShdw blurRad="50800" dist="38100" dir="2700000" algn="tl" rotWithShape="0">
              <a:prstClr val="black">
                <a:alpha val="40000"/>
              </a:prstClr>
            </a:outerShdw>
          </a:effectLst>
        </p:grpSpPr>
        <p:grpSp>
          <p:nvGrpSpPr>
            <p:cNvPr id="23" name="组合 22"/>
            <p:cNvGrpSpPr/>
            <p:nvPr userDrawn="1"/>
          </p:nvGrpSpPr>
          <p:grpSpPr>
            <a:xfrm>
              <a:off x="3126938" y="1800224"/>
              <a:ext cx="5625481" cy="1560195"/>
              <a:chOff x="3126938" y="1800224"/>
              <a:chExt cx="5625481" cy="1560195"/>
            </a:xfrm>
          </p:grpSpPr>
          <p:grpSp>
            <p:nvGrpSpPr>
              <p:cNvPr id="21" name="组合 20"/>
              <p:cNvGrpSpPr/>
              <p:nvPr userDrawn="1"/>
            </p:nvGrpSpPr>
            <p:grpSpPr>
              <a:xfrm>
                <a:off x="5837128" y="1800224"/>
                <a:ext cx="1560195" cy="1560195"/>
                <a:chOff x="5837129" y="1800224"/>
                <a:chExt cx="1560195" cy="1560195"/>
              </a:xfrm>
            </p:grpSpPr>
            <p:sp>
              <p:nvSpPr>
                <p:cNvPr id="17" name="椭圆 16"/>
                <p:cNvSpPr/>
                <p:nvPr userDrawn="1"/>
              </p:nvSpPr>
              <p:spPr>
                <a:xfrm>
                  <a:off x="5837129" y="1800224"/>
                  <a:ext cx="1560195" cy="1560195"/>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8" name="文本框 17"/>
                <p:cNvSpPr txBox="1"/>
                <p:nvPr userDrawn="1"/>
              </p:nvSpPr>
              <p:spPr>
                <a:xfrm>
                  <a:off x="6242765"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聆</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19" name="组合 18"/>
              <p:cNvGrpSpPr/>
              <p:nvPr userDrawn="1"/>
            </p:nvGrpSpPr>
            <p:grpSpPr>
              <a:xfrm>
                <a:off x="3126938" y="1800224"/>
                <a:ext cx="1560195" cy="1560195"/>
                <a:chOff x="3126938" y="1800224"/>
                <a:chExt cx="1560195" cy="1560195"/>
              </a:xfrm>
            </p:grpSpPr>
            <p:sp>
              <p:nvSpPr>
                <p:cNvPr id="15" name="椭圆 14"/>
                <p:cNvSpPr/>
                <p:nvPr userDrawn="1"/>
              </p:nvSpPr>
              <p:spPr>
                <a:xfrm>
                  <a:off x="3126938" y="1800224"/>
                  <a:ext cx="1560195" cy="1560195"/>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6" name="文本框 15"/>
                <p:cNvSpPr txBox="1"/>
                <p:nvPr userDrawn="1"/>
              </p:nvSpPr>
              <p:spPr>
                <a:xfrm>
                  <a:off x="3532574"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感</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0" name="组合 19"/>
              <p:cNvGrpSpPr/>
              <p:nvPr userDrawn="1"/>
            </p:nvGrpSpPr>
            <p:grpSpPr>
              <a:xfrm>
                <a:off x="4482033" y="1800224"/>
                <a:ext cx="1560195" cy="1560195"/>
                <a:chOff x="4482033" y="1800224"/>
                <a:chExt cx="1560195" cy="1560195"/>
              </a:xfrm>
            </p:grpSpPr>
            <p:sp>
              <p:nvSpPr>
                <p:cNvPr id="13" name="椭圆 12"/>
                <p:cNvSpPr/>
                <p:nvPr userDrawn="1"/>
              </p:nvSpPr>
              <p:spPr>
                <a:xfrm>
                  <a:off x="4482033" y="1800224"/>
                  <a:ext cx="1560195" cy="1560195"/>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4" name="文本框 13"/>
                <p:cNvSpPr txBox="1"/>
                <p:nvPr userDrawn="1"/>
              </p:nvSpPr>
              <p:spPr>
                <a:xfrm>
                  <a:off x="4887669"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谢</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2" name="组合 21"/>
              <p:cNvGrpSpPr/>
              <p:nvPr userDrawn="1"/>
            </p:nvGrpSpPr>
            <p:grpSpPr>
              <a:xfrm>
                <a:off x="7192224" y="1800224"/>
                <a:ext cx="1560195" cy="1560195"/>
                <a:chOff x="7192224" y="1800224"/>
                <a:chExt cx="1560195" cy="1560195"/>
              </a:xfrm>
            </p:grpSpPr>
            <p:sp>
              <p:nvSpPr>
                <p:cNvPr id="11" name="椭圆 10"/>
                <p:cNvSpPr/>
                <p:nvPr userDrawn="1"/>
              </p:nvSpPr>
              <p:spPr>
                <a:xfrm>
                  <a:off x="7192224" y="1800224"/>
                  <a:ext cx="1560195" cy="156019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12" name="文本框 11"/>
                <p:cNvSpPr txBox="1"/>
                <p:nvPr userDrawn="1"/>
              </p:nvSpPr>
              <p:spPr>
                <a:xfrm>
                  <a:off x="7597860" y="2195601"/>
                  <a:ext cx="748923" cy="769441"/>
                </a:xfrm>
                <a:prstGeom prst="rect">
                  <a:avLst/>
                </a:prstGeom>
                <a:noFill/>
              </p:spPr>
              <p:txBody>
                <a:bodyPr wrap="none" rtlCol="0">
                  <a:spAutoFit/>
                </a:bodyPr>
                <a:lstStyle/>
                <a:p>
                  <a:r>
                    <a:rPr lang="zh-CN" altLang="en-US" sz="4400" dirty="0" smtClean="0">
                      <a:solidFill>
                        <a:schemeClr val="bg1"/>
                      </a:solidFill>
                      <a:latin typeface="汉仪菱心体简" panose="02010609000101010101" pitchFamily="49" charset="-122"/>
                      <a:ea typeface="汉仪菱心体简" panose="02010609000101010101" pitchFamily="49" charset="-122"/>
                    </a:rPr>
                    <a:t>听</a:t>
                  </a:r>
                  <a:endParaRPr lang="zh-CN" altLang="en-US" sz="4400" dirty="0">
                    <a:solidFill>
                      <a:schemeClr val="bg1"/>
                    </a:solidFill>
                    <a:latin typeface="汉仪菱心体简" panose="02010609000101010101" pitchFamily="49" charset="-122"/>
                    <a:ea typeface="汉仪菱心体简" panose="02010609000101010101" pitchFamily="49" charset="-122"/>
                  </a:endParaRPr>
                </a:p>
              </p:txBody>
            </p:sp>
          </p:grpSp>
        </p:grpSp>
        <p:sp>
          <p:nvSpPr>
            <p:cNvPr id="25" name="椭圆 24"/>
            <p:cNvSpPr/>
            <p:nvPr userDrawn="1"/>
          </p:nvSpPr>
          <p:spPr>
            <a:xfrm>
              <a:off x="5185106" y="3360419"/>
              <a:ext cx="170197" cy="17019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椭圆 25"/>
            <p:cNvSpPr/>
            <p:nvPr userDrawn="1"/>
          </p:nvSpPr>
          <p:spPr>
            <a:xfrm>
              <a:off x="3172807" y="3288981"/>
              <a:ext cx="308610" cy="30861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7" name="椭圆 26"/>
            <p:cNvSpPr/>
            <p:nvPr userDrawn="1"/>
          </p:nvSpPr>
          <p:spPr>
            <a:xfrm>
              <a:off x="7818016" y="1250542"/>
              <a:ext cx="308610" cy="3086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8" name="椭圆 27"/>
            <p:cNvSpPr/>
            <p:nvPr userDrawn="1"/>
          </p:nvSpPr>
          <p:spPr>
            <a:xfrm>
              <a:off x="3532574" y="1563052"/>
              <a:ext cx="331470" cy="33147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椭圆 28"/>
            <p:cNvSpPr/>
            <p:nvPr userDrawn="1"/>
          </p:nvSpPr>
          <p:spPr>
            <a:xfrm>
              <a:off x="4607230" y="1660841"/>
              <a:ext cx="253684" cy="25368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0" name="椭圆 29"/>
            <p:cNvSpPr/>
            <p:nvPr userDrawn="1"/>
          </p:nvSpPr>
          <p:spPr>
            <a:xfrm>
              <a:off x="6382275" y="3215842"/>
              <a:ext cx="242570" cy="24257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1" name="椭圆 30"/>
            <p:cNvSpPr/>
            <p:nvPr userDrawn="1"/>
          </p:nvSpPr>
          <p:spPr>
            <a:xfrm>
              <a:off x="6883027" y="1660840"/>
              <a:ext cx="158319" cy="1583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2" name="椭圆 31"/>
            <p:cNvSpPr/>
            <p:nvPr userDrawn="1"/>
          </p:nvSpPr>
          <p:spPr>
            <a:xfrm>
              <a:off x="8343596" y="1801264"/>
              <a:ext cx="240031" cy="24003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3" name="椭圆 32"/>
            <p:cNvSpPr/>
            <p:nvPr userDrawn="1"/>
          </p:nvSpPr>
          <p:spPr>
            <a:xfrm>
              <a:off x="4415806" y="2985481"/>
              <a:ext cx="170068" cy="170068"/>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4" name="椭圆 33"/>
            <p:cNvSpPr/>
            <p:nvPr userDrawn="1"/>
          </p:nvSpPr>
          <p:spPr>
            <a:xfrm>
              <a:off x="7138198" y="3081283"/>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5" name="椭圆 34"/>
            <p:cNvSpPr/>
            <p:nvPr userDrawn="1"/>
          </p:nvSpPr>
          <p:spPr>
            <a:xfrm>
              <a:off x="5868656" y="3084670"/>
              <a:ext cx="152400" cy="152400"/>
            </a:xfrm>
            <a:prstGeom prst="ellipse">
              <a:avLst/>
            </a:prstGeom>
            <a:solidFill>
              <a:srgbClr val="A8AA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6" name="椭圆 35"/>
            <p:cNvSpPr/>
            <p:nvPr userDrawn="1"/>
          </p:nvSpPr>
          <p:spPr>
            <a:xfrm>
              <a:off x="8512380" y="3070515"/>
              <a:ext cx="290653" cy="290653"/>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7" name="椭圆 36"/>
            <p:cNvSpPr/>
            <p:nvPr userDrawn="1"/>
          </p:nvSpPr>
          <p:spPr>
            <a:xfrm>
              <a:off x="4255547" y="1404847"/>
              <a:ext cx="105249" cy="105249"/>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38" name="椭圆 37"/>
            <p:cNvSpPr/>
            <p:nvPr userDrawn="1"/>
          </p:nvSpPr>
          <p:spPr>
            <a:xfrm>
              <a:off x="4261223" y="3305492"/>
              <a:ext cx="99574" cy="995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grpSp>
      <p:sp>
        <p:nvSpPr>
          <p:cNvPr id="39" name="文本框 38"/>
          <p:cNvSpPr txBox="1"/>
          <p:nvPr userDrawn="1"/>
        </p:nvSpPr>
        <p:spPr>
          <a:xfrm>
            <a:off x="4585874" y="4355549"/>
            <a:ext cx="3057247" cy="584775"/>
          </a:xfrm>
          <a:prstGeom prst="rect">
            <a:avLst/>
          </a:prstGeom>
          <a:noFill/>
        </p:spPr>
        <p:txBody>
          <a:bodyPr wrap="none" rtlCol="0">
            <a:spAutoFit/>
          </a:bodyPr>
          <a:lstStyle/>
          <a:p>
            <a:r>
              <a:rPr lang="zh-CN" altLang="en-US" sz="3200" b="1" dirty="0" smtClean="0">
                <a:latin typeface="幼圆" panose="02010509060101010101" pitchFamily="49" charset="-122"/>
                <a:ea typeface="幼圆" panose="02010509060101010101" pitchFamily="49" charset="-122"/>
              </a:rPr>
              <a:t>欢迎批评指正！</a:t>
            </a:r>
            <a:endParaRPr lang="zh-CN" altLang="en-US" sz="3200" b="1" dirty="0">
              <a:latin typeface="幼圆" panose="02010509060101010101" pitchFamily="49" charset="-122"/>
              <a:ea typeface="幼圆" panose="02010509060101010101" pitchFamily="49" charset="-122"/>
            </a:endParaRPr>
          </a:p>
        </p:txBody>
      </p:sp>
      <p:pic>
        <p:nvPicPr>
          <p:cNvPr id="43"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54799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07103834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90065916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39156748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176486519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361271904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13510860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4" name="椭圆 43"/>
          <p:cNvSpPr/>
          <p:nvPr userDrawn="1"/>
        </p:nvSpPr>
        <p:spPr>
          <a:xfrm>
            <a:off x="8816140" y="-490272"/>
            <a:ext cx="4152352" cy="4152352"/>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userDrawn="1"/>
        </p:nvSpPr>
        <p:spPr>
          <a:xfrm>
            <a:off x="9083096" y="3024127"/>
            <a:ext cx="3004489" cy="3004489"/>
          </a:xfrm>
          <a:prstGeom prst="ellipse">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userDrawn="1"/>
        </p:nvSpPr>
        <p:spPr>
          <a:xfrm>
            <a:off x="-325182" y="2258934"/>
            <a:ext cx="10657209" cy="120032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zh-CN" altLang="en-US" sz="3600" b="1" dirty="0" smtClean="0">
                <a:solidFill>
                  <a:schemeClr val="tx1"/>
                </a:solidFill>
              </a:rPr>
              <a:t>融合用户文本语义和情感分析的好友推荐方法研究</a:t>
            </a:r>
          </a:p>
          <a:p>
            <a:pPr algn="r"/>
            <a:endParaRPr lang="zh-CN" altLang="en-US" sz="3600" b="1" dirty="0">
              <a:solidFill>
                <a:schemeClr val="tx1"/>
              </a:solidFill>
            </a:endParaRPr>
          </a:p>
        </p:txBody>
      </p:sp>
      <p:grpSp>
        <p:nvGrpSpPr>
          <p:cNvPr id="10" name="组合 9"/>
          <p:cNvGrpSpPr/>
          <p:nvPr userDrawn="1"/>
        </p:nvGrpSpPr>
        <p:grpSpPr>
          <a:xfrm>
            <a:off x="317689" y="281127"/>
            <a:ext cx="2349102" cy="651510"/>
            <a:chOff x="800513" y="581773"/>
            <a:chExt cx="2349102" cy="651510"/>
          </a:xfrm>
          <a:effectLst>
            <a:outerShdw blurRad="50800" dist="38100" dir="2700000" algn="tl" rotWithShape="0">
              <a:prstClr val="black">
                <a:alpha val="40000"/>
              </a:prstClr>
            </a:outerShdw>
          </a:effectLst>
        </p:grpSpPr>
        <p:grpSp>
          <p:nvGrpSpPr>
            <p:cNvPr id="24" name="组合 23"/>
            <p:cNvGrpSpPr/>
            <p:nvPr userDrawn="1"/>
          </p:nvGrpSpPr>
          <p:grpSpPr>
            <a:xfrm>
              <a:off x="1932241" y="581773"/>
              <a:ext cx="651510" cy="651510"/>
              <a:chOff x="2116618" y="485448"/>
              <a:chExt cx="651510" cy="651510"/>
            </a:xfrm>
          </p:grpSpPr>
          <p:sp>
            <p:nvSpPr>
              <p:cNvPr id="25" name="椭圆 24"/>
              <p:cNvSpPr/>
              <p:nvPr userDrawn="1"/>
            </p:nvSpPr>
            <p:spPr>
              <a:xfrm>
                <a:off x="2116618" y="485448"/>
                <a:ext cx="651510" cy="651510"/>
              </a:xfrm>
              <a:prstGeom prst="ellipse">
                <a:avLst/>
              </a:prstGeom>
              <a:solidFill>
                <a:srgbClr val="A6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6" name="文本框 25"/>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答</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8" name="组合 7"/>
            <p:cNvGrpSpPr/>
            <p:nvPr userDrawn="1"/>
          </p:nvGrpSpPr>
          <p:grpSpPr>
            <a:xfrm>
              <a:off x="800513" y="581773"/>
              <a:ext cx="651510" cy="651510"/>
              <a:chOff x="2116618" y="485448"/>
              <a:chExt cx="651510" cy="651510"/>
            </a:xfrm>
          </p:grpSpPr>
          <p:sp>
            <p:nvSpPr>
              <p:cNvPr id="19" name="椭圆 18"/>
              <p:cNvSpPr/>
              <p:nvPr userDrawn="1"/>
            </p:nvSpPr>
            <p:spPr>
              <a:xfrm>
                <a:off x="2116618" y="485448"/>
                <a:ext cx="651510" cy="65151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7" name="文本框 6"/>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毕</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1" name="组合 20"/>
            <p:cNvGrpSpPr/>
            <p:nvPr userDrawn="1"/>
          </p:nvGrpSpPr>
          <p:grpSpPr>
            <a:xfrm>
              <a:off x="1366377" y="581773"/>
              <a:ext cx="651510" cy="651510"/>
              <a:chOff x="2116618" y="485448"/>
              <a:chExt cx="651510" cy="651510"/>
            </a:xfrm>
          </p:grpSpPr>
          <p:sp>
            <p:nvSpPr>
              <p:cNvPr id="22" name="椭圆 21"/>
              <p:cNvSpPr/>
              <p:nvPr userDrawn="1"/>
            </p:nvSpPr>
            <p:spPr>
              <a:xfrm>
                <a:off x="2116618" y="485448"/>
                <a:ext cx="651510" cy="651510"/>
              </a:xfrm>
              <a:prstGeom prst="ellipse">
                <a:avLst/>
              </a:prstGeom>
              <a:solidFill>
                <a:srgbClr val="4C47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3" name="文本框 22"/>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业</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nvGrpSpPr>
            <p:cNvPr id="27" name="组合 26"/>
            <p:cNvGrpSpPr/>
            <p:nvPr userDrawn="1"/>
          </p:nvGrpSpPr>
          <p:grpSpPr>
            <a:xfrm>
              <a:off x="2498105" y="581773"/>
              <a:ext cx="651510" cy="651510"/>
              <a:chOff x="2116618" y="485448"/>
              <a:chExt cx="651510" cy="651510"/>
            </a:xfrm>
          </p:grpSpPr>
          <p:sp>
            <p:nvSpPr>
              <p:cNvPr id="28" name="椭圆 27"/>
              <p:cNvSpPr/>
              <p:nvPr userDrawn="1"/>
            </p:nvSpPr>
            <p:spPr>
              <a:xfrm>
                <a:off x="2116618" y="485448"/>
                <a:ext cx="651510" cy="65151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汉仪菱心体简" panose="02010609000101010101" pitchFamily="49" charset="-122"/>
                  <a:ea typeface="汉仪菱心体简" panose="02010609000101010101" pitchFamily="49" charset="-122"/>
                </a:endParaRPr>
              </a:p>
            </p:txBody>
          </p:sp>
          <p:sp>
            <p:nvSpPr>
              <p:cNvPr id="29" name="文本框 28"/>
              <p:cNvSpPr txBox="1"/>
              <p:nvPr userDrawn="1"/>
            </p:nvSpPr>
            <p:spPr>
              <a:xfrm>
                <a:off x="2170504" y="549593"/>
                <a:ext cx="543739" cy="523220"/>
              </a:xfrm>
              <a:prstGeom prst="rect">
                <a:avLst/>
              </a:prstGeom>
              <a:noFill/>
            </p:spPr>
            <p:txBody>
              <a:bodyPr wrap="none" rtlCol="0">
                <a:spAutoFit/>
              </a:bodyPr>
              <a:lstStyle/>
              <a:p>
                <a:r>
                  <a:rPr lang="zh-CN" altLang="en-US" sz="2800" dirty="0" smtClean="0">
                    <a:solidFill>
                      <a:schemeClr val="bg1"/>
                    </a:solidFill>
                    <a:latin typeface="汉仪菱心体简" panose="02010609000101010101" pitchFamily="49" charset="-122"/>
                    <a:ea typeface="汉仪菱心体简" panose="02010609000101010101" pitchFamily="49" charset="-122"/>
                  </a:rPr>
                  <a:t>辩</a:t>
                </a:r>
                <a:endParaRPr lang="zh-CN" altLang="en-US" sz="2800" dirty="0">
                  <a:solidFill>
                    <a:schemeClr val="bg1"/>
                  </a:solidFill>
                  <a:latin typeface="汉仪菱心体简" panose="02010609000101010101" pitchFamily="49" charset="-122"/>
                  <a:ea typeface="汉仪菱心体简" panose="02010609000101010101" pitchFamily="49" charset="-122"/>
                </a:endParaRPr>
              </a:p>
            </p:txBody>
          </p:sp>
        </p:grpSp>
      </p:grpSp>
      <p:grpSp>
        <p:nvGrpSpPr>
          <p:cNvPr id="37" name="组合 36"/>
          <p:cNvGrpSpPr/>
          <p:nvPr userDrawn="1"/>
        </p:nvGrpSpPr>
        <p:grpSpPr>
          <a:xfrm>
            <a:off x="3958427" y="3822729"/>
            <a:ext cx="2731266" cy="1875244"/>
            <a:chOff x="2905776" y="4110502"/>
            <a:chExt cx="2731266" cy="1875244"/>
          </a:xfrm>
        </p:grpSpPr>
        <p:grpSp>
          <p:nvGrpSpPr>
            <p:cNvPr id="35" name="组合 34"/>
            <p:cNvGrpSpPr/>
            <p:nvPr userDrawn="1"/>
          </p:nvGrpSpPr>
          <p:grpSpPr>
            <a:xfrm>
              <a:off x="2908634" y="4110502"/>
              <a:ext cx="2728408" cy="419776"/>
              <a:chOff x="1022684" y="4576272"/>
              <a:chExt cx="2728408" cy="419776"/>
            </a:xfrm>
          </p:grpSpPr>
          <p:grpSp>
            <p:nvGrpSpPr>
              <p:cNvPr id="11" name="组合 10"/>
              <p:cNvGrpSpPr/>
              <p:nvPr userDrawn="1"/>
            </p:nvGrpSpPr>
            <p:grpSpPr>
              <a:xfrm>
                <a:off x="1022684" y="4576272"/>
                <a:ext cx="443818" cy="419776"/>
                <a:chOff x="2384358" y="4643679"/>
                <a:chExt cx="790271" cy="747461"/>
              </a:xfrm>
            </p:grpSpPr>
            <p:sp>
              <p:nvSpPr>
                <p:cNvPr id="17" name="椭圆 16"/>
                <p:cNvSpPr/>
                <p:nvPr userDrawn="1"/>
              </p:nvSpPr>
              <p:spPr>
                <a:xfrm>
                  <a:off x="2384358" y="4643679"/>
                  <a:ext cx="747461" cy="74746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solidFill>
                      <a:srgbClr val="EE9C60"/>
                    </a:solidFill>
                  </a:endParaRPr>
                </a:p>
              </p:txBody>
            </p:sp>
            <p:sp>
              <p:nvSpPr>
                <p:cNvPr id="13" name="椭圆 12"/>
                <p:cNvSpPr/>
                <p:nvPr userDrawn="1"/>
              </p:nvSpPr>
              <p:spPr>
                <a:xfrm>
                  <a:off x="2691805" y="4699712"/>
                  <a:ext cx="482824"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dirty="0"/>
                </a:p>
              </p:txBody>
            </p:sp>
          </p:grpSp>
          <p:sp>
            <p:nvSpPr>
              <p:cNvPr id="33" name="文本框 32"/>
              <p:cNvSpPr txBox="1"/>
              <p:nvPr userDrawn="1"/>
            </p:nvSpPr>
            <p:spPr>
              <a:xfrm>
                <a:off x="1431226" y="4617622"/>
                <a:ext cx="2319866" cy="369332"/>
              </a:xfrm>
              <a:prstGeom prst="rect">
                <a:avLst/>
              </a:prstGeom>
              <a:noFill/>
            </p:spPr>
            <p:txBody>
              <a:bodyPr wrap="none" rtlCol="0">
                <a:spAutoFit/>
              </a:bodyPr>
              <a:lstStyle/>
              <a:p>
                <a:r>
                  <a:rPr lang="zh-CN" altLang="en-US" sz="1800" b="0" dirty="0" smtClean="0">
                    <a:solidFill>
                      <a:schemeClr val="tx1"/>
                    </a:solidFill>
                  </a:rPr>
                  <a:t>指导教师：刘群 教授</a:t>
                </a:r>
                <a:endParaRPr lang="zh-CN" altLang="en-US" sz="1800" b="0" dirty="0">
                  <a:solidFill>
                    <a:schemeClr val="tx1"/>
                  </a:solidFill>
                </a:endParaRPr>
              </a:p>
            </p:txBody>
          </p:sp>
        </p:grpSp>
        <p:grpSp>
          <p:nvGrpSpPr>
            <p:cNvPr id="36" name="组合 35"/>
            <p:cNvGrpSpPr/>
            <p:nvPr userDrawn="1"/>
          </p:nvGrpSpPr>
          <p:grpSpPr>
            <a:xfrm>
              <a:off x="2905776" y="5565970"/>
              <a:ext cx="2453328" cy="419776"/>
              <a:chOff x="-1540494" y="6743353"/>
              <a:chExt cx="2453328" cy="419776"/>
            </a:xfrm>
          </p:grpSpPr>
          <p:grpSp>
            <p:nvGrpSpPr>
              <p:cNvPr id="30" name="组合 29"/>
              <p:cNvGrpSpPr/>
              <p:nvPr userDrawn="1"/>
            </p:nvGrpSpPr>
            <p:grpSpPr>
              <a:xfrm>
                <a:off x="-1540494" y="6743353"/>
                <a:ext cx="434833" cy="419776"/>
                <a:chOff x="-2179680" y="7235312"/>
                <a:chExt cx="774271" cy="747461"/>
              </a:xfrm>
            </p:grpSpPr>
            <p:sp>
              <p:nvSpPr>
                <p:cNvPr id="31" name="椭圆 30"/>
                <p:cNvSpPr/>
                <p:nvPr userDrawn="1"/>
              </p:nvSpPr>
              <p:spPr>
                <a:xfrm>
                  <a:off x="-2179680" y="7235312"/>
                  <a:ext cx="747460" cy="74746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2" name="椭圆 31"/>
                <p:cNvSpPr/>
                <p:nvPr userDrawn="1"/>
              </p:nvSpPr>
              <p:spPr>
                <a:xfrm>
                  <a:off x="-1888234" y="7287765"/>
                  <a:ext cx="482825" cy="482824"/>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grpSp>
          <p:sp>
            <p:nvSpPr>
              <p:cNvPr id="34" name="文本框 33"/>
              <p:cNvSpPr txBox="1"/>
              <p:nvPr userDrawn="1"/>
            </p:nvSpPr>
            <p:spPr>
              <a:xfrm>
                <a:off x="-1118491" y="6746183"/>
                <a:ext cx="2031325" cy="369332"/>
              </a:xfrm>
              <a:prstGeom prst="rect">
                <a:avLst/>
              </a:prstGeom>
              <a:noFill/>
            </p:spPr>
            <p:txBody>
              <a:bodyPr wrap="none" rtlCol="0">
                <a:spAutoFit/>
              </a:bodyPr>
              <a:lstStyle/>
              <a:p>
                <a:r>
                  <a:rPr lang="zh-CN" altLang="en-US" sz="1800" b="0" dirty="0" smtClean="0">
                    <a:solidFill>
                      <a:schemeClr val="tx1"/>
                    </a:solidFill>
                  </a:rPr>
                  <a:t>专业：计算机技术</a:t>
                </a:r>
                <a:endParaRPr lang="zh-CN" altLang="en-US" sz="1800" b="0" dirty="0">
                  <a:solidFill>
                    <a:schemeClr val="tx1"/>
                  </a:solidFill>
                </a:endParaRPr>
              </a:p>
            </p:txBody>
          </p:sp>
        </p:grpSp>
      </p:grpSp>
      <p:cxnSp>
        <p:nvCxnSpPr>
          <p:cNvPr id="41" name="直接连接符 40"/>
          <p:cNvCxnSpPr/>
          <p:nvPr userDrawn="1"/>
        </p:nvCxnSpPr>
        <p:spPr>
          <a:xfrm>
            <a:off x="2047042" y="3239827"/>
            <a:ext cx="5912762" cy="0"/>
          </a:xfrm>
          <a:prstGeom prst="line">
            <a:avLst/>
          </a:prstGeom>
          <a:ln>
            <a:solidFill>
              <a:srgbClr val="A8AAA5"/>
            </a:solidFill>
          </a:ln>
        </p:spPr>
        <p:style>
          <a:lnRef idx="1">
            <a:schemeClr val="accent1"/>
          </a:lnRef>
          <a:fillRef idx="0">
            <a:schemeClr val="accent1"/>
          </a:fillRef>
          <a:effectRef idx="0">
            <a:schemeClr val="accent1"/>
          </a:effectRef>
          <a:fontRef idx="minor">
            <a:schemeClr val="tx1"/>
          </a:fontRef>
        </p:style>
      </p:cxnSp>
      <p:pic>
        <p:nvPicPr>
          <p:cNvPr id="62" name="图片 6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89906" y="345272"/>
            <a:ext cx="1995183" cy="2299058"/>
          </a:xfrm>
          <a:prstGeom prst="rect">
            <a:avLst/>
          </a:prstGeom>
        </p:spPr>
      </p:pic>
      <p:pic>
        <p:nvPicPr>
          <p:cNvPr id="63" name="图片 6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00312" y="3635430"/>
            <a:ext cx="1770056" cy="1871747"/>
          </a:xfrm>
          <a:prstGeom prst="rect">
            <a:avLst/>
          </a:prstGeom>
        </p:spPr>
      </p:pic>
      <p:sp>
        <p:nvSpPr>
          <p:cNvPr id="38" name="椭圆 37"/>
          <p:cNvSpPr/>
          <p:nvPr userDrawn="1"/>
        </p:nvSpPr>
        <p:spPr>
          <a:xfrm>
            <a:off x="3960654" y="4576787"/>
            <a:ext cx="419776" cy="419776"/>
          </a:xfrm>
          <a:prstGeom prst="ellips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39" name="文本框 38"/>
          <p:cNvSpPr txBox="1"/>
          <p:nvPr userDrawn="1"/>
        </p:nvSpPr>
        <p:spPr>
          <a:xfrm>
            <a:off x="4429786" y="4576787"/>
            <a:ext cx="1800493" cy="369332"/>
          </a:xfrm>
          <a:prstGeom prst="rect">
            <a:avLst/>
          </a:prstGeom>
          <a:noFill/>
        </p:spPr>
        <p:txBody>
          <a:bodyPr wrap="none" rtlCol="0">
            <a:spAutoFit/>
          </a:bodyPr>
          <a:lstStyle/>
          <a:p>
            <a:r>
              <a:rPr lang="zh-CN" altLang="en-US" sz="1800" b="0" dirty="0" smtClean="0">
                <a:solidFill>
                  <a:schemeClr val="tx1"/>
                </a:solidFill>
              </a:rPr>
              <a:t>硕士生：孙红涛</a:t>
            </a:r>
            <a:endParaRPr lang="zh-CN" altLang="en-US" sz="1800" b="0" dirty="0">
              <a:solidFill>
                <a:schemeClr val="tx1"/>
              </a:solidFill>
            </a:endParaRPr>
          </a:p>
        </p:txBody>
      </p:sp>
      <p:sp>
        <p:nvSpPr>
          <p:cNvPr id="45" name="椭圆 44"/>
          <p:cNvSpPr/>
          <p:nvPr userDrawn="1"/>
        </p:nvSpPr>
        <p:spPr>
          <a:xfrm>
            <a:off x="4140215" y="4606963"/>
            <a:ext cx="271156"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0" name="椭圆 39"/>
          <p:cNvSpPr/>
          <p:nvPr userDrawn="1"/>
        </p:nvSpPr>
        <p:spPr>
          <a:xfrm>
            <a:off x="3960654" y="5914135"/>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2" name="椭圆 41"/>
          <p:cNvSpPr/>
          <p:nvPr userDrawn="1"/>
        </p:nvSpPr>
        <p:spPr>
          <a:xfrm>
            <a:off x="4124331" y="5943593"/>
            <a:ext cx="271156"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0"/>
          </a:p>
        </p:txBody>
      </p:sp>
      <p:sp>
        <p:nvSpPr>
          <p:cNvPr id="46" name="文本框 45"/>
          <p:cNvSpPr txBox="1"/>
          <p:nvPr userDrawn="1"/>
        </p:nvSpPr>
        <p:spPr>
          <a:xfrm>
            <a:off x="4382657" y="5916965"/>
            <a:ext cx="2262158" cy="369332"/>
          </a:xfrm>
          <a:prstGeom prst="rect">
            <a:avLst/>
          </a:prstGeom>
          <a:noFill/>
        </p:spPr>
        <p:txBody>
          <a:bodyPr wrap="none" rtlCol="0">
            <a:spAutoFit/>
          </a:bodyPr>
          <a:lstStyle/>
          <a:p>
            <a:r>
              <a:rPr lang="zh-CN" altLang="en-US" sz="1800" b="0" dirty="0" smtClean="0">
                <a:solidFill>
                  <a:schemeClr val="tx1"/>
                </a:solidFill>
              </a:rPr>
              <a:t>方向：智能信息处理</a:t>
            </a:r>
            <a:endParaRPr lang="zh-CN" altLang="en-US" sz="1800" b="0" dirty="0">
              <a:solidFill>
                <a:schemeClr val="tx1"/>
              </a:solidFill>
            </a:endParaRPr>
          </a:p>
        </p:txBody>
      </p:sp>
      <p:sp>
        <p:nvSpPr>
          <p:cNvPr id="3" name="图片占位符 2"/>
          <p:cNvSpPr>
            <a:spLocks noGrp="1"/>
          </p:cNvSpPr>
          <p:nvPr>
            <p:ph type="pic" sz="quarter" idx="10"/>
          </p:nvPr>
        </p:nvSpPr>
        <p:spPr>
          <a:xfrm>
            <a:off x="10435116" y="5914135"/>
            <a:ext cx="914400" cy="914400"/>
          </a:xfrm>
        </p:spPr>
        <p:txBody>
          <a:bodyPr/>
          <a:lstStyle/>
          <a:p>
            <a:endParaRPr lang="zh-CN" altLang="en-US" dirty="0"/>
          </a:p>
        </p:txBody>
      </p:sp>
      <p:pic>
        <p:nvPicPr>
          <p:cNvPr id="55" name="Picture 18"/>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0" descr="ll"/>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97856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sp>
        <p:nvSpPr>
          <p:cNvPr id="8" name="Line 9"/>
          <p:cNvSpPr>
            <a:spLocks noChangeShapeType="1"/>
          </p:cNvSpPr>
          <p:nvPr userDrawn="1"/>
        </p:nvSpPr>
        <p:spPr bwMode="auto">
          <a:xfrm>
            <a:off x="2052735" y="6564506"/>
            <a:ext cx="624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9"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56914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accent2">
                  <a:lumMod val="75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004695" y="2094964"/>
              <a:ext cx="2089837" cy="1743900"/>
            </a:xfrm>
            <a:prstGeom prst="rect">
              <a:avLst/>
            </a:prstGeom>
            <a:grp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50" name="文本框 49"/>
            <p:cNvSpPr txBox="1"/>
            <p:nvPr userDrawn="1"/>
          </p:nvSpPr>
          <p:spPr>
            <a:xfrm>
              <a:off x="8973496" y="2100736"/>
              <a:ext cx="2074990"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1022979" cy="894060"/>
              <a:chOff x="1659515" y="1490772"/>
              <a:chExt cx="2520141" cy="2202547"/>
            </a:xfrm>
          </p:grpSpPr>
          <p:grpSp>
            <p:nvGrpSpPr>
              <p:cNvPr id="46" name="组合 45"/>
              <p:cNvGrpSpPr/>
              <p:nvPr userDrawn="1"/>
            </p:nvGrpSpPr>
            <p:grpSpPr>
              <a:xfrm>
                <a:off x="1659515" y="1490772"/>
                <a:ext cx="2520141" cy="2202547"/>
                <a:chOff x="-3260488" y="1191604"/>
                <a:chExt cx="1744411" cy="1524576"/>
              </a:xfrm>
            </p:grpSpPr>
            <p:sp>
              <p:nvSpPr>
                <p:cNvPr id="48" name="椭圆 47"/>
                <p:cNvSpPr/>
                <p:nvPr userDrawn="1"/>
              </p:nvSpPr>
              <p:spPr>
                <a:xfrm>
                  <a:off x="-3260488" y="1191604"/>
                  <a:ext cx="1533563" cy="152457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0" name="流程图: 合并 59"/>
                <p:cNvSpPr/>
                <p:nvPr userDrawn="1"/>
              </p:nvSpPr>
              <p:spPr>
                <a:xfrm rot="18650490">
                  <a:off x="-1951411" y="2199496"/>
                  <a:ext cx="403377"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7" name="文本框 46"/>
              <p:cNvSpPr txBox="1"/>
              <p:nvPr userDrawn="1"/>
            </p:nvSpPr>
            <p:spPr>
              <a:xfrm>
                <a:off x="1807081" y="1843759"/>
                <a:ext cx="1747703" cy="1510105"/>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05</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9956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906129D-8271-4CBE-9DFD-2A0543AED237}" type="slidenum">
              <a:rPr lang="zh-CN" altLang="en-US" smtClean="0"/>
              <a:t>‹#›</a:t>
            </a:fld>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accent2">
                  <a:lumMod val="75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004695" y="2094964"/>
              <a:ext cx="2089837" cy="1743900"/>
            </a:xfrm>
            <a:prstGeom prst="rect">
              <a:avLst/>
            </a:prstGeom>
            <a:grp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accent4">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50" name="文本框 49"/>
            <p:cNvSpPr txBox="1"/>
            <p:nvPr userDrawn="1"/>
          </p:nvSpPr>
          <p:spPr>
            <a:xfrm>
              <a:off x="8973496" y="2100736"/>
              <a:ext cx="2074990"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04</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1022979" cy="894060"/>
              <a:chOff x="1659515" y="1490772"/>
              <a:chExt cx="2520141" cy="2202547"/>
            </a:xfrm>
          </p:grpSpPr>
          <p:grpSp>
            <p:nvGrpSpPr>
              <p:cNvPr id="46" name="组合 45"/>
              <p:cNvGrpSpPr/>
              <p:nvPr userDrawn="1"/>
            </p:nvGrpSpPr>
            <p:grpSpPr>
              <a:xfrm>
                <a:off x="1659515" y="1490772"/>
                <a:ext cx="2520141" cy="2202547"/>
                <a:chOff x="-3260488" y="1191604"/>
                <a:chExt cx="1744411" cy="1524576"/>
              </a:xfrm>
            </p:grpSpPr>
            <p:sp>
              <p:nvSpPr>
                <p:cNvPr id="48" name="椭圆 47"/>
                <p:cNvSpPr/>
                <p:nvPr userDrawn="1"/>
              </p:nvSpPr>
              <p:spPr>
                <a:xfrm>
                  <a:off x="-3260488" y="1191604"/>
                  <a:ext cx="1533563" cy="152457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0" name="流程图: 合并 59"/>
                <p:cNvSpPr/>
                <p:nvPr userDrawn="1"/>
              </p:nvSpPr>
              <p:spPr>
                <a:xfrm rot="18650490">
                  <a:off x="-1951411" y="2199496"/>
                  <a:ext cx="403377"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7" name="文本框 46"/>
              <p:cNvSpPr txBox="1"/>
              <p:nvPr userDrawn="1"/>
            </p:nvSpPr>
            <p:spPr>
              <a:xfrm>
                <a:off x="1807081" y="1843759"/>
                <a:ext cx="1747703" cy="1510105"/>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05</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总结与未来工作</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2" name="圆角矩形 1"/>
          <p:cNvSpPr/>
          <p:nvPr userDrawn="1"/>
        </p:nvSpPr>
        <p:spPr>
          <a:xfrm>
            <a:off x="3246615" y="1403915"/>
            <a:ext cx="8268348" cy="3506421"/>
          </a:xfrm>
          <a:prstGeom prst="roundRect">
            <a:avLst/>
          </a:prstGeom>
          <a:noFill/>
          <a:ln w="19050">
            <a:solidFill>
              <a:srgbClr val="FF0000"/>
            </a:solidFill>
            <a:prstDash val="lg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ln>
                <a:solidFill>
                  <a:schemeClr val="tx1"/>
                </a:solidFill>
                <a:prstDash val="sysDot"/>
              </a:ln>
            </a:endParaRPr>
          </a:p>
        </p:txBody>
      </p:sp>
      <p:pic>
        <p:nvPicPr>
          <p:cNvPr id="58"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2243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6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a:ln>
            <a:noFill/>
          </a:ln>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8" name="文本框 67"/>
            <p:cNvSpPr txBox="1"/>
            <p:nvPr userDrawn="1"/>
          </p:nvSpPr>
          <p:spPr>
            <a:xfrm>
              <a:off x="9004695" y="2094964"/>
              <a:ext cx="2454392" cy="2039964"/>
            </a:xfrm>
            <a:prstGeom prst="rect">
              <a:avLst/>
            </a:prstGeom>
            <a:noFill/>
            <a:ln>
              <a:noFill/>
            </a:ln>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a:ln>
            <a:noFill/>
          </a:ln>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50" name="文本框 49"/>
            <p:cNvSpPr txBox="1"/>
            <p:nvPr userDrawn="1"/>
          </p:nvSpPr>
          <p:spPr>
            <a:xfrm>
              <a:off x="8973496" y="2100736"/>
              <a:ext cx="2398324" cy="2044411"/>
            </a:xfrm>
            <a:prstGeom prst="rect">
              <a:avLst/>
            </a:prstGeom>
            <a:noFill/>
            <a:ln>
              <a:noFill/>
            </a:ln>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a:ln>
            <a:noFill/>
          </a:ln>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1022979" cy="894060"/>
              <a:chOff x="1659515" y="1490772"/>
              <a:chExt cx="2520141" cy="2202547"/>
            </a:xfrm>
          </p:grpSpPr>
          <p:grpSp>
            <p:nvGrpSpPr>
              <p:cNvPr id="46" name="组合 45"/>
              <p:cNvGrpSpPr/>
              <p:nvPr userDrawn="1"/>
            </p:nvGrpSpPr>
            <p:grpSpPr>
              <a:xfrm>
                <a:off x="1659515" y="1490772"/>
                <a:ext cx="2520141" cy="2202547"/>
                <a:chOff x="-3260488" y="1191604"/>
                <a:chExt cx="1744411" cy="1524576"/>
              </a:xfrm>
            </p:grpSpPr>
            <p:sp>
              <p:nvSpPr>
                <p:cNvPr id="48" name="椭圆 47"/>
                <p:cNvSpPr/>
                <p:nvPr userDrawn="1"/>
              </p:nvSpPr>
              <p:spPr>
                <a:xfrm>
                  <a:off x="-3260488" y="1191604"/>
                  <a:ext cx="1533563" cy="1524576"/>
                </a:xfrm>
                <a:prstGeom prst="ellipse">
                  <a:avLst/>
                </a:prstGeom>
                <a:solidFill>
                  <a:srgbClr val="00B0F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0" name="流程图: 合并 59"/>
                <p:cNvSpPr/>
                <p:nvPr userDrawn="1"/>
              </p:nvSpPr>
              <p:spPr>
                <a:xfrm rot="18650490">
                  <a:off x="-1951411" y="2199496"/>
                  <a:ext cx="403377" cy="467290"/>
                </a:xfrm>
                <a:prstGeom prst="flowChartMerg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47" name="文本框 46"/>
              <p:cNvSpPr txBox="1"/>
              <p:nvPr userDrawn="1"/>
            </p:nvSpPr>
            <p:spPr>
              <a:xfrm>
                <a:off x="1807081" y="1843759"/>
                <a:ext cx="1747703" cy="1510105"/>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01</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a:ln>
              <a:noFill/>
            </a:ln>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a:ln>
            <a:noFill/>
          </a:ln>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13541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7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accent2">
                  <a:lumMod val="75000"/>
                </a:schemeClr>
              </a:solidFill>
              <a:ln>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02</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8" name="文本框 67"/>
            <p:cNvSpPr txBox="1"/>
            <p:nvPr userDrawn="1"/>
          </p:nvSpPr>
          <p:spPr>
            <a:xfrm>
              <a:off x="9004695" y="2094964"/>
              <a:ext cx="2454392" cy="2039964"/>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03</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50" name="文本框 49"/>
            <p:cNvSpPr txBox="1"/>
            <p:nvPr userDrawn="1"/>
          </p:nvSpPr>
          <p:spPr>
            <a:xfrm>
              <a:off x="8973496" y="2100736"/>
              <a:ext cx="2398324"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2" y="279835"/>
            <a:ext cx="7017705" cy="897740"/>
            <a:chOff x="3600921" y="1499210"/>
            <a:chExt cx="7017705" cy="897740"/>
          </a:xfrm>
        </p:grpSpPr>
        <p:grpSp>
          <p:nvGrpSpPr>
            <p:cNvPr id="44" name="组合 43"/>
            <p:cNvGrpSpPr/>
            <p:nvPr userDrawn="1"/>
          </p:nvGrpSpPr>
          <p:grpSpPr>
            <a:xfrm>
              <a:off x="3600921" y="1499210"/>
              <a:ext cx="1022979" cy="894060"/>
              <a:chOff x="1659515" y="1490772"/>
              <a:chExt cx="2520141" cy="2202547"/>
            </a:xfrm>
          </p:grpSpPr>
          <p:grpSp>
            <p:nvGrpSpPr>
              <p:cNvPr id="46" name="组合 45"/>
              <p:cNvGrpSpPr/>
              <p:nvPr userDrawn="1"/>
            </p:nvGrpSpPr>
            <p:grpSpPr>
              <a:xfrm>
                <a:off x="1659515" y="1490772"/>
                <a:ext cx="2520141" cy="2202547"/>
                <a:chOff x="-3260488" y="1191604"/>
                <a:chExt cx="1744411" cy="1524576"/>
              </a:xfrm>
            </p:grpSpPr>
            <p:sp>
              <p:nvSpPr>
                <p:cNvPr id="48" name="椭圆 47"/>
                <p:cNvSpPr/>
                <p:nvPr userDrawn="1"/>
              </p:nvSpPr>
              <p:spPr>
                <a:xfrm>
                  <a:off x="-3260488" y="1191604"/>
                  <a:ext cx="1533563" cy="1524576"/>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1951411" y="2199496"/>
                  <a:ext cx="403377" cy="467290"/>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1807081" y="1843759"/>
                <a:ext cx="2018280" cy="174390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2" y="5070540"/>
            <a:ext cx="972095" cy="918579"/>
            <a:chOff x="8723006" y="1647607"/>
            <a:chExt cx="2767955" cy="2652903"/>
          </a:xfrm>
          <a:solidFill>
            <a:schemeClr val="accent5">
              <a:lumMod val="75000"/>
            </a:schemeClr>
          </a:solidFill>
        </p:grpSpPr>
        <p:grpSp>
          <p:nvGrpSpPr>
            <p:cNvPr id="73" name="组合 72"/>
            <p:cNvGrpSpPr/>
            <p:nvPr userDrawn="1"/>
          </p:nvGrpSpPr>
          <p:grpSpPr>
            <a:xfrm>
              <a:off x="8723006" y="1647607"/>
              <a:ext cx="2767955" cy="2652903"/>
              <a:chOff x="1628775" y="1300163"/>
              <a:chExt cx="1915944" cy="1836306"/>
            </a:xfrm>
            <a:grpFill/>
          </p:grpSpPr>
          <p:sp>
            <p:nvSpPr>
              <p:cNvPr id="75" name="椭圆 74"/>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74" name="文本框 73"/>
            <p:cNvSpPr txBox="1"/>
            <p:nvPr userDrawn="1"/>
          </p:nvSpPr>
          <p:spPr>
            <a:xfrm>
              <a:off x="8973496" y="2100736"/>
              <a:ext cx="2415485"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915708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仅标题">
    <p:spTree>
      <p:nvGrpSpPr>
        <p:cNvPr id="1" name=""/>
        <p:cNvGrpSpPr/>
        <p:nvPr/>
      </p:nvGrpSpPr>
      <p:grpSpPr>
        <a:xfrm>
          <a:off x="0" y="0"/>
          <a:ext cx="0" cy="0"/>
          <a:chOff x="0" y="0"/>
          <a:chExt cx="0" cy="0"/>
        </a:xfrm>
      </p:grpSpPr>
      <p:sp>
        <p:nvSpPr>
          <p:cNvPr id="33" name="矩形 32"/>
          <p:cNvSpPr/>
          <p:nvPr userDrawn="1"/>
        </p:nvSpPr>
        <p:spPr>
          <a:xfrm>
            <a:off x="1" y="0"/>
            <a:ext cx="3035052" cy="672147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组合 60"/>
          <p:cNvGrpSpPr/>
          <p:nvPr userDrawn="1"/>
        </p:nvGrpSpPr>
        <p:grpSpPr>
          <a:xfrm>
            <a:off x="3413502" y="1470196"/>
            <a:ext cx="956684" cy="917878"/>
            <a:chOff x="8723006" y="1647607"/>
            <a:chExt cx="2767954" cy="2652902"/>
          </a:xfrm>
          <a:effectLst/>
        </p:grpSpPr>
        <p:grpSp>
          <p:nvGrpSpPr>
            <p:cNvPr id="62" name="组合 61"/>
            <p:cNvGrpSpPr/>
            <p:nvPr userDrawn="1"/>
          </p:nvGrpSpPr>
          <p:grpSpPr>
            <a:xfrm>
              <a:off x="8723006" y="1647607"/>
              <a:ext cx="2767954" cy="2652902"/>
              <a:chOff x="1628775" y="1300163"/>
              <a:chExt cx="1915944" cy="1836306"/>
            </a:xfrm>
          </p:grpSpPr>
          <p:sp>
            <p:nvSpPr>
              <p:cNvPr id="64" name="椭圆 63"/>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5" name="流程图: 合并 64"/>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63" name="文本框 62"/>
            <p:cNvSpPr txBox="1"/>
            <p:nvPr userDrawn="1"/>
          </p:nvSpPr>
          <p:spPr>
            <a:xfrm>
              <a:off x="8932945" y="2096686"/>
              <a:ext cx="2432120" cy="2045971"/>
            </a:xfrm>
            <a:prstGeom prst="rect">
              <a:avLst/>
            </a:prstGeom>
            <a:noFill/>
            <a:ln>
              <a:noFill/>
            </a:ln>
          </p:spPr>
          <p:txBody>
            <a:bodyPr wrap="squar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02</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1" name="文本框 70"/>
          <p:cNvSpPr txBox="1"/>
          <p:nvPr userDrawn="1"/>
        </p:nvSpPr>
        <p:spPr>
          <a:xfrm>
            <a:off x="4500748" y="1844306"/>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基于用户文本语义和情感程度的好友推荐</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66" name="组合 65"/>
          <p:cNvGrpSpPr/>
          <p:nvPr userDrawn="1"/>
        </p:nvGrpSpPr>
        <p:grpSpPr>
          <a:xfrm>
            <a:off x="3403262" y="2738067"/>
            <a:ext cx="956685" cy="920581"/>
            <a:chOff x="8723006" y="1647607"/>
            <a:chExt cx="2767954" cy="2652902"/>
          </a:xfrm>
          <a:solidFill>
            <a:schemeClr val="accent3">
              <a:lumMod val="75000"/>
            </a:schemeClr>
          </a:solidFill>
        </p:grpSpPr>
        <p:grpSp>
          <p:nvGrpSpPr>
            <p:cNvPr id="67" name="组合 66"/>
            <p:cNvGrpSpPr/>
            <p:nvPr userDrawn="1"/>
          </p:nvGrpSpPr>
          <p:grpSpPr>
            <a:xfrm>
              <a:off x="8723006" y="1647607"/>
              <a:ext cx="2767954" cy="2652902"/>
              <a:chOff x="1628775" y="1300163"/>
              <a:chExt cx="1915944" cy="1836306"/>
            </a:xfrm>
            <a:grpFill/>
          </p:grpSpPr>
          <p:sp>
            <p:nvSpPr>
              <p:cNvPr id="69" name="椭圆 68"/>
              <p:cNvSpPr/>
              <p:nvPr userDrawn="1"/>
            </p:nvSpPr>
            <p:spPr>
              <a:xfrm>
                <a:off x="1628775" y="1300163"/>
                <a:ext cx="1828800" cy="182880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sp>
            <p:nvSpPr>
              <p:cNvPr id="70" name="流程图: 合并 69"/>
              <p:cNvSpPr/>
              <p:nvPr userDrawn="1"/>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Broadway" panose="04040905080B02020502" pitchFamily="82" charset="0"/>
                </a:endParaRPr>
              </a:p>
            </p:txBody>
          </p:sp>
        </p:grpSp>
        <p:sp>
          <p:nvSpPr>
            <p:cNvPr id="68" name="文本框 67"/>
            <p:cNvSpPr txBox="1"/>
            <p:nvPr userDrawn="1"/>
          </p:nvSpPr>
          <p:spPr>
            <a:xfrm>
              <a:off x="9004695" y="2094964"/>
              <a:ext cx="2089837" cy="1743900"/>
            </a:xfrm>
            <a:prstGeom prst="rect">
              <a:avLst/>
            </a:prstGeom>
            <a:noFill/>
          </p:spPr>
          <p:txBody>
            <a:bodyPr wrap="none" rtlCol="0">
              <a:spAutoFit/>
            </a:bodyPr>
            <a:lstStyle/>
            <a:p>
              <a:r>
                <a:rPr lang="en-US" altLang="zh-CN" sz="4000" b="0" dirty="0" smtClean="0">
                  <a:solidFill>
                    <a:schemeClr val="bg1"/>
                  </a:solidFill>
                  <a:latin typeface="Broadway" panose="04040905080B02020502" pitchFamily="82" charset="0"/>
                  <a:ea typeface="微软雅黑" panose="020B0503020204020204" pitchFamily="34" charset="-122"/>
                </a:rPr>
                <a:t>03</a:t>
              </a:r>
              <a:endParaRPr lang="zh-CN" altLang="en-US" sz="4000" b="0" dirty="0">
                <a:solidFill>
                  <a:schemeClr val="bg1"/>
                </a:solidFill>
                <a:latin typeface="Broadway" panose="04040905080B02020502" pitchFamily="82" charset="0"/>
                <a:ea typeface="微软雅黑" panose="020B0503020204020204" pitchFamily="34" charset="-122"/>
              </a:endParaRPr>
            </a:p>
          </p:txBody>
        </p:sp>
      </p:grpSp>
      <p:sp>
        <p:nvSpPr>
          <p:cNvPr id="72" name="文本框 71"/>
          <p:cNvSpPr txBox="1"/>
          <p:nvPr userDrawn="1"/>
        </p:nvSpPr>
        <p:spPr>
          <a:xfrm>
            <a:off x="4507917" y="3008048"/>
            <a:ext cx="7007046" cy="523220"/>
          </a:xfrm>
          <a:prstGeom prst="rect">
            <a:avLst/>
          </a:prstGeom>
          <a:noFill/>
        </p:spPr>
        <p:txBody>
          <a:bodyPr wrap="none" rtlCol="0">
            <a:spAutoFit/>
          </a:bodyPr>
          <a:lstStyle/>
          <a:p>
            <a:r>
              <a:rPr lang="zh-CN" altLang="en-US" sz="2800" b="1" dirty="0" smtClean="0">
                <a:solidFill>
                  <a:schemeClr val="tx1"/>
                </a:solidFill>
                <a:latin typeface="微软雅黑" panose="020B0503020204020204" pitchFamily="34" charset="-122"/>
                <a:ea typeface="微软雅黑" panose="020B0503020204020204" pitchFamily="34" charset="-122"/>
              </a:rPr>
              <a:t>基于交叉文本相似性和情感词典的好友推荐</a:t>
            </a:r>
            <a:endParaRPr lang="zh-CN" altLang="en-US" sz="2800" b="1" dirty="0">
              <a:solidFill>
                <a:schemeClr val="tx1"/>
              </a:solidFill>
              <a:latin typeface="微软雅黑" panose="020B0503020204020204" pitchFamily="34" charset="-122"/>
              <a:ea typeface="微软雅黑" panose="020B0503020204020204" pitchFamily="34" charset="-122"/>
            </a:endParaRPr>
          </a:p>
        </p:txBody>
      </p:sp>
      <p:grpSp>
        <p:nvGrpSpPr>
          <p:cNvPr id="34" name="组合 33"/>
          <p:cNvGrpSpPr/>
          <p:nvPr userDrawn="1"/>
        </p:nvGrpSpPr>
        <p:grpSpPr>
          <a:xfrm>
            <a:off x="-93304" y="1451188"/>
            <a:ext cx="3041784" cy="2992839"/>
            <a:chOff x="1082462" y="1218028"/>
            <a:chExt cx="3752428" cy="3752428"/>
          </a:xfrm>
        </p:grpSpPr>
        <p:grpSp>
          <p:nvGrpSpPr>
            <p:cNvPr id="35" name="组合 34"/>
            <p:cNvGrpSpPr/>
            <p:nvPr userDrawn="1"/>
          </p:nvGrpSpPr>
          <p:grpSpPr>
            <a:xfrm>
              <a:off x="2261324" y="2572676"/>
              <a:ext cx="1440227" cy="1204747"/>
              <a:chOff x="2525008" y="2776901"/>
              <a:chExt cx="1440227" cy="1204747"/>
            </a:xfrm>
            <a:noFill/>
          </p:grpSpPr>
          <p:sp>
            <p:nvSpPr>
              <p:cNvPr id="40" name="文本框 39"/>
              <p:cNvSpPr txBox="1"/>
              <p:nvPr userDrawn="1"/>
            </p:nvSpPr>
            <p:spPr>
              <a:xfrm>
                <a:off x="2525008" y="2776901"/>
                <a:ext cx="1415772" cy="830997"/>
              </a:xfrm>
              <a:prstGeom prst="rect">
                <a:avLst/>
              </a:prstGeom>
              <a:grpFill/>
            </p:spPr>
            <p:txBody>
              <a:bodyPr wrap="none" rtlCol="0">
                <a:spAutoFit/>
              </a:bodyPr>
              <a:lstStyle/>
              <a:p>
                <a:r>
                  <a:rPr lang="zh-CN" altLang="en-US" sz="4800" b="1" dirty="0" smtClean="0">
                    <a:solidFill>
                      <a:schemeClr val="bg1"/>
                    </a:solidFill>
                  </a:rPr>
                  <a:t>目录</a:t>
                </a:r>
                <a:endParaRPr lang="zh-CN" altLang="en-US" sz="4800" b="1" dirty="0">
                  <a:solidFill>
                    <a:schemeClr val="bg1"/>
                  </a:solidFill>
                </a:endParaRPr>
              </a:p>
            </p:txBody>
          </p:sp>
          <p:sp>
            <p:nvSpPr>
              <p:cNvPr id="41" name="文本框 40"/>
              <p:cNvSpPr txBox="1"/>
              <p:nvPr userDrawn="1"/>
            </p:nvSpPr>
            <p:spPr>
              <a:xfrm>
                <a:off x="2547859" y="3519983"/>
                <a:ext cx="1417376" cy="461665"/>
              </a:xfrm>
              <a:prstGeom prst="rect">
                <a:avLst/>
              </a:prstGeom>
              <a:grpFill/>
            </p:spPr>
            <p:txBody>
              <a:bodyPr wrap="none" rtlCol="0">
                <a:spAutoFit/>
              </a:bodyPr>
              <a:lstStyle/>
              <a:p>
                <a:r>
                  <a:rPr lang="en-US" altLang="zh-CN" sz="2400" b="1"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Contents</a:t>
                </a:r>
                <a:endParaRPr lang="zh-CN" altLang="en-US" sz="24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sp>
          <p:nvSpPr>
            <p:cNvPr id="36" name="空心弧 35"/>
            <p:cNvSpPr/>
            <p:nvPr userDrawn="1"/>
          </p:nvSpPr>
          <p:spPr>
            <a:xfrm>
              <a:off x="1331528" y="1467094"/>
              <a:ext cx="3415910" cy="3415910"/>
            </a:xfrm>
            <a:prstGeom prst="blockArc">
              <a:avLst>
                <a:gd name="adj1" fmla="val 16203098"/>
                <a:gd name="adj2" fmla="val 2185751"/>
                <a:gd name="adj3" fmla="val 372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空心弧 36"/>
            <p:cNvSpPr/>
            <p:nvPr userDrawn="1"/>
          </p:nvSpPr>
          <p:spPr>
            <a:xfrm rot="5400000" flipV="1">
              <a:off x="1480446" y="1589267"/>
              <a:ext cx="3171564" cy="3171564"/>
            </a:xfrm>
            <a:prstGeom prst="blockArc">
              <a:avLst>
                <a:gd name="adj1" fmla="val 16272629"/>
                <a:gd name="adj2" fmla="val 582171"/>
                <a:gd name="adj3" fmla="val 40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userDrawn="1"/>
          </p:nvSpPr>
          <p:spPr>
            <a:xfrm>
              <a:off x="1741435" y="1877001"/>
              <a:ext cx="2596097" cy="2596097"/>
            </a:xfrm>
            <a:prstGeom prst="donut">
              <a:avLst>
                <a:gd name="adj" fmla="val 473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空心弧 38"/>
            <p:cNvSpPr/>
            <p:nvPr userDrawn="1"/>
          </p:nvSpPr>
          <p:spPr>
            <a:xfrm rot="5400000" flipV="1">
              <a:off x="1082462" y="1218028"/>
              <a:ext cx="3752428" cy="3752428"/>
            </a:xfrm>
            <a:prstGeom prst="blockArc">
              <a:avLst>
                <a:gd name="adj1" fmla="val 18338353"/>
                <a:gd name="adj2" fmla="val 207581"/>
                <a:gd name="adj3" fmla="val 32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42" name="组合 41"/>
          <p:cNvGrpSpPr/>
          <p:nvPr userDrawn="1"/>
        </p:nvGrpSpPr>
        <p:grpSpPr>
          <a:xfrm>
            <a:off x="3413502" y="3938797"/>
            <a:ext cx="972095" cy="918579"/>
            <a:chOff x="8723006" y="1647607"/>
            <a:chExt cx="2767955" cy="2652903"/>
          </a:xfrm>
        </p:grpSpPr>
        <p:grpSp>
          <p:nvGrpSpPr>
            <p:cNvPr id="49" name="组合 48"/>
            <p:cNvGrpSpPr/>
            <p:nvPr userDrawn="1"/>
          </p:nvGrpSpPr>
          <p:grpSpPr>
            <a:xfrm>
              <a:off x="8723006" y="1647607"/>
              <a:ext cx="2767955" cy="2652903"/>
              <a:chOff x="1628775" y="1300163"/>
              <a:chExt cx="1915944" cy="1836306"/>
            </a:xfrm>
          </p:grpSpPr>
          <p:sp>
            <p:nvSpPr>
              <p:cNvPr id="51" name="椭圆 50"/>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52" name="流程图: 合并 51"/>
              <p:cNvSpPr/>
              <p:nvPr userDrawn="1"/>
            </p:nvSpPr>
            <p:spPr>
              <a:xfrm rot="18650490">
                <a:off x="3109386" y="2701135"/>
                <a:ext cx="403376" cy="467291"/>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50" name="文本框 49"/>
            <p:cNvSpPr txBox="1"/>
            <p:nvPr userDrawn="1"/>
          </p:nvSpPr>
          <p:spPr>
            <a:xfrm>
              <a:off x="9002750" y="2100736"/>
              <a:ext cx="2398324"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04</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53" name="文本框 52"/>
          <p:cNvSpPr txBox="1"/>
          <p:nvPr userDrawn="1"/>
        </p:nvSpPr>
        <p:spPr>
          <a:xfrm>
            <a:off x="4485969" y="4261043"/>
            <a:ext cx="6647974"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融合文本语义和情感分析的好友推荐系统</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nvGrpSpPr>
          <p:cNvPr id="43" name="组合 42"/>
          <p:cNvGrpSpPr/>
          <p:nvPr userDrawn="1"/>
        </p:nvGrpSpPr>
        <p:grpSpPr>
          <a:xfrm>
            <a:off x="3398091" y="279835"/>
            <a:ext cx="7017706" cy="897740"/>
            <a:chOff x="3600920" y="1499210"/>
            <a:chExt cx="7017706" cy="897740"/>
          </a:xfrm>
        </p:grpSpPr>
        <p:grpSp>
          <p:nvGrpSpPr>
            <p:cNvPr id="44" name="组合 43"/>
            <p:cNvGrpSpPr/>
            <p:nvPr userDrawn="1"/>
          </p:nvGrpSpPr>
          <p:grpSpPr>
            <a:xfrm>
              <a:off x="3600920" y="1499210"/>
              <a:ext cx="979983" cy="894060"/>
              <a:chOff x="1659514" y="1490772"/>
              <a:chExt cx="2414218" cy="2202547"/>
            </a:xfrm>
          </p:grpSpPr>
          <p:grpSp>
            <p:nvGrpSpPr>
              <p:cNvPr id="46" name="组合 45"/>
              <p:cNvGrpSpPr/>
              <p:nvPr userDrawn="1"/>
            </p:nvGrpSpPr>
            <p:grpSpPr>
              <a:xfrm>
                <a:off x="1659514" y="1490772"/>
                <a:ext cx="2414218" cy="2202547"/>
                <a:chOff x="-3260488" y="1191604"/>
                <a:chExt cx="1671092" cy="1524576"/>
              </a:xfrm>
            </p:grpSpPr>
            <p:sp>
              <p:nvSpPr>
                <p:cNvPr id="48" name="椭圆 47"/>
                <p:cNvSpPr/>
                <p:nvPr userDrawn="1"/>
              </p:nvSpPr>
              <p:spPr>
                <a:xfrm>
                  <a:off x="-3260488" y="1191604"/>
                  <a:ext cx="1533563" cy="1524576"/>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sp>
              <p:nvSpPr>
                <p:cNvPr id="60" name="流程图: 合并 59"/>
                <p:cNvSpPr/>
                <p:nvPr userDrawn="1"/>
              </p:nvSpPr>
              <p:spPr>
                <a:xfrm rot="18650490">
                  <a:off x="-1982829" y="2320475"/>
                  <a:ext cx="374071" cy="412794"/>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47" name="文本框 46"/>
              <p:cNvSpPr txBox="1"/>
              <p:nvPr userDrawn="1"/>
            </p:nvSpPr>
            <p:spPr>
              <a:xfrm>
                <a:off x="2009563" y="1843759"/>
                <a:ext cx="2018280" cy="174390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01</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45" name="文本框 44"/>
            <p:cNvSpPr txBox="1"/>
            <p:nvPr userDrawn="1"/>
          </p:nvSpPr>
          <p:spPr>
            <a:xfrm>
              <a:off x="4688798" y="1873730"/>
              <a:ext cx="5929828"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研究的背景、研究意义以及研究内容</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grpSp>
      <p:grpSp>
        <p:nvGrpSpPr>
          <p:cNvPr id="59" name="组合 58"/>
          <p:cNvGrpSpPr/>
          <p:nvPr userDrawn="1"/>
        </p:nvGrpSpPr>
        <p:grpSpPr>
          <a:xfrm>
            <a:off x="3413503" y="5070540"/>
            <a:ext cx="959406" cy="928232"/>
            <a:chOff x="8723006" y="1647607"/>
            <a:chExt cx="2731823" cy="2680782"/>
          </a:xfrm>
          <a:solidFill>
            <a:schemeClr val="accent5">
              <a:lumMod val="75000"/>
            </a:schemeClr>
          </a:solidFill>
        </p:grpSpPr>
        <p:grpSp>
          <p:nvGrpSpPr>
            <p:cNvPr id="73" name="组合 72"/>
            <p:cNvGrpSpPr/>
            <p:nvPr userDrawn="1"/>
          </p:nvGrpSpPr>
          <p:grpSpPr>
            <a:xfrm>
              <a:off x="8723006" y="1647607"/>
              <a:ext cx="2731823" cy="2680782"/>
              <a:chOff x="1628775" y="1300163"/>
              <a:chExt cx="1890934" cy="1855603"/>
            </a:xfrm>
            <a:grpFill/>
          </p:grpSpPr>
          <p:sp>
            <p:nvSpPr>
              <p:cNvPr id="75" name="椭圆 74"/>
              <p:cNvSpPr/>
              <p:nvPr userDrawn="1"/>
            </p:nvSpPr>
            <p:spPr>
              <a:xfrm>
                <a:off x="1628775" y="1300163"/>
                <a:ext cx="1828800" cy="1828800"/>
              </a:xfrm>
              <a:prstGeom prst="ellipse">
                <a:avLst/>
              </a:pr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9525">
                    <a:solidFill>
                      <a:schemeClr val="bg1"/>
                    </a:solidFill>
                    <a:prstDash val="solid"/>
                  </a:ln>
                  <a:solidFill>
                    <a:schemeClr val="bg2">
                      <a:lumMod val="75000"/>
                    </a:schemeClr>
                  </a:solidFill>
                  <a:effectLst>
                    <a:outerShdw blurRad="12700" dist="38100" dir="2700000" algn="tl" rotWithShape="0">
                      <a:schemeClr val="accent5">
                        <a:lumMod val="60000"/>
                        <a:lumOff val="40000"/>
                      </a:schemeClr>
                    </a:outerShdw>
                  </a:effectLst>
                  <a:latin typeface="Broadway" panose="04040905080B02020502" pitchFamily="82" charset="0"/>
                </a:endParaRPr>
              </a:p>
            </p:txBody>
          </p:sp>
          <p:sp>
            <p:nvSpPr>
              <p:cNvPr id="76" name="流程图: 合并 75"/>
              <p:cNvSpPr/>
              <p:nvPr userDrawn="1"/>
            </p:nvSpPr>
            <p:spPr>
              <a:xfrm rot="18650490">
                <a:off x="3163200" y="2799258"/>
                <a:ext cx="308887" cy="404130"/>
              </a:xfrm>
              <a:prstGeom prst="flowChartMerg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75000"/>
                    </a:schemeClr>
                  </a:solidFill>
                  <a:latin typeface="Broadway" panose="04040905080B02020502" pitchFamily="82" charset="0"/>
                </a:endParaRPr>
              </a:p>
            </p:txBody>
          </p:sp>
        </p:grpSp>
        <p:sp>
          <p:nvSpPr>
            <p:cNvPr id="74" name="文本框 73"/>
            <p:cNvSpPr txBox="1"/>
            <p:nvPr userDrawn="1"/>
          </p:nvSpPr>
          <p:spPr>
            <a:xfrm>
              <a:off x="9002750" y="2100736"/>
              <a:ext cx="2415485" cy="2044411"/>
            </a:xfrm>
            <a:prstGeom prst="rect">
              <a:avLst/>
            </a:prstGeom>
            <a:noFill/>
          </p:spPr>
          <p:txBody>
            <a:bodyPr wrap="none" rtlCol="0">
              <a:spAutoFit/>
            </a:bodyPr>
            <a:lstStyle/>
            <a:p>
              <a:r>
                <a:rPr lang="en-US" altLang="zh-CN" sz="4000" b="0" dirty="0" smtClean="0">
                  <a:solidFill>
                    <a:schemeClr val="bg2">
                      <a:lumMod val="75000"/>
                    </a:schemeClr>
                  </a:solidFill>
                  <a:latin typeface="Broadway" panose="04040905080B02020502" pitchFamily="82" charset="0"/>
                  <a:ea typeface="微软雅黑" panose="020B0503020204020204" pitchFamily="34" charset="-122"/>
                </a:rPr>
                <a:t>05</a:t>
              </a:r>
              <a:endParaRPr lang="zh-CN" altLang="en-US" sz="4000" b="0" dirty="0">
                <a:solidFill>
                  <a:schemeClr val="bg2">
                    <a:lumMod val="75000"/>
                  </a:schemeClr>
                </a:solidFill>
                <a:latin typeface="Broadway" panose="04040905080B02020502" pitchFamily="82" charset="0"/>
                <a:ea typeface="微软雅黑" panose="020B0503020204020204" pitchFamily="34" charset="-122"/>
              </a:endParaRPr>
            </a:p>
          </p:txBody>
        </p:sp>
      </p:grpSp>
      <p:sp>
        <p:nvSpPr>
          <p:cNvPr id="77" name="文本框 76"/>
          <p:cNvSpPr txBox="1"/>
          <p:nvPr userDrawn="1"/>
        </p:nvSpPr>
        <p:spPr>
          <a:xfrm>
            <a:off x="4507917" y="5319771"/>
            <a:ext cx="2698175" cy="523220"/>
          </a:xfrm>
          <a:prstGeom prst="rect">
            <a:avLst/>
          </a:prstGeom>
          <a:noFill/>
        </p:spPr>
        <p:txBody>
          <a:bodyPr wrap="none" rtlCol="0">
            <a:spAutoFit/>
          </a:bodyPr>
          <a:lstStyle/>
          <a:p>
            <a:r>
              <a:rPr lang="zh-CN" altLang="en-US" sz="2800" b="1" dirty="0" smtClean="0">
                <a:solidFill>
                  <a:schemeClr val="bg2">
                    <a:lumMod val="75000"/>
                  </a:schemeClr>
                </a:solidFill>
                <a:latin typeface="微软雅黑" panose="020B0503020204020204" pitchFamily="34" charset="-122"/>
                <a:ea typeface="微软雅黑" panose="020B0503020204020204" pitchFamily="34" charset="-122"/>
              </a:rPr>
              <a:t>总结与未来工作</a:t>
            </a:r>
            <a:endParaRPr lang="zh-CN" altLang="en-US" sz="28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7" name="日期占位符 6"/>
          <p:cNvSpPr>
            <a:spLocks noGrp="1"/>
          </p:cNvSpPr>
          <p:nvPr>
            <p:ph type="dt" sz="half" idx="10"/>
          </p:nvPr>
        </p:nvSpPr>
        <p:spPr/>
        <p:txBody>
          <a:bodyPr/>
          <a:lstStyle/>
          <a:p>
            <a:fld id="{11961523-4804-45BD-9F6B-362C01C77A8B}" type="datetimeFigureOut">
              <a:rPr lang="zh-CN" altLang="en-US" smtClean="0"/>
              <a:t>2016/5/16/Monday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906129D-8271-4CBE-9DFD-2A0543AED237}" type="slidenum">
              <a:rPr lang="zh-CN" altLang="en-US" smtClean="0"/>
              <a:t>‹#›</a:t>
            </a:fld>
            <a:endParaRPr lang="zh-CN" altLang="en-US"/>
          </a:p>
        </p:txBody>
      </p:sp>
      <p:pic>
        <p:nvPicPr>
          <p:cNvPr id="84" name="Picture 1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601200" y="6310475"/>
            <a:ext cx="333375"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20" descr="ll"/>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82200" y="6283488"/>
            <a:ext cx="1828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36856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61523-4804-45BD-9F6B-362C01C77A8B}" type="datetimeFigureOut">
              <a:rPr lang="zh-CN" altLang="en-US" smtClean="0"/>
              <a:t>2016/5/16/Monday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6129D-8271-4CBE-9DFD-2A0543AED237}" type="slidenum">
              <a:rPr lang="zh-CN" altLang="en-US" smtClean="0"/>
              <a:t>‹#›</a:t>
            </a:fld>
            <a:endParaRPr lang="zh-CN" altLang="en-US"/>
          </a:p>
        </p:txBody>
      </p:sp>
    </p:spTree>
    <p:extLst>
      <p:ext uri="{BB962C8B-B14F-4D97-AF65-F5344CB8AC3E}">
        <p14:creationId xmlns:p14="http://schemas.microsoft.com/office/powerpoint/2010/main" val="218347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88" r:id="rId4"/>
    <p:sldLayoutId id="2147483684" r:id="rId5"/>
    <p:sldLayoutId id="2147483690" r:id="rId6"/>
    <p:sldLayoutId id="2147483692" r:id="rId7"/>
    <p:sldLayoutId id="2147483695" r:id="rId8"/>
    <p:sldLayoutId id="2147483696" r:id="rId9"/>
    <p:sldLayoutId id="2147483694" r:id="rId10"/>
    <p:sldLayoutId id="2147483697" r:id="rId11"/>
    <p:sldLayoutId id="2147483676" r:id="rId12"/>
    <p:sldLayoutId id="2147483677" r:id="rId13"/>
    <p:sldLayoutId id="2147483678" r:id="rId14"/>
    <p:sldLayoutId id="2147483679" r:id="rId15"/>
    <p:sldLayoutId id="2147483681" r:id="rId16"/>
    <p:sldLayoutId id="2147483698" r:id="rId17"/>
    <p:sldLayoutId id="2147483682" r:id="rId18"/>
    <p:sldLayoutId id="2147483686" r:id="rId19"/>
    <p:sldLayoutId id="2147483683" r:id="rId20"/>
    <p:sldLayoutId id="2147483670" r:id="rId21"/>
    <p:sldLayoutId id="2147483652" r:id="rId22"/>
    <p:sldLayoutId id="2147483653" r:id="rId23"/>
    <p:sldLayoutId id="2147483656" r:id="rId24"/>
    <p:sldLayoutId id="2147483657" r:id="rId25"/>
    <p:sldLayoutId id="2147483658" r:id="rId26"/>
    <p:sldLayoutId id="2147483659" r:id="rId2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3.xml"/></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6477887"/>
      </p:ext>
    </p:extLst>
  </p:cSld>
  <p:clrMapOvr>
    <a:masterClrMapping/>
  </p:clrMapOvr>
  <p:transition spd="slow" advTm="21">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8893" y="360030"/>
            <a:ext cx="6422095" cy="482670"/>
          </a:xfrm>
        </p:spPr>
        <p:txBody>
          <a:bodyPr>
            <a:noAutofit/>
          </a:bodyPr>
          <a:lstStyle/>
          <a:p>
            <a:r>
              <a:rPr lang="zh-CN" altLang="en-US" sz="3200" dirty="0" smtClean="0">
                <a:latin typeface="宋体" panose="02010600030101010101" pitchFamily="2" charset="-122"/>
                <a:ea typeface="宋体" panose="02010600030101010101" pitchFamily="2" charset="-122"/>
              </a:rPr>
              <a:t>常见的好友推荐算法</a:t>
            </a:r>
            <a:endParaRPr lang="zh-CN" altLang="en-US" sz="3200" dirty="0">
              <a:latin typeface="宋体" panose="02010600030101010101" pitchFamily="2" charset="-122"/>
              <a:ea typeface="宋体" panose="02010600030101010101" pitchFamily="2" charset="-122"/>
            </a:endParaRPr>
          </a:p>
        </p:txBody>
      </p:sp>
      <p:grpSp>
        <p:nvGrpSpPr>
          <p:cNvPr id="29" name="组合 28"/>
          <p:cNvGrpSpPr/>
          <p:nvPr/>
        </p:nvGrpSpPr>
        <p:grpSpPr>
          <a:xfrm>
            <a:off x="2286136" y="2342238"/>
            <a:ext cx="7473436" cy="646331"/>
            <a:chOff x="990631" y="1191756"/>
            <a:chExt cx="7473436" cy="646331"/>
          </a:xfrm>
        </p:grpSpPr>
        <p:grpSp>
          <p:nvGrpSpPr>
            <p:cNvPr id="15" name="组合 14"/>
            <p:cNvGrpSpPr/>
            <p:nvPr/>
          </p:nvGrpSpPr>
          <p:grpSpPr>
            <a:xfrm>
              <a:off x="990631" y="1360488"/>
              <a:ext cx="481042" cy="419776"/>
              <a:chOff x="3887252" y="4110502"/>
              <a:chExt cx="481042" cy="419776"/>
            </a:xfrm>
          </p:grpSpPr>
          <p:sp>
            <p:nvSpPr>
              <p:cNvPr id="16" name="椭圆 15"/>
              <p:cNvSpPr/>
              <p:nvPr/>
            </p:nvSpPr>
            <p:spPr>
              <a:xfrm>
                <a:off x="3887252" y="4110502"/>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a:solidFill>
                    <a:srgbClr val="EE9C60"/>
                  </a:solidFill>
                </a:endParaRPr>
              </a:p>
            </p:txBody>
          </p:sp>
          <p:sp>
            <p:nvSpPr>
              <p:cNvPr id="17" name="椭圆 16"/>
              <p:cNvSpPr/>
              <p:nvPr/>
            </p:nvSpPr>
            <p:spPr>
              <a:xfrm>
                <a:off x="4097139" y="4185786"/>
                <a:ext cx="271155"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dirty="0"/>
              </a:p>
            </p:txBody>
          </p:sp>
        </p:grpSp>
        <p:sp>
          <p:nvSpPr>
            <p:cNvPr id="3" name="矩形 2"/>
            <p:cNvSpPr/>
            <p:nvPr/>
          </p:nvSpPr>
          <p:spPr>
            <a:xfrm>
              <a:off x="1346520" y="1191756"/>
              <a:ext cx="7117547" cy="646331"/>
            </a:xfrm>
            <a:prstGeom prst="rect">
              <a:avLst/>
            </a:prstGeom>
          </p:spPr>
          <p:txBody>
            <a:bodyPr wrap="square" anchor="ctr">
              <a:spAutoFit/>
            </a:bodyPr>
            <a:lstStyle/>
            <a:p>
              <a:pPr>
                <a:lnSpc>
                  <a:spcPct val="150000"/>
                </a:lnSpc>
              </a:pPr>
              <a:r>
                <a:rPr lang="en-US" altLang="zh-CN" sz="2400" dirty="0" smtClean="0"/>
                <a:t> </a:t>
              </a:r>
              <a:r>
                <a:rPr lang="zh-CN" altLang="en-US" sz="2400" dirty="0"/>
                <a:t>基于</a:t>
              </a:r>
              <a:r>
                <a:rPr lang="zh-CN" altLang="zh-CN" sz="2400" dirty="0" smtClean="0"/>
                <a:t>关联</a:t>
              </a:r>
              <a:r>
                <a:rPr lang="zh-CN" altLang="zh-CN" sz="2400" dirty="0"/>
                <a:t>规则和标签</a:t>
              </a:r>
              <a:r>
                <a:rPr lang="zh-CN" altLang="zh-CN" sz="2400" dirty="0" smtClean="0"/>
                <a:t>的推荐</a:t>
              </a:r>
              <a:endParaRPr lang="en-US" altLang="zh-CN" sz="2400" dirty="0"/>
            </a:p>
          </p:txBody>
        </p:sp>
      </p:grpSp>
      <p:sp>
        <p:nvSpPr>
          <p:cNvPr id="4" name="矩形 3"/>
          <p:cNvSpPr/>
          <p:nvPr/>
        </p:nvSpPr>
        <p:spPr>
          <a:xfrm>
            <a:off x="2631600" y="3245511"/>
            <a:ext cx="7127972" cy="3508653"/>
          </a:xfrm>
          <a:prstGeom prst="rect">
            <a:avLst/>
          </a:prstGeom>
        </p:spPr>
        <p:txBody>
          <a:bodyPr wrap="square">
            <a:spAutoFit/>
          </a:bodyPr>
          <a:lstStyle/>
          <a:p>
            <a:pPr>
              <a:lnSpc>
                <a:spcPct val="150000"/>
              </a:lnSpc>
            </a:pPr>
            <a:r>
              <a:rPr lang="zh-CN" altLang="en-US" sz="2400" kern="100" dirty="0" smtClean="0">
                <a:ea typeface="宋体" panose="02010600030101010101" pitchFamily="2" charset="-122"/>
                <a:cs typeface="宋体" panose="02010600030101010101" pitchFamily="2" charset="-122"/>
              </a:rPr>
              <a:t>文献</a:t>
            </a:r>
            <a:r>
              <a:rPr lang="en-US" altLang="zh-CN" sz="2400" kern="100" dirty="0" smtClean="0">
                <a:ea typeface="宋体" panose="02010600030101010101" pitchFamily="2" charset="-122"/>
                <a:cs typeface="宋体" panose="02010600030101010101" pitchFamily="2" charset="-122"/>
              </a:rPr>
              <a:t>[1]</a:t>
            </a:r>
            <a:r>
              <a:rPr lang="zh-CN" altLang="zh-CN" sz="2400" kern="100" dirty="0" smtClean="0">
                <a:ea typeface="宋体" panose="02010600030101010101" pitchFamily="2" charset="-122"/>
                <a:cs typeface="宋体" panose="02010600030101010101" pitchFamily="2" charset="-122"/>
              </a:rPr>
              <a:t>首先</a:t>
            </a:r>
            <a:r>
              <a:rPr lang="zh-CN" altLang="zh-CN" sz="2400" kern="100" dirty="0">
                <a:ea typeface="宋体" panose="02010600030101010101" pitchFamily="2" charset="-122"/>
                <a:cs typeface="宋体" panose="02010600030101010101" pitchFamily="2" charset="-122"/>
              </a:rPr>
              <a:t>通过用户之间的好友关系推荐出</a:t>
            </a:r>
            <a:r>
              <a:rPr lang="en-US" altLang="zh-CN" sz="2400" kern="100" dirty="0">
                <a:ea typeface="宋体" panose="02010600030101010101" pitchFamily="2" charset="-122"/>
                <a:cs typeface="宋体" panose="02010600030101010101" pitchFamily="2" charset="-122"/>
              </a:rPr>
              <a:t>Top-N</a:t>
            </a:r>
            <a:r>
              <a:rPr lang="zh-CN" altLang="zh-CN" sz="2400" kern="100" dirty="0">
                <a:ea typeface="宋体" panose="02010600030101010101" pitchFamily="2" charset="-122"/>
                <a:cs typeface="宋体" panose="02010600030101010101" pitchFamily="2" charset="-122"/>
              </a:rPr>
              <a:t>用户，其次，通过目标用户与推荐出的</a:t>
            </a:r>
            <a:r>
              <a:rPr lang="en-US" altLang="zh-CN" sz="2400" kern="100" dirty="0">
                <a:ea typeface="宋体" panose="02010600030101010101" pitchFamily="2" charset="-122"/>
                <a:cs typeface="宋体" panose="02010600030101010101" pitchFamily="2" charset="-122"/>
              </a:rPr>
              <a:t>Top-N</a:t>
            </a:r>
            <a:r>
              <a:rPr lang="zh-CN" altLang="zh-CN" sz="2400" kern="100" dirty="0">
                <a:ea typeface="宋体" panose="02010600030101010101" pitchFamily="2" charset="-122"/>
                <a:cs typeface="宋体" panose="02010600030101010101" pitchFamily="2" charset="-122"/>
              </a:rPr>
              <a:t>用户进行标签相似性计算，在标签相似度计算时添加权重，这样改善了传统的好友推荐方法</a:t>
            </a:r>
            <a:r>
              <a:rPr lang="zh-CN" altLang="zh-CN" sz="2400" kern="100" dirty="0" smtClean="0">
                <a:ea typeface="宋体" panose="02010600030101010101" pitchFamily="2" charset="-122"/>
                <a:cs typeface="宋体" panose="02010600030101010101" pitchFamily="2" charset="-122"/>
              </a:rPr>
              <a:t>。</a:t>
            </a:r>
            <a:endParaRPr lang="en-US" altLang="zh-CN" sz="2400" kern="100" dirty="0" smtClean="0">
              <a:ea typeface="宋体" panose="02010600030101010101" pitchFamily="2" charset="-122"/>
              <a:cs typeface="宋体" panose="02010600030101010101" pitchFamily="2" charset="-122"/>
            </a:endParaRPr>
          </a:p>
          <a:p>
            <a:pPr>
              <a:lnSpc>
                <a:spcPct val="150000"/>
              </a:lnSpc>
            </a:pPr>
            <a:endParaRPr lang="en-US" altLang="zh-CN" sz="2400" kern="100" dirty="0" smtClean="0">
              <a:ea typeface="宋体" panose="02010600030101010101" pitchFamily="2" charset="-122"/>
              <a:cs typeface="宋体" panose="02010600030101010101" pitchFamily="2" charset="-122"/>
            </a:endParaRPr>
          </a:p>
          <a:p>
            <a:pPr lvl="0">
              <a:lnSpc>
                <a:spcPct val="150000"/>
              </a:lnSpc>
            </a:pPr>
            <a:r>
              <a:rPr lang="en-US" altLang="zh-CN" sz="1400" dirty="0" smtClean="0">
                <a:latin typeface="宋体" panose="02010600030101010101" pitchFamily="2" charset="-122"/>
                <a:ea typeface="宋体" panose="02010600030101010101" pitchFamily="2" charset="-122"/>
              </a:rPr>
              <a:t>[1] </a:t>
            </a:r>
            <a:r>
              <a:rPr lang="zh-CN" altLang="zh-CN" sz="1400" dirty="0" smtClean="0">
                <a:latin typeface="宋体" panose="02010600030101010101" pitchFamily="2" charset="-122"/>
                <a:ea typeface="宋体" panose="02010600030101010101" pitchFamily="2" charset="-122"/>
              </a:rPr>
              <a:t>胡文江</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胡大伟</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高永兵</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等</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基于关联规则与标签的好友推荐算法</a:t>
            </a:r>
            <a:r>
              <a:rPr lang="en-US" altLang="zh-CN" sz="1400" dirty="0">
                <a:latin typeface="宋体" panose="02010600030101010101" pitchFamily="2" charset="-122"/>
                <a:ea typeface="宋体" panose="02010600030101010101" pitchFamily="2" charset="-122"/>
              </a:rPr>
              <a:t>[J]. </a:t>
            </a:r>
            <a:r>
              <a:rPr lang="zh-CN" altLang="zh-CN" sz="1400" dirty="0">
                <a:latin typeface="宋体" panose="02010600030101010101" pitchFamily="2" charset="-122"/>
                <a:ea typeface="宋体" panose="02010600030101010101" pitchFamily="2" charset="-122"/>
              </a:rPr>
              <a:t>计算机工程与科学</a:t>
            </a:r>
            <a:r>
              <a:rPr lang="en-US" altLang="zh-CN" sz="1400" dirty="0">
                <a:latin typeface="宋体" panose="02010600030101010101" pitchFamily="2" charset="-122"/>
                <a:ea typeface="宋体" panose="02010600030101010101" pitchFamily="2" charset="-122"/>
              </a:rPr>
              <a:t>, 2013, 35(2): 109-113</a:t>
            </a:r>
            <a:r>
              <a:rPr lang="en-US" altLang="zh-CN" sz="1400" dirty="0" smtClean="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p:txBody>
      </p:sp>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661" y="991"/>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231603396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0-#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21" name="组合 20"/>
          <p:cNvGrpSpPr/>
          <p:nvPr/>
        </p:nvGrpSpPr>
        <p:grpSpPr>
          <a:xfrm>
            <a:off x="2286136" y="2342238"/>
            <a:ext cx="7473436" cy="646331"/>
            <a:chOff x="990631" y="1191756"/>
            <a:chExt cx="7473436" cy="646331"/>
          </a:xfrm>
        </p:grpSpPr>
        <p:grpSp>
          <p:nvGrpSpPr>
            <p:cNvPr id="22" name="组合 21"/>
            <p:cNvGrpSpPr/>
            <p:nvPr/>
          </p:nvGrpSpPr>
          <p:grpSpPr>
            <a:xfrm>
              <a:off x="990631" y="1360488"/>
              <a:ext cx="481042" cy="419776"/>
              <a:chOff x="3887252" y="4110502"/>
              <a:chExt cx="481042" cy="419776"/>
            </a:xfrm>
          </p:grpSpPr>
          <p:sp>
            <p:nvSpPr>
              <p:cNvPr id="24" name="椭圆 23"/>
              <p:cNvSpPr/>
              <p:nvPr/>
            </p:nvSpPr>
            <p:spPr>
              <a:xfrm>
                <a:off x="3887252" y="4110502"/>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a:solidFill>
                    <a:srgbClr val="EE9C60"/>
                  </a:solidFill>
                </a:endParaRPr>
              </a:p>
            </p:txBody>
          </p:sp>
          <p:sp>
            <p:nvSpPr>
              <p:cNvPr id="25" name="椭圆 24"/>
              <p:cNvSpPr/>
              <p:nvPr/>
            </p:nvSpPr>
            <p:spPr>
              <a:xfrm>
                <a:off x="4097139" y="4185786"/>
                <a:ext cx="271155"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dirty="0"/>
              </a:p>
            </p:txBody>
          </p:sp>
        </p:grpSp>
        <p:sp>
          <p:nvSpPr>
            <p:cNvPr id="23" name="矩形 22"/>
            <p:cNvSpPr/>
            <p:nvPr/>
          </p:nvSpPr>
          <p:spPr>
            <a:xfrm>
              <a:off x="1346520" y="1191756"/>
              <a:ext cx="7117547" cy="646331"/>
            </a:xfrm>
            <a:prstGeom prst="rect">
              <a:avLst/>
            </a:prstGeom>
          </p:spPr>
          <p:txBody>
            <a:bodyPr wrap="square" anchor="ctr">
              <a:spAutoFit/>
            </a:bodyPr>
            <a:lstStyle/>
            <a:p>
              <a:pPr>
                <a:lnSpc>
                  <a:spcPct val="150000"/>
                </a:lnSpc>
              </a:pPr>
              <a:r>
                <a:rPr lang="zh-CN" altLang="zh-CN" sz="2400" dirty="0"/>
                <a:t>基于位置的移动社交网络的推荐</a:t>
              </a:r>
              <a:r>
                <a:rPr lang="zh-CN" altLang="zh-CN" sz="2400" dirty="0" smtClean="0"/>
                <a:t>方法</a:t>
              </a:r>
              <a:endParaRPr lang="en-US" altLang="zh-CN" sz="2400" dirty="0"/>
            </a:p>
          </p:txBody>
        </p:sp>
      </p:grpSp>
      <p:sp>
        <p:nvSpPr>
          <p:cNvPr id="26" name="矩形 25"/>
          <p:cNvSpPr/>
          <p:nvPr/>
        </p:nvSpPr>
        <p:spPr>
          <a:xfrm>
            <a:off x="2631600" y="2988569"/>
            <a:ext cx="7329963" cy="3508653"/>
          </a:xfrm>
          <a:prstGeom prst="rect">
            <a:avLst/>
          </a:prstGeom>
        </p:spPr>
        <p:txBody>
          <a:bodyPr wrap="square">
            <a:spAutoFit/>
          </a:bodyPr>
          <a:lstStyle/>
          <a:p>
            <a:pPr>
              <a:lnSpc>
                <a:spcPct val="150000"/>
              </a:lnSpc>
            </a:pPr>
            <a:r>
              <a:rPr lang="zh-CN" altLang="zh-CN" sz="2400" kern="100" dirty="0">
                <a:ea typeface="宋体" panose="02010600030101010101" pitchFamily="2" charset="-122"/>
                <a:cs typeface="宋体" panose="02010600030101010101" pitchFamily="2" charset="-122"/>
              </a:rPr>
              <a:t>在现实生活中，移动设备的应用已经相当普及，而且移动设备自带的都有</a:t>
            </a:r>
            <a:r>
              <a:rPr lang="en-US" altLang="zh-CN" sz="2400" kern="100" dirty="0">
                <a:ea typeface="宋体" panose="02010600030101010101" pitchFamily="2" charset="-122"/>
                <a:cs typeface="宋体" panose="02010600030101010101" pitchFamily="2" charset="-122"/>
              </a:rPr>
              <a:t>GPS</a:t>
            </a:r>
            <a:r>
              <a:rPr lang="zh-CN" altLang="zh-CN" sz="2400" kern="100" dirty="0" smtClean="0">
                <a:ea typeface="宋体" panose="02010600030101010101" pitchFamily="2" charset="-122"/>
                <a:cs typeface="宋体" panose="02010600030101010101" pitchFamily="2" charset="-122"/>
              </a:rPr>
              <a:t>，</a:t>
            </a:r>
            <a:r>
              <a:rPr lang="zh-CN" altLang="en-US" sz="2400" kern="100" dirty="0" smtClean="0">
                <a:ea typeface="宋体" panose="02010600030101010101" pitchFamily="2" charset="-122"/>
                <a:cs typeface="宋体" panose="02010600030101010101" pitchFamily="2" charset="-122"/>
              </a:rPr>
              <a:t>文献</a:t>
            </a:r>
            <a:r>
              <a:rPr lang="en-US" altLang="zh-CN" sz="2400" kern="100" dirty="0" smtClean="0">
                <a:ea typeface="宋体" panose="02010600030101010101" pitchFamily="2" charset="-122"/>
                <a:cs typeface="宋体" panose="02010600030101010101" pitchFamily="2" charset="-122"/>
              </a:rPr>
              <a:t>[2]</a:t>
            </a:r>
            <a:r>
              <a:rPr lang="zh-CN" altLang="zh-CN" sz="2400" kern="100" dirty="0" smtClean="0">
                <a:ea typeface="宋体" panose="02010600030101010101" pitchFamily="2" charset="-122"/>
                <a:cs typeface="宋体" panose="02010600030101010101" pitchFamily="2" charset="-122"/>
              </a:rPr>
              <a:t>有效</a:t>
            </a:r>
            <a:r>
              <a:rPr lang="zh-CN" altLang="zh-CN" sz="2400" kern="100" dirty="0">
                <a:ea typeface="宋体" panose="02010600030101010101" pitchFamily="2" charset="-122"/>
                <a:cs typeface="宋体" panose="02010600030101010101" pitchFamily="2" charset="-122"/>
              </a:rPr>
              <a:t>地利用</a:t>
            </a:r>
            <a:r>
              <a:rPr lang="en-US" altLang="zh-CN" sz="2400" kern="100" dirty="0">
                <a:ea typeface="宋体" panose="02010600030101010101" pitchFamily="2" charset="-122"/>
                <a:cs typeface="宋体" panose="02010600030101010101" pitchFamily="2" charset="-122"/>
              </a:rPr>
              <a:t>GPS</a:t>
            </a:r>
            <a:r>
              <a:rPr lang="zh-CN" altLang="zh-CN" sz="2400" kern="100" dirty="0">
                <a:ea typeface="宋体" panose="02010600030101010101" pitchFamily="2" charset="-122"/>
                <a:cs typeface="宋体" panose="02010600030101010101" pitchFamily="2" charset="-122"/>
              </a:rPr>
              <a:t>定位系统，给用户进行推荐</a:t>
            </a:r>
            <a:r>
              <a:rPr lang="zh-CN" altLang="zh-CN" sz="2400" kern="100" dirty="0" smtClean="0">
                <a:ea typeface="宋体" panose="02010600030101010101" pitchFamily="2" charset="-122"/>
                <a:cs typeface="宋体" panose="02010600030101010101" pitchFamily="2" charset="-122"/>
              </a:rPr>
              <a:t>。</a:t>
            </a:r>
            <a:endParaRPr lang="en-US" altLang="zh-CN" sz="2400" kern="100" dirty="0" smtClean="0">
              <a:ea typeface="宋体" panose="02010600030101010101" pitchFamily="2" charset="-122"/>
              <a:cs typeface="宋体" panose="02010600030101010101" pitchFamily="2" charset="-122"/>
            </a:endParaRPr>
          </a:p>
          <a:p>
            <a:pPr>
              <a:lnSpc>
                <a:spcPct val="150000"/>
              </a:lnSpc>
            </a:pPr>
            <a:endParaRPr lang="en-US" altLang="zh-CN" sz="2400" kern="100" dirty="0" smtClean="0">
              <a:ea typeface="宋体" panose="02010600030101010101" pitchFamily="2" charset="-122"/>
              <a:cs typeface="宋体" panose="02010600030101010101" pitchFamily="2" charset="-122"/>
            </a:endParaRPr>
          </a:p>
          <a:p>
            <a:pPr>
              <a:lnSpc>
                <a:spcPct val="150000"/>
              </a:lnSpc>
            </a:pPr>
            <a:r>
              <a:rPr lang="en-US" altLang="zh-CN" sz="1400" dirty="0" smtClean="0">
                <a:latin typeface="宋体" panose="02010600030101010101" pitchFamily="2" charset="-122"/>
                <a:ea typeface="宋体" panose="02010600030101010101" pitchFamily="2" charset="-122"/>
              </a:rPr>
              <a:t>[2] </a:t>
            </a:r>
            <a:r>
              <a:rPr lang="en-US" altLang="zh-CN" sz="1400" dirty="0" err="1" smtClean="0">
                <a:latin typeface="宋体" panose="02010600030101010101" pitchFamily="2" charset="-122"/>
                <a:ea typeface="宋体" panose="02010600030101010101" pitchFamily="2" charset="-122"/>
              </a:rPr>
              <a:t>Qiao</a:t>
            </a:r>
            <a:r>
              <a:rPr lang="en-US" altLang="zh-CN" sz="1400" dirty="0" smtClean="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X, Su J, Zhang J, et al. Recommending friends instantly in location-based mobile social networks[J]. Communications, China, 2014, 11(2): 109-127.</a:t>
            </a:r>
            <a:endParaRPr lang="zh-CN" altLang="zh-CN" sz="1400" dirty="0">
              <a:latin typeface="宋体" panose="02010600030101010101" pitchFamily="2" charset="-122"/>
              <a:ea typeface="宋体" panose="02010600030101010101" pitchFamily="2" charset="-122"/>
            </a:endParaRPr>
          </a:p>
          <a:p>
            <a:pPr>
              <a:lnSpc>
                <a:spcPct val="150000"/>
              </a:lnSpc>
            </a:pPr>
            <a:endParaRPr lang="zh-CN" altLang="en-US" sz="2400" kern="100" dirty="0">
              <a:ea typeface="宋体" panose="02010600030101010101" pitchFamily="2" charset="-122"/>
              <a:cs typeface="宋体" panose="02010600030101010101" pitchFamily="2" charset="-122"/>
            </a:endParaRPr>
          </a:p>
        </p:txBody>
      </p:sp>
      <p:grpSp>
        <p:nvGrpSpPr>
          <p:cNvPr id="17" name="Group 3"/>
          <p:cNvGrpSpPr>
            <a:grpSpLocks/>
          </p:cNvGrpSpPr>
          <p:nvPr/>
        </p:nvGrpSpPr>
        <p:grpSpPr bwMode="auto">
          <a:xfrm>
            <a:off x="1730829" y="1013413"/>
            <a:ext cx="4784357" cy="571200"/>
            <a:chOff x="480" y="864"/>
            <a:chExt cx="2085" cy="720"/>
          </a:xfrm>
        </p:grpSpPr>
        <p:sp>
          <p:nvSpPr>
            <p:cNvPr id="18"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9"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0"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7" name="Text Box 11"/>
            <p:cNvSpPr txBox="1">
              <a:spLocks noChangeArrowheads="1"/>
            </p:cNvSpPr>
            <p:nvPr/>
          </p:nvSpPr>
          <p:spPr bwMode="auto">
            <a:xfrm>
              <a:off x="1661" y="991"/>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12910896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4" name="组合 3"/>
          <p:cNvGrpSpPr/>
          <p:nvPr/>
        </p:nvGrpSpPr>
        <p:grpSpPr>
          <a:xfrm>
            <a:off x="2286136" y="2342238"/>
            <a:ext cx="7473436" cy="646331"/>
            <a:chOff x="990631" y="1191756"/>
            <a:chExt cx="7473436" cy="646331"/>
          </a:xfrm>
        </p:grpSpPr>
        <p:grpSp>
          <p:nvGrpSpPr>
            <p:cNvPr id="5" name="组合 4"/>
            <p:cNvGrpSpPr/>
            <p:nvPr/>
          </p:nvGrpSpPr>
          <p:grpSpPr>
            <a:xfrm>
              <a:off x="990631" y="1360488"/>
              <a:ext cx="481042" cy="419776"/>
              <a:chOff x="3887252" y="4110502"/>
              <a:chExt cx="481042" cy="419776"/>
            </a:xfrm>
          </p:grpSpPr>
          <p:sp>
            <p:nvSpPr>
              <p:cNvPr id="7" name="椭圆 6"/>
              <p:cNvSpPr/>
              <p:nvPr/>
            </p:nvSpPr>
            <p:spPr>
              <a:xfrm>
                <a:off x="3887252" y="4110502"/>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a:solidFill>
                    <a:srgbClr val="EE9C60"/>
                  </a:solidFill>
                </a:endParaRPr>
              </a:p>
            </p:txBody>
          </p:sp>
          <p:sp>
            <p:nvSpPr>
              <p:cNvPr id="8" name="椭圆 7"/>
              <p:cNvSpPr/>
              <p:nvPr/>
            </p:nvSpPr>
            <p:spPr>
              <a:xfrm>
                <a:off x="4097139" y="4185786"/>
                <a:ext cx="271155"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dirty="0"/>
              </a:p>
            </p:txBody>
          </p:sp>
        </p:grpSp>
        <p:sp>
          <p:nvSpPr>
            <p:cNvPr id="6" name="矩形 5"/>
            <p:cNvSpPr/>
            <p:nvPr/>
          </p:nvSpPr>
          <p:spPr>
            <a:xfrm>
              <a:off x="1346520" y="1191756"/>
              <a:ext cx="7117547" cy="646331"/>
            </a:xfrm>
            <a:prstGeom prst="rect">
              <a:avLst/>
            </a:prstGeom>
          </p:spPr>
          <p:txBody>
            <a:bodyPr wrap="square" anchor="ctr">
              <a:spAutoFit/>
            </a:bodyPr>
            <a:lstStyle/>
            <a:p>
              <a:pPr>
                <a:lnSpc>
                  <a:spcPct val="150000"/>
                </a:lnSpc>
              </a:pPr>
              <a:r>
                <a:rPr lang="zh-CN" altLang="zh-CN" sz="2400" dirty="0" smtClean="0"/>
                <a:t>基于</a:t>
              </a:r>
              <a:r>
                <a:rPr lang="zh-CN" altLang="en-US" sz="2400" dirty="0" smtClean="0"/>
                <a:t>物理和社交的上下文</a:t>
              </a:r>
              <a:r>
                <a:rPr lang="zh-CN" altLang="zh-CN" sz="2400" dirty="0" smtClean="0"/>
                <a:t>推荐</a:t>
              </a:r>
              <a:r>
                <a:rPr lang="zh-CN" altLang="zh-CN" sz="2400" dirty="0"/>
                <a:t>算法</a:t>
              </a:r>
              <a:endParaRPr lang="en-US" altLang="zh-CN" sz="2400" dirty="0"/>
            </a:p>
          </p:txBody>
        </p:sp>
      </p:grpSp>
      <p:sp>
        <p:nvSpPr>
          <p:cNvPr id="16" name="矩形 15"/>
          <p:cNvSpPr/>
          <p:nvPr/>
        </p:nvSpPr>
        <p:spPr>
          <a:xfrm>
            <a:off x="2705912" y="2988569"/>
            <a:ext cx="7255650" cy="3277820"/>
          </a:xfrm>
          <a:prstGeom prst="rect">
            <a:avLst/>
          </a:prstGeom>
        </p:spPr>
        <p:txBody>
          <a:bodyPr wrap="square">
            <a:spAutoFit/>
          </a:bodyPr>
          <a:lstStyle/>
          <a:p>
            <a:pPr>
              <a:lnSpc>
                <a:spcPct val="150000"/>
              </a:lnSpc>
            </a:pPr>
            <a:r>
              <a:rPr lang="zh-CN" altLang="en-US" sz="2400" kern="100" dirty="0" smtClean="0">
                <a:ea typeface="宋体" panose="02010600030101010101" pitchFamily="2" charset="-122"/>
                <a:cs typeface="宋体" panose="02010600030101010101" pitchFamily="2" charset="-122"/>
              </a:rPr>
              <a:t>文献</a:t>
            </a:r>
            <a:r>
              <a:rPr lang="en-US" altLang="zh-CN" sz="2400" kern="100" dirty="0" smtClean="0">
                <a:ea typeface="宋体" panose="02010600030101010101" pitchFamily="2" charset="-122"/>
                <a:cs typeface="宋体" panose="02010600030101010101" pitchFamily="2" charset="-122"/>
              </a:rPr>
              <a:t>[3]</a:t>
            </a:r>
            <a:r>
              <a:rPr lang="zh-CN" altLang="zh-CN" sz="2400" kern="100" dirty="0" smtClean="0">
                <a:ea typeface="宋体" panose="02010600030101010101" pitchFamily="2" charset="-122"/>
                <a:cs typeface="宋体" panose="02010600030101010101" pitchFamily="2" charset="-122"/>
              </a:rPr>
              <a:t>利用</a:t>
            </a:r>
            <a:r>
              <a:rPr lang="zh-CN" altLang="zh-CN" sz="2400" kern="100" dirty="0">
                <a:ea typeface="宋体" panose="02010600030101010101" pitchFamily="2" charset="-122"/>
                <a:cs typeface="宋体" panose="02010600030101010101" pitchFamily="2" charset="-122"/>
              </a:rPr>
              <a:t>物理和社会的上下文信息进行推荐，首先物理环境的上下文信息包括时间、位置或者是设备型号等，社交的上下文信息包括一些喜好比如音乐，电影和衣服等</a:t>
            </a:r>
            <a:r>
              <a:rPr lang="zh-CN" altLang="zh-CN" sz="2400" kern="100" dirty="0" smtClean="0">
                <a:ea typeface="宋体" panose="02010600030101010101" pitchFamily="2" charset="-122"/>
                <a:cs typeface="宋体" panose="02010600030101010101" pitchFamily="2" charset="-122"/>
              </a:rPr>
              <a:t>。</a:t>
            </a:r>
            <a:endParaRPr lang="en-US" altLang="zh-CN" sz="2400" kern="100" dirty="0" smtClean="0">
              <a:ea typeface="宋体" panose="02010600030101010101" pitchFamily="2" charset="-122"/>
              <a:cs typeface="宋体" panose="02010600030101010101" pitchFamily="2" charset="-122"/>
            </a:endParaRPr>
          </a:p>
          <a:p>
            <a:pPr lvl="0">
              <a:lnSpc>
                <a:spcPct val="150000"/>
              </a:lnSpc>
            </a:pPr>
            <a:r>
              <a:rPr lang="en-US" altLang="zh-CN" sz="1400" dirty="0" smtClean="0">
                <a:latin typeface="宋体" panose="02010600030101010101" pitchFamily="2" charset="-122"/>
                <a:ea typeface="宋体" panose="02010600030101010101" pitchFamily="2" charset="-122"/>
              </a:rPr>
              <a:t>[3] Kwon </a:t>
            </a:r>
            <a:r>
              <a:rPr lang="en-US" altLang="zh-CN" sz="1400" dirty="0">
                <a:latin typeface="宋体" panose="02010600030101010101" pitchFamily="2" charset="-122"/>
                <a:ea typeface="宋体" panose="02010600030101010101" pitchFamily="2" charset="-122"/>
              </a:rPr>
              <a:t>J, Kim S. Friend recommendation method using physical and social context[J]. International Journal of Computer Science and Network Security, 2010, 10(11): 116-120</a:t>
            </a:r>
            <a:r>
              <a:rPr lang="en-US" altLang="zh-CN" sz="1400" dirty="0" smtClean="0">
                <a:latin typeface="宋体" panose="02010600030101010101" pitchFamily="2" charset="-122"/>
                <a:ea typeface="宋体" panose="02010600030101010101" pitchFamily="2" charset="-122"/>
              </a:rPr>
              <a:t>.</a:t>
            </a:r>
            <a:endParaRPr lang="zh-CN" altLang="en-US" sz="2400" kern="100" dirty="0">
              <a:ea typeface="宋体" panose="02010600030101010101" pitchFamily="2" charset="-122"/>
              <a:cs typeface="宋体" panose="02010600030101010101" pitchFamily="2" charset="-122"/>
            </a:endParaRPr>
          </a:p>
        </p:txBody>
      </p:sp>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661" y="991"/>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33286555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pSp>
        <p:nvGrpSpPr>
          <p:cNvPr id="11" name="组合 10"/>
          <p:cNvGrpSpPr/>
          <p:nvPr/>
        </p:nvGrpSpPr>
        <p:grpSpPr>
          <a:xfrm>
            <a:off x="2286136" y="2377280"/>
            <a:ext cx="7473436" cy="576248"/>
            <a:chOff x="990631" y="1226798"/>
            <a:chExt cx="7473436" cy="576248"/>
          </a:xfrm>
        </p:grpSpPr>
        <p:grpSp>
          <p:nvGrpSpPr>
            <p:cNvPr id="12" name="组合 11"/>
            <p:cNvGrpSpPr/>
            <p:nvPr/>
          </p:nvGrpSpPr>
          <p:grpSpPr>
            <a:xfrm>
              <a:off x="990631" y="1360488"/>
              <a:ext cx="481042" cy="419776"/>
              <a:chOff x="3887252" y="4110502"/>
              <a:chExt cx="481042" cy="419776"/>
            </a:xfrm>
          </p:grpSpPr>
          <p:sp>
            <p:nvSpPr>
              <p:cNvPr id="14" name="椭圆 13"/>
              <p:cNvSpPr/>
              <p:nvPr/>
            </p:nvSpPr>
            <p:spPr>
              <a:xfrm>
                <a:off x="3887252" y="4110502"/>
                <a:ext cx="419776" cy="41977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a:solidFill>
                    <a:srgbClr val="EE9C60"/>
                  </a:solidFill>
                </a:endParaRPr>
              </a:p>
            </p:txBody>
          </p:sp>
          <p:sp>
            <p:nvSpPr>
              <p:cNvPr id="15" name="椭圆 14"/>
              <p:cNvSpPr/>
              <p:nvPr/>
            </p:nvSpPr>
            <p:spPr>
              <a:xfrm>
                <a:off x="4097139" y="4185786"/>
                <a:ext cx="271155" cy="271155"/>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b="0" dirty="0"/>
              </a:p>
            </p:txBody>
          </p:sp>
        </p:grpSp>
        <p:sp>
          <p:nvSpPr>
            <p:cNvPr id="13" name="矩形 12"/>
            <p:cNvSpPr/>
            <p:nvPr/>
          </p:nvSpPr>
          <p:spPr>
            <a:xfrm>
              <a:off x="1346520" y="1226798"/>
              <a:ext cx="7117547" cy="576248"/>
            </a:xfrm>
            <a:prstGeom prst="rect">
              <a:avLst/>
            </a:prstGeom>
          </p:spPr>
          <p:txBody>
            <a:bodyPr wrap="square" anchor="ctr">
              <a:spAutoFit/>
            </a:bodyPr>
            <a:lstStyle/>
            <a:p>
              <a:pPr>
                <a:lnSpc>
                  <a:spcPct val="150000"/>
                </a:lnSpc>
              </a:pPr>
              <a:r>
                <a:rPr lang="zh-CN" altLang="zh-CN" sz="2400" dirty="0"/>
                <a:t>基于社交圈的在线社交网络朋友推荐算法</a:t>
              </a:r>
              <a:endParaRPr lang="zh-CN" altLang="en-US" sz="2400" dirty="0"/>
            </a:p>
          </p:txBody>
        </p:sp>
      </p:grpSp>
      <p:sp>
        <p:nvSpPr>
          <p:cNvPr id="16" name="矩形 15"/>
          <p:cNvSpPr/>
          <p:nvPr/>
        </p:nvSpPr>
        <p:spPr>
          <a:xfrm>
            <a:off x="2642025" y="2988569"/>
            <a:ext cx="7319537" cy="3077766"/>
          </a:xfrm>
          <a:prstGeom prst="rect">
            <a:avLst/>
          </a:prstGeom>
        </p:spPr>
        <p:txBody>
          <a:bodyPr wrap="square">
            <a:spAutoFit/>
          </a:bodyPr>
          <a:lstStyle/>
          <a:p>
            <a:pPr>
              <a:lnSpc>
                <a:spcPct val="150000"/>
              </a:lnSpc>
            </a:pPr>
            <a:r>
              <a:rPr lang="zh-CN" altLang="en-US" sz="2400" kern="100" dirty="0" smtClean="0">
                <a:ea typeface="宋体" panose="02010600030101010101" pitchFamily="2" charset="-122"/>
                <a:cs typeface="宋体" panose="02010600030101010101" pitchFamily="2" charset="-122"/>
              </a:rPr>
              <a:t>文献</a:t>
            </a:r>
            <a:r>
              <a:rPr lang="en-US" altLang="zh-CN" sz="2400" kern="100" dirty="0" smtClean="0">
                <a:ea typeface="宋体" panose="02010600030101010101" pitchFamily="2" charset="-122"/>
                <a:cs typeface="宋体" panose="02010600030101010101" pitchFamily="2" charset="-122"/>
              </a:rPr>
              <a:t>[4]</a:t>
            </a:r>
            <a:r>
              <a:rPr lang="zh-CN" altLang="en-US" sz="2400" kern="100" dirty="0" smtClean="0">
                <a:ea typeface="宋体" panose="02010600030101010101" pitchFamily="2" charset="-122"/>
                <a:cs typeface="宋体" panose="02010600030101010101" pitchFamily="2" charset="-122"/>
              </a:rPr>
              <a:t>中，首先根据用户的标签信息进行社交圈划分，在相同的社交圈内，对社交圈内的用户进行相似性的计算。</a:t>
            </a:r>
            <a:endParaRPr lang="en-US" altLang="zh-CN" sz="2400" kern="100" dirty="0" smtClean="0">
              <a:ea typeface="宋体" panose="02010600030101010101" pitchFamily="2" charset="-122"/>
              <a:cs typeface="宋体" panose="02010600030101010101" pitchFamily="2" charset="-122"/>
            </a:endParaRPr>
          </a:p>
          <a:p>
            <a:pPr>
              <a:lnSpc>
                <a:spcPct val="150000"/>
              </a:lnSpc>
            </a:pPr>
            <a:endParaRPr lang="en-US" altLang="zh-CN" sz="2400" kern="100" dirty="0">
              <a:ea typeface="宋体" panose="02010600030101010101" pitchFamily="2" charset="-122"/>
              <a:cs typeface="宋体" panose="02010600030101010101" pitchFamily="2" charset="-122"/>
            </a:endParaRPr>
          </a:p>
          <a:p>
            <a:pPr>
              <a:lnSpc>
                <a:spcPct val="150000"/>
              </a:lnSpc>
            </a:pPr>
            <a:endParaRPr lang="en-US" altLang="zh-CN" sz="2400" kern="100" dirty="0" smtClean="0">
              <a:ea typeface="宋体" panose="02010600030101010101" pitchFamily="2" charset="-122"/>
              <a:cs typeface="宋体" panose="02010600030101010101" pitchFamily="2" charset="-122"/>
            </a:endParaRPr>
          </a:p>
          <a:p>
            <a:pPr lvl="0"/>
            <a:r>
              <a:rPr lang="en-US" altLang="zh-CN" sz="1400" dirty="0" smtClean="0">
                <a:latin typeface="宋体" panose="02010600030101010101" pitchFamily="2" charset="-122"/>
                <a:ea typeface="宋体" panose="02010600030101010101" pitchFamily="2" charset="-122"/>
              </a:rPr>
              <a:t>[4] </a:t>
            </a:r>
            <a:r>
              <a:rPr lang="zh-CN" altLang="zh-CN" sz="1400" dirty="0">
                <a:latin typeface="宋体" panose="02010600030101010101" pitchFamily="2" charset="-122"/>
                <a:ea typeface="宋体" panose="02010600030101010101" pitchFamily="2" charset="-122"/>
              </a:rPr>
              <a:t>王王与</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高琳</a:t>
            </a:r>
            <a:r>
              <a:rPr lang="en-US" altLang="zh-CN" sz="1400" dirty="0">
                <a:latin typeface="宋体" panose="02010600030101010101" pitchFamily="2" charset="-122"/>
                <a:ea typeface="宋体" panose="02010600030101010101" pitchFamily="2" charset="-122"/>
              </a:rPr>
              <a:t>. </a:t>
            </a:r>
            <a:r>
              <a:rPr lang="zh-CN" altLang="zh-CN" sz="1400" dirty="0">
                <a:latin typeface="宋体" panose="02010600030101010101" pitchFamily="2" charset="-122"/>
                <a:ea typeface="宋体" panose="02010600030101010101" pitchFamily="2" charset="-122"/>
              </a:rPr>
              <a:t>基于社交圈的在线社交网络朋友推荐算法</a:t>
            </a:r>
            <a:r>
              <a:rPr lang="en-US" altLang="zh-CN" sz="1400" dirty="0">
                <a:latin typeface="宋体" panose="02010600030101010101" pitchFamily="2" charset="-122"/>
                <a:ea typeface="宋体" panose="02010600030101010101" pitchFamily="2" charset="-122"/>
              </a:rPr>
              <a:t>[J]. </a:t>
            </a:r>
            <a:r>
              <a:rPr lang="zh-CN" altLang="zh-CN" sz="1400" dirty="0">
                <a:latin typeface="宋体" panose="02010600030101010101" pitchFamily="2" charset="-122"/>
                <a:ea typeface="宋体" panose="02010600030101010101" pitchFamily="2" charset="-122"/>
              </a:rPr>
              <a:t>计算机学报</a:t>
            </a:r>
            <a:r>
              <a:rPr lang="en-US" altLang="zh-CN" sz="1400" dirty="0">
                <a:latin typeface="宋体" panose="02010600030101010101" pitchFamily="2" charset="-122"/>
                <a:ea typeface="宋体" panose="02010600030101010101" pitchFamily="2" charset="-122"/>
              </a:rPr>
              <a:t>, </a:t>
            </a:r>
            <a:r>
              <a:rPr lang="en-US" altLang="zh-CN" sz="1400" dirty="0" smtClean="0">
                <a:latin typeface="宋体" panose="02010600030101010101" pitchFamily="2" charset="-122"/>
                <a:ea typeface="宋体" panose="02010600030101010101" pitchFamily="2" charset="-122"/>
              </a:rPr>
              <a:t>2014(4</a:t>
            </a:r>
            <a:r>
              <a:rPr lang="en-US" altLang="zh-CN" sz="1400" dirty="0">
                <a:latin typeface="宋体" panose="02010600030101010101" pitchFamily="2" charset="-122"/>
                <a:ea typeface="宋体" panose="02010600030101010101" pitchFamily="2" charset="-122"/>
              </a:rPr>
              <a:t>).</a:t>
            </a:r>
            <a:endParaRPr lang="zh-CN" altLang="zh-CN" sz="1400" dirty="0">
              <a:latin typeface="宋体" panose="02010600030101010101" pitchFamily="2" charset="-122"/>
              <a:ea typeface="宋体" panose="02010600030101010101" pitchFamily="2" charset="-122"/>
            </a:endParaRPr>
          </a:p>
        </p:txBody>
      </p:sp>
      <p:grpSp>
        <p:nvGrpSpPr>
          <p:cNvPr id="18" name="Group 3"/>
          <p:cNvGrpSpPr>
            <a:grpSpLocks/>
          </p:cNvGrpSpPr>
          <p:nvPr/>
        </p:nvGrpSpPr>
        <p:grpSpPr bwMode="auto">
          <a:xfrm>
            <a:off x="1730829" y="1013413"/>
            <a:ext cx="4784357" cy="571200"/>
            <a:chOff x="480" y="864"/>
            <a:chExt cx="2085" cy="720"/>
          </a:xfrm>
        </p:grpSpPr>
        <p:sp>
          <p:nvSpPr>
            <p:cNvPr id="19" name="AutoShape 6"/>
            <p:cNvSpPr>
              <a:spLocks noChangeArrowheads="1"/>
            </p:cNvSpPr>
            <p:nvPr/>
          </p:nvSpPr>
          <p:spPr bwMode="auto">
            <a:xfrm>
              <a:off x="1317" y="864"/>
              <a:ext cx="1248"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20" name="AutoShape 8"/>
            <p:cNvSpPr>
              <a:spLocks noChangeArrowheads="1"/>
            </p:cNvSpPr>
            <p:nvPr/>
          </p:nvSpPr>
          <p:spPr bwMode="auto">
            <a:xfrm>
              <a:off x="480" y="864"/>
              <a:ext cx="1125"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1" name="Text Box 9"/>
            <p:cNvSpPr txBox="1">
              <a:spLocks noChangeArrowheads="1"/>
            </p:cNvSpPr>
            <p:nvPr/>
          </p:nvSpPr>
          <p:spPr bwMode="auto">
            <a:xfrm>
              <a:off x="722" y="988"/>
              <a:ext cx="797"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2" name="Text Box 11"/>
            <p:cNvSpPr txBox="1">
              <a:spLocks noChangeArrowheads="1"/>
            </p:cNvSpPr>
            <p:nvPr/>
          </p:nvSpPr>
          <p:spPr bwMode="auto">
            <a:xfrm>
              <a:off x="1661" y="991"/>
              <a:ext cx="636"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40753665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10"/>
          <p:cNvSpPr txBox="1">
            <a:spLocks/>
          </p:cNvSpPr>
          <p:nvPr/>
        </p:nvSpPr>
        <p:spPr>
          <a:xfrm>
            <a:off x="1587816" y="1682986"/>
            <a:ext cx="10515600" cy="493599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zh-CN" dirty="0" smtClean="0">
                <a:latin typeface="宋体" panose="02010600030101010101" pitchFamily="2" charset="-122"/>
                <a:ea typeface="宋体" panose="02010600030101010101" pitchFamily="2" charset="-122"/>
              </a:rPr>
              <a:t>网络中用户的信息分为</a:t>
            </a:r>
            <a:r>
              <a:rPr lang="zh-CN" altLang="en-US" dirty="0" smtClean="0">
                <a:latin typeface="宋体" panose="02010600030101010101" pitchFamily="2" charset="-122"/>
                <a:ea typeface="宋体" panose="02010600030101010101" pitchFamily="2" charset="-122"/>
              </a:rPr>
              <a:t>：</a:t>
            </a:r>
            <a:r>
              <a:rPr lang="zh-CN" altLang="zh-CN" dirty="0" smtClean="0">
                <a:latin typeface="宋体" panose="02010600030101010101" pitchFamily="2" charset="-122"/>
                <a:ea typeface="宋体" panose="02010600030101010101" pitchFamily="2" charset="-122"/>
              </a:rPr>
              <a:t>可变因素和不可变因素</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a:lnSpc>
                <a:spcPct val="150000"/>
              </a:lnSpc>
              <a:buClr>
                <a:schemeClr val="accent1">
                  <a:lumMod val="60000"/>
                  <a:lumOff val="40000"/>
                </a:schemeClr>
              </a:buClr>
              <a:buFont typeface="Wingdings" panose="05000000000000000000" pitchFamily="2" charset="2"/>
              <a:buChar char="u"/>
            </a:pPr>
            <a:r>
              <a:rPr lang="zh-CN" altLang="zh-CN" dirty="0" smtClean="0">
                <a:latin typeface="宋体" panose="02010600030101010101" pitchFamily="2" charset="-122"/>
                <a:ea typeface="宋体" panose="02010600030101010101" pitchFamily="2" charset="-122"/>
              </a:rPr>
              <a:t>过往的研究大多是针对用户的不可变因素进行重点研究</a:t>
            </a:r>
            <a:endParaRPr lang="en-US" altLang="zh-CN" dirty="0" smtClean="0">
              <a:latin typeface="宋体" panose="02010600030101010101" pitchFamily="2" charset="-122"/>
              <a:ea typeface="宋体" panose="02010600030101010101" pitchFamily="2" charset="-122"/>
            </a:endParaRPr>
          </a:p>
          <a:p>
            <a:pPr>
              <a:lnSpc>
                <a:spcPct val="150000"/>
              </a:lnSpc>
              <a:buClr>
                <a:schemeClr val="accent1">
                  <a:lumMod val="60000"/>
                  <a:lumOff val="40000"/>
                </a:schemeClr>
              </a:buClr>
              <a:buFont typeface="Wingdings" panose="05000000000000000000" pitchFamily="2" charset="2"/>
              <a:buChar char="u"/>
            </a:pPr>
            <a:r>
              <a:rPr lang="zh-CN" altLang="zh-CN" dirty="0" smtClean="0">
                <a:latin typeface="宋体" panose="02010600030101010101" pitchFamily="2" charset="-122"/>
                <a:ea typeface="宋体" panose="02010600030101010101" pitchFamily="2" charset="-122"/>
              </a:rPr>
              <a:t>用户的特征一般都是通过可变因素来表征的</a:t>
            </a:r>
            <a:endParaRPr lang="en-US" altLang="zh-CN" dirty="0" smtClean="0">
              <a:latin typeface="宋体" panose="02010600030101010101" pitchFamily="2" charset="-122"/>
              <a:ea typeface="宋体" panose="02010600030101010101" pitchFamily="2" charset="-122"/>
            </a:endParaRPr>
          </a:p>
          <a:p>
            <a:pPr marL="0" indent="0">
              <a:lnSpc>
                <a:spcPct val="150000"/>
              </a:lnSpc>
              <a:buFont typeface="Arial" panose="020B0604020202020204" pitchFamily="34" charset="0"/>
              <a:buNone/>
            </a:pPr>
            <a:r>
              <a:rPr lang="zh-CN" altLang="zh-CN" dirty="0" smtClean="0">
                <a:latin typeface="宋体" panose="02010600030101010101" pitchFamily="2" charset="-122"/>
                <a:ea typeface="宋体" panose="02010600030101010101" pitchFamily="2" charset="-122"/>
              </a:rPr>
              <a:t>因为用户的情感和兴趣都会随着各种上下文信息发生改变</a:t>
            </a:r>
            <a:r>
              <a:rPr lang="zh-CN" altLang="en-US" dirty="0" smtClean="0">
                <a:latin typeface="宋体" panose="02010600030101010101" pitchFamily="2" charset="-122"/>
                <a:ea typeface="宋体" panose="02010600030101010101" pitchFamily="2" charset="-122"/>
              </a:rPr>
              <a:t>，一些标签信息就会变得陈旧，不能及时的更新。</a:t>
            </a:r>
            <a:endParaRPr lang="zh-CN" altLang="en-US" dirty="0">
              <a:latin typeface="宋体" panose="02010600030101010101" pitchFamily="2" charset="-122"/>
              <a:ea typeface="宋体" panose="02010600030101010101" pitchFamily="2" charset="-122"/>
            </a:endParaRPr>
          </a:p>
        </p:txBody>
      </p:sp>
      <p:grpSp>
        <p:nvGrpSpPr>
          <p:cNvPr id="17" name="Group 3"/>
          <p:cNvGrpSpPr>
            <a:grpSpLocks/>
          </p:cNvGrpSpPr>
          <p:nvPr/>
        </p:nvGrpSpPr>
        <p:grpSpPr bwMode="auto">
          <a:xfrm>
            <a:off x="1730829" y="1013413"/>
            <a:ext cx="4784357" cy="571200"/>
            <a:chOff x="480" y="864"/>
            <a:chExt cx="2085" cy="720"/>
          </a:xfrm>
        </p:grpSpPr>
        <p:sp>
          <p:nvSpPr>
            <p:cNvPr id="18" name="AutoShape 6"/>
            <p:cNvSpPr>
              <a:spLocks noChangeArrowheads="1"/>
            </p:cNvSpPr>
            <p:nvPr/>
          </p:nvSpPr>
          <p:spPr bwMode="auto">
            <a:xfrm>
              <a:off x="1317" y="864"/>
              <a:ext cx="1248" cy="720"/>
            </a:xfrm>
            <a:prstGeom prst="homePlate">
              <a:avLst>
                <a:gd name="adj" fmla="val 4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dirty="0"/>
            </a:p>
          </p:txBody>
        </p:sp>
        <p:sp>
          <p:nvSpPr>
            <p:cNvPr id="19" name="AutoShape 8"/>
            <p:cNvSpPr>
              <a:spLocks noChangeArrowheads="1"/>
            </p:cNvSpPr>
            <p:nvPr/>
          </p:nvSpPr>
          <p:spPr bwMode="auto">
            <a:xfrm>
              <a:off x="480" y="864"/>
              <a:ext cx="1125" cy="720"/>
            </a:xfrm>
            <a:prstGeom prst="homePlate">
              <a:avLst>
                <a:gd name="adj" fmla="val 43333"/>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endParaRPr lang="zh-CN" altLang="en-US"/>
            </a:p>
          </p:txBody>
        </p:sp>
        <p:sp>
          <p:nvSpPr>
            <p:cNvPr id="20" name="Text Box 9"/>
            <p:cNvSpPr txBox="1">
              <a:spLocks noChangeArrowheads="1"/>
            </p:cNvSpPr>
            <p:nvPr/>
          </p:nvSpPr>
          <p:spPr bwMode="auto">
            <a:xfrm>
              <a:off x="722" y="988"/>
              <a:ext cx="797" cy="50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好友推荐</a:t>
              </a:r>
              <a:endParaRPr kumimoji="1" lang="zh-CN" altLang="en-US" sz="2000" dirty="0">
                <a:latin typeface="Times New Roman" panose="02020603050405020304" pitchFamily="18" charset="0"/>
              </a:endParaRPr>
            </a:p>
          </p:txBody>
        </p:sp>
        <p:sp>
          <p:nvSpPr>
            <p:cNvPr id="21" name="Text Box 11"/>
            <p:cNvSpPr txBox="1">
              <a:spLocks noChangeArrowheads="1"/>
            </p:cNvSpPr>
            <p:nvPr/>
          </p:nvSpPr>
          <p:spPr bwMode="auto">
            <a:xfrm>
              <a:off x="1661" y="991"/>
              <a:ext cx="636" cy="50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400">
                  <a:solidFill>
                    <a:schemeClr val="tx1"/>
                  </a:solidFill>
                  <a:latin typeface="Book Antiqua" panose="02040602050305030304" pitchFamily="18" charset="0"/>
                  <a:ea typeface="宋体" panose="02010600030101010101" pitchFamily="2" charset="-122"/>
                </a:defRPr>
              </a:lvl1pPr>
              <a:lvl2pPr marL="742950" indent="-285750">
                <a:defRPr sz="1400">
                  <a:solidFill>
                    <a:schemeClr val="tx1"/>
                  </a:solidFill>
                  <a:latin typeface="Book Antiqua" panose="02040602050305030304" pitchFamily="18" charset="0"/>
                  <a:ea typeface="宋体" panose="02010600030101010101" pitchFamily="2" charset="-122"/>
                </a:defRPr>
              </a:lvl2pPr>
              <a:lvl3pPr marL="1143000" indent="-228600">
                <a:defRPr sz="1400">
                  <a:solidFill>
                    <a:schemeClr val="tx1"/>
                  </a:solidFill>
                  <a:latin typeface="Book Antiqua" panose="02040602050305030304" pitchFamily="18" charset="0"/>
                  <a:ea typeface="宋体" panose="02010600030101010101" pitchFamily="2" charset="-122"/>
                </a:defRPr>
              </a:lvl3pPr>
              <a:lvl4pPr marL="1600200" indent="-228600">
                <a:defRPr sz="1400">
                  <a:solidFill>
                    <a:schemeClr val="tx1"/>
                  </a:solidFill>
                  <a:latin typeface="Book Antiqua" panose="02040602050305030304" pitchFamily="18" charset="0"/>
                  <a:ea typeface="宋体" panose="02010600030101010101" pitchFamily="2" charset="-122"/>
                </a:defRPr>
              </a:lvl4pPr>
              <a:lvl5pPr marL="2057400" indent="-228600">
                <a:defRPr sz="1400">
                  <a:solidFill>
                    <a:schemeClr val="tx1"/>
                  </a:solidFill>
                  <a:latin typeface="Book Antiqua" panose="02040602050305030304" pitchFamily="18" charset="0"/>
                  <a:ea typeface="宋体" panose="02010600030101010101" pitchFamily="2" charset="-122"/>
                </a:defRPr>
              </a:lvl5pPr>
              <a:lvl6pPr marL="25146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6pPr>
              <a:lvl7pPr marL="29718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7pPr>
              <a:lvl8pPr marL="34290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8pPr>
              <a:lvl9pPr marL="3886200" indent="-228600" eaLnBrk="0" fontAlgn="base" hangingPunct="0">
                <a:lnSpc>
                  <a:spcPct val="90000"/>
                </a:lnSpc>
                <a:spcBef>
                  <a:spcPct val="50000"/>
                </a:spcBef>
                <a:spcAft>
                  <a:spcPct val="0"/>
                </a:spcAft>
                <a:buFont typeface="Wingdings" panose="05000000000000000000" pitchFamily="2" charset="2"/>
                <a:buChar char="n"/>
                <a:defRPr sz="1400">
                  <a:solidFill>
                    <a:schemeClr val="tx1"/>
                  </a:solidFill>
                  <a:latin typeface="Book Antiqua" panose="0204060205030503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dirty="0" smtClean="0">
                  <a:latin typeface="Times New Roman" panose="02020603050405020304" pitchFamily="18" charset="0"/>
                </a:rPr>
                <a:t>存在的问题</a:t>
              </a:r>
              <a:endParaRPr kumimoji="1" lang="zh-CN" altLang="en-US" sz="2000" dirty="0">
                <a:latin typeface="Times New Roman" panose="02020603050405020304" pitchFamily="18" charset="0"/>
              </a:endParaRPr>
            </a:p>
          </p:txBody>
        </p:sp>
      </p:grpSp>
    </p:spTree>
    <p:extLst>
      <p:ext uri="{BB962C8B-B14F-4D97-AF65-F5344CB8AC3E}">
        <p14:creationId xmlns:p14="http://schemas.microsoft.com/office/powerpoint/2010/main" val="144424941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09596"/>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0717" y="345547"/>
            <a:ext cx="4224676" cy="482670"/>
          </a:xfrm>
        </p:spPr>
        <p:txBody>
          <a:bodyPr>
            <a:noAutofit/>
          </a:bodyPr>
          <a:lstStyle/>
          <a:p>
            <a:r>
              <a:rPr lang="zh-CN" altLang="en-US" sz="3200" kern="100" dirty="0">
                <a:latin typeface="Times New Roman" panose="02020603050405020304" pitchFamily="18" charset="0"/>
                <a:ea typeface="楷体_GB2312"/>
              </a:rPr>
              <a:t>研究目的</a:t>
            </a:r>
          </a:p>
        </p:txBody>
      </p:sp>
      <p:sp>
        <p:nvSpPr>
          <p:cNvPr id="12" name="矩形 11"/>
          <p:cNvSpPr/>
          <p:nvPr/>
        </p:nvSpPr>
        <p:spPr>
          <a:xfrm>
            <a:off x="4888533" y="2071830"/>
            <a:ext cx="6047761" cy="2862322"/>
          </a:xfrm>
          <a:prstGeom prst="rect">
            <a:avLst/>
          </a:prstGeom>
        </p:spPr>
        <p:txBody>
          <a:bodyPr wrap="square">
            <a:spAutoFit/>
          </a:bodyPr>
          <a:lstStyle/>
          <a:p>
            <a:pPr>
              <a:lnSpc>
                <a:spcPct val="150000"/>
              </a:lnSpc>
            </a:pPr>
            <a:r>
              <a:rPr lang="zh-CN" altLang="zh-CN" sz="2400" dirty="0">
                <a:latin typeface="宋体" panose="02010600030101010101" pitchFamily="2" charset="-122"/>
                <a:ea typeface="宋体" panose="02010600030101010101" pitchFamily="2" charset="-122"/>
              </a:rPr>
              <a:t>在社交网络中，用户通过文本表达个性化的需求和特征，通过对用户的文本进行提取，通过语义分析等技术，提出和构建用户的个性化标签模型，挖掘出用户列表</a:t>
            </a:r>
            <a:r>
              <a:rPr lang="zh-CN"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使得</a:t>
            </a:r>
            <a:r>
              <a:rPr lang="zh-CN" altLang="en-US" sz="2400" dirty="0" smtClean="0">
                <a:latin typeface="宋体" panose="02010600030101010101" pitchFamily="2" charset="-122"/>
                <a:ea typeface="宋体" panose="02010600030101010101" pitchFamily="2" charset="-122"/>
              </a:rPr>
              <a:t>推荐的好友更</a:t>
            </a:r>
            <a:r>
              <a:rPr lang="zh-CN" altLang="en-US" sz="2400" dirty="0">
                <a:latin typeface="宋体" panose="02010600030101010101" pitchFamily="2" charset="-122"/>
                <a:ea typeface="宋体" panose="02010600030101010101" pitchFamily="2" charset="-122"/>
              </a:rPr>
              <a:t>准确，更具有</a:t>
            </a:r>
            <a:r>
              <a:rPr lang="zh-CN" altLang="en-US" sz="2400" dirty="0" smtClean="0">
                <a:latin typeface="宋体" panose="02010600030101010101" pitchFamily="2" charset="-122"/>
                <a:ea typeface="宋体" panose="02010600030101010101" pitchFamily="2" charset="-122"/>
              </a:rPr>
              <a:t>个性化。</a:t>
            </a:r>
            <a:endParaRPr lang="zh-CN" altLang="zh-CN" sz="2400" dirty="0">
              <a:latin typeface="宋体" panose="02010600030101010101" pitchFamily="2" charset="-122"/>
              <a:ea typeface="宋体" panose="02010600030101010101" pitchFamily="2" charset="-122"/>
            </a:endParaRPr>
          </a:p>
        </p:txBody>
      </p:sp>
      <p:grpSp>
        <p:nvGrpSpPr>
          <p:cNvPr id="23" name="组合 22"/>
          <p:cNvGrpSpPr/>
          <p:nvPr/>
        </p:nvGrpSpPr>
        <p:grpSpPr>
          <a:xfrm>
            <a:off x="1720408" y="1722647"/>
            <a:ext cx="2735843" cy="2735843"/>
            <a:chOff x="1655665" y="2862183"/>
            <a:chExt cx="2438400" cy="2438400"/>
          </a:xfrm>
        </p:grpSpPr>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655665" y="2862183"/>
              <a:ext cx="2438400" cy="2438400"/>
            </a:xfrm>
            <a:prstGeom prst="rect">
              <a:avLst/>
            </a:prstGeom>
          </p:spPr>
        </p:pic>
        <p:sp>
          <p:nvSpPr>
            <p:cNvPr id="20" name="文本框 19"/>
            <p:cNvSpPr txBox="1"/>
            <p:nvPr/>
          </p:nvSpPr>
          <p:spPr>
            <a:xfrm>
              <a:off x="2849931" y="3524043"/>
              <a:ext cx="896095" cy="521198"/>
            </a:xfrm>
            <a:prstGeom prst="rect">
              <a:avLst/>
            </a:prstGeom>
            <a:noFill/>
          </p:spPr>
          <p:txBody>
            <a:bodyPr wrap="none" rtlCol="0">
              <a:spAutoFit/>
            </a:bodyPr>
            <a:lstStyle/>
            <a:p>
              <a:pPr algn="ctr"/>
              <a:r>
                <a:rPr lang="zh-CN" altLang="en-US" sz="3200" b="1" dirty="0" smtClean="0">
                  <a:effectLst>
                    <a:glow rad="101600">
                      <a:schemeClr val="bg1">
                        <a:alpha val="60000"/>
                      </a:schemeClr>
                    </a:glow>
                  </a:effectLst>
                </a:rPr>
                <a:t>探索</a:t>
              </a:r>
              <a:endParaRPr lang="zh-CN" altLang="en-US" sz="3200" b="1" dirty="0">
                <a:effectLst>
                  <a:glow rad="101600">
                    <a:schemeClr val="bg1">
                      <a:alpha val="60000"/>
                    </a:schemeClr>
                  </a:glow>
                </a:effectLst>
              </a:endParaRPr>
            </a:p>
          </p:txBody>
        </p:sp>
      </p:grpSp>
    </p:spTree>
    <p:extLst>
      <p:ext uri="{BB962C8B-B14F-4D97-AF65-F5344CB8AC3E}">
        <p14:creationId xmlns:p14="http://schemas.microsoft.com/office/powerpoint/2010/main" val="2616689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5741" y="297781"/>
            <a:ext cx="4224676" cy="482670"/>
          </a:xfrm>
        </p:spPr>
        <p:txBody>
          <a:bodyPr>
            <a:noAutofit/>
          </a:bodyPr>
          <a:lstStyle/>
          <a:p>
            <a:r>
              <a:rPr lang="zh-CN" altLang="en-US" sz="3200" kern="100" dirty="0">
                <a:latin typeface="Times New Roman" panose="02020603050405020304" pitchFamily="18" charset="0"/>
                <a:ea typeface="楷体_GB2312"/>
              </a:rPr>
              <a:t>研究内容</a:t>
            </a:r>
          </a:p>
        </p:txBody>
      </p:sp>
      <p:grpSp>
        <p:nvGrpSpPr>
          <p:cNvPr id="3" name="组合 2"/>
          <p:cNvGrpSpPr/>
          <p:nvPr/>
        </p:nvGrpSpPr>
        <p:grpSpPr>
          <a:xfrm>
            <a:off x="1194957" y="1282024"/>
            <a:ext cx="883520" cy="845562"/>
            <a:chOff x="4077942" y="307248"/>
            <a:chExt cx="883520" cy="845562"/>
          </a:xfrm>
          <a:effectLst>
            <a:outerShdw blurRad="50800" dist="38100" dir="2700000" algn="tl" rotWithShape="0">
              <a:prstClr val="black">
                <a:alpha val="40000"/>
              </a:prstClr>
            </a:outerShdw>
          </a:effectLst>
        </p:grpSpPr>
        <p:grpSp>
          <p:nvGrpSpPr>
            <p:cNvPr id="4" name="组合 3"/>
            <p:cNvGrpSpPr/>
            <p:nvPr/>
          </p:nvGrpSpPr>
          <p:grpSpPr>
            <a:xfrm>
              <a:off x="4077942" y="307248"/>
              <a:ext cx="883520" cy="845562"/>
              <a:chOff x="1628775" y="1302835"/>
              <a:chExt cx="1915944" cy="1833634"/>
            </a:xfrm>
            <a:solidFill>
              <a:srgbClr val="4C4746"/>
            </a:solidFill>
          </p:grpSpPr>
          <p:sp>
            <p:nvSpPr>
              <p:cNvPr id="6" name="椭圆 5"/>
              <p:cNvSpPr/>
              <p:nvPr userDrawn="1"/>
            </p:nvSpPr>
            <p:spPr>
              <a:xfrm>
                <a:off x="1628775" y="1302835"/>
                <a:ext cx="1828800" cy="1828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Broadway" panose="04040905080B02020502" pitchFamily="82" charset="0"/>
                </a:endParaRPr>
              </a:p>
            </p:txBody>
          </p:sp>
          <p:sp>
            <p:nvSpPr>
              <p:cNvPr id="7" name="流程图: 合并 6"/>
              <p:cNvSpPr/>
              <p:nvPr/>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Broadway" panose="04040905080B02020502" pitchFamily="82" charset="0"/>
                </a:endParaRPr>
              </a:p>
            </p:txBody>
          </p:sp>
        </p:grpSp>
        <p:sp>
          <p:nvSpPr>
            <p:cNvPr id="5" name="文本框 4"/>
            <p:cNvSpPr txBox="1"/>
            <p:nvPr userDrawn="1"/>
          </p:nvSpPr>
          <p:spPr>
            <a:xfrm>
              <a:off x="4288726" y="412396"/>
              <a:ext cx="470000" cy="646331"/>
            </a:xfrm>
            <a:prstGeom prst="rect">
              <a:avLst/>
            </a:prstGeom>
            <a:noFill/>
          </p:spPr>
          <p:txBody>
            <a:bodyPr wrap="none" rtlCol="0">
              <a:spAutoFit/>
            </a:bodyPr>
            <a:lstStyle/>
            <a:p>
              <a:r>
                <a:rPr lang="en-US" altLang="zh-CN" sz="3600" b="1" dirty="0" smtClean="0">
                  <a:solidFill>
                    <a:schemeClr val="bg1"/>
                  </a:solidFill>
                  <a:latin typeface="+mn-ea"/>
                  <a:ea typeface="+mn-ea"/>
                </a:rPr>
                <a:t>1</a:t>
              </a:r>
              <a:endParaRPr lang="zh-CN" altLang="en-US" sz="3600" b="1" dirty="0">
                <a:solidFill>
                  <a:schemeClr val="bg1"/>
                </a:solidFill>
                <a:latin typeface="+mn-ea"/>
                <a:ea typeface="+mn-ea"/>
              </a:endParaRPr>
            </a:p>
          </p:txBody>
        </p:sp>
      </p:grpSp>
      <p:grpSp>
        <p:nvGrpSpPr>
          <p:cNvPr id="8" name="组合 7"/>
          <p:cNvGrpSpPr/>
          <p:nvPr/>
        </p:nvGrpSpPr>
        <p:grpSpPr>
          <a:xfrm>
            <a:off x="1194957" y="3790282"/>
            <a:ext cx="883520" cy="845562"/>
            <a:chOff x="4077942" y="307248"/>
            <a:chExt cx="883520" cy="845562"/>
          </a:xfrm>
          <a:effectLst>
            <a:outerShdw blurRad="50800" dist="38100" dir="2700000" algn="tl" rotWithShape="0">
              <a:prstClr val="black">
                <a:alpha val="40000"/>
              </a:prstClr>
            </a:outerShdw>
          </a:effectLst>
        </p:grpSpPr>
        <p:grpSp>
          <p:nvGrpSpPr>
            <p:cNvPr id="9" name="组合 8"/>
            <p:cNvGrpSpPr/>
            <p:nvPr/>
          </p:nvGrpSpPr>
          <p:grpSpPr>
            <a:xfrm>
              <a:off x="4077942" y="307248"/>
              <a:ext cx="883520" cy="845562"/>
              <a:chOff x="1628775" y="1302836"/>
              <a:chExt cx="1915944" cy="1833633"/>
            </a:xfrm>
            <a:solidFill>
              <a:srgbClr val="4C4746"/>
            </a:solidFill>
          </p:grpSpPr>
          <p:sp>
            <p:nvSpPr>
              <p:cNvPr id="11" name="椭圆 10"/>
              <p:cNvSpPr/>
              <p:nvPr userDrawn="1"/>
            </p:nvSpPr>
            <p:spPr>
              <a:xfrm>
                <a:off x="1628775" y="1302836"/>
                <a:ext cx="1828799" cy="1828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Broadway" panose="04040905080B02020502" pitchFamily="82" charset="0"/>
                </a:endParaRPr>
              </a:p>
            </p:txBody>
          </p:sp>
          <p:sp>
            <p:nvSpPr>
              <p:cNvPr id="12" name="流程图: 合并 11"/>
              <p:cNvSpPr/>
              <p:nvPr/>
            </p:nvSpPr>
            <p:spPr>
              <a:xfrm rot="18650490">
                <a:off x="3109386" y="2701135"/>
                <a:ext cx="403376" cy="467291"/>
              </a:xfrm>
              <a:prstGeom prst="flowChartMerg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Broadway" panose="04040905080B02020502" pitchFamily="82" charset="0"/>
                </a:endParaRPr>
              </a:p>
            </p:txBody>
          </p:sp>
        </p:grpSp>
        <p:sp>
          <p:nvSpPr>
            <p:cNvPr id="10" name="文本框 9"/>
            <p:cNvSpPr txBox="1"/>
            <p:nvPr userDrawn="1"/>
          </p:nvSpPr>
          <p:spPr>
            <a:xfrm>
              <a:off x="4288726" y="412396"/>
              <a:ext cx="470000" cy="646331"/>
            </a:xfrm>
            <a:prstGeom prst="rect">
              <a:avLst/>
            </a:prstGeom>
            <a:noFill/>
          </p:spPr>
          <p:txBody>
            <a:bodyPr wrap="none" rtlCol="0">
              <a:spAutoFit/>
            </a:bodyPr>
            <a:lstStyle/>
            <a:p>
              <a:r>
                <a:rPr lang="en-US" altLang="zh-CN" sz="3600" b="1" dirty="0" smtClean="0">
                  <a:solidFill>
                    <a:schemeClr val="bg1"/>
                  </a:solidFill>
                  <a:latin typeface="+mn-ea"/>
                  <a:ea typeface="+mn-ea"/>
                </a:rPr>
                <a:t>2</a:t>
              </a:r>
              <a:endParaRPr lang="zh-CN" altLang="en-US" sz="3600" b="1" dirty="0">
                <a:solidFill>
                  <a:schemeClr val="bg1"/>
                </a:solidFill>
                <a:latin typeface="+mn-ea"/>
                <a:ea typeface="+mn-ea"/>
              </a:endParaRPr>
            </a:p>
          </p:txBody>
        </p:sp>
      </p:grpSp>
      <p:sp>
        <p:nvSpPr>
          <p:cNvPr id="18" name="矩形 17"/>
          <p:cNvSpPr/>
          <p:nvPr/>
        </p:nvSpPr>
        <p:spPr>
          <a:xfrm>
            <a:off x="2460949" y="1618004"/>
            <a:ext cx="7500614" cy="954107"/>
          </a:xfrm>
          <a:prstGeom prst="rect">
            <a:avLst/>
          </a:prstGeom>
        </p:spPr>
        <p:txBody>
          <a:bodyPr wrap="square">
            <a:spAutoFit/>
          </a:bodyPr>
          <a:lstStyle/>
          <a:p>
            <a:pPr indent="266700" algn="just">
              <a:spcAft>
                <a:spcPts val="0"/>
              </a:spcAft>
            </a:pPr>
            <a:r>
              <a:rPr lang="en-US" altLang="zh-CN" sz="2800" kern="100" dirty="0" smtClean="0">
                <a:latin typeface="Times New Roman" panose="02020603050405020304" pitchFamily="18" charset="0"/>
                <a:ea typeface="宋体" panose="02010600030101010101" pitchFamily="2" charset="-122"/>
                <a:cs typeface="宋体" panose="02010600030101010101" pitchFamily="2" charset="-122"/>
              </a:rPr>
              <a:t>     </a:t>
            </a:r>
            <a:r>
              <a:rPr lang="zh-CN" altLang="zh-CN" sz="2800" kern="100" dirty="0" smtClean="0">
                <a:latin typeface="Times New Roman" panose="02020603050405020304" pitchFamily="18" charset="0"/>
                <a:ea typeface="宋体" panose="02010600030101010101" pitchFamily="2" charset="-122"/>
                <a:cs typeface="宋体" panose="02010600030101010101" pitchFamily="2" charset="-122"/>
              </a:rPr>
              <a:t>对</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用户的文本内容进行分析，在短文本中如何提取出有效的关键词。作为用户的标签。</a:t>
            </a:r>
            <a:endParaRPr lang="zh-CN" altLang="zh-CN" sz="2800" kern="100" dirty="0">
              <a:effectLst/>
              <a:latin typeface="Times New Roman" panose="02020603050405020304" pitchFamily="18" charset="0"/>
              <a:ea typeface="宋体" panose="02010600030101010101" pitchFamily="2" charset="-122"/>
            </a:endParaRPr>
          </a:p>
        </p:txBody>
      </p:sp>
      <p:sp>
        <p:nvSpPr>
          <p:cNvPr id="21" name="矩形 20"/>
          <p:cNvSpPr/>
          <p:nvPr/>
        </p:nvSpPr>
        <p:spPr>
          <a:xfrm>
            <a:off x="2671733" y="3899616"/>
            <a:ext cx="7289830" cy="1815882"/>
          </a:xfrm>
          <a:prstGeom prst="rect">
            <a:avLst/>
          </a:prstGeom>
        </p:spPr>
        <p:txBody>
          <a:bodyPr wrap="square">
            <a:spAutoFit/>
          </a:bodyPr>
          <a:lstStyle/>
          <a:p>
            <a:pPr indent="266700" algn="just"/>
            <a:r>
              <a:rPr lang="en-US" altLang="zh-CN" sz="2800" kern="100" dirty="0" smtClean="0">
                <a:latin typeface="Times New Roman" panose="02020603050405020304" pitchFamily="18" charset="0"/>
                <a:ea typeface="宋体" panose="02010600030101010101" pitchFamily="2" charset="-122"/>
                <a:cs typeface="宋体" panose="02010600030101010101" pitchFamily="2" charset="-122"/>
              </a:rPr>
              <a:t>    </a:t>
            </a:r>
            <a:r>
              <a:rPr lang="zh-CN" altLang="zh-CN" sz="2800" kern="100" dirty="0" smtClean="0">
                <a:latin typeface="Times New Roman" panose="02020603050405020304" pitchFamily="18" charset="0"/>
                <a:ea typeface="宋体" panose="02010600030101010101" pitchFamily="2" charset="-122"/>
                <a:cs typeface="宋体" panose="02010600030101010101" pitchFamily="2" charset="-122"/>
              </a:rPr>
              <a:t>文本</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中通常会包含用户情感的词汇，并加入时间因素，如何加入相似度算法中。使产生的推荐结果，可能使用户满意，符合用户的兴趣</a:t>
            </a:r>
            <a:endParaRPr lang="zh-CN" altLang="en-US" sz="2800" kern="100" dirty="0">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10411800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8894" y="252783"/>
            <a:ext cx="4224676" cy="705159"/>
          </a:xfrm>
        </p:spPr>
        <p:txBody>
          <a:bodyPr>
            <a:normAutofit/>
          </a:bodyPr>
          <a:lstStyle/>
          <a:p>
            <a:pPr lvl="0"/>
            <a:r>
              <a:rPr lang="zh-CN" altLang="zh-CN" sz="3200" kern="100" dirty="0">
                <a:latin typeface="Times New Roman" panose="02020603050405020304" pitchFamily="18" charset="0"/>
                <a:ea typeface="楷体_GB2312"/>
              </a:rPr>
              <a:t>拟解决关键</a:t>
            </a:r>
            <a:r>
              <a:rPr lang="zh-CN" altLang="zh-CN" sz="3200" kern="100" dirty="0" smtClean="0">
                <a:latin typeface="Times New Roman" panose="02020603050405020304" pitchFamily="18" charset="0"/>
                <a:ea typeface="楷体_GB2312"/>
              </a:rPr>
              <a:t>问题</a:t>
            </a:r>
            <a:endParaRPr lang="zh-CN" altLang="en-US" sz="3200" dirty="0"/>
          </a:p>
        </p:txBody>
      </p:sp>
      <p:sp>
        <p:nvSpPr>
          <p:cNvPr id="3" name="矩形 2"/>
          <p:cNvSpPr/>
          <p:nvPr/>
        </p:nvSpPr>
        <p:spPr>
          <a:xfrm>
            <a:off x="1532778" y="1120031"/>
            <a:ext cx="8307908" cy="3970318"/>
          </a:xfrm>
          <a:prstGeom prst="rect">
            <a:avLst/>
          </a:prstGeom>
        </p:spPr>
        <p:txBody>
          <a:bodyPr wrap="square">
            <a:spAutoFit/>
          </a:bodyPr>
          <a:lstStyle/>
          <a:p>
            <a:pPr indent="266700" algn="just">
              <a:lnSpc>
                <a:spcPct val="150000"/>
              </a:lnSpc>
              <a:spcAft>
                <a:spcPts val="0"/>
              </a:spcAft>
            </a:pPr>
            <a:r>
              <a:rPr lang="zh-CN" altLang="zh-CN" sz="2800" kern="100" dirty="0" smtClean="0">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cs typeface="宋体" panose="02010600030101010101" pitchFamily="2" charset="-122"/>
              </a:rPr>
              <a:t>1</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）在用户的文本内容里面，往往含有过多的无用词，</a:t>
            </a:r>
            <a:r>
              <a:rPr lang="zh-CN" altLang="zh-CN" sz="2800" kern="100" dirty="0" smtClean="0">
                <a:latin typeface="Times New Roman" panose="02020603050405020304" pitchFamily="18" charset="0"/>
                <a:ea typeface="宋体" panose="02010600030101010101" pitchFamily="2" charset="-122"/>
                <a:cs typeface="宋体" panose="02010600030101010101" pitchFamily="2" charset="-122"/>
              </a:rPr>
              <a:t>但困难</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。其中也包含用户的情感词等，提取比较</a:t>
            </a:r>
            <a:endParaRPr lang="zh-CN" altLang="zh-CN" sz="2800" kern="100" dirty="0">
              <a:latin typeface="Times New Roman" panose="02020603050405020304" pitchFamily="18" charset="0"/>
              <a:ea typeface="宋体" panose="02010600030101010101" pitchFamily="2" charset="-122"/>
            </a:endParaRPr>
          </a:p>
          <a:p>
            <a:pPr indent="2667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cs typeface="宋体" panose="02010600030101010101" pitchFamily="2" charset="-122"/>
              </a:rPr>
              <a:t>2</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）用户的兴趣或者需求波动很多，我们需要对用户的兴趣和爱好进行实时分析，把时间因素添加到相似性计算中。</a:t>
            </a:r>
            <a:endParaRPr lang="zh-CN" altLang="zh-CN" sz="28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175264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8894" y="372527"/>
            <a:ext cx="4224676" cy="482670"/>
          </a:xfrm>
        </p:spPr>
        <p:txBody>
          <a:bodyPr>
            <a:noAutofit/>
          </a:bodyPr>
          <a:lstStyle/>
          <a:p>
            <a:pPr lvl="0"/>
            <a:r>
              <a:rPr lang="zh-CN" altLang="zh-CN" sz="3200" kern="100" dirty="0">
                <a:latin typeface="Times New Roman" panose="02020603050405020304" pitchFamily="18" charset="0"/>
                <a:ea typeface="楷体_GB2312"/>
              </a:rPr>
              <a:t>采取的研究方法</a:t>
            </a:r>
            <a:endParaRPr lang="zh-CN" altLang="en-US" sz="3200" kern="100" dirty="0">
              <a:latin typeface="Times New Roman" panose="02020603050405020304" pitchFamily="18" charset="0"/>
              <a:ea typeface="楷体_GB2312"/>
            </a:endParaRPr>
          </a:p>
        </p:txBody>
      </p:sp>
      <p:sp>
        <p:nvSpPr>
          <p:cNvPr id="3" name="矩形 2"/>
          <p:cNvSpPr/>
          <p:nvPr/>
        </p:nvSpPr>
        <p:spPr>
          <a:xfrm>
            <a:off x="1478894" y="1260626"/>
            <a:ext cx="8817428" cy="3970318"/>
          </a:xfrm>
          <a:prstGeom prst="rect">
            <a:avLst/>
          </a:prstGeom>
        </p:spPr>
        <p:txBody>
          <a:bodyPr wrap="square">
            <a:spAutoFit/>
          </a:bodyPr>
          <a:lstStyle/>
          <a:p>
            <a:pPr indent="2667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cs typeface="宋体" panose="02010600030101010101" pitchFamily="2" charset="-122"/>
              </a:rPr>
              <a:t>1</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）分析国内外对文本内容的处理和特征提取方法，对特征项进行语义分析，对某些特征项进行替换，作为用户的标签。</a:t>
            </a:r>
          </a:p>
          <a:p>
            <a:pPr indent="266700" algn="just">
              <a:lnSpc>
                <a:spcPct val="150000"/>
              </a:lnSpc>
              <a:spcAft>
                <a:spcPts val="0"/>
              </a:spcAft>
            </a:pP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a:t>
            </a:r>
            <a:r>
              <a:rPr lang="en-US" altLang="zh-CN" sz="2800" kern="100" dirty="0">
                <a:latin typeface="Times New Roman" panose="02020603050405020304" pitchFamily="18" charset="0"/>
                <a:ea typeface="宋体" panose="02010600030101010101" pitchFamily="2" charset="-122"/>
                <a:cs typeface="宋体" panose="02010600030101010101" pitchFamily="2" charset="-122"/>
              </a:rPr>
              <a:t>2</a:t>
            </a:r>
            <a:r>
              <a:rPr lang="zh-CN" altLang="zh-CN" sz="2800" kern="100" dirty="0">
                <a:latin typeface="Times New Roman" panose="02020603050405020304" pitchFamily="18" charset="0"/>
                <a:ea typeface="宋体" panose="02010600030101010101" pitchFamily="2" charset="-122"/>
                <a:cs typeface="宋体" panose="02010600030101010101" pitchFamily="2" charset="-122"/>
              </a:rPr>
              <a:t>）对用户的标签，进行相似度的计算，在计算相似度时，考虑时间因素，对每项分配一定权重，并加入用户的情感信息，来计算相互之间的相似度。</a:t>
            </a:r>
          </a:p>
        </p:txBody>
      </p:sp>
    </p:spTree>
    <p:extLst>
      <p:ext uri="{BB962C8B-B14F-4D97-AF65-F5344CB8AC3E}">
        <p14:creationId xmlns:p14="http://schemas.microsoft.com/office/powerpoint/2010/main" val="40507354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5068279"/>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可能的创新</a:t>
            </a:r>
            <a:endParaRPr lang="zh-CN" altLang="en-US" dirty="0"/>
          </a:p>
        </p:txBody>
      </p:sp>
      <p:sp>
        <p:nvSpPr>
          <p:cNvPr id="3" name="内容占位符 2"/>
          <p:cNvSpPr>
            <a:spLocks noGrp="1"/>
          </p:cNvSpPr>
          <p:nvPr>
            <p:ph idx="4294967295"/>
          </p:nvPr>
        </p:nvSpPr>
        <p:spPr>
          <a:xfrm>
            <a:off x="1033133" y="1139748"/>
            <a:ext cx="10515600" cy="4351338"/>
          </a:xfrm>
        </p:spPr>
        <p:txBody>
          <a:bodyPr/>
          <a:lstStyle/>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对用户文本内容的特征提取过程中，引入语义的概念。</a:t>
            </a:r>
          </a:p>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计算相似度过程中，加入时间和情感</a:t>
            </a:r>
            <a:r>
              <a:rPr lang="zh-CN" altLang="zh-CN" dirty="0" smtClean="0">
                <a:latin typeface="宋体" panose="02010600030101010101" pitchFamily="2" charset="-122"/>
                <a:ea typeface="宋体" panose="02010600030101010101" pitchFamily="2" charset="-122"/>
              </a:rPr>
              <a:t>因素。</a:t>
            </a:r>
            <a:endParaRPr lang="zh-CN" altLang="zh-CN" dirty="0">
              <a:latin typeface="宋体" panose="02010600030101010101" pitchFamily="2" charset="-122"/>
              <a:ea typeface="宋体" panose="02010600030101010101" pitchFamily="2" charset="-122"/>
            </a:endParaRPr>
          </a:p>
          <a:p>
            <a:pPr>
              <a:lnSpc>
                <a:spcPct val="150000"/>
              </a:lnSpc>
              <a:buFont typeface="Wingdings" panose="05000000000000000000" pitchFamily="2" charset="2"/>
              <a:buChar char="Ø"/>
            </a:pPr>
            <a:r>
              <a:rPr lang="zh-CN" altLang="zh-CN" dirty="0" smtClean="0">
                <a:latin typeface="宋体" panose="02010600030101010101" pitchFamily="2" charset="-122"/>
                <a:ea typeface="宋体" panose="02010600030101010101" pitchFamily="2" charset="-122"/>
              </a:rPr>
              <a:t>在</a:t>
            </a:r>
            <a:r>
              <a:rPr lang="zh-CN" altLang="zh-CN" dirty="0">
                <a:latin typeface="宋体" panose="02010600030101010101" pitchFamily="2" charset="-122"/>
                <a:ea typeface="宋体" panose="02010600030101010101" pitchFamily="2" charset="-122"/>
              </a:rPr>
              <a:t>大数据下，对用户的内容进行有效的处理和分析。能够做到对用户的实时性推荐。</a:t>
            </a:r>
          </a:p>
          <a:p>
            <a:endParaRPr lang="zh-CN" altLang="en-US" dirty="0">
              <a:latin typeface="宋体" panose="02010600030101010101" pitchFamily="2" charset="-122"/>
              <a:ea typeface="宋体" panose="02010600030101010101" pitchFamily="2" charset="-122"/>
            </a:endParaRPr>
          </a:p>
        </p:txBody>
      </p:sp>
      <p:pic>
        <p:nvPicPr>
          <p:cNvPr id="178" name="图片 177"/>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5310075" y="4912759"/>
            <a:ext cx="421735" cy="982621"/>
          </a:xfrm>
          <a:prstGeom prst="rect">
            <a:avLst/>
          </a:prstGeom>
        </p:spPr>
      </p:pic>
      <p:grpSp>
        <p:nvGrpSpPr>
          <p:cNvPr id="14" name="组合 13"/>
          <p:cNvGrpSpPr/>
          <p:nvPr/>
        </p:nvGrpSpPr>
        <p:grpSpPr>
          <a:xfrm>
            <a:off x="544103" y="5808570"/>
            <a:ext cx="11493661" cy="173621"/>
            <a:chOff x="698339" y="6172127"/>
            <a:chExt cx="11493661" cy="173621"/>
          </a:xfrm>
        </p:grpSpPr>
        <p:cxnSp>
          <p:nvCxnSpPr>
            <p:cNvPr id="5" name="直接连接符 4"/>
            <p:cNvCxnSpPr/>
            <p:nvPr/>
          </p:nvCxnSpPr>
          <p:spPr>
            <a:xfrm>
              <a:off x="698339" y="6258937"/>
              <a:ext cx="11493661" cy="0"/>
            </a:xfrm>
            <a:prstGeom prst="line">
              <a:avLst/>
            </a:prstGeom>
            <a:solidFill>
              <a:schemeClr val="tx1"/>
            </a:solidFill>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845847"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7076299"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9784422" y="6172127"/>
              <a:ext cx="173621" cy="1736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5" name="图片 14"/>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8429404" y="4912759"/>
            <a:ext cx="421735" cy="982621"/>
          </a:xfrm>
          <a:prstGeom prst="rect">
            <a:avLst/>
          </a:prstGeom>
        </p:spPr>
      </p:pic>
      <p:pic>
        <p:nvPicPr>
          <p:cNvPr id="16" name="图片 15"/>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1906990" y="4912759"/>
            <a:ext cx="421735" cy="982621"/>
          </a:xfrm>
          <a:prstGeom prst="rect">
            <a:avLst/>
          </a:prstGeom>
        </p:spPr>
      </p:pic>
      <p:pic>
        <p:nvPicPr>
          <p:cNvPr id="17" name="图片 16"/>
          <p:cNvPicPr>
            <a:picLocks noChangeAspect="1"/>
          </p:cNvPicPr>
          <p:nvPr/>
        </p:nvPicPr>
        <p:blipFill rotWithShape="1">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l="27912" r="48449"/>
          <a:stretch/>
        </p:blipFill>
        <p:spPr>
          <a:xfrm>
            <a:off x="10963906" y="4912758"/>
            <a:ext cx="421735" cy="982621"/>
          </a:xfrm>
          <a:prstGeom prst="rect">
            <a:avLst/>
          </a:prstGeom>
        </p:spPr>
      </p:pic>
    </p:spTree>
    <p:extLst>
      <p:ext uri="{BB962C8B-B14F-4D97-AF65-F5344CB8AC3E}">
        <p14:creationId xmlns:p14="http://schemas.microsoft.com/office/powerpoint/2010/main" val="28088479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nodeType="withEffect">
                                  <p:stCondLst>
                                    <p:cond delay="0"/>
                                  </p:stCondLst>
                                  <p:childTnLst>
                                    <p:set>
                                      <p:cBhvr>
                                        <p:cTn id="29" dur="1" fill="hold">
                                          <p:stCondLst>
                                            <p:cond delay="0"/>
                                          </p:stCondLst>
                                        </p:cTn>
                                        <p:tgtEl>
                                          <p:spTgt spid="178"/>
                                        </p:tgtEl>
                                        <p:attrNameLst>
                                          <p:attrName>style.visibility</p:attrName>
                                        </p:attrNameLst>
                                      </p:cBhvr>
                                      <p:to>
                                        <p:strVal val="visible"/>
                                      </p:to>
                                    </p:set>
                                    <p:animEffect transition="in" filter="fade">
                                      <p:cBhvr>
                                        <p:cTn id="30" dur="10"/>
                                        <p:tgtEl>
                                          <p:spTgt spid="178"/>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2812935"/>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系统设计</a:t>
            </a:r>
            <a:endParaRPr lang="zh-CN" altLang="en-US" dirty="0"/>
          </a:p>
        </p:txBody>
      </p:sp>
      <p:sp>
        <p:nvSpPr>
          <p:cNvPr id="4" name="Rectangle 2"/>
          <p:cNvSpPr>
            <a:spLocks noChangeArrowheads="1"/>
          </p:cNvSpPr>
          <p:nvPr/>
        </p:nvSpPr>
        <p:spPr bwMode="auto">
          <a:xfrm>
            <a:off x="2111829" y="15348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79651350"/>
              </p:ext>
            </p:extLst>
          </p:nvPr>
        </p:nvGraphicFramePr>
        <p:xfrm>
          <a:off x="3189514" y="1138226"/>
          <a:ext cx="5769429" cy="5333086"/>
        </p:xfrm>
        <a:graphic>
          <a:graphicData uri="http://schemas.openxmlformats.org/presentationml/2006/ole">
            <mc:AlternateContent xmlns:mc="http://schemas.openxmlformats.org/markup-compatibility/2006">
              <mc:Choice xmlns:v="urn:schemas-microsoft-com:vml" Requires="v">
                <p:oleObj spid="_x0000_s1065" name="Visio" r:id="rId3" imgW="4524353" imgH="4190841" progId="Visio.Drawing.15">
                  <p:embed/>
                </p:oleObj>
              </mc:Choice>
              <mc:Fallback>
                <p:oleObj name="Visio" r:id="rId3" imgW="4524353" imgH="4190841" progId="Visio.Drawing.15">
                  <p:embed/>
                  <p:pic>
                    <p:nvPicPr>
                      <p:cNvPr id="0" name="Object 1"/>
                      <p:cNvPicPr>
                        <a:picLocks noChangeAspect="1" noChangeArrowheads="1"/>
                      </p:cNvPicPr>
                      <p:nvPr/>
                    </p:nvPicPr>
                    <p:blipFill>
                      <a:blip r:embed="rId4"/>
                      <a:srcRect/>
                      <a:stretch>
                        <a:fillRect/>
                      </a:stretch>
                    </p:blipFill>
                    <p:spPr bwMode="auto">
                      <a:xfrm>
                        <a:off x="3189514" y="1138226"/>
                        <a:ext cx="5769429" cy="5333086"/>
                      </a:xfrm>
                      <a:prstGeom prst="rect">
                        <a:avLst/>
                      </a:prstGeom>
                      <a:noFill/>
                    </p:spPr>
                  </p:pic>
                </p:oleObj>
              </mc:Fallback>
            </mc:AlternateContent>
          </a:graphicData>
        </a:graphic>
      </p:graphicFrame>
    </p:spTree>
    <p:extLst>
      <p:ext uri="{BB962C8B-B14F-4D97-AF65-F5344CB8AC3E}">
        <p14:creationId xmlns:p14="http://schemas.microsoft.com/office/powerpoint/2010/main" val="2540837331"/>
      </p:ext>
    </p:extLst>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推荐算法流程图</a:t>
            </a:r>
            <a:endParaRPr lang="zh-CN" altLang="en-US" dirty="0"/>
          </a:p>
        </p:txBody>
      </p:sp>
      <p:pic>
        <p:nvPicPr>
          <p:cNvPr id="4" name="图片 3"/>
          <p:cNvPicPr>
            <a:picLocks noChangeAspect="1"/>
          </p:cNvPicPr>
          <p:nvPr/>
        </p:nvPicPr>
        <p:blipFill>
          <a:blip r:embed="rId2"/>
          <a:stretch>
            <a:fillRect/>
          </a:stretch>
        </p:blipFill>
        <p:spPr>
          <a:xfrm>
            <a:off x="1617387" y="1615118"/>
            <a:ext cx="8584889" cy="3827738"/>
          </a:xfrm>
          <a:prstGeom prst="rect">
            <a:avLst/>
          </a:prstGeom>
        </p:spPr>
      </p:pic>
    </p:spTree>
    <p:extLst>
      <p:ext uri="{BB962C8B-B14F-4D97-AF65-F5344CB8AC3E}">
        <p14:creationId xmlns:p14="http://schemas.microsoft.com/office/powerpoint/2010/main" val="2166577032"/>
      </p:ext>
    </p:extLst>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运行结果</a:t>
            </a:r>
            <a:endParaRPr lang="zh-CN" altLang="en-US" dirty="0"/>
          </a:p>
        </p:txBody>
      </p:sp>
      <p:pic>
        <p:nvPicPr>
          <p:cNvPr id="3" name="图片 2" descr="C:\Users\Administrator\Documents\Tencent Files\260754218\Image\C2C\E@FJJJXV(PT3O4WCVKI1[FY.png"/>
          <p:cNvPicPr/>
          <p:nvPr/>
        </p:nvPicPr>
        <p:blipFill>
          <a:blip r:embed="rId2">
            <a:extLst>
              <a:ext uri="{28A0092B-C50C-407E-A947-70E740481C1C}">
                <a14:useLocalDpi xmlns:a14="http://schemas.microsoft.com/office/drawing/2010/main" val="0"/>
              </a:ext>
            </a:extLst>
          </a:blip>
          <a:srcRect/>
          <a:stretch>
            <a:fillRect/>
          </a:stretch>
        </p:blipFill>
        <p:spPr bwMode="auto">
          <a:xfrm>
            <a:off x="411525" y="1696085"/>
            <a:ext cx="5360035" cy="4075430"/>
          </a:xfrm>
          <a:prstGeom prst="rect">
            <a:avLst/>
          </a:prstGeom>
          <a:noFill/>
          <a:ln>
            <a:noFill/>
          </a:ln>
        </p:spPr>
      </p:pic>
      <p:pic>
        <p:nvPicPr>
          <p:cNvPr id="4" name="图片 3" descr="C:\Users\Administrator\Documents\Tencent Files\260754218\Image\C2C\HLO~VY57FNUZFUBP`MT6ANJ.png"/>
          <p:cNvPicPr/>
          <p:nvPr/>
        </p:nvPicPr>
        <p:blipFill>
          <a:blip r:embed="rId3">
            <a:extLst>
              <a:ext uri="{28A0092B-C50C-407E-A947-70E740481C1C}">
                <a14:useLocalDpi xmlns:a14="http://schemas.microsoft.com/office/drawing/2010/main" val="0"/>
              </a:ext>
            </a:extLst>
          </a:blip>
          <a:srcRect/>
          <a:stretch>
            <a:fillRect/>
          </a:stretch>
        </p:blipFill>
        <p:spPr bwMode="auto">
          <a:xfrm>
            <a:off x="6071144" y="1696085"/>
            <a:ext cx="5361940" cy="3995420"/>
          </a:xfrm>
          <a:prstGeom prst="rect">
            <a:avLst/>
          </a:prstGeom>
          <a:noFill/>
          <a:ln>
            <a:noFill/>
          </a:ln>
        </p:spPr>
      </p:pic>
    </p:spTree>
    <p:extLst>
      <p:ext uri="{BB962C8B-B14F-4D97-AF65-F5344CB8AC3E}">
        <p14:creationId xmlns:p14="http://schemas.microsoft.com/office/powerpoint/2010/main" val="30382226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8411861"/>
      </p:ext>
    </p:extLst>
  </p:cSld>
  <p:clrMapOvr>
    <a:masterClrMapping/>
  </p:clrMapOvr>
  <p:transition spd="slow">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1322" y="268876"/>
            <a:ext cx="3404316" cy="443069"/>
          </a:xfrm>
        </p:spPr>
        <p:txBody>
          <a:bodyPr/>
          <a:lstStyle/>
          <a:p>
            <a:r>
              <a:rPr lang="zh-CN" altLang="en-US" dirty="0" smtClean="0"/>
              <a:t>论文总结</a:t>
            </a:r>
            <a:endParaRPr lang="zh-CN" altLang="en-US" dirty="0"/>
          </a:p>
        </p:txBody>
      </p:sp>
      <p:sp>
        <p:nvSpPr>
          <p:cNvPr id="24" name="矩形 23"/>
          <p:cNvSpPr/>
          <p:nvPr/>
        </p:nvSpPr>
        <p:spPr>
          <a:xfrm>
            <a:off x="893994" y="1663177"/>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1</a:t>
            </a:r>
            <a:endParaRPr lang="zh-CN" altLang="en-US" sz="3200" b="1" dirty="0"/>
          </a:p>
        </p:txBody>
      </p:sp>
      <p:sp>
        <p:nvSpPr>
          <p:cNvPr id="25" name="矩形 24"/>
          <p:cNvSpPr/>
          <p:nvPr/>
        </p:nvSpPr>
        <p:spPr>
          <a:xfrm>
            <a:off x="893994" y="2741838"/>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2</a:t>
            </a:r>
            <a:endParaRPr lang="zh-CN" altLang="en-US" sz="3200" b="1" dirty="0"/>
          </a:p>
        </p:txBody>
      </p:sp>
      <p:sp>
        <p:nvSpPr>
          <p:cNvPr id="26" name="矩形 25"/>
          <p:cNvSpPr/>
          <p:nvPr/>
        </p:nvSpPr>
        <p:spPr>
          <a:xfrm>
            <a:off x="893994" y="3820500"/>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t>3</a:t>
            </a:r>
            <a:endParaRPr lang="zh-CN" altLang="en-US" sz="3200" b="1" dirty="0"/>
          </a:p>
        </p:txBody>
      </p:sp>
      <p:sp>
        <p:nvSpPr>
          <p:cNvPr id="27" name="文本框 26"/>
          <p:cNvSpPr txBox="1"/>
          <p:nvPr/>
        </p:nvSpPr>
        <p:spPr>
          <a:xfrm>
            <a:off x="1677713" y="1723839"/>
            <a:ext cx="4602112" cy="646331"/>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针对用户的文本和情感程度词进行好友推荐，提出了</a:t>
            </a:r>
            <a:r>
              <a:rPr lang="en-US" altLang="zh-CN" dirty="0">
                <a:ea typeface="华文中宋" panose="02010600040101010101" pitchFamily="2" charset="-122"/>
              </a:rPr>
              <a:t>SEM</a:t>
            </a:r>
            <a:r>
              <a:rPr lang="zh-CN" altLang="en-US" dirty="0">
                <a:ea typeface="华文中宋" panose="02010600040101010101" pitchFamily="2" charset="-122"/>
              </a:rPr>
              <a:t>模型，进行好友推荐</a:t>
            </a:r>
          </a:p>
        </p:txBody>
      </p:sp>
      <p:sp>
        <p:nvSpPr>
          <p:cNvPr id="28" name="文本框 27"/>
          <p:cNvSpPr txBox="1"/>
          <p:nvPr/>
        </p:nvSpPr>
        <p:spPr>
          <a:xfrm>
            <a:off x="1677713" y="2720366"/>
            <a:ext cx="4602112" cy="646331"/>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引入时间因素，采用文本交叉相似度算法和情感词典的方法进行好友推荐方法</a:t>
            </a:r>
          </a:p>
        </p:txBody>
      </p:sp>
      <p:sp>
        <p:nvSpPr>
          <p:cNvPr id="29" name="文本框 28"/>
          <p:cNvSpPr txBox="1"/>
          <p:nvPr/>
        </p:nvSpPr>
        <p:spPr>
          <a:xfrm>
            <a:off x="1677713" y="3820500"/>
            <a:ext cx="4602112" cy="646331"/>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对用户的微博文本分析，设计了融合用户文本语义和情感分析的好友推荐系统</a:t>
            </a:r>
          </a:p>
        </p:txBody>
      </p:sp>
      <p:sp>
        <p:nvSpPr>
          <p:cNvPr id="39" name="任意多边形 38"/>
          <p:cNvSpPr/>
          <p:nvPr/>
        </p:nvSpPr>
        <p:spPr>
          <a:xfrm>
            <a:off x="8416764"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287ED3"/>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zh-CN" altLang="en-US" sz="2400" b="1" dirty="0" smtClean="0">
                <a:latin typeface="微软雅黑" panose="020B0503020204020204" pitchFamily="34" charset="-122"/>
                <a:ea typeface="微软雅黑" panose="020B0503020204020204" pitchFamily="34" charset="-122"/>
              </a:rPr>
              <a:t>总结</a:t>
            </a:r>
            <a:endParaRPr lang="zh-CN" altLang="en-US" sz="2400" b="1" dirty="0">
              <a:latin typeface="微软雅黑" panose="020B0503020204020204" pitchFamily="34" charset="-122"/>
              <a:ea typeface="微软雅黑" panose="020B0503020204020204" pitchFamily="34" charset="-122"/>
            </a:endParaRPr>
          </a:p>
        </p:txBody>
      </p:sp>
      <p:sp>
        <p:nvSpPr>
          <p:cNvPr id="40" name="任意多边形 39"/>
          <p:cNvSpPr/>
          <p:nvPr/>
        </p:nvSpPr>
        <p:spPr>
          <a:xfrm rot="16200000">
            <a:off x="8856003" y="2546693"/>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2"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41" name="任意多边形 40"/>
          <p:cNvSpPr/>
          <p:nvPr/>
        </p:nvSpPr>
        <p:spPr>
          <a:xfrm>
            <a:off x="8416764" y="1113594"/>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rgbClr val="287ED3"/>
                </a:solidFill>
              </a:rPr>
              <a:t>1</a:t>
            </a:r>
            <a:endParaRPr lang="zh-CN" altLang="en-US" sz="5800" dirty="0">
              <a:solidFill>
                <a:srgbClr val="287ED3"/>
              </a:solidFill>
            </a:endParaRPr>
          </a:p>
        </p:txBody>
      </p:sp>
      <p:sp>
        <p:nvSpPr>
          <p:cNvPr id="42" name="任意多边形 41"/>
          <p:cNvSpPr/>
          <p:nvPr/>
        </p:nvSpPr>
        <p:spPr>
          <a:xfrm>
            <a:off x="9676007" y="3366697"/>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43" name="任意多边形 42"/>
          <p:cNvSpPr/>
          <p:nvPr/>
        </p:nvSpPr>
        <p:spPr>
          <a:xfrm>
            <a:off x="10056772"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rgbClr val="287ED3"/>
                </a:solidFill>
              </a:rPr>
              <a:t>2</a:t>
            </a:r>
            <a:endParaRPr lang="zh-CN" altLang="en-US" sz="5800" dirty="0">
              <a:solidFill>
                <a:srgbClr val="287ED3"/>
              </a:solidFill>
            </a:endParaRPr>
          </a:p>
        </p:txBody>
      </p:sp>
      <p:sp>
        <p:nvSpPr>
          <p:cNvPr id="44" name="任意多边形 43"/>
          <p:cNvSpPr/>
          <p:nvPr/>
        </p:nvSpPr>
        <p:spPr>
          <a:xfrm rot="5400000">
            <a:off x="8856003" y="4186701"/>
            <a:ext cx="380764" cy="33050"/>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0" y="16525"/>
                </a:moveTo>
                <a:lnTo>
                  <a:pt x="380764"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6" rIns="193563"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45" name="任意多边形 44"/>
          <p:cNvSpPr/>
          <p:nvPr/>
        </p:nvSpPr>
        <p:spPr>
          <a:xfrm>
            <a:off x="8416764" y="4393610"/>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rgbClr val="287ED3"/>
                </a:solidFill>
              </a:rPr>
              <a:t>3</a:t>
            </a:r>
            <a:endParaRPr lang="zh-CN" altLang="en-US" sz="5800" dirty="0">
              <a:solidFill>
                <a:srgbClr val="287ED3"/>
              </a:solidFill>
            </a:endParaRPr>
          </a:p>
        </p:txBody>
      </p:sp>
      <p:sp>
        <p:nvSpPr>
          <p:cNvPr id="46" name="任意多边形 45"/>
          <p:cNvSpPr/>
          <p:nvPr/>
        </p:nvSpPr>
        <p:spPr>
          <a:xfrm>
            <a:off x="8036000" y="3366697"/>
            <a:ext cx="380765" cy="33051"/>
          </a:xfrm>
          <a:custGeom>
            <a:avLst/>
            <a:gdLst>
              <a:gd name="connsiteX0" fmla="*/ 0 w 380764"/>
              <a:gd name="connsiteY0" fmla="*/ 16525 h 33050"/>
              <a:gd name="connsiteX1" fmla="*/ 380764 w 380764"/>
              <a:gd name="connsiteY1" fmla="*/ 16525 h 33050"/>
            </a:gdLst>
            <a:ahLst/>
            <a:cxnLst>
              <a:cxn ang="0">
                <a:pos x="connsiteX0" y="connsiteY0"/>
              </a:cxn>
              <a:cxn ang="0">
                <a:pos x="connsiteX1" y="connsiteY1"/>
              </a:cxn>
            </a:cxnLst>
            <a:rect l="l" t="t" r="r" b="b"/>
            <a:pathLst>
              <a:path w="380764" h="33050">
                <a:moveTo>
                  <a:pt x="380764" y="16525"/>
                </a:moveTo>
                <a:lnTo>
                  <a:pt x="0" y="16525"/>
                </a:lnTo>
              </a:path>
            </a:pathLst>
          </a:custGeom>
          <a:noFill/>
          <a:ln w="28575">
            <a:solidFill>
              <a:srgbClr val="666666"/>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spcFirstLastPara="0" vert="horz" wrap="square" lIns="193563" tIns="7007" rIns="193564" bIns="7006" numCol="1" spcCol="1270" anchor="ctr" anchorCtr="0">
            <a:noAutofit/>
          </a:bodyPr>
          <a:lstStyle/>
          <a:p>
            <a:pPr algn="ctr" defTabSz="222250">
              <a:lnSpc>
                <a:spcPct val="90000"/>
              </a:lnSpc>
              <a:spcBef>
                <a:spcPct val="0"/>
              </a:spcBef>
              <a:spcAft>
                <a:spcPct val="35000"/>
              </a:spcAft>
            </a:pPr>
            <a:endParaRPr lang="zh-CN" altLang="en-US" sz="500"/>
          </a:p>
        </p:txBody>
      </p:sp>
      <p:sp>
        <p:nvSpPr>
          <p:cNvPr id="47" name="任意多边形 46"/>
          <p:cNvSpPr/>
          <p:nvPr/>
        </p:nvSpPr>
        <p:spPr>
          <a:xfrm>
            <a:off x="6776756" y="2753602"/>
            <a:ext cx="1259243" cy="1259243"/>
          </a:xfrm>
          <a:custGeom>
            <a:avLst/>
            <a:gdLst>
              <a:gd name="connsiteX0" fmla="*/ 0 w 1259243"/>
              <a:gd name="connsiteY0" fmla="*/ 629622 h 1259243"/>
              <a:gd name="connsiteX1" fmla="*/ 629622 w 1259243"/>
              <a:gd name="connsiteY1" fmla="*/ 0 h 1259243"/>
              <a:gd name="connsiteX2" fmla="*/ 1259244 w 1259243"/>
              <a:gd name="connsiteY2" fmla="*/ 629622 h 1259243"/>
              <a:gd name="connsiteX3" fmla="*/ 629622 w 1259243"/>
              <a:gd name="connsiteY3" fmla="*/ 1259244 h 1259243"/>
              <a:gd name="connsiteX4" fmla="*/ 0 w 1259243"/>
              <a:gd name="connsiteY4" fmla="*/ 629622 h 125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243" h="1259243">
                <a:moveTo>
                  <a:pt x="0" y="629622"/>
                </a:moveTo>
                <a:cubicBezTo>
                  <a:pt x="0" y="281891"/>
                  <a:pt x="281891" y="0"/>
                  <a:pt x="629622" y="0"/>
                </a:cubicBezTo>
                <a:cubicBezTo>
                  <a:pt x="977353" y="0"/>
                  <a:pt x="1259244" y="281891"/>
                  <a:pt x="1259244" y="629622"/>
                </a:cubicBezTo>
                <a:cubicBezTo>
                  <a:pt x="1259244" y="977353"/>
                  <a:pt x="977353" y="1259244"/>
                  <a:pt x="629622" y="1259244"/>
                </a:cubicBezTo>
                <a:cubicBezTo>
                  <a:pt x="281891" y="1259244"/>
                  <a:pt x="0" y="977353"/>
                  <a:pt x="0" y="629622"/>
                </a:cubicBezTo>
                <a:close/>
              </a:path>
            </a:pathLst>
          </a:custGeom>
          <a:solidFill>
            <a:srgbClr val="BFBFB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21242" tIns="221242" rIns="221242" bIns="221242" numCol="1" spcCol="1270" anchor="ctr" anchorCtr="0">
            <a:noAutofit/>
          </a:bodyPr>
          <a:lstStyle/>
          <a:p>
            <a:pPr algn="ctr" defTabSz="2578100">
              <a:lnSpc>
                <a:spcPct val="90000"/>
              </a:lnSpc>
              <a:spcBef>
                <a:spcPct val="0"/>
              </a:spcBef>
              <a:spcAft>
                <a:spcPct val="35000"/>
              </a:spcAft>
            </a:pPr>
            <a:r>
              <a:rPr lang="en-US" altLang="zh-CN" sz="5800" dirty="0">
                <a:solidFill>
                  <a:srgbClr val="287ED3"/>
                </a:solidFill>
              </a:rPr>
              <a:t>4</a:t>
            </a:r>
            <a:endParaRPr lang="zh-CN" altLang="en-US" sz="5800" dirty="0">
              <a:solidFill>
                <a:srgbClr val="287ED3"/>
              </a:solidFill>
            </a:endParaRPr>
          </a:p>
        </p:txBody>
      </p:sp>
      <p:sp>
        <p:nvSpPr>
          <p:cNvPr id="48" name="矩形 47"/>
          <p:cNvSpPr/>
          <p:nvPr/>
        </p:nvSpPr>
        <p:spPr>
          <a:xfrm>
            <a:off x="893994" y="4899162"/>
            <a:ext cx="672164" cy="672164"/>
          </a:xfrm>
          <a:prstGeom prst="rect">
            <a:avLst/>
          </a:prstGeom>
          <a:solidFill>
            <a:srgbClr val="287E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t>4</a:t>
            </a:r>
            <a:endParaRPr lang="zh-CN" altLang="en-US" sz="3200" b="1" dirty="0"/>
          </a:p>
        </p:txBody>
      </p:sp>
      <p:sp>
        <p:nvSpPr>
          <p:cNvPr id="49" name="文本框 48"/>
          <p:cNvSpPr txBox="1"/>
          <p:nvPr/>
        </p:nvSpPr>
        <p:spPr>
          <a:xfrm>
            <a:off x="1677713" y="4899162"/>
            <a:ext cx="4602112" cy="1200329"/>
          </a:xfrm>
          <a:prstGeom prst="rect">
            <a:avLst/>
          </a:prstGeom>
          <a:noFill/>
        </p:spPr>
        <p:txBody>
          <a:bodyPr wrap="square" rtlCol="0">
            <a:spAutoFit/>
          </a:bodyPr>
          <a:lstStyle/>
          <a:p>
            <a:pPr>
              <a:spcBef>
                <a:spcPct val="0"/>
              </a:spcBef>
            </a:pPr>
            <a:r>
              <a:rPr lang="zh-CN" altLang="en-US" dirty="0">
                <a:ea typeface="华文中宋" panose="02010600040101010101" pitchFamily="2" charset="-122"/>
              </a:rPr>
              <a:t>本文</a:t>
            </a:r>
            <a:r>
              <a:rPr lang="zh-CN" altLang="en-US" dirty="0" smtClean="0">
                <a:ea typeface="华文中宋" panose="02010600040101010101" pitchFamily="2" charset="-122"/>
              </a:rPr>
              <a:t>通过采用自行编写的爬虫程序对新</a:t>
            </a:r>
            <a:r>
              <a:rPr lang="zh-CN" altLang="en-US" dirty="0">
                <a:ea typeface="华文中宋" panose="02010600040101010101" pitchFamily="2" charset="-122"/>
              </a:rPr>
              <a:t>浪微</a:t>
            </a:r>
            <a:r>
              <a:rPr lang="zh-CN" altLang="en-US" dirty="0" smtClean="0">
                <a:ea typeface="华文中宋" panose="02010600040101010101" pitchFamily="2" charset="-122"/>
              </a:rPr>
              <a:t>博数据进行爬取。</a:t>
            </a:r>
            <a:r>
              <a:rPr lang="zh-CN" altLang="en-US" dirty="0">
                <a:ea typeface="华文中宋" panose="02010600040101010101" pitchFamily="2" charset="-122"/>
              </a:rPr>
              <a:t>对转发用户行为进行分析，发现用户的度和微博数部分均满足幂律分析，具有无标度特性，验证了数据的真实性。</a:t>
            </a:r>
          </a:p>
        </p:txBody>
      </p:sp>
    </p:spTree>
    <p:extLst>
      <p:ext uri="{BB962C8B-B14F-4D97-AF65-F5344CB8AC3E}">
        <p14:creationId xmlns:p14="http://schemas.microsoft.com/office/powerpoint/2010/main" val="17057047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6" presetClass="entr" presetSubtype="21"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arn(inVertical)">
                                      <p:cBhvr>
                                        <p:cTn id="16" dur="500"/>
                                        <p:tgtEl>
                                          <p:spTgt spid="40"/>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6" presetClass="entr" presetSubtype="21"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arn(inVertical)">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1000"/>
                                        <p:tgtEl>
                                          <p:spTgt spid="29"/>
                                        </p:tgtEl>
                                      </p:cBhvr>
                                    </p:animEffect>
                                    <p:anim calcmode="lin" valueType="num">
                                      <p:cBhvr>
                                        <p:cTn id="41" dur="1000" fill="hold"/>
                                        <p:tgtEl>
                                          <p:spTgt spid="29"/>
                                        </p:tgtEl>
                                        <p:attrNameLst>
                                          <p:attrName>ppt_x</p:attrName>
                                        </p:attrNameLst>
                                      </p:cBhvr>
                                      <p:tavLst>
                                        <p:tav tm="0">
                                          <p:val>
                                            <p:strVal val="#ppt_x"/>
                                          </p:val>
                                        </p:tav>
                                        <p:tav tm="100000">
                                          <p:val>
                                            <p:strVal val="#ppt_x"/>
                                          </p:val>
                                        </p:tav>
                                      </p:tavLst>
                                    </p:anim>
                                    <p:anim calcmode="lin" valueType="num">
                                      <p:cBhvr>
                                        <p:cTn id="42" dur="1000" fill="hold"/>
                                        <p:tgtEl>
                                          <p:spTgt spid="29"/>
                                        </p:tgtEl>
                                        <p:attrNameLst>
                                          <p:attrName>ppt_y</p:attrName>
                                        </p:attrNameLst>
                                      </p:cBhvr>
                                      <p:tavLst>
                                        <p:tav tm="0">
                                          <p:val>
                                            <p:strVal val="#ppt_y+.1"/>
                                          </p:val>
                                        </p:tav>
                                        <p:tav tm="100000">
                                          <p:val>
                                            <p:strVal val="#ppt_y"/>
                                          </p:val>
                                        </p:tav>
                                      </p:tavLst>
                                    </p:anim>
                                  </p:childTnLst>
                                </p:cTn>
                              </p:par>
                              <p:par>
                                <p:cTn id="43" presetID="16" presetClass="entr" presetSubtype="21"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barn(inVertical)">
                                      <p:cBhvr>
                                        <p:cTn id="45" dur="500"/>
                                        <p:tgtEl>
                                          <p:spTgt spid="44"/>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childTnLst>
                                </p:cTn>
                              </p:par>
                              <p:par>
                                <p:cTn id="54" presetID="16" presetClass="entr" presetSubtype="21"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barn(inVertical)">
                                      <p:cBhvr>
                                        <p:cTn id="56" dur="500"/>
                                        <p:tgtEl>
                                          <p:spTgt spid="46"/>
                                        </p:tgtEl>
                                      </p:cBhvr>
                                    </p:animEffect>
                                  </p:childTnLst>
                                </p:cTn>
                              </p:par>
                              <p:par>
                                <p:cTn id="57" presetID="42"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1000"/>
                                        <p:tgtEl>
                                          <p:spTgt spid="49"/>
                                        </p:tgtEl>
                                      </p:cBhvr>
                                    </p:animEffect>
                                    <p:anim calcmode="lin" valueType="num">
                                      <p:cBhvr>
                                        <p:cTn id="60" dur="1000" fill="hold"/>
                                        <p:tgtEl>
                                          <p:spTgt spid="49"/>
                                        </p:tgtEl>
                                        <p:attrNameLst>
                                          <p:attrName>ppt_x</p:attrName>
                                        </p:attrNameLst>
                                      </p:cBhvr>
                                      <p:tavLst>
                                        <p:tav tm="0">
                                          <p:val>
                                            <p:strVal val="#ppt_x"/>
                                          </p:val>
                                        </p:tav>
                                        <p:tav tm="100000">
                                          <p:val>
                                            <p:strVal val="#ppt_x"/>
                                          </p:val>
                                        </p:tav>
                                      </p:tavLst>
                                    </p:anim>
                                    <p:anim calcmode="lin" valueType="num">
                                      <p:cBhvr>
                                        <p:cTn id="61" dur="1000" fill="hold"/>
                                        <p:tgtEl>
                                          <p:spTgt spid="49"/>
                                        </p:tgtEl>
                                        <p:attrNameLst>
                                          <p:attrName>ppt_y</p:attrName>
                                        </p:attrNameLst>
                                      </p:cBhvr>
                                      <p:tavLst>
                                        <p:tav tm="0">
                                          <p:val>
                                            <p:strVal val="#ppt_y+.1"/>
                                          </p:val>
                                        </p:tav>
                                        <p:tav tm="100000">
                                          <p:val>
                                            <p:strVal val="#ppt_y"/>
                                          </p:val>
                                        </p:tav>
                                      </p:tavLst>
                                    </p:anim>
                                  </p:childTnLst>
                                </p:cTn>
                              </p:par>
                              <p:par>
                                <p:cTn id="62" presetID="1" presetClass="entr" presetSubtype="0"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p:bldP spid="28" grpId="0"/>
      <p:bldP spid="29" grpId="0"/>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未来工作</a:t>
            </a:r>
            <a:endParaRPr lang="zh-CN" altLang="en-US" dirty="0"/>
          </a:p>
        </p:txBody>
      </p:sp>
      <p:grpSp>
        <p:nvGrpSpPr>
          <p:cNvPr id="10" name="组合 9"/>
          <p:cNvGrpSpPr>
            <a:grpSpLocks/>
          </p:cNvGrpSpPr>
          <p:nvPr/>
        </p:nvGrpSpPr>
        <p:grpSpPr bwMode="auto">
          <a:xfrm>
            <a:off x="1022573" y="1853701"/>
            <a:ext cx="2074862" cy="832168"/>
            <a:chOff x="765101" y="962314"/>
            <a:chExt cx="1296144" cy="576064"/>
          </a:xfrm>
          <a:solidFill>
            <a:srgbClr val="287ED3"/>
          </a:solidFill>
        </p:grpSpPr>
        <p:sp>
          <p:nvSpPr>
            <p:cNvPr id="11" name="五边形 10"/>
            <p:cNvSpPr/>
            <p:nvPr/>
          </p:nvSpPr>
          <p:spPr>
            <a:xfrm>
              <a:off x="765101" y="962314"/>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12" name="TextBox 19"/>
            <p:cNvSpPr txBox="1">
              <a:spLocks noChangeArrowheads="1"/>
            </p:cNvSpPr>
            <p:nvPr/>
          </p:nvSpPr>
          <p:spPr bwMode="auto">
            <a:xfrm>
              <a:off x="1265214" y="1053288"/>
              <a:ext cx="259557"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1</a:t>
              </a:r>
              <a:endParaRPr lang="zh-CN" altLang="en-US" sz="3600" b="1" dirty="0">
                <a:solidFill>
                  <a:schemeClr val="bg1"/>
                </a:solidFill>
                <a:latin typeface="+mj-lt"/>
                <a:ea typeface="微软雅黑" panose="020B0503020204020204" pitchFamily="34" charset="-122"/>
              </a:endParaRPr>
            </a:p>
          </p:txBody>
        </p:sp>
      </p:grpSp>
      <p:grpSp>
        <p:nvGrpSpPr>
          <p:cNvPr id="13" name="组合 12"/>
          <p:cNvGrpSpPr>
            <a:grpSpLocks/>
          </p:cNvGrpSpPr>
          <p:nvPr/>
        </p:nvGrpSpPr>
        <p:grpSpPr bwMode="auto">
          <a:xfrm>
            <a:off x="1022573" y="3198313"/>
            <a:ext cx="2074862" cy="832168"/>
            <a:chOff x="765101" y="2306083"/>
            <a:chExt cx="1296144" cy="576064"/>
          </a:xfrm>
          <a:solidFill>
            <a:srgbClr val="287ED3"/>
          </a:solidFill>
        </p:grpSpPr>
        <p:sp>
          <p:nvSpPr>
            <p:cNvPr id="14" name="五边形 13"/>
            <p:cNvSpPr/>
            <p:nvPr/>
          </p:nvSpPr>
          <p:spPr>
            <a:xfrm>
              <a:off x="765101" y="2306083"/>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15" name="TextBox 20"/>
            <p:cNvSpPr txBox="1">
              <a:spLocks noChangeArrowheads="1"/>
            </p:cNvSpPr>
            <p:nvPr/>
          </p:nvSpPr>
          <p:spPr bwMode="auto">
            <a:xfrm>
              <a:off x="1271948" y="2409975"/>
              <a:ext cx="260559"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2</a:t>
              </a:r>
              <a:endParaRPr lang="zh-CN" altLang="en-US" sz="3600" b="1" dirty="0">
                <a:solidFill>
                  <a:schemeClr val="bg1"/>
                </a:solidFill>
                <a:latin typeface="+mj-lt"/>
                <a:ea typeface="微软雅黑" panose="020B0503020204020204" pitchFamily="34" charset="-122"/>
              </a:endParaRPr>
            </a:p>
          </p:txBody>
        </p:sp>
      </p:grpSp>
      <p:grpSp>
        <p:nvGrpSpPr>
          <p:cNvPr id="16" name="组合 15"/>
          <p:cNvGrpSpPr>
            <a:grpSpLocks/>
          </p:cNvGrpSpPr>
          <p:nvPr/>
        </p:nvGrpSpPr>
        <p:grpSpPr bwMode="auto">
          <a:xfrm>
            <a:off x="1022573" y="4540901"/>
            <a:ext cx="2074862" cy="832168"/>
            <a:chOff x="765101" y="3649852"/>
            <a:chExt cx="1296144" cy="576064"/>
          </a:xfrm>
          <a:solidFill>
            <a:srgbClr val="287ED3"/>
          </a:solidFill>
        </p:grpSpPr>
        <p:sp>
          <p:nvSpPr>
            <p:cNvPr id="17" name="五边形 16"/>
            <p:cNvSpPr/>
            <p:nvPr/>
          </p:nvSpPr>
          <p:spPr>
            <a:xfrm>
              <a:off x="765101" y="3649852"/>
              <a:ext cx="1296144" cy="576064"/>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a:solidFill>
                  <a:srgbClr val="287ED3"/>
                </a:solidFill>
              </a:endParaRPr>
            </a:p>
          </p:txBody>
        </p:sp>
        <p:sp>
          <p:nvSpPr>
            <p:cNvPr id="18" name="TextBox 21"/>
            <p:cNvSpPr txBox="1">
              <a:spLocks noChangeArrowheads="1"/>
            </p:cNvSpPr>
            <p:nvPr/>
          </p:nvSpPr>
          <p:spPr bwMode="auto">
            <a:xfrm>
              <a:off x="1271948" y="3766404"/>
              <a:ext cx="268570" cy="447419"/>
            </a:xfrm>
            <a:prstGeom prst="rect">
              <a:avLst/>
            </a:prstGeom>
            <a:noFill/>
            <a:ln w="9525">
              <a:noFill/>
              <a:miter lim="800000"/>
              <a:headEnd/>
              <a:tailEnd/>
            </a:ln>
          </p:spPr>
          <p:txBody>
            <a:bodyPr wrap="non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sz="3600" b="1" dirty="0">
                  <a:solidFill>
                    <a:schemeClr val="bg1"/>
                  </a:solidFill>
                  <a:latin typeface="+mj-lt"/>
                  <a:ea typeface="微软雅黑" panose="020B0503020204020204" pitchFamily="34" charset="-122"/>
                </a:rPr>
                <a:t>3</a:t>
              </a:r>
              <a:endParaRPr lang="zh-CN" altLang="en-US" sz="3600" b="1" dirty="0">
                <a:solidFill>
                  <a:schemeClr val="bg1"/>
                </a:solidFill>
                <a:latin typeface="+mj-lt"/>
                <a:ea typeface="微软雅黑" panose="020B0503020204020204" pitchFamily="34" charset="-122"/>
              </a:endParaRPr>
            </a:p>
          </p:txBody>
        </p:sp>
      </p:grpSp>
      <p:cxnSp>
        <p:nvCxnSpPr>
          <p:cNvPr id="19" name="直接连接符 18"/>
          <p:cNvCxnSpPr/>
          <p:nvPr/>
        </p:nvCxnSpPr>
        <p:spPr>
          <a:xfrm>
            <a:off x="3088592" y="2254994"/>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088592" y="3598019"/>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3091767" y="4942632"/>
            <a:ext cx="3563937" cy="0"/>
          </a:xfrm>
          <a:prstGeom prst="line">
            <a:avLst/>
          </a:prstGeom>
          <a:ln>
            <a:solidFill>
              <a:srgbClr val="287ED3"/>
            </a:solidFill>
            <a:tailEnd type="oval"/>
          </a:ln>
        </p:spPr>
        <p:style>
          <a:lnRef idx="1">
            <a:schemeClr val="accent1"/>
          </a:lnRef>
          <a:fillRef idx="0">
            <a:schemeClr val="accent1"/>
          </a:fillRef>
          <a:effectRef idx="0">
            <a:schemeClr val="accent1"/>
          </a:effectRef>
          <a:fontRef idx="minor">
            <a:schemeClr val="tx1"/>
          </a:fontRef>
        </p:style>
      </p:cxnSp>
      <p:sp>
        <p:nvSpPr>
          <p:cNvPr id="40" name="TextBox 47"/>
          <p:cNvSpPr txBox="1"/>
          <p:nvPr/>
        </p:nvSpPr>
        <p:spPr bwMode="auto">
          <a:xfrm>
            <a:off x="3088592" y="1853701"/>
            <a:ext cx="8027764" cy="338554"/>
          </a:xfrm>
          <a:prstGeom prst="rect">
            <a:avLst/>
          </a:prstGeom>
          <a:noFill/>
        </p:spPr>
        <p:txBody>
          <a:bodyPr wrap="square">
            <a:spAutoFit/>
          </a:bodyPr>
          <a:lstStyle/>
          <a:p>
            <a:pPr lvl="0">
              <a:defRPr/>
            </a:pPr>
            <a:r>
              <a:rPr lang="zh-CN" altLang="zh-CN" sz="1600" dirty="0" smtClean="0"/>
              <a:t>更</a:t>
            </a:r>
            <a:r>
              <a:rPr lang="zh-CN" altLang="zh-CN" sz="1600" dirty="0" smtClean="0"/>
              <a:t>全面的获取其它数据</a:t>
            </a:r>
            <a:r>
              <a:rPr lang="zh-CN" altLang="zh-CN" sz="1600" dirty="0" smtClean="0"/>
              <a:t>集，</a:t>
            </a:r>
            <a:r>
              <a:rPr lang="zh-CN" altLang="zh-CN" sz="1600" dirty="0" smtClean="0"/>
              <a:t>在更多的数据集上进行分析、实验和研究。</a:t>
            </a:r>
            <a:endParaRPr lang="zh-CN" altLang="en-US" sz="1600" dirty="0">
              <a:latin typeface="微软雅黑" panose="020B0503020204020204" pitchFamily="34" charset="-122"/>
              <a:ea typeface="微软雅黑" panose="020B0503020204020204" pitchFamily="34" charset="-122"/>
            </a:endParaRPr>
          </a:p>
        </p:txBody>
      </p:sp>
      <p:sp>
        <p:nvSpPr>
          <p:cNvPr id="43" name="TextBox 47"/>
          <p:cNvSpPr txBox="1"/>
          <p:nvPr/>
        </p:nvSpPr>
        <p:spPr bwMode="auto">
          <a:xfrm>
            <a:off x="3062393" y="2985444"/>
            <a:ext cx="8027765" cy="830997"/>
          </a:xfrm>
          <a:prstGeom prst="rect">
            <a:avLst/>
          </a:prstGeom>
          <a:noFill/>
        </p:spPr>
        <p:txBody>
          <a:bodyPr wrap="square">
            <a:spAutoFit/>
          </a:bodyPr>
          <a:lstStyle/>
          <a:p>
            <a:pPr lvl="0"/>
            <a:r>
              <a:rPr lang="zh-CN" altLang="zh-CN" sz="1600" dirty="0" smtClean="0"/>
              <a:t>采用</a:t>
            </a:r>
            <a:r>
              <a:rPr lang="zh-CN" altLang="zh-CN" sz="1600" dirty="0"/>
              <a:t>机器学习的方法来对文本进行情感分析</a:t>
            </a:r>
            <a:r>
              <a:rPr lang="zh-CN" altLang="zh-CN" sz="1600" dirty="0" smtClean="0"/>
              <a:t>，并</a:t>
            </a:r>
            <a:r>
              <a:rPr lang="zh-CN" altLang="zh-CN" sz="1600" dirty="0"/>
              <a:t>可以结合深度学习的方法，来学习和挖掘出用户的特征，预测用户的行为，对用户进行精准的推荐。</a:t>
            </a:r>
          </a:p>
          <a:p>
            <a:pPr lvl="0">
              <a:defRPr/>
            </a:pPr>
            <a:endParaRPr lang="zh-CN" altLang="en-US" sz="1600" dirty="0">
              <a:latin typeface="微软雅黑" panose="020B0503020204020204" pitchFamily="34" charset="-122"/>
              <a:ea typeface="微软雅黑" panose="020B0503020204020204" pitchFamily="34" charset="-122"/>
            </a:endParaRPr>
          </a:p>
        </p:txBody>
      </p:sp>
      <p:sp>
        <p:nvSpPr>
          <p:cNvPr id="44" name="TextBox 47"/>
          <p:cNvSpPr txBox="1"/>
          <p:nvPr/>
        </p:nvSpPr>
        <p:spPr bwMode="auto">
          <a:xfrm>
            <a:off x="3065689" y="4326861"/>
            <a:ext cx="8027765" cy="830997"/>
          </a:xfrm>
          <a:prstGeom prst="rect">
            <a:avLst/>
          </a:prstGeom>
          <a:noFill/>
        </p:spPr>
        <p:txBody>
          <a:bodyPr wrap="square">
            <a:spAutoFit/>
          </a:bodyPr>
          <a:lstStyle/>
          <a:p>
            <a:pPr lvl="0"/>
            <a:r>
              <a:rPr lang="zh-CN" altLang="zh-CN" sz="1600" dirty="0" smtClean="0"/>
              <a:t>随着</a:t>
            </a:r>
            <a:r>
              <a:rPr lang="zh-CN" altLang="zh-CN" sz="1600" dirty="0"/>
              <a:t>技术的发展，云计算和大数据技术的普及</a:t>
            </a:r>
            <a:r>
              <a:rPr lang="zh-CN" altLang="zh-CN" sz="1600" dirty="0" smtClean="0"/>
              <a:t>，我</a:t>
            </a:r>
            <a:r>
              <a:rPr lang="zh-CN" altLang="zh-CN" sz="1600" dirty="0"/>
              <a:t>将考虑结合大数据和并行计算技术对现有算法进行改进，提高计算的效率和推荐的性能。</a:t>
            </a:r>
          </a:p>
          <a:p>
            <a:pPr lvl="0">
              <a:defRPr/>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4265246"/>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83614713"/>
              </p:ext>
            </p:extLst>
          </p:nvPr>
        </p:nvGraphicFramePr>
        <p:xfrm>
          <a:off x="1447799" y="892629"/>
          <a:ext cx="9100457" cy="5349750"/>
        </p:xfrm>
        <a:graphic>
          <a:graphicData uri="http://schemas.openxmlformats.org/drawingml/2006/table">
            <a:tbl>
              <a:tblPr firstRow="1" bandRow="1">
                <a:tableStyleId>{5C22544A-7EE6-4342-B048-85BDC9FD1C3A}</a:tableStyleId>
              </a:tblPr>
              <a:tblGrid>
                <a:gridCol w="9100457"/>
              </a:tblGrid>
              <a:tr h="979277">
                <a:tc>
                  <a:txBody>
                    <a:bodyPr/>
                    <a:lstStyle/>
                    <a:p>
                      <a:pPr algn="ctr">
                        <a:spcBef>
                          <a:spcPct val="0"/>
                        </a:spcBef>
                      </a:pPr>
                      <a:r>
                        <a:rPr lang="zh-CN" altLang="en-US" sz="3200" b="1" dirty="0" smtClean="0">
                          <a:latin typeface="+mj-lt"/>
                          <a:ea typeface="宋体" panose="02010600030101010101" pitchFamily="2" charset="-122"/>
                          <a:cs typeface="仿宋_GB2312"/>
                        </a:rPr>
                        <a:t>从事的科研工作及成果</a:t>
                      </a:r>
                      <a:endParaRPr lang="zh-CN" altLang="en-US" sz="3200" b="1" dirty="0">
                        <a:latin typeface="+mj-lt"/>
                        <a:ea typeface="宋体" panose="02010600030101010101" pitchFamily="2" charset="-122"/>
                        <a:cs typeface="仿宋_GB2312"/>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50000"/>
                      </a:schemeClr>
                    </a:solidFill>
                  </a:tcPr>
                </a:tc>
              </a:tr>
              <a:tr h="164233">
                <a:tc>
                  <a:txBody>
                    <a:bodyPr/>
                    <a:lstStyle/>
                    <a:p>
                      <a:endParaRPr lang="zh-CN" altLang="en-US" sz="300" dirty="0">
                        <a:latin typeface="+mj-lt"/>
                        <a:ea typeface="宋体" panose="02010600030101010101" pitchFamily="2" charset="-122"/>
                      </a:endParaRPr>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961890">
                <a:tc>
                  <a:txBody>
                    <a:bodyPr/>
                    <a:lstStyle/>
                    <a:p>
                      <a:r>
                        <a:rPr lang="zh-CN" altLang="zh-CN" sz="1800" b="1" kern="1200" dirty="0" smtClean="0">
                          <a:solidFill>
                            <a:schemeClr val="dk1"/>
                          </a:solidFill>
                          <a:effectLst/>
                          <a:latin typeface="+mj-lt"/>
                          <a:ea typeface="宋体" panose="02010600030101010101" pitchFamily="2" charset="-122"/>
                          <a:cs typeface="+mn-cs"/>
                        </a:rPr>
                        <a:t>参与科研项目：</a:t>
                      </a:r>
                      <a:endParaRPr lang="zh-CN" altLang="zh-CN" sz="1800" kern="1200" dirty="0" smtClean="0">
                        <a:solidFill>
                          <a:schemeClr val="dk1"/>
                        </a:solidFill>
                        <a:effectLst/>
                        <a:latin typeface="+mj-lt"/>
                        <a:ea typeface="宋体" panose="02010600030101010101" pitchFamily="2" charset="-122"/>
                        <a:cs typeface="+mn-cs"/>
                      </a:endParaRPr>
                    </a:p>
                    <a:p>
                      <a:pPr lvl="0" fontAlgn="base"/>
                      <a:r>
                        <a:rPr lang="zh-CN" altLang="zh-CN" sz="1800" kern="1200" dirty="0" smtClean="0">
                          <a:solidFill>
                            <a:schemeClr val="dk1"/>
                          </a:solidFill>
                          <a:effectLst/>
                          <a:latin typeface="+mj-lt"/>
                          <a:ea typeface="宋体" panose="02010600030101010101" pitchFamily="2" charset="-122"/>
                          <a:cs typeface="+mn-cs"/>
                        </a:rPr>
                        <a:t>国家自然科学基金项目</a:t>
                      </a:r>
                      <a:r>
                        <a:rPr lang="en-US" altLang="zh-CN" sz="1800" kern="1200" dirty="0" smtClean="0">
                          <a:solidFill>
                            <a:schemeClr val="dk1"/>
                          </a:solidFill>
                          <a:effectLst/>
                          <a:latin typeface="+mj-lt"/>
                          <a:ea typeface="宋体" panose="02010600030101010101" pitchFamily="2" charset="-122"/>
                          <a:cs typeface="+mn-cs"/>
                        </a:rPr>
                        <a:t>(61075019)</a:t>
                      </a:r>
                      <a:r>
                        <a:rPr lang="zh-CN" altLang="zh-CN" sz="1800" kern="1200" dirty="0" smtClean="0">
                          <a:solidFill>
                            <a:schemeClr val="dk1"/>
                          </a:solidFill>
                          <a:effectLst/>
                          <a:latin typeface="+mj-lt"/>
                          <a:ea typeface="宋体" panose="02010600030101010101" pitchFamily="2" charset="-122"/>
                          <a:cs typeface="+mn-cs"/>
                        </a:rPr>
                        <a:t>，项目名称：三支决策聚类理论与方法研究，项目参与年限：</a:t>
                      </a:r>
                      <a:r>
                        <a:rPr lang="en-US" altLang="zh-CN" sz="1800" kern="1200" dirty="0" smtClean="0">
                          <a:solidFill>
                            <a:schemeClr val="dk1"/>
                          </a:solidFill>
                          <a:effectLst/>
                          <a:latin typeface="+mj-lt"/>
                          <a:ea typeface="宋体" panose="02010600030101010101" pitchFamily="2" charset="-122"/>
                          <a:cs typeface="+mn-cs"/>
                        </a:rPr>
                        <a:t>2014.1-2017.12</a:t>
                      </a:r>
                      <a:endParaRPr lang="zh-CN" altLang="zh-CN" sz="1800" kern="1200" dirty="0" smtClean="0">
                        <a:solidFill>
                          <a:schemeClr val="dk1"/>
                        </a:solidFill>
                        <a:effectLst/>
                        <a:latin typeface="+mj-lt"/>
                        <a:ea typeface="宋体" panose="02010600030101010101" pitchFamily="2" charset="-122"/>
                        <a:cs typeface="+mn-cs"/>
                      </a:endParaRPr>
                    </a:p>
                    <a:p>
                      <a:pPr lvl="0" fontAlgn="base"/>
                      <a:r>
                        <a:rPr lang="zh-CN" altLang="zh-CN" sz="1800" kern="1200" dirty="0" smtClean="0">
                          <a:solidFill>
                            <a:schemeClr val="dk1"/>
                          </a:solidFill>
                          <a:effectLst/>
                          <a:latin typeface="+mj-lt"/>
                          <a:ea typeface="宋体" panose="02010600030101010101" pitchFamily="2" charset="-122"/>
                          <a:cs typeface="+mn-cs"/>
                        </a:rPr>
                        <a:t>重庆市自然科学基金项目</a:t>
                      </a:r>
                      <a:r>
                        <a:rPr lang="en-US" altLang="zh-CN" sz="1800" kern="1200" dirty="0" smtClean="0">
                          <a:solidFill>
                            <a:schemeClr val="dk1"/>
                          </a:solidFill>
                          <a:effectLst/>
                          <a:latin typeface="+mj-lt"/>
                          <a:ea typeface="宋体" panose="02010600030101010101" pitchFamily="2" charset="-122"/>
                          <a:cs typeface="+mn-cs"/>
                        </a:rPr>
                        <a:t>(</a:t>
                      </a:r>
                      <a:r>
                        <a:rPr lang="en-US" altLang="zh-CN" sz="1800" kern="1200" dirty="0" err="1" smtClean="0">
                          <a:solidFill>
                            <a:schemeClr val="dk1"/>
                          </a:solidFill>
                          <a:effectLst/>
                          <a:latin typeface="+mj-lt"/>
                          <a:ea typeface="宋体" panose="02010600030101010101" pitchFamily="2" charset="-122"/>
                          <a:cs typeface="+mn-cs"/>
                        </a:rPr>
                        <a:t>CSTC2014jcyjA40047</a:t>
                      </a:r>
                      <a:r>
                        <a:rPr lang="en-US" altLang="zh-CN" sz="1800" kern="1200" dirty="0" smtClean="0">
                          <a:solidFill>
                            <a:schemeClr val="dk1"/>
                          </a:solidFill>
                          <a:effectLst/>
                          <a:latin typeface="+mj-lt"/>
                          <a:ea typeface="宋体" panose="02010600030101010101" pitchFamily="2" charset="-122"/>
                          <a:cs typeface="+mn-cs"/>
                        </a:rPr>
                        <a:t>)</a:t>
                      </a:r>
                      <a:r>
                        <a:rPr lang="zh-CN" altLang="zh-CN" sz="1800" kern="1200" dirty="0" smtClean="0">
                          <a:solidFill>
                            <a:schemeClr val="dk1"/>
                          </a:solidFill>
                          <a:effectLst/>
                          <a:latin typeface="+mj-lt"/>
                          <a:ea typeface="宋体" panose="02010600030101010101" pitchFamily="2" charset="-122"/>
                          <a:cs typeface="+mn-cs"/>
                        </a:rPr>
                        <a:t>；项目名称：多智能体网络分组一致动力学行为分析与研究，项目参与年限：</a:t>
                      </a:r>
                      <a:r>
                        <a:rPr lang="en-US" altLang="zh-CN" sz="1800" kern="1200" dirty="0" smtClean="0">
                          <a:solidFill>
                            <a:schemeClr val="dk1"/>
                          </a:solidFill>
                          <a:effectLst/>
                          <a:latin typeface="+mj-lt"/>
                          <a:ea typeface="宋体" panose="02010600030101010101" pitchFamily="2" charset="-122"/>
                          <a:cs typeface="+mn-cs"/>
                        </a:rPr>
                        <a:t>2014.07-2017.06</a:t>
                      </a:r>
                      <a:endParaRPr lang="zh-CN" altLang="zh-CN" sz="1800" kern="1200" dirty="0" smtClean="0">
                        <a:solidFill>
                          <a:schemeClr val="dk1"/>
                        </a:solidFill>
                        <a:effectLst/>
                        <a:latin typeface="+mj-lt"/>
                        <a:ea typeface="宋体" panose="02010600030101010101" pitchFamily="2" charset="-122"/>
                        <a:cs typeface="+mn-cs"/>
                      </a:endParaRPr>
                    </a:p>
                    <a:p>
                      <a:pPr lvl="0" fontAlgn="base"/>
                      <a:r>
                        <a:rPr lang="zh-CN" altLang="zh-CN" sz="1800" kern="1200" dirty="0" smtClean="0">
                          <a:solidFill>
                            <a:schemeClr val="dk1"/>
                          </a:solidFill>
                          <a:effectLst/>
                          <a:latin typeface="+mj-lt"/>
                          <a:ea typeface="宋体" panose="02010600030101010101" pitchFamily="2" charset="-122"/>
                          <a:cs typeface="+mn-cs"/>
                        </a:rPr>
                        <a:t>重庆市教委研究项目</a:t>
                      </a:r>
                      <a:r>
                        <a:rPr lang="en-US" altLang="zh-CN" sz="1800" kern="1200" dirty="0" smtClean="0">
                          <a:solidFill>
                            <a:schemeClr val="dk1"/>
                          </a:solidFill>
                          <a:effectLst/>
                          <a:latin typeface="+mj-lt"/>
                          <a:ea typeface="宋体" panose="02010600030101010101" pitchFamily="2" charset="-122"/>
                          <a:cs typeface="+mn-cs"/>
                        </a:rPr>
                        <a:t>(</a:t>
                      </a:r>
                      <a:r>
                        <a:rPr lang="en-US" altLang="zh-CN" sz="1800" kern="1200" dirty="0" err="1" smtClean="0">
                          <a:solidFill>
                            <a:schemeClr val="dk1"/>
                          </a:solidFill>
                          <a:effectLst/>
                          <a:latin typeface="+mj-lt"/>
                          <a:ea typeface="宋体" panose="02010600030101010101" pitchFamily="2" charset="-122"/>
                          <a:cs typeface="+mn-cs"/>
                        </a:rPr>
                        <a:t>KJ1400403</a:t>
                      </a:r>
                      <a:r>
                        <a:rPr lang="en-US" altLang="zh-CN" sz="1800" kern="1200" dirty="0" smtClean="0">
                          <a:solidFill>
                            <a:schemeClr val="dk1"/>
                          </a:solidFill>
                          <a:effectLst/>
                          <a:latin typeface="+mj-lt"/>
                          <a:ea typeface="宋体" panose="02010600030101010101" pitchFamily="2" charset="-122"/>
                          <a:cs typeface="+mn-cs"/>
                        </a:rPr>
                        <a:t>)</a:t>
                      </a:r>
                      <a:r>
                        <a:rPr lang="zh-CN" altLang="zh-CN" sz="1800" kern="1200" dirty="0" smtClean="0">
                          <a:solidFill>
                            <a:schemeClr val="dk1"/>
                          </a:solidFill>
                          <a:effectLst/>
                          <a:latin typeface="+mj-lt"/>
                          <a:ea typeface="宋体" panose="02010600030101010101" pitchFamily="2" charset="-122"/>
                          <a:cs typeface="+mn-cs"/>
                        </a:rPr>
                        <a:t>；项目名称：多智能体复杂网络的牵制一致性研究；项目参与年限：</a:t>
                      </a:r>
                      <a:r>
                        <a:rPr lang="en-US" altLang="zh-CN" sz="1800" kern="1200" dirty="0" smtClean="0">
                          <a:solidFill>
                            <a:schemeClr val="dk1"/>
                          </a:solidFill>
                          <a:effectLst/>
                          <a:latin typeface="+mj-lt"/>
                          <a:ea typeface="宋体" panose="02010600030101010101" pitchFamily="2" charset="-122"/>
                          <a:cs typeface="+mn-cs"/>
                        </a:rPr>
                        <a:t>2014.1-2015.12</a:t>
                      </a:r>
                      <a:endParaRPr lang="zh-CN" altLang="zh-CN" sz="1800" kern="1200" dirty="0" smtClean="0">
                        <a:solidFill>
                          <a:schemeClr val="dk1"/>
                        </a:solidFill>
                        <a:effectLst/>
                        <a:latin typeface="+mj-lt"/>
                        <a:ea typeface="宋体" panose="02010600030101010101" pitchFamily="2" charset="-122"/>
                        <a:cs typeface="+mn-cs"/>
                      </a:endParaRPr>
                    </a:p>
                    <a:p>
                      <a:pPr lvl="0" fontAlgn="base"/>
                      <a:r>
                        <a:rPr lang="zh-CN" altLang="zh-CN" sz="1800" kern="1200" dirty="0" smtClean="0">
                          <a:solidFill>
                            <a:schemeClr val="dk1"/>
                          </a:solidFill>
                          <a:effectLst/>
                          <a:latin typeface="+mj-lt"/>
                          <a:ea typeface="宋体" panose="02010600030101010101" pitchFamily="2" charset="-122"/>
                          <a:cs typeface="+mn-cs"/>
                        </a:rPr>
                        <a:t>重庆邮电大学博士启动项目</a:t>
                      </a:r>
                      <a:r>
                        <a:rPr lang="en-US" altLang="zh-CN" sz="1800" kern="1200" dirty="0" smtClean="0">
                          <a:solidFill>
                            <a:schemeClr val="dk1"/>
                          </a:solidFill>
                          <a:effectLst/>
                          <a:latin typeface="+mj-lt"/>
                          <a:ea typeface="宋体" panose="02010600030101010101" pitchFamily="2" charset="-122"/>
                          <a:cs typeface="+mn-cs"/>
                        </a:rPr>
                        <a:t>(</a:t>
                      </a:r>
                      <a:r>
                        <a:rPr lang="en-US" altLang="zh-CN" sz="1800" kern="1200" dirty="0" err="1" smtClean="0">
                          <a:solidFill>
                            <a:schemeClr val="dk1"/>
                          </a:solidFill>
                          <a:effectLst/>
                          <a:latin typeface="+mj-lt"/>
                          <a:ea typeface="宋体" panose="02010600030101010101" pitchFamily="2" charset="-122"/>
                          <a:cs typeface="+mn-cs"/>
                        </a:rPr>
                        <a:t>A2014</a:t>
                      </a:r>
                      <a:r>
                        <a:rPr lang="en-US" altLang="zh-CN" sz="1800" kern="1200" dirty="0" smtClean="0">
                          <a:solidFill>
                            <a:schemeClr val="dk1"/>
                          </a:solidFill>
                          <a:effectLst/>
                          <a:latin typeface="+mj-lt"/>
                          <a:ea typeface="宋体" panose="02010600030101010101" pitchFamily="2" charset="-122"/>
                          <a:cs typeface="+mn-cs"/>
                        </a:rPr>
                        <a:t>-20)</a:t>
                      </a:r>
                      <a:r>
                        <a:rPr lang="zh-CN" altLang="zh-CN" sz="1800" kern="1200" dirty="0" smtClean="0">
                          <a:solidFill>
                            <a:schemeClr val="dk1"/>
                          </a:solidFill>
                          <a:effectLst/>
                          <a:latin typeface="+mj-lt"/>
                          <a:ea typeface="宋体" panose="02010600030101010101" pitchFamily="2" charset="-122"/>
                          <a:cs typeface="+mn-cs"/>
                        </a:rPr>
                        <a:t>；项目名称：多智能体网络分组一致性问题研究；项目参与年限：</a:t>
                      </a:r>
                      <a:r>
                        <a:rPr lang="en-US" altLang="zh-CN" sz="1800" kern="1200" dirty="0" smtClean="0">
                          <a:solidFill>
                            <a:schemeClr val="dk1"/>
                          </a:solidFill>
                          <a:effectLst/>
                          <a:latin typeface="+mj-lt"/>
                          <a:ea typeface="宋体" panose="02010600030101010101" pitchFamily="2" charset="-122"/>
                          <a:cs typeface="+mn-cs"/>
                        </a:rPr>
                        <a:t>2014.1-2017.9</a:t>
                      </a:r>
                      <a:endParaRPr lang="zh-CN" altLang="zh-CN" sz="1800" kern="1200" dirty="0" smtClean="0">
                        <a:solidFill>
                          <a:schemeClr val="dk1"/>
                        </a:solidFill>
                        <a:effectLst/>
                        <a:latin typeface="+mj-lt"/>
                        <a:ea typeface="宋体" panose="02010600030101010101" pitchFamily="2" charset="-122"/>
                        <a:cs typeface="+mn-cs"/>
                      </a:endParaRPr>
                    </a:p>
                    <a:p>
                      <a:pPr fontAlgn="base"/>
                      <a:r>
                        <a:rPr lang="en-US" altLang="zh-CN" sz="1800" kern="1200" dirty="0" smtClean="0">
                          <a:solidFill>
                            <a:schemeClr val="dk1"/>
                          </a:solidFill>
                          <a:effectLst/>
                          <a:latin typeface="+mj-lt"/>
                          <a:ea typeface="宋体" panose="02010600030101010101" pitchFamily="2" charset="-122"/>
                          <a:cs typeface="+mn-cs"/>
                        </a:rPr>
                        <a:t> </a:t>
                      </a:r>
                      <a:endParaRPr lang="zh-CN" altLang="zh-CN" sz="1800" kern="1200" dirty="0" smtClean="0">
                        <a:solidFill>
                          <a:schemeClr val="dk1"/>
                        </a:solidFill>
                        <a:effectLst/>
                        <a:latin typeface="+mj-lt"/>
                        <a:ea typeface="宋体" panose="02010600030101010101" pitchFamily="2" charset="-122"/>
                        <a:cs typeface="+mn-cs"/>
                      </a:endParaRPr>
                    </a:p>
                    <a:p>
                      <a:r>
                        <a:rPr lang="zh-CN" altLang="zh-CN" sz="1800" b="1" kern="1200" dirty="0" smtClean="0">
                          <a:solidFill>
                            <a:schemeClr val="dk1"/>
                          </a:solidFill>
                          <a:effectLst/>
                          <a:latin typeface="+mj-lt"/>
                          <a:ea typeface="宋体" panose="02010600030101010101" pitchFamily="2" charset="-122"/>
                          <a:cs typeface="+mn-cs"/>
                        </a:rPr>
                        <a:t>发表及完成论文：</a:t>
                      </a:r>
                      <a:endParaRPr lang="zh-CN" altLang="zh-CN" sz="1800" kern="1200" dirty="0" smtClean="0">
                        <a:solidFill>
                          <a:schemeClr val="dk1"/>
                        </a:solidFill>
                        <a:effectLst/>
                        <a:latin typeface="+mj-lt"/>
                        <a:ea typeface="宋体" panose="02010600030101010101" pitchFamily="2" charset="-122"/>
                        <a:cs typeface="+mn-cs"/>
                      </a:endParaRPr>
                    </a:p>
                    <a:p>
                      <a:pPr lvl="0"/>
                      <a:r>
                        <a:rPr lang="zh-CN" altLang="zh-CN" sz="1800" kern="1200" dirty="0" smtClean="0">
                          <a:solidFill>
                            <a:schemeClr val="dk1"/>
                          </a:solidFill>
                          <a:effectLst/>
                          <a:latin typeface="+mj-lt"/>
                          <a:ea typeface="宋体" panose="02010600030101010101" pitchFamily="2" charset="-122"/>
                          <a:cs typeface="+mn-cs"/>
                        </a:rPr>
                        <a:t>刘群，</a:t>
                      </a:r>
                      <a:r>
                        <a:rPr lang="zh-CN" altLang="zh-CN" sz="1800" b="1" kern="1200" dirty="0" smtClean="0">
                          <a:solidFill>
                            <a:schemeClr val="dk1"/>
                          </a:solidFill>
                          <a:effectLst/>
                          <a:latin typeface="+mj-lt"/>
                          <a:ea typeface="宋体" panose="02010600030101010101" pitchFamily="2" charset="-122"/>
                          <a:cs typeface="+mn-cs"/>
                        </a:rPr>
                        <a:t>孙红涛</a:t>
                      </a:r>
                      <a:r>
                        <a:rPr lang="zh-CN" altLang="zh-CN" sz="1800" kern="1200" dirty="0" smtClean="0">
                          <a:solidFill>
                            <a:schemeClr val="dk1"/>
                          </a:solidFill>
                          <a:effectLst/>
                          <a:latin typeface="+mj-lt"/>
                          <a:ea typeface="宋体" panose="02010600030101010101" pitchFamily="2" charset="-122"/>
                          <a:cs typeface="+mn-cs"/>
                        </a:rPr>
                        <a:t>，纪良浩</a:t>
                      </a:r>
                      <a:r>
                        <a:rPr lang="en-US" altLang="zh-CN" sz="1800" kern="1200" dirty="0" smtClean="0">
                          <a:solidFill>
                            <a:schemeClr val="dk1"/>
                          </a:solidFill>
                          <a:effectLst/>
                          <a:latin typeface="+mj-lt"/>
                          <a:ea typeface="宋体" panose="02010600030101010101" pitchFamily="2" charset="-122"/>
                          <a:cs typeface="+mn-cs"/>
                        </a:rPr>
                        <a:t>.</a:t>
                      </a:r>
                      <a:r>
                        <a:rPr lang="zh-CN" altLang="zh-CN" sz="1800" kern="1200" dirty="0" smtClean="0">
                          <a:solidFill>
                            <a:schemeClr val="dk1"/>
                          </a:solidFill>
                          <a:effectLst/>
                          <a:latin typeface="+mj-lt"/>
                          <a:ea typeface="宋体" panose="02010600030101010101" pitchFamily="2" charset="-122"/>
                          <a:cs typeface="+mn-cs"/>
                        </a:rPr>
                        <a:t>一种融合文本语义和情感分析的好友推荐方法研究</a:t>
                      </a:r>
                      <a:r>
                        <a:rPr lang="en-US" altLang="zh-CN" sz="1800" kern="1200" dirty="0" smtClean="0">
                          <a:solidFill>
                            <a:schemeClr val="dk1"/>
                          </a:solidFill>
                          <a:effectLst/>
                          <a:latin typeface="+mj-lt"/>
                          <a:ea typeface="宋体" panose="02010600030101010101" pitchFamily="2" charset="-122"/>
                          <a:cs typeface="+mn-cs"/>
                        </a:rPr>
                        <a:t>[J].(</a:t>
                      </a:r>
                      <a:r>
                        <a:rPr lang="zh-CN" altLang="zh-CN" sz="1800" kern="1200" dirty="0" smtClean="0">
                          <a:solidFill>
                            <a:schemeClr val="dk1"/>
                          </a:solidFill>
                          <a:effectLst/>
                          <a:latin typeface="+mj-lt"/>
                          <a:ea typeface="宋体" panose="02010600030101010101" pitchFamily="2" charset="-122"/>
                          <a:cs typeface="+mn-cs"/>
                        </a:rPr>
                        <a:t>二类期刊，已录用</a:t>
                      </a:r>
                      <a:r>
                        <a:rPr lang="en-US" altLang="zh-CN" sz="1800" kern="1200" dirty="0" smtClean="0">
                          <a:solidFill>
                            <a:schemeClr val="dk1"/>
                          </a:solidFill>
                          <a:effectLst/>
                          <a:latin typeface="+mj-lt"/>
                          <a:ea typeface="宋体" panose="02010600030101010101" pitchFamily="2" charset="-122"/>
                          <a:cs typeface="+mn-cs"/>
                        </a:rPr>
                        <a:t>)</a:t>
                      </a:r>
                      <a:endParaRPr lang="zh-CN" altLang="zh-CN" sz="1800" kern="1200" dirty="0" smtClean="0">
                        <a:solidFill>
                          <a:schemeClr val="dk1"/>
                        </a:solidFill>
                        <a:effectLst/>
                        <a:latin typeface="+mj-lt"/>
                        <a:ea typeface="宋体" panose="02010600030101010101" pitchFamily="2" charset="-122"/>
                        <a:cs typeface="+mn-cs"/>
                      </a:endParaRPr>
                    </a:p>
                    <a:p>
                      <a:pPr lvl="0"/>
                      <a:r>
                        <a:rPr lang="zh-CN" altLang="zh-CN" sz="1800" kern="1200" dirty="0" smtClean="0">
                          <a:solidFill>
                            <a:schemeClr val="dk1"/>
                          </a:solidFill>
                          <a:effectLst/>
                          <a:latin typeface="+mj-lt"/>
                          <a:ea typeface="宋体" panose="02010600030101010101" pitchFamily="2" charset="-122"/>
                          <a:cs typeface="+mn-cs"/>
                        </a:rPr>
                        <a:t>刘荣鑫，</a:t>
                      </a:r>
                      <a:r>
                        <a:rPr lang="zh-CN" altLang="zh-CN" sz="1800" b="1" kern="1200" dirty="0" smtClean="0">
                          <a:solidFill>
                            <a:schemeClr val="dk1"/>
                          </a:solidFill>
                          <a:effectLst/>
                          <a:latin typeface="+mj-lt"/>
                          <a:ea typeface="宋体" panose="02010600030101010101" pitchFamily="2" charset="-122"/>
                          <a:cs typeface="+mn-cs"/>
                        </a:rPr>
                        <a:t>孙红涛</a:t>
                      </a:r>
                      <a:r>
                        <a:rPr lang="zh-CN" altLang="zh-CN" sz="1800" kern="1200" dirty="0" smtClean="0">
                          <a:solidFill>
                            <a:schemeClr val="dk1"/>
                          </a:solidFill>
                          <a:effectLst/>
                          <a:latin typeface="+mj-lt"/>
                          <a:ea typeface="宋体" panose="02010600030101010101" pitchFamily="2" charset="-122"/>
                          <a:cs typeface="+mn-cs"/>
                        </a:rPr>
                        <a:t>，李晓冰，杨鸿滟，刘群，一种基于</a:t>
                      </a:r>
                      <a:r>
                        <a:rPr lang="en-US" altLang="zh-CN" sz="1800" kern="1200" dirty="0" err="1" smtClean="0">
                          <a:solidFill>
                            <a:schemeClr val="dk1"/>
                          </a:solidFill>
                          <a:effectLst/>
                          <a:latin typeface="+mj-lt"/>
                          <a:ea typeface="宋体" panose="02010600030101010101" pitchFamily="2" charset="-122"/>
                          <a:cs typeface="+mn-cs"/>
                        </a:rPr>
                        <a:t>LBS</a:t>
                      </a:r>
                      <a:r>
                        <a:rPr lang="zh-CN" altLang="zh-CN" sz="1800" kern="1200" dirty="0" smtClean="0">
                          <a:solidFill>
                            <a:schemeClr val="dk1"/>
                          </a:solidFill>
                          <a:effectLst/>
                          <a:latin typeface="+mj-lt"/>
                          <a:ea typeface="宋体" panose="02010600030101010101" pitchFamily="2" charset="-122"/>
                          <a:cs typeface="+mn-cs"/>
                        </a:rPr>
                        <a:t>的微信用户行为的交友方式</a:t>
                      </a:r>
                      <a:r>
                        <a:rPr lang="en-US" altLang="zh-CN" sz="1800" kern="1200" dirty="0" smtClean="0">
                          <a:solidFill>
                            <a:schemeClr val="dk1"/>
                          </a:solidFill>
                          <a:effectLst/>
                          <a:latin typeface="+mj-lt"/>
                          <a:ea typeface="宋体" panose="02010600030101010101" pitchFamily="2" charset="-122"/>
                          <a:cs typeface="+mn-cs"/>
                        </a:rPr>
                        <a:t>[P].(</a:t>
                      </a:r>
                      <a:r>
                        <a:rPr lang="zh-CN" altLang="zh-CN" sz="1800" kern="1200" dirty="0" smtClean="0">
                          <a:solidFill>
                            <a:schemeClr val="dk1"/>
                          </a:solidFill>
                          <a:effectLst/>
                          <a:latin typeface="+mj-lt"/>
                          <a:ea typeface="宋体" panose="02010600030101010101" pitchFamily="2" charset="-122"/>
                          <a:cs typeface="+mn-cs"/>
                        </a:rPr>
                        <a:t>已申请</a:t>
                      </a:r>
                      <a:r>
                        <a:rPr lang="en-US" altLang="zh-CN" sz="1800" kern="1200" dirty="0" smtClean="0">
                          <a:solidFill>
                            <a:schemeClr val="dk1"/>
                          </a:solidFill>
                          <a:effectLst/>
                          <a:latin typeface="+mj-lt"/>
                          <a:ea typeface="宋体" panose="02010600030101010101" pitchFamily="2" charset="-122"/>
                          <a:cs typeface="+mn-cs"/>
                        </a:rPr>
                        <a:t>)</a:t>
                      </a:r>
                      <a:endParaRPr lang="zh-CN" altLang="zh-CN" sz="1800" kern="1200" dirty="0" smtClean="0">
                        <a:solidFill>
                          <a:schemeClr val="dk1"/>
                        </a:solidFill>
                        <a:effectLst/>
                        <a:latin typeface="+mj-lt"/>
                        <a:ea typeface="宋体" panose="02010600030101010101" pitchFamily="2" charset="-122"/>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20352147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892136516"/>
              </p:ext>
            </p:extLst>
          </p:nvPr>
        </p:nvGraphicFramePr>
        <p:xfrm>
          <a:off x="1447799" y="892629"/>
          <a:ext cx="9100457" cy="5105400"/>
        </p:xfrm>
        <a:graphic>
          <a:graphicData uri="http://schemas.openxmlformats.org/drawingml/2006/table">
            <a:tbl>
              <a:tblPr firstRow="1" bandRow="1">
                <a:tableStyleId>{5C22544A-7EE6-4342-B048-85BDC9FD1C3A}</a:tableStyleId>
              </a:tblPr>
              <a:tblGrid>
                <a:gridCol w="9100457"/>
              </a:tblGrid>
              <a:tr h="979277">
                <a:tc>
                  <a:txBody>
                    <a:bodyPr/>
                    <a:lstStyle/>
                    <a:p>
                      <a:pPr algn="ctr" eaLnBrk="1" hangingPunct="1">
                        <a:spcBef>
                          <a:spcPct val="0"/>
                        </a:spcBef>
                        <a:buFont typeface="Arial" panose="020B0604020202020204" pitchFamily="34" charset="0"/>
                        <a:buNone/>
                      </a:pPr>
                      <a:r>
                        <a:rPr lang="zh-CN" altLang="en-US" sz="32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致谢</a:t>
                      </a:r>
                      <a:endParaRPr lang="zh-CN" altLang="zh-CN"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50000"/>
                      </a:schemeClr>
                    </a:solidFill>
                  </a:tcPr>
                </a:tc>
              </a:tr>
              <a:tr h="164233">
                <a:tc>
                  <a:txBody>
                    <a:bodyPr/>
                    <a:lstStyle/>
                    <a:p>
                      <a:endParaRPr lang="zh-CN" altLang="en-US" sz="300" dirty="0">
                        <a:latin typeface="宋体" panose="02010600030101010101" pitchFamily="2" charset="-122"/>
                        <a:ea typeface="宋体" panose="02010600030101010101" pitchFamily="2" charset="-122"/>
                      </a:endParaRPr>
                    </a:p>
                  </a:txBody>
                  <a:tcPr>
                    <a:lnL w="12700" cmpd="sng">
                      <a:noFill/>
                    </a:lnL>
                    <a:lnR w="12700" cap="flat" cmpd="sng" algn="ctr">
                      <a:noFill/>
                      <a:prstDash val="solid"/>
                      <a:round/>
                      <a:headEnd type="none" w="med" len="med"/>
                      <a:tailEnd type="none" w="med" len="med"/>
                    </a:lnR>
                    <a:lnT w="381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00"/>
                    </a:solidFill>
                  </a:tcPr>
                </a:tc>
              </a:tr>
              <a:tr h="3961890">
                <a:tc>
                  <a:txBody>
                    <a:bodyPr/>
                    <a:lstStyle/>
                    <a:p>
                      <a:pPr eaLnBrk="1" hangingPunct="1">
                        <a:lnSpc>
                          <a:spcPct val="200000"/>
                        </a:lnSpc>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衷心感谢导师</a:t>
                      </a:r>
                      <a:r>
                        <a:rPr lang="zh-CN" altLang="en-US" sz="2000" b="1"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刘群教授</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三年的谆谆教导。</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衷心感谢计算机学院的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各位老师</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衷心感谢我的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家人</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一直以来的支持。</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衷心感谢所有帮助我的实验室</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同门和同学</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en-US" altLang="zh-CN" sz="2000" b="1" dirty="0" smtClean="0">
                        <a:latin typeface="宋体" panose="02010600030101010101" pitchFamily="2" charset="-122"/>
                        <a:ea typeface="宋体" panose="02010600030101010101" pitchFamily="2" charset="-122"/>
                        <a:cs typeface="Levenim MT" panose="02010502060101010101" pitchFamily="2" charset="-79"/>
                      </a:endParaRPr>
                    </a:p>
                    <a:p>
                      <a:pPr eaLnBrk="1" hangingPunct="1">
                        <a:lnSpc>
                          <a:spcPct val="200000"/>
                        </a:lnSpc>
                        <a:spcBef>
                          <a:spcPct val="0"/>
                        </a:spcBef>
                        <a:buFont typeface="Wingdings" panose="05000000000000000000" pitchFamily="2" charset="2"/>
                        <a:buChar char="Ø"/>
                      </a:pP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衷心感谢辛苦参加论文评阅和答辩的</a:t>
                      </a:r>
                      <a:r>
                        <a:rPr lang="zh-CN" altLang="en-US" sz="2000" b="1" kern="1200" dirty="0" smtClean="0">
                          <a:solidFill>
                            <a:srgbClr val="FF0000"/>
                          </a:solidFill>
                          <a:latin typeface="宋体" panose="02010600030101010101" pitchFamily="2" charset="-122"/>
                          <a:ea typeface="宋体" panose="02010600030101010101" pitchFamily="2" charset="-122"/>
                          <a:cs typeface="Levenim MT" panose="02010502060101010101" pitchFamily="2" charset="-79"/>
                        </a:rPr>
                        <a:t>各位专家</a:t>
                      </a:r>
                      <a:r>
                        <a:rPr lang="zh-CN" altLang="en-US" sz="2000" b="1" dirty="0" smtClean="0">
                          <a:latin typeface="宋体" panose="02010600030101010101" pitchFamily="2" charset="-122"/>
                          <a:ea typeface="宋体" panose="02010600030101010101" pitchFamily="2" charset="-122"/>
                          <a:cs typeface="Levenim MT" panose="02010502060101010101" pitchFamily="2" charset="-79"/>
                        </a:rPr>
                        <a:t>。</a:t>
                      </a:r>
                      <a:endParaRPr lang="zh-CN" altLang="en-US" sz="2000" b="1" dirty="0">
                        <a:latin typeface="宋体" panose="02010600030101010101" pitchFamily="2" charset="-122"/>
                        <a:ea typeface="宋体" panose="02010600030101010101" pitchFamily="2" charset="-122"/>
                        <a:cs typeface="Levenim MT" panose="02010502060101010101" pitchFamily="2" charset="-79"/>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lumMod val="85000"/>
                        </a:schemeClr>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chemeClr val="bg1">
                        <a:lumMod val="95000"/>
                      </a:schemeClr>
                    </a:solidFill>
                  </a:tcPr>
                </a:tc>
              </a:tr>
            </a:tbl>
          </a:graphicData>
        </a:graphic>
      </p:graphicFrame>
    </p:spTree>
    <p:extLst>
      <p:ext uri="{BB962C8B-B14F-4D97-AF65-F5344CB8AC3E}">
        <p14:creationId xmlns:p14="http://schemas.microsoft.com/office/powerpoint/2010/main" val="832680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972002"/>
      </p:ext>
    </p:extLst>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035931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934187"/>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研究背景</a:t>
            </a:r>
            <a:endParaRPr lang="zh-CN" altLang="en-US" dirty="0"/>
          </a:p>
        </p:txBody>
      </p:sp>
      <p:pic>
        <p:nvPicPr>
          <p:cNvPr id="3" name="Picture 2" descr="http://comp.quanjing.com/monkey006/mya0904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86097" y="3017715"/>
            <a:ext cx="3143159" cy="3130903"/>
          </a:xfrm>
          <a:prstGeom prst="rect">
            <a:avLst/>
          </a:prstGeom>
          <a:noFill/>
          <a:extLst>
            <a:ext uri="{909E8E84-426E-40DD-AFC4-6F175D3DCCD1}">
              <a14:hiddenFill xmlns:a14="http://schemas.microsoft.com/office/drawing/2010/main">
                <a:solidFill>
                  <a:srgbClr val="FFFFFF"/>
                </a:solidFill>
              </a14:hiddenFill>
            </a:ext>
          </a:extLst>
        </p:spPr>
      </p:pic>
      <p:sp>
        <p:nvSpPr>
          <p:cNvPr id="4" name="左右箭头 3"/>
          <p:cNvSpPr/>
          <p:nvPr/>
        </p:nvSpPr>
        <p:spPr>
          <a:xfrm>
            <a:off x="5148836" y="4354566"/>
            <a:ext cx="2253449" cy="571399"/>
          </a:xfrm>
          <a:prstGeom prst="lef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pic>
        <p:nvPicPr>
          <p:cNvPr id="5" name="Picture 6" descr="http://www.hooxiao.com/uploadfile/2012/1127/20121127120232265.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7392" b="10855"/>
          <a:stretch/>
        </p:blipFill>
        <p:spPr bwMode="auto">
          <a:xfrm>
            <a:off x="1534887" y="3017715"/>
            <a:ext cx="3230137" cy="313090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231641" y="749042"/>
            <a:ext cx="10655559" cy="2308324"/>
          </a:xfrm>
          <a:prstGeom prst="rect">
            <a:avLst/>
          </a:prstGeom>
          <a:noFill/>
        </p:spPr>
        <p:txBody>
          <a:bodyPr wrap="square" rtlCol="0">
            <a:spAutoFit/>
          </a:bodyPr>
          <a:lstStyle/>
          <a:p>
            <a:pPr>
              <a:lnSpc>
                <a:spcPct val="150000"/>
              </a:lnSpc>
            </a:pPr>
            <a:r>
              <a:rPr lang="zh-CN" altLang="zh-CN" sz="2400" dirty="0">
                <a:latin typeface="宋体" panose="02010600030101010101" pitchFamily="2" charset="-122"/>
                <a:ea typeface="宋体" panose="02010600030101010101" pitchFamily="2" charset="-122"/>
              </a:rPr>
              <a:t>随着移动互联网的出现，人与人之间可以随时随地的进行交流沟通，交流变得更加方便快捷。社交网络</a:t>
            </a:r>
            <a:r>
              <a:rPr lang="en-US" altLang="zh-CN" sz="2400" dirty="0">
                <a:latin typeface="宋体" panose="02010600030101010101" pitchFamily="2" charset="-122"/>
                <a:ea typeface="宋体" panose="02010600030101010101" pitchFamily="2" charset="-122"/>
              </a:rPr>
              <a:t>(</a:t>
            </a:r>
            <a:r>
              <a:rPr lang="en-US" altLang="zh-CN" sz="2400" dirty="0" err="1">
                <a:latin typeface="+mj-lt"/>
                <a:ea typeface="宋体" panose="02010600030101010101" pitchFamily="2" charset="-122"/>
              </a:rPr>
              <a:t>SNS</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正在以一种新兴的姿态进入人们的生活，各种社交网站也层出不穷，它们给人们的生活带来了便利同时也正在逐渐的改变人们的生活方式和社交方式。</a:t>
            </a:r>
            <a:endParaRPr lang="zh-CN" altLang="en-US"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1509929"/>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研究意义</a:t>
            </a:r>
            <a:endParaRPr lang="zh-CN" altLang="en-US" dirty="0"/>
          </a:p>
        </p:txBody>
      </p:sp>
      <p:pic>
        <p:nvPicPr>
          <p:cNvPr id="1028" name="Picture 4" descr="http://www.mtrend.net.cn/uploads/baodao/5881135989188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7362" y="16147840"/>
            <a:ext cx="6220799" cy="466560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1022573" y="917579"/>
            <a:ext cx="9842983" cy="2523768"/>
          </a:xfrm>
          <a:prstGeom prst="rect">
            <a:avLst/>
          </a:prstGeom>
          <a:noFill/>
        </p:spPr>
        <p:txBody>
          <a:bodyPr wrap="square" rtlCol="0">
            <a:spAutoFit/>
          </a:bodyPr>
          <a:lstStyle/>
          <a:p>
            <a:r>
              <a:rPr lang="zh-CN" altLang="zh-CN" sz="2800" dirty="0">
                <a:latin typeface="宋体" panose="02010600030101010101" pitchFamily="2" charset="-122"/>
                <a:ea typeface="宋体" panose="02010600030101010101" pitchFamily="2" charset="-122"/>
              </a:rPr>
              <a:t>社交网络和互联网信息传播的主导因素是人与人的关系</a:t>
            </a:r>
            <a:r>
              <a:rPr lang="zh-CN" altLang="zh-CN" sz="2800" dirty="0" smtClean="0">
                <a:latin typeface="宋体" panose="02010600030101010101" pitchFamily="2" charset="-122"/>
                <a:ea typeface="宋体" panose="02010600030101010101" pitchFamily="2" charset="-122"/>
              </a:rPr>
              <a:t>，提升</a:t>
            </a:r>
            <a:r>
              <a:rPr lang="zh-CN" altLang="zh-CN" sz="2800" dirty="0">
                <a:latin typeface="宋体" panose="02010600030101010101" pitchFamily="2" charset="-122"/>
                <a:ea typeface="宋体" panose="02010600030101010101" pitchFamily="2" charset="-122"/>
              </a:rPr>
              <a:t>社交网站中用户的满意度，能够增强用户和社交网站</a:t>
            </a:r>
            <a:r>
              <a:rPr lang="zh-CN" altLang="zh-CN" sz="2800" dirty="0" smtClean="0">
                <a:latin typeface="宋体" panose="02010600030101010101" pitchFamily="2" charset="-122"/>
                <a:ea typeface="宋体" panose="02010600030101010101" pitchFamily="2" charset="-122"/>
              </a:rPr>
              <a:t>之间的</a:t>
            </a:r>
            <a:r>
              <a:rPr lang="zh-CN" altLang="zh-CN" sz="2800" dirty="0">
                <a:latin typeface="宋体" panose="02010600030101010101" pitchFamily="2" charset="-122"/>
                <a:ea typeface="宋体" panose="02010600030101010101" pitchFamily="2" charset="-122"/>
              </a:rPr>
              <a:t>黏性</a:t>
            </a:r>
            <a:r>
              <a:rPr lang="zh-CN" altLang="zh-CN" sz="2800" dirty="0" smtClean="0">
                <a:latin typeface="宋体" panose="02010600030101010101" pitchFamily="2" charset="-122"/>
                <a:ea typeface="宋体" panose="02010600030101010101" pitchFamily="2" charset="-122"/>
              </a:rPr>
              <a:t>。目前</a:t>
            </a:r>
            <a:r>
              <a:rPr lang="zh-CN" altLang="zh-CN" sz="2800" dirty="0">
                <a:latin typeface="宋体" panose="02010600030101010101" pitchFamily="2" charset="-122"/>
                <a:ea typeface="宋体" panose="02010600030101010101" pitchFamily="2" charset="-122"/>
              </a:rPr>
              <a:t>现有的社交网站都实现了个性化推荐服务</a:t>
            </a:r>
            <a:r>
              <a:rPr lang="zh-CN" altLang="zh-CN" sz="2800" dirty="0" smtClean="0">
                <a:latin typeface="宋体" panose="02010600030101010101" pitchFamily="2" charset="-122"/>
                <a:ea typeface="宋体" panose="02010600030101010101" pitchFamily="2" charset="-122"/>
              </a:rPr>
              <a:t>，帮助</a:t>
            </a:r>
            <a:r>
              <a:rPr lang="zh-CN" altLang="zh-CN" sz="2800" dirty="0">
                <a:latin typeface="宋体" panose="02010600030101010101" pitchFamily="2" charset="-122"/>
                <a:ea typeface="宋体" panose="02010600030101010101" pitchFamily="2" charset="-122"/>
              </a:rPr>
              <a:t>用户主动的发现并推荐感兴趣的人，提升了用户对网站的满意度，并增强相互之间的黏性，对于社交网站和用户来说都很有意义。</a:t>
            </a:r>
          </a:p>
          <a:p>
            <a:endParaRPr lang="zh-CN" altLang="en-US" dirty="0"/>
          </a:p>
        </p:txBody>
      </p:sp>
      <p:pic>
        <p:nvPicPr>
          <p:cNvPr id="5" name="图片 4"/>
          <p:cNvPicPr>
            <a:picLocks noChangeAspect="1"/>
          </p:cNvPicPr>
          <p:nvPr/>
        </p:nvPicPr>
        <p:blipFill>
          <a:blip r:embed="rId3"/>
          <a:stretch>
            <a:fillRect/>
          </a:stretch>
        </p:blipFill>
        <p:spPr>
          <a:xfrm>
            <a:off x="1225316" y="3417848"/>
            <a:ext cx="3293409" cy="2443945"/>
          </a:xfrm>
          <a:prstGeom prst="rect">
            <a:avLst/>
          </a:prstGeom>
        </p:spPr>
      </p:pic>
      <p:pic>
        <p:nvPicPr>
          <p:cNvPr id="7" name="图片 6"/>
          <p:cNvPicPr>
            <a:picLocks noChangeAspect="1"/>
          </p:cNvPicPr>
          <p:nvPr/>
        </p:nvPicPr>
        <p:blipFill>
          <a:blip r:embed="rId4"/>
          <a:stretch>
            <a:fillRect/>
          </a:stretch>
        </p:blipFill>
        <p:spPr>
          <a:xfrm>
            <a:off x="6387078" y="3441347"/>
            <a:ext cx="3400992" cy="2420446"/>
          </a:xfrm>
          <a:prstGeom prst="rect">
            <a:avLst/>
          </a:prstGeom>
        </p:spPr>
      </p:pic>
      <p:sp>
        <p:nvSpPr>
          <p:cNvPr id="8" name="矩形 1"/>
          <p:cNvSpPr>
            <a:spLocks noChangeArrowheads="1"/>
          </p:cNvSpPr>
          <p:nvPr/>
        </p:nvSpPr>
        <p:spPr bwMode="auto">
          <a:xfrm>
            <a:off x="1022573" y="6097503"/>
            <a:ext cx="7975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pPr>
            <a:r>
              <a:rPr lang="zh-CN" altLang="en-US" sz="1800" b="1" dirty="0" smtClean="0">
                <a:latin typeface="华文楷体" panose="02010600040101010101" pitchFamily="2" charset="-122"/>
                <a:ea typeface="华文楷体" panose="02010600040101010101" pitchFamily="2" charset="-122"/>
                <a:sym typeface="华文楷体" panose="02010600040101010101" pitchFamily="2" charset="-122"/>
              </a:rPr>
              <a:t>好友推荐功能在社交网站以及各种应用中，具有较强的实用性且</a:t>
            </a:r>
            <a:r>
              <a:rPr lang="zh-CN" altLang="zh-CN" sz="1800" b="1" dirty="0" smtClean="0">
                <a:latin typeface="华文楷体" panose="02010600040101010101" pitchFamily="2" charset="-122"/>
                <a:ea typeface="华文楷体" panose="02010600040101010101" pitchFamily="2" charset="-122"/>
              </a:rPr>
              <a:t>蕴含</a:t>
            </a:r>
            <a:r>
              <a:rPr lang="zh-CN" altLang="zh-CN" sz="1800" b="1" dirty="0">
                <a:latin typeface="华文楷体" panose="02010600040101010101" pitchFamily="2" charset="-122"/>
                <a:ea typeface="华文楷体" panose="02010600040101010101" pitchFamily="2" charset="-122"/>
              </a:rPr>
              <a:t>着巨大的商业价值和研究价值</a:t>
            </a:r>
            <a:endParaRPr lang="zh-CN" altLang="zh-CN" sz="1800" b="1" dirty="0">
              <a:latin typeface="华文楷体" panose="02010600040101010101" pitchFamily="2" charset="-122"/>
              <a:ea typeface="华文楷体" panose="02010600040101010101" pitchFamily="2" charset="-122"/>
              <a:sym typeface="华文楷体" panose="02010600040101010101" pitchFamily="2" charset="-122"/>
            </a:endParaRPr>
          </a:p>
        </p:txBody>
      </p:sp>
    </p:spTree>
    <p:extLst>
      <p:ext uri="{BB962C8B-B14F-4D97-AF65-F5344CB8AC3E}">
        <p14:creationId xmlns:p14="http://schemas.microsoft.com/office/powerpoint/2010/main" val="2115646859"/>
      </p:ext>
    </p:extLst>
  </p:cSld>
  <p:clrMapOvr>
    <a:masterClrMapping/>
  </p:clrMapOvr>
  <p:transition spd="slow" advTm="17">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研究内容</a:t>
            </a:r>
            <a:endParaRPr lang="zh-CN" altLang="en-US" dirty="0"/>
          </a:p>
        </p:txBody>
      </p:sp>
      <p:sp>
        <p:nvSpPr>
          <p:cNvPr id="30" name="AutoShape 36"/>
          <p:cNvSpPr>
            <a:spLocks noChangeArrowheads="1"/>
          </p:cNvSpPr>
          <p:nvPr/>
        </p:nvSpPr>
        <p:spPr bwMode="auto">
          <a:xfrm>
            <a:off x="1911804" y="3198360"/>
            <a:ext cx="1752600" cy="2379761"/>
          </a:xfrm>
          <a:prstGeom prst="roundRect">
            <a:avLst>
              <a:gd name="adj" fmla="val 4690"/>
            </a:avLst>
          </a:prstGeom>
          <a:noFill/>
          <a:ln w="571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Freeform 22"/>
          <p:cNvSpPr>
            <a:spLocks noChangeArrowheads="1"/>
          </p:cNvSpPr>
          <p:nvPr/>
        </p:nvSpPr>
        <p:spPr bwMode="auto">
          <a:xfrm>
            <a:off x="6171293" y="1621860"/>
            <a:ext cx="1981200" cy="794656"/>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17A2A2">
                  <a:alpha val="31998"/>
                </a:srgbClr>
              </a:gs>
              <a:gs pos="100000">
                <a:schemeClr va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Rectangle 39"/>
          <p:cNvSpPr>
            <a:spLocks noChangeArrowheads="1"/>
          </p:cNvSpPr>
          <p:nvPr/>
        </p:nvSpPr>
        <p:spPr bwMode="auto">
          <a:xfrm>
            <a:off x="4447722" y="4629391"/>
            <a:ext cx="28924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en-US" altLang="zh-CN" sz="2400" b="1">
              <a:ea typeface="楷体_GB2312" panose="02010600030101010101" charset="-122"/>
            </a:endParaRPr>
          </a:p>
          <a:p>
            <a:pPr eaLnBrk="1" hangingPunct="1"/>
            <a:endParaRPr lang="en-US" altLang="zh-CN"/>
          </a:p>
        </p:txBody>
      </p:sp>
      <p:sp>
        <p:nvSpPr>
          <p:cNvPr id="34" name="AutoShape 25"/>
          <p:cNvSpPr>
            <a:spLocks noChangeArrowheads="1"/>
          </p:cNvSpPr>
          <p:nvPr/>
        </p:nvSpPr>
        <p:spPr bwMode="auto">
          <a:xfrm>
            <a:off x="4715782" y="2841625"/>
            <a:ext cx="1754188" cy="2943642"/>
          </a:xfrm>
          <a:prstGeom prst="roundRect">
            <a:avLst>
              <a:gd name="adj" fmla="val 4690"/>
            </a:avLst>
          </a:prstGeom>
          <a:noFill/>
          <a:ln w="5715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AutoShape 26"/>
          <p:cNvSpPr>
            <a:spLocks noChangeArrowheads="1"/>
          </p:cNvSpPr>
          <p:nvPr/>
        </p:nvSpPr>
        <p:spPr bwMode="auto">
          <a:xfrm>
            <a:off x="4895170" y="2733675"/>
            <a:ext cx="1422400" cy="223838"/>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 name="AutoShape 27"/>
          <p:cNvSpPr>
            <a:spLocks noChangeArrowheads="1"/>
          </p:cNvSpPr>
          <p:nvPr/>
        </p:nvSpPr>
        <p:spPr bwMode="auto">
          <a:xfrm flipH="1">
            <a:off x="6174695" y="2792413"/>
            <a:ext cx="55562" cy="112712"/>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AutoShape 28"/>
          <p:cNvSpPr>
            <a:spLocks noChangeArrowheads="1"/>
          </p:cNvSpPr>
          <p:nvPr/>
        </p:nvSpPr>
        <p:spPr bwMode="auto">
          <a:xfrm flipH="1">
            <a:off x="4960257" y="2786063"/>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AutoShape 29"/>
          <p:cNvSpPr>
            <a:spLocks noChangeArrowheads="1"/>
          </p:cNvSpPr>
          <p:nvPr/>
        </p:nvSpPr>
        <p:spPr bwMode="auto">
          <a:xfrm>
            <a:off x="7854043" y="2408238"/>
            <a:ext cx="1752600" cy="2362200"/>
          </a:xfrm>
          <a:prstGeom prst="roundRect">
            <a:avLst>
              <a:gd name="adj" fmla="val 4690"/>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AutoShape 30"/>
          <p:cNvSpPr>
            <a:spLocks noChangeArrowheads="1"/>
          </p:cNvSpPr>
          <p:nvPr/>
        </p:nvSpPr>
        <p:spPr bwMode="auto">
          <a:xfrm>
            <a:off x="8019143" y="2297113"/>
            <a:ext cx="1422400" cy="223838"/>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AutoShape 31"/>
          <p:cNvSpPr>
            <a:spLocks noChangeArrowheads="1"/>
          </p:cNvSpPr>
          <p:nvPr/>
        </p:nvSpPr>
        <p:spPr bwMode="auto">
          <a:xfrm flipH="1">
            <a:off x="9306606" y="2352676"/>
            <a:ext cx="53975"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AutoShape 32"/>
          <p:cNvSpPr>
            <a:spLocks noChangeArrowheads="1"/>
          </p:cNvSpPr>
          <p:nvPr/>
        </p:nvSpPr>
        <p:spPr bwMode="auto">
          <a:xfrm flipH="1">
            <a:off x="8096931" y="2352676"/>
            <a:ext cx="55562" cy="1111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Freeform 33"/>
          <p:cNvSpPr>
            <a:spLocks noChangeArrowheads="1"/>
          </p:cNvSpPr>
          <p:nvPr/>
        </p:nvSpPr>
        <p:spPr bwMode="auto">
          <a:xfrm>
            <a:off x="3248479" y="2071801"/>
            <a:ext cx="1832429" cy="833324"/>
          </a:xfrm>
          <a:custGeom>
            <a:avLst/>
            <a:gdLst>
              <a:gd name="T0" fmla="*/ 0 w 982"/>
              <a:gd name="T1" fmla="*/ 2147483647 h 774"/>
              <a:gd name="T2" fmla="*/ 2147483647 w 982"/>
              <a:gd name="T3" fmla="*/ 2147483647 h 774"/>
              <a:gd name="T4" fmla="*/ 2147483647 w 982"/>
              <a:gd name="T5" fmla="*/ 2147483647 h 774"/>
              <a:gd name="T6" fmla="*/ 2147483647 w 982"/>
              <a:gd name="T7" fmla="*/ 2147483647 h 774"/>
              <a:gd name="T8" fmla="*/ 2147483647 w 982"/>
              <a:gd name="T9" fmla="*/ 2147483647 h 774"/>
              <a:gd name="T10" fmla="*/ 2147483647 w 982"/>
              <a:gd name="T11" fmla="*/ 2147483647 h 774"/>
              <a:gd name="T12" fmla="*/ 2147483647 w 982"/>
              <a:gd name="T13" fmla="*/ 2147483647 h 774"/>
              <a:gd name="T14" fmla="*/ 2147483647 w 982"/>
              <a:gd name="T15" fmla="*/ 2147483647 h 774"/>
              <a:gd name="T16" fmla="*/ 2147483647 w 982"/>
              <a:gd name="T17" fmla="*/ 2147483647 h 774"/>
              <a:gd name="T18" fmla="*/ 2147483647 w 982"/>
              <a:gd name="T19" fmla="*/ 2147483647 h 774"/>
              <a:gd name="T20" fmla="*/ 2147483647 w 982"/>
              <a:gd name="T21" fmla="*/ 2147483647 h 774"/>
              <a:gd name="T22" fmla="*/ 2147483647 w 982"/>
              <a:gd name="T23" fmla="*/ 2147483647 h 774"/>
              <a:gd name="T24" fmla="*/ 2147483647 w 982"/>
              <a:gd name="T25" fmla="*/ 2147483647 h 774"/>
              <a:gd name="T26" fmla="*/ 2147483647 w 982"/>
              <a:gd name="T27" fmla="*/ 2147483647 h 774"/>
              <a:gd name="T28" fmla="*/ 2147483647 w 982"/>
              <a:gd name="T29" fmla="*/ 2147483647 h 774"/>
              <a:gd name="T30" fmla="*/ 2147483647 w 982"/>
              <a:gd name="T31" fmla="*/ 2147483647 h 774"/>
              <a:gd name="T32" fmla="*/ 2147483647 w 982"/>
              <a:gd name="T33" fmla="*/ 2147483647 h 774"/>
              <a:gd name="T34" fmla="*/ 2147483647 w 982"/>
              <a:gd name="T35" fmla="*/ 2147483647 h 774"/>
              <a:gd name="T36" fmla="*/ 2147483647 w 982"/>
              <a:gd name="T37" fmla="*/ 2147483647 h 774"/>
              <a:gd name="T38" fmla="*/ 2147483647 w 982"/>
              <a:gd name="T39" fmla="*/ 2147483647 h 774"/>
              <a:gd name="T40" fmla="*/ 2147483647 w 982"/>
              <a:gd name="T41" fmla="*/ 2147483647 h 774"/>
              <a:gd name="T42" fmla="*/ 2147483647 w 982"/>
              <a:gd name="T43" fmla="*/ 2147483647 h 774"/>
              <a:gd name="T44" fmla="*/ 2147483647 w 982"/>
              <a:gd name="T45" fmla="*/ 2147483647 h 774"/>
              <a:gd name="T46" fmla="*/ 2147483647 w 982"/>
              <a:gd name="T47" fmla="*/ 2147483647 h 774"/>
              <a:gd name="T48" fmla="*/ 2147483647 w 982"/>
              <a:gd name="T49" fmla="*/ 2147483647 h 774"/>
              <a:gd name="T50" fmla="*/ 2147483647 w 982"/>
              <a:gd name="T51" fmla="*/ 2147483647 h 774"/>
              <a:gd name="T52" fmla="*/ 2147483647 w 982"/>
              <a:gd name="T53" fmla="*/ 0 h 774"/>
              <a:gd name="T54" fmla="*/ 2147483647 w 982"/>
              <a:gd name="T55" fmla="*/ 2147483647 h 774"/>
              <a:gd name="T56" fmla="*/ 2147483647 w 982"/>
              <a:gd name="T57" fmla="*/ 2147483647 h 774"/>
              <a:gd name="T58" fmla="*/ 2147483647 w 982"/>
              <a:gd name="T59" fmla="*/ 2147483647 h 774"/>
              <a:gd name="T60" fmla="*/ 2147483647 w 982"/>
              <a:gd name="T61" fmla="*/ 2147483647 h 774"/>
              <a:gd name="T62" fmla="*/ 2147483647 w 982"/>
              <a:gd name="T63" fmla="*/ 2147483647 h 774"/>
              <a:gd name="T64" fmla="*/ 2147483647 w 982"/>
              <a:gd name="T65" fmla="*/ 2147483647 h 774"/>
              <a:gd name="T66" fmla="*/ 2147483647 w 982"/>
              <a:gd name="T67" fmla="*/ 2147483647 h 774"/>
              <a:gd name="T68" fmla="*/ 2147483647 w 982"/>
              <a:gd name="T69" fmla="*/ 2147483647 h 774"/>
              <a:gd name="T70" fmla="*/ 2147483647 w 982"/>
              <a:gd name="T71" fmla="*/ 2147483647 h 774"/>
              <a:gd name="T72" fmla="*/ 2147483647 w 982"/>
              <a:gd name="T73" fmla="*/ 2147483647 h 774"/>
              <a:gd name="T74" fmla="*/ 2147483647 w 982"/>
              <a:gd name="T75" fmla="*/ 2147483647 h 774"/>
              <a:gd name="T76" fmla="*/ 2147483647 w 982"/>
              <a:gd name="T77" fmla="*/ 2147483647 h 774"/>
              <a:gd name="T78" fmla="*/ 2147483647 w 982"/>
              <a:gd name="T79" fmla="*/ 2147483647 h 774"/>
              <a:gd name="T80" fmla="*/ 2147483647 w 982"/>
              <a:gd name="T81" fmla="*/ 2147483647 h 774"/>
              <a:gd name="T82" fmla="*/ 2147483647 w 982"/>
              <a:gd name="T83" fmla="*/ 2147483647 h 774"/>
              <a:gd name="T84" fmla="*/ 2147483647 w 982"/>
              <a:gd name="T85" fmla="*/ 2147483647 h 774"/>
              <a:gd name="T86" fmla="*/ 2147483647 w 982"/>
              <a:gd name="T87" fmla="*/ 2147483647 h 774"/>
              <a:gd name="T88" fmla="*/ 2147483647 w 982"/>
              <a:gd name="T89" fmla="*/ 2147483647 h 774"/>
              <a:gd name="T90" fmla="*/ 2147483647 w 982"/>
              <a:gd name="T91" fmla="*/ 2147483647 h 774"/>
              <a:gd name="T92" fmla="*/ 2147483647 w 982"/>
              <a:gd name="T93" fmla="*/ 2147483647 h 774"/>
              <a:gd name="T94" fmla="*/ 2147483647 w 982"/>
              <a:gd name="T95" fmla="*/ 2147483647 h 774"/>
              <a:gd name="T96" fmla="*/ 2147483647 w 982"/>
              <a:gd name="T97" fmla="*/ 2147483647 h 774"/>
              <a:gd name="T98" fmla="*/ 2147483647 w 982"/>
              <a:gd name="T99" fmla="*/ 2147483647 h 774"/>
              <a:gd name="T100" fmla="*/ 2147483647 w 982"/>
              <a:gd name="T101" fmla="*/ 2147483647 h 774"/>
              <a:gd name="T102" fmla="*/ 2147483647 w 982"/>
              <a:gd name="T103" fmla="*/ 2147483647 h 774"/>
              <a:gd name="T104" fmla="*/ 0 w 982"/>
              <a:gd name="T105" fmla="*/ 2147483647 h 774"/>
              <a:gd name="T106" fmla="*/ 0 w 982"/>
              <a:gd name="T107" fmla="*/ 2147483647 h 7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82"/>
              <a:gd name="T163" fmla="*/ 0 h 774"/>
              <a:gd name="T164" fmla="*/ 982 w 982"/>
              <a:gd name="T165" fmla="*/ 774 h 7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82" h="774">
                <a:moveTo>
                  <a:pt x="0" y="774"/>
                </a:moveTo>
                <a:lnTo>
                  <a:pt x="2" y="770"/>
                </a:lnTo>
                <a:lnTo>
                  <a:pt x="8" y="754"/>
                </a:lnTo>
                <a:lnTo>
                  <a:pt x="16" y="730"/>
                </a:lnTo>
                <a:lnTo>
                  <a:pt x="32" y="698"/>
                </a:lnTo>
                <a:lnTo>
                  <a:pt x="50" y="660"/>
                </a:lnTo>
                <a:lnTo>
                  <a:pt x="76" y="618"/>
                </a:lnTo>
                <a:lnTo>
                  <a:pt x="106" y="574"/>
                </a:lnTo>
                <a:lnTo>
                  <a:pt x="142" y="528"/>
                </a:lnTo>
                <a:lnTo>
                  <a:pt x="186" y="482"/>
                </a:lnTo>
                <a:lnTo>
                  <a:pt x="236" y="438"/>
                </a:lnTo>
                <a:lnTo>
                  <a:pt x="294" y="398"/>
                </a:lnTo>
                <a:lnTo>
                  <a:pt x="360" y="360"/>
                </a:lnTo>
                <a:lnTo>
                  <a:pt x="426" y="332"/>
                </a:lnTo>
                <a:lnTo>
                  <a:pt x="488" y="314"/>
                </a:lnTo>
                <a:lnTo>
                  <a:pt x="544" y="304"/>
                </a:lnTo>
                <a:lnTo>
                  <a:pt x="594" y="300"/>
                </a:lnTo>
                <a:lnTo>
                  <a:pt x="638" y="300"/>
                </a:lnTo>
                <a:lnTo>
                  <a:pt x="678" y="304"/>
                </a:lnTo>
                <a:lnTo>
                  <a:pt x="710" y="312"/>
                </a:lnTo>
                <a:lnTo>
                  <a:pt x="736" y="320"/>
                </a:lnTo>
                <a:lnTo>
                  <a:pt x="754" y="326"/>
                </a:lnTo>
                <a:lnTo>
                  <a:pt x="766" y="332"/>
                </a:lnTo>
                <a:lnTo>
                  <a:pt x="770" y="334"/>
                </a:lnTo>
                <a:lnTo>
                  <a:pt x="680" y="476"/>
                </a:lnTo>
                <a:lnTo>
                  <a:pt x="982" y="370"/>
                </a:lnTo>
                <a:lnTo>
                  <a:pt x="912" y="0"/>
                </a:lnTo>
                <a:lnTo>
                  <a:pt x="854" y="150"/>
                </a:lnTo>
                <a:lnTo>
                  <a:pt x="850" y="148"/>
                </a:lnTo>
                <a:lnTo>
                  <a:pt x="838" y="142"/>
                </a:lnTo>
                <a:lnTo>
                  <a:pt x="822" y="134"/>
                </a:lnTo>
                <a:lnTo>
                  <a:pt x="798" y="126"/>
                </a:lnTo>
                <a:lnTo>
                  <a:pt x="768" y="120"/>
                </a:lnTo>
                <a:lnTo>
                  <a:pt x="732" y="114"/>
                </a:lnTo>
                <a:lnTo>
                  <a:pt x="692" y="110"/>
                </a:lnTo>
                <a:lnTo>
                  <a:pt x="646" y="110"/>
                </a:lnTo>
                <a:lnTo>
                  <a:pt x="596" y="116"/>
                </a:lnTo>
                <a:lnTo>
                  <a:pt x="540" y="126"/>
                </a:lnTo>
                <a:lnTo>
                  <a:pt x="482" y="146"/>
                </a:lnTo>
                <a:lnTo>
                  <a:pt x="422" y="172"/>
                </a:lnTo>
                <a:lnTo>
                  <a:pt x="356" y="210"/>
                </a:lnTo>
                <a:lnTo>
                  <a:pt x="290" y="258"/>
                </a:lnTo>
                <a:lnTo>
                  <a:pt x="230" y="310"/>
                </a:lnTo>
                <a:lnTo>
                  <a:pt x="178" y="364"/>
                </a:lnTo>
                <a:lnTo>
                  <a:pt x="136" y="422"/>
                </a:lnTo>
                <a:lnTo>
                  <a:pt x="100" y="480"/>
                </a:lnTo>
                <a:lnTo>
                  <a:pt x="72" y="536"/>
                </a:lnTo>
                <a:lnTo>
                  <a:pt x="48" y="590"/>
                </a:lnTo>
                <a:lnTo>
                  <a:pt x="30" y="640"/>
                </a:lnTo>
                <a:lnTo>
                  <a:pt x="18" y="684"/>
                </a:lnTo>
                <a:lnTo>
                  <a:pt x="8" y="722"/>
                </a:lnTo>
                <a:lnTo>
                  <a:pt x="4" y="750"/>
                </a:lnTo>
                <a:lnTo>
                  <a:pt x="0" y="768"/>
                </a:lnTo>
                <a:lnTo>
                  <a:pt x="0" y="774"/>
                </a:lnTo>
              </a:path>
            </a:pathLst>
          </a:custGeom>
          <a:gradFill rotWithShape="1">
            <a:gsLst>
              <a:gs pos="0">
                <a:srgbClr val="C4E26C">
                  <a:alpha val="31998"/>
                </a:srgbClr>
              </a:gs>
              <a:gs pos="100000">
                <a:schemeClr val="folHlink"/>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Text Box 34"/>
          <p:cNvSpPr txBox="1">
            <a:spLocks noChangeArrowheads="1"/>
          </p:cNvSpPr>
          <p:nvPr/>
        </p:nvSpPr>
        <p:spPr bwMode="auto">
          <a:xfrm>
            <a:off x="5142820" y="2692853"/>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构建模型</a:t>
            </a:r>
          </a:p>
        </p:txBody>
      </p:sp>
      <p:sp>
        <p:nvSpPr>
          <p:cNvPr id="44" name="Text Box 35"/>
          <p:cNvSpPr txBox="1">
            <a:spLocks noChangeArrowheads="1"/>
          </p:cNvSpPr>
          <p:nvPr/>
        </p:nvSpPr>
        <p:spPr bwMode="auto">
          <a:xfrm>
            <a:off x="8284256" y="2264229"/>
            <a:ext cx="903287"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模型改进</a:t>
            </a:r>
          </a:p>
        </p:txBody>
      </p:sp>
      <p:sp>
        <p:nvSpPr>
          <p:cNvPr id="45" name="AutoShape 37"/>
          <p:cNvSpPr>
            <a:spLocks noChangeArrowheads="1"/>
          </p:cNvSpPr>
          <p:nvPr/>
        </p:nvSpPr>
        <p:spPr bwMode="auto">
          <a:xfrm>
            <a:off x="2076904" y="3063422"/>
            <a:ext cx="1422400" cy="193675"/>
          </a:xfrm>
          <a:prstGeom prst="roundRect">
            <a:avLst>
              <a:gd name="adj"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AutoShape 38"/>
          <p:cNvSpPr>
            <a:spLocks noChangeArrowheads="1"/>
          </p:cNvSpPr>
          <p:nvPr/>
        </p:nvSpPr>
        <p:spPr bwMode="auto">
          <a:xfrm flipH="1">
            <a:off x="3362779" y="3111047"/>
            <a:ext cx="53975" cy="984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AutoShape 39"/>
          <p:cNvSpPr>
            <a:spLocks noChangeArrowheads="1"/>
          </p:cNvSpPr>
          <p:nvPr/>
        </p:nvSpPr>
        <p:spPr bwMode="auto">
          <a:xfrm flipH="1">
            <a:off x="2154691" y="3111047"/>
            <a:ext cx="55563" cy="98425"/>
          </a:xfrm>
          <a:prstGeom prst="octagon">
            <a:avLst>
              <a:gd name="adj" fmla="val 29287"/>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Text Box 40"/>
          <p:cNvSpPr txBox="1">
            <a:spLocks noChangeArrowheads="1"/>
          </p:cNvSpPr>
          <p:nvPr/>
        </p:nvSpPr>
        <p:spPr bwMode="auto">
          <a:xfrm>
            <a:off x="2345191" y="2997655"/>
            <a:ext cx="903288" cy="307975"/>
          </a:xfrm>
          <a:prstGeom prst="rect">
            <a:avLst/>
          </a:prstGeom>
          <a:noFill/>
          <a:ln w="9525">
            <a:noFill/>
            <a:miter lim="800000"/>
            <a:headEnd/>
            <a:tailEnd/>
          </a:ln>
        </p:spPr>
        <p:txBody>
          <a:bodyPr wrap="none">
            <a:spAutoFit/>
          </a:bodyPr>
          <a:lstStyle/>
          <a:p>
            <a:pPr eaLnBrk="0" hangingPunct="0">
              <a:defRPr/>
            </a:pPr>
            <a:r>
              <a:rPr lang="zh-CN" altLang="en-US" sz="1400" b="1" dirty="0">
                <a:effectLst>
                  <a:outerShdw blurRad="38100" dist="38100" dir="2700000" algn="tl">
                    <a:srgbClr val="C0C0C0"/>
                  </a:outerShdw>
                </a:effectLst>
                <a:ea typeface="微软雅黑" pitchFamily="34" charset="-122"/>
              </a:rPr>
              <a:t>数据获取</a:t>
            </a:r>
          </a:p>
        </p:txBody>
      </p:sp>
      <p:sp>
        <p:nvSpPr>
          <p:cNvPr id="49" name="Text Box 41"/>
          <p:cNvSpPr txBox="1">
            <a:spLocks noChangeArrowheads="1"/>
          </p:cNvSpPr>
          <p:nvPr/>
        </p:nvSpPr>
        <p:spPr bwMode="auto">
          <a:xfrm>
            <a:off x="1964191" y="3269797"/>
            <a:ext cx="1676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smtClean="0"/>
              <a:t>本文采用自行编写的爬虫程序，通过迭代的方式对用户的微博数据和好友信息进行爬取，并</a:t>
            </a:r>
            <a:r>
              <a:rPr lang="zh-CN" altLang="en-US" sz="1600" dirty="0"/>
              <a:t>分析微博用户行为，验证数据的真实性。</a:t>
            </a:r>
          </a:p>
        </p:txBody>
      </p:sp>
      <p:sp>
        <p:nvSpPr>
          <p:cNvPr id="50" name="Text Box 42"/>
          <p:cNvSpPr txBox="1">
            <a:spLocks noChangeArrowheads="1"/>
          </p:cNvSpPr>
          <p:nvPr/>
        </p:nvSpPr>
        <p:spPr bwMode="auto">
          <a:xfrm>
            <a:off x="4780870" y="2984500"/>
            <a:ext cx="16764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sym typeface="Arial" panose="020B0604020202020204" pitchFamily="34" charset="0"/>
              </a:rPr>
              <a:t>本文根据微博</a:t>
            </a:r>
            <a:r>
              <a:rPr lang="zh-CN" altLang="en-US" sz="1600" dirty="0" smtClean="0">
                <a:sym typeface="Arial" panose="020B0604020202020204" pitchFamily="34" charset="0"/>
              </a:rPr>
              <a:t>信息的特点，对文本进行语义分析并提取文本中含有的情感程度副词进行两步考虑，构建</a:t>
            </a:r>
            <a:r>
              <a:rPr lang="en-US" altLang="zh-CN" sz="1600" b="1" dirty="0" smtClean="0">
                <a:latin typeface="+mj-lt"/>
                <a:sym typeface="Arial" panose="020B0604020202020204" pitchFamily="34" charset="0"/>
              </a:rPr>
              <a:t>SEM</a:t>
            </a:r>
            <a:r>
              <a:rPr lang="zh-CN" altLang="en-US" sz="1600" dirty="0" smtClean="0">
                <a:sym typeface="Arial" panose="020B0604020202020204" pitchFamily="34" charset="0"/>
              </a:rPr>
              <a:t>模型。并引入时间因素，综合进行</a:t>
            </a:r>
            <a:r>
              <a:rPr lang="zh-CN" altLang="en-US" sz="1600" dirty="0">
                <a:sym typeface="Arial" panose="020B0604020202020204" pitchFamily="34" charset="0"/>
              </a:rPr>
              <a:t>好友推荐</a:t>
            </a:r>
            <a:r>
              <a:rPr lang="zh-CN" altLang="en-US" sz="1600" dirty="0" smtClean="0">
                <a:sym typeface="Arial" panose="020B0604020202020204" pitchFamily="34" charset="0"/>
              </a:rPr>
              <a:t>和</a:t>
            </a:r>
            <a:r>
              <a:rPr lang="zh-CN" altLang="en-US" sz="1600" dirty="0">
                <a:sym typeface="Arial" panose="020B0604020202020204" pitchFamily="34" charset="0"/>
              </a:rPr>
              <a:t>预测对比实验。</a:t>
            </a:r>
          </a:p>
        </p:txBody>
      </p:sp>
      <p:sp>
        <p:nvSpPr>
          <p:cNvPr id="51" name="Text Box 43"/>
          <p:cNvSpPr txBox="1">
            <a:spLocks noChangeArrowheads="1"/>
          </p:cNvSpPr>
          <p:nvPr/>
        </p:nvSpPr>
        <p:spPr bwMode="auto">
          <a:xfrm>
            <a:off x="7919131" y="2636838"/>
            <a:ext cx="162877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dirty="0">
                <a:latin typeface="宋体" panose="02010600030101010101" pitchFamily="2" charset="-122"/>
              </a:rPr>
              <a:t>本文考虑了微博</a:t>
            </a:r>
            <a:r>
              <a:rPr lang="zh-CN" altLang="en-US" sz="1600" dirty="0" smtClean="0">
                <a:latin typeface="宋体" panose="02010600030101010101" pitchFamily="2" charset="-122"/>
              </a:rPr>
              <a:t>信息的特点，采用交叉的相似度计算方法，并根据情感词词典，并综合考虑时间因素，提出了</a:t>
            </a:r>
            <a:r>
              <a:rPr lang="en-US" altLang="zh-CN" sz="1600" b="1" dirty="0" err="1" smtClean="0">
                <a:latin typeface="宋体" panose="02010600030101010101" pitchFamily="2" charset="-122"/>
              </a:rPr>
              <a:t>ESEM</a:t>
            </a:r>
            <a:r>
              <a:rPr lang="zh-CN" altLang="en-US" sz="1600" dirty="0" smtClean="0">
                <a:latin typeface="宋体" panose="02010600030101010101" pitchFamily="2" charset="-122"/>
              </a:rPr>
              <a:t>模型。</a:t>
            </a:r>
            <a:endParaRPr lang="zh-CN" altLang="en-US" sz="1600" dirty="0">
              <a:latin typeface="仿宋_GB2312" pitchFamily="1" charset="-122"/>
              <a:ea typeface="仿宋_GB2312" pitchFamily="1" charset="-122"/>
            </a:endParaRPr>
          </a:p>
        </p:txBody>
      </p:sp>
      <p:sp>
        <p:nvSpPr>
          <p:cNvPr id="52" name="TextBox 42"/>
          <p:cNvSpPr txBox="1">
            <a:spLocks noChangeArrowheads="1"/>
          </p:cNvSpPr>
          <p:nvPr/>
        </p:nvSpPr>
        <p:spPr bwMode="auto">
          <a:xfrm>
            <a:off x="5161870" y="2185987"/>
            <a:ext cx="9144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创新点</a:t>
            </a:r>
          </a:p>
        </p:txBody>
      </p:sp>
      <p:sp>
        <p:nvSpPr>
          <p:cNvPr id="53" name="TextBox 43"/>
          <p:cNvSpPr txBox="1">
            <a:spLocks noChangeArrowheads="1"/>
          </p:cNvSpPr>
          <p:nvPr/>
        </p:nvSpPr>
        <p:spPr bwMode="auto">
          <a:xfrm>
            <a:off x="8272804" y="1774543"/>
            <a:ext cx="903286"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a:t>创新点</a:t>
            </a:r>
          </a:p>
        </p:txBody>
      </p:sp>
    </p:spTree>
    <p:extLst>
      <p:ext uri="{BB962C8B-B14F-4D97-AF65-F5344CB8AC3E}">
        <p14:creationId xmlns:p14="http://schemas.microsoft.com/office/powerpoint/2010/main" val="17642121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anim calcmode="lin" valueType="num">
                                      <p:cBhvr additive="base">
                                        <p:cTn id="15" dur="500" fill="hold"/>
                                        <p:tgtEl>
                                          <p:spTgt spid="49"/>
                                        </p:tgtEl>
                                        <p:attrNameLst>
                                          <p:attrName>ppt_x</p:attrName>
                                        </p:attrNameLst>
                                      </p:cBhvr>
                                      <p:tavLst>
                                        <p:tav tm="0">
                                          <p:val>
                                            <p:strVal val="#ppt_x"/>
                                          </p:val>
                                        </p:tav>
                                        <p:tav tm="100000">
                                          <p:val>
                                            <p:strVal val="#ppt_x"/>
                                          </p:val>
                                        </p:tav>
                                      </p:tavLst>
                                    </p:anim>
                                    <p:anim calcmode="lin" valueType="num">
                                      <p:cBhvr additive="base">
                                        <p:cTn id="16" dur="500" fill="hold"/>
                                        <p:tgtEl>
                                          <p:spTgt spid="4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ppt_x"/>
                                          </p:val>
                                        </p:tav>
                                        <p:tav tm="100000">
                                          <p:val>
                                            <p:strVal val="#ppt_x"/>
                                          </p:val>
                                        </p:tav>
                                      </p:tavLst>
                                    </p:anim>
                                    <p:anim calcmode="lin" valueType="num">
                                      <p:cBhvr additive="base">
                                        <p:cTn id="2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checkerboard(across)">
                                      <p:cBhvr>
                                        <p:cTn id="25" dur="500"/>
                                        <p:tgtEl>
                                          <p:spTgt spid="42"/>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 calcmode="lin" valueType="num">
                                      <p:cBhvr additive="base">
                                        <p:cTn id="30" dur="1000" fill="hold"/>
                                        <p:tgtEl>
                                          <p:spTgt spid="43"/>
                                        </p:tgtEl>
                                        <p:attrNameLst>
                                          <p:attrName>ppt_x</p:attrName>
                                        </p:attrNameLst>
                                      </p:cBhvr>
                                      <p:tavLst>
                                        <p:tav tm="0">
                                          <p:val>
                                            <p:strVal val="#ppt_x"/>
                                          </p:val>
                                        </p:tav>
                                        <p:tav tm="100000">
                                          <p:val>
                                            <p:strVal val="#ppt_x"/>
                                          </p:val>
                                        </p:tav>
                                      </p:tavLst>
                                    </p:anim>
                                    <p:anim calcmode="lin" valueType="num">
                                      <p:cBhvr additive="base">
                                        <p:cTn id="31" dur="1000" fill="hold"/>
                                        <p:tgtEl>
                                          <p:spTgt spid="4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1000" fill="hold"/>
                                        <p:tgtEl>
                                          <p:spTgt spid="35"/>
                                        </p:tgtEl>
                                        <p:attrNameLst>
                                          <p:attrName>ppt_x</p:attrName>
                                        </p:attrNameLst>
                                      </p:cBhvr>
                                      <p:tavLst>
                                        <p:tav tm="0">
                                          <p:val>
                                            <p:strVal val="#ppt_x"/>
                                          </p:val>
                                        </p:tav>
                                        <p:tav tm="100000">
                                          <p:val>
                                            <p:strVal val="#ppt_x"/>
                                          </p:val>
                                        </p:tav>
                                      </p:tavLst>
                                    </p:anim>
                                    <p:anim calcmode="lin" valueType="num">
                                      <p:cBhvr additive="base">
                                        <p:cTn id="35" dur="10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1000" fill="hold"/>
                                        <p:tgtEl>
                                          <p:spTgt spid="34"/>
                                        </p:tgtEl>
                                        <p:attrNameLst>
                                          <p:attrName>ppt_x</p:attrName>
                                        </p:attrNameLst>
                                      </p:cBhvr>
                                      <p:tavLst>
                                        <p:tav tm="0">
                                          <p:val>
                                            <p:strVal val="#ppt_x"/>
                                          </p:val>
                                        </p:tav>
                                        <p:tav tm="100000">
                                          <p:val>
                                            <p:strVal val="#ppt_x"/>
                                          </p:val>
                                        </p:tav>
                                      </p:tavLst>
                                    </p:anim>
                                    <p:anim calcmode="lin" valueType="num">
                                      <p:cBhvr additive="base">
                                        <p:cTn id="39" dur="1000" fill="hold"/>
                                        <p:tgtEl>
                                          <p:spTgt spid="3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1000" fill="hold"/>
                                        <p:tgtEl>
                                          <p:spTgt spid="50"/>
                                        </p:tgtEl>
                                        <p:attrNameLst>
                                          <p:attrName>ppt_x</p:attrName>
                                        </p:attrNameLst>
                                      </p:cBhvr>
                                      <p:tavLst>
                                        <p:tav tm="0">
                                          <p:val>
                                            <p:strVal val="#ppt_x"/>
                                          </p:val>
                                        </p:tav>
                                        <p:tav tm="100000">
                                          <p:val>
                                            <p:strVal val="#ppt_x"/>
                                          </p:val>
                                        </p:tav>
                                      </p:tavLst>
                                    </p:anim>
                                    <p:anim calcmode="lin" valueType="num">
                                      <p:cBhvr additive="base">
                                        <p:cTn id="43" dur="10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checkerboard(across)">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box(in)">
                                      <p:cBhvr>
                                        <p:cTn id="53" dur="500"/>
                                        <p:tgtEl>
                                          <p:spTgt spid="39"/>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ox(in)">
                                      <p:cBhvr>
                                        <p:cTn id="56" dur="500"/>
                                        <p:tgtEl>
                                          <p:spTgt spid="44"/>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box(in)">
                                      <p:cBhvr>
                                        <p:cTn id="59" dur="500"/>
                                        <p:tgtEl>
                                          <p:spTgt spid="38"/>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box(i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 calcmode="lin" valueType="num">
                                      <p:cBhvr additive="base">
                                        <p:cTn id="67" dur="500" fill="hold"/>
                                        <p:tgtEl>
                                          <p:spTgt spid="52"/>
                                        </p:tgtEl>
                                        <p:attrNameLst>
                                          <p:attrName>ppt_x</p:attrName>
                                        </p:attrNameLst>
                                      </p:cBhvr>
                                      <p:tavLst>
                                        <p:tav tm="0">
                                          <p:val>
                                            <p:strVal val="1+#ppt_w/2"/>
                                          </p:val>
                                        </p:tav>
                                        <p:tav tm="100000">
                                          <p:val>
                                            <p:strVal val="#ppt_x"/>
                                          </p:val>
                                        </p:tav>
                                      </p:tavLst>
                                    </p:anim>
                                    <p:anim calcmode="lin" valueType="num">
                                      <p:cBhvr additive="base">
                                        <p:cTn id="68" dur="500" fill="hold"/>
                                        <p:tgtEl>
                                          <p:spTgt spid="52"/>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53"/>
                                        </p:tgtEl>
                                        <p:attrNameLst>
                                          <p:attrName>style.visibility</p:attrName>
                                        </p:attrNameLst>
                                      </p:cBhvr>
                                      <p:to>
                                        <p:strVal val="visible"/>
                                      </p:to>
                                    </p:set>
                                    <p:anim calcmode="lin" valueType="num">
                                      <p:cBhvr additive="base">
                                        <p:cTn id="71" dur="500" fill="hold"/>
                                        <p:tgtEl>
                                          <p:spTgt spid="53"/>
                                        </p:tgtEl>
                                        <p:attrNameLst>
                                          <p:attrName>ppt_x</p:attrName>
                                        </p:attrNameLst>
                                      </p:cBhvr>
                                      <p:tavLst>
                                        <p:tav tm="0">
                                          <p:val>
                                            <p:strVal val="1+#ppt_w/2"/>
                                          </p:val>
                                        </p:tav>
                                        <p:tav tm="100000">
                                          <p:val>
                                            <p:strVal val="#ppt_x"/>
                                          </p:val>
                                        </p:tav>
                                      </p:tavLst>
                                    </p:anim>
                                    <p:anim calcmode="lin" valueType="num">
                                      <p:cBhvr additive="base">
                                        <p:cTn id="72" dur="5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autoUpdateAnimBg="0"/>
      <p:bldP spid="34" grpId="0" animBg="1" autoUpdateAnimBg="0"/>
      <p:bldP spid="35" grpId="0" animBg="1" autoUpdateAnimBg="0"/>
      <p:bldP spid="38" grpId="0" animBg="1" autoUpdateAnimBg="0"/>
      <p:bldP spid="39" grpId="0" animBg="1" autoUpdateAnimBg="0"/>
      <p:bldP spid="43" grpId="0" autoUpdateAnimBg="0"/>
      <p:bldP spid="44" grpId="0" autoUpdateAnimBg="0"/>
      <p:bldP spid="45" grpId="0" animBg="1" autoUpdateAnimBg="0"/>
      <p:bldP spid="48" grpId="0" autoUpdateAnimBg="0"/>
      <p:bldP spid="49" grpId="0" autoUpdateAnimBg="0"/>
      <p:bldP spid="50" grpId="0" autoUpdateAnimBg="0"/>
      <p:bldP spid="51" grpId="0" autoUpdateAnimBg="0"/>
      <p:bldP spid="52" grpId="0" animBg="1" autoUpdateAnimBg="0"/>
      <p:bldP spid="5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100131" y="1735589"/>
            <a:ext cx="5045335" cy="3744000"/>
          </a:xfrm>
          <a:prstGeom prst="rect">
            <a:avLst/>
          </a:prstGeom>
        </p:spPr>
      </p:pic>
      <p:pic>
        <p:nvPicPr>
          <p:cNvPr id="5" name="图片 4"/>
          <p:cNvPicPr>
            <a:picLocks noChangeAspect="1"/>
          </p:cNvPicPr>
          <p:nvPr/>
        </p:nvPicPr>
        <p:blipFill>
          <a:blip r:embed="rId3"/>
          <a:stretch>
            <a:fillRect/>
          </a:stretch>
        </p:blipFill>
        <p:spPr>
          <a:xfrm>
            <a:off x="6145466" y="1735589"/>
            <a:ext cx="5210146" cy="3708000"/>
          </a:xfrm>
          <a:prstGeom prst="rect">
            <a:avLst/>
          </a:prstGeom>
        </p:spPr>
      </p:pic>
    </p:spTree>
    <p:extLst>
      <p:ext uri="{BB962C8B-B14F-4D97-AF65-F5344CB8AC3E}">
        <p14:creationId xmlns:p14="http://schemas.microsoft.com/office/powerpoint/2010/main" val="3671642682"/>
      </p:ext>
    </p:extLst>
  </p:cSld>
  <p:clrMapOvr>
    <a:masterClrMapping/>
  </p:clrMapOvr>
  <p:transition spd="slow" advTm="9">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02196"/>
      </p:ext>
    </p:extLst>
  </p:cSld>
  <p:clrMapOvr>
    <a:overrideClrMapping bg1="lt1" tx1="dk1" bg2="lt2" tx2="dk2" accent1="accent1" accent2="accent2" accent3="accent3" accent4="accent4" accent5="accent5" accent6="accent6" hlink="hlink" folHlink="folHlink"/>
  </p:clrMapOvr>
  <p:transition spd="slow" advTm="612">
    <p:randomBar dir="ver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3030</TotalTime>
  <Words>1452</Words>
  <Application>Microsoft Office PowerPoint</Application>
  <PresentationFormat>宽屏</PresentationFormat>
  <Paragraphs>104</Paragraphs>
  <Slides>30</Slides>
  <Notes>1</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8" baseType="lpstr">
      <vt:lpstr>汉仪菱心体简</vt:lpstr>
      <vt:lpstr>Arial</vt:lpstr>
      <vt:lpstr>仿宋_GB2312</vt:lpstr>
      <vt:lpstr>Times New Roman</vt:lpstr>
      <vt:lpstr>楷体_GB2312</vt:lpstr>
      <vt:lpstr>Wingdings</vt:lpstr>
      <vt:lpstr>Arial Unicode MS</vt:lpstr>
      <vt:lpstr>Broadway</vt:lpstr>
      <vt:lpstr>华文楷体</vt:lpstr>
      <vt:lpstr>Levenim MT</vt:lpstr>
      <vt:lpstr>Calibri</vt:lpstr>
      <vt:lpstr>微软雅黑</vt:lpstr>
      <vt:lpstr>Book Antiqua</vt:lpstr>
      <vt:lpstr>幼圆</vt:lpstr>
      <vt:lpstr>宋体</vt:lpstr>
      <vt:lpstr>华文中宋</vt:lpstr>
      <vt:lpstr>Office 主题</vt:lpstr>
      <vt:lpstr>Visio</vt:lpstr>
      <vt:lpstr>PowerPoint 演示文稿</vt:lpstr>
      <vt:lpstr>PowerPoint 演示文稿</vt:lpstr>
      <vt:lpstr>PowerPoint 演示文稿</vt:lpstr>
      <vt:lpstr>PowerPoint 演示文稿</vt:lpstr>
      <vt:lpstr>研究背景</vt:lpstr>
      <vt:lpstr>研究意义</vt:lpstr>
      <vt:lpstr>研究内容</vt:lpstr>
      <vt:lpstr>PowerPoint 演示文稿</vt:lpstr>
      <vt:lpstr>PowerPoint 演示文稿</vt:lpstr>
      <vt:lpstr>常见的好友推荐算法</vt:lpstr>
      <vt:lpstr>PowerPoint 演示文稿</vt:lpstr>
      <vt:lpstr>PowerPoint 演示文稿</vt:lpstr>
      <vt:lpstr>PowerPoint 演示文稿</vt:lpstr>
      <vt:lpstr>PowerPoint 演示文稿</vt:lpstr>
      <vt:lpstr>PowerPoint 演示文稿</vt:lpstr>
      <vt:lpstr>研究目的</vt:lpstr>
      <vt:lpstr>研究内容</vt:lpstr>
      <vt:lpstr>拟解决关键问题</vt:lpstr>
      <vt:lpstr>采取的研究方法</vt:lpstr>
      <vt:lpstr>可能的创新</vt:lpstr>
      <vt:lpstr>PowerPoint 演示文稿</vt:lpstr>
      <vt:lpstr>系统设计</vt:lpstr>
      <vt:lpstr>推荐算法流程图</vt:lpstr>
      <vt:lpstr>运行结果</vt:lpstr>
      <vt:lpstr>PowerPoint 演示文稿</vt:lpstr>
      <vt:lpstr>论文总结</vt:lpstr>
      <vt:lpstr>未来工作</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小清新-开题报告模板</dc:title>
  <dc:creator>王宝慧;彗除心尘</dc:creator>
  <cp:lastModifiedBy>boyu sun</cp:lastModifiedBy>
  <cp:revision>364</cp:revision>
  <dcterms:created xsi:type="dcterms:W3CDTF">2014-11-22T22:14:47Z</dcterms:created>
  <dcterms:modified xsi:type="dcterms:W3CDTF">2016-05-16T13:48:21Z</dcterms:modified>
</cp:coreProperties>
</file>